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Ex1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notesSlides/notesSlide12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3.xml" ContentType="application/vnd.openxmlformats-officedocument.presentationml.notesSlide+xml"/>
  <Override PartName="/ppt/charts/chartEx2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notesSlides/notesSlide14.xml" ContentType="application/vnd.openxmlformats-officedocument.presentationml.notesSlide+xml"/>
  <Override PartName="/ppt/charts/chart12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13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14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5.xml" ContentType="application/vnd.openxmlformats-officedocument.presentationml.notesSlide+xml"/>
  <Override PartName="/ppt/charts/chart15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Ex3.xml" ContentType="application/vnd.ms-office.chartex+xml"/>
  <Override PartName="/ppt/charts/style11.xml" ContentType="application/vnd.ms-office.chartstyle+xml"/>
  <Override PartName="/ppt/charts/colors11.xml" ContentType="application/vnd.ms-office.chartcolorstyle+xml"/>
  <Override PartName="/ppt/notesSlides/notesSlide16.xml" ContentType="application/vnd.openxmlformats-officedocument.presentationml.notesSlide+xml"/>
  <Override PartName="/ppt/charts/chart16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7.xml" ContentType="application/vnd.openxmlformats-officedocument.presentationml.notesSlide+xml"/>
  <Override PartName="/ppt/charts/chart17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8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Ex4.xml" ContentType="application/vnd.ms-office.chartex+xml"/>
  <Override PartName="/ppt/charts/style15.xml" ContentType="application/vnd.ms-office.chartstyle+xml"/>
  <Override PartName="/ppt/charts/colors15.xml" ContentType="application/vnd.ms-office.chartcolorstyle+xml"/>
  <Override PartName="/ppt/notesSlides/notesSlide21.xml" ContentType="application/vnd.openxmlformats-officedocument.presentationml.notesSlide+xml"/>
  <Override PartName="/ppt/charts/chart19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20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notesSlides/notesSlide22.xml" ContentType="application/vnd.openxmlformats-officedocument.presentationml.notesSlide+xml"/>
  <Override PartName="/ppt/charts/chart23.xml" ContentType="application/vnd.openxmlformats-officedocument.drawingml.chart+xml"/>
  <Override PartName="/ppt/notesSlides/notesSlide23.xml" ContentType="application/vnd.openxmlformats-officedocument.presentationml.notesSlide+xml"/>
  <Override PartName="/ppt/charts/chart24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25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notesSlides/notesSlide24.xml" ContentType="application/vnd.openxmlformats-officedocument.presentationml.notesSlide+xml"/>
  <Override PartName="/ppt/charts/chart26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7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notesSlides/notesSlide25.xml" ContentType="application/vnd.openxmlformats-officedocument.presentationml.notesSlide+xml"/>
  <Override PartName="/ppt/charts/chart28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9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notesSlides/notesSlide26.xml" ContentType="application/vnd.openxmlformats-officedocument.presentationml.notesSlide+xml"/>
  <Override PartName="/ppt/charts/chart30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31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notesSlides/notesSlide27.xml" ContentType="application/vnd.openxmlformats-officedocument.presentationml.notesSlide+xml"/>
  <Override PartName="/ppt/charts/chart32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6"/>
  </p:notesMasterIdLst>
  <p:handoutMasterIdLst>
    <p:handoutMasterId r:id="rId77"/>
  </p:handoutMasterIdLst>
  <p:sldIdLst>
    <p:sldId id="7043" r:id="rId2"/>
    <p:sldId id="10145" r:id="rId3"/>
    <p:sldId id="10028" r:id="rId4"/>
    <p:sldId id="10029" r:id="rId5"/>
    <p:sldId id="10030" r:id="rId6"/>
    <p:sldId id="10031" r:id="rId7"/>
    <p:sldId id="10032" r:id="rId8"/>
    <p:sldId id="10033" r:id="rId9"/>
    <p:sldId id="10034" r:id="rId10"/>
    <p:sldId id="10035" r:id="rId11"/>
    <p:sldId id="10036" r:id="rId12"/>
    <p:sldId id="10038" r:id="rId13"/>
    <p:sldId id="10039" r:id="rId14"/>
    <p:sldId id="10129" r:id="rId15"/>
    <p:sldId id="10040" r:id="rId16"/>
    <p:sldId id="10041" r:id="rId17"/>
    <p:sldId id="10042" r:id="rId18"/>
    <p:sldId id="10043" r:id="rId19"/>
    <p:sldId id="10044" r:id="rId20"/>
    <p:sldId id="10045" r:id="rId21"/>
    <p:sldId id="10046" r:id="rId22"/>
    <p:sldId id="10141" r:id="rId23"/>
    <p:sldId id="10047" r:id="rId24"/>
    <p:sldId id="10048" r:id="rId25"/>
    <p:sldId id="10049" r:id="rId26"/>
    <p:sldId id="10050" r:id="rId27"/>
    <p:sldId id="10089" r:id="rId28"/>
    <p:sldId id="10052" r:id="rId29"/>
    <p:sldId id="10053" r:id="rId30"/>
    <p:sldId id="10054" r:id="rId31"/>
    <p:sldId id="10055" r:id="rId32"/>
    <p:sldId id="10130" r:id="rId33"/>
    <p:sldId id="10057" r:id="rId34"/>
    <p:sldId id="10131" r:id="rId35"/>
    <p:sldId id="10116" r:id="rId36"/>
    <p:sldId id="10117" r:id="rId37"/>
    <p:sldId id="10118" r:id="rId38"/>
    <p:sldId id="10119" r:id="rId39"/>
    <p:sldId id="10120" r:id="rId40"/>
    <p:sldId id="10121" r:id="rId41"/>
    <p:sldId id="7051" r:id="rId42"/>
    <p:sldId id="10122" r:id="rId43"/>
    <p:sldId id="7053" r:id="rId44"/>
    <p:sldId id="10065" r:id="rId45"/>
    <p:sldId id="10066" r:id="rId46"/>
    <p:sldId id="10090" r:id="rId47"/>
    <p:sldId id="10068" r:id="rId48"/>
    <p:sldId id="7037" r:id="rId49"/>
    <p:sldId id="10069" r:id="rId50"/>
    <p:sldId id="10070" r:id="rId51"/>
    <p:sldId id="10084" r:id="rId52"/>
    <p:sldId id="10137" r:id="rId53"/>
    <p:sldId id="10138" r:id="rId54"/>
    <p:sldId id="10139" r:id="rId55"/>
    <p:sldId id="10144" r:id="rId56"/>
    <p:sldId id="10143" r:id="rId57"/>
    <p:sldId id="10071" r:id="rId58"/>
    <p:sldId id="10072" r:id="rId59"/>
    <p:sldId id="10073" r:id="rId60"/>
    <p:sldId id="10075" r:id="rId61"/>
    <p:sldId id="10076" r:id="rId62"/>
    <p:sldId id="10077" r:id="rId63"/>
    <p:sldId id="10078" r:id="rId64"/>
    <p:sldId id="10079" r:id="rId65"/>
    <p:sldId id="10080" r:id="rId66"/>
    <p:sldId id="10082" r:id="rId67"/>
    <p:sldId id="10083" r:id="rId68"/>
    <p:sldId id="10128" r:id="rId69"/>
    <p:sldId id="10125" r:id="rId70"/>
    <p:sldId id="10132" r:id="rId71"/>
    <p:sldId id="10133" r:id="rId72"/>
    <p:sldId id="10134" r:id="rId73"/>
    <p:sldId id="10135" r:id="rId74"/>
    <p:sldId id="10136" r:id="rId75"/>
  </p:sldIdLst>
  <p:sldSz cx="9906000" cy="6858000" type="A4"/>
  <p:notesSz cx="6797675" cy="9872663"/>
  <p:custDataLst>
    <p:tags r:id="rId7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2432" userDrawn="1">
          <p15:clr>
            <a:srgbClr val="A4A3A4"/>
          </p15:clr>
        </p15:guide>
        <p15:guide id="5" pos="3120" userDrawn="1">
          <p15:clr>
            <a:srgbClr val="A4A3A4"/>
          </p15:clr>
        </p15:guide>
        <p15:guide id="6" orient="horz" pos="1139" userDrawn="1">
          <p15:clr>
            <a:srgbClr val="A4A3A4"/>
          </p15:clr>
        </p15:guide>
        <p15:guide id="7" pos="4027" userDrawn="1">
          <p15:clr>
            <a:srgbClr val="A4A3A4"/>
          </p15:clr>
        </p15:guide>
        <p15:guide id="8" pos="4390" userDrawn="1">
          <p15:clr>
            <a:srgbClr val="A4A3A4"/>
          </p15:clr>
        </p15:guide>
        <p15:guide id="9" orient="horz" pos="3566" userDrawn="1">
          <p15:clr>
            <a:srgbClr val="A4A3A4"/>
          </p15:clr>
        </p15:guide>
        <p15:guide id="10" pos="32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m, Sung-Woon (KR/Deal Adv2)" initials="KS(A" lastIdx="1" clrIdx="0">
    <p:extLst>
      <p:ext uri="{19B8F6BF-5375-455C-9EA6-DF929625EA0E}">
        <p15:presenceInfo xmlns:p15="http://schemas.microsoft.com/office/powerpoint/2012/main" userId="S::skim108@kr.kpmg.com::b97186df-b545-42bc-80df-134cd7990d12" providerId="AD"/>
      </p:ext>
    </p:extLst>
  </p:cmAuthor>
  <p:cmAuthor id="2" name="Kim, Hwi-Woong (KR/Deal Adv2)" initials="KH(A" lastIdx="1" clrIdx="1">
    <p:extLst>
      <p:ext uri="{19B8F6BF-5375-455C-9EA6-DF929625EA0E}">
        <p15:presenceInfo xmlns:p15="http://schemas.microsoft.com/office/powerpoint/2012/main" userId="S::hwiwoongkim@kr.kpmg.com::8f9c21a1-4382-43c4-9bf2-8e4bf1243ce2" providerId="AD"/>
      </p:ext>
    </p:extLst>
  </p:cmAuthor>
  <p:cmAuthor id="3" name="Kwak, Sang-Gyun (KR/Deal Adv2)" initials="KS(A" lastIdx="1" clrIdx="2">
    <p:extLst>
      <p:ext uri="{19B8F6BF-5375-455C-9EA6-DF929625EA0E}">
        <p15:presenceInfo xmlns:p15="http://schemas.microsoft.com/office/powerpoint/2012/main" userId="S::sanggyunkwak@kr.kpmg.com::30e11be8-0d5a-49f1-aa73-f2f9c4f6e8be" providerId="AD"/>
      </p:ext>
    </p:extLst>
  </p:cmAuthor>
  <p:cmAuthor id="4" name="Kim, Yeh-Yoon (KR/Deal Adv2)" initials="KY(A" lastIdx="1" clrIdx="3">
    <p:extLst>
      <p:ext uri="{19B8F6BF-5375-455C-9EA6-DF929625EA0E}">
        <p15:presenceInfo xmlns:p15="http://schemas.microsoft.com/office/powerpoint/2012/main" userId="S::yehyoonkim@kr.kpmg.com::d66adc6a-b0a8-4937-8b2c-a60c7772eb0c" providerId="AD"/>
      </p:ext>
    </p:extLst>
  </p:cmAuthor>
  <p:cmAuthor id="5" name="Jung, Sang-Jee (KR/Deal Adv2)" initials="JS(A" lastIdx="1" clrIdx="4">
    <p:extLst>
      <p:ext uri="{19B8F6BF-5375-455C-9EA6-DF929625EA0E}">
        <p15:presenceInfo xmlns:p15="http://schemas.microsoft.com/office/powerpoint/2012/main" userId="S::sjung15@kr.kpmg.com::c925635e-544b-4309-8409-1400987e2eb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1A3D2"/>
    <a:srgbClr val="00A3A1"/>
    <a:srgbClr val="483698"/>
    <a:srgbClr val="00338D"/>
    <a:srgbClr val="0091DA"/>
    <a:srgbClr val="6D2077"/>
    <a:srgbClr val="DAC7DD"/>
    <a:srgbClr val="B58FBA"/>
    <a:srgbClr val="BC20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6B7A4F-1716-4BC6-81A2-C4BE4A762695}" v="15212" dt="2022-11-01T17:09:21.890"/>
    <p1510:client id="{56971355-0C66-422B-B8EC-DD1B0F082472}" v="3054" dt="2022-11-01T17:09:03.096"/>
    <p1510:client id="{5DEF3214-A7EF-436C-8631-25F827ED6341}" v="131" dt="2022-11-01T13:39:54.887"/>
    <p1510:client id="{9F5F98CC-5AA4-4897-86E4-21F69860F9A0}" v="1732" dt="2022-11-01T17:16:30.813"/>
    <p1510:client id="{A4028666-534C-4324-BBB2-047CDE3D7208}" v="1682" dt="2022-11-01T17:08:59.016"/>
    <p1510:client id="{CDF57E12-481E-4124-B603-DE5A2180F1AC}" v="7574" dt="2022-11-01T17:15:40.8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5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962" y="114"/>
      </p:cViewPr>
      <p:guideLst>
        <p:guide orient="horz" pos="2432"/>
        <p:guide pos="3120"/>
        <p:guide orient="horz" pos="1139"/>
        <p:guide pos="4027"/>
        <p:guide pos="4390"/>
        <p:guide orient="horz" pos="3566"/>
        <p:guide pos="32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microsoft.com/office/2015/10/relationships/revisionInfo" Target="revisionInfo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gs" Target="tags/tag1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23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jung15\Desktop\Project%20Hudson\WP\Project%20Hudson_WP_EBITDA%20Adjustment.xlsx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101_v3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23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23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23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21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101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Fuel,DryDocking_221031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Fuel,DryDocking_221031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nseongoo\Documents\1.&#50629;&#47924;\2022.10%20&#54788;&#45824;LNG\WP\&#54788;&#45824;LNG_Lease_221012_v1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onedrive-global.kpmg.com/personal/minseongoo_kr_kpmg_com/Documents/2022.10%20&#54788;&#45824;LNG&#54644;&#50868;%20FDD/Project%20Hudson_&#51221;&#49328;&#54364;_v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nseongoo\Documents\1.&#50629;&#47924;\2022.10%20&#54788;&#45824;LNG\WP\&#54788;&#45824;LNG_Lease_221012_v1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yereeryu\Desktop\Poseidon\&#9734;Poseidon%20&#51312;&#49436;_HR_1.3.xlsx" TargetMode="External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hyereeryu\Desktop\Poseidon\&#9734;Poseidon%20&#51312;&#49436;_HR_1.8_Interim&#54980;&#48372;&#50756;.xlsx" TargetMode="Externa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inseongoo\Documents\1.&#50629;&#47924;\2022.10%20&#54788;&#45824;LNG\WP\&#54788;&#45824;LNG_Lease_221012_v1.xlsx" TargetMode="Externa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31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31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31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31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31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31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onedrive-global.kpmg.com/personal/minseongoo_kr_kpmg_com/Documents/2022.10%20&#54788;&#45824;LNG&#54644;&#50868;%20FDD/Project%20Hudson_&#51221;&#49328;&#54364;_v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31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031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unsukrho\Desktop\&#54788;&#45824;&#50648;&#50644;&#51648;&#54644;&#50868;\WP\Project%20Hudson_WP_Voyage%20Master_221101.xlsx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jung15\Desktop\Project%20Hudson\WP\Project%20Hudson_WP_EBITDA%20Adjustment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jung15\Desktop\Project%20Hudson\WP\Project%20Hudson_WP_JSJ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jung15\Desktop\Project%20Hudson\WP\Project%20Hudson_WP_JSJ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jung15\Desktop\Project%20Hudson\WP\Project%20Hudson_WP_JSJ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jung15\Desktop\Project%20Hudson\WP\Project%20Hudson_WP_EBITDA%20Adjustment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jung15\Desktop\Project%20Hudson\WP\Project%20Hudson_WP_JSJ.xlsx" TargetMode="Externa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file:///C:\Users\minseongoo\Documents\1.&#50629;&#47924;\2022.10%20&#54788;&#45824;LNG\WP\&#54788;&#44552;&#55120;&#47492;%20WP\Hudson_&#49892;&#49324;WP_Cash%20Flow_1101(v3)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file:///C:\Users\hyunsukrho\Desktop\&#54788;&#45824;&#50648;&#50644;&#51648;&#54644;&#50868;\WP\Project%20Hudson_WP_Voyage%20Master_221023.xlsx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11.xml"/><Relationship Id="rId2" Type="http://schemas.microsoft.com/office/2011/relationships/chartStyle" Target="style11.xml"/><Relationship Id="rId1" Type="http://schemas.openxmlformats.org/officeDocument/2006/relationships/oleObject" Target="file:///C:\Users\tkim75\Desktop\Works\17.%20Hudson\Project%20Poseidon_&#49440;&#48149;&#48324;GP_20221020.xlsx" TargetMode="External"/></Relationships>
</file>

<file path=ppt/charts/_rels/chartEx4.xml.rels><?xml version="1.0" encoding="UTF-8" standalone="yes"?>
<Relationships xmlns="http://schemas.openxmlformats.org/package/2006/relationships"><Relationship Id="rId3" Type="http://schemas.microsoft.com/office/2011/relationships/chartColorStyle" Target="colors15.xml"/><Relationship Id="rId2" Type="http://schemas.microsoft.com/office/2011/relationships/chartStyle" Target="style15.xml"/><Relationship Id="rId1" Type="http://schemas.openxmlformats.org/officeDocument/2006/relationships/oleObject" Target="file:///C:\Users\minseongoo\Documents\1.&#50629;&#47924;\2022.10%20&#54788;&#45824;LNG\WP\&#54788;&#44552;&#55120;&#47492;%20WP\Hudson_&#49892;&#49324;WP_Cash%20Flow_1101(v3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8.7611061473389276E-2"/>
          <c:y val="0.19227233999485194"/>
          <c:w val="0.67195897688343309"/>
          <c:h val="0.73904805373072457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rgbClr val="E3E3E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6BB-457B-A923-0792D62293F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6BB-457B-A923-0792D62293F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26BB-457B-A923-0792D62293F0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800" b="1" i="0" u="none" strike="noStrike" kern="1200" baseline="0">
                        <a:solidFill>
                          <a:srgbClr val="00338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defRPr>
                    </a:pPr>
                    <a:r>
                      <a:rPr lang="en-US" altLang="ko-KR" b="1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KOGAS</a:t>
                    </a:r>
                  </a:p>
                  <a:p>
                    <a:pPr>
                      <a:defRPr b="1">
                        <a:solidFill>
                          <a:srgbClr val="00338D"/>
                        </a:solidFill>
                      </a:defRPr>
                    </a:pPr>
                    <a:r>
                      <a:rPr lang="en-US" altLang="ko-KR" b="1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USD</a:t>
                    </a:r>
                    <a:r>
                      <a:rPr lang="en-US" altLang="ko-KR" b="1" baseline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222,229k</a:t>
                    </a:r>
                  </a:p>
                  <a:p>
                    <a:pPr>
                      <a:defRPr b="1">
                        <a:solidFill>
                          <a:srgbClr val="00338D"/>
                        </a:solidFill>
                      </a:defRPr>
                    </a:pPr>
                    <a:r>
                      <a:rPr lang="en-US" altLang="ko-KR" b="1" baseline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91.0%</a:t>
                    </a:r>
                    <a:endParaRPr lang="en-US" altLang="ko-KR" b="1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800" b="1" i="0" u="none" strike="noStrike" kern="1200" baseline="0">
                      <a:solidFill>
                        <a:srgbClr val="00338D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26BB-457B-A923-0792D62293F0}"/>
                </c:ext>
              </c:extLst>
            </c:dLbl>
            <c:dLbl>
              <c:idx val="1"/>
              <c:layout>
                <c:manualLayout>
                  <c:x val="-1.0908085798795266E-2"/>
                  <c:y val="-2.8918266762751096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800" b="1" i="0" u="none" strike="noStrike" kern="1200" baseline="0">
                        <a:solidFill>
                          <a:srgbClr val="00338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defRPr>
                    </a:pPr>
                    <a:r>
                      <a:rPr lang="en-US" altLang="ko-KR" b="1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DSLNG</a:t>
                    </a:r>
                  </a:p>
                  <a:p>
                    <a:pPr>
                      <a:defRPr b="1">
                        <a:solidFill>
                          <a:srgbClr val="00338D"/>
                        </a:solidFill>
                      </a:defRPr>
                    </a:pPr>
                    <a:r>
                      <a:rPr lang="en-US" altLang="ko-KR" b="1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USD</a:t>
                    </a:r>
                    <a:r>
                      <a:rPr lang="en-US" altLang="ko-KR" b="1" baseline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3,161k</a:t>
                    </a:r>
                  </a:p>
                  <a:p>
                    <a:pPr>
                      <a:defRPr b="1">
                        <a:solidFill>
                          <a:srgbClr val="00338D"/>
                        </a:solidFill>
                      </a:defRPr>
                    </a:pPr>
                    <a:r>
                      <a:rPr lang="en-US" altLang="ko-KR" b="1" baseline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1.3%</a:t>
                    </a:r>
                    <a:endParaRPr lang="en-US" altLang="ko-KR" b="1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800" b="1" i="0" u="none" strike="noStrike" kern="1200" baseline="0">
                      <a:solidFill>
                        <a:srgbClr val="00338D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26BB-457B-A923-0792D62293F0}"/>
                </c:ext>
              </c:extLst>
            </c:dLbl>
            <c:dLbl>
              <c:idx val="2"/>
              <c:layout>
                <c:manualLayout>
                  <c:x val="9.6295002398076715E-2"/>
                  <c:y val="0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800" b="1" i="0" u="none" strike="noStrike" kern="1200" baseline="0">
                        <a:solidFill>
                          <a:srgbClr val="00338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defRPr>
                    </a:pPr>
                    <a:r>
                      <a:rPr lang="en-US" altLang="ko-KR" b="1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E1</a:t>
                    </a:r>
                  </a:p>
                  <a:p>
                    <a:pPr>
                      <a:defRPr b="1">
                        <a:solidFill>
                          <a:srgbClr val="00338D"/>
                        </a:solidFill>
                      </a:defRPr>
                    </a:pPr>
                    <a:r>
                      <a:rPr lang="en-US" altLang="ko-KR" b="1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USD</a:t>
                    </a:r>
                    <a:r>
                      <a:rPr lang="en-US" altLang="ko-KR" b="1" baseline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 18,811k</a:t>
                    </a:r>
                  </a:p>
                  <a:p>
                    <a:pPr>
                      <a:defRPr b="1">
                        <a:solidFill>
                          <a:srgbClr val="00338D"/>
                        </a:solidFill>
                      </a:defRPr>
                    </a:pPr>
                    <a:r>
                      <a:rPr lang="en-US" altLang="ko-KR" b="1" baseline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7.7%</a:t>
                    </a:r>
                    <a:endParaRPr lang="en-US" altLang="ko-KR" b="1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800" b="1" i="0" u="none" strike="noStrike" kern="1200" baseline="0">
                      <a:solidFill>
                        <a:srgbClr val="00338D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5-26BB-457B-A923-0792D62293F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rgbClr val="00338D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Revenue!$K$44:$K$46</c:f>
              <c:strCache>
                <c:ptCount val="3"/>
                <c:pt idx="0">
                  <c:v>KOGAS</c:v>
                </c:pt>
                <c:pt idx="1">
                  <c:v>DSLNG</c:v>
                </c:pt>
                <c:pt idx="2">
                  <c:v>E1</c:v>
                </c:pt>
              </c:strCache>
            </c:strRef>
          </c:cat>
          <c:val>
            <c:numRef>
              <c:f>Revenue!$M$44:$M$46</c:f>
              <c:numCache>
                <c:formatCode>0.0%</c:formatCode>
                <c:ptCount val="3"/>
                <c:pt idx="0">
                  <c:v>0.91002059306420824</c:v>
                </c:pt>
                <c:pt idx="1">
                  <c:v>1.2948684042723641E-2</c:v>
                </c:pt>
                <c:pt idx="2">
                  <c:v>7.7030722893068171E-2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6BB-457B-A923-0792D62293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4718109983021173"/>
          <c:y val="0.39328764943650957"/>
          <c:w val="0.13391218002175018"/>
          <c:h val="0.2752210679871950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lang="ko-KR" altLang="en-US" sz="900" b="1" i="0" u="none" strike="noStrike" kern="1200" baseline="0">
                <a:solidFill>
                  <a:srgbClr val="00338D"/>
                </a:solidFill>
                <a:latin typeface="Arial"/>
                <a:ea typeface="Arial"/>
                <a:cs typeface="Arial"/>
              </a:defRPr>
            </a:pPr>
            <a:r>
              <a:rPr lang="en-US" altLang="ko-KR" sz="900" b="1" i="0" u="none" strike="noStrike" kern="1200" baseline="0">
                <a:solidFill>
                  <a:srgbClr val="00338D"/>
                </a:solidFill>
                <a:latin typeface="Arial"/>
                <a:ea typeface="Arial"/>
                <a:cs typeface="Arial"/>
              </a:rPr>
              <a:t>[</a:t>
            </a:r>
            <a:r>
              <a:rPr lang="ko-KR" altLang="en-US" sz="900" b="1" i="0" u="none" strike="noStrike" kern="1200" baseline="0" err="1">
                <a:solidFill>
                  <a:srgbClr val="00338D"/>
                </a:solidFill>
                <a:latin typeface="Arial"/>
                <a:ea typeface="Arial"/>
                <a:cs typeface="Arial"/>
              </a:rPr>
              <a:t>지분선</a:t>
            </a:r>
            <a:r>
              <a:rPr lang="ko-KR" altLang="en-US" sz="900" b="1" i="0" u="none" strike="noStrike" kern="1200" baseline="0">
                <a:solidFill>
                  <a:srgbClr val="00338D"/>
                </a:solidFill>
                <a:latin typeface="Arial"/>
                <a:ea typeface="Arial"/>
                <a:cs typeface="Arial"/>
              </a:rPr>
              <a:t> </a:t>
            </a:r>
            <a:r>
              <a:rPr lang="en-US" altLang="ko-KR" sz="900" b="1" i="0" u="none" strike="noStrike" baseline="0">
                <a:effectLst/>
              </a:rPr>
              <a:t>Margin%</a:t>
            </a:r>
            <a:r>
              <a:rPr lang="en-US" altLang="ko-KR" sz="900" b="1" i="0" u="none" strike="noStrike" baseline="30000">
                <a:effectLst/>
              </a:rPr>
              <a:t>(*1)</a:t>
            </a:r>
            <a:r>
              <a:rPr lang="en-US" altLang="ko-KR" sz="900" b="1" i="0" u="none" strike="noStrike" baseline="0">
                <a:effectLst/>
              </a:rPr>
              <a:t> Movement]</a:t>
            </a:r>
            <a:endParaRPr lang="ko-KR" altLang="en-US" sz="900" b="1" i="0" u="none" strike="noStrike" kern="1200" baseline="0">
              <a:solidFill>
                <a:srgbClr val="00338D"/>
              </a:solidFill>
              <a:latin typeface="Arial"/>
              <a:ea typeface="Arial"/>
              <a:cs typeface="Arial"/>
            </a:endParaRPr>
          </a:p>
        </c:rich>
      </c:tx>
      <c:layout>
        <c:manualLayout>
          <c:xMode val="edge"/>
          <c:yMode val="edge"/>
          <c:x val="3.144994375703037E-2"/>
          <c:y val="8.4916201117318429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3605961754780652"/>
          <c:y val="0.2191640346632649"/>
          <c:w val="0.73501169853768278"/>
          <c:h val="0.45366893942726433"/>
        </c:manualLayout>
      </c:layout>
      <c:lineChart>
        <c:grouping val="standard"/>
        <c:varyColors val="0"/>
        <c:ser>
          <c:idx val="0"/>
          <c:order val="0"/>
          <c:tx>
            <c:strRef>
              <c:f>계약별!$C$37</c:f>
              <c:strCache>
                <c:ptCount val="1"/>
                <c:pt idx="0">
                  <c:v>YK Sovereign</c:v>
                </c:pt>
              </c:strCache>
            </c:strRef>
          </c:tx>
          <c:spPr>
            <a:ln w="19050">
              <a:solidFill>
                <a:srgbClr val="00338D"/>
              </a:solidFill>
              <a:prstDash val="solid"/>
            </a:ln>
          </c:spPr>
          <c:marker>
            <c:symbol val="diamond"/>
            <c:size val="4"/>
            <c:spPr>
              <a:solidFill>
                <a:srgbClr val="00338D"/>
              </a:solidFill>
              <a:ln>
                <a:solidFill>
                  <a:srgbClr val="00338D"/>
                </a:solidFill>
                <a:prstDash val="solid"/>
              </a:ln>
            </c:spPr>
          </c:marker>
          <c:dLbls>
            <c:dLbl>
              <c:idx val="0"/>
              <c:layout>
                <c:manualLayout>
                  <c:x val="-1.1771428571428572E-2"/>
                  <c:y val="4.065948181058373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3AF-4A7C-AD66-E0BA4130CFEE}"/>
                </c:ext>
              </c:extLst>
            </c:dLbl>
            <c:spPr>
              <a:noFill/>
              <a:ln>
                <a:noFill/>
              </a:ln>
              <a:effectLst/>
            </c:sp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계약별!$D$36:$H$36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계약별!$D$37:$H$37</c:f>
              <c:numCache>
                <c:formatCode>0.0%</c:formatCode>
                <c:ptCount val="5"/>
                <c:pt idx="0">
                  <c:v>4.1611167633313781E-2</c:v>
                </c:pt>
                <c:pt idx="1">
                  <c:v>4.2201506786080416E-2</c:v>
                </c:pt>
                <c:pt idx="2">
                  <c:v>5.2990058162973738E-2</c:v>
                </c:pt>
                <c:pt idx="3">
                  <c:v>4.8934212809876566E-2</c:v>
                </c:pt>
                <c:pt idx="4">
                  <c:v>1.0645242891115099E-2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3AF-4A7C-AD66-E0BA4130CFEE}"/>
            </c:ext>
          </c:extLst>
        </c:ser>
        <c:ser>
          <c:idx val="1"/>
          <c:order val="1"/>
          <c:tx>
            <c:strRef>
              <c:f>계약별!$C$38</c:f>
              <c:strCache>
                <c:ptCount val="1"/>
                <c:pt idx="0">
                  <c:v>HJ Pyeongtaek</c:v>
                </c:pt>
              </c:strCache>
            </c:strRef>
          </c:tx>
          <c:spPr>
            <a:ln w="19050">
              <a:solidFill>
                <a:srgbClr val="0091DA"/>
              </a:solidFill>
              <a:prstDash val="solid"/>
            </a:ln>
          </c:spPr>
          <c:marker>
            <c:symbol val="square"/>
            <c:size val="4"/>
            <c:spPr>
              <a:solidFill>
                <a:srgbClr val="0091DA"/>
              </a:solidFill>
              <a:ln>
                <a:solidFill>
                  <a:srgbClr val="0091DA"/>
                </a:solidFill>
                <a:prstDash val="solid"/>
              </a:ln>
            </c:spPr>
          </c:marker>
          <c:dLbls>
            <c:dLbl>
              <c:idx val="0"/>
              <c:layout>
                <c:manualLayout>
                  <c:x val="-1.0342857142857143E-2"/>
                  <c:y val="-4.736304051379052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3AF-4A7C-AD66-E0BA4130CFEE}"/>
                </c:ext>
              </c:extLst>
            </c:dLbl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계약별!$D$36:$H$36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계약별!$D$38:$H$38</c:f>
              <c:numCache>
                <c:formatCode>0.0%</c:formatCode>
                <c:ptCount val="5"/>
                <c:pt idx="0">
                  <c:v>4.1627391621903501E-2</c:v>
                </c:pt>
                <c:pt idx="1">
                  <c:v>4.9807377536696174E-2</c:v>
                </c:pt>
                <c:pt idx="2">
                  <c:v>5.3558370031174543E-2</c:v>
                </c:pt>
                <c:pt idx="3">
                  <c:v>5.0481716630583366E-2</c:v>
                </c:pt>
                <c:pt idx="4">
                  <c:v>2.1840322371041224E-2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3AF-4A7C-AD66-E0BA4130CF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2296047"/>
        <c:axId val="852287311"/>
      </c:lineChart>
      <c:catAx>
        <c:axId val="852296047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852287311"/>
        <c:crosses val="autoZero"/>
        <c:auto val="1"/>
        <c:lblAlgn val="ctr"/>
        <c:lblOffset val="100"/>
        <c:noMultiLvlLbl val="0"/>
      </c:catAx>
      <c:valAx>
        <c:axId val="852287311"/>
        <c:scaling>
          <c:orientation val="minMax"/>
        </c:scaling>
        <c:delete val="0"/>
        <c:axPos val="l"/>
        <c:numFmt formatCode="0.0%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852296047"/>
        <c:crosses val="autoZero"/>
        <c:crossBetween val="midCat"/>
      </c:valAx>
      <c:spPr>
        <a:noFill/>
        <a:ln w="25400">
          <a:noFill/>
        </a:ln>
      </c:spPr>
    </c:plotArea>
    <c:legend>
      <c:legendPos val="b"/>
      <c:layout>
        <c:manualLayout>
          <c:xMode val="edge"/>
          <c:yMode val="edge"/>
          <c:x val="0.2479763779527559"/>
          <c:y val="0.76599797650991952"/>
          <c:w val="0.51833273340832398"/>
          <c:h val="6.6349008049971403E-2"/>
        </c:manualLayout>
      </c:layout>
      <c:overlay val="0"/>
      <c:spPr>
        <a:noFill/>
        <a:ln w="25400">
          <a:noFill/>
        </a:ln>
      </c:spPr>
      <c:txPr>
        <a:bodyPr/>
        <a:lstStyle/>
        <a:p>
          <a:pPr>
            <a:defRPr>
              <a:solidFill>
                <a:srgbClr val="000000"/>
              </a:solidFill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>
      <a:noFill/>
    </a:ln>
  </c:spPr>
  <c:txPr>
    <a:bodyPr/>
    <a:lstStyle/>
    <a:p>
      <a:pPr>
        <a:defRPr sz="800" b="0" i="0">
          <a:solidFill>
            <a:srgbClr val="000000"/>
          </a:solidFill>
          <a:latin typeface="Arial"/>
          <a:ea typeface="Arial"/>
          <a:cs typeface="Arial"/>
        </a:defRPr>
      </a:pPr>
      <a:endParaRPr lang="ko-KR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'R'!$L$16</c:f>
              <c:strCache>
                <c:ptCount val="1"/>
                <c:pt idx="0">
                  <c:v>Adj. Margin%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48369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7F40-4A65-BB63-9125761AAC71}"/>
              </c:ext>
            </c:extLst>
          </c:dPt>
          <c:dPt>
            <c:idx val="1"/>
            <c:invertIfNegative val="0"/>
            <c:bubble3D val="0"/>
            <c:spPr>
              <a:solidFill>
                <a:srgbClr val="00A3A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F40-4A65-BB63-9125761AAC7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'R'!$K$17:$K$18</c:f>
              <c:strCache>
                <c:ptCount val="2"/>
                <c:pt idx="0">
                  <c:v>Amber</c:v>
                </c:pt>
                <c:pt idx="1">
                  <c:v>Type 1</c:v>
                </c:pt>
              </c:strCache>
            </c:strRef>
          </c:cat>
          <c:val>
            <c:numRef>
              <c:f>'R'!$L$17:$L$18</c:f>
              <c:numCache>
                <c:formatCode>0.0%_);[Red]\(0.0%\)_);\-_)</c:formatCode>
                <c:ptCount val="2"/>
                <c:pt idx="0">
                  <c:v>0.18095426398028894</c:v>
                </c:pt>
                <c:pt idx="1">
                  <c:v>0.13278345533298391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F40-4A65-BB63-9125761AAC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37977183"/>
        <c:axId val="348257263"/>
      </c:barChart>
      <c:catAx>
        <c:axId val="337977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348257263"/>
        <c:crosses val="autoZero"/>
        <c:auto val="1"/>
        <c:lblAlgn val="ctr"/>
        <c:lblOffset val="100"/>
        <c:noMultiLvlLbl val="0"/>
      </c:catAx>
      <c:valAx>
        <c:axId val="348257263"/>
        <c:scaling>
          <c:orientation val="minMax"/>
        </c:scaling>
        <c:delete val="1"/>
        <c:axPos val="l"/>
        <c:numFmt formatCode="0.0%_);[Red]\(0.0%\)_);\-_)" sourceLinked="1"/>
        <c:majorTickMark val="none"/>
        <c:minorTickMark val="none"/>
        <c:tickLblPos val="nextTo"/>
        <c:crossAx val="3379771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>
      <a:solidFill>
        <a:srgbClr val="00338D"/>
      </a:solidFill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A2D-4F97-B1BA-E8A70D7FA2F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A2D-4F97-B1BA-E8A70D7FA2F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A2D-4F97-B1BA-E8A70D7FA2F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A2D-4F97-B1BA-E8A70D7FA2F2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700" b="0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BA2D-4F97-B1BA-E8A70D7FA2F2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700" b="0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BA2D-4F97-B1BA-E8A70D7FA2F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Revenue!$B$105:$B$108</c:f>
              <c:strCache>
                <c:ptCount val="4"/>
                <c:pt idx="0">
                  <c:v>Type 1</c:v>
                </c:pt>
                <c:pt idx="1">
                  <c:v>Type 2</c:v>
                </c:pt>
                <c:pt idx="2">
                  <c:v>Type 3</c:v>
                </c:pt>
                <c:pt idx="3">
                  <c:v>기타</c:v>
                </c:pt>
              </c:strCache>
            </c:strRef>
          </c:cat>
          <c:val>
            <c:numRef>
              <c:f>Revenue!$E$105:$E$108</c:f>
              <c:numCache>
                <c:formatCode>0.0%</c:formatCode>
                <c:ptCount val="4"/>
                <c:pt idx="0">
                  <c:v>0.69897213278044945</c:v>
                </c:pt>
                <c:pt idx="1">
                  <c:v>0.19788153624910032</c:v>
                </c:pt>
                <c:pt idx="2">
                  <c:v>5.6704493473211555E-2</c:v>
                </c:pt>
                <c:pt idx="3">
                  <c:v>4.6441837497238563E-2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A2D-4F97-B1BA-E8A70D7FA2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BD8-4CB3-80A3-1D718C5B269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BD8-4CB3-80A3-1D718C5B269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BD8-4CB3-80A3-1D718C5B269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BD8-4CB3-80A3-1D718C5B2693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700" b="0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6BD8-4CB3-80A3-1D718C5B2693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700" b="0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6BD8-4CB3-80A3-1D718C5B2693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700" b="0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6BD8-4CB3-80A3-1D718C5B269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Revenue!$B$105:$B$108</c:f>
              <c:strCache>
                <c:ptCount val="4"/>
                <c:pt idx="0">
                  <c:v>Type 1</c:v>
                </c:pt>
                <c:pt idx="1">
                  <c:v>Type 2</c:v>
                </c:pt>
                <c:pt idx="2">
                  <c:v>Type 3</c:v>
                </c:pt>
                <c:pt idx="3">
                  <c:v>기타</c:v>
                </c:pt>
              </c:strCache>
            </c:strRef>
          </c:cat>
          <c:val>
            <c:numRef>
              <c:f>Revenue!$F$105:$F$108</c:f>
              <c:numCache>
                <c:formatCode>0.0%</c:formatCode>
                <c:ptCount val="4"/>
                <c:pt idx="0">
                  <c:v>0.61062842630085967</c:v>
                </c:pt>
                <c:pt idx="1">
                  <c:v>0.17645359183679368</c:v>
                </c:pt>
                <c:pt idx="2">
                  <c:v>0.18753629328491694</c:v>
                </c:pt>
                <c:pt idx="3">
                  <c:v>2.5381688577429541E-2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BD8-4CB3-80A3-1D718C5B26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2EF-47AD-AE50-2F5BF6EFEE8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2EF-47AD-AE50-2F5BF6EFEE8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2EF-47AD-AE50-2F5BF6EFEE8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2EF-47AD-AE50-2F5BF6EFEE87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700" b="0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32EF-47AD-AE50-2F5BF6EFEE87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700" b="0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32EF-47AD-AE50-2F5BF6EFEE87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700" b="0" i="0" u="none" strike="noStrike" kern="1200" baseline="0">
                      <a:solidFill>
                        <a:schemeClr val="bg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32EF-47AD-AE50-2F5BF6EFEE8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Revenue!$B$105:$B$108</c:f>
              <c:strCache>
                <c:ptCount val="4"/>
                <c:pt idx="0">
                  <c:v>Type 1</c:v>
                </c:pt>
                <c:pt idx="1">
                  <c:v>Type 2</c:v>
                </c:pt>
                <c:pt idx="2">
                  <c:v>Type 3</c:v>
                </c:pt>
                <c:pt idx="3">
                  <c:v>기타</c:v>
                </c:pt>
              </c:strCache>
            </c:strRef>
          </c:cat>
          <c:val>
            <c:numRef>
              <c:f>Revenue!$G$105:$G$108</c:f>
              <c:numCache>
                <c:formatCode>0.0%</c:formatCode>
                <c:ptCount val="4"/>
                <c:pt idx="0">
                  <c:v>0.67532411592688157</c:v>
                </c:pt>
                <c:pt idx="1">
                  <c:v>0.13914547805027944</c:v>
                </c:pt>
                <c:pt idx="2">
                  <c:v>0.17543818658369881</c:v>
                </c:pt>
                <c:pt idx="3">
                  <c:v>1.0092219439140114E-2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2EF-47AD-AE50-2F5BF6EFEE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2"/>
          <c:order val="2"/>
          <c:tx>
            <c:strRef>
              <c:f>'Adj. EBITDA'!$B$62</c:f>
              <c:strCache>
                <c:ptCount val="1"/>
                <c:pt idx="0">
                  <c:v>Hide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'Adj. EBITDA'!$C$59:$I$59</c:f>
              <c:strCache>
                <c:ptCount val="7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LTM22</c:v>
                </c:pt>
                <c:pt idx="5">
                  <c:v>2021.1H</c:v>
                </c:pt>
                <c:pt idx="6">
                  <c:v>2022.1H</c:v>
                </c:pt>
              </c:strCache>
            </c:strRef>
          </c:cat>
          <c:val>
            <c:numRef>
              <c:f>'Adj. EBITDA'!$C$62:$I$62</c:f>
              <c:numCache>
                <c:formatCode>0.0%_);[Red]\(0.0%\)_);\-_)</c:formatCode>
                <c:ptCount val="7"/>
                <c:pt idx="0">
                  <c:v>-9.082458923272094E-3</c:v>
                </c:pt>
                <c:pt idx="1">
                  <c:v>-7.2857174395905512E-3</c:v>
                </c:pt>
                <c:pt idx="2">
                  <c:v>-4.1129553592793681E-2</c:v>
                </c:pt>
                <c:pt idx="3">
                  <c:v>-2.3155300917926076E-2</c:v>
                </c:pt>
                <c:pt idx="4">
                  <c:v>6.127981031694766E-3</c:v>
                </c:pt>
                <c:pt idx="5">
                  <c:v>-7.6328844729724579E-2</c:v>
                </c:pt>
                <c:pt idx="6">
                  <c:v>-4.4094422409959675E-3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84-4EC6-A064-5EE130151524}"/>
            </c:ext>
          </c:extLst>
        </c:ser>
        <c:ser>
          <c:idx val="3"/>
          <c:order val="3"/>
          <c:tx>
            <c:strRef>
              <c:f>'Adj. EBITDA'!$B$63</c:f>
              <c:strCache>
                <c:ptCount val="1"/>
                <c:pt idx="0">
                  <c:v>Spread</c:v>
                </c:pt>
              </c:strCache>
            </c:strRef>
          </c:tx>
          <c:spPr>
            <a:solidFill>
              <a:srgbClr val="FFF7E3"/>
            </a:solidFill>
            <a:ln>
              <a:noFill/>
            </a:ln>
            <a:effectLst/>
          </c:spPr>
          <c:cat>
            <c:strRef>
              <c:f>'Adj. EBITDA'!$C$59:$I$59</c:f>
              <c:strCache>
                <c:ptCount val="7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LTM22</c:v>
                </c:pt>
                <c:pt idx="5">
                  <c:v>2021.1H</c:v>
                </c:pt>
                <c:pt idx="6">
                  <c:v>2022.1H</c:v>
                </c:pt>
              </c:strCache>
            </c:strRef>
          </c:cat>
          <c:val>
            <c:numRef>
              <c:f>'Adj. EBITDA'!$C$63:$I$63</c:f>
              <c:numCache>
                <c:formatCode>0.0%_);[Red]\(0.0%\)_);\-_)</c:formatCode>
                <c:ptCount val="7"/>
                <c:pt idx="0">
                  <c:v>8.3277667849109602E-2</c:v>
                </c:pt>
                <c:pt idx="1">
                  <c:v>8.3683463626495189E-2</c:v>
                </c:pt>
                <c:pt idx="2">
                  <c:v>0.10337445171928247</c:v>
                </c:pt>
                <c:pt idx="3">
                  <c:v>0.13155785374745382</c:v>
                </c:pt>
                <c:pt idx="4">
                  <c:v>0.16044469161569919</c:v>
                </c:pt>
                <c:pt idx="5">
                  <c:v>8.5993951682981809E-2</c:v>
                </c:pt>
                <c:pt idx="6">
                  <c:v>7.2244669012119428E-2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84-4EC6-A064-5EE1301515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3620976"/>
        <c:axId val="382668784"/>
      </c:areaChart>
      <c:lineChart>
        <c:grouping val="standard"/>
        <c:varyColors val="0"/>
        <c:ser>
          <c:idx val="0"/>
          <c:order val="0"/>
          <c:tx>
            <c:strRef>
              <c:f>'Adj. EBITDA'!$B$60</c:f>
              <c:strCache>
                <c:ptCount val="1"/>
                <c:pt idx="0">
                  <c:v>EBIT%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'Adj. EBITDA'!$C$59:$I$59</c:f>
              <c:strCache>
                <c:ptCount val="7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LTM22</c:v>
                </c:pt>
                <c:pt idx="5">
                  <c:v>2021.1H</c:v>
                </c:pt>
                <c:pt idx="6">
                  <c:v>2022.1H</c:v>
                </c:pt>
              </c:strCache>
            </c:strRef>
          </c:cat>
          <c:val>
            <c:numRef>
              <c:f>'Adj. EBITDA'!$C$60:$I$60</c:f>
              <c:numCache>
                <c:formatCode>0.0%_);[Red]\(0.0%\)_);\-_)</c:formatCode>
                <c:ptCount val="7"/>
                <c:pt idx="0">
                  <c:v>-9.082458923272094E-3</c:v>
                </c:pt>
                <c:pt idx="1">
                  <c:v>-7.2857174395905512E-3</c:v>
                </c:pt>
                <c:pt idx="2">
                  <c:v>-4.1129553592793681E-2</c:v>
                </c:pt>
                <c:pt idx="3">
                  <c:v>-2.3155300917926076E-2</c:v>
                </c:pt>
                <c:pt idx="4">
                  <c:v>6.127981031694766E-3</c:v>
                </c:pt>
                <c:pt idx="5">
                  <c:v>-7.6328844729724579E-2</c:v>
                </c:pt>
                <c:pt idx="6">
                  <c:v>-4.4094422409959675E-3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884-4EC6-A064-5EE130151524}"/>
            </c:ext>
          </c:extLst>
        </c:ser>
        <c:ser>
          <c:idx val="1"/>
          <c:order val="1"/>
          <c:tx>
            <c:strRef>
              <c:f>'Adj. EBITDA'!$B$61</c:f>
              <c:strCache>
                <c:ptCount val="1"/>
                <c:pt idx="0">
                  <c:v>EBITDA%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'Adj. EBITDA'!$C$59:$I$59</c:f>
              <c:strCache>
                <c:ptCount val="7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LTM22</c:v>
                </c:pt>
                <c:pt idx="5">
                  <c:v>2021.1H</c:v>
                </c:pt>
                <c:pt idx="6">
                  <c:v>2022.1H</c:v>
                </c:pt>
              </c:strCache>
            </c:strRef>
          </c:cat>
          <c:val>
            <c:numRef>
              <c:f>'Adj. EBITDA'!$C$61:$I$61</c:f>
              <c:numCache>
                <c:formatCode>0.0%_);[Red]\(0.0%\)_);\-_)</c:formatCode>
                <c:ptCount val="7"/>
                <c:pt idx="0">
                  <c:v>7.4195208925837502E-2</c:v>
                </c:pt>
                <c:pt idx="1">
                  <c:v>7.6397746186904633E-2</c:v>
                </c:pt>
                <c:pt idx="2">
                  <c:v>6.2244898126488798E-2</c:v>
                </c:pt>
                <c:pt idx="3">
                  <c:v>0.10840255282952774</c:v>
                </c:pt>
                <c:pt idx="4">
                  <c:v>0.16657267264739395</c:v>
                </c:pt>
                <c:pt idx="5">
                  <c:v>9.6651069532572333E-3</c:v>
                </c:pt>
                <c:pt idx="6">
                  <c:v>6.7835226771123455E-2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884-4EC6-A064-5EE1301515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3620976"/>
        <c:axId val="382668784"/>
      </c:lineChart>
      <c:catAx>
        <c:axId val="2113620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2668784"/>
        <c:crosses val="autoZero"/>
        <c:auto val="1"/>
        <c:lblAlgn val="ctr"/>
        <c:lblOffset val="100"/>
        <c:noMultiLvlLbl val="0"/>
      </c:catAx>
      <c:valAx>
        <c:axId val="382668784"/>
        <c:scaling>
          <c:orientation val="minMax"/>
        </c:scaling>
        <c:delete val="1"/>
        <c:axPos val="l"/>
        <c:numFmt formatCode="0.0%_);[Red]\(0.0%\)_);\-_)" sourceLinked="1"/>
        <c:majorTickMark val="none"/>
        <c:minorTickMark val="none"/>
        <c:tickLblPos val="nextTo"/>
        <c:crossAx val="2113620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CBHB_1!$K$54</c:f>
              <c:strCache>
                <c:ptCount val="1"/>
                <c:pt idx="0">
                  <c:v>C/B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CBHB_1!$J$55:$J$63</c:f>
              <c:strCache>
                <c:ptCount val="9"/>
                <c:pt idx="0">
                  <c:v>Utopia</c:v>
                </c:pt>
                <c:pt idx="1">
                  <c:v>Greenpia</c:v>
                </c:pt>
                <c:pt idx="2">
                  <c:v>Technopia</c:v>
                </c:pt>
                <c:pt idx="3">
                  <c:v>Cosmopia</c:v>
                </c:pt>
                <c:pt idx="4">
                  <c:v>Aquapia</c:v>
                </c:pt>
                <c:pt idx="5">
                  <c:v>Oceanpia</c:v>
                </c:pt>
                <c:pt idx="6">
                  <c:v>Princepia</c:v>
                </c:pt>
                <c:pt idx="7">
                  <c:v>Peacepia</c:v>
                </c:pt>
                <c:pt idx="8">
                  <c:v>Amber</c:v>
                </c:pt>
              </c:strCache>
            </c:strRef>
          </c:cat>
          <c:val>
            <c:numRef>
              <c:f>CBHB_1!$K$55:$K$63</c:f>
              <c:numCache>
                <c:formatCode>#,##0.0_);[Red]\(#,##0.0\);\-</c:formatCode>
                <c:ptCount val="9"/>
                <c:pt idx="0">
                  <c:v>22.021193847360056</c:v>
                </c:pt>
                <c:pt idx="1">
                  <c:v>21.816453593455115</c:v>
                </c:pt>
                <c:pt idx="2">
                  <c:v>44.092166722356318</c:v>
                </c:pt>
                <c:pt idx="3">
                  <c:v>46.985888546312538</c:v>
                </c:pt>
                <c:pt idx="4">
                  <c:v>51.183520318353047</c:v>
                </c:pt>
                <c:pt idx="5">
                  <c:v>62.009691267362086</c:v>
                </c:pt>
                <c:pt idx="6">
                  <c:v>48.266803069039767</c:v>
                </c:pt>
                <c:pt idx="7">
                  <c:v>47.651892725332189</c:v>
                </c:pt>
                <c:pt idx="8">
                  <c:v>25.007328939676679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A7-46B3-97D5-62E59A693D55}"/>
            </c:ext>
          </c:extLst>
        </c:ser>
        <c:ser>
          <c:idx val="1"/>
          <c:order val="1"/>
          <c:tx>
            <c:strRef>
              <c:f>CBHB_1!$L$54</c:f>
              <c:strCache>
                <c:ptCount val="1"/>
                <c:pt idx="0">
                  <c:v>H/B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CBHB_1!$J$55:$J$63</c:f>
              <c:strCache>
                <c:ptCount val="9"/>
                <c:pt idx="0">
                  <c:v>Utopia</c:v>
                </c:pt>
                <c:pt idx="1">
                  <c:v>Greenpia</c:v>
                </c:pt>
                <c:pt idx="2">
                  <c:v>Technopia</c:v>
                </c:pt>
                <c:pt idx="3">
                  <c:v>Cosmopia</c:v>
                </c:pt>
                <c:pt idx="4">
                  <c:v>Aquapia</c:v>
                </c:pt>
                <c:pt idx="5">
                  <c:v>Oceanpia</c:v>
                </c:pt>
                <c:pt idx="6">
                  <c:v>Princepia</c:v>
                </c:pt>
                <c:pt idx="7">
                  <c:v>Peacepia</c:v>
                </c:pt>
                <c:pt idx="8">
                  <c:v>Amber</c:v>
                </c:pt>
              </c:strCache>
            </c:strRef>
          </c:cat>
          <c:val>
            <c:numRef>
              <c:f>CBHB_1!$L$55:$L$63</c:f>
              <c:numCache>
                <c:formatCode>#,##0.0_);[Red]\(#,##0.0\);\-</c:formatCode>
                <c:ptCount val="9"/>
                <c:pt idx="0">
                  <c:v>17.47197235405973</c:v>
                </c:pt>
                <c:pt idx="1">
                  <c:v>20.056433154353808</c:v>
                </c:pt>
                <c:pt idx="2">
                  <c:v>35.570086943133646</c:v>
                </c:pt>
                <c:pt idx="3">
                  <c:v>39.766625733000907</c:v>
                </c:pt>
                <c:pt idx="4">
                  <c:v>43.321939434451124</c:v>
                </c:pt>
                <c:pt idx="5">
                  <c:v>52.244791752876395</c:v>
                </c:pt>
                <c:pt idx="6">
                  <c:v>46.315074487622311</c:v>
                </c:pt>
                <c:pt idx="7">
                  <c:v>46.551594510276402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5A7-46B3-97D5-62E59A693D55}"/>
            </c:ext>
          </c:extLst>
        </c:ser>
        <c:ser>
          <c:idx val="2"/>
          <c:order val="2"/>
          <c:tx>
            <c:strRef>
              <c:f>CBHB_1!$M$54</c:f>
              <c:strCache>
                <c:ptCount val="1"/>
                <c:pt idx="0">
                  <c:v>C/B-H/B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solidFill>
                <a:schemeClr val="lt1"/>
              </a:solidFill>
              <a:ln>
                <a:solidFill>
                  <a:schemeClr val="dk1">
                    <a:lumMod val="25000"/>
                    <a:lumOff val="75000"/>
                  </a:scheme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CBHB_1!$J$55:$J$63</c:f>
              <c:strCache>
                <c:ptCount val="9"/>
                <c:pt idx="0">
                  <c:v>Utopia</c:v>
                </c:pt>
                <c:pt idx="1">
                  <c:v>Greenpia</c:v>
                </c:pt>
                <c:pt idx="2">
                  <c:v>Technopia</c:v>
                </c:pt>
                <c:pt idx="3">
                  <c:v>Cosmopia</c:v>
                </c:pt>
                <c:pt idx="4">
                  <c:v>Aquapia</c:v>
                </c:pt>
                <c:pt idx="5">
                  <c:v>Oceanpia</c:v>
                </c:pt>
                <c:pt idx="6">
                  <c:v>Princepia</c:v>
                </c:pt>
                <c:pt idx="7">
                  <c:v>Peacepia</c:v>
                </c:pt>
                <c:pt idx="8">
                  <c:v>Amber</c:v>
                </c:pt>
              </c:strCache>
            </c:strRef>
          </c:cat>
          <c:val>
            <c:numRef>
              <c:f>CBHB_1!$M$55:$M$63</c:f>
              <c:numCache>
                <c:formatCode>#,##0.0_);[Red]\(#,##0.0\);\-</c:formatCode>
                <c:ptCount val="9"/>
                <c:pt idx="0">
                  <c:v>4.5492214933003252</c:v>
                </c:pt>
                <c:pt idx="1">
                  <c:v>1.7600204391013072</c:v>
                </c:pt>
                <c:pt idx="2">
                  <c:v>8.5220797792226755</c:v>
                </c:pt>
                <c:pt idx="3">
                  <c:v>7.2192628133116248</c:v>
                </c:pt>
                <c:pt idx="4">
                  <c:v>7.861580883901917</c:v>
                </c:pt>
                <c:pt idx="5">
                  <c:v>9.7648995144857018</c:v>
                </c:pt>
                <c:pt idx="6">
                  <c:v>1.9517285814174528</c:v>
                </c:pt>
                <c:pt idx="7">
                  <c:v>1.1002982150557912</c:v>
                </c:pt>
                <c:pt idx="8">
                  <c:v>25.007328939676679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5A7-46B3-97D5-62E59A693D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76164800"/>
        <c:axId val="1109175232"/>
      </c:barChart>
      <c:catAx>
        <c:axId val="976164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109175232"/>
        <c:crosses val="autoZero"/>
        <c:auto val="1"/>
        <c:lblAlgn val="ctr"/>
        <c:lblOffset val="100"/>
        <c:noMultiLvlLbl val="0"/>
      </c:catAx>
      <c:valAx>
        <c:axId val="1109175232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976164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정산연료비!$I$76</c:f>
              <c:strCache>
                <c:ptCount val="1"/>
                <c:pt idx="0">
                  <c:v>연료비(USDk)</c:v>
                </c:pt>
              </c:strCache>
            </c:strRef>
          </c:tx>
          <c:spPr>
            <a:solidFill>
              <a:srgbClr val="BC204B"/>
            </a:solidFill>
            <a:ln>
              <a:noFill/>
            </a:ln>
            <a:effectLst/>
          </c:spPr>
          <c:invertIfNegative val="0"/>
          <c:cat>
            <c:strRef>
              <c:f>정산연료비!$J$75:$M$75</c:f>
              <c:strCache>
                <c:ptCount val="4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</c:strCache>
            </c:strRef>
          </c:cat>
          <c:val>
            <c:numRef>
              <c:f>정산연료비!$J$76:$M$76</c:f>
              <c:numCache>
                <c:formatCode>#,##0_);[Red]\(#,##0\);\-</c:formatCode>
                <c:ptCount val="4"/>
                <c:pt idx="0">
                  <c:v>76730.614273350002</c:v>
                </c:pt>
                <c:pt idx="1">
                  <c:v>84986.241027919998</c:v>
                </c:pt>
                <c:pt idx="2">
                  <c:v>59957.292246620003</c:v>
                </c:pt>
                <c:pt idx="3">
                  <c:v>78213.782233370002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D0-4E0F-B06A-37E20F77A3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66527232"/>
        <c:axId val="1496575280"/>
      </c:barChart>
      <c:lineChart>
        <c:grouping val="standard"/>
        <c:varyColors val="0"/>
        <c:ser>
          <c:idx val="1"/>
          <c:order val="1"/>
          <c:tx>
            <c:strRef>
              <c:f>정산연료비!$I$77</c:f>
              <c:strCache>
                <c:ptCount val="1"/>
                <c:pt idx="0">
                  <c:v>FBOG(%)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976-4035-BF97-FFAF3B989600}"/>
                </c:ext>
              </c:extLst>
            </c:dLbl>
            <c:spPr>
              <a:solidFill>
                <a:schemeClr val="lt1"/>
              </a:solidFill>
              <a:ln>
                <a:solidFill>
                  <a:schemeClr val="dk1">
                    <a:lumMod val="25000"/>
                    <a:lumOff val="75000"/>
                  </a:scheme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정산연료비!$J$75:$M$75</c:f>
              <c:strCache>
                <c:ptCount val="4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</c:strCache>
            </c:strRef>
          </c:cat>
          <c:val>
            <c:numRef>
              <c:f>정산연료비!$J$77:$M$77</c:f>
              <c:numCache>
                <c:formatCode>0.0%_);[Red]\(0.0%\)_);\-_)</c:formatCode>
                <c:ptCount val="4"/>
                <c:pt idx="0">
                  <c:v>0</c:v>
                </c:pt>
                <c:pt idx="1">
                  <c:v>9.7874515031054779E-2</c:v>
                </c:pt>
                <c:pt idx="2">
                  <c:v>0.34997774686536021</c:v>
                </c:pt>
                <c:pt idx="3">
                  <c:v>0.27118220860467035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8D0-4E0F-B06A-37E20F77A3BC}"/>
            </c:ext>
          </c:extLst>
        </c:ser>
        <c:ser>
          <c:idx val="2"/>
          <c:order val="2"/>
          <c:tx>
            <c:strRef>
              <c:f>정산연료비!$I$78</c:f>
              <c:strCache>
                <c:ptCount val="1"/>
                <c:pt idx="0">
                  <c:v>LSMGO(%)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solidFill>
                <a:schemeClr val="lt1"/>
              </a:solidFill>
              <a:ln>
                <a:solidFill>
                  <a:schemeClr val="dk1">
                    <a:lumMod val="25000"/>
                    <a:lumOff val="75000"/>
                  </a:scheme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정산연료비!$J$75:$M$75</c:f>
              <c:strCache>
                <c:ptCount val="4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</c:strCache>
            </c:strRef>
          </c:cat>
          <c:val>
            <c:numRef>
              <c:f>정산연료비!$J$78:$M$78</c:f>
              <c:numCache>
                <c:formatCode>0.0%_);[Red]\(0.0%\)_);\-_)</c:formatCode>
                <c:ptCount val="4"/>
                <c:pt idx="0">
                  <c:v>3.0478525711637016E-3</c:v>
                </c:pt>
                <c:pt idx="1">
                  <c:v>1.3553471433353394E-2</c:v>
                </c:pt>
                <c:pt idx="2">
                  <c:v>0.57919026138071916</c:v>
                </c:pt>
                <c:pt idx="3">
                  <c:v>0.65039962735999957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8D0-4E0F-B06A-37E20F77A3BC}"/>
            </c:ext>
          </c:extLst>
        </c:ser>
        <c:ser>
          <c:idx val="3"/>
          <c:order val="3"/>
          <c:tx>
            <c:strRef>
              <c:f>정산연료비!$I$79</c:f>
              <c:strCache>
                <c:ptCount val="1"/>
                <c:pt idx="0">
                  <c:v>기타(%)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정산연료비!$J$75:$M$75</c:f>
              <c:strCache>
                <c:ptCount val="4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</c:strCache>
            </c:strRef>
          </c:cat>
          <c:val>
            <c:numRef>
              <c:f>정산연료비!$J$79:$M$79</c:f>
              <c:numCache>
                <c:formatCode>0.0%_);[Red]\(0.0%\)_);\-_)</c:formatCode>
                <c:ptCount val="4"/>
                <c:pt idx="0">
                  <c:v>0.99695214742883631</c:v>
                </c:pt>
                <c:pt idx="1">
                  <c:v>0.88857201353559179</c:v>
                </c:pt>
                <c:pt idx="2">
                  <c:v>7.0831991753920631E-2</c:v>
                </c:pt>
                <c:pt idx="3">
                  <c:v>7.8418164035330085E-2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8D0-4E0F-B06A-37E20F77A3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66539632"/>
        <c:axId val="1496572368"/>
      </c:lineChart>
      <c:catAx>
        <c:axId val="1566527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496575280"/>
        <c:crosses val="autoZero"/>
        <c:auto val="1"/>
        <c:lblAlgn val="ctr"/>
        <c:lblOffset val="100"/>
        <c:noMultiLvlLbl val="0"/>
      </c:catAx>
      <c:valAx>
        <c:axId val="1496575280"/>
        <c:scaling>
          <c:orientation val="minMax"/>
        </c:scaling>
        <c:delete val="0"/>
        <c:axPos val="l"/>
        <c:numFmt formatCode="#,##0_);[Red]\(#,##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566527232"/>
        <c:crosses val="autoZero"/>
        <c:crossBetween val="between"/>
        <c:majorUnit val="20000"/>
      </c:valAx>
      <c:valAx>
        <c:axId val="1496572368"/>
        <c:scaling>
          <c:orientation val="minMax"/>
        </c:scaling>
        <c:delete val="0"/>
        <c:axPos val="r"/>
        <c:numFmt formatCode="0.0%_);[Red]\(0.0%\)_);\-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566539632"/>
        <c:crosses val="max"/>
        <c:crossBetween val="between"/>
      </c:valAx>
      <c:catAx>
        <c:axId val="156653963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49657236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7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정산연료비!$I$96</c:f>
              <c:strCache>
                <c:ptCount val="1"/>
                <c:pt idx="0">
                  <c:v>매출원가(USDk)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정산연료비!$J$95:$N$95</c:f>
              <c:strCache>
                <c:ptCount val="5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  <c:pt idx="4">
                  <c:v>LTM22</c:v>
                </c:pt>
              </c:strCache>
            </c:strRef>
          </c:cat>
          <c:val>
            <c:numRef>
              <c:f>정산연료비!$J$96:$N$96</c:f>
              <c:numCache>
                <c:formatCode>#,##0_);[Red]\(#,##0\);\-</c:formatCode>
                <c:ptCount val="5"/>
                <c:pt idx="0">
                  <c:v>172516.05617</c:v>
                </c:pt>
                <c:pt idx="1">
                  <c:v>174450.02916000001</c:v>
                </c:pt>
                <c:pt idx="2">
                  <c:v>147022.87885000001</c:v>
                </c:pt>
                <c:pt idx="3">
                  <c:v>158062.80809000001</c:v>
                </c:pt>
                <c:pt idx="4">
                  <c:v>224249.56197000001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32-4E36-AEA4-578A88F2E1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54844016"/>
        <c:axId val="1749252096"/>
      </c:barChart>
      <c:lineChart>
        <c:grouping val="standard"/>
        <c:varyColors val="0"/>
        <c:ser>
          <c:idx val="1"/>
          <c:order val="1"/>
          <c:tx>
            <c:strRef>
              <c:f>정산연료비!$I$97</c:f>
              <c:strCache>
                <c:ptCount val="1"/>
                <c:pt idx="0">
                  <c:v>항비(%)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정산연료비!$J$95:$N$95</c:f>
              <c:strCache>
                <c:ptCount val="5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  <c:pt idx="4">
                  <c:v>LTM22</c:v>
                </c:pt>
              </c:strCache>
            </c:strRef>
          </c:cat>
          <c:val>
            <c:numRef>
              <c:f>정산연료비!$J$97:$N$97</c:f>
              <c:numCache>
                <c:formatCode>0.0%_);[Red]\(0.0%\)_);\-_)</c:formatCode>
                <c:ptCount val="5"/>
                <c:pt idx="0">
                  <c:v>0.15192449248997925</c:v>
                </c:pt>
                <c:pt idx="1">
                  <c:v>0.16989177888194743</c:v>
                </c:pt>
                <c:pt idx="2">
                  <c:v>0.20300994405402367</c:v>
                </c:pt>
                <c:pt idx="3">
                  <c:v>0.19901303608429391</c:v>
                </c:pt>
                <c:pt idx="4">
                  <c:v>0.13280911502509105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232-4E36-AEA4-578A88F2E1E3}"/>
            </c:ext>
          </c:extLst>
        </c:ser>
        <c:ser>
          <c:idx val="2"/>
          <c:order val="2"/>
          <c:tx>
            <c:strRef>
              <c:f>정산연료비!$I$98</c:f>
              <c:strCache>
                <c:ptCount val="1"/>
                <c:pt idx="0">
                  <c:v>연료비(%)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spPr>
              <a:solidFill>
                <a:schemeClr val="lt1"/>
              </a:solidFill>
              <a:ln>
                <a:solidFill>
                  <a:schemeClr val="dk1">
                    <a:lumMod val="25000"/>
                    <a:lumOff val="75000"/>
                  </a:scheme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정산연료비!$J$95:$N$95</c:f>
              <c:strCache>
                <c:ptCount val="5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  <c:pt idx="4">
                  <c:v>LTM22</c:v>
                </c:pt>
              </c:strCache>
            </c:strRef>
          </c:cat>
          <c:val>
            <c:numRef>
              <c:f>정산연료비!$J$98:$N$98</c:f>
              <c:numCache>
                <c:formatCode>0.0%_);[Red]\(0.0%\)_);\-_)</c:formatCode>
                <c:ptCount val="5"/>
                <c:pt idx="0">
                  <c:v>0.45865378722794853</c:v>
                </c:pt>
                <c:pt idx="1">
                  <c:v>0.42649153581832522</c:v>
                </c:pt>
                <c:pt idx="2">
                  <c:v>0.43960429666147838</c:v>
                </c:pt>
                <c:pt idx="3">
                  <c:v>0.40981650758169824</c:v>
                </c:pt>
                <c:pt idx="4">
                  <c:v>0.58058640577151976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232-4E36-AEA4-578A88F2E1E3}"/>
            </c:ext>
          </c:extLst>
        </c:ser>
        <c:ser>
          <c:idx val="3"/>
          <c:order val="3"/>
          <c:tx>
            <c:strRef>
              <c:f>정산연료비!$I$99</c:f>
              <c:strCache>
                <c:ptCount val="1"/>
                <c:pt idx="0">
                  <c:v>선원비(%)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정산연료비!$J$95:$N$95</c:f>
              <c:strCache>
                <c:ptCount val="5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  <c:pt idx="4">
                  <c:v>LTM22</c:v>
                </c:pt>
              </c:strCache>
            </c:strRef>
          </c:cat>
          <c:val>
            <c:numRef>
              <c:f>정산연료비!$J$99:$N$99</c:f>
              <c:numCache>
                <c:formatCode>0.0%_);[Red]\(0.0%\)_);\-_)</c:formatCode>
                <c:ptCount val="5"/>
                <c:pt idx="0">
                  <c:v>0.15309954972523296</c:v>
                </c:pt>
                <c:pt idx="1">
                  <c:v>0.14231718469493207</c:v>
                </c:pt>
                <c:pt idx="2">
                  <c:v>0.18124825563501065</c:v>
                </c:pt>
                <c:pt idx="3">
                  <c:v>0.17860277911756287</c:v>
                </c:pt>
                <c:pt idx="4">
                  <c:v>0.12327378901947741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232-4E36-AEA4-578A88F2E1E3}"/>
            </c:ext>
          </c:extLst>
        </c:ser>
        <c:ser>
          <c:idx val="4"/>
          <c:order val="4"/>
          <c:tx>
            <c:strRef>
              <c:f>정산연료비!$I$100</c:f>
              <c:strCache>
                <c:ptCount val="1"/>
                <c:pt idx="0">
                  <c:v>기타(%)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정산연료비!$J$95:$N$95</c:f>
              <c:strCache>
                <c:ptCount val="5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  <c:pt idx="4">
                  <c:v>LTM22</c:v>
                </c:pt>
              </c:strCache>
            </c:strRef>
          </c:cat>
          <c:val>
            <c:numRef>
              <c:f>정산연료비!$J$100:$N$100</c:f>
              <c:numCache>
                <c:formatCode>0.0%_);[Red]\(0.0%\)_);\-_)</c:formatCode>
                <c:ptCount val="5"/>
                <c:pt idx="0">
                  <c:v>0.23632217055683921</c:v>
                </c:pt>
                <c:pt idx="1">
                  <c:v>0.26129950060479529</c:v>
                </c:pt>
                <c:pt idx="2">
                  <c:v>0.17613750364948721</c:v>
                </c:pt>
                <c:pt idx="3">
                  <c:v>0.2125676772164449</c:v>
                </c:pt>
                <c:pt idx="4">
                  <c:v>0.16333069018391175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232-4E36-AEA4-578A88F2E1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96309136"/>
        <c:axId val="1749257920"/>
      </c:lineChart>
      <c:catAx>
        <c:axId val="1754844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49252096"/>
        <c:crosses val="autoZero"/>
        <c:auto val="1"/>
        <c:lblAlgn val="ctr"/>
        <c:lblOffset val="100"/>
        <c:noMultiLvlLbl val="0"/>
      </c:catAx>
      <c:valAx>
        <c:axId val="1749252096"/>
        <c:scaling>
          <c:orientation val="minMax"/>
        </c:scaling>
        <c:delete val="0"/>
        <c:axPos val="l"/>
        <c:numFmt formatCode="#,##0_);[Red]\(#,##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4844016"/>
        <c:crosses val="autoZero"/>
        <c:crossBetween val="between"/>
      </c:valAx>
      <c:valAx>
        <c:axId val="1749257920"/>
        <c:scaling>
          <c:orientation val="minMax"/>
        </c:scaling>
        <c:delete val="0"/>
        <c:axPos val="r"/>
        <c:numFmt formatCode="0.0%_);[Red]\(0.0%\)_);\-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396309136"/>
        <c:crosses val="max"/>
        <c:crossBetween val="between"/>
      </c:valAx>
      <c:catAx>
        <c:axId val="139630913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7492579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7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Lease!$N$25</c:f>
              <c:strCache>
                <c:ptCount val="1"/>
                <c:pt idx="0">
                  <c:v>PV(리스료)</c:v>
                </c:pt>
              </c:strCache>
            </c:strRef>
          </c:tx>
          <c:spPr>
            <a:solidFill>
              <a:srgbClr val="00338D"/>
            </a:solidFill>
            <a:ln>
              <a:noFill/>
            </a:ln>
            <a:effectLst/>
          </c:spPr>
          <c:invertIfNegative val="0"/>
          <c:cat>
            <c:strRef>
              <c:f>Lease!$M$26:$M$36</c:f>
              <c:strCache>
                <c:ptCount val="11"/>
                <c:pt idx="0">
                  <c:v>Utopia</c:v>
                </c:pt>
                <c:pt idx="1">
                  <c:v>Greenpia</c:v>
                </c:pt>
                <c:pt idx="2">
                  <c:v>Technopia</c:v>
                </c:pt>
                <c:pt idx="3">
                  <c:v>Cosmopia</c:v>
                </c:pt>
                <c:pt idx="4">
                  <c:v>Aquapia</c:v>
                </c:pt>
                <c:pt idx="5">
                  <c:v>Oceanpia</c:v>
                </c:pt>
                <c:pt idx="6">
                  <c:v>YK Sovereign</c:v>
                </c:pt>
                <c:pt idx="7">
                  <c:v>HJ Pyeongtaek</c:v>
                </c:pt>
                <c:pt idx="8">
                  <c:v>Princepia</c:v>
                </c:pt>
                <c:pt idx="9">
                  <c:v>Peacepia</c:v>
                </c:pt>
                <c:pt idx="10">
                  <c:v>Amber</c:v>
                </c:pt>
              </c:strCache>
            </c:strRef>
          </c:cat>
          <c:val>
            <c:numRef>
              <c:f>Lease!$N$26:$N$36</c:f>
              <c:numCache>
                <c:formatCode>_(* #,##0_);_(* \(#,##0\);_(* "-"_);_(@_)</c:formatCode>
                <c:ptCount val="1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155850743.47317308</c:v>
                </c:pt>
                <c:pt idx="9">
                  <c:v>156497650.54320836</c:v>
                </c:pt>
                <c:pt idx="1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5D-46A5-8738-7C95F78B4FD8}"/>
            </c:ext>
          </c:extLst>
        </c:ser>
        <c:ser>
          <c:idx val="1"/>
          <c:order val="1"/>
          <c:tx>
            <c:strRef>
              <c:f>Lease!$O$25</c:f>
              <c:strCache>
                <c:ptCount val="1"/>
                <c:pt idx="0">
                  <c:v>PV(무보증잔존가치)</c:v>
                </c:pt>
              </c:strCache>
            </c:strRef>
          </c:tx>
          <c:spPr>
            <a:solidFill>
              <a:srgbClr val="005EB8"/>
            </a:solidFill>
            <a:ln>
              <a:noFill/>
            </a:ln>
            <a:effectLst/>
          </c:spPr>
          <c:invertIfNegative val="0"/>
          <c:cat>
            <c:strRef>
              <c:f>Lease!$M$26:$M$36</c:f>
              <c:strCache>
                <c:ptCount val="11"/>
                <c:pt idx="0">
                  <c:v>Utopia</c:v>
                </c:pt>
                <c:pt idx="1">
                  <c:v>Greenpia</c:v>
                </c:pt>
                <c:pt idx="2">
                  <c:v>Technopia</c:v>
                </c:pt>
                <c:pt idx="3">
                  <c:v>Cosmopia</c:v>
                </c:pt>
                <c:pt idx="4">
                  <c:v>Aquapia</c:v>
                </c:pt>
                <c:pt idx="5">
                  <c:v>Oceanpia</c:v>
                </c:pt>
                <c:pt idx="6">
                  <c:v>YK Sovereign</c:v>
                </c:pt>
                <c:pt idx="7">
                  <c:v>HJ Pyeongtaek</c:v>
                </c:pt>
                <c:pt idx="8">
                  <c:v>Princepia</c:v>
                </c:pt>
                <c:pt idx="9">
                  <c:v>Peacepia</c:v>
                </c:pt>
                <c:pt idx="10">
                  <c:v>Amber</c:v>
                </c:pt>
              </c:strCache>
            </c:strRef>
          </c:cat>
          <c:val>
            <c:numRef>
              <c:f>Lease!$O$26:$O$36</c:f>
              <c:numCache>
                <c:formatCode>_(* #,##0_);_(* \(#,##0\);_(* "-"_);_(@_)</c:formatCode>
                <c:ptCount val="11"/>
                <c:pt idx="0">
                  <c:v>34922584.513318293</c:v>
                </c:pt>
                <c:pt idx="1">
                  <c:v>0</c:v>
                </c:pt>
                <c:pt idx="2">
                  <c:v>53580582.695529424</c:v>
                </c:pt>
                <c:pt idx="3">
                  <c:v>57176900.480530977</c:v>
                </c:pt>
                <c:pt idx="4">
                  <c:v>57176900.480530977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23167401.15593107</c:v>
                </c:pt>
                <c:pt idx="9">
                  <c:v>23172737.68613594</c:v>
                </c:pt>
                <c:pt idx="1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5D-46A5-8738-7C95F78B4F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74618847"/>
        <c:axId val="374632991"/>
      </c:barChart>
      <c:catAx>
        <c:axId val="374618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cs"/>
              </a:defRPr>
            </a:pPr>
            <a:endParaRPr lang="ko-KR"/>
          </a:p>
        </c:txPr>
        <c:crossAx val="374632991"/>
        <c:crosses val="autoZero"/>
        <c:auto val="1"/>
        <c:lblAlgn val="ctr"/>
        <c:lblOffset val="100"/>
        <c:noMultiLvlLbl val="0"/>
      </c:catAx>
      <c:valAx>
        <c:axId val="374632991"/>
        <c:scaling>
          <c:orientation val="minMax"/>
        </c:scaling>
        <c:delete val="0"/>
        <c:axPos val="l"/>
        <c:numFmt formatCode="_-* #,##0,_-;\-* #,##0,_-;_-* &quot;-&quot;_-;_-@_-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746188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313361294995234"/>
          <c:y val="0.10760789793739579"/>
          <c:w val="0.77401949713012053"/>
          <c:h val="0.722258866408477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KFI!$B$25</c:f>
              <c:strCache>
                <c:ptCount val="1"/>
                <c:pt idx="0">
                  <c:v>매출액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KFI!$C$24:$G$24</c:f>
              <c:strCache>
                <c:ptCount val="5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  <c:pt idx="4">
                  <c:v>22 LTM</c:v>
                </c:pt>
              </c:strCache>
            </c:strRef>
          </c:cat>
          <c:val>
            <c:numRef>
              <c:f>KFI!$C$25:$G$25</c:f>
              <c:numCache>
                <c:formatCode>#,##0;\(#,##0\);\-</c:formatCode>
                <c:ptCount val="5"/>
                <c:pt idx="0">
                  <c:v>190719</c:v>
                </c:pt>
                <c:pt idx="1">
                  <c:v>191724</c:v>
                </c:pt>
                <c:pt idx="2">
                  <c:v>159222</c:v>
                </c:pt>
                <c:pt idx="3">
                  <c:v>172155</c:v>
                </c:pt>
                <c:pt idx="4">
                  <c:v>244280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4C-43E4-A4BF-3EC4B1D7A1F7}"/>
            </c:ext>
          </c:extLst>
        </c:ser>
        <c:ser>
          <c:idx val="1"/>
          <c:order val="1"/>
          <c:tx>
            <c:strRef>
              <c:f>KFI!$B$26</c:f>
              <c:strCache>
                <c:ptCount val="1"/>
                <c:pt idx="0">
                  <c:v>영업이익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KFI!$C$24:$G$24</c:f>
              <c:strCache>
                <c:ptCount val="5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  <c:pt idx="4">
                  <c:v>22 LTM</c:v>
                </c:pt>
              </c:strCache>
            </c:strRef>
          </c:cat>
          <c:val>
            <c:numRef>
              <c:f>KFI!$C$26:$G$26</c:f>
              <c:numCache>
                <c:formatCode>#,##0;\(#,##0\);\-</c:formatCode>
                <c:ptCount val="5"/>
                <c:pt idx="0">
                  <c:v>-1732</c:v>
                </c:pt>
                <c:pt idx="1">
                  <c:v>-2952</c:v>
                </c:pt>
                <c:pt idx="2">
                  <c:v>-7507</c:v>
                </c:pt>
                <c:pt idx="3">
                  <c:v>-6203</c:v>
                </c:pt>
                <c:pt idx="4">
                  <c:v>-1168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4C-43E4-A4BF-3EC4B1D7A1F7}"/>
            </c:ext>
          </c:extLst>
        </c:ser>
        <c:ser>
          <c:idx val="2"/>
          <c:order val="2"/>
          <c:tx>
            <c:strRef>
              <c:f>KFI!$B$27</c:f>
              <c:strCache>
                <c:ptCount val="1"/>
                <c:pt idx="0">
                  <c:v>EBITDA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KFI!$C$24:$G$24</c:f>
              <c:strCache>
                <c:ptCount val="5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  <c:pt idx="4">
                  <c:v>22 LTM</c:v>
                </c:pt>
              </c:strCache>
            </c:strRef>
          </c:cat>
          <c:val>
            <c:numRef>
              <c:f>KFI!$C$27:$G$27</c:f>
              <c:numCache>
                <c:formatCode>#,##0;\(#,##0\);\-</c:formatCode>
                <c:ptCount val="5"/>
                <c:pt idx="0">
                  <c:v>14150</c:v>
                </c:pt>
                <c:pt idx="1">
                  <c:v>13015</c:v>
                </c:pt>
                <c:pt idx="2">
                  <c:v>10913</c:v>
                </c:pt>
                <c:pt idx="3">
                  <c:v>18458</c:v>
                </c:pt>
                <c:pt idx="4">
                  <c:v>25102.829300000001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C4C-43E4-A4BF-3EC4B1D7A1F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875827808"/>
        <c:axId val="1875839872"/>
      </c:barChart>
      <c:lineChart>
        <c:grouping val="standard"/>
        <c:varyColors val="0"/>
        <c:ser>
          <c:idx val="3"/>
          <c:order val="3"/>
          <c:tx>
            <c:strRef>
              <c:f>KFI!$B$28</c:f>
              <c:strCache>
                <c:ptCount val="1"/>
                <c:pt idx="0">
                  <c:v>EBITDA%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spPr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KFI!$C$24:$G$24</c:f>
              <c:strCache>
                <c:ptCount val="5"/>
                <c:pt idx="0">
                  <c:v>FY18</c:v>
                </c:pt>
                <c:pt idx="1">
                  <c:v>FY19</c:v>
                </c:pt>
                <c:pt idx="2">
                  <c:v>FY20</c:v>
                </c:pt>
                <c:pt idx="3">
                  <c:v>FY21</c:v>
                </c:pt>
                <c:pt idx="4">
                  <c:v>22 LTM</c:v>
                </c:pt>
              </c:strCache>
            </c:strRef>
          </c:cat>
          <c:val>
            <c:numRef>
              <c:f>KFI!$C$28:$G$28</c:f>
              <c:numCache>
                <c:formatCode>0.0%</c:formatCode>
                <c:ptCount val="5"/>
                <c:pt idx="0">
                  <c:v>7.4192922571951411E-2</c:v>
                </c:pt>
                <c:pt idx="1">
                  <c:v>6.7884041643195434E-2</c:v>
                </c:pt>
                <c:pt idx="2">
                  <c:v>6.8539523432691457E-2</c:v>
                </c:pt>
                <c:pt idx="3">
                  <c:v>0.10721733321715896</c:v>
                </c:pt>
                <c:pt idx="4">
                  <c:v>0.10276252374324546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C4C-43E4-A4BF-3EC4B1D7A1F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875829056"/>
        <c:axId val="1875835296"/>
      </c:lineChart>
      <c:catAx>
        <c:axId val="1875827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pPr>
            <a:endParaRPr lang="ko-KR"/>
          </a:p>
        </c:txPr>
        <c:crossAx val="1875839872"/>
        <c:crosses val="autoZero"/>
        <c:auto val="1"/>
        <c:lblAlgn val="ctr"/>
        <c:lblOffset val="100"/>
        <c:noMultiLvlLbl val="0"/>
      </c:catAx>
      <c:valAx>
        <c:axId val="1875839872"/>
        <c:scaling>
          <c:orientation val="minMax"/>
        </c:scaling>
        <c:delete val="0"/>
        <c:axPos val="l"/>
        <c:numFmt formatCode="#,##0;\(#,##0\);\-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noFill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pPr>
            <a:endParaRPr lang="ko-KR"/>
          </a:p>
        </c:txPr>
        <c:crossAx val="1875827808"/>
        <c:crosses val="autoZero"/>
        <c:crossBetween val="between"/>
      </c:valAx>
      <c:valAx>
        <c:axId val="1875835296"/>
        <c:scaling>
          <c:orientation val="minMax"/>
        </c:scaling>
        <c:delete val="0"/>
        <c:axPos val="r"/>
        <c:numFmt formatCode="0.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noFill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pPr>
            <a:endParaRPr lang="ko-KR"/>
          </a:p>
        </c:txPr>
        <c:crossAx val="1875829056"/>
        <c:crosses val="max"/>
        <c:crossBetween val="between"/>
      </c:valAx>
      <c:catAx>
        <c:axId val="18758290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87583529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2894656137563834"/>
          <c:y val="0.9054474624480372"/>
          <c:w val="0.74210665274121423"/>
          <c:h val="6.14424151096870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Lease!$P$25</c:f>
              <c:strCache>
                <c:ptCount val="1"/>
                <c:pt idx="0">
                  <c:v>금융리스부채</c:v>
                </c:pt>
              </c:strCache>
            </c:strRef>
          </c:tx>
          <c:spPr>
            <a:solidFill>
              <a:srgbClr val="00A3A1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6D207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EB2B-4EB4-A892-8A7B1EB35C1F}"/>
              </c:ext>
            </c:extLst>
          </c:dPt>
          <c:dPt>
            <c:idx val="3"/>
            <c:invertIfNegative val="0"/>
            <c:bubble3D val="0"/>
            <c:spPr>
              <a:solidFill>
                <a:srgbClr val="6D207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B2B-4EB4-A892-8A7B1EB35C1F}"/>
              </c:ext>
            </c:extLst>
          </c:dPt>
          <c:dPt>
            <c:idx val="4"/>
            <c:invertIfNegative val="0"/>
            <c:bubble3D val="0"/>
            <c:spPr>
              <a:solidFill>
                <a:srgbClr val="6D207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B2B-4EB4-A892-8A7B1EB35C1F}"/>
              </c:ext>
            </c:extLst>
          </c:dPt>
          <c:dPt>
            <c:idx val="5"/>
            <c:invertIfNegative val="0"/>
            <c:bubble3D val="0"/>
            <c:spPr>
              <a:solidFill>
                <a:srgbClr val="6D207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B2B-4EB4-A892-8A7B1EB35C1F}"/>
              </c:ext>
            </c:extLst>
          </c:dPt>
          <c:cat>
            <c:strRef>
              <c:f>Lease!$M$26:$M$36</c:f>
              <c:strCache>
                <c:ptCount val="11"/>
                <c:pt idx="0">
                  <c:v>Utopia</c:v>
                </c:pt>
                <c:pt idx="1">
                  <c:v>Greenpia</c:v>
                </c:pt>
                <c:pt idx="2">
                  <c:v>Technopia</c:v>
                </c:pt>
                <c:pt idx="3">
                  <c:v>Cosmopia</c:v>
                </c:pt>
                <c:pt idx="4">
                  <c:v>Aquapia</c:v>
                </c:pt>
                <c:pt idx="5">
                  <c:v>Oceanpia</c:v>
                </c:pt>
                <c:pt idx="6">
                  <c:v>YK Sovereign</c:v>
                </c:pt>
                <c:pt idx="7">
                  <c:v>HJ Pyeongtaek</c:v>
                </c:pt>
                <c:pt idx="8">
                  <c:v>Princepia</c:v>
                </c:pt>
                <c:pt idx="9">
                  <c:v>Peacepia</c:v>
                </c:pt>
                <c:pt idx="10">
                  <c:v>Amber</c:v>
                </c:pt>
              </c:strCache>
            </c:strRef>
          </c:cat>
          <c:val>
            <c:numRef>
              <c:f>Lease!$P$26:$P$36</c:f>
              <c:numCache>
                <c:formatCode>_(* #,##0_);_(* \(#,##0\);_(* "-"_);_(@_)</c:formatCode>
                <c:ptCount val="11"/>
                <c:pt idx="0">
                  <c:v>0</c:v>
                </c:pt>
                <c:pt idx="1">
                  <c:v>0</c:v>
                </c:pt>
                <c:pt idx="2">
                  <c:v>17700000</c:v>
                </c:pt>
                <c:pt idx="3">
                  <c:v>18900000</c:v>
                </c:pt>
                <c:pt idx="4">
                  <c:v>19200000</c:v>
                </c:pt>
                <c:pt idx="5">
                  <c:v>19500000</c:v>
                </c:pt>
                <c:pt idx="6">
                  <c:v>0</c:v>
                </c:pt>
                <c:pt idx="7">
                  <c:v>0</c:v>
                </c:pt>
                <c:pt idx="8">
                  <c:v>161831685.48000005</c:v>
                </c:pt>
                <c:pt idx="9">
                  <c:v>161762592.63</c:v>
                </c:pt>
                <c:pt idx="10">
                  <c:v>60295475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B2-4239-8311-35447B74D0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74618847"/>
        <c:axId val="374632991"/>
      </c:barChart>
      <c:catAx>
        <c:axId val="374618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  <a:alpha val="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374632991"/>
        <c:crosses val="autoZero"/>
        <c:auto val="1"/>
        <c:lblAlgn val="ctr"/>
        <c:lblOffset val="100"/>
        <c:noMultiLvlLbl val="0"/>
      </c:catAx>
      <c:valAx>
        <c:axId val="374632991"/>
        <c:scaling>
          <c:orientation val="minMax"/>
          <c:max val="200000000"/>
        </c:scaling>
        <c:delete val="0"/>
        <c:axPos val="l"/>
        <c:numFmt formatCode="_-* #,##0,_-;\-* #,##0,_-;_-* &quot;-&quot;_-;_-@_-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  <a:alpha val="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3746188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900" b="1">
                <a:solidFill>
                  <a:srgbClr val="00338D"/>
                </a:solidFill>
              </a:defRPr>
            </a:pPr>
            <a:r>
              <a:rPr lang="en-US" altLang="ko-KR" sz="900" b="1">
                <a:solidFill>
                  <a:srgbClr val="00338D"/>
                </a:solidFill>
              </a:rPr>
              <a:t>[Reported]</a:t>
            </a:r>
            <a:endParaRPr lang="ko-KR" altLang="en-US" sz="900" b="1">
              <a:solidFill>
                <a:srgbClr val="00338D"/>
              </a:solidFill>
            </a:endParaRP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7.2045725801469521E-2"/>
          <c:y val="0.22279024146413584"/>
          <c:w val="0.88448914895159514"/>
          <c:h val="0.59718111399160489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00338D"/>
            </a:solidFill>
            <a:ln w="3175">
              <a:solidFill>
                <a:srgbClr val="FFFFFF"/>
              </a:solidFill>
              <a:prstDash val="solid"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00338D"/>
              </a:solidFill>
              <a:ln w="3175">
                <a:solidFill>
                  <a:srgbClr val="00338D"/>
                </a:solidFill>
                <a:prstDash val="solid"/>
              </a:ln>
            </c:spPr>
            <c:extLst>
              <c:ext xmlns:c16="http://schemas.microsoft.com/office/drawing/2014/chart" uri="{C3380CC4-5D6E-409C-BE32-E72D297353CC}">
                <c16:uniqueId val="{00000001-4A4C-4688-966C-1E8CF8F55879}"/>
              </c:ext>
            </c:extLst>
          </c:dPt>
          <c:dPt>
            <c:idx val="1"/>
            <c:invertIfNegative val="0"/>
            <c:bubble3D val="0"/>
            <c:spPr>
              <a:solidFill>
                <a:srgbClr val="0091DA"/>
              </a:solidFill>
              <a:ln w="3175">
                <a:solidFill>
                  <a:srgbClr val="0091DA"/>
                </a:solidFill>
                <a:prstDash val="solid"/>
              </a:ln>
            </c:spPr>
            <c:extLst>
              <c:ext xmlns:c16="http://schemas.microsoft.com/office/drawing/2014/chart" uri="{C3380CC4-5D6E-409C-BE32-E72D297353CC}">
                <c16:uniqueId val="{00000003-4A4C-4688-966C-1E8CF8F55879}"/>
              </c:ext>
            </c:extLst>
          </c:dPt>
          <c:dPt>
            <c:idx val="2"/>
            <c:invertIfNegative val="0"/>
            <c:bubble3D val="0"/>
            <c:spPr>
              <a:solidFill>
                <a:srgbClr val="6D2077"/>
              </a:solidFill>
              <a:ln w="3175">
                <a:solidFill>
                  <a:srgbClr val="6D2077"/>
                </a:solidFill>
                <a:prstDash val="solid"/>
              </a:ln>
            </c:spPr>
            <c:extLst>
              <c:ext xmlns:c16="http://schemas.microsoft.com/office/drawing/2014/chart" uri="{C3380CC4-5D6E-409C-BE32-E72D297353CC}">
                <c16:uniqueId val="{00000005-4A4C-4688-966C-1E8CF8F55879}"/>
              </c:ext>
            </c:extLst>
          </c:dPt>
          <c:dPt>
            <c:idx val="3"/>
            <c:invertIfNegative val="0"/>
            <c:bubble3D val="0"/>
            <c:spPr>
              <a:solidFill>
                <a:srgbClr val="005EB8"/>
              </a:solidFill>
              <a:ln w="3175">
                <a:solidFill>
                  <a:srgbClr val="005EB8"/>
                </a:solidFill>
                <a:prstDash val="solid"/>
              </a:ln>
            </c:spPr>
            <c:extLst>
              <c:ext xmlns:c16="http://schemas.microsoft.com/office/drawing/2014/chart" uri="{C3380CC4-5D6E-409C-BE32-E72D297353CC}">
                <c16:uniqueId val="{00000007-4A4C-4688-966C-1E8CF8F55879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Proforma!$S$6:$S$9</c:f>
              <c:strCache>
                <c:ptCount val="4"/>
                <c:pt idx="0">
                  <c:v>현금유입</c:v>
                </c:pt>
                <c:pt idx="1">
                  <c:v>매출</c:v>
                </c:pt>
                <c:pt idx="2">
                  <c:v>매출원가</c:v>
                </c:pt>
                <c:pt idx="3">
                  <c:v>EBITDA</c:v>
                </c:pt>
              </c:strCache>
            </c:strRef>
          </c:cat>
          <c:val>
            <c:numRef>
              <c:f>Proforma!$T$6:$T$9</c:f>
              <c:numCache>
                <c:formatCode>General</c:formatCode>
                <c:ptCount val="4"/>
                <c:pt idx="0">
                  <c:v>300</c:v>
                </c:pt>
                <c:pt idx="1">
                  <c:v>250</c:v>
                </c:pt>
                <c:pt idx="2">
                  <c:v>180</c:v>
                </c:pt>
                <c:pt idx="3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A4C-4688-966C-1E8CF8F5587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0"/>
        <c:axId val="687900543"/>
        <c:axId val="687891391"/>
      </c:barChart>
      <c:catAx>
        <c:axId val="68790054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687891391"/>
        <c:crosses val="autoZero"/>
        <c:auto val="1"/>
        <c:lblAlgn val="ctr"/>
        <c:lblOffset val="100"/>
        <c:noMultiLvlLbl val="0"/>
      </c:catAx>
      <c:valAx>
        <c:axId val="687891391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87900543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>
      <a:noFill/>
    </a:ln>
  </c:spPr>
  <c:txPr>
    <a:bodyPr/>
    <a:lstStyle/>
    <a:p>
      <a:pPr>
        <a:defRPr sz="800" b="0" i="0">
          <a:solidFill>
            <a:srgbClr val="000000"/>
          </a:solidFill>
          <a:latin typeface="Arial"/>
          <a:ea typeface="Arial"/>
          <a:cs typeface="Arial"/>
        </a:defRPr>
      </a:pPr>
      <a:endParaRPr lang="ko-KR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900">
                <a:solidFill>
                  <a:srgbClr val="00338D"/>
                </a:solidFill>
              </a:defRPr>
            </a:pPr>
            <a:r>
              <a:rPr lang="en-US" altLang="ko-KR" sz="900" b="1" i="0" baseline="0">
                <a:solidFill>
                  <a:srgbClr val="00338D"/>
                </a:solidFill>
                <a:effectLst/>
              </a:rPr>
              <a:t>[Pro forma]</a:t>
            </a:r>
            <a:endParaRPr lang="ko-KR" altLang="ko-KR" sz="900">
              <a:solidFill>
                <a:srgbClr val="00338D"/>
              </a:solidFill>
              <a:effectLst/>
            </a:endParaRP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0.16007357870038413"/>
          <c:y val="0.20856916242721696"/>
          <c:w val="0.79493397147955092"/>
          <c:h val="0.5389138838588486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00338D"/>
            </a:solidFill>
            <a:ln w="3175">
              <a:solidFill>
                <a:srgbClr val="FFFFFF"/>
              </a:solidFill>
              <a:prstDash val="solid"/>
            </a:ln>
          </c:spPr>
          <c:invertIfNegative val="0"/>
          <c:dPt>
            <c:idx val="1"/>
            <c:invertIfNegative val="0"/>
            <c:bubble3D val="0"/>
            <c:spPr>
              <a:solidFill>
                <a:srgbClr val="0091DA"/>
              </a:solidFill>
              <a:ln w="3175">
                <a:solidFill>
                  <a:srgbClr val="0091DA"/>
                </a:solidFill>
                <a:prstDash val="solid"/>
              </a:ln>
            </c:spPr>
            <c:extLst>
              <c:ext xmlns:c16="http://schemas.microsoft.com/office/drawing/2014/chart" uri="{C3380CC4-5D6E-409C-BE32-E72D297353CC}">
                <c16:uniqueId val="{00000001-63B3-4CF6-97B0-C03696BD62F8}"/>
              </c:ext>
            </c:extLst>
          </c:dPt>
          <c:dPt>
            <c:idx val="2"/>
            <c:invertIfNegative val="0"/>
            <c:bubble3D val="0"/>
            <c:spPr>
              <a:solidFill>
                <a:srgbClr val="6D2077"/>
              </a:solidFill>
              <a:ln w="3175">
                <a:solidFill>
                  <a:srgbClr val="6D2077"/>
                </a:solidFill>
                <a:prstDash val="solid"/>
              </a:ln>
            </c:spPr>
            <c:extLst>
              <c:ext xmlns:c16="http://schemas.microsoft.com/office/drawing/2014/chart" uri="{C3380CC4-5D6E-409C-BE32-E72D297353CC}">
                <c16:uniqueId val="{00000003-63B3-4CF6-97B0-C03696BD62F8}"/>
              </c:ext>
            </c:extLst>
          </c:dPt>
          <c:dPt>
            <c:idx val="3"/>
            <c:invertIfNegative val="0"/>
            <c:bubble3D val="0"/>
            <c:spPr>
              <a:solidFill>
                <a:srgbClr val="005EB8"/>
              </a:solidFill>
              <a:ln w="3175">
                <a:solidFill>
                  <a:srgbClr val="005EB8"/>
                </a:solidFill>
                <a:prstDash val="solid"/>
              </a:ln>
            </c:spPr>
            <c:extLst>
              <c:ext xmlns:c16="http://schemas.microsoft.com/office/drawing/2014/chart" uri="{C3380CC4-5D6E-409C-BE32-E72D297353CC}">
                <c16:uniqueId val="{00000005-63B3-4CF6-97B0-C03696BD62F8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Proforma!$S$11:$S$14</c:f>
              <c:strCache>
                <c:ptCount val="4"/>
                <c:pt idx="0">
                  <c:v>현금유입</c:v>
                </c:pt>
                <c:pt idx="1">
                  <c:v>매출</c:v>
                </c:pt>
                <c:pt idx="2">
                  <c:v>매출원가</c:v>
                </c:pt>
                <c:pt idx="3">
                  <c:v>EBITDA</c:v>
                </c:pt>
              </c:strCache>
            </c:strRef>
          </c:cat>
          <c:val>
            <c:numRef>
              <c:f>Proforma!$T$11:$T$14</c:f>
              <c:numCache>
                <c:formatCode>General</c:formatCode>
                <c:ptCount val="4"/>
                <c:pt idx="0">
                  <c:v>300</c:v>
                </c:pt>
                <c:pt idx="1">
                  <c:v>300</c:v>
                </c:pt>
                <c:pt idx="2">
                  <c:v>220</c:v>
                </c:pt>
                <c:pt idx="3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3B3-4CF6-97B0-C03696BD62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0"/>
        <c:axId val="687907615"/>
        <c:axId val="687891807"/>
      </c:barChart>
      <c:catAx>
        <c:axId val="68790761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687891807"/>
        <c:crosses val="autoZero"/>
        <c:auto val="1"/>
        <c:lblAlgn val="ctr"/>
        <c:lblOffset val="100"/>
        <c:noMultiLvlLbl val="0"/>
      </c:catAx>
      <c:valAx>
        <c:axId val="687891807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687907615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>
      <a:noFill/>
    </a:ln>
  </c:spPr>
  <c:txPr>
    <a:bodyPr/>
    <a:lstStyle/>
    <a:p>
      <a:pPr>
        <a:defRPr sz="800" b="0" i="0">
          <a:solidFill>
            <a:srgbClr val="000000"/>
          </a:solidFill>
          <a:latin typeface="Arial"/>
          <a:ea typeface="Arial"/>
          <a:cs typeface="Arial"/>
        </a:defRPr>
      </a:pPr>
      <a:endParaRPr lang="ko-KR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8599999999999998E-2"/>
          <c:y val="0.22345600798910156"/>
          <c:w val="0.80404971878515175"/>
          <c:h val="0.51083132258883834"/>
        </c:manualLayout>
      </c:layout>
      <c:lineChart>
        <c:grouping val="standard"/>
        <c:varyColors val="0"/>
        <c:ser>
          <c:idx val="0"/>
          <c:order val="0"/>
          <c:tx>
            <c:strRef>
              <c:f>'R_Pro-forma'!$B$31</c:f>
              <c:strCache>
                <c:ptCount val="1"/>
                <c:pt idx="0">
                  <c:v>Reported EBITDA%</c:v>
                </c:pt>
              </c:strCache>
            </c:strRef>
          </c:tx>
          <c:spPr>
            <a:ln w="12700">
              <a:solidFill>
                <a:srgbClr val="00338D"/>
              </a:solidFill>
              <a:prstDash val="solid"/>
            </a:ln>
          </c:spPr>
          <c:marker>
            <c:symbol val="diamond"/>
            <c:size val="3"/>
            <c:spPr>
              <a:solidFill>
                <a:srgbClr val="00338D"/>
              </a:solidFill>
              <a:ln>
                <a:solidFill>
                  <a:srgbClr val="00338D"/>
                </a:solidFill>
                <a:prstDash val="solid"/>
              </a:ln>
            </c:spPr>
          </c:marker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'R_Pro-forma'!$C$30:$G$30</c:f>
              <c:strCache>
                <c:ptCount val="5"/>
                <c:pt idx="0">
                  <c:v>FY2018</c:v>
                </c:pt>
                <c:pt idx="1">
                  <c:v>FY2019</c:v>
                </c:pt>
                <c:pt idx="2">
                  <c:v>FY2020</c:v>
                </c:pt>
                <c:pt idx="3">
                  <c:v>FY2021</c:v>
                </c:pt>
                <c:pt idx="4">
                  <c:v> FY2022.1H </c:v>
                </c:pt>
              </c:strCache>
            </c:strRef>
          </c:cat>
          <c:val>
            <c:numRef>
              <c:f>'R_Pro-forma'!$C$31:$G$31</c:f>
              <c:numCache>
                <c:formatCode>0.0%_);\(0.0\)%_);\-_)</c:formatCode>
                <c:ptCount val="5"/>
                <c:pt idx="0">
                  <c:v>7.4195208925837544E-2</c:v>
                </c:pt>
                <c:pt idx="1">
                  <c:v>6.7886016385905301E-2</c:v>
                </c:pt>
                <c:pt idx="2">
                  <c:v>6.8543114701650656E-2</c:v>
                </c:pt>
                <c:pt idx="3">
                  <c:v>0.10721774689903582</c:v>
                </c:pt>
                <c:pt idx="4">
                  <c:v>8.1738107216240655E-2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2EF-4AFC-BE36-23511DD18B61}"/>
            </c:ext>
          </c:extLst>
        </c:ser>
        <c:ser>
          <c:idx val="1"/>
          <c:order val="1"/>
          <c:tx>
            <c:strRef>
              <c:f>'R_Pro-forma'!$B$32</c:f>
              <c:strCache>
                <c:ptCount val="1"/>
                <c:pt idx="0">
                  <c:v>Pro forma EBITDA%</c:v>
                </c:pt>
              </c:strCache>
            </c:strRef>
          </c:tx>
          <c:spPr>
            <a:ln w="12700">
              <a:solidFill>
                <a:srgbClr val="0091DA"/>
              </a:solidFill>
              <a:prstDash val="solid"/>
            </a:ln>
          </c:spPr>
          <c:marker>
            <c:symbol val="square"/>
            <c:size val="3"/>
            <c:spPr>
              <a:solidFill>
                <a:srgbClr val="0091DA"/>
              </a:solidFill>
              <a:ln>
                <a:solidFill>
                  <a:srgbClr val="0091DA"/>
                </a:solidFill>
                <a:prstDash val="solid"/>
              </a:ln>
            </c:spPr>
          </c:marker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'R_Pro-forma'!$C$30:$G$30</c:f>
              <c:strCache>
                <c:ptCount val="5"/>
                <c:pt idx="0">
                  <c:v>FY2018</c:v>
                </c:pt>
                <c:pt idx="1">
                  <c:v>FY2019</c:v>
                </c:pt>
                <c:pt idx="2">
                  <c:v>FY2020</c:v>
                </c:pt>
                <c:pt idx="3">
                  <c:v>FY2021</c:v>
                </c:pt>
                <c:pt idx="4">
                  <c:v> FY2022.1H </c:v>
                </c:pt>
              </c:strCache>
            </c:strRef>
          </c:cat>
          <c:val>
            <c:numRef>
              <c:f>'R_Pro-forma'!$C$32:$G$32</c:f>
              <c:numCache>
                <c:formatCode>0.0%_);\(0.0\)%_);\-_)</c:formatCode>
                <c:ptCount val="5"/>
                <c:pt idx="0">
                  <c:v>0.39843160162372665</c:v>
                </c:pt>
                <c:pt idx="1">
                  <c:v>0.37527385982570066</c:v>
                </c:pt>
                <c:pt idx="2">
                  <c:v>0.26675304129707356</c:v>
                </c:pt>
                <c:pt idx="3">
                  <c:v>0.19666422688804952</c:v>
                </c:pt>
                <c:pt idx="4">
                  <c:v>0.13587460255123451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2EF-4AFC-BE36-23511DD18B6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676448575"/>
        <c:axId val="676438175"/>
      </c:lineChart>
      <c:catAx>
        <c:axId val="67644857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676438175"/>
        <c:crosses val="autoZero"/>
        <c:auto val="1"/>
        <c:lblAlgn val="ctr"/>
        <c:lblOffset val="100"/>
        <c:noMultiLvlLbl val="0"/>
      </c:catAx>
      <c:valAx>
        <c:axId val="676438175"/>
        <c:scaling>
          <c:orientation val="minMax"/>
        </c:scaling>
        <c:delete val="1"/>
        <c:axPos val="l"/>
        <c:numFmt formatCode="0.0%_);\(0.0\)%_);\-_)" sourceLinked="1"/>
        <c:majorTickMark val="out"/>
        <c:minorTickMark val="none"/>
        <c:tickLblPos val="nextTo"/>
        <c:crossAx val="676448575"/>
        <c:crosses val="autoZero"/>
        <c:crossBetween val="midCat"/>
      </c:valAx>
      <c:spPr>
        <a:noFill/>
        <a:ln w="25400">
          <a:noFill/>
        </a:ln>
      </c:spPr>
    </c:plotArea>
    <c:legend>
      <c:legendPos val="b"/>
      <c:layout>
        <c:manualLayout>
          <c:xMode val="edge"/>
          <c:yMode val="edge"/>
          <c:x val="0.15866996625421823"/>
          <c:y val="0.87727272727272732"/>
          <c:w val="0.67980292463442071"/>
          <c:h val="6.7479957050823186E-2"/>
        </c:manualLayout>
      </c:layout>
      <c:overlay val="0"/>
      <c:spPr>
        <a:noFill/>
        <a:ln w="25400">
          <a:noFill/>
        </a:ln>
      </c:spPr>
      <c:txPr>
        <a:bodyPr/>
        <a:lstStyle/>
        <a:p>
          <a:pPr>
            <a:defRPr>
              <a:solidFill>
                <a:srgbClr val="000000"/>
              </a:solidFill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3175">
      <a:solidFill>
        <a:srgbClr val="00338D"/>
      </a:solidFill>
    </a:ln>
  </c:spPr>
  <c:txPr>
    <a:bodyPr/>
    <a:lstStyle/>
    <a:p>
      <a:pPr>
        <a:defRPr sz="800" b="0" i="0">
          <a:solidFill>
            <a:srgbClr val="000000"/>
          </a:solidFill>
          <a:latin typeface="Arial"/>
          <a:ea typeface="Arial"/>
          <a:cs typeface="Arial"/>
        </a:defRPr>
      </a:pPr>
      <a:endParaRPr lang="ko-KR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CBHB_2!$B$11</c:f>
              <c:strCache>
                <c:ptCount val="1"/>
                <c:pt idx="0">
                  <c:v>C/B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CBHB_2!$C$7:$CR$7</c:f>
              <c:strCache>
                <c:ptCount val="94"/>
                <c:pt idx="0">
                  <c:v>415</c:v>
                </c:pt>
                <c:pt idx="1">
                  <c:v>416</c:v>
                </c:pt>
                <c:pt idx="2">
                  <c:v>417</c:v>
                </c:pt>
                <c:pt idx="3">
                  <c:v>418</c:v>
                </c:pt>
                <c:pt idx="4">
                  <c:v>419</c:v>
                </c:pt>
                <c:pt idx="5">
                  <c:v>420</c:v>
                </c:pt>
                <c:pt idx="6">
                  <c:v>421</c:v>
                </c:pt>
                <c:pt idx="7">
                  <c:v>422</c:v>
                </c:pt>
                <c:pt idx="8">
                  <c:v>423</c:v>
                </c:pt>
                <c:pt idx="9">
                  <c:v>424</c:v>
                </c:pt>
                <c:pt idx="10">
                  <c:v>425</c:v>
                </c:pt>
                <c:pt idx="11">
                  <c:v>426</c:v>
                </c:pt>
                <c:pt idx="12">
                  <c:v>427</c:v>
                </c:pt>
                <c:pt idx="13">
                  <c:v>428</c:v>
                </c:pt>
                <c:pt idx="14">
                  <c:v>429</c:v>
                </c:pt>
                <c:pt idx="15">
                  <c:v>430</c:v>
                </c:pt>
                <c:pt idx="16">
                  <c:v>431</c:v>
                </c:pt>
                <c:pt idx="17">
                  <c:v>432</c:v>
                </c:pt>
                <c:pt idx="18">
                  <c:v>432</c:v>
                </c:pt>
                <c:pt idx="19">
                  <c:v>433</c:v>
                </c:pt>
                <c:pt idx="20">
                  <c:v>433</c:v>
                </c:pt>
                <c:pt idx="21">
                  <c:v>434</c:v>
                </c:pt>
                <c:pt idx="22">
                  <c:v>435</c:v>
                </c:pt>
                <c:pt idx="23">
                  <c:v>436</c:v>
                </c:pt>
                <c:pt idx="24">
                  <c:v>437</c:v>
                </c:pt>
                <c:pt idx="25">
                  <c:v>438</c:v>
                </c:pt>
                <c:pt idx="26">
                  <c:v>439</c:v>
                </c:pt>
                <c:pt idx="27">
                  <c:v>440</c:v>
                </c:pt>
                <c:pt idx="28">
                  <c:v>441</c:v>
                </c:pt>
                <c:pt idx="29">
                  <c:v>441</c:v>
                </c:pt>
                <c:pt idx="30">
                  <c:v>442</c:v>
                </c:pt>
                <c:pt idx="31">
                  <c:v>443</c:v>
                </c:pt>
                <c:pt idx="32">
                  <c:v>444</c:v>
                </c:pt>
                <c:pt idx="33">
                  <c:v>445</c:v>
                </c:pt>
                <c:pt idx="34">
                  <c:v>446</c:v>
                </c:pt>
                <c:pt idx="35">
                  <c:v>447</c:v>
                </c:pt>
                <c:pt idx="36">
                  <c:v>448</c:v>
                </c:pt>
                <c:pt idx="37">
                  <c:v>449</c:v>
                </c:pt>
                <c:pt idx="38">
                  <c:v>450</c:v>
                </c:pt>
                <c:pt idx="39">
                  <c:v>451</c:v>
                </c:pt>
                <c:pt idx="40">
                  <c:v>451</c:v>
                </c:pt>
                <c:pt idx="41">
                  <c:v>452</c:v>
                </c:pt>
                <c:pt idx="42">
                  <c:v>453</c:v>
                </c:pt>
                <c:pt idx="43">
                  <c:v>454</c:v>
                </c:pt>
                <c:pt idx="44">
                  <c:v>455</c:v>
                </c:pt>
                <c:pt idx="45">
                  <c:v>456</c:v>
                </c:pt>
                <c:pt idx="46">
                  <c:v>457</c:v>
                </c:pt>
                <c:pt idx="47">
                  <c:v>458</c:v>
                </c:pt>
                <c:pt idx="48">
                  <c:v>459</c:v>
                </c:pt>
                <c:pt idx="49">
                  <c:v>460</c:v>
                </c:pt>
                <c:pt idx="50">
                  <c:v>461</c:v>
                </c:pt>
                <c:pt idx="51">
                  <c:v>462</c:v>
                </c:pt>
                <c:pt idx="52">
                  <c:v>463</c:v>
                </c:pt>
                <c:pt idx="53">
                  <c:v>464</c:v>
                </c:pt>
                <c:pt idx="54">
                  <c:v>465</c:v>
                </c:pt>
                <c:pt idx="55">
                  <c:v>466</c:v>
                </c:pt>
                <c:pt idx="56">
                  <c:v>467</c:v>
                </c:pt>
                <c:pt idx="57">
                  <c:v>468</c:v>
                </c:pt>
                <c:pt idx="58">
                  <c:v>469</c:v>
                </c:pt>
                <c:pt idx="59">
                  <c:v>470</c:v>
                </c:pt>
                <c:pt idx="60">
                  <c:v>470</c:v>
                </c:pt>
                <c:pt idx="61">
                  <c:v>471</c:v>
                </c:pt>
                <c:pt idx="62">
                  <c:v>472</c:v>
                </c:pt>
                <c:pt idx="63">
                  <c:v>473</c:v>
                </c:pt>
                <c:pt idx="64">
                  <c:v>474</c:v>
                </c:pt>
                <c:pt idx="65">
                  <c:v>475</c:v>
                </c:pt>
                <c:pt idx="66">
                  <c:v>476</c:v>
                </c:pt>
                <c:pt idx="67">
                  <c:v>477</c:v>
                </c:pt>
                <c:pt idx="68">
                  <c:v>478</c:v>
                </c:pt>
                <c:pt idx="69">
                  <c:v>479</c:v>
                </c:pt>
                <c:pt idx="70">
                  <c:v>480</c:v>
                </c:pt>
                <c:pt idx="71">
                  <c:v>481</c:v>
                </c:pt>
                <c:pt idx="72">
                  <c:v>482</c:v>
                </c:pt>
                <c:pt idx="73">
                  <c:v>483</c:v>
                </c:pt>
                <c:pt idx="74">
                  <c:v>484</c:v>
                </c:pt>
                <c:pt idx="75">
                  <c:v>485</c:v>
                </c:pt>
                <c:pt idx="76">
                  <c:v>486</c:v>
                </c:pt>
                <c:pt idx="77">
                  <c:v>487</c:v>
                </c:pt>
                <c:pt idx="78">
                  <c:v>488</c:v>
                </c:pt>
                <c:pt idx="79">
                  <c:v>489</c:v>
                </c:pt>
                <c:pt idx="80">
                  <c:v>490</c:v>
                </c:pt>
                <c:pt idx="81">
                  <c:v>491</c:v>
                </c:pt>
                <c:pt idx="82">
                  <c:v>492</c:v>
                </c:pt>
                <c:pt idx="83">
                  <c:v>493</c:v>
                </c:pt>
                <c:pt idx="84">
                  <c:v>494</c:v>
                </c:pt>
                <c:pt idx="85">
                  <c:v>495</c:v>
                </c:pt>
                <c:pt idx="86">
                  <c:v>496</c:v>
                </c:pt>
                <c:pt idx="87">
                  <c:v>496</c:v>
                </c:pt>
                <c:pt idx="88">
                  <c:v>497</c:v>
                </c:pt>
                <c:pt idx="89">
                  <c:v>498</c:v>
                </c:pt>
                <c:pt idx="90">
                  <c:v>499</c:v>
                </c:pt>
                <c:pt idx="91">
                  <c:v>500</c:v>
                </c:pt>
                <c:pt idx="92">
                  <c:v>501</c:v>
                </c:pt>
                <c:pt idx="93">
                  <c:v>502</c:v>
                </c:pt>
              </c:strCache>
            </c:strRef>
          </c:cat>
          <c:val>
            <c:numRef>
              <c:f>CBHB_2!$C$11:$CR$11</c:f>
              <c:numCache>
                <c:formatCode>#,##0.0_);[Red]\(#,##0.0\);\-</c:formatCode>
                <c:ptCount val="94"/>
                <c:pt idx="0">
                  <c:v>48947.581764705887</c:v>
                </c:pt>
                <c:pt idx="1">
                  <c:v>8226.2282352941183</c:v>
                </c:pt>
                <c:pt idx="2">
                  <c:v>9992.1211764705877</c:v>
                </c:pt>
                <c:pt idx="3">
                  <c:v>31074.632352941175</c:v>
                </c:pt>
                <c:pt idx="4">
                  <c:v>13521.531666666668</c:v>
                </c:pt>
                <c:pt idx="5">
                  <c:v>30293.148888888893</c:v>
                </c:pt>
                <c:pt idx="6">
                  <c:v>-3106.7638709677417</c:v>
                </c:pt>
                <c:pt idx="7">
                  <c:v>4619.0021052631573</c:v>
                </c:pt>
                <c:pt idx="8">
                  <c:v>6906.0235294117647</c:v>
                </c:pt>
                <c:pt idx="9">
                  <c:v>-7985.8269696969692</c:v>
                </c:pt>
                <c:pt idx="10">
                  <c:v>30419.882777777777</c:v>
                </c:pt>
                <c:pt idx="11">
                  <c:v>30394.18</c:v>
                </c:pt>
                <c:pt idx="12">
                  <c:v>14881.041764705882</c:v>
                </c:pt>
                <c:pt idx="13">
                  <c:v>15877.317499999999</c:v>
                </c:pt>
                <c:pt idx="14">
                  <c:v>29157.110526315788</c:v>
                </c:pt>
                <c:pt idx="15">
                  <c:v>8349.6508333333331</c:v>
                </c:pt>
                <c:pt idx="16">
                  <c:v>21400.671666666665</c:v>
                </c:pt>
                <c:pt idx="17">
                  <c:v>32238.694705882357</c:v>
                </c:pt>
                <c:pt idx="18">
                  <c:v>30473.757665582631</c:v>
                </c:pt>
                <c:pt idx="19">
                  <c:v>24514.777222222223</c:v>
                </c:pt>
                <c:pt idx="20">
                  <c:v>27180.513991670257</c:v>
                </c:pt>
                <c:pt idx="21">
                  <c:v>47431.354079885088</c:v>
                </c:pt>
                <c:pt idx="22">
                  <c:v>45204.243750000001</c:v>
                </c:pt>
                <c:pt idx="23">
                  <c:v>43065.617063003185</c:v>
                </c:pt>
                <c:pt idx="24">
                  <c:v>29792.260588235295</c:v>
                </c:pt>
                <c:pt idx="25">
                  <c:v>42447.79088372668</c:v>
                </c:pt>
                <c:pt idx="26">
                  <c:v>29712.393951215294</c:v>
                </c:pt>
                <c:pt idx="27">
                  <c:v>40570.016489757945</c:v>
                </c:pt>
                <c:pt idx="28">
                  <c:v>96693.002680995327</c:v>
                </c:pt>
                <c:pt idx="29">
                  <c:v>-16358.051256182624</c:v>
                </c:pt>
                <c:pt idx="30">
                  <c:v>29742.062004174462</c:v>
                </c:pt>
                <c:pt idx="31">
                  <c:v>38123.627549668876</c:v>
                </c:pt>
                <c:pt idx="32">
                  <c:v>29794.826919117731</c:v>
                </c:pt>
                <c:pt idx="33">
                  <c:v>33480.602500625318</c:v>
                </c:pt>
                <c:pt idx="34">
                  <c:v>31970.529565575507</c:v>
                </c:pt>
                <c:pt idx="35">
                  <c:v>29791.914583333331</c:v>
                </c:pt>
                <c:pt idx="36">
                  <c:v>10240.632165646259</c:v>
                </c:pt>
                <c:pt idx="37">
                  <c:v>18476.592611151285</c:v>
                </c:pt>
                <c:pt idx="38">
                  <c:v>75975.708043196049</c:v>
                </c:pt>
                <c:pt idx="39">
                  <c:v>29857.459242769437</c:v>
                </c:pt>
                <c:pt idx="40">
                  <c:v>29830.319999992145</c:v>
                </c:pt>
                <c:pt idx="41">
                  <c:v>2661.7440470360707</c:v>
                </c:pt>
                <c:pt idx="42">
                  <c:v>1663.9022395324307</c:v>
                </c:pt>
                <c:pt idx="43">
                  <c:v>2741.3707317080953</c:v>
                </c:pt>
                <c:pt idx="44">
                  <c:v>-6852.0116653166988</c:v>
                </c:pt>
                <c:pt idx="45">
                  <c:v>12457.535390672487</c:v>
                </c:pt>
                <c:pt idx="46">
                  <c:v>15357.180480700501</c:v>
                </c:pt>
                <c:pt idx="47">
                  <c:v>56301.579960705662</c:v>
                </c:pt>
                <c:pt idx="48">
                  <c:v>30402.068707636186</c:v>
                </c:pt>
                <c:pt idx="49">
                  <c:v>-604.54822576800655</c:v>
                </c:pt>
                <c:pt idx="50">
                  <c:v>9400.6351956671497</c:v>
                </c:pt>
                <c:pt idx="51">
                  <c:v>10087.187561546876</c:v>
                </c:pt>
                <c:pt idx="52">
                  <c:v>30287.347647058821</c:v>
                </c:pt>
                <c:pt idx="53">
                  <c:v>30340.978522171838</c:v>
                </c:pt>
                <c:pt idx="54">
                  <c:v>30346.692454212454</c:v>
                </c:pt>
                <c:pt idx="55">
                  <c:v>20835.20490316135</c:v>
                </c:pt>
                <c:pt idx="56">
                  <c:v>30402.068789810532</c:v>
                </c:pt>
                <c:pt idx="57">
                  <c:v>20465.932149538276</c:v>
                </c:pt>
                <c:pt idx="58">
                  <c:v>11777.782046978715</c:v>
                </c:pt>
                <c:pt idx="59">
                  <c:v>30402.033587772752</c:v>
                </c:pt>
                <c:pt idx="60">
                  <c:v>30149.011905707535</c:v>
                </c:pt>
                <c:pt idx="61">
                  <c:v>412.97816849816849</c:v>
                </c:pt>
                <c:pt idx="62">
                  <c:v>30331.707961169333</c:v>
                </c:pt>
                <c:pt idx="63">
                  <c:v>-3062.6898876412006</c:v>
                </c:pt>
                <c:pt idx="64">
                  <c:v>8587.0781923499435</c:v>
                </c:pt>
                <c:pt idx="65">
                  <c:v>9122.7236641236104</c:v>
                </c:pt>
                <c:pt idx="66">
                  <c:v>31631.389933337654</c:v>
                </c:pt>
                <c:pt idx="67">
                  <c:v>14468.024077008255</c:v>
                </c:pt>
                <c:pt idx="68">
                  <c:v>6556.4650117078145</c:v>
                </c:pt>
                <c:pt idx="69">
                  <c:v>9916.1120116083785</c:v>
                </c:pt>
                <c:pt idx="70">
                  <c:v>17478.921963537217</c:v>
                </c:pt>
                <c:pt idx="71">
                  <c:v>13969.504626680995</c:v>
                </c:pt>
                <c:pt idx="72">
                  <c:v>31545.569148674582</c:v>
                </c:pt>
                <c:pt idx="73">
                  <c:v>31606.601030449274</c:v>
                </c:pt>
                <c:pt idx="74">
                  <c:v>-19277.898120034115</c:v>
                </c:pt>
                <c:pt idx="75">
                  <c:v>-10786.330034843642</c:v>
                </c:pt>
                <c:pt idx="76">
                  <c:v>31612.07562609293</c:v>
                </c:pt>
                <c:pt idx="77">
                  <c:v>31671.091350759936</c:v>
                </c:pt>
                <c:pt idx="78">
                  <c:v>38872.682671899769</c:v>
                </c:pt>
                <c:pt idx="79">
                  <c:v>29619.145406830932</c:v>
                </c:pt>
                <c:pt idx="80">
                  <c:v>31631.10764705882</c:v>
                </c:pt>
                <c:pt idx="81">
                  <c:v>33105.856219400295</c:v>
                </c:pt>
                <c:pt idx="82">
                  <c:v>30738.10176470588</c:v>
                </c:pt>
                <c:pt idx="83">
                  <c:v>33512.928981969992</c:v>
                </c:pt>
                <c:pt idx="84">
                  <c:v>25195.425889634589</c:v>
                </c:pt>
                <c:pt idx="85">
                  <c:v>32381.673586660425</c:v>
                </c:pt>
                <c:pt idx="86">
                  <c:v>128106.39796946745</c:v>
                </c:pt>
                <c:pt idx="87">
                  <c:v>-45934.553656390024</c:v>
                </c:pt>
                <c:pt idx="88">
                  <c:v>30907.978235294118</c:v>
                </c:pt>
                <c:pt idx="89">
                  <c:v>82466.13462871006</c:v>
                </c:pt>
                <c:pt idx="90">
                  <c:v>30683.544705882352</c:v>
                </c:pt>
                <c:pt idx="91">
                  <c:v>85686.065700959967</c:v>
                </c:pt>
                <c:pt idx="92">
                  <c:v>82433.629187055049</c:v>
                </c:pt>
                <c:pt idx="93">
                  <c:v>78814.358758881237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0C4-44CD-A6CC-3451E0426F4E}"/>
            </c:ext>
          </c:extLst>
        </c:ser>
        <c:ser>
          <c:idx val="1"/>
          <c:order val="1"/>
          <c:tx>
            <c:strRef>
              <c:f>CBHB_2!$B$13</c:f>
              <c:strCache>
                <c:ptCount val="1"/>
                <c:pt idx="0">
                  <c:v>C/B - H/B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CBHB_2!$C$7:$CR$7</c:f>
              <c:strCache>
                <c:ptCount val="94"/>
                <c:pt idx="0">
                  <c:v>415</c:v>
                </c:pt>
                <c:pt idx="1">
                  <c:v>416</c:v>
                </c:pt>
                <c:pt idx="2">
                  <c:v>417</c:v>
                </c:pt>
                <c:pt idx="3">
                  <c:v>418</c:v>
                </c:pt>
                <c:pt idx="4">
                  <c:v>419</c:v>
                </c:pt>
                <c:pt idx="5">
                  <c:v>420</c:v>
                </c:pt>
                <c:pt idx="6">
                  <c:v>421</c:v>
                </c:pt>
                <c:pt idx="7">
                  <c:v>422</c:v>
                </c:pt>
                <c:pt idx="8">
                  <c:v>423</c:v>
                </c:pt>
                <c:pt idx="9">
                  <c:v>424</c:v>
                </c:pt>
                <c:pt idx="10">
                  <c:v>425</c:v>
                </c:pt>
                <c:pt idx="11">
                  <c:v>426</c:v>
                </c:pt>
                <c:pt idx="12">
                  <c:v>427</c:v>
                </c:pt>
                <c:pt idx="13">
                  <c:v>428</c:v>
                </c:pt>
                <c:pt idx="14">
                  <c:v>429</c:v>
                </c:pt>
                <c:pt idx="15">
                  <c:v>430</c:v>
                </c:pt>
                <c:pt idx="16">
                  <c:v>431</c:v>
                </c:pt>
                <c:pt idx="17">
                  <c:v>432</c:v>
                </c:pt>
                <c:pt idx="18">
                  <c:v>432</c:v>
                </c:pt>
                <c:pt idx="19">
                  <c:v>433</c:v>
                </c:pt>
                <c:pt idx="20">
                  <c:v>433</c:v>
                </c:pt>
                <c:pt idx="21">
                  <c:v>434</c:v>
                </c:pt>
                <c:pt idx="22">
                  <c:v>435</c:v>
                </c:pt>
                <c:pt idx="23">
                  <c:v>436</c:v>
                </c:pt>
                <c:pt idx="24">
                  <c:v>437</c:v>
                </c:pt>
                <c:pt idx="25">
                  <c:v>438</c:v>
                </c:pt>
                <c:pt idx="26">
                  <c:v>439</c:v>
                </c:pt>
                <c:pt idx="27">
                  <c:v>440</c:v>
                </c:pt>
                <c:pt idx="28">
                  <c:v>441</c:v>
                </c:pt>
                <c:pt idx="29">
                  <c:v>441</c:v>
                </c:pt>
                <c:pt idx="30">
                  <c:v>442</c:v>
                </c:pt>
                <c:pt idx="31">
                  <c:v>443</c:v>
                </c:pt>
                <c:pt idx="32">
                  <c:v>444</c:v>
                </c:pt>
                <c:pt idx="33">
                  <c:v>445</c:v>
                </c:pt>
                <c:pt idx="34">
                  <c:v>446</c:v>
                </c:pt>
                <c:pt idx="35">
                  <c:v>447</c:v>
                </c:pt>
                <c:pt idx="36">
                  <c:v>448</c:v>
                </c:pt>
                <c:pt idx="37">
                  <c:v>449</c:v>
                </c:pt>
                <c:pt idx="38">
                  <c:v>450</c:v>
                </c:pt>
                <c:pt idx="39">
                  <c:v>451</c:v>
                </c:pt>
                <c:pt idx="40">
                  <c:v>451</c:v>
                </c:pt>
                <c:pt idx="41">
                  <c:v>452</c:v>
                </c:pt>
                <c:pt idx="42">
                  <c:v>453</c:v>
                </c:pt>
                <c:pt idx="43">
                  <c:v>454</c:v>
                </c:pt>
                <c:pt idx="44">
                  <c:v>455</c:v>
                </c:pt>
                <c:pt idx="45">
                  <c:v>456</c:v>
                </c:pt>
                <c:pt idx="46">
                  <c:v>457</c:v>
                </c:pt>
                <c:pt idx="47">
                  <c:v>458</c:v>
                </c:pt>
                <c:pt idx="48">
                  <c:v>459</c:v>
                </c:pt>
                <c:pt idx="49">
                  <c:v>460</c:v>
                </c:pt>
                <c:pt idx="50">
                  <c:v>461</c:v>
                </c:pt>
                <c:pt idx="51">
                  <c:v>462</c:v>
                </c:pt>
                <c:pt idx="52">
                  <c:v>463</c:v>
                </c:pt>
                <c:pt idx="53">
                  <c:v>464</c:v>
                </c:pt>
                <c:pt idx="54">
                  <c:v>465</c:v>
                </c:pt>
                <c:pt idx="55">
                  <c:v>466</c:v>
                </c:pt>
                <c:pt idx="56">
                  <c:v>467</c:v>
                </c:pt>
                <c:pt idx="57">
                  <c:v>468</c:v>
                </c:pt>
                <c:pt idx="58">
                  <c:v>469</c:v>
                </c:pt>
                <c:pt idx="59">
                  <c:v>470</c:v>
                </c:pt>
                <c:pt idx="60">
                  <c:v>470</c:v>
                </c:pt>
                <c:pt idx="61">
                  <c:v>471</c:v>
                </c:pt>
                <c:pt idx="62">
                  <c:v>472</c:v>
                </c:pt>
                <c:pt idx="63">
                  <c:v>473</c:v>
                </c:pt>
                <c:pt idx="64">
                  <c:v>474</c:v>
                </c:pt>
                <c:pt idx="65">
                  <c:v>475</c:v>
                </c:pt>
                <c:pt idx="66">
                  <c:v>476</c:v>
                </c:pt>
                <c:pt idx="67">
                  <c:v>477</c:v>
                </c:pt>
                <c:pt idx="68">
                  <c:v>478</c:v>
                </c:pt>
                <c:pt idx="69">
                  <c:v>479</c:v>
                </c:pt>
                <c:pt idx="70">
                  <c:v>480</c:v>
                </c:pt>
                <c:pt idx="71">
                  <c:v>481</c:v>
                </c:pt>
                <c:pt idx="72">
                  <c:v>482</c:v>
                </c:pt>
                <c:pt idx="73">
                  <c:v>483</c:v>
                </c:pt>
                <c:pt idx="74">
                  <c:v>484</c:v>
                </c:pt>
                <c:pt idx="75">
                  <c:v>485</c:v>
                </c:pt>
                <c:pt idx="76">
                  <c:v>486</c:v>
                </c:pt>
                <c:pt idx="77">
                  <c:v>487</c:v>
                </c:pt>
                <c:pt idx="78">
                  <c:v>488</c:v>
                </c:pt>
                <c:pt idx="79">
                  <c:v>489</c:v>
                </c:pt>
                <c:pt idx="80">
                  <c:v>490</c:v>
                </c:pt>
                <c:pt idx="81">
                  <c:v>491</c:v>
                </c:pt>
                <c:pt idx="82">
                  <c:v>492</c:v>
                </c:pt>
                <c:pt idx="83">
                  <c:v>493</c:v>
                </c:pt>
                <c:pt idx="84">
                  <c:v>494</c:v>
                </c:pt>
                <c:pt idx="85">
                  <c:v>495</c:v>
                </c:pt>
                <c:pt idx="86">
                  <c:v>496</c:v>
                </c:pt>
                <c:pt idx="87">
                  <c:v>496</c:v>
                </c:pt>
                <c:pt idx="88">
                  <c:v>497</c:v>
                </c:pt>
                <c:pt idx="89">
                  <c:v>498</c:v>
                </c:pt>
                <c:pt idx="90">
                  <c:v>499</c:v>
                </c:pt>
                <c:pt idx="91">
                  <c:v>500</c:v>
                </c:pt>
                <c:pt idx="92">
                  <c:v>501</c:v>
                </c:pt>
                <c:pt idx="93">
                  <c:v>502</c:v>
                </c:pt>
              </c:strCache>
            </c:strRef>
          </c:cat>
          <c:val>
            <c:numRef>
              <c:f>CBHB_2!$C$13:$CR$13</c:f>
              <c:numCache>
                <c:formatCode>#,##0.0_);[Red]\(#,##0.0\);\-</c:formatCode>
                <c:ptCount val="94"/>
                <c:pt idx="0">
                  <c:v>48947.581764705887</c:v>
                </c:pt>
                <c:pt idx="1">
                  <c:v>-14490.347058823529</c:v>
                </c:pt>
                <c:pt idx="2">
                  <c:v>-12791.143529411765</c:v>
                </c:pt>
                <c:pt idx="3">
                  <c:v>31074.632352941175</c:v>
                </c:pt>
                <c:pt idx="4">
                  <c:v>-7656.6955555555523</c:v>
                </c:pt>
                <c:pt idx="5">
                  <c:v>30293.148888888893</c:v>
                </c:pt>
                <c:pt idx="6">
                  <c:v>-15370.002903225806</c:v>
                </c:pt>
                <c:pt idx="7">
                  <c:v>-15154.154210526318</c:v>
                </c:pt>
                <c:pt idx="8">
                  <c:v>-15065.335294117651</c:v>
                </c:pt>
                <c:pt idx="9">
                  <c:v>-19362.102727272726</c:v>
                </c:pt>
                <c:pt idx="10">
                  <c:v>30419.882777777777</c:v>
                </c:pt>
                <c:pt idx="11">
                  <c:v>30394.18</c:v>
                </c:pt>
                <c:pt idx="12">
                  <c:v>-6453.260000000002</c:v>
                </c:pt>
                <c:pt idx="13">
                  <c:v>-6824.0368749999998</c:v>
                </c:pt>
                <c:pt idx="14">
                  <c:v>29157.110526315788</c:v>
                </c:pt>
                <c:pt idx="15">
                  <c:v>-6460.9320833333331</c:v>
                </c:pt>
                <c:pt idx="16">
                  <c:v>6451.8279166666653</c:v>
                </c:pt>
                <c:pt idx="17">
                  <c:v>32238.694705882357</c:v>
                </c:pt>
                <c:pt idx="18">
                  <c:v>30473.757665582631</c:v>
                </c:pt>
                <c:pt idx="19">
                  <c:v>4671.4033333333318</c:v>
                </c:pt>
                <c:pt idx="20">
                  <c:v>6175.0312178391141</c:v>
                </c:pt>
                <c:pt idx="21">
                  <c:v>-1334.0365596668271</c:v>
                </c:pt>
                <c:pt idx="22">
                  <c:v>-6438.859375</c:v>
                </c:pt>
                <c:pt idx="23">
                  <c:v>-5847.7609217942227</c:v>
                </c:pt>
                <c:pt idx="24">
                  <c:v>29792.260588235295</c:v>
                </c:pt>
                <c:pt idx="25">
                  <c:v>-3602.0249302330412</c:v>
                </c:pt>
                <c:pt idx="26">
                  <c:v>29712.393951215294</c:v>
                </c:pt>
                <c:pt idx="27">
                  <c:v>-7362.8759318691009</c:v>
                </c:pt>
                <c:pt idx="28">
                  <c:v>10817.464879359948</c:v>
                </c:pt>
                <c:pt idx="29">
                  <c:v>-16358.051256182624</c:v>
                </c:pt>
                <c:pt idx="30">
                  <c:v>29742.062004174462</c:v>
                </c:pt>
                <c:pt idx="31">
                  <c:v>-4160.712052980125</c:v>
                </c:pt>
                <c:pt idx="32">
                  <c:v>29794.826919117731</c:v>
                </c:pt>
                <c:pt idx="33">
                  <c:v>-12968.489139499783</c:v>
                </c:pt>
                <c:pt idx="34">
                  <c:v>-7961.7059468557163</c:v>
                </c:pt>
                <c:pt idx="35">
                  <c:v>29791.914583333331</c:v>
                </c:pt>
                <c:pt idx="36">
                  <c:v>-13440.925432998682</c:v>
                </c:pt>
                <c:pt idx="37">
                  <c:v>-19440.483406392643</c:v>
                </c:pt>
                <c:pt idx="38">
                  <c:v>33062.422472979946</c:v>
                </c:pt>
                <c:pt idx="39">
                  <c:v>29857.459242769437</c:v>
                </c:pt>
                <c:pt idx="40">
                  <c:v>29830.319999992145</c:v>
                </c:pt>
                <c:pt idx="41">
                  <c:v>-20650.842920139545</c:v>
                </c:pt>
                <c:pt idx="42">
                  <c:v>-21341.60506328872</c:v>
                </c:pt>
                <c:pt idx="43">
                  <c:v>-20068.84975610326</c:v>
                </c:pt>
                <c:pt idx="44">
                  <c:v>-17524.416711029287</c:v>
                </c:pt>
                <c:pt idx="45">
                  <c:v>-2762.3285620477436</c:v>
                </c:pt>
                <c:pt idx="46">
                  <c:v>-1350.9010924982958</c:v>
                </c:pt>
                <c:pt idx="47">
                  <c:v>56301.579960705662</c:v>
                </c:pt>
                <c:pt idx="48">
                  <c:v>30402.068707636186</c:v>
                </c:pt>
                <c:pt idx="49">
                  <c:v>-8937.4273874727114</c:v>
                </c:pt>
                <c:pt idx="50">
                  <c:v>-8085.2337681506833</c:v>
                </c:pt>
                <c:pt idx="51">
                  <c:v>-8462.9261466721673</c:v>
                </c:pt>
                <c:pt idx="52">
                  <c:v>30287.347647058821</c:v>
                </c:pt>
                <c:pt idx="53">
                  <c:v>30340.978522171838</c:v>
                </c:pt>
                <c:pt idx="54">
                  <c:v>30346.692454212454</c:v>
                </c:pt>
                <c:pt idx="55">
                  <c:v>2780.2220151996444</c:v>
                </c:pt>
                <c:pt idx="56">
                  <c:v>30402.068789810532</c:v>
                </c:pt>
                <c:pt idx="57">
                  <c:v>2656.5465420567962</c:v>
                </c:pt>
                <c:pt idx="58">
                  <c:v>-3608.3335570466261</c:v>
                </c:pt>
                <c:pt idx="59">
                  <c:v>30402.033587772752</c:v>
                </c:pt>
                <c:pt idx="60">
                  <c:v>30149.011905707535</c:v>
                </c:pt>
                <c:pt idx="61">
                  <c:v>-23786.874725274723</c:v>
                </c:pt>
                <c:pt idx="62">
                  <c:v>30331.707961169333</c:v>
                </c:pt>
                <c:pt idx="63">
                  <c:v>-26176.114044950242</c:v>
                </c:pt>
                <c:pt idx="64">
                  <c:v>-13837.001158744819</c:v>
                </c:pt>
                <c:pt idx="65">
                  <c:v>-13249.845385151342</c:v>
                </c:pt>
                <c:pt idx="66">
                  <c:v>31631.389933337654</c:v>
                </c:pt>
                <c:pt idx="67">
                  <c:v>-6610.5305227248773</c:v>
                </c:pt>
                <c:pt idx="68">
                  <c:v>-13408.244121776204</c:v>
                </c:pt>
                <c:pt idx="69">
                  <c:v>-8059.5556845276715</c:v>
                </c:pt>
                <c:pt idx="70">
                  <c:v>-6419.5913604498528</c:v>
                </c:pt>
                <c:pt idx="71">
                  <c:v>-6768.1086903295145</c:v>
                </c:pt>
                <c:pt idx="72">
                  <c:v>31545.569148674582</c:v>
                </c:pt>
                <c:pt idx="73">
                  <c:v>31606.601030449274</c:v>
                </c:pt>
                <c:pt idx="74">
                  <c:v>-28583.988424227638</c:v>
                </c:pt>
                <c:pt idx="75">
                  <c:v>-28278.603595819961</c:v>
                </c:pt>
                <c:pt idx="76">
                  <c:v>31612.07562609293</c:v>
                </c:pt>
                <c:pt idx="77">
                  <c:v>31671.091350759936</c:v>
                </c:pt>
                <c:pt idx="78">
                  <c:v>28107.532208795128</c:v>
                </c:pt>
                <c:pt idx="79">
                  <c:v>-9610.7123359602119</c:v>
                </c:pt>
                <c:pt idx="80">
                  <c:v>31631.10764705882</c:v>
                </c:pt>
                <c:pt idx="81">
                  <c:v>-10441.326346721289</c:v>
                </c:pt>
                <c:pt idx="82">
                  <c:v>30738.10176470588</c:v>
                </c:pt>
                <c:pt idx="83">
                  <c:v>-9463.23974670998</c:v>
                </c:pt>
                <c:pt idx="84">
                  <c:v>-20363.988241362134</c:v>
                </c:pt>
                <c:pt idx="85">
                  <c:v>-4839.7612604272326</c:v>
                </c:pt>
                <c:pt idx="86">
                  <c:v>61211.318781689712</c:v>
                </c:pt>
                <c:pt idx="87">
                  <c:v>-45934.553656390024</c:v>
                </c:pt>
                <c:pt idx="88">
                  <c:v>30907.978235294118</c:v>
                </c:pt>
                <c:pt idx="89">
                  <c:v>40594.334489927707</c:v>
                </c:pt>
                <c:pt idx="90">
                  <c:v>30683.544705882352</c:v>
                </c:pt>
                <c:pt idx="91">
                  <c:v>41279.925165726687</c:v>
                </c:pt>
                <c:pt idx="92">
                  <c:v>38892.18511262691</c:v>
                </c:pt>
                <c:pt idx="93">
                  <c:v>35792.98196922693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C4-44CD-A6CC-3451E0426F4E}"/>
            </c:ext>
          </c:extLst>
        </c:ser>
        <c:ser>
          <c:idx val="2"/>
          <c:order val="2"/>
          <c:tx>
            <c:strRef>
              <c:f>CBHB_2!$B$14</c:f>
              <c:strCache>
                <c:ptCount val="1"/>
                <c:pt idx="0">
                  <c:v>Avg. C/B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CBHB_2!$C$7:$CR$7</c:f>
              <c:strCache>
                <c:ptCount val="94"/>
                <c:pt idx="0">
                  <c:v>415</c:v>
                </c:pt>
                <c:pt idx="1">
                  <c:v>416</c:v>
                </c:pt>
                <c:pt idx="2">
                  <c:v>417</c:v>
                </c:pt>
                <c:pt idx="3">
                  <c:v>418</c:v>
                </c:pt>
                <c:pt idx="4">
                  <c:v>419</c:v>
                </c:pt>
                <c:pt idx="5">
                  <c:v>420</c:v>
                </c:pt>
                <c:pt idx="6">
                  <c:v>421</c:v>
                </c:pt>
                <c:pt idx="7">
                  <c:v>422</c:v>
                </c:pt>
                <c:pt idx="8">
                  <c:v>423</c:v>
                </c:pt>
                <c:pt idx="9">
                  <c:v>424</c:v>
                </c:pt>
                <c:pt idx="10">
                  <c:v>425</c:v>
                </c:pt>
                <c:pt idx="11">
                  <c:v>426</c:v>
                </c:pt>
                <c:pt idx="12">
                  <c:v>427</c:v>
                </c:pt>
                <c:pt idx="13">
                  <c:v>428</c:v>
                </c:pt>
                <c:pt idx="14">
                  <c:v>429</c:v>
                </c:pt>
                <c:pt idx="15">
                  <c:v>430</c:v>
                </c:pt>
                <c:pt idx="16">
                  <c:v>431</c:v>
                </c:pt>
                <c:pt idx="17">
                  <c:v>432</c:v>
                </c:pt>
                <c:pt idx="18">
                  <c:v>432</c:v>
                </c:pt>
                <c:pt idx="19">
                  <c:v>433</c:v>
                </c:pt>
                <c:pt idx="20">
                  <c:v>433</c:v>
                </c:pt>
                <c:pt idx="21">
                  <c:v>434</c:v>
                </c:pt>
                <c:pt idx="22">
                  <c:v>435</c:v>
                </c:pt>
                <c:pt idx="23">
                  <c:v>436</c:v>
                </c:pt>
                <c:pt idx="24">
                  <c:v>437</c:v>
                </c:pt>
                <c:pt idx="25">
                  <c:v>438</c:v>
                </c:pt>
                <c:pt idx="26">
                  <c:v>439</c:v>
                </c:pt>
                <c:pt idx="27">
                  <c:v>440</c:v>
                </c:pt>
                <c:pt idx="28">
                  <c:v>441</c:v>
                </c:pt>
                <c:pt idx="29">
                  <c:v>441</c:v>
                </c:pt>
                <c:pt idx="30">
                  <c:v>442</c:v>
                </c:pt>
                <c:pt idx="31">
                  <c:v>443</c:v>
                </c:pt>
                <c:pt idx="32">
                  <c:v>444</c:v>
                </c:pt>
                <c:pt idx="33">
                  <c:v>445</c:v>
                </c:pt>
                <c:pt idx="34">
                  <c:v>446</c:v>
                </c:pt>
                <c:pt idx="35">
                  <c:v>447</c:v>
                </c:pt>
                <c:pt idx="36">
                  <c:v>448</c:v>
                </c:pt>
                <c:pt idx="37">
                  <c:v>449</c:v>
                </c:pt>
                <c:pt idx="38">
                  <c:v>450</c:v>
                </c:pt>
                <c:pt idx="39">
                  <c:v>451</c:v>
                </c:pt>
                <c:pt idx="40">
                  <c:v>451</c:v>
                </c:pt>
                <c:pt idx="41">
                  <c:v>452</c:v>
                </c:pt>
                <c:pt idx="42">
                  <c:v>453</c:v>
                </c:pt>
                <c:pt idx="43">
                  <c:v>454</c:v>
                </c:pt>
                <c:pt idx="44">
                  <c:v>455</c:v>
                </c:pt>
                <c:pt idx="45">
                  <c:v>456</c:v>
                </c:pt>
                <c:pt idx="46">
                  <c:v>457</c:v>
                </c:pt>
                <c:pt idx="47">
                  <c:v>458</c:v>
                </c:pt>
                <c:pt idx="48">
                  <c:v>459</c:v>
                </c:pt>
                <c:pt idx="49">
                  <c:v>460</c:v>
                </c:pt>
                <c:pt idx="50">
                  <c:v>461</c:v>
                </c:pt>
                <c:pt idx="51">
                  <c:v>462</c:v>
                </c:pt>
                <c:pt idx="52">
                  <c:v>463</c:v>
                </c:pt>
                <c:pt idx="53">
                  <c:v>464</c:v>
                </c:pt>
                <c:pt idx="54">
                  <c:v>465</c:v>
                </c:pt>
                <c:pt idx="55">
                  <c:v>466</c:v>
                </c:pt>
                <c:pt idx="56">
                  <c:v>467</c:v>
                </c:pt>
                <c:pt idx="57">
                  <c:v>468</c:v>
                </c:pt>
                <c:pt idx="58">
                  <c:v>469</c:v>
                </c:pt>
                <c:pt idx="59">
                  <c:v>470</c:v>
                </c:pt>
                <c:pt idx="60">
                  <c:v>470</c:v>
                </c:pt>
                <c:pt idx="61">
                  <c:v>471</c:v>
                </c:pt>
                <c:pt idx="62">
                  <c:v>472</c:v>
                </c:pt>
                <c:pt idx="63">
                  <c:v>473</c:v>
                </c:pt>
                <c:pt idx="64">
                  <c:v>474</c:v>
                </c:pt>
                <c:pt idx="65">
                  <c:v>475</c:v>
                </c:pt>
                <c:pt idx="66">
                  <c:v>476</c:v>
                </c:pt>
                <c:pt idx="67">
                  <c:v>477</c:v>
                </c:pt>
                <c:pt idx="68">
                  <c:v>478</c:v>
                </c:pt>
                <c:pt idx="69">
                  <c:v>479</c:v>
                </c:pt>
                <c:pt idx="70">
                  <c:v>480</c:v>
                </c:pt>
                <c:pt idx="71">
                  <c:v>481</c:v>
                </c:pt>
                <c:pt idx="72">
                  <c:v>482</c:v>
                </c:pt>
                <c:pt idx="73">
                  <c:v>483</c:v>
                </c:pt>
                <c:pt idx="74">
                  <c:v>484</c:v>
                </c:pt>
                <c:pt idx="75">
                  <c:v>485</c:v>
                </c:pt>
                <c:pt idx="76">
                  <c:v>486</c:v>
                </c:pt>
                <c:pt idx="77">
                  <c:v>487</c:v>
                </c:pt>
                <c:pt idx="78">
                  <c:v>488</c:v>
                </c:pt>
                <c:pt idx="79">
                  <c:v>489</c:v>
                </c:pt>
                <c:pt idx="80">
                  <c:v>490</c:v>
                </c:pt>
                <c:pt idx="81">
                  <c:v>491</c:v>
                </c:pt>
                <c:pt idx="82">
                  <c:v>492</c:v>
                </c:pt>
                <c:pt idx="83">
                  <c:v>493</c:v>
                </c:pt>
                <c:pt idx="84">
                  <c:v>494</c:v>
                </c:pt>
                <c:pt idx="85">
                  <c:v>495</c:v>
                </c:pt>
                <c:pt idx="86">
                  <c:v>496</c:v>
                </c:pt>
                <c:pt idx="87">
                  <c:v>496</c:v>
                </c:pt>
                <c:pt idx="88">
                  <c:v>497</c:v>
                </c:pt>
                <c:pt idx="89">
                  <c:v>498</c:v>
                </c:pt>
                <c:pt idx="90">
                  <c:v>499</c:v>
                </c:pt>
                <c:pt idx="91">
                  <c:v>500</c:v>
                </c:pt>
                <c:pt idx="92">
                  <c:v>501</c:v>
                </c:pt>
                <c:pt idx="93">
                  <c:v>502</c:v>
                </c:pt>
              </c:strCache>
            </c:strRef>
          </c:cat>
          <c:val>
            <c:numRef>
              <c:f>CBHB_2!$C$14:$CR$14</c:f>
              <c:numCache>
                <c:formatCode>#,##0.0_);[Red]\(#,##0.0\);\-</c:formatCode>
                <c:ptCount val="94"/>
                <c:pt idx="0">
                  <c:v>21629.716528403314</c:v>
                </c:pt>
                <c:pt idx="1">
                  <c:v>21629.716528403314</c:v>
                </c:pt>
                <c:pt idx="2">
                  <c:v>21629.716528403314</c:v>
                </c:pt>
                <c:pt idx="3">
                  <c:v>21629.716528403314</c:v>
                </c:pt>
                <c:pt idx="4">
                  <c:v>21629.716528403314</c:v>
                </c:pt>
                <c:pt idx="5">
                  <c:v>21629.716528403314</c:v>
                </c:pt>
                <c:pt idx="6">
                  <c:v>21629.716528403314</c:v>
                </c:pt>
                <c:pt idx="7">
                  <c:v>21629.716528403314</c:v>
                </c:pt>
                <c:pt idx="8">
                  <c:v>21629.716528403314</c:v>
                </c:pt>
                <c:pt idx="9">
                  <c:v>21629.716528403314</c:v>
                </c:pt>
                <c:pt idx="10">
                  <c:v>21629.716528403314</c:v>
                </c:pt>
                <c:pt idx="11">
                  <c:v>21629.716528403314</c:v>
                </c:pt>
                <c:pt idx="12">
                  <c:v>21629.716528403314</c:v>
                </c:pt>
                <c:pt idx="13">
                  <c:v>21629.716528403314</c:v>
                </c:pt>
                <c:pt idx="14">
                  <c:v>21629.716528403314</c:v>
                </c:pt>
                <c:pt idx="15">
                  <c:v>21629.716528403314</c:v>
                </c:pt>
                <c:pt idx="16">
                  <c:v>21629.716528403314</c:v>
                </c:pt>
                <c:pt idx="17">
                  <c:v>21629.716528403314</c:v>
                </c:pt>
                <c:pt idx="18">
                  <c:v>21629.716528403314</c:v>
                </c:pt>
                <c:pt idx="19">
                  <c:v>21629.716528403314</c:v>
                </c:pt>
                <c:pt idx="20">
                  <c:v>21629.716528403314</c:v>
                </c:pt>
                <c:pt idx="21">
                  <c:v>21629.716528403314</c:v>
                </c:pt>
                <c:pt idx="22">
                  <c:v>21629.716528403314</c:v>
                </c:pt>
                <c:pt idx="23">
                  <c:v>21629.716528403314</c:v>
                </c:pt>
                <c:pt idx="24">
                  <c:v>21629.716528403314</c:v>
                </c:pt>
                <c:pt idx="25">
                  <c:v>21629.716528403314</c:v>
                </c:pt>
                <c:pt idx="26">
                  <c:v>21629.716528403314</c:v>
                </c:pt>
                <c:pt idx="27">
                  <c:v>21629.716528403314</c:v>
                </c:pt>
                <c:pt idx="28">
                  <c:v>21629.716528403314</c:v>
                </c:pt>
                <c:pt idx="29">
                  <c:v>21629.716528403314</c:v>
                </c:pt>
                <c:pt idx="30">
                  <c:v>21629.716528403314</c:v>
                </c:pt>
                <c:pt idx="31">
                  <c:v>21629.716528403314</c:v>
                </c:pt>
                <c:pt idx="32">
                  <c:v>21629.716528403314</c:v>
                </c:pt>
                <c:pt idx="33">
                  <c:v>21629.716528403314</c:v>
                </c:pt>
                <c:pt idx="34">
                  <c:v>21629.716528403314</c:v>
                </c:pt>
                <c:pt idx="35">
                  <c:v>21629.716528403314</c:v>
                </c:pt>
                <c:pt idx="36">
                  <c:v>21629.716528403314</c:v>
                </c:pt>
                <c:pt idx="37">
                  <c:v>21629.716528403314</c:v>
                </c:pt>
                <c:pt idx="38">
                  <c:v>21629.716528403314</c:v>
                </c:pt>
                <c:pt idx="39">
                  <c:v>21629.716528403314</c:v>
                </c:pt>
                <c:pt idx="40">
                  <c:v>21629.716528403314</c:v>
                </c:pt>
                <c:pt idx="41">
                  <c:v>21629.716528403314</c:v>
                </c:pt>
                <c:pt idx="42">
                  <c:v>21629.716528403314</c:v>
                </c:pt>
                <c:pt idx="43">
                  <c:v>21629.716528403314</c:v>
                </c:pt>
                <c:pt idx="44">
                  <c:v>21629.716528403314</c:v>
                </c:pt>
                <c:pt idx="45">
                  <c:v>21629.716528403314</c:v>
                </c:pt>
                <c:pt idx="46">
                  <c:v>21629.716528403314</c:v>
                </c:pt>
                <c:pt idx="47">
                  <c:v>21629.716528403314</c:v>
                </c:pt>
                <c:pt idx="48">
                  <c:v>21629.716528403314</c:v>
                </c:pt>
                <c:pt idx="49">
                  <c:v>21629.716528403314</c:v>
                </c:pt>
                <c:pt idx="50">
                  <c:v>21629.716528403314</c:v>
                </c:pt>
                <c:pt idx="51">
                  <c:v>21629.716528403314</c:v>
                </c:pt>
                <c:pt idx="52">
                  <c:v>21629.716528403314</c:v>
                </c:pt>
                <c:pt idx="53">
                  <c:v>21629.716528403314</c:v>
                </c:pt>
                <c:pt idx="54">
                  <c:v>21629.716528403314</c:v>
                </c:pt>
                <c:pt idx="55">
                  <c:v>21629.716528403314</c:v>
                </c:pt>
                <c:pt idx="56">
                  <c:v>21629.716528403314</c:v>
                </c:pt>
                <c:pt idx="57">
                  <c:v>21629.716528403314</c:v>
                </c:pt>
                <c:pt idx="58">
                  <c:v>21629.716528403314</c:v>
                </c:pt>
                <c:pt idx="59">
                  <c:v>21629.716528403314</c:v>
                </c:pt>
                <c:pt idx="60">
                  <c:v>21629.716528403314</c:v>
                </c:pt>
                <c:pt idx="61">
                  <c:v>21629.716528403314</c:v>
                </c:pt>
                <c:pt idx="62">
                  <c:v>21629.716528403314</c:v>
                </c:pt>
                <c:pt idx="63">
                  <c:v>21629.716528403314</c:v>
                </c:pt>
                <c:pt idx="64">
                  <c:v>21629.716528403314</c:v>
                </c:pt>
                <c:pt idx="65">
                  <c:v>21629.716528403314</c:v>
                </c:pt>
                <c:pt idx="66">
                  <c:v>21629.716528403314</c:v>
                </c:pt>
                <c:pt idx="67">
                  <c:v>21629.716528403314</c:v>
                </c:pt>
                <c:pt idx="68">
                  <c:v>21629.716528403314</c:v>
                </c:pt>
                <c:pt idx="69">
                  <c:v>21629.716528403314</c:v>
                </c:pt>
                <c:pt idx="70">
                  <c:v>21629.716528403314</c:v>
                </c:pt>
                <c:pt idx="71">
                  <c:v>21629.716528403314</c:v>
                </c:pt>
                <c:pt idx="72">
                  <c:v>21629.716528403314</c:v>
                </c:pt>
                <c:pt idx="73">
                  <c:v>21629.716528403314</c:v>
                </c:pt>
                <c:pt idx="74">
                  <c:v>21629.716528403314</c:v>
                </c:pt>
                <c:pt idx="75">
                  <c:v>21629.716528403314</c:v>
                </c:pt>
                <c:pt idx="76">
                  <c:v>21629.716528403314</c:v>
                </c:pt>
                <c:pt idx="77">
                  <c:v>21629.716528403314</c:v>
                </c:pt>
                <c:pt idx="78">
                  <c:v>21629.716528403314</c:v>
                </c:pt>
                <c:pt idx="79">
                  <c:v>21629.716528403314</c:v>
                </c:pt>
                <c:pt idx="80">
                  <c:v>21629.716528403314</c:v>
                </c:pt>
                <c:pt idx="81">
                  <c:v>21629.716528403314</c:v>
                </c:pt>
                <c:pt idx="82">
                  <c:v>21629.716528403314</c:v>
                </c:pt>
                <c:pt idx="83">
                  <c:v>21629.716528403314</c:v>
                </c:pt>
                <c:pt idx="84">
                  <c:v>21629.716528403314</c:v>
                </c:pt>
                <c:pt idx="85">
                  <c:v>21629.716528403314</c:v>
                </c:pt>
                <c:pt idx="86">
                  <c:v>21629.716528403314</c:v>
                </c:pt>
                <c:pt idx="87">
                  <c:v>21629.716528403314</c:v>
                </c:pt>
                <c:pt idx="88">
                  <c:v>21629.716528403314</c:v>
                </c:pt>
                <c:pt idx="89">
                  <c:v>21629.716528403314</c:v>
                </c:pt>
                <c:pt idx="90">
                  <c:v>21629.716528403314</c:v>
                </c:pt>
                <c:pt idx="91">
                  <c:v>21629.716528403314</c:v>
                </c:pt>
                <c:pt idx="92">
                  <c:v>21629.716528403314</c:v>
                </c:pt>
                <c:pt idx="93">
                  <c:v>21629.716528403314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0C4-44CD-A6CC-3451E0426F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26378096"/>
        <c:axId val="1759249440"/>
      </c:lineChart>
      <c:catAx>
        <c:axId val="1026378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9249440"/>
        <c:crosses val="autoZero"/>
        <c:auto val="1"/>
        <c:lblAlgn val="ctr"/>
        <c:lblOffset val="100"/>
        <c:noMultiLvlLbl val="0"/>
      </c:catAx>
      <c:valAx>
        <c:axId val="1759249440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02637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CBHB_2!$B$45</c:f>
              <c:strCache>
                <c:ptCount val="1"/>
                <c:pt idx="0">
                  <c:v>C/B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CBHB_2!$C$41:$CG$41</c:f>
              <c:strCache>
                <c:ptCount val="83"/>
                <c:pt idx="0">
                  <c:v>386</c:v>
                </c:pt>
                <c:pt idx="1">
                  <c:v>387</c:v>
                </c:pt>
                <c:pt idx="2">
                  <c:v>388</c:v>
                </c:pt>
                <c:pt idx="3">
                  <c:v>389</c:v>
                </c:pt>
                <c:pt idx="4">
                  <c:v>390</c:v>
                </c:pt>
                <c:pt idx="5">
                  <c:v>391</c:v>
                </c:pt>
                <c:pt idx="6">
                  <c:v>392</c:v>
                </c:pt>
                <c:pt idx="7">
                  <c:v>393</c:v>
                </c:pt>
                <c:pt idx="8">
                  <c:v>394</c:v>
                </c:pt>
                <c:pt idx="9">
                  <c:v>395</c:v>
                </c:pt>
                <c:pt idx="10">
                  <c:v>396</c:v>
                </c:pt>
                <c:pt idx="11">
                  <c:v>397</c:v>
                </c:pt>
                <c:pt idx="12">
                  <c:v>398</c:v>
                </c:pt>
                <c:pt idx="13">
                  <c:v>399</c:v>
                </c:pt>
                <c:pt idx="14">
                  <c:v>399</c:v>
                </c:pt>
                <c:pt idx="15">
                  <c:v>400</c:v>
                </c:pt>
                <c:pt idx="16">
                  <c:v>400</c:v>
                </c:pt>
                <c:pt idx="17">
                  <c:v>401</c:v>
                </c:pt>
                <c:pt idx="18">
                  <c:v>402</c:v>
                </c:pt>
                <c:pt idx="19">
                  <c:v>403</c:v>
                </c:pt>
                <c:pt idx="20">
                  <c:v>404</c:v>
                </c:pt>
                <c:pt idx="21">
                  <c:v>405</c:v>
                </c:pt>
                <c:pt idx="22">
                  <c:v>406</c:v>
                </c:pt>
                <c:pt idx="23">
                  <c:v>407</c:v>
                </c:pt>
                <c:pt idx="24">
                  <c:v>408</c:v>
                </c:pt>
                <c:pt idx="25">
                  <c:v>409</c:v>
                </c:pt>
                <c:pt idx="26">
                  <c:v>410</c:v>
                </c:pt>
                <c:pt idx="27">
                  <c:v>411</c:v>
                </c:pt>
                <c:pt idx="28">
                  <c:v>412</c:v>
                </c:pt>
                <c:pt idx="29">
                  <c:v>413</c:v>
                </c:pt>
                <c:pt idx="30">
                  <c:v>414</c:v>
                </c:pt>
                <c:pt idx="31">
                  <c:v>415</c:v>
                </c:pt>
                <c:pt idx="32">
                  <c:v>416</c:v>
                </c:pt>
                <c:pt idx="33">
                  <c:v>417</c:v>
                </c:pt>
                <c:pt idx="34">
                  <c:v>418</c:v>
                </c:pt>
                <c:pt idx="35">
                  <c:v>419</c:v>
                </c:pt>
                <c:pt idx="36">
                  <c:v>420</c:v>
                </c:pt>
                <c:pt idx="37">
                  <c:v>421</c:v>
                </c:pt>
                <c:pt idx="38">
                  <c:v>422</c:v>
                </c:pt>
                <c:pt idx="39">
                  <c:v>423</c:v>
                </c:pt>
                <c:pt idx="40">
                  <c:v>424</c:v>
                </c:pt>
                <c:pt idx="41">
                  <c:v>425</c:v>
                </c:pt>
                <c:pt idx="42">
                  <c:v>426</c:v>
                </c:pt>
                <c:pt idx="43">
                  <c:v>427</c:v>
                </c:pt>
                <c:pt idx="44">
                  <c:v>428</c:v>
                </c:pt>
                <c:pt idx="45">
                  <c:v>429</c:v>
                </c:pt>
                <c:pt idx="46">
                  <c:v>430</c:v>
                </c:pt>
                <c:pt idx="47">
                  <c:v>431</c:v>
                </c:pt>
                <c:pt idx="48">
                  <c:v>432</c:v>
                </c:pt>
                <c:pt idx="49">
                  <c:v>433</c:v>
                </c:pt>
                <c:pt idx="50">
                  <c:v>434</c:v>
                </c:pt>
                <c:pt idx="51">
                  <c:v>435</c:v>
                </c:pt>
                <c:pt idx="52">
                  <c:v>436</c:v>
                </c:pt>
                <c:pt idx="53">
                  <c:v>437</c:v>
                </c:pt>
                <c:pt idx="54">
                  <c:v>438</c:v>
                </c:pt>
                <c:pt idx="55">
                  <c:v>439</c:v>
                </c:pt>
                <c:pt idx="56">
                  <c:v>440</c:v>
                </c:pt>
                <c:pt idx="57">
                  <c:v>441</c:v>
                </c:pt>
                <c:pt idx="58">
                  <c:v>442</c:v>
                </c:pt>
                <c:pt idx="59">
                  <c:v>443</c:v>
                </c:pt>
                <c:pt idx="60">
                  <c:v>444</c:v>
                </c:pt>
                <c:pt idx="61">
                  <c:v>445</c:v>
                </c:pt>
                <c:pt idx="62">
                  <c:v>446</c:v>
                </c:pt>
                <c:pt idx="63">
                  <c:v>447</c:v>
                </c:pt>
                <c:pt idx="64">
                  <c:v>448</c:v>
                </c:pt>
                <c:pt idx="65">
                  <c:v>449</c:v>
                </c:pt>
                <c:pt idx="66">
                  <c:v>450</c:v>
                </c:pt>
                <c:pt idx="67">
                  <c:v>451</c:v>
                </c:pt>
                <c:pt idx="68">
                  <c:v>452</c:v>
                </c:pt>
                <c:pt idx="69">
                  <c:v>453</c:v>
                </c:pt>
                <c:pt idx="70">
                  <c:v>454</c:v>
                </c:pt>
                <c:pt idx="71">
                  <c:v>454</c:v>
                </c:pt>
                <c:pt idx="72">
                  <c:v>455</c:v>
                </c:pt>
                <c:pt idx="73">
                  <c:v>456</c:v>
                </c:pt>
                <c:pt idx="74">
                  <c:v>457</c:v>
                </c:pt>
                <c:pt idx="75">
                  <c:v>458</c:v>
                </c:pt>
                <c:pt idx="76">
                  <c:v>459</c:v>
                </c:pt>
                <c:pt idx="77">
                  <c:v>460</c:v>
                </c:pt>
                <c:pt idx="78">
                  <c:v>461</c:v>
                </c:pt>
                <c:pt idx="79">
                  <c:v>462</c:v>
                </c:pt>
                <c:pt idx="80">
                  <c:v>463</c:v>
                </c:pt>
                <c:pt idx="81">
                  <c:v>464</c:v>
                </c:pt>
                <c:pt idx="82">
                  <c:v>465</c:v>
                </c:pt>
              </c:strCache>
            </c:strRef>
          </c:cat>
          <c:val>
            <c:numRef>
              <c:f>CBHB_2!$C$45:$CG$45</c:f>
              <c:numCache>
                <c:formatCode>#,##0.0_);[Red]\(#,##0.0\);\-</c:formatCode>
                <c:ptCount val="83"/>
                <c:pt idx="0">
                  <c:v>-31202.889285714286</c:v>
                </c:pt>
                <c:pt idx="1">
                  <c:v>13293.865</c:v>
                </c:pt>
                <c:pt idx="2">
                  <c:v>16182.541428571427</c:v>
                </c:pt>
                <c:pt idx="3">
                  <c:v>17258.099999999999</c:v>
                </c:pt>
                <c:pt idx="4">
                  <c:v>18112.289285714283</c:v>
                </c:pt>
                <c:pt idx="5">
                  <c:v>17224.963333333333</c:v>
                </c:pt>
                <c:pt idx="6">
                  <c:v>18034.545714285716</c:v>
                </c:pt>
                <c:pt idx="7">
                  <c:v>25359.345161290323</c:v>
                </c:pt>
                <c:pt idx="8">
                  <c:v>20380.248000000003</c:v>
                </c:pt>
                <c:pt idx="9">
                  <c:v>30145.408636363634</c:v>
                </c:pt>
                <c:pt idx="10">
                  <c:v>119685.093125</c:v>
                </c:pt>
                <c:pt idx="11">
                  <c:v>123427.68333333333</c:v>
                </c:pt>
                <c:pt idx="12">
                  <c:v>59420.063103448279</c:v>
                </c:pt>
                <c:pt idx="13">
                  <c:v>39840.240303030303</c:v>
                </c:pt>
                <c:pt idx="14">
                  <c:v>-9598.1796153846153</c:v>
                </c:pt>
                <c:pt idx="15">
                  <c:v>77574.843684210529</c:v>
                </c:pt>
                <c:pt idx="16">
                  <c:v>73059.214609550356</c:v>
                </c:pt>
                <c:pt idx="17">
                  <c:v>85081.253831131413</c:v>
                </c:pt>
                <c:pt idx="18">
                  <c:v>76382.105406095012</c:v>
                </c:pt>
                <c:pt idx="19">
                  <c:v>44079.524348665989</c:v>
                </c:pt>
                <c:pt idx="20">
                  <c:v>60208.560553346055</c:v>
                </c:pt>
                <c:pt idx="21">
                  <c:v>13677.801021896357</c:v>
                </c:pt>
                <c:pt idx="22">
                  <c:v>17819.823371137802</c:v>
                </c:pt>
                <c:pt idx="23">
                  <c:v>10744.954</c:v>
                </c:pt>
                <c:pt idx="24">
                  <c:v>16599.792082611744</c:v>
                </c:pt>
                <c:pt idx="25">
                  <c:v>23159.076923075507</c:v>
                </c:pt>
                <c:pt idx="26">
                  <c:v>11757.394103300609</c:v>
                </c:pt>
                <c:pt idx="27">
                  <c:v>16405.543578944857</c:v>
                </c:pt>
                <c:pt idx="28">
                  <c:v>15822.92588235294</c:v>
                </c:pt>
                <c:pt idx="29">
                  <c:v>14938.14875</c:v>
                </c:pt>
                <c:pt idx="30">
                  <c:v>8937.6288888888885</c:v>
                </c:pt>
                <c:pt idx="31">
                  <c:v>2346.2660000000001</c:v>
                </c:pt>
                <c:pt idx="32">
                  <c:v>-6291.4755555555557</c:v>
                </c:pt>
                <c:pt idx="33">
                  <c:v>6918.9525000000003</c:v>
                </c:pt>
                <c:pt idx="34">
                  <c:v>14015.938</c:v>
                </c:pt>
                <c:pt idx="35">
                  <c:v>22681.896250000002</c:v>
                </c:pt>
                <c:pt idx="36">
                  <c:v>25873.938000000002</c:v>
                </c:pt>
                <c:pt idx="37">
                  <c:v>-2428.826</c:v>
                </c:pt>
                <c:pt idx="38">
                  <c:v>10583.794666666667</c:v>
                </c:pt>
                <c:pt idx="39">
                  <c:v>10958.502</c:v>
                </c:pt>
                <c:pt idx="40">
                  <c:v>9354.3484210526312</c:v>
                </c:pt>
                <c:pt idx="41">
                  <c:v>10809.723125</c:v>
                </c:pt>
                <c:pt idx="42">
                  <c:v>5013.3542105263159</c:v>
                </c:pt>
                <c:pt idx="43">
                  <c:v>7543.458235294117</c:v>
                </c:pt>
                <c:pt idx="44">
                  <c:v>9566.5981250000004</c:v>
                </c:pt>
                <c:pt idx="45">
                  <c:v>8827.0993749999998</c:v>
                </c:pt>
                <c:pt idx="46">
                  <c:v>2885.1369230769228</c:v>
                </c:pt>
                <c:pt idx="47">
                  <c:v>-5447.328225806451</c:v>
                </c:pt>
                <c:pt idx="48">
                  <c:v>10653.868125000001</c:v>
                </c:pt>
                <c:pt idx="49">
                  <c:v>2141.0053846153846</c:v>
                </c:pt>
                <c:pt idx="50">
                  <c:v>11924.099375</c:v>
                </c:pt>
                <c:pt idx="51">
                  <c:v>9307.703125</c:v>
                </c:pt>
                <c:pt idx="52">
                  <c:v>13130.449375</c:v>
                </c:pt>
                <c:pt idx="53">
                  <c:v>9216.1572222222221</c:v>
                </c:pt>
                <c:pt idx="54">
                  <c:v>7683.6921052631578</c:v>
                </c:pt>
                <c:pt idx="55">
                  <c:v>42088.415625000001</c:v>
                </c:pt>
                <c:pt idx="56">
                  <c:v>43647.04357142857</c:v>
                </c:pt>
                <c:pt idx="57">
                  <c:v>23992.977777777778</c:v>
                </c:pt>
                <c:pt idx="58">
                  <c:v>26168.418235294117</c:v>
                </c:pt>
                <c:pt idx="59">
                  <c:v>32772.42705882353</c:v>
                </c:pt>
                <c:pt idx="60">
                  <c:v>36435.048750000002</c:v>
                </c:pt>
                <c:pt idx="61">
                  <c:v>16034.657499999999</c:v>
                </c:pt>
                <c:pt idx="62">
                  <c:v>14429.429333333333</c:v>
                </c:pt>
                <c:pt idx="63">
                  <c:v>14924.795625000001</c:v>
                </c:pt>
                <c:pt idx="64">
                  <c:v>13976.136499999999</c:v>
                </c:pt>
                <c:pt idx="65">
                  <c:v>15694.550714285713</c:v>
                </c:pt>
                <c:pt idx="66">
                  <c:v>26401.592083333333</c:v>
                </c:pt>
                <c:pt idx="67">
                  <c:v>28225.055769230767</c:v>
                </c:pt>
                <c:pt idx="68">
                  <c:v>27596.874800000001</c:v>
                </c:pt>
                <c:pt idx="69">
                  <c:v>27755.729333333333</c:v>
                </c:pt>
                <c:pt idx="70">
                  <c:v>7180.0835135135139</c:v>
                </c:pt>
                <c:pt idx="71">
                  <c:v>-15310.175862068965</c:v>
                </c:pt>
                <c:pt idx="72">
                  <c:v>66377.076333333331</c:v>
                </c:pt>
                <c:pt idx="73">
                  <c:v>10959.215714285714</c:v>
                </c:pt>
                <c:pt idx="74">
                  <c:v>-14545.612499999999</c:v>
                </c:pt>
                <c:pt idx="75">
                  <c:v>1605.9911538461538</c:v>
                </c:pt>
                <c:pt idx="76">
                  <c:v>18.531785714285714</c:v>
                </c:pt>
                <c:pt idx="77">
                  <c:v>13582.9375</c:v>
                </c:pt>
                <c:pt idx="78">
                  <c:v>20473.92172413793</c:v>
                </c:pt>
                <c:pt idx="79">
                  <c:v>7086.0668965517243</c:v>
                </c:pt>
                <c:pt idx="80">
                  <c:v>40677.504999999997</c:v>
                </c:pt>
                <c:pt idx="81">
                  <c:v>43267.438888888893</c:v>
                </c:pt>
                <c:pt idx="82">
                  <c:v>49654.009285714288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D56-42EA-9559-137BA00E2051}"/>
            </c:ext>
          </c:extLst>
        </c:ser>
        <c:ser>
          <c:idx val="1"/>
          <c:order val="1"/>
          <c:tx>
            <c:strRef>
              <c:f>CBHB_2!$B$47</c:f>
              <c:strCache>
                <c:ptCount val="1"/>
                <c:pt idx="0">
                  <c:v>C/B - H/B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CBHB_2!$C$41:$CG$41</c:f>
              <c:strCache>
                <c:ptCount val="83"/>
                <c:pt idx="0">
                  <c:v>386</c:v>
                </c:pt>
                <c:pt idx="1">
                  <c:v>387</c:v>
                </c:pt>
                <c:pt idx="2">
                  <c:v>388</c:v>
                </c:pt>
                <c:pt idx="3">
                  <c:v>389</c:v>
                </c:pt>
                <c:pt idx="4">
                  <c:v>390</c:v>
                </c:pt>
                <c:pt idx="5">
                  <c:v>391</c:v>
                </c:pt>
                <c:pt idx="6">
                  <c:v>392</c:v>
                </c:pt>
                <c:pt idx="7">
                  <c:v>393</c:v>
                </c:pt>
                <c:pt idx="8">
                  <c:v>394</c:v>
                </c:pt>
                <c:pt idx="9">
                  <c:v>395</c:v>
                </c:pt>
                <c:pt idx="10">
                  <c:v>396</c:v>
                </c:pt>
                <c:pt idx="11">
                  <c:v>397</c:v>
                </c:pt>
                <c:pt idx="12">
                  <c:v>398</c:v>
                </c:pt>
                <c:pt idx="13">
                  <c:v>399</c:v>
                </c:pt>
                <c:pt idx="14">
                  <c:v>399</c:v>
                </c:pt>
                <c:pt idx="15">
                  <c:v>400</c:v>
                </c:pt>
                <c:pt idx="16">
                  <c:v>400</c:v>
                </c:pt>
                <c:pt idx="17">
                  <c:v>401</c:v>
                </c:pt>
                <c:pt idx="18">
                  <c:v>402</c:v>
                </c:pt>
                <c:pt idx="19">
                  <c:v>403</c:v>
                </c:pt>
                <c:pt idx="20">
                  <c:v>404</c:v>
                </c:pt>
                <c:pt idx="21">
                  <c:v>405</c:v>
                </c:pt>
                <c:pt idx="22">
                  <c:v>406</c:v>
                </c:pt>
                <c:pt idx="23">
                  <c:v>407</c:v>
                </c:pt>
                <c:pt idx="24">
                  <c:v>408</c:v>
                </c:pt>
                <c:pt idx="25">
                  <c:v>409</c:v>
                </c:pt>
                <c:pt idx="26">
                  <c:v>410</c:v>
                </c:pt>
                <c:pt idx="27">
                  <c:v>411</c:v>
                </c:pt>
                <c:pt idx="28">
                  <c:v>412</c:v>
                </c:pt>
                <c:pt idx="29">
                  <c:v>413</c:v>
                </c:pt>
                <c:pt idx="30">
                  <c:v>414</c:v>
                </c:pt>
                <c:pt idx="31">
                  <c:v>415</c:v>
                </c:pt>
                <c:pt idx="32">
                  <c:v>416</c:v>
                </c:pt>
                <c:pt idx="33">
                  <c:v>417</c:v>
                </c:pt>
                <c:pt idx="34">
                  <c:v>418</c:v>
                </c:pt>
                <c:pt idx="35">
                  <c:v>419</c:v>
                </c:pt>
                <c:pt idx="36">
                  <c:v>420</c:v>
                </c:pt>
                <c:pt idx="37">
                  <c:v>421</c:v>
                </c:pt>
                <c:pt idx="38">
                  <c:v>422</c:v>
                </c:pt>
                <c:pt idx="39">
                  <c:v>423</c:v>
                </c:pt>
                <c:pt idx="40">
                  <c:v>424</c:v>
                </c:pt>
                <c:pt idx="41">
                  <c:v>425</c:v>
                </c:pt>
                <c:pt idx="42">
                  <c:v>426</c:v>
                </c:pt>
                <c:pt idx="43">
                  <c:v>427</c:v>
                </c:pt>
                <c:pt idx="44">
                  <c:v>428</c:v>
                </c:pt>
                <c:pt idx="45">
                  <c:v>429</c:v>
                </c:pt>
                <c:pt idx="46">
                  <c:v>430</c:v>
                </c:pt>
                <c:pt idx="47">
                  <c:v>431</c:v>
                </c:pt>
                <c:pt idx="48">
                  <c:v>432</c:v>
                </c:pt>
                <c:pt idx="49">
                  <c:v>433</c:v>
                </c:pt>
                <c:pt idx="50">
                  <c:v>434</c:v>
                </c:pt>
                <c:pt idx="51">
                  <c:v>435</c:v>
                </c:pt>
                <c:pt idx="52">
                  <c:v>436</c:v>
                </c:pt>
                <c:pt idx="53">
                  <c:v>437</c:v>
                </c:pt>
                <c:pt idx="54">
                  <c:v>438</c:v>
                </c:pt>
                <c:pt idx="55">
                  <c:v>439</c:v>
                </c:pt>
                <c:pt idx="56">
                  <c:v>440</c:v>
                </c:pt>
                <c:pt idx="57">
                  <c:v>441</c:v>
                </c:pt>
                <c:pt idx="58">
                  <c:v>442</c:v>
                </c:pt>
                <c:pt idx="59">
                  <c:v>443</c:v>
                </c:pt>
                <c:pt idx="60">
                  <c:v>444</c:v>
                </c:pt>
                <c:pt idx="61">
                  <c:v>445</c:v>
                </c:pt>
                <c:pt idx="62">
                  <c:v>446</c:v>
                </c:pt>
                <c:pt idx="63">
                  <c:v>447</c:v>
                </c:pt>
                <c:pt idx="64">
                  <c:v>448</c:v>
                </c:pt>
                <c:pt idx="65">
                  <c:v>449</c:v>
                </c:pt>
                <c:pt idx="66">
                  <c:v>450</c:v>
                </c:pt>
                <c:pt idx="67">
                  <c:v>451</c:v>
                </c:pt>
                <c:pt idx="68">
                  <c:v>452</c:v>
                </c:pt>
                <c:pt idx="69">
                  <c:v>453</c:v>
                </c:pt>
                <c:pt idx="70">
                  <c:v>454</c:v>
                </c:pt>
                <c:pt idx="71">
                  <c:v>454</c:v>
                </c:pt>
                <c:pt idx="72">
                  <c:v>455</c:v>
                </c:pt>
                <c:pt idx="73">
                  <c:v>456</c:v>
                </c:pt>
                <c:pt idx="74">
                  <c:v>457</c:v>
                </c:pt>
                <c:pt idx="75">
                  <c:v>458</c:v>
                </c:pt>
                <c:pt idx="76">
                  <c:v>459</c:v>
                </c:pt>
                <c:pt idx="77">
                  <c:v>460</c:v>
                </c:pt>
                <c:pt idx="78">
                  <c:v>461</c:v>
                </c:pt>
                <c:pt idx="79">
                  <c:v>462</c:v>
                </c:pt>
                <c:pt idx="80">
                  <c:v>463</c:v>
                </c:pt>
                <c:pt idx="81">
                  <c:v>464</c:v>
                </c:pt>
                <c:pt idx="82">
                  <c:v>465</c:v>
                </c:pt>
              </c:strCache>
            </c:strRef>
          </c:cat>
          <c:val>
            <c:numRef>
              <c:f>CBHB_2!$C$47:$CG$47</c:f>
              <c:numCache>
                <c:formatCode>#,##0.0_);[Red]\(#,##0.0\);\-</c:formatCode>
                <c:ptCount val="83"/>
                <c:pt idx="0">
                  <c:v>-45005.812857142861</c:v>
                </c:pt>
                <c:pt idx="1">
                  <c:v>2206.0427777777786</c:v>
                </c:pt>
                <c:pt idx="2">
                  <c:v>1931.5821428571398</c:v>
                </c:pt>
                <c:pt idx="3">
                  <c:v>3328.7642857142837</c:v>
                </c:pt>
                <c:pt idx="4">
                  <c:v>4026.1628571428555</c:v>
                </c:pt>
                <c:pt idx="5">
                  <c:v>3920.5579999999991</c:v>
                </c:pt>
                <c:pt idx="6">
                  <c:v>3978.3450000000012</c:v>
                </c:pt>
                <c:pt idx="7">
                  <c:v>-3622.0212903225802</c:v>
                </c:pt>
                <c:pt idx="8">
                  <c:v>-5241.374857142855</c:v>
                </c:pt>
                <c:pt idx="9">
                  <c:v>-1220.5745454545431</c:v>
                </c:pt>
                <c:pt idx="10">
                  <c:v>33316.143749999988</c:v>
                </c:pt>
                <c:pt idx="11">
                  <c:v>31623.103333333333</c:v>
                </c:pt>
                <c:pt idx="12">
                  <c:v>11775.186551724146</c:v>
                </c:pt>
                <c:pt idx="13">
                  <c:v>-1912.721515151512</c:v>
                </c:pt>
                <c:pt idx="14">
                  <c:v>-9598.1796153846153</c:v>
                </c:pt>
                <c:pt idx="15">
                  <c:v>19794.674736842098</c:v>
                </c:pt>
                <c:pt idx="16">
                  <c:v>17753.259445838601</c:v>
                </c:pt>
                <c:pt idx="17">
                  <c:v>15786.231039283128</c:v>
                </c:pt>
                <c:pt idx="18">
                  <c:v>11459.845181507102</c:v>
                </c:pt>
                <c:pt idx="19">
                  <c:v>4271.7784496623499</c:v>
                </c:pt>
                <c:pt idx="20">
                  <c:v>8322.9011947184918</c:v>
                </c:pt>
                <c:pt idx="21">
                  <c:v>4097.2694890506591</c:v>
                </c:pt>
                <c:pt idx="22">
                  <c:v>3972.0785017136113</c:v>
                </c:pt>
                <c:pt idx="23">
                  <c:v>2273.6092000000008</c:v>
                </c:pt>
                <c:pt idx="24">
                  <c:v>6909.9382673532891</c:v>
                </c:pt>
                <c:pt idx="25">
                  <c:v>9711.3041743233753</c:v>
                </c:pt>
                <c:pt idx="26">
                  <c:v>518.64686322312446</c:v>
                </c:pt>
                <c:pt idx="27">
                  <c:v>3039.8172631574307</c:v>
                </c:pt>
                <c:pt idx="28">
                  <c:v>3701.2099999999991</c:v>
                </c:pt>
                <c:pt idx="29">
                  <c:v>2077.8750000000018</c:v>
                </c:pt>
                <c:pt idx="30">
                  <c:v>-2713.5183333333334</c:v>
                </c:pt>
                <c:pt idx="31">
                  <c:v>-11559.378000000001</c:v>
                </c:pt>
                <c:pt idx="32">
                  <c:v>-17852.584444444445</c:v>
                </c:pt>
                <c:pt idx="33">
                  <c:v>-6270.0937499999991</c:v>
                </c:pt>
                <c:pt idx="34">
                  <c:v>-58.097999999999956</c:v>
                </c:pt>
                <c:pt idx="35">
                  <c:v>9708.291250000002</c:v>
                </c:pt>
                <c:pt idx="36">
                  <c:v>11725.412666666669</c:v>
                </c:pt>
                <c:pt idx="37">
                  <c:v>-12998.8485</c:v>
                </c:pt>
                <c:pt idx="38">
                  <c:v>-3447.9840000000004</c:v>
                </c:pt>
                <c:pt idx="39">
                  <c:v>-2869.2219999999998</c:v>
                </c:pt>
                <c:pt idx="40">
                  <c:v>-1288.3068421052649</c:v>
                </c:pt>
                <c:pt idx="41">
                  <c:v>-1965.8206249999985</c:v>
                </c:pt>
                <c:pt idx="42">
                  <c:v>-5106.5842105263173</c:v>
                </c:pt>
                <c:pt idx="43">
                  <c:v>-3844.8382352941162</c:v>
                </c:pt>
                <c:pt idx="44">
                  <c:v>-2610.0874999999996</c:v>
                </c:pt>
                <c:pt idx="45">
                  <c:v>-3274.1131249999999</c:v>
                </c:pt>
                <c:pt idx="46">
                  <c:v>-4617.5415384615389</c:v>
                </c:pt>
                <c:pt idx="47">
                  <c:v>-8680.3288709677418</c:v>
                </c:pt>
                <c:pt idx="48">
                  <c:v>-1822.4499999999989</c:v>
                </c:pt>
                <c:pt idx="49">
                  <c:v>-5669.2288461538465</c:v>
                </c:pt>
                <c:pt idx="50">
                  <c:v>-908.52250000000095</c:v>
                </c:pt>
                <c:pt idx="51">
                  <c:v>-3692.4268749999992</c:v>
                </c:pt>
                <c:pt idx="52">
                  <c:v>-73.219999999999345</c:v>
                </c:pt>
                <c:pt idx="53">
                  <c:v>-2070.8377777777787</c:v>
                </c:pt>
                <c:pt idx="54">
                  <c:v>-3533.114736842107</c:v>
                </c:pt>
                <c:pt idx="55">
                  <c:v>21954.144375</c:v>
                </c:pt>
                <c:pt idx="56">
                  <c:v>20871.077142857142</c:v>
                </c:pt>
                <c:pt idx="57">
                  <c:v>6544.6022222222236</c:v>
                </c:pt>
                <c:pt idx="58">
                  <c:v>7733.9405882352949</c:v>
                </c:pt>
                <c:pt idx="59">
                  <c:v>14731.118235294118</c:v>
                </c:pt>
                <c:pt idx="60">
                  <c:v>17181.229375000003</c:v>
                </c:pt>
                <c:pt idx="61">
                  <c:v>-3204.2999999999975</c:v>
                </c:pt>
                <c:pt idx="62">
                  <c:v>-4809.529333333332</c:v>
                </c:pt>
                <c:pt idx="63">
                  <c:v>-4314.1618749999961</c:v>
                </c:pt>
                <c:pt idx="64">
                  <c:v>-4300.8730000000014</c:v>
                </c:pt>
                <c:pt idx="65">
                  <c:v>-4918.6192857142887</c:v>
                </c:pt>
                <c:pt idx="66">
                  <c:v>7162.6354166666642</c:v>
                </c:pt>
                <c:pt idx="67">
                  <c:v>8983.8811538461523</c:v>
                </c:pt>
                <c:pt idx="68">
                  <c:v>8355.7008000000023</c:v>
                </c:pt>
                <c:pt idx="69">
                  <c:v>8512.4486666666671</c:v>
                </c:pt>
                <c:pt idx="70">
                  <c:v>-11667.959459459464</c:v>
                </c:pt>
                <c:pt idx="71">
                  <c:v>-15310.175862068965</c:v>
                </c:pt>
                <c:pt idx="72">
                  <c:v>28084.852666666658</c:v>
                </c:pt>
                <c:pt idx="73">
                  <c:v>-7528.6832142857129</c:v>
                </c:pt>
                <c:pt idx="74">
                  <c:v>-33033.509999999995</c:v>
                </c:pt>
                <c:pt idx="75">
                  <c:v>-16881.908076923079</c:v>
                </c:pt>
                <c:pt idx="76">
                  <c:v>-18469.366785714283</c:v>
                </c:pt>
                <c:pt idx="77">
                  <c:v>-5125.46107142857</c:v>
                </c:pt>
                <c:pt idx="78">
                  <c:v>1769.6248275862054</c:v>
                </c:pt>
                <c:pt idx="79">
                  <c:v>-11619.427241379308</c:v>
                </c:pt>
                <c:pt idx="80">
                  <c:v>21939.553214285712</c:v>
                </c:pt>
                <c:pt idx="81">
                  <c:v>24527.777037037042</c:v>
                </c:pt>
                <c:pt idx="82">
                  <c:v>30925.657142857144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D56-42EA-9559-137BA00E2051}"/>
            </c:ext>
          </c:extLst>
        </c:ser>
        <c:ser>
          <c:idx val="2"/>
          <c:order val="2"/>
          <c:tx>
            <c:strRef>
              <c:f>CBHB_2!$B$48</c:f>
              <c:strCache>
                <c:ptCount val="1"/>
                <c:pt idx="0">
                  <c:v>Avg. C/B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CBHB_2!$C$41:$CG$41</c:f>
              <c:strCache>
                <c:ptCount val="83"/>
                <c:pt idx="0">
                  <c:v>386</c:v>
                </c:pt>
                <c:pt idx="1">
                  <c:v>387</c:v>
                </c:pt>
                <c:pt idx="2">
                  <c:v>388</c:v>
                </c:pt>
                <c:pt idx="3">
                  <c:v>389</c:v>
                </c:pt>
                <c:pt idx="4">
                  <c:v>390</c:v>
                </c:pt>
                <c:pt idx="5">
                  <c:v>391</c:v>
                </c:pt>
                <c:pt idx="6">
                  <c:v>392</c:v>
                </c:pt>
                <c:pt idx="7">
                  <c:v>393</c:v>
                </c:pt>
                <c:pt idx="8">
                  <c:v>394</c:v>
                </c:pt>
                <c:pt idx="9">
                  <c:v>395</c:v>
                </c:pt>
                <c:pt idx="10">
                  <c:v>396</c:v>
                </c:pt>
                <c:pt idx="11">
                  <c:v>397</c:v>
                </c:pt>
                <c:pt idx="12">
                  <c:v>398</c:v>
                </c:pt>
                <c:pt idx="13">
                  <c:v>399</c:v>
                </c:pt>
                <c:pt idx="14">
                  <c:v>399</c:v>
                </c:pt>
                <c:pt idx="15">
                  <c:v>400</c:v>
                </c:pt>
                <c:pt idx="16">
                  <c:v>400</c:v>
                </c:pt>
                <c:pt idx="17">
                  <c:v>401</c:v>
                </c:pt>
                <c:pt idx="18">
                  <c:v>402</c:v>
                </c:pt>
                <c:pt idx="19">
                  <c:v>403</c:v>
                </c:pt>
                <c:pt idx="20">
                  <c:v>404</c:v>
                </c:pt>
                <c:pt idx="21">
                  <c:v>405</c:v>
                </c:pt>
                <c:pt idx="22">
                  <c:v>406</c:v>
                </c:pt>
                <c:pt idx="23">
                  <c:v>407</c:v>
                </c:pt>
                <c:pt idx="24">
                  <c:v>408</c:v>
                </c:pt>
                <c:pt idx="25">
                  <c:v>409</c:v>
                </c:pt>
                <c:pt idx="26">
                  <c:v>410</c:v>
                </c:pt>
                <c:pt idx="27">
                  <c:v>411</c:v>
                </c:pt>
                <c:pt idx="28">
                  <c:v>412</c:v>
                </c:pt>
                <c:pt idx="29">
                  <c:v>413</c:v>
                </c:pt>
                <c:pt idx="30">
                  <c:v>414</c:v>
                </c:pt>
                <c:pt idx="31">
                  <c:v>415</c:v>
                </c:pt>
                <c:pt idx="32">
                  <c:v>416</c:v>
                </c:pt>
                <c:pt idx="33">
                  <c:v>417</c:v>
                </c:pt>
                <c:pt idx="34">
                  <c:v>418</c:v>
                </c:pt>
                <c:pt idx="35">
                  <c:v>419</c:v>
                </c:pt>
                <c:pt idx="36">
                  <c:v>420</c:v>
                </c:pt>
                <c:pt idx="37">
                  <c:v>421</c:v>
                </c:pt>
                <c:pt idx="38">
                  <c:v>422</c:v>
                </c:pt>
                <c:pt idx="39">
                  <c:v>423</c:v>
                </c:pt>
                <c:pt idx="40">
                  <c:v>424</c:v>
                </c:pt>
                <c:pt idx="41">
                  <c:v>425</c:v>
                </c:pt>
                <c:pt idx="42">
                  <c:v>426</c:v>
                </c:pt>
                <c:pt idx="43">
                  <c:v>427</c:v>
                </c:pt>
                <c:pt idx="44">
                  <c:v>428</c:v>
                </c:pt>
                <c:pt idx="45">
                  <c:v>429</c:v>
                </c:pt>
                <c:pt idx="46">
                  <c:v>430</c:v>
                </c:pt>
                <c:pt idx="47">
                  <c:v>431</c:v>
                </c:pt>
                <c:pt idx="48">
                  <c:v>432</c:v>
                </c:pt>
                <c:pt idx="49">
                  <c:v>433</c:v>
                </c:pt>
                <c:pt idx="50">
                  <c:v>434</c:v>
                </c:pt>
                <c:pt idx="51">
                  <c:v>435</c:v>
                </c:pt>
                <c:pt idx="52">
                  <c:v>436</c:v>
                </c:pt>
                <c:pt idx="53">
                  <c:v>437</c:v>
                </c:pt>
                <c:pt idx="54">
                  <c:v>438</c:v>
                </c:pt>
                <c:pt idx="55">
                  <c:v>439</c:v>
                </c:pt>
                <c:pt idx="56">
                  <c:v>440</c:v>
                </c:pt>
                <c:pt idx="57">
                  <c:v>441</c:v>
                </c:pt>
                <c:pt idx="58">
                  <c:v>442</c:v>
                </c:pt>
                <c:pt idx="59">
                  <c:v>443</c:v>
                </c:pt>
                <c:pt idx="60">
                  <c:v>444</c:v>
                </c:pt>
                <c:pt idx="61">
                  <c:v>445</c:v>
                </c:pt>
                <c:pt idx="62">
                  <c:v>446</c:v>
                </c:pt>
                <c:pt idx="63">
                  <c:v>447</c:v>
                </c:pt>
                <c:pt idx="64">
                  <c:v>448</c:v>
                </c:pt>
                <c:pt idx="65">
                  <c:v>449</c:v>
                </c:pt>
                <c:pt idx="66">
                  <c:v>450</c:v>
                </c:pt>
                <c:pt idx="67">
                  <c:v>451</c:v>
                </c:pt>
                <c:pt idx="68">
                  <c:v>452</c:v>
                </c:pt>
                <c:pt idx="69">
                  <c:v>453</c:v>
                </c:pt>
                <c:pt idx="70">
                  <c:v>454</c:v>
                </c:pt>
                <c:pt idx="71">
                  <c:v>454</c:v>
                </c:pt>
                <c:pt idx="72">
                  <c:v>455</c:v>
                </c:pt>
                <c:pt idx="73">
                  <c:v>456</c:v>
                </c:pt>
                <c:pt idx="74">
                  <c:v>457</c:v>
                </c:pt>
                <c:pt idx="75">
                  <c:v>458</c:v>
                </c:pt>
                <c:pt idx="76">
                  <c:v>459</c:v>
                </c:pt>
                <c:pt idx="77">
                  <c:v>460</c:v>
                </c:pt>
                <c:pt idx="78">
                  <c:v>461</c:v>
                </c:pt>
                <c:pt idx="79">
                  <c:v>462</c:v>
                </c:pt>
                <c:pt idx="80">
                  <c:v>463</c:v>
                </c:pt>
                <c:pt idx="81">
                  <c:v>464</c:v>
                </c:pt>
                <c:pt idx="82">
                  <c:v>465</c:v>
                </c:pt>
              </c:strCache>
            </c:strRef>
          </c:cat>
          <c:val>
            <c:numRef>
              <c:f>CBHB_2!$C$48:$CG$48</c:f>
              <c:numCache>
                <c:formatCode>#,##0.0_);[Red]\(#,##0.0\);\-</c:formatCode>
                <c:ptCount val="83"/>
                <c:pt idx="0">
                  <c:v>21613.646057279777</c:v>
                </c:pt>
                <c:pt idx="1">
                  <c:v>21613.646057279777</c:v>
                </c:pt>
                <c:pt idx="2">
                  <c:v>21613.646057279777</c:v>
                </c:pt>
                <c:pt idx="3">
                  <c:v>21613.646057279777</c:v>
                </c:pt>
                <c:pt idx="4">
                  <c:v>21613.646057279777</c:v>
                </c:pt>
                <c:pt idx="5">
                  <c:v>21613.646057279777</c:v>
                </c:pt>
                <c:pt idx="6">
                  <c:v>21613.646057279777</c:v>
                </c:pt>
                <c:pt idx="7">
                  <c:v>21613.646057279777</c:v>
                </c:pt>
                <c:pt idx="8">
                  <c:v>21613.646057279777</c:v>
                </c:pt>
                <c:pt idx="9">
                  <c:v>21613.646057279777</c:v>
                </c:pt>
                <c:pt idx="10">
                  <c:v>21613.646057279777</c:v>
                </c:pt>
                <c:pt idx="11">
                  <c:v>21613.646057279777</c:v>
                </c:pt>
                <c:pt idx="12">
                  <c:v>21613.646057279777</c:v>
                </c:pt>
                <c:pt idx="13">
                  <c:v>21613.646057279777</c:v>
                </c:pt>
                <c:pt idx="14">
                  <c:v>21613.646057279777</c:v>
                </c:pt>
                <c:pt idx="15">
                  <c:v>21613.646057279777</c:v>
                </c:pt>
                <c:pt idx="16">
                  <c:v>21613.646057279777</c:v>
                </c:pt>
                <c:pt idx="17">
                  <c:v>21613.646057279777</c:v>
                </c:pt>
                <c:pt idx="18">
                  <c:v>21613.646057279777</c:v>
                </c:pt>
                <c:pt idx="19">
                  <c:v>21613.646057279777</c:v>
                </c:pt>
                <c:pt idx="20">
                  <c:v>21613.646057279777</c:v>
                </c:pt>
                <c:pt idx="21">
                  <c:v>21613.646057279777</c:v>
                </c:pt>
                <c:pt idx="22">
                  <c:v>21613.646057279777</c:v>
                </c:pt>
                <c:pt idx="23">
                  <c:v>21613.646057279777</c:v>
                </c:pt>
                <c:pt idx="24">
                  <c:v>21613.646057279777</c:v>
                </c:pt>
                <c:pt idx="25">
                  <c:v>21613.646057279777</c:v>
                </c:pt>
                <c:pt idx="26">
                  <c:v>21613.646057279777</c:v>
                </c:pt>
                <c:pt idx="27">
                  <c:v>21613.646057279777</c:v>
                </c:pt>
                <c:pt idx="28">
                  <c:v>21613.646057279777</c:v>
                </c:pt>
                <c:pt idx="29">
                  <c:v>21613.646057279777</c:v>
                </c:pt>
                <c:pt idx="30">
                  <c:v>21613.646057279777</c:v>
                </c:pt>
                <c:pt idx="31">
                  <c:v>21613.646057279777</c:v>
                </c:pt>
                <c:pt idx="32">
                  <c:v>21613.646057279777</c:v>
                </c:pt>
                <c:pt idx="33">
                  <c:v>21613.646057279777</c:v>
                </c:pt>
                <c:pt idx="34">
                  <c:v>21613.646057279777</c:v>
                </c:pt>
                <c:pt idx="35">
                  <c:v>21613.646057279777</c:v>
                </c:pt>
                <c:pt idx="36">
                  <c:v>21613.646057279777</c:v>
                </c:pt>
                <c:pt idx="37">
                  <c:v>21613.646057279777</c:v>
                </c:pt>
                <c:pt idx="38">
                  <c:v>21613.646057279777</c:v>
                </c:pt>
                <c:pt idx="39">
                  <c:v>21613.646057279777</c:v>
                </c:pt>
                <c:pt idx="40">
                  <c:v>21613.646057279777</c:v>
                </c:pt>
                <c:pt idx="41">
                  <c:v>21613.646057279777</c:v>
                </c:pt>
                <c:pt idx="42">
                  <c:v>21613.646057279777</c:v>
                </c:pt>
                <c:pt idx="43">
                  <c:v>21613.646057279777</c:v>
                </c:pt>
                <c:pt idx="44">
                  <c:v>21613.646057279777</c:v>
                </c:pt>
                <c:pt idx="45">
                  <c:v>21613.646057279777</c:v>
                </c:pt>
                <c:pt idx="46">
                  <c:v>21613.646057279777</c:v>
                </c:pt>
                <c:pt idx="47">
                  <c:v>21613.646057279777</c:v>
                </c:pt>
                <c:pt idx="48">
                  <c:v>21613.646057279777</c:v>
                </c:pt>
                <c:pt idx="49">
                  <c:v>21613.646057279777</c:v>
                </c:pt>
                <c:pt idx="50">
                  <c:v>21613.646057279777</c:v>
                </c:pt>
                <c:pt idx="51">
                  <c:v>21613.646057279777</c:v>
                </c:pt>
                <c:pt idx="52">
                  <c:v>21613.646057279777</c:v>
                </c:pt>
                <c:pt idx="53">
                  <c:v>21613.646057279777</c:v>
                </c:pt>
                <c:pt idx="54">
                  <c:v>21613.646057279777</c:v>
                </c:pt>
                <c:pt idx="55">
                  <c:v>21613.646057279777</c:v>
                </c:pt>
                <c:pt idx="56">
                  <c:v>21613.646057279777</c:v>
                </c:pt>
                <c:pt idx="57">
                  <c:v>21613.646057279777</c:v>
                </c:pt>
                <c:pt idx="58">
                  <c:v>21613.646057279777</c:v>
                </c:pt>
                <c:pt idx="59">
                  <c:v>21613.646057279777</c:v>
                </c:pt>
                <c:pt idx="60">
                  <c:v>21613.646057279777</c:v>
                </c:pt>
                <c:pt idx="61">
                  <c:v>21613.646057279777</c:v>
                </c:pt>
                <c:pt idx="62">
                  <c:v>21613.646057279777</c:v>
                </c:pt>
                <c:pt idx="63">
                  <c:v>21613.646057279777</c:v>
                </c:pt>
                <c:pt idx="64">
                  <c:v>21613.646057279777</c:v>
                </c:pt>
                <c:pt idx="65">
                  <c:v>21613.646057279777</c:v>
                </c:pt>
                <c:pt idx="66">
                  <c:v>21613.646057279777</c:v>
                </c:pt>
                <c:pt idx="67">
                  <c:v>21613.646057279777</c:v>
                </c:pt>
                <c:pt idx="68">
                  <c:v>21613.646057279777</c:v>
                </c:pt>
                <c:pt idx="69">
                  <c:v>21613.646057279777</c:v>
                </c:pt>
                <c:pt idx="70">
                  <c:v>21613.646057279777</c:v>
                </c:pt>
                <c:pt idx="71">
                  <c:v>21613.646057279777</c:v>
                </c:pt>
                <c:pt idx="72">
                  <c:v>21613.646057279777</c:v>
                </c:pt>
                <c:pt idx="73">
                  <c:v>21613.646057279777</c:v>
                </c:pt>
                <c:pt idx="74">
                  <c:v>21613.646057279777</c:v>
                </c:pt>
                <c:pt idx="75">
                  <c:v>21613.646057279777</c:v>
                </c:pt>
                <c:pt idx="76">
                  <c:v>21613.646057279777</c:v>
                </c:pt>
                <c:pt idx="77">
                  <c:v>21613.646057279777</c:v>
                </c:pt>
                <c:pt idx="78">
                  <c:v>21613.646057279777</c:v>
                </c:pt>
                <c:pt idx="79">
                  <c:v>21613.646057279777</c:v>
                </c:pt>
                <c:pt idx="80">
                  <c:v>21613.646057279777</c:v>
                </c:pt>
                <c:pt idx="81">
                  <c:v>21613.646057279777</c:v>
                </c:pt>
                <c:pt idx="82">
                  <c:v>21613.646057279777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D56-42EA-9559-137BA00E20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34872912"/>
        <c:axId val="1749250848"/>
      </c:lineChart>
      <c:catAx>
        <c:axId val="1534872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49250848"/>
        <c:crosses val="autoZero"/>
        <c:auto val="1"/>
        <c:lblAlgn val="ctr"/>
        <c:lblOffset val="100"/>
        <c:noMultiLvlLbl val="0"/>
      </c:catAx>
      <c:valAx>
        <c:axId val="1749250848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534872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CBHB_2!$B$107</c:f>
              <c:strCache>
                <c:ptCount val="1"/>
                <c:pt idx="0">
                  <c:v>C/B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CBHB_2!$C$103:$BB$103</c:f>
              <c:strCache>
                <c:ptCount val="52"/>
                <c:pt idx="0">
                  <c:v>181</c:v>
                </c:pt>
                <c:pt idx="1">
                  <c:v>182</c:v>
                </c:pt>
                <c:pt idx="2">
                  <c:v>183</c:v>
                </c:pt>
                <c:pt idx="3">
                  <c:v>184</c:v>
                </c:pt>
                <c:pt idx="4">
                  <c:v>185</c:v>
                </c:pt>
                <c:pt idx="5">
                  <c:v>186</c:v>
                </c:pt>
                <c:pt idx="6">
                  <c:v>187</c:v>
                </c:pt>
                <c:pt idx="7">
                  <c:v>188</c:v>
                </c:pt>
                <c:pt idx="8">
                  <c:v>189</c:v>
                </c:pt>
                <c:pt idx="9">
                  <c:v>190</c:v>
                </c:pt>
                <c:pt idx="10">
                  <c:v>191</c:v>
                </c:pt>
                <c:pt idx="11">
                  <c:v>192</c:v>
                </c:pt>
                <c:pt idx="12">
                  <c:v>192</c:v>
                </c:pt>
                <c:pt idx="13">
                  <c:v>193</c:v>
                </c:pt>
                <c:pt idx="14">
                  <c:v>194</c:v>
                </c:pt>
                <c:pt idx="15">
                  <c:v>195</c:v>
                </c:pt>
                <c:pt idx="16">
                  <c:v>196</c:v>
                </c:pt>
                <c:pt idx="17">
                  <c:v>197</c:v>
                </c:pt>
                <c:pt idx="18">
                  <c:v>198</c:v>
                </c:pt>
                <c:pt idx="19">
                  <c:v>199</c:v>
                </c:pt>
                <c:pt idx="20">
                  <c:v>200</c:v>
                </c:pt>
                <c:pt idx="21">
                  <c:v>200</c:v>
                </c:pt>
                <c:pt idx="22">
                  <c:v>201</c:v>
                </c:pt>
                <c:pt idx="23">
                  <c:v>202</c:v>
                </c:pt>
                <c:pt idx="24">
                  <c:v>203</c:v>
                </c:pt>
                <c:pt idx="25">
                  <c:v>204</c:v>
                </c:pt>
                <c:pt idx="26">
                  <c:v>205</c:v>
                </c:pt>
                <c:pt idx="27">
                  <c:v>206</c:v>
                </c:pt>
                <c:pt idx="28">
                  <c:v>207</c:v>
                </c:pt>
                <c:pt idx="29">
                  <c:v>208</c:v>
                </c:pt>
                <c:pt idx="30">
                  <c:v>209</c:v>
                </c:pt>
                <c:pt idx="31">
                  <c:v>210</c:v>
                </c:pt>
                <c:pt idx="32">
                  <c:v>211</c:v>
                </c:pt>
                <c:pt idx="33">
                  <c:v>212</c:v>
                </c:pt>
                <c:pt idx="34">
                  <c:v>213</c:v>
                </c:pt>
                <c:pt idx="35">
                  <c:v>214</c:v>
                </c:pt>
                <c:pt idx="36">
                  <c:v>215</c:v>
                </c:pt>
                <c:pt idx="37">
                  <c:v>216</c:v>
                </c:pt>
                <c:pt idx="38">
                  <c:v>217</c:v>
                </c:pt>
                <c:pt idx="39">
                  <c:v>218</c:v>
                </c:pt>
                <c:pt idx="40">
                  <c:v>219</c:v>
                </c:pt>
                <c:pt idx="41">
                  <c:v>220</c:v>
                </c:pt>
                <c:pt idx="42">
                  <c:v>220</c:v>
                </c:pt>
                <c:pt idx="43">
                  <c:v>221</c:v>
                </c:pt>
                <c:pt idx="44">
                  <c:v>222</c:v>
                </c:pt>
                <c:pt idx="45">
                  <c:v>223</c:v>
                </c:pt>
                <c:pt idx="46">
                  <c:v>224</c:v>
                </c:pt>
                <c:pt idx="47">
                  <c:v>225</c:v>
                </c:pt>
                <c:pt idx="48">
                  <c:v>226</c:v>
                </c:pt>
                <c:pt idx="49">
                  <c:v>227</c:v>
                </c:pt>
                <c:pt idx="50">
                  <c:v>228</c:v>
                </c:pt>
                <c:pt idx="51">
                  <c:v>229</c:v>
                </c:pt>
              </c:strCache>
            </c:strRef>
          </c:cat>
          <c:val>
            <c:numRef>
              <c:f>CBHB_2!$C$107:$BB$107</c:f>
              <c:numCache>
                <c:formatCode>#,##0.0_);[Red]\(#,##0.0\);\-</c:formatCode>
                <c:ptCount val="52"/>
                <c:pt idx="0">
                  <c:v>59930.855151515148</c:v>
                </c:pt>
                <c:pt idx="1">
                  <c:v>63365.501562500001</c:v>
                </c:pt>
                <c:pt idx="2">
                  <c:v>63823.509677419359</c:v>
                </c:pt>
                <c:pt idx="3">
                  <c:v>63088.603750000002</c:v>
                </c:pt>
                <c:pt idx="4">
                  <c:v>67627.048484848492</c:v>
                </c:pt>
                <c:pt idx="5">
                  <c:v>57043.595945945941</c:v>
                </c:pt>
                <c:pt idx="6">
                  <c:v>71136.828888888878</c:v>
                </c:pt>
                <c:pt idx="7">
                  <c:v>72911.955000000002</c:v>
                </c:pt>
                <c:pt idx="8">
                  <c:v>68665.119062500002</c:v>
                </c:pt>
                <c:pt idx="9">
                  <c:v>69487.645000000004</c:v>
                </c:pt>
                <c:pt idx="10">
                  <c:v>77098.839062500003</c:v>
                </c:pt>
                <c:pt idx="11">
                  <c:v>112604.3904347826</c:v>
                </c:pt>
                <c:pt idx="12">
                  <c:v>115371.84397790056</c:v>
                </c:pt>
                <c:pt idx="13">
                  <c:v>154127.71991948099</c:v>
                </c:pt>
                <c:pt idx="14">
                  <c:v>106738.29909090909</c:v>
                </c:pt>
                <c:pt idx="15">
                  <c:v>68631.17895833333</c:v>
                </c:pt>
                <c:pt idx="16">
                  <c:v>98417.921212121204</c:v>
                </c:pt>
                <c:pt idx="17">
                  <c:v>100423.393125</c:v>
                </c:pt>
                <c:pt idx="18">
                  <c:v>100257.72545454545</c:v>
                </c:pt>
                <c:pt idx="19">
                  <c:v>100365.0678125</c:v>
                </c:pt>
                <c:pt idx="20">
                  <c:v>93790.546666666662</c:v>
                </c:pt>
                <c:pt idx="21">
                  <c:v>-21768.63</c:v>
                </c:pt>
                <c:pt idx="22">
                  <c:v>101815.739375</c:v>
                </c:pt>
                <c:pt idx="23">
                  <c:v>141466.47967741935</c:v>
                </c:pt>
                <c:pt idx="24">
                  <c:v>12770.1834375</c:v>
                </c:pt>
                <c:pt idx="25">
                  <c:v>16892.241249999999</c:v>
                </c:pt>
                <c:pt idx="26">
                  <c:v>19188.6596875</c:v>
                </c:pt>
                <c:pt idx="27">
                  <c:v>35730.26142857143</c:v>
                </c:pt>
                <c:pt idx="28">
                  <c:v>7416.4125806451611</c:v>
                </c:pt>
                <c:pt idx="29">
                  <c:v>4935.2036170212768</c:v>
                </c:pt>
                <c:pt idx="30">
                  <c:v>4311.5954545454542</c:v>
                </c:pt>
                <c:pt idx="31">
                  <c:v>33394.974411764706</c:v>
                </c:pt>
                <c:pt idx="32">
                  <c:v>33982.71875</c:v>
                </c:pt>
                <c:pt idx="33">
                  <c:v>34390.313030303034</c:v>
                </c:pt>
                <c:pt idx="34">
                  <c:v>57459.511250000003</c:v>
                </c:pt>
                <c:pt idx="35">
                  <c:v>15711.801470588236</c:v>
                </c:pt>
                <c:pt idx="36">
                  <c:v>29406.848181818183</c:v>
                </c:pt>
                <c:pt idx="37">
                  <c:v>28396.384047619045</c:v>
                </c:pt>
                <c:pt idx="38">
                  <c:v>31594.980540540542</c:v>
                </c:pt>
                <c:pt idx="39">
                  <c:v>35973.765588235292</c:v>
                </c:pt>
                <c:pt idx="40">
                  <c:v>58397.047352941183</c:v>
                </c:pt>
                <c:pt idx="41">
                  <c:v>62412.000937500001</c:v>
                </c:pt>
                <c:pt idx="42">
                  <c:v>-13319.422666666667</c:v>
                </c:pt>
                <c:pt idx="43">
                  <c:v>54934.376458333332</c:v>
                </c:pt>
                <c:pt idx="44">
                  <c:v>25878.890303030304</c:v>
                </c:pt>
                <c:pt idx="45">
                  <c:v>13753.456764705883</c:v>
                </c:pt>
                <c:pt idx="46">
                  <c:v>-5949.2849999999999</c:v>
                </c:pt>
                <c:pt idx="47">
                  <c:v>-2964.3196969696969</c:v>
                </c:pt>
                <c:pt idx="48">
                  <c:v>-4636.8381250000002</c:v>
                </c:pt>
                <c:pt idx="49">
                  <c:v>27289.183999999997</c:v>
                </c:pt>
                <c:pt idx="50">
                  <c:v>32886.65861111111</c:v>
                </c:pt>
                <c:pt idx="51">
                  <c:v>37125.293142857146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AE0-4235-8763-54CBA49E371C}"/>
            </c:ext>
          </c:extLst>
        </c:ser>
        <c:ser>
          <c:idx val="1"/>
          <c:order val="1"/>
          <c:tx>
            <c:strRef>
              <c:f>CBHB_2!$B$109</c:f>
              <c:strCache>
                <c:ptCount val="1"/>
                <c:pt idx="0">
                  <c:v>C/B - H/B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CBHB_2!$C$103:$BB$103</c:f>
              <c:strCache>
                <c:ptCount val="52"/>
                <c:pt idx="0">
                  <c:v>181</c:v>
                </c:pt>
                <c:pt idx="1">
                  <c:v>182</c:v>
                </c:pt>
                <c:pt idx="2">
                  <c:v>183</c:v>
                </c:pt>
                <c:pt idx="3">
                  <c:v>184</c:v>
                </c:pt>
                <c:pt idx="4">
                  <c:v>185</c:v>
                </c:pt>
                <c:pt idx="5">
                  <c:v>186</c:v>
                </c:pt>
                <c:pt idx="6">
                  <c:v>187</c:v>
                </c:pt>
                <c:pt idx="7">
                  <c:v>188</c:v>
                </c:pt>
                <c:pt idx="8">
                  <c:v>189</c:v>
                </c:pt>
                <c:pt idx="9">
                  <c:v>190</c:v>
                </c:pt>
                <c:pt idx="10">
                  <c:v>191</c:v>
                </c:pt>
                <c:pt idx="11">
                  <c:v>192</c:v>
                </c:pt>
                <c:pt idx="12">
                  <c:v>192</c:v>
                </c:pt>
                <c:pt idx="13">
                  <c:v>193</c:v>
                </c:pt>
                <c:pt idx="14">
                  <c:v>194</c:v>
                </c:pt>
                <c:pt idx="15">
                  <c:v>195</c:v>
                </c:pt>
                <c:pt idx="16">
                  <c:v>196</c:v>
                </c:pt>
                <c:pt idx="17">
                  <c:v>197</c:v>
                </c:pt>
                <c:pt idx="18">
                  <c:v>198</c:v>
                </c:pt>
                <c:pt idx="19">
                  <c:v>199</c:v>
                </c:pt>
                <c:pt idx="20">
                  <c:v>200</c:v>
                </c:pt>
                <c:pt idx="21">
                  <c:v>200</c:v>
                </c:pt>
                <c:pt idx="22">
                  <c:v>201</c:v>
                </c:pt>
                <c:pt idx="23">
                  <c:v>202</c:v>
                </c:pt>
                <c:pt idx="24">
                  <c:v>203</c:v>
                </c:pt>
                <c:pt idx="25">
                  <c:v>204</c:v>
                </c:pt>
                <c:pt idx="26">
                  <c:v>205</c:v>
                </c:pt>
                <c:pt idx="27">
                  <c:v>206</c:v>
                </c:pt>
                <c:pt idx="28">
                  <c:v>207</c:v>
                </c:pt>
                <c:pt idx="29">
                  <c:v>208</c:v>
                </c:pt>
                <c:pt idx="30">
                  <c:v>209</c:v>
                </c:pt>
                <c:pt idx="31">
                  <c:v>210</c:v>
                </c:pt>
                <c:pt idx="32">
                  <c:v>211</c:v>
                </c:pt>
                <c:pt idx="33">
                  <c:v>212</c:v>
                </c:pt>
                <c:pt idx="34">
                  <c:v>213</c:v>
                </c:pt>
                <c:pt idx="35">
                  <c:v>214</c:v>
                </c:pt>
                <c:pt idx="36">
                  <c:v>215</c:v>
                </c:pt>
                <c:pt idx="37">
                  <c:v>216</c:v>
                </c:pt>
                <c:pt idx="38">
                  <c:v>217</c:v>
                </c:pt>
                <c:pt idx="39">
                  <c:v>218</c:v>
                </c:pt>
                <c:pt idx="40">
                  <c:v>219</c:v>
                </c:pt>
                <c:pt idx="41">
                  <c:v>220</c:v>
                </c:pt>
                <c:pt idx="42">
                  <c:v>220</c:v>
                </c:pt>
                <c:pt idx="43">
                  <c:v>221</c:v>
                </c:pt>
                <c:pt idx="44">
                  <c:v>222</c:v>
                </c:pt>
                <c:pt idx="45">
                  <c:v>223</c:v>
                </c:pt>
                <c:pt idx="46">
                  <c:v>224</c:v>
                </c:pt>
                <c:pt idx="47">
                  <c:v>225</c:v>
                </c:pt>
                <c:pt idx="48">
                  <c:v>226</c:v>
                </c:pt>
                <c:pt idx="49">
                  <c:v>227</c:v>
                </c:pt>
                <c:pt idx="50">
                  <c:v>228</c:v>
                </c:pt>
                <c:pt idx="51">
                  <c:v>229</c:v>
                </c:pt>
              </c:strCache>
            </c:strRef>
          </c:cat>
          <c:val>
            <c:numRef>
              <c:f>CBHB_2!$C$109:$BB$109</c:f>
              <c:numCache>
                <c:formatCode>#,##0.0_);[Red]\(#,##0.0\);\-</c:formatCode>
                <c:ptCount val="52"/>
                <c:pt idx="0">
                  <c:v>-1472.2672727272802</c:v>
                </c:pt>
                <c:pt idx="1">
                  <c:v>232.68156250000175</c:v>
                </c:pt>
                <c:pt idx="2">
                  <c:v>-1184.4932258064509</c:v>
                </c:pt>
                <c:pt idx="3">
                  <c:v>2.9521874999991269</c:v>
                </c:pt>
                <c:pt idx="4">
                  <c:v>6400.5178787878831</c:v>
                </c:pt>
                <c:pt idx="5">
                  <c:v>2440.663243243238</c:v>
                </c:pt>
                <c:pt idx="6">
                  <c:v>15123.395833333321</c:v>
                </c:pt>
                <c:pt idx="7">
                  <c:v>9960.3406250000044</c:v>
                </c:pt>
                <c:pt idx="8">
                  <c:v>5774.4581250000047</c:v>
                </c:pt>
                <c:pt idx="9">
                  <c:v>13172.195833333339</c:v>
                </c:pt>
                <c:pt idx="10">
                  <c:v>13848.104687500003</c:v>
                </c:pt>
                <c:pt idx="11">
                  <c:v>24762.446086956523</c:v>
                </c:pt>
                <c:pt idx="12">
                  <c:v>26073.955801104981</c:v>
                </c:pt>
                <c:pt idx="13">
                  <c:v>33724.54406437841</c:v>
                </c:pt>
                <c:pt idx="14">
                  <c:v>16145.755454545448</c:v>
                </c:pt>
                <c:pt idx="15">
                  <c:v>6547.1762499999968</c:v>
                </c:pt>
                <c:pt idx="16">
                  <c:v>7919.1587878787686</c:v>
                </c:pt>
                <c:pt idx="17">
                  <c:v>7448.9649999999965</c:v>
                </c:pt>
                <c:pt idx="18">
                  <c:v>9859.9099999999889</c:v>
                </c:pt>
                <c:pt idx="19">
                  <c:v>965.74937499999942</c:v>
                </c:pt>
                <c:pt idx="20">
                  <c:v>-2629.0881818181952</c:v>
                </c:pt>
                <c:pt idx="21">
                  <c:v>-21768.63</c:v>
                </c:pt>
                <c:pt idx="22">
                  <c:v>14311.169687500005</c:v>
                </c:pt>
                <c:pt idx="23">
                  <c:v>56943.786129032262</c:v>
                </c:pt>
                <c:pt idx="24">
                  <c:v>-2341.9571875000001</c:v>
                </c:pt>
                <c:pt idx="25">
                  <c:v>2016.2693749999999</c:v>
                </c:pt>
                <c:pt idx="26">
                  <c:v>4649.7034375000003</c:v>
                </c:pt>
                <c:pt idx="27">
                  <c:v>21235.919285714284</c:v>
                </c:pt>
                <c:pt idx="28">
                  <c:v>843.14774193548419</c:v>
                </c:pt>
                <c:pt idx="29">
                  <c:v>-3930.833617021276</c:v>
                </c:pt>
                <c:pt idx="30">
                  <c:v>-8355.9636363636382</c:v>
                </c:pt>
                <c:pt idx="31">
                  <c:v>20888.390294117649</c:v>
                </c:pt>
                <c:pt idx="32">
                  <c:v>20450.38625</c:v>
                </c:pt>
                <c:pt idx="33">
                  <c:v>20869.963030303035</c:v>
                </c:pt>
                <c:pt idx="34">
                  <c:v>25302.820625000004</c:v>
                </c:pt>
                <c:pt idx="35">
                  <c:v>-14370.506176470588</c:v>
                </c:pt>
                <c:pt idx="36">
                  <c:v>-1353.7421212121189</c:v>
                </c:pt>
                <c:pt idx="37">
                  <c:v>4253.2216666666645</c:v>
                </c:pt>
                <c:pt idx="38">
                  <c:v>4119.5510810810811</c:v>
                </c:pt>
                <c:pt idx="39">
                  <c:v>6589.4308823529391</c:v>
                </c:pt>
                <c:pt idx="40">
                  <c:v>12193.895882352954</c:v>
                </c:pt>
                <c:pt idx="41">
                  <c:v>13554.695625</c:v>
                </c:pt>
                <c:pt idx="42">
                  <c:v>-13319.422666666667</c:v>
                </c:pt>
                <c:pt idx="43">
                  <c:v>22591.599999999999</c:v>
                </c:pt>
                <c:pt idx="44">
                  <c:v>12968.410000000002</c:v>
                </c:pt>
                <c:pt idx="45">
                  <c:v>1276.6511764705883</c:v>
                </c:pt>
                <c:pt idx="46">
                  <c:v>-19003.943749999999</c:v>
                </c:pt>
                <c:pt idx="47">
                  <c:v>-15449.795757575757</c:v>
                </c:pt>
                <c:pt idx="48">
                  <c:v>-17612.614687499998</c:v>
                </c:pt>
                <c:pt idx="49">
                  <c:v>15679.318857142855</c:v>
                </c:pt>
                <c:pt idx="50">
                  <c:v>21677.875277777777</c:v>
                </c:pt>
                <c:pt idx="51">
                  <c:v>26164.555428571432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AE0-4235-8763-54CBA49E371C}"/>
            </c:ext>
          </c:extLst>
        </c:ser>
        <c:ser>
          <c:idx val="2"/>
          <c:order val="2"/>
          <c:tx>
            <c:strRef>
              <c:f>CBHB_2!$B$110</c:f>
              <c:strCache>
                <c:ptCount val="1"/>
                <c:pt idx="0">
                  <c:v>Avg. C/B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CBHB_2!$C$103:$BB$103</c:f>
              <c:strCache>
                <c:ptCount val="52"/>
                <c:pt idx="0">
                  <c:v>181</c:v>
                </c:pt>
                <c:pt idx="1">
                  <c:v>182</c:v>
                </c:pt>
                <c:pt idx="2">
                  <c:v>183</c:v>
                </c:pt>
                <c:pt idx="3">
                  <c:v>184</c:v>
                </c:pt>
                <c:pt idx="4">
                  <c:v>185</c:v>
                </c:pt>
                <c:pt idx="5">
                  <c:v>186</c:v>
                </c:pt>
                <c:pt idx="6">
                  <c:v>187</c:v>
                </c:pt>
                <c:pt idx="7">
                  <c:v>188</c:v>
                </c:pt>
                <c:pt idx="8">
                  <c:v>189</c:v>
                </c:pt>
                <c:pt idx="9">
                  <c:v>190</c:v>
                </c:pt>
                <c:pt idx="10">
                  <c:v>191</c:v>
                </c:pt>
                <c:pt idx="11">
                  <c:v>192</c:v>
                </c:pt>
                <c:pt idx="12">
                  <c:v>192</c:v>
                </c:pt>
                <c:pt idx="13">
                  <c:v>193</c:v>
                </c:pt>
                <c:pt idx="14">
                  <c:v>194</c:v>
                </c:pt>
                <c:pt idx="15">
                  <c:v>195</c:v>
                </c:pt>
                <c:pt idx="16">
                  <c:v>196</c:v>
                </c:pt>
                <c:pt idx="17">
                  <c:v>197</c:v>
                </c:pt>
                <c:pt idx="18">
                  <c:v>198</c:v>
                </c:pt>
                <c:pt idx="19">
                  <c:v>199</c:v>
                </c:pt>
                <c:pt idx="20">
                  <c:v>200</c:v>
                </c:pt>
                <c:pt idx="21">
                  <c:v>200</c:v>
                </c:pt>
                <c:pt idx="22">
                  <c:v>201</c:v>
                </c:pt>
                <c:pt idx="23">
                  <c:v>202</c:v>
                </c:pt>
                <c:pt idx="24">
                  <c:v>203</c:v>
                </c:pt>
                <c:pt idx="25">
                  <c:v>204</c:v>
                </c:pt>
                <c:pt idx="26">
                  <c:v>205</c:v>
                </c:pt>
                <c:pt idx="27">
                  <c:v>206</c:v>
                </c:pt>
                <c:pt idx="28">
                  <c:v>207</c:v>
                </c:pt>
                <c:pt idx="29">
                  <c:v>208</c:v>
                </c:pt>
                <c:pt idx="30">
                  <c:v>209</c:v>
                </c:pt>
                <c:pt idx="31">
                  <c:v>210</c:v>
                </c:pt>
                <c:pt idx="32">
                  <c:v>211</c:v>
                </c:pt>
                <c:pt idx="33">
                  <c:v>212</c:v>
                </c:pt>
                <c:pt idx="34">
                  <c:v>213</c:v>
                </c:pt>
                <c:pt idx="35">
                  <c:v>214</c:v>
                </c:pt>
                <c:pt idx="36">
                  <c:v>215</c:v>
                </c:pt>
                <c:pt idx="37">
                  <c:v>216</c:v>
                </c:pt>
                <c:pt idx="38">
                  <c:v>217</c:v>
                </c:pt>
                <c:pt idx="39">
                  <c:v>218</c:v>
                </c:pt>
                <c:pt idx="40">
                  <c:v>219</c:v>
                </c:pt>
                <c:pt idx="41">
                  <c:v>220</c:v>
                </c:pt>
                <c:pt idx="42">
                  <c:v>220</c:v>
                </c:pt>
                <c:pt idx="43">
                  <c:v>221</c:v>
                </c:pt>
                <c:pt idx="44">
                  <c:v>222</c:v>
                </c:pt>
                <c:pt idx="45">
                  <c:v>223</c:v>
                </c:pt>
                <c:pt idx="46">
                  <c:v>224</c:v>
                </c:pt>
                <c:pt idx="47">
                  <c:v>225</c:v>
                </c:pt>
                <c:pt idx="48">
                  <c:v>226</c:v>
                </c:pt>
                <c:pt idx="49">
                  <c:v>227</c:v>
                </c:pt>
                <c:pt idx="50">
                  <c:v>228</c:v>
                </c:pt>
                <c:pt idx="51">
                  <c:v>229</c:v>
                </c:pt>
              </c:strCache>
            </c:strRef>
          </c:cat>
          <c:val>
            <c:numRef>
              <c:f>CBHB_2!$C$110:$BB$110</c:f>
              <c:numCache>
                <c:formatCode>#,##0.0_);[Red]\(#,##0.0\);\-</c:formatCode>
                <c:ptCount val="52"/>
                <c:pt idx="0">
                  <c:v>49005.978141708234</c:v>
                </c:pt>
                <c:pt idx="1">
                  <c:v>49005.978141708234</c:v>
                </c:pt>
                <c:pt idx="2">
                  <c:v>49005.978141708234</c:v>
                </c:pt>
                <c:pt idx="3">
                  <c:v>49005.978141708234</c:v>
                </c:pt>
                <c:pt idx="4">
                  <c:v>49005.978141708234</c:v>
                </c:pt>
                <c:pt idx="5">
                  <c:v>49005.978141708234</c:v>
                </c:pt>
                <c:pt idx="6">
                  <c:v>49005.978141708234</c:v>
                </c:pt>
                <c:pt idx="7">
                  <c:v>49005.978141708234</c:v>
                </c:pt>
                <c:pt idx="8">
                  <c:v>49005.978141708234</c:v>
                </c:pt>
                <c:pt idx="9">
                  <c:v>49005.978141708234</c:v>
                </c:pt>
                <c:pt idx="10">
                  <c:v>49005.978141708234</c:v>
                </c:pt>
                <c:pt idx="11">
                  <c:v>49005.978141708234</c:v>
                </c:pt>
                <c:pt idx="12">
                  <c:v>49005.978141708234</c:v>
                </c:pt>
                <c:pt idx="13">
                  <c:v>49005.978141708234</c:v>
                </c:pt>
                <c:pt idx="14">
                  <c:v>49005.978141708234</c:v>
                </c:pt>
                <c:pt idx="15">
                  <c:v>49005.978141708234</c:v>
                </c:pt>
                <c:pt idx="16">
                  <c:v>49005.978141708234</c:v>
                </c:pt>
                <c:pt idx="17">
                  <c:v>49005.978141708234</c:v>
                </c:pt>
                <c:pt idx="18">
                  <c:v>49005.978141708234</c:v>
                </c:pt>
                <c:pt idx="19">
                  <c:v>49005.978141708234</c:v>
                </c:pt>
                <c:pt idx="20">
                  <c:v>49005.978141708234</c:v>
                </c:pt>
                <c:pt idx="21">
                  <c:v>49005.978141708234</c:v>
                </c:pt>
                <c:pt idx="22">
                  <c:v>49005.978141708234</c:v>
                </c:pt>
                <c:pt idx="23">
                  <c:v>49005.978141708234</c:v>
                </c:pt>
                <c:pt idx="24">
                  <c:v>49005.978141708234</c:v>
                </c:pt>
                <c:pt idx="25">
                  <c:v>49005.978141708234</c:v>
                </c:pt>
                <c:pt idx="26">
                  <c:v>49005.978141708234</c:v>
                </c:pt>
                <c:pt idx="27">
                  <c:v>49005.978141708234</c:v>
                </c:pt>
                <c:pt idx="28">
                  <c:v>49005.978141708234</c:v>
                </c:pt>
                <c:pt idx="29">
                  <c:v>49005.978141708234</c:v>
                </c:pt>
                <c:pt idx="30">
                  <c:v>49005.978141708234</c:v>
                </c:pt>
                <c:pt idx="31">
                  <c:v>49005.978141708234</c:v>
                </c:pt>
                <c:pt idx="32">
                  <c:v>49005.978141708234</c:v>
                </c:pt>
                <c:pt idx="33">
                  <c:v>49005.978141708234</c:v>
                </c:pt>
                <c:pt idx="34">
                  <c:v>49005.978141708234</c:v>
                </c:pt>
                <c:pt idx="35">
                  <c:v>49005.978141708234</c:v>
                </c:pt>
                <c:pt idx="36">
                  <c:v>49005.978141708234</c:v>
                </c:pt>
                <c:pt idx="37">
                  <c:v>49005.978141708234</c:v>
                </c:pt>
                <c:pt idx="38">
                  <c:v>49005.978141708234</c:v>
                </c:pt>
                <c:pt idx="39">
                  <c:v>49005.978141708234</c:v>
                </c:pt>
                <c:pt idx="40">
                  <c:v>49005.978141708234</c:v>
                </c:pt>
                <c:pt idx="41">
                  <c:v>49005.978141708234</c:v>
                </c:pt>
                <c:pt idx="42">
                  <c:v>49005.978141708234</c:v>
                </c:pt>
                <c:pt idx="43">
                  <c:v>49005.978141708234</c:v>
                </c:pt>
                <c:pt idx="44">
                  <c:v>49005.978141708234</c:v>
                </c:pt>
                <c:pt idx="45">
                  <c:v>49005.978141708234</c:v>
                </c:pt>
                <c:pt idx="46">
                  <c:v>49005.978141708234</c:v>
                </c:pt>
                <c:pt idx="47">
                  <c:v>49005.978141708234</c:v>
                </c:pt>
                <c:pt idx="48">
                  <c:v>49005.978141708234</c:v>
                </c:pt>
                <c:pt idx="49">
                  <c:v>49005.978141708234</c:v>
                </c:pt>
                <c:pt idx="50">
                  <c:v>49005.978141708234</c:v>
                </c:pt>
                <c:pt idx="51">
                  <c:v>49005.978141708234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AE0-4235-8763-54CBA49E37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25641280"/>
        <c:axId val="1754416736"/>
      </c:lineChart>
      <c:catAx>
        <c:axId val="1025641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4416736"/>
        <c:crosses val="autoZero"/>
        <c:auto val="1"/>
        <c:lblAlgn val="ctr"/>
        <c:lblOffset val="100"/>
        <c:noMultiLvlLbl val="0"/>
      </c:catAx>
      <c:valAx>
        <c:axId val="1754416736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025641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CBHB_2!$B$76</c:f>
              <c:strCache>
                <c:ptCount val="1"/>
                <c:pt idx="0">
                  <c:v>C/B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CBHB_2!$C$72:$BB$72</c:f>
              <c:strCache>
                <c:ptCount val="52"/>
                <c:pt idx="0">
                  <c:v>184</c:v>
                </c:pt>
                <c:pt idx="1">
                  <c:v>185</c:v>
                </c:pt>
                <c:pt idx="2">
                  <c:v>186</c:v>
                </c:pt>
                <c:pt idx="3">
                  <c:v>187</c:v>
                </c:pt>
                <c:pt idx="4">
                  <c:v>188</c:v>
                </c:pt>
                <c:pt idx="5">
                  <c:v>188</c:v>
                </c:pt>
                <c:pt idx="6">
                  <c:v>189</c:v>
                </c:pt>
                <c:pt idx="7">
                  <c:v>190</c:v>
                </c:pt>
                <c:pt idx="8">
                  <c:v>191</c:v>
                </c:pt>
                <c:pt idx="9">
                  <c:v>192</c:v>
                </c:pt>
                <c:pt idx="10">
                  <c:v>193</c:v>
                </c:pt>
                <c:pt idx="11">
                  <c:v>193</c:v>
                </c:pt>
                <c:pt idx="12">
                  <c:v>194</c:v>
                </c:pt>
                <c:pt idx="13">
                  <c:v>195</c:v>
                </c:pt>
                <c:pt idx="14">
                  <c:v>196</c:v>
                </c:pt>
                <c:pt idx="15">
                  <c:v>197</c:v>
                </c:pt>
                <c:pt idx="16">
                  <c:v>198</c:v>
                </c:pt>
                <c:pt idx="17">
                  <c:v>199</c:v>
                </c:pt>
                <c:pt idx="18">
                  <c:v>200</c:v>
                </c:pt>
                <c:pt idx="19">
                  <c:v>201</c:v>
                </c:pt>
                <c:pt idx="20">
                  <c:v>202</c:v>
                </c:pt>
                <c:pt idx="21">
                  <c:v>203</c:v>
                </c:pt>
                <c:pt idx="22">
                  <c:v>204</c:v>
                </c:pt>
                <c:pt idx="23">
                  <c:v>205</c:v>
                </c:pt>
                <c:pt idx="24">
                  <c:v>206</c:v>
                </c:pt>
                <c:pt idx="25">
                  <c:v>207</c:v>
                </c:pt>
                <c:pt idx="26">
                  <c:v>208</c:v>
                </c:pt>
                <c:pt idx="27">
                  <c:v>209</c:v>
                </c:pt>
                <c:pt idx="28">
                  <c:v>210</c:v>
                </c:pt>
                <c:pt idx="29">
                  <c:v>211</c:v>
                </c:pt>
                <c:pt idx="30">
                  <c:v>212</c:v>
                </c:pt>
                <c:pt idx="31">
                  <c:v>213</c:v>
                </c:pt>
                <c:pt idx="32">
                  <c:v>214</c:v>
                </c:pt>
                <c:pt idx="33">
                  <c:v>215</c:v>
                </c:pt>
                <c:pt idx="34">
                  <c:v>216</c:v>
                </c:pt>
                <c:pt idx="35">
                  <c:v>217</c:v>
                </c:pt>
                <c:pt idx="36">
                  <c:v>218</c:v>
                </c:pt>
                <c:pt idx="37">
                  <c:v>218</c:v>
                </c:pt>
                <c:pt idx="38">
                  <c:v>219</c:v>
                </c:pt>
                <c:pt idx="39">
                  <c:v>220</c:v>
                </c:pt>
                <c:pt idx="40">
                  <c:v>221</c:v>
                </c:pt>
                <c:pt idx="41">
                  <c:v>222</c:v>
                </c:pt>
                <c:pt idx="42">
                  <c:v>223</c:v>
                </c:pt>
                <c:pt idx="43">
                  <c:v>224</c:v>
                </c:pt>
                <c:pt idx="44">
                  <c:v>225</c:v>
                </c:pt>
                <c:pt idx="45">
                  <c:v>226</c:v>
                </c:pt>
                <c:pt idx="46">
                  <c:v>227</c:v>
                </c:pt>
                <c:pt idx="47">
                  <c:v>228</c:v>
                </c:pt>
                <c:pt idx="48">
                  <c:v>229</c:v>
                </c:pt>
                <c:pt idx="49">
                  <c:v>230</c:v>
                </c:pt>
                <c:pt idx="50">
                  <c:v>231</c:v>
                </c:pt>
                <c:pt idx="51">
                  <c:v>232</c:v>
                </c:pt>
              </c:strCache>
            </c:strRef>
          </c:cat>
          <c:val>
            <c:numRef>
              <c:f>CBHB_2!$C$76:$BB$76</c:f>
              <c:numCache>
                <c:formatCode>#,##0.0_);[Red]\(#,##0.0\);\-</c:formatCode>
                <c:ptCount val="52"/>
                <c:pt idx="0">
                  <c:v>126303.1278125</c:v>
                </c:pt>
                <c:pt idx="1">
                  <c:v>122319.96909090909</c:v>
                </c:pt>
                <c:pt idx="2">
                  <c:v>124342.87281250001</c:v>
                </c:pt>
                <c:pt idx="3">
                  <c:v>126068.7325</c:v>
                </c:pt>
                <c:pt idx="4">
                  <c:v>104303.95025641026</c:v>
                </c:pt>
                <c:pt idx="5">
                  <c:v>-17545.901923076923</c:v>
                </c:pt>
                <c:pt idx="6">
                  <c:v>69523.347878787885</c:v>
                </c:pt>
                <c:pt idx="7">
                  <c:v>76862.947187500002</c:v>
                </c:pt>
                <c:pt idx="8">
                  <c:v>114968.162</c:v>
                </c:pt>
                <c:pt idx="9">
                  <c:v>271256.745</c:v>
                </c:pt>
                <c:pt idx="10">
                  <c:v>89899.854687500003</c:v>
                </c:pt>
                <c:pt idx="11">
                  <c:v>89899.854687500003</c:v>
                </c:pt>
                <c:pt idx="12">
                  <c:v>50695.963064002979</c:v>
                </c:pt>
                <c:pt idx="13">
                  <c:v>59102.85967741935</c:v>
                </c:pt>
                <c:pt idx="14">
                  <c:v>57179.331515151513</c:v>
                </c:pt>
                <c:pt idx="15">
                  <c:v>54633.36303030303</c:v>
                </c:pt>
                <c:pt idx="16">
                  <c:v>54229.466176470589</c:v>
                </c:pt>
                <c:pt idx="17">
                  <c:v>49607.923421052634</c:v>
                </c:pt>
                <c:pt idx="18">
                  <c:v>54608.433030303029</c:v>
                </c:pt>
                <c:pt idx="19">
                  <c:v>47648.397878787873</c:v>
                </c:pt>
                <c:pt idx="20">
                  <c:v>49906.335757575762</c:v>
                </c:pt>
                <c:pt idx="21">
                  <c:v>7759.1552941176478</c:v>
                </c:pt>
                <c:pt idx="22">
                  <c:v>43499.360625000001</c:v>
                </c:pt>
                <c:pt idx="23">
                  <c:v>59540.798666666662</c:v>
                </c:pt>
                <c:pt idx="24">
                  <c:v>11644.186</c:v>
                </c:pt>
                <c:pt idx="25">
                  <c:v>15247.17</c:v>
                </c:pt>
                <c:pt idx="26">
                  <c:v>7563.4490243902437</c:v>
                </c:pt>
                <c:pt idx="27">
                  <c:v>16549.4572972973</c:v>
                </c:pt>
                <c:pt idx="28">
                  <c:v>5632.4997297297296</c:v>
                </c:pt>
                <c:pt idx="29">
                  <c:v>41175.889374999999</c:v>
                </c:pt>
                <c:pt idx="30">
                  <c:v>40388.934687499997</c:v>
                </c:pt>
                <c:pt idx="31">
                  <c:v>40630.480000000003</c:v>
                </c:pt>
                <c:pt idx="32">
                  <c:v>40463.296060606059</c:v>
                </c:pt>
                <c:pt idx="33">
                  <c:v>62874.564242424247</c:v>
                </c:pt>
                <c:pt idx="34">
                  <c:v>20366.7846875</c:v>
                </c:pt>
                <c:pt idx="35">
                  <c:v>29086.184242424242</c:v>
                </c:pt>
                <c:pt idx="36">
                  <c:v>31793.417352941175</c:v>
                </c:pt>
                <c:pt idx="37">
                  <c:v>-12246.695</c:v>
                </c:pt>
                <c:pt idx="38">
                  <c:v>-5777.2816216216215</c:v>
                </c:pt>
                <c:pt idx="39">
                  <c:v>32404.990303030299</c:v>
                </c:pt>
                <c:pt idx="40">
                  <c:v>34408.539444444439</c:v>
                </c:pt>
                <c:pt idx="41">
                  <c:v>81717.968181818185</c:v>
                </c:pt>
                <c:pt idx="42">
                  <c:v>47279.465454545454</c:v>
                </c:pt>
                <c:pt idx="43">
                  <c:v>48739.834705882349</c:v>
                </c:pt>
                <c:pt idx="44">
                  <c:v>21532.627499999999</c:v>
                </c:pt>
                <c:pt idx="45">
                  <c:v>6376.6976470588233</c:v>
                </c:pt>
                <c:pt idx="46">
                  <c:v>14605.707058823529</c:v>
                </c:pt>
                <c:pt idx="47">
                  <c:v>-16011.977187500001</c:v>
                </c:pt>
                <c:pt idx="48">
                  <c:v>-23432.099062500001</c:v>
                </c:pt>
                <c:pt idx="49">
                  <c:v>42658.793235294113</c:v>
                </c:pt>
                <c:pt idx="50">
                  <c:v>45782.576000000001</c:v>
                </c:pt>
                <c:pt idx="51">
                  <c:v>64074.492058823525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4D1-41FA-9A2F-3F879D218F3B}"/>
            </c:ext>
          </c:extLst>
        </c:ser>
        <c:ser>
          <c:idx val="1"/>
          <c:order val="1"/>
          <c:tx>
            <c:strRef>
              <c:f>CBHB_2!$B$78</c:f>
              <c:strCache>
                <c:ptCount val="1"/>
                <c:pt idx="0">
                  <c:v>C/B - H/B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CBHB_2!$C$72:$BB$72</c:f>
              <c:strCache>
                <c:ptCount val="52"/>
                <c:pt idx="0">
                  <c:v>184</c:v>
                </c:pt>
                <c:pt idx="1">
                  <c:v>185</c:v>
                </c:pt>
                <c:pt idx="2">
                  <c:v>186</c:v>
                </c:pt>
                <c:pt idx="3">
                  <c:v>187</c:v>
                </c:pt>
                <c:pt idx="4">
                  <c:v>188</c:v>
                </c:pt>
                <c:pt idx="5">
                  <c:v>188</c:v>
                </c:pt>
                <c:pt idx="6">
                  <c:v>189</c:v>
                </c:pt>
                <c:pt idx="7">
                  <c:v>190</c:v>
                </c:pt>
                <c:pt idx="8">
                  <c:v>191</c:v>
                </c:pt>
                <c:pt idx="9">
                  <c:v>192</c:v>
                </c:pt>
                <c:pt idx="10">
                  <c:v>193</c:v>
                </c:pt>
                <c:pt idx="11">
                  <c:v>193</c:v>
                </c:pt>
                <c:pt idx="12">
                  <c:v>194</c:v>
                </c:pt>
                <c:pt idx="13">
                  <c:v>195</c:v>
                </c:pt>
                <c:pt idx="14">
                  <c:v>196</c:v>
                </c:pt>
                <c:pt idx="15">
                  <c:v>197</c:v>
                </c:pt>
                <c:pt idx="16">
                  <c:v>198</c:v>
                </c:pt>
                <c:pt idx="17">
                  <c:v>199</c:v>
                </c:pt>
                <c:pt idx="18">
                  <c:v>200</c:v>
                </c:pt>
                <c:pt idx="19">
                  <c:v>201</c:v>
                </c:pt>
                <c:pt idx="20">
                  <c:v>202</c:v>
                </c:pt>
                <c:pt idx="21">
                  <c:v>203</c:v>
                </c:pt>
                <c:pt idx="22">
                  <c:v>204</c:v>
                </c:pt>
                <c:pt idx="23">
                  <c:v>205</c:v>
                </c:pt>
                <c:pt idx="24">
                  <c:v>206</c:v>
                </c:pt>
                <c:pt idx="25">
                  <c:v>207</c:v>
                </c:pt>
                <c:pt idx="26">
                  <c:v>208</c:v>
                </c:pt>
                <c:pt idx="27">
                  <c:v>209</c:v>
                </c:pt>
                <c:pt idx="28">
                  <c:v>210</c:v>
                </c:pt>
                <c:pt idx="29">
                  <c:v>211</c:v>
                </c:pt>
                <c:pt idx="30">
                  <c:v>212</c:v>
                </c:pt>
                <c:pt idx="31">
                  <c:v>213</c:v>
                </c:pt>
                <c:pt idx="32">
                  <c:v>214</c:v>
                </c:pt>
                <c:pt idx="33">
                  <c:v>215</c:v>
                </c:pt>
                <c:pt idx="34">
                  <c:v>216</c:v>
                </c:pt>
                <c:pt idx="35">
                  <c:v>217</c:v>
                </c:pt>
                <c:pt idx="36">
                  <c:v>218</c:v>
                </c:pt>
                <c:pt idx="37">
                  <c:v>218</c:v>
                </c:pt>
                <c:pt idx="38">
                  <c:v>219</c:v>
                </c:pt>
                <c:pt idx="39">
                  <c:v>220</c:v>
                </c:pt>
                <c:pt idx="40">
                  <c:v>221</c:v>
                </c:pt>
                <c:pt idx="41">
                  <c:v>222</c:v>
                </c:pt>
                <c:pt idx="42">
                  <c:v>223</c:v>
                </c:pt>
                <c:pt idx="43">
                  <c:v>224</c:v>
                </c:pt>
                <c:pt idx="44">
                  <c:v>225</c:v>
                </c:pt>
                <c:pt idx="45">
                  <c:v>226</c:v>
                </c:pt>
                <c:pt idx="46">
                  <c:v>227</c:v>
                </c:pt>
                <c:pt idx="47">
                  <c:v>228</c:v>
                </c:pt>
                <c:pt idx="48">
                  <c:v>229</c:v>
                </c:pt>
                <c:pt idx="49">
                  <c:v>230</c:v>
                </c:pt>
                <c:pt idx="50">
                  <c:v>231</c:v>
                </c:pt>
                <c:pt idx="51">
                  <c:v>232</c:v>
                </c:pt>
              </c:strCache>
            </c:strRef>
          </c:cat>
          <c:val>
            <c:numRef>
              <c:f>CBHB_2!$C$78:$BB$78</c:f>
              <c:numCache>
                <c:formatCode>#,##0.0_);[Red]\(#,##0.0\);\-</c:formatCode>
                <c:ptCount val="52"/>
                <c:pt idx="0">
                  <c:v>8782.1303124999977</c:v>
                </c:pt>
                <c:pt idx="1">
                  <c:v>9019.465151515149</c:v>
                </c:pt>
                <c:pt idx="2">
                  <c:v>6987.4184375000041</c:v>
                </c:pt>
                <c:pt idx="3">
                  <c:v>8064.4493749999965</c:v>
                </c:pt>
                <c:pt idx="4">
                  <c:v>7792.8825641025614</c:v>
                </c:pt>
                <c:pt idx="5">
                  <c:v>-17545.901923076923</c:v>
                </c:pt>
                <c:pt idx="6">
                  <c:v>1850.0360606060713</c:v>
                </c:pt>
                <c:pt idx="7">
                  <c:v>7348.7334375000064</c:v>
                </c:pt>
                <c:pt idx="8">
                  <c:v>40407.299333333329</c:v>
                </c:pt>
                <c:pt idx="9">
                  <c:v>110200.09428571429</c:v>
                </c:pt>
                <c:pt idx="10">
                  <c:v>19713.461250000008</c:v>
                </c:pt>
                <c:pt idx="11">
                  <c:v>19713.461250000008</c:v>
                </c:pt>
                <c:pt idx="12">
                  <c:v>4772.6222455398965</c:v>
                </c:pt>
                <c:pt idx="13">
                  <c:v>11938.648064516121</c:v>
                </c:pt>
                <c:pt idx="14">
                  <c:v>13060.73848484848</c:v>
                </c:pt>
                <c:pt idx="15">
                  <c:v>10656.706363636367</c:v>
                </c:pt>
                <c:pt idx="16">
                  <c:v>11952.55470588235</c:v>
                </c:pt>
                <c:pt idx="17">
                  <c:v>11615.535789473688</c:v>
                </c:pt>
                <c:pt idx="18">
                  <c:v>4665.9127272727274</c:v>
                </c:pt>
                <c:pt idx="19">
                  <c:v>-1880.6433333333407</c:v>
                </c:pt>
                <c:pt idx="20">
                  <c:v>220.05727272728109</c:v>
                </c:pt>
                <c:pt idx="21">
                  <c:v>-19002.007352941175</c:v>
                </c:pt>
                <c:pt idx="22">
                  <c:v>15210.4490625</c:v>
                </c:pt>
                <c:pt idx="23">
                  <c:v>30071.114333333328</c:v>
                </c:pt>
                <c:pt idx="24">
                  <c:v>-1965.7245714285709</c:v>
                </c:pt>
                <c:pt idx="25">
                  <c:v>368.31999999999971</c:v>
                </c:pt>
                <c:pt idx="26">
                  <c:v>1922.6715853658534</c:v>
                </c:pt>
                <c:pt idx="27">
                  <c:v>3858.2491891891914</c:v>
                </c:pt>
                <c:pt idx="28">
                  <c:v>-7186.8862162162177</c:v>
                </c:pt>
                <c:pt idx="29">
                  <c:v>26329.486249999998</c:v>
                </c:pt>
                <c:pt idx="30">
                  <c:v>25134.239374999997</c:v>
                </c:pt>
                <c:pt idx="31">
                  <c:v>25051.040937500002</c:v>
                </c:pt>
                <c:pt idx="32">
                  <c:v>25106.02636363636</c:v>
                </c:pt>
                <c:pt idx="33">
                  <c:v>34634.774545454551</c:v>
                </c:pt>
                <c:pt idx="34">
                  <c:v>-8627.7437500000015</c:v>
                </c:pt>
                <c:pt idx="35">
                  <c:v>1340.9193939393954</c:v>
                </c:pt>
                <c:pt idx="36">
                  <c:v>4898.7611764705835</c:v>
                </c:pt>
                <c:pt idx="37">
                  <c:v>-12246.695</c:v>
                </c:pt>
                <c:pt idx="38">
                  <c:v>-30156.694864864869</c:v>
                </c:pt>
                <c:pt idx="39">
                  <c:v>842.09181818181241</c:v>
                </c:pt>
                <c:pt idx="40">
                  <c:v>5885.9624999999942</c:v>
                </c:pt>
                <c:pt idx="41">
                  <c:v>50364.109393939398</c:v>
                </c:pt>
                <c:pt idx="42">
                  <c:v>15826.864545454548</c:v>
                </c:pt>
                <c:pt idx="43">
                  <c:v>18345.834999999995</c:v>
                </c:pt>
                <c:pt idx="44">
                  <c:v>7032.7415624999994</c:v>
                </c:pt>
                <c:pt idx="45">
                  <c:v>-7203.2047058823537</c:v>
                </c:pt>
                <c:pt idx="46">
                  <c:v>928.31441176470616</c:v>
                </c:pt>
                <c:pt idx="47">
                  <c:v>-29997.494687500002</c:v>
                </c:pt>
                <c:pt idx="48">
                  <c:v>-37572.900312500002</c:v>
                </c:pt>
                <c:pt idx="49">
                  <c:v>29773.617647058818</c:v>
                </c:pt>
                <c:pt idx="50">
                  <c:v>33265.412857142859</c:v>
                </c:pt>
                <c:pt idx="51">
                  <c:v>51894.140294117642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4D1-41FA-9A2F-3F879D218F3B}"/>
            </c:ext>
          </c:extLst>
        </c:ser>
        <c:ser>
          <c:idx val="2"/>
          <c:order val="2"/>
          <c:tx>
            <c:strRef>
              <c:f>CBHB_2!$B$79</c:f>
              <c:strCache>
                <c:ptCount val="1"/>
                <c:pt idx="0">
                  <c:v>Avg. C/B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CBHB_2!$C$72:$BB$72</c:f>
              <c:strCache>
                <c:ptCount val="52"/>
                <c:pt idx="0">
                  <c:v>184</c:v>
                </c:pt>
                <c:pt idx="1">
                  <c:v>185</c:v>
                </c:pt>
                <c:pt idx="2">
                  <c:v>186</c:v>
                </c:pt>
                <c:pt idx="3">
                  <c:v>187</c:v>
                </c:pt>
                <c:pt idx="4">
                  <c:v>188</c:v>
                </c:pt>
                <c:pt idx="5">
                  <c:v>188</c:v>
                </c:pt>
                <c:pt idx="6">
                  <c:v>189</c:v>
                </c:pt>
                <c:pt idx="7">
                  <c:v>190</c:v>
                </c:pt>
                <c:pt idx="8">
                  <c:v>191</c:v>
                </c:pt>
                <c:pt idx="9">
                  <c:v>192</c:v>
                </c:pt>
                <c:pt idx="10">
                  <c:v>193</c:v>
                </c:pt>
                <c:pt idx="11">
                  <c:v>193</c:v>
                </c:pt>
                <c:pt idx="12">
                  <c:v>194</c:v>
                </c:pt>
                <c:pt idx="13">
                  <c:v>195</c:v>
                </c:pt>
                <c:pt idx="14">
                  <c:v>196</c:v>
                </c:pt>
                <c:pt idx="15">
                  <c:v>197</c:v>
                </c:pt>
                <c:pt idx="16">
                  <c:v>198</c:v>
                </c:pt>
                <c:pt idx="17">
                  <c:v>199</c:v>
                </c:pt>
                <c:pt idx="18">
                  <c:v>200</c:v>
                </c:pt>
                <c:pt idx="19">
                  <c:v>201</c:v>
                </c:pt>
                <c:pt idx="20">
                  <c:v>202</c:v>
                </c:pt>
                <c:pt idx="21">
                  <c:v>203</c:v>
                </c:pt>
                <c:pt idx="22">
                  <c:v>204</c:v>
                </c:pt>
                <c:pt idx="23">
                  <c:v>205</c:v>
                </c:pt>
                <c:pt idx="24">
                  <c:v>206</c:v>
                </c:pt>
                <c:pt idx="25">
                  <c:v>207</c:v>
                </c:pt>
                <c:pt idx="26">
                  <c:v>208</c:v>
                </c:pt>
                <c:pt idx="27">
                  <c:v>209</c:v>
                </c:pt>
                <c:pt idx="28">
                  <c:v>210</c:v>
                </c:pt>
                <c:pt idx="29">
                  <c:v>211</c:v>
                </c:pt>
                <c:pt idx="30">
                  <c:v>212</c:v>
                </c:pt>
                <c:pt idx="31">
                  <c:v>213</c:v>
                </c:pt>
                <c:pt idx="32">
                  <c:v>214</c:v>
                </c:pt>
                <c:pt idx="33">
                  <c:v>215</c:v>
                </c:pt>
                <c:pt idx="34">
                  <c:v>216</c:v>
                </c:pt>
                <c:pt idx="35">
                  <c:v>217</c:v>
                </c:pt>
                <c:pt idx="36">
                  <c:v>218</c:v>
                </c:pt>
                <c:pt idx="37">
                  <c:v>218</c:v>
                </c:pt>
                <c:pt idx="38">
                  <c:v>219</c:v>
                </c:pt>
                <c:pt idx="39">
                  <c:v>220</c:v>
                </c:pt>
                <c:pt idx="40">
                  <c:v>221</c:v>
                </c:pt>
                <c:pt idx="41">
                  <c:v>222</c:v>
                </c:pt>
                <c:pt idx="42">
                  <c:v>223</c:v>
                </c:pt>
                <c:pt idx="43">
                  <c:v>224</c:v>
                </c:pt>
                <c:pt idx="44">
                  <c:v>225</c:v>
                </c:pt>
                <c:pt idx="45">
                  <c:v>226</c:v>
                </c:pt>
                <c:pt idx="46">
                  <c:v>227</c:v>
                </c:pt>
                <c:pt idx="47">
                  <c:v>228</c:v>
                </c:pt>
                <c:pt idx="48">
                  <c:v>229</c:v>
                </c:pt>
                <c:pt idx="49">
                  <c:v>230</c:v>
                </c:pt>
                <c:pt idx="50">
                  <c:v>231</c:v>
                </c:pt>
                <c:pt idx="51">
                  <c:v>232</c:v>
                </c:pt>
              </c:strCache>
            </c:strRef>
          </c:cat>
          <c:val>
            <c:numRef>
              <c:f>CBHB_2!$C$79:$BB$79</c:f>
              <c:numCache>
                <c:formatCode>#,##0.0_);[Red]\(#,##0.0\);\-</c:formatCode>
                <c:ptCount val="52"/>
                <c:pt idx="0">
                  <c:v>46001.34236292298</c:v>
                </c:pt>
                <c:pt idx="1">
                  <c:v>46001.34236292298</c:v>
                </c:pt>
                <c:pt idx="2">
                  <c:v>46001.34236292298</c:v>
                </c:pt>
                <c:pt idx="3">
                  <c:v>46001.34236292298</c:v>
                </c:pt>
                <c:pt idx="4">
                  <c:v>46001.34236292298</c:v>
                </c:pt>
                <c:pt idx="5">
                  <c:v>46001.34236292298</c:v>
                </c:pt>
                <c:pt idx="6">
                  <c:v>46001.34236292298</c:v>
                </c:pt>
                <c:pt idx="7">
                  <c:v>46001.34236292298</c:v>
                </c:pt>
                <c:pt idx="8">
                  <c:v>46001.34236292298</c:v>
                </c:pt>
                <c:pt idx="9">
                  <c:v>46001.34236292298</c:v>
                </c:pt>
                <c:pt idx="10">
                  <c:v>46001.34236292298</c:v>
                </c:pt>
                <c:pt idx="11">
                  <c:v>46001.34236292298</c:v>
                </c:pt>
                <c:pt idx="12">
                  <c:v>46001.34236292298</c:v>
                </c:pt>
                <c:pt idx="13">
                  <c:v>46001.34236292298</c:v>
                </c:pt>
                <c:pt idx="14">
                  <c:v>46001.34236292298</c:v>
                </c:pt>
                <c:pt idx="15">
                  <c:v>46001.34236292298</c:v>
                </c:pt>
                <c:pt idx="16">
                  <c:v>46001.34236292298</c:v>
                </c:pt>
                <c:pt idx="17">
                  <c:v>46001.34236292298</c:v>
                </c:pt>
                <c:pt idx="18">
                  <c:v>46001.34236292298</c:v>
                </c:pt>
                <c:pt idx="19">
                  <c:v>46001.34236292298</c:v>
                </c:pt>
                <c:pt idx="20">
                  <c:v>46001.34236292298</c:v>
                </c:pt>
                <c:pt idx="21">
                  <c:v>46001.34236292298</c:v>
                </c:pt>
                <c:pt idx="22">
                  <c:v>46001.34236292298</c:v>
                </c:pt>
                <c:pt idx="23">
                  <c:v>46001.34236292298</c:v>
                </c:pt>
                <c:pt idx="24">
                  <c:v>46001.34236292298</c:v>
                </c:pt>
                <c:pt idx="25">
                  <c:v>46001.34236292298</c:v>
                </c:pt>
                <c:pt idx="26">
                  <c:v>46001.34236292298</c:v>
                </c:pt>
                <c:pt idx="27">
                  <c:v>46001.34236292298</c:v>
                </c:pt>
                <c:pt idx="28">
                  <c:v>46001.34236292298</c:v>
                </c:pt>
                <c:pt idx="29">
                  <c:v>46001.34236292298</c:v>
                </c:pt>
                <c:pt idx="30">
                  <c:v>46001.34236292298</c:v>
                </c:pt>
                <c:pt idx="31">
                  <c:v>46001.34236292298</c:v>
                </c:pt>
                <c:pt idx="32">
                  <c:v>46001.34236292298</c:v>
                </c:pt>
                <c:pt idx="33">
                  <c:v>46001.34236292298</c:v>
                </c:pt>
                <c:pt idx="34">
                  <c:v>46001.34236292298</c:v>
                </c:pt>
                <c:pt idx="35">
                  <c:v>46001.34236292298</c:v>
                </c:pt>
                <c:pt idx="36">
                  <c:v>46001.34236292298</c:v>
                </c:pt>
                <c:pt idx="37">
                  <c:v>46001.34236292298</c:v>
                </c:pt>
                <c:pt idx="38">
                  <c:v>46001.34236292298</c:v>
                </c:pt>
                <c:pt idx="39">
                  <c:v>46001.34236292298</c:v>
                </c:pt>
                <c:pt idx="40">
                  <c:v>46001.34236292298</c:v>
                </c:pt>
                <c:pt idx="41">
                  <c:v>46001.34236292298</c:v>
                </c:pt>
                <c:pt idx="42">
                  <c:v>46001.34236292298</c:v>
                </c:pt>
                <c:pt idx="43">
                  <c:v>46001.34236292298</c:v>
                </c:pt>
                <c:pt idx="44">
                  <c:v>46001.34236292298</c:v>
                </c:pt>
                <c:pt idx="45">
                  <c:v>46001.34236292298</c:v>
                </c:pt>
                <c:pt idx="46">
                  <c:v>46001.34236292298</c:v>
                </c:pt>
                <c:pt idx="47">
                  <c:v>46001.34236292298</c:v>
                </c:pt>
                <c:pt idx="48">
                  <c:v>46001.34236292298</c:v>
                </c:pt>
                <c:pt idx="49">
                  <c:v>46001.34236292298</c:v>
                </c:pt>
                <c:pt idx="50">
                  <c:v>46001.34236292298</c:v>
                </c:pt>
                <c:pt idx="51">
                  <c:v>46001.34236292298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4D1-41FA-9A2F-3F879D218F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75526576"/>
        <c:axId val="1759236960"/>
      </c:lineChart>
      <c:catAx>
        <c:axId val="1575526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9236960"/>
        <c:crosses val="autoZero"/>
        <c:auto val="1"/>
        <c:lblAlgn val="ctr"/>
        <c:lblOffset val="100"/>
        <c:noMultiLvlLbl val="0"/>
      </c:catAx>
      <c:valAx>
        <c:axId val="1759236960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57552657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CBHB_2!$B$169</c:f>
              <c:strCache>
                <c:ptCount val="1"/>
                <c:pt idx="0">
                  <c:v>C/B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CBHB_2!$C$165:$BF$165</c:f>
              <c:strCache>
                <c:ptCount val="56"/>
                <c:pt idx="0">
                  <c:v>190</c:v>
                </c:pt>
                <c:pt idx="1">
                  <c:v>191</c:v>
                </c:pt>
                <c:pt idx="2">
                  <c:v>192</c:v>
                </c:pt>
                <c:pt idx="3">
                  <c:v>193</c:v>
                </c:pt>
                <c:pt idx="4">
                  <c:v>194</c:v>
                </c:pt>
                <c:pt idx="5">
                  <c:v>195</c:v>
                </c:pt>
                <c:pt idx="6">
                  <c:v>195</c:v>
                </c:pt>
                <c:pt idx="7">
                  <c:v>196</c:v>
                </c:pt>
                <c:pt idx="8">
                  <c:v>197</c:v>
                </c:pt>
                <c:pt idx="9">
                  <c:v>198</c:v>
                </c:pt>
                <c:pt idx="10">
                  <c:v>199</c:v>
                </c:pt>
                <c:pt idx="11">
                  <c:v>200</c:v>
                </c:pt>
                <c:pt idx="12">
                  <c:v>200</c:v>
                </c:pt>
                <c:pt idx="13">
                  <c:v>201</c:v>
                </c:pt>
                <c:pt idx="14">
                  <c:v>202</c:v>
                </c:pt>
                <c:pt idx="15">
                  <c:v>203</c:v>
                </c:pt>
                <c:pt idx="16">
                  <c:v>204</c:v>
                </c:pt>
                <c:pt idx="17">
                  <c:v>205</c:v>
                </c:pt>
                <c:pt idx="18">
                  <c:v>206</c:v>
                </c:pt>
                <c:pt idx="19">
                  <c:v>207</c:v>
                </c:pt>
                <c:pt idx="20">
                  <c:v>208</c:v>
                </c:pt>
                <c:pt idx="21">
                  <c:v>209</c:v>
                </c:pt>
                <c:pt idx="22">
                  <c:v>210</c:v>
                </c:pt>
                <c:pt idx="23">
                  <c:v>211</c:v>
                </c:pt>
                <c:pt idx="24">
                  <c:v>212</c:v>
                </c:pt>
                <c:pt idx="25">
                  <c:v>213</c:v>
                </c:pt>
                <c:pt idx="26">
                  <c:v>214</c:v>
                </c:pt>
                <c:pt idx="27">
                  <c:v>215</c:v>
                </c:pt>
                <c:pt idx="28">
                  <c:v>216</c:v>
                </c:pt>
                <c:pt idx="29">
                  <c:v>217</c:v>
                </c:pt>
                <c:pt idx="30">
                  <c:v>217</c:v>
                </c:pt>
                <c:pt idx="31">
                  <c:v>218</c:v>
                </c:pt>
                <c:pt idx="32">
                  <c:v>219</c:v>
                </c:pt>
                <c:pt idx="33">
                  <c:v>220</c:v>
                </c:pt>
                <c:pt idx="34">
                  <c:v>221</c:v>
                </c:pt>
                <c:pt idx="35">
                  <c:v>222</c:v>
                </c:pt>
                <c:pt idx="36">
                  <c:v>223</c:v>
                </c:pt>
                <c:pt idx="37">
                  <c:v>224</c:v>
                </c:pt>
                <c:pt idx="38">
                  <c:v>225</c:v>
                </c:pt>
                <c:pt idx="39">
                  <c:v>226</c:v>
                </c:pt>
                <c:pt idx="40">
                  <c:v>227</c:v>
                </c:pt>
                <c:pt idx="41">
                  <c:v>228</c:v>
                </c:pt>
                <c:pt idx="42">
                  <c:v>229</c:v>
                </c:pt>
                <c:pt idx="43">
                  <c:v>230</c:v>
                </c:pt>
                <c:pt idx="44">
                  <c:v>231</c:v>
                </c:pt>
                <c:pt idx="45">
                  <c:v>232</c:v>
                </c:pt>
                <c:pt idx="46">
                  <c:v>233</c:v>
                </c:pt>
                <c:pt idx="47">
                  <c:v>234</c:v>
                </c:pt>
                <c:pt idx="48">
                  <c:v>235</c:v>
                </c:pt>
                <c:pt idx="49">
                  <c:v>236</c:v>
                </c:pt>
                <c:pt idx="50">
                  <c:v>237</c:v>
                </c:pt>
                <c:pt idx="51">
                  <c:v>238</c:v>
                </c:pt>
                <c:pt idx="52">
                  <c:v>239</c:v>
                </c:pt>
                <c:pt idx="53">
                  <c:v>239</c:v>
                </c:pt>
                <c:pt idx="54">
                  <c:v>240</c:v>
                </c:pt>
                <c:pt idx="55">
                  <c:v>241</c:v>
                </c:pt>
              </c:strCache>
            </c:strRef>
          </c:cat>
          <c:val>
            <c:numRef>
              <c:f>CBHB_2!$C$169:$BF$169</c:f>
              <c:numCache>
                <c:formatCode>#,##0.0_);[Red]\(#,##0.0\);\-</c:formatCode>
                <c:ptCount val="56"/>
                <c:pt idx="0">
                  <c:v>121813.96548387097</c:v>
                </c:pt>
                <c:pt idx="1">
                  <c:v>111235.50266666667</c:v>
                </c:pt>
                <c:pt idx="2">
                  <c:v>114260.46620689656</c:v>
                </c:pt>
                <c:pt idx="3">
                  <c:v>95297.658823529404</c:v>
                </c:pt>
                <c:pt idx="4">
                  <c:v>121050.27466666668</c:v>
                </c:pt>
                <c:pt idx="5">
                  <c:v>105369.99911764706</c:v>
                </c:pt>
                <c:pt idx="6">
                  <c:v>-23191.6525</c:v>
                </c:pt>
                <c:pt idx="7">
                  <c:v>104364.31972222222</c:v>
                </c:pt>
                <c:pt idx="8">
                  <c:v>121363.85903225806</c:v>
                </c:pt>
                <c:pt idx="9">
                  <c:v>117290.96529411765</c:v>
                </c:pt>
                <c:pt idx="10">
                  <c:v>118801.6364516129</c:v>
                </c:pt>
                <c:pt idx="11">
                  <c:v>136029.00133333335</c:v>
                </c:pt>
                <c:pt idx="12">
                  <c:v>135924.78066666666</c:v>
                </c:pt>
                <c:pt idx="13">
                  <c:v>84818.798666666669</c:v>
                </c:pt>
                <c:pt idx="14">
                  <c:v>82145.214374999996</c:v>
                </c:pt>
                <c:pt idx="15">
                  <c:v>78338.513225806455</c:v>
                </c:pt>
                <c:pt idx="16">
                  <c:v>80832.373870967742</c:v>
                </c:pt>
                <c:pt idx="17">
                  <c:v>74724.653437500005</c:v>
                </c:pt>
                <c:pt idx="18">
                  <c:v>81054.425666666662</c:v>
                </c:pt>
                <c:pt idx="19">
                  <c:v>66015.193225806448</c:v>
                </c:pt>
                <c:pt idx="20">
                  <c:v>67210.616333333339</c:v>
                </c:pt>
                <c:pt idx="21">
                  <c:v>41945.975789473683</c:v>
                </c:pt>
                <c:pt idx="22">
                  <c:v>123369.79571428572</c:v>
                </c:pt>
                <c:pt idx="23">
                  <c:v>58941.741891891899</c:v>
                </c:pt>
                <c:pt idx="24">
                  <c:v>110828.31586206896</c:v>
                </c:pt>
                <c:pt idx="25">
                  <c:v>72843.953437499993</c:v>
                </c:pt>
                <c:pt idx="26">
                  <c:v>83076.103103448288</c:v>
                </c:pt>
                <c:pt idx="27">
                  <c:v>73695.940312499995</c:v>
                </c:pt>
                <c:pt idx="28">
                  <c:v>88217.769393939394</c:v>
                </c:pt>
                <c:pt idx="29">
                  <c:v>74558.773666666661</c:v>
                </c:pt>
                <c:pt idx="30">
                  <c:v>-8214.3980645161282</c:v>
                </c:pt>
                <c:pt idx="31">
                  <c:v>51106.010952380951</c:v>
                </c:pt>
                <c:pt idx="32">
                  <c:v>93876.107272727269</c:v>
                </c:pt>
                <c:pt idx="33">
                  <c:v>96470.847500000003</c:v>
                </c:pt>
                <c:pt idx="34">
                  <c:v>104517.02666666666</c:v>
                </c:pt>
                <c:pt idx="35">
                  <c:v>104973.265</c:v>
                </c:pt>
                <c:pt idx="36">
                  <c:v>33607.287741935485</c:v>
                </c:pt>
                <c:pt idx="37">
                  <c:v>16774.997241379311</c:v>
                </c:pt>
                <c:pt idx="38">
                  <c:v>-6947.8083333333334</c:v>
                </c:pt>
                <c:pt idx="39">
                  <c:v>17864.090967741933</c:v>
                </c:pt>
                <c:pt idx="40">
                  <c:v>19032.662</c:v>
                </c:pt>
                <c:pt idx="41">
                  <c:v>16101.361515151517</c:v>
                </c:pt>
                <c:pt idx="42">
                  <c:v>22349.29387096774</c:v>
                </c:pt>
                <c:pt idx="43">
                  <c:v>23864.993999999999</c:v>
                </c:pt>
                <c:pt idx="44">
                  <c:v>7504.0912195121946</c:v>
                </c:pt>
                <c:pt idx="45">
                  <c:v>46589.051612903226</c:v>
                </c:pt>
                <c:pt idx="46">
                  <c:v>17654.526451612903</c:v>
                </c:pt>
                <c:pt idx="47">
                  <c:v>23474.847096774192</c:v>
                </c:pt>
                <c:pt idx="48">
                  <c:v>53892.077000000005</c:v>
                </c:pt>
                <c:pt idx="49">
                  <c:v>33128.462500000001</c:v>
                </c:pt>
                <c:pt idx="50">
                  <c:v>3451.6</c:v>
                </c:pt>
                <c:pt idx="51">
                  <c:v>981.52030303030301</c:v>
                </c:pt>
                <c:pt idx="52">
                  <c:v>7265.4710000000005</c:v>
                </c:pt>
                <c:pt idx="53">
                  <c:v>-30606.660681818183</c:v>
                </c:pt>
                <c:pt idx="54">
                  <c:v>118382.610625</c:v>
                </c:pt>
                <c:pt idx="55">
                  <c:v>137584.64093749999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7B3-40A3-935E-3424683E3073}"/>
            </c:ext>
          </c:extLst>
        </c:ser>
        <c:ser>
          <c:idx val="1"/>
          <c:order val="1"/>
          <c:tx>
            <c:strRef>
              <c:f>CBHB_2!$B$171</c:f>
              <c:strCache>
                <c:ptCount val="1"/>
                <c:pt idx="0">
                  <c:v>C/B - H/B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CBHB_2!$C$165:$BF$165</c:f>
              <c:strCache>
                <c:ptCount val="56"/>
                <c:pt idx="0">
                  <c:v>190</c:v>
                </c:pt>
                <c:pt idx="1">
                  <c:v>191</c:v>
                </c:pt>
                <c:pt idx="2">
                  <c:v>192</c:v>
                </c:pt>
                <c:pt idx="3">
                  <c:v>193</c:v>
                </c:pt>
                <c:pt idx="4">
                  <c:v>194</c:v>
                </c:pt>
                <c:pt idx="5">
                  <c:v>195</c:v>
                </c:pt>
                <c:pt idx="6">
                  <c:v>195</c:v>
                </c:pt>
                <c:pt idx="7">
                  <c:v>196</c:v>
                </c:pt>
                <c:pt idx="8">
                  <c:v>197</c:v>
                </c:pt>
                <c:pt idx="9">
                  <c:v>198</c:v>
                </c:pt>
                <c:pt idx="10">
                  <c:v>199</c:v>
                </c:pt>
                <c:pt idx="11">
                  <c:v>200</c:v>
                </c:pt>
                <c:pt idx="12">
                  <c:v>200</c:v>
                </c:pt>
                <c:pt idx="13">
                  <c:v>201</c:v>
                </c:pt>
                <c:pt idx="14">
                  <c:v>202</c:v>
                </c:pt>
                <c:pt idx="15">
                  <c:v>203</c:v>
                </c:pt>
                <c:pt idx="16">
                  <c:v>204</c:v>
                </c:pt>
                <c:pt idx="17">
                  <c:v>205</c:v>
                </c:pt>
                <c:pt idx="18">
                  <c:v>206</c:v>
                </c:pt>
                <c:pt idx="19">
                  <c:v>207</c:v>
                </c:pt>
                <c:pt idx="20">
                  <c:v>208</c:v>
                </c:pt>
                <c:pt idx="21">
                  <c:v>209</c:v>
                </c:pt>
                <c:pt idx="22">
                  <c:v>210</c:v>
                </c:pt>
                <c:pt idx="23">
                  <c:v>211</c:v>
                </c:pt>
                <c:pt idx="24">
                  <c:v>212</c:v>
                </c:pt>
                <c:pt idx="25">
                  <c:v>213</c:v>
                </c:pt>
                <c:pt idx="26">
                  <c:v>214</c:v>
                </c:pt>
                <c:pt idx="27">
                  <c:v>215</c:v>
                </c:pt>
                <c:pt idx="28">
                  <c:v>216</c:v>
                </c:pt>
                <c:pt idx="29">
                  <c:v>217</c:v>
                </c:pt>
                <c:pt idx="30">
                  <c:v>217</c:v>
                </c:pt>
                <c:pt idx="31">
                  <c:v>218</c:v>
                </c:pt>
                <c:pt idx="32">
                  <c:v>219</c:v>
                </c:pt>
                <c:pt idx="33">
                  <c:v>220</c:v>
                </c:pt>
                <c:pt idx="34">
                  <c:v>221</c:v>
                </c:pt>
                <c:pt idx="35">
                  <c:v>222</c:v>
                </c:pt>
                <c:pt idx="36">
                  <c:v>223</c:v>
                </c:pt>
                <c:pt idx="37">
                  <c:v>224</c:v>
                </c:pt>
                <c:pt idx="38">
                  <c:v>225</c:v>
                </c:pt>
                <c:pt idx="39">
                  <c:v>226</c:v>
                </c:pt>
                <c:pt idx="40">
                  <c:v>227</c:v>
                </c:pt>
                <c:pt idx="41">
                  <c:v>228</c:v>
                </c:pt>
                <c:pt idx="42">
                  <c:v>229</c:v>
                </c:pt>
                <c:pt idx="43">
                  <c:v>230</c:v>
                </c:pt>
                <c:pt idx="44">
                  <c:v>231</c:v>
                </c:pt>
                <c:pt idx="45">
                  <c:v>232</c:v>
                </c:pt>
                <c:pt idx="46">
                  <c:v>233</c:v>
                </c:pt>
                <c:pt idx="47">
                  <c:v>234</c:v>
                </c:pt>
                <c:pt idx="48">
                  <c:v>235</c:v>
                </c:pt>
                <c:pt idx="49">
                  <c:v>236</c:v>
                </c:pt>
                <c:pt idx="50">
                  <c:v>237</c:v>
                </c:pt>
                <c:pt idx="51">
                  <c:v>238</c:v>
                </c:pt>
                <c:pt idx="52">
                  <c:v>239</c:v>
                </c:pt>
                <c:pt idx="53">
                  <c:v>239</c:v>
                </c:pt>
                <c:pt idx="54">
                  <c:v>240</c:v>
                </c:pt>
                <c:pt idx="55">
                  <c:v>241</c:v>
                </c:pt>
              </c:strCache>
            </c:strRef>
          </c:cat>
          <c:val>
            <c:numRef>
              <c:f>CBHB_2!$C$171:$BF$171</c:f>
              <c:numCache>
                <c:formatCode>#,##0.0_);[Red]\(#,##0.0\);\-</c:formatCode>
                <c:ptCount val="56"/>
                <c:pt idx="0">
                  <c:v>49390.596774193546</c:v>
                </c:pt>
                <c:pt idx="1">
                  <c:v>11081.765333333329</c:v>
                </c:pt>
                <c:pt idx="2">
                  <c:v>10911.655517241394</c:v>
                </c:pt>
                <c:pt idx="3">
                  <c:v>6755.0508823529381</c:v>
                </c:pt>
                <c:pt idx="4">
                  <c:v>13916.127000000008</c:v>
                </c:pt>
                <c:pt idx="5">
                  <c:v>11009.681470588243</c:v>
                </c:pt>
                <c:pt idx="6">
                  <c:v>-23191.6525</c:v>
                </c:pt>
                <c:pt idx="7">
                  <c:v>16889.599999999991</c:v>
                </c:pt>
                <c:pt idx="8">
                  <c:v>20295.10838709677</c:v>
                </c:pt>
                <c:pt idx="9">
                  <c:v>24740.354411764711</c:v>
                </c:pt>
                <c:pt idx="10">
                  <c:v>17378.345483870959</c:v>
                </c:pt>
                <c:pt idx="11">
                  <c:v>30990.985333333345</c:v>
                </c:pt>
                <c:pt idx="12">
                  <c:v>30886.764666666655</c:v>
                </c:pt>
                <c:pt idx="13">
                  <c:v>15271.343000000008</c:v>
                </c:pt>
                <c:pt idx="14">
                  <c:v>16953.258124999993</c:v>
                </c:pt>
                <c:pt idx="15">
                  <c:v>11124.693548387106</c:v>
                </c:pt>
                <c:pt idx="16">
                  <c:v>13648.875806451615</c:v>
                </c:pt>
                <c:pt idx="17">
                  <c:v>10123.900937500002</c:v>
                </c:pt>
                <c:pt idx="18">
                  <c:v>12010.346999999994</c:v>
                </c:pt>
                <c:pt idx="19">
                  <c:v>-10008.117419354836</c:v>
                </c:pt>
                <c:pt idx="20">
                  <c:v>-10966.119666666666</c:v>
                </c:pt>
                <c:pt idx="21">
                  <c:v>-19972.125</c:v>
                </c:pt>
                <c:pt idx="22">
                  <c:v>27633.276666666672</c:v>
                </c:pt>
                <c:pt idx="23">
                  <c:v>4133.2427027027079</c:v>
                </c:pt>
                <c:pt idx="24">
                  <c:v>41065.637931034478</c:v>
                </c:pt>
                <c:pt idx="25">
                  <c:v>3566.992499999993</c:v>
                </c:pt>
                <c:pt idx="26">
                  <c:v>7185.2103448275884</c:v>
                </c:pt>
                <c:pt idx="27">
                  <c:v>6040.7431249999936</c:v>
                </c:pt>
                <c:pt idx="28">
                  <c:v>22365.013939393932</c:v>
                </c:pt>
                <c:pt idx="29">
                  <c:v>2119.2536666666565</c:v>
                </c:pt>
                <c:pt idx="30">
                  <c:v>-8214.3980645161282</c:v>
                </c:pt>
                <c:pt idx="31">
                  <c:v>-1434.7328571428661</c:v>
                </c:pt>
                <c:pt idx="32">
                  <c:v>27342.956060606055</c:v>
                </c:pt>
                <c:pt idx="33">
                  <c:v>27455.067187499997</c:v>
                </c:pt>
                <c:pt idx="34">
                  <c:v>30168.820999999996</c:v>
                </c:pt>
                <c:pt idx="35">
                  <c:v>30053.484666666656</c:v>
                </c:pt>
                <c:pt idx="36">
                  <c:v>19620.315483870967</c:v>
                </c:pt>
                <c:pt idx="37">
                  <c:v>1931.8731034482771</c:v>
                </c:pt>
                <c:pt idx="38">
                  <c:v>-21123.995666666666</c:v>
                </c:pt>
                <c:pt idx="39">
                  <c:v>4035.5838709677409</c:v>
                </c:pt>
                <c:pt idx="40">
                  <c:v>4774.7510000000002</c:v>
                </c:pt>
                <c:pt idx="41">
                  <c:v>3066.3136363636368</c:v>
                </c:pt>
                <c:pt idx="42">
                  <c:v>8644.6177419354808</c:v>
                </c:pt>
                <c:pt idx="43">
                  <c:v>9768.2689999999984</c:v>
                </c:pt>
                <c:pt idx="44">
                  <c:v>-2707.2080487804888</c:v>
                </c:pt>
                <c:pt idx="45">
                  <c:v>33327.385161290324</c:v>
                </c:pt>
                <c:pt idx="46">
                  <c:v>4438.6335483870971</c:v>
                </c:pt>
                <c:pt idx="47">
                  <c:v>10151.315483870967</c:v>
                </c:pt>
                <c:pt idx="48">
                  <c:v>15777.932666666668</c:v>
                </c:pt>
                <c:pt idx="49">
                  <c:v>-2594.9065625000003</c:v>
                </c:pt>
                <c:pt idx="50">
                  <c:v>-29012.729142857144</c:v>
                </c:pt>
                <c:pt idx="51">
                  <c:v>-26088.641818181819</c:v>
                </c:pt>
                <c:pt idx="52">
                  <c:v>-22785.702333333331</c:v>
                </c:pt>
                <c:pt idx="53">
                  <c:v>-30606.660681818183</c:v>
                </c:pt>
                <c:pt idx="54">
                  <c:v>79569.702187499992</c:v>
                </c:pt>
                <c:pt idx="55">
                  <c:v>99652.828749999986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7B3-40A3-935E-3424683E3073}"/>
            </c:ext>
          </c:extLst>
        </c:ser>
        <c:ser>
          <c:idx val="2"/>
          <c:order val="2"/>
          <c:tx>
            <c:strRef>
              <c:f>CBHB_2!$B$172</c:f>
              <c:strCache>
                <c:ptCount val="1"/>
                <c:pt idx="0">
                  <c:v>Avg. C/B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CBHB_2!$C$165:$BF$165</c:f>
              <c:strCache>
                <c:ptCount val="56"/>
                <c:pt idx="0">
                  <c:v>190</c:v>
                </c:pt>
                <c:pt idx="1">
                  <c:v>191</c:v>
                </c:pt>
                <c:pt idx="2">
                  <c:v>192</c:v>
                </c:pt>
                <c:pt idx="3">
                  <c:v>193</c:v>
                </c:pt>
                <c:pt idx="4">
                  <c:v>194</c:v>
                </c:pt>
                <c:pt idx="5">
                  <c:v>195</c:v>
                </c:pt>
                <c:pt idx="6">
                  <c:v>195</c:v>
                </c:pt>
                <c:pt idx="7">
                  <c:v>196</c:v>
                </c:pt>
                <c:pt idx="8">
                  <c:v>197</c:v>
                </c:pt>
                <c:pt idx="9">
                  <c:v>198</c:v>
                </c:pt>
                <c:pt idx="10">
                  <c:v>199</c:v>
                </c:pt>
                <c:pt idx="11">
                  <c:v>200</c:v>
                </c:pt>
                <c:pt idx="12">
                  <c:v>200</c:v>
                </c:pt>
                <c:pt idx="13">
                  <c:v>201</c:v>
                </c:pt>
                <c:pt idx="14">
                  <c:v>202</c:v>
                </c:pt>
                <c:pt idx="15">
                  <c:v>203</c:v>
                </c:pt>
                <c:pt idx="16">
                  <c:v>204</c:v>
                </c:pt>
                <c:pt idx="17">
                  <c:v>205</c:v>
                </c:pt>
                <c:pt idx="18">
                  <c:v>206</c:v>
                </c:pt>
                <c:pt idx="19">
                  <c:v>207</c:v>
                </c:pt>
                <c:pt idx="20">
                  <c:v>208</c:v>
                </c:pt>
                <c:pt idx="21">
                  <c:v>209</c:v>
                </c:pt>
                <c:pt idx="22">
                  <c:v>210</c:v>
                </c:pt>
                <c:pt idx="23">
                  <c:v>211</c:v>
                </c:pt>
                <c:pt idx="24">
                  <c:v>212</c:v>
                </c:pt>
                <c:pt idx="25">
                  <c:v>213</c:v>
                </c:pt>
                <c:pt idx="26">
                  <c:v>214</c:v>
                </c:pt>
                <c:pt idx="27">
                  <c:v>215</c:v>
                </c:pt>
                <c:pt idx="28">
                  <c:v>216</c:v>
                </c:pt>
                <c:pt idx="29">
                  <c:v>217</c:v>
                </c:pt>
                <c:pt idx="30">
                  <c:v>217</c:v>
                </c:pt>
                <c:pt idx="31">
                  <c:v>218</c:v>
                </c:pt>
                <c:pt idx="32">
                  <c:v>219</c:v>
                </c:pt>
                <c:pt idx="33">
                  <c:v>220</c:v>
                </c:pt>
                <c:pt idx="34">
                  <c:v>221</c:v>
                </c:pt>
                <c:pt idx="35">
                  <c:v>222</c:v>
                </c:pt>
                <c:pt idx="36">
                  <c:v>223</c:v>
                </c:pt>
                <c:pt idx="37">
                  <c:v>224</c:v>
                </c:pt>
                <c:pt idx="38">
                  <c:v>225</c:v>
                </c:pt>
                <c:pt idx="39">
                  <c:v>226</c:v>
                </c:pt>
                <c:pt idx="40">
                  <c:v>227</c:v>
                </c:pt>
                <c:pt idx="41">
                  <c:v>228</c:v>
                </c:pt>
                <c:pt idx="42">
                  <c:v>229</c:v>
                </c:pt>
                <c:pt idx="43">
                  <c:v>230</c:v>
                </c:pt>
                <c:pt idx="44">
                  <c:v>231</c:v>
                </c:pt>
                <c:pt idx="45">
                  <c:v>232</c:v>
                </c:pt>
                <c:pt idx="46">
                  <c:v>233</c:v>
                </c:pt>
                <c:pt idx="47">
                  <c:v>234</c:v>
                </c:pt>
                <c:pt idx="48">
                  <c:v>235</c:v>
                </c:pt>
                <c:pt idx="49">
                  <c:v>236</c:v>
                </c:pt>
                <c:pt idx="50">
                  <c:v>237</c:v>
                </c:pt>
                <c:pt idx="51">
                  <c:v>238</c:v>
                </c:pt>
                <c:pt idx="52">
                  <c:v>239</c:v>
                </c:pt>
                <c:pt idx="53">
                  <c:v>239</c:v>
                </c:pt>
                <c:pt idx="54">
                  <c:v>240</c:v>
                </c:pt>
                <c:pt idx="55">
                  <c:v>241</c:v>
                </c:pt>
              </c:strCache>
            </c:strRef>
          </c:cat>
          <c:val>
            <c:numRef>
              <c:f>CBHB_2!$C$172:$BF$172</c:f>
              <c:numCache>
                <c:formatCode>#,##0.0_);[Red]\(#,##0.0\);\-</c:formatCode>
                <c:ptCount val="56"/>
                <c:pt idx="0">
                  <c:v>64577.11</c:v>
                </c:pt>
                <c:pt idx="1">
                  <c:v>64577.11</c:v>
                </c:pt>
                <c:pt idx="2">
                  <c:v>64577.11</c:v>
                </c:pt>
                <c:pt idx="3">
                  <c:v>64577.11</c:v>
                </c:pt>
                <c:pt idx="4">
                  <c:v>64577.11</c:v>
                </c:pt>
                <c:pt idx="5">
                  <c:v>64577.11</c:v>
                </c:pt>
                <c:pt idx="6">
                  <c:v>64577.11</c:v>
                </c:pt>
                <c:pt idx="7">
                  <c:v>64577.11</c:v>
                </c:pt>
                <c:pt idx="8">
                  <c:v>64577.11</c:v>
                </c:pt>
                <c:pt idx="9">
                  <c:v>64577.11</c:v>
                </c:pt>
                <c:pt idx="10">
                  <c:v>64577.11</c:v>
                </c:pt>
                <c:pt idx="11">
                  <c:v>64577.11</c:v>
                </c:pt>
                <c:pt idx="12">
                  <c:v>64577.11</c:v>
                </c:pt>
                <c:pt idx="13">
                  <c:v>64577.11</c:v>
                </c:pt>
                <c:pt idx="14">
                  <c:v>64577.11</c:v>
                </c:pt>
                <c:pt idx="15">
                  <c:v>64577.11</c:v>
                </c:pt>
                <c:pt idx="16">
                  <c:v>64577.11</c:v>
                </c:pt>
                <c:pt idx="17">
                  <c:v>64577.11</c:v>
                </c:pt>
                <c:pt idx="18">
                  <c:v>64577.11</c:v>
                </c:pt>
                <c:pt idx="19">
                  <c:v>64577.11</c:v>
                </c:pt>
                <c:pt idx="20">
                  <c:v>64577.11</c:v>
                </c:pt>
                <c:pt idx="21">
                  <c:v>64577.11</c:v>
                </c:pt>
                <c:pt idx="22">
                  <c:v>64577.11</c:v>
                </c:pt>
                <c:pt idx="23">
                  <c:v>64577.11</c:v>
                </c:pt>
                <c:pt idx="24">
                  <c:v>64577.11</c:v>
                </c:pt>
                <c:pt idx="25">
                  <c:v>64577.11</c:v>
                </c:pt>
                <c:pt idx="26">
                  <c:v>64577.11</c:v>
                </c:pt>
                <c:pt idx="27">
                  <c:v>64577.11</c:v>
                </c:pt>
                <c:pt idx="28">
                  <c:v>64577.11</c:v>
                </c:pt>
                <c:pt idx="29">
                  <c:v>64577.11</c:v>
                </c:pt>
                <c:pt idx="30">
                  <c:v>64577.11</c:v>
                </c:pt>
                <c:pt idx="31">
                  <c:v>64577.11</c:v>
                </c:pt>
                <c:pt idx="32">
                  <c:v>64577.11</c:v>
                </c:pt>
                <c:pt idx="33">
                  <c:v>64577.11</c:v>
                </c:pt>
                <c:pt idx="34">
                  <c:v>64577.11</c:v>
                </c:pt>
                <c:pt idx="35">
                  <c:v>64577.11</c:v>
                </c:pt>
                <c:pt idx="36">
                  <c:v>64577.11</c:v>
                </c:pt>
                <c:pt idx="37">
                  <c:v>64577.11</c:v>
                </c:pt>
                <c:pt idx="38">
                  <c:v>64577.11</c:v>
                </c:pt>
                <c:pt idx="39">
                  <c:v>64577.11</c:v>
                </c:pt>
                <c:pt idx="40">
                  <c:v>64577.11</c:v>
                </c:pt>
                <c:pt idx="41">
                  <c:v>64577.11</c:v>
                </c:pt>
                <c:pt idx="42">
                  <c:v>64577.11</c:v>
                </c:pt>
                <c:pt idx="43">
                  <c:v>64577.11</c:v>
                </c:pt>
                <c:pt idx="44">
                  <c:v>64577.11</c:v>
                </c:pt>
                <c:pt idx="45">
                  <c:v>64577.11</c:v>
                </c:pt>
                <c:pt idx="46">
                  <c:v>64577.11</c:v>
                </c:pt>
                <c:pt idx="47">
                  <c:v>64577.11</c:v>
                </c:pt>
                <c:pt idx="48">
                  <c:v>64577.11</c:v>
                </c:pt>
                <c:pt idx="49">
                  <c:v>64577.11</c:v>
                </c:pt>
                <c:pt idx="50">
                  <c:v>64577.11</c:v>
                </c:pt>
                <c:pt idx="51">
                  <c:v>64577.11</c:v>
                </c:pt>
                <c:pt idx="52">
                  <c:v>64577.11</c:v>
                </c:pt>
                <c:pt idx="53">
                  <c:v>64577.11</c:v>
                </c:pt>
                <c:pt idx="54">
                  <c:v>64577.11</c:v>
                </c:pt>
                <c:pt idx="55">
                  <c:v>64577.11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7B3-40A3-935E-3424683E30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99198704"/>
        <c:axId val="1759240704"/>
      </c:lineChart>
      <c:catAx>
        <c:axId val="1499198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9240704"/>
        <c:crosses val="autoZero"/>
        <c:auto val="1"/>
        <c:lblAlgn val="ctr"/>
        <c:lblOffset val="100"/>
        <c:noMultiLvlLbl val="0"/>
      </c:catAx>
      <c:valAx>
        <c:axId val="1759240704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499198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CBHB_2!$B$138</c:f>
              <c:strCache>
                <c:ptCount val="1"/>
                <c:pt idx="0">
                  <c:v>C/B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CBHB_2!$C$134:$BH$134</c:f>
              <c:strCache>
                <c:ptCount val="58"/>
                <c:pt idx="0">
                  <c:v>198</c:v>
                </c:pt>
                <c:pt idx="1">
                  <c:v>199</c:v>
                </c:pt>
                <c:pt idx="2">
                  <c:v>200</c:v>
                </c:pt>
                <c:pt idx="3">
                  <c:v>201</c:v>
                </c:pt>
                <c:pt idx="4">
                  <c:v>202</c:v>
                </c:pt>
                <c:pt idx="5">
                  <c:v>203</c:v>
                </c:pt>
                <c:pt idx="6">
                  <c:v>204</c:v>
                </c:pt>
                <c:pt idx="7">
                  <c:v>205</c:v>
                </c:pt>
                <c:pt idx="8">
                  <c:v>206</c:v>
                </c:pt>
                <c:pt idx="9">
                  <c:v>207</c:v>
                </c:pt>
                <c:pt idx="10">
                  <c:v>208</c:v>
                </c:pt>
                <c:pt idx="11">
                  <c:v>209</c:v>
                </c:pt>
                <c:pt idx="12">
                  <c:v>209</c:v>
                </c:pt>
                <c:pt idx="13">
                  <c:v>210</c:v>
                </c:pt>
                <c:pt idx="14">
                  <c:v>211</c:v>
                </c:pt>
                <c:pt idx="15">
                  <c:v>212</c:v>
                </c:pt>
                <c:pt idx="16">
                  <c:v>213</c:v>
                </c:pt>
                <c:pt idx="17">
                  <c:v>214</c:v>
                </c:pt>
                <c:pt idx="18">
                  <c:v>215</c:v>
                </c:pt>
                <c:pt idx="19">
                  <c:v>216</c:v>
                </c:pt>
                <c:pt idx="20">
                  <c:v>216</c:v>
                </c:pt>
                <c:pt idx="21">
                  <c:v>217</c:v>
                </c:pt>
                <c:pt idx="22">
                  <c:v>218</c:v>
                </c:pt>
                <c:pt idx="23">
                  <c:v>219</c:v>
                </c:pt>
                <c:pt idx="24">
                  <c:v>220</c:v>
                </c:pt>
                <c:pt idx="25">
                  <c:v>221</c:v>
                </c:pt>
                <c:pt idx="26">
                  <c:v>222</c:v>
                </c:pt>
                <c:pt idx="27">
                  <c:v>223</c:v>
                </c:pt>
                <c:pt idx="28">
                  <c:v>224</c:v>
                </c:pt>
                <c:pt idx="29">
                  <c:v>225</c:v>
                </c:pt>
                <c:pt idx="30">
                  <c:v>226</c:v>
                </c:pt>
                <c:pt idx="31">
                  <c:v>227</c:v>
                </c:pt>
                <c:pt idx="32">
                  <c:v>228</c:v>
                </c:pt>
                <c:pt idx="33">
                  <c:v>229</c:v>
                </c:pt>
                <c:pt idx="34">
                  <c:v>230</c:v>
                </c:pt>
                <c:pt idx="35">
                  <c:v>231</c:v>
                </c:pt>
                <c:pt idx="36">
                  <c:v>232</c:v>
                </c:pt>
                <c:pt idx="37">
                  <c:v>233</c:v>
                </c:pt>
                <c:pt idx="38">
                  <c:v>234</c:v>
                </c:pt>
                <c:pt idx="39">
                  <c:v>235</c:v>
                </c:pt>
                <c:pt idx="40">
                  <c:v>236</c:v>
                </c:pt>
                <c:pt idx="41">
                  <c:v>237</c:v>
                </c:pt>
                <c:pt idx="42">
                  <c:v>238</c:v>
                </c:pt>
                <c:pt idx="43">
                  <c:v>239</c:v>
                </c:pt>
                <c:pt idx="44">
                  <c:v>240</c:v>
                </c:pt>
                <c:pt idx="45">
                  <c:v>241</c:v>
                </c:pt>
                <c:pt idx="46">
                  <c:v>242</c:v>
                </c:pt>
                <c:pt idx="47">
                  <c:v>243</c:v>
                </c:pt>
                <c:pt idx="48">
                  <c:v>244</c:v>
                </c:pt>
                <c:pt idx="49">
                  <c:v>245</c:v>
                </c:pt>
                <c:pt idx="50">
                  <c:v>246</c:v>
                </c:pt>
                <c:pt idx="51">
                  <c:v>247</c:v>
                </c:pt>
                <c:pt idx="52">
                  <c:v>248</c:v>
                </c:pt>
                <c:pt idx="53">
                  <c:v>249</c:v>
                </c:pt>
                <c:pt idx="54">
                  <c:v>250</c:v>
                </c:pt>
                <c:pt idx="55">
                  <c:v>251</c:v>
                </c:pt>
                <c:pt idx="56">
                  <c:v>252</c:v>
                </c:pt>
                <c:pt idx="57">
                  <c:v>252</c:v>
                </c:pt>
              </c:strCache>
            </c:strRef>
          </c:cat>
          <c:val>
            <c:numRef>
              <c:f>CBHB_2!$C$138:$BH$138</c:f>
              <c:numCache>
                <c:formatCode>#,##0.0_);[Red]\(#,##0.0\);\-</c:formatCode>
                <c:ptCount val="58"/>
                <c:pt idx="0">
                  <c:v>75721.519354838718</c:v>
                </c:pt>
                <c:pt idx="1">
                  <c:v>79918.603793103437</c:v>
                </c:pt>
                <c:pt idx="2">
                  <c:v>74429.574193548382</c:v>
                </c:pt>
                <c:pt idx="3">
                  <c:v>76364.380312499998</c:v>
                </c:pt>
                <c:pt idx="4">
                  <c:v>71955.803437499999</c:v>
                </c:pt>
                <c:pt idx="5">
                  <c:v>71127.853124999994</c:v>
                </c:pt>
                <c:pt idx="6">
                  <c:v>60009.440322580645</c:v>
                </c:pt>
                <c:pt idx="7">
                  <c:v>59211.064242424247</c:v>
                </c:pt>
                <c:pt idx="8">
                  <c:v>106153.15521739129</c:v>
                </c:pt>
                <c:pt idx="9">
                  <c:v>72292.004242424242</c:v>
                </c:pt>
                <c:pt idx="10">
                  <c:v>76807.924333333329</c:v>
                </c:pt>
                <c:pt idx="11">
                  <c:v>76976.495483870967</c:v>
                </c:pt>
                <c:pt idx="12">
                  <c:v>77465.69930884699</c:v>
                </c:pt>
                <c:pt idx="13">
                  <c:v>103559.688215473</c:v>
                </c:pt>
                <c:pt idx="14">
                  <c:v>106579.238</c:v>
                </c:pt>
                <c:pt idx="15">
                  <c:v>101122.91741935484</c:v>
                </c:pt>
                <c:pt idx="16">
                  <c:v>104655.52633333333</c:v>
                </c:pt>
                <c:pt idx="17">
                  <c:v>99660.133437500001</c:v>
                </c:pt>
                <c:pt idx="18">
                  <c:v>102717.23933333335</c:v>
                </c:pt>
                <c:pt idx="19">
                  <c:v>87083.597812499997</c:v>
                </c:pt>
                <c:pt idx="20">
                  <c:v>-21258.954186046511</c:v>
                </c:pt>
                <c:pt idx="21">
                  <c:v>89531.516562499994</c:v>
                </c:pt>
                <c:pt idx="22">
                  <c:v>123895.99516129032</c:v>
                </c:pt>
                <c:pt idx="23">
                  <c:v>123270.23483870967</c:v>
                </c:pt>
                <c:pt idx="24">
                  <c:v>139495.61093749999</c:v>
                </c:pt>
                <c:pt idx="25">
                  <c:v>18941.708648648648</c:v>
                </c:pt>
                <c:pt idx="26">
                  <c:v>28193.734666666667</c:v>
                </c:pt>
                <c:pt idx="27">
                  <c:v>106546.02800000001</c:v>
                </c:pt>
                <c:pt idx="28">
                  <c:v>106786.685</c:v>
                </c:pt>
                <c:pt idx="29">
                  <c:v>131183.43333333332</c:v>
                </c:pt>
                <c:pt idx="30">
                  <c:v>29813.507187499999</c:v>
                </c:pt>
                <c:pt idx="31">
                  <c:v>33844.483</c:v>
                </c:pt>
                <c:pt idx="32">
                  <c:v>19589.914848484848</c:v>
                </c:pt>
                <c:pt idx="33">
                  <c:v>7004.3358823529416</c:v>
                </c:pt>
                <c:pt idx="34">
                  <c:v>58402.36958333334</c:v>
                </c:pt>
                <c:pt idx="35">
                  <c:v>38334.757428571429</c:v>
                </c:pt>
                <c:pt idx="36">
                  <c:v>44954.092580645163</c:v>
                </c:pt>
                <c:pt idx="37">
                  <c:v>39828.248235294115</c:v>
                </c:pt>
                <c:pt idx="38">
                  <c:v>37835.383103448279</c:v>
                </c:pt>
                <c:pt idx="39">
                  <c:v>-1540.7170967741936</c:v>
                </c:pt>
                <c:pt idx="40">
                  <c:v>13805.446999999998</c:v>
                </c:pt>
                <c:pt idx="41">
                  <c:v>22076.759000000002</c:v>
                </c:pt>
                <c:pt idx="42">
                  <c:v>20699.769677419354</c:v>
                </c:pt>
                <c:pt idx="43">
                  <c:v>16231.335454545453</c:v>
                </c:pt>
                <c:pt idx="44">
                  <c:v>18336.786333333333</c:v>
                </c:pt>
                <c:pt idx="45">
                  <c:v>11542.772222222222</c:v>
                </c:pt>
                <c:pt idx="46">
                  <c:v>15690.349032258066</c:v>
                </c:pt>
                <c:pt idx="47">
                  <c:v>30087.989117647059</c:v>
                </c:pt>
                <c:pt idx="48">
                  <c:v>20054.90806451613</c:v>
                </c:pt>
                <c:pt idx="49">
                  <c:v>23850.634666666669</c:v>
                </c:pt>
                <c:pt idx="50">
                  <c:v>42213.670588235298</c:v>
                </c:pt>
                <c:pt idx="51">
                  <c:v>40280.108709677421</c:v>
                </c:pt>
                <c:pt idx="52">
                  <c:v>46027.947666666667</c:v>
                </c:pt>
                <c:pt idx="53">
                  <c:v>29142.408437499998</c:v>
                </c:pt>
                <c:pt idx="54">
                  <c:v>-4341.6769999999997</c:v>
                </c:pt>
                <c:pt idx="55">
                  <c:v>67203.376333333334</c:v>
                </c:pt>
                <c:pt idx="56">
                  <c:v>72266.7578125</c:v>
                </c:pt>
                <c:pt idx="57">
                  <c:v>-41569.185714285712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BE7-46C3-BBB4-58D66D4C9542}"/>
            </c:ext>
          </c:extLst>
        </c:ser>
        <c:ser>
          <c:idx val="1"/>
          <c:order val="1"/>
          <c:tx>
            <c:strRef>
              <c:f>CBHB_2!$B$140</c:f>
              <c:strCache>
                <c:ptCount val="1"/>
                <c:pt idx="0">
                  <c:v>C/B - H/B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CBHB_2!$C$134:$BH$134</c:f>
              <c:strCache>
                <c:ptCount val="58"/>
                <c:pt idx="0">
                  <c:v>198</c:v>
                </c:pt>
                <c:pt idx="1">
                  <c:v>199</c:v>
                </c:pt>
                <c:pt idx="2">
                  <c:v>200</c:v>
                </c:pt>
                <c:pt idx="3">
                  <c:v>201</c:v>
                </c:pt>
                <c:pt idx="4">
                  <c:v>202</c:v>
                </c:pt>
                <c:pt idx="5">
                  <c:v>203</c:v>
                </c:pt>
                <c:pt idx="6">
                  <c:v>204</c:v>
                </c:pt>
                <c:pt idx="7">
                  <c:v>205</c:v>
                </c:pt>
                <c:pt idx="8">
                  <c:v>206</c:v>
                </c:pt>
                <c:pt idx="9">
                  <c:v>207</c:v>
                </c:pt>
                <c:pt idx="10">
                  <c:v>208</c:v>
                </c:pt>
                <c:pt idx="11">
                  <c:v>209</c:v>
                </c:pt>
                <c:pt idx="12">
                  <c:v>209</c:v>
                </c:pt>
                <c:pt idx="13">
                  <c:v>210</c:v>
                </c:pt>
                <c:pt idx="14">
                  <c:v>211</c:v>
                </c:pt>
                <c:pt idx="15">
                  <c:v>212</c:v>
                </c:pt>
                <c:pt idx="16">
                  <c:v>213</c:v>
                </c:pt>
                <c:pt idx="17">
                  <c:v>214</c:v>
                </c:pt>
                <c:pt idx="18">
                  <c:v>215</c:v>
                </c:pt>
                <c:pt idx="19">
                  <c:v>216</c:v>
                </c:pt>
                <c:pt idx="20">
                  <c:v>216</c:v>
                </c:pt>
                <c:pt idx="21">
                  <c:v>217</c:v>
                </c:pt>
                <c:pt idx="22">
                  <c:v>218</c:v>
                </c:pt>
                <c:pt idx="23">
                  <c:v>219</c:v>
                </c:pt>
                <c:pt idx="24">
                  <c:v>220</c:v>
                </c:pt>
                <c:pt idx="25">
                  <c:v>221</c:v>
                </c:pt>
                <c:pt idx="26">
                  <c:v>222</c:v>
                </c:pt>
                <c:pt idx="27">
                  <c:v>223</c:v>
                </c:pt>
                <c:pt idx="28">
                  <c:v>224</c:v>
                </c:pt>
                <c:pt idx="29">
                  <c:v>225</c:v>
                </c:pt>
                <c:pt idx="30">
                  <c:v>226</c:v>
                </c:pt>
                <c:pt idx="31">
                  <c:v>227</c:v>
                </c:pt>
                <c:pt idx="32">
                  <c:v>228</c:v>
                </c:pt>
                <c:pt idx="33">
                  <c:v>229</c:v>
                </c:pt>
                <c:pt idx="34">
                  <c:v>230</c:v>
                </c:pt>
                <c:pt idx="35">
                  <c:v>231</c:v>
                </c:pt>
                <c:pt idx="36">
                  <c:v>232</c:v>
                </c:pt>
                <c:pt idx="37">
                  <c:v>233</c:v>
                </c:pt>
                <c:pt idx="38">
                  <c:v>234</c:v>
                </c:pt>
                <c:pt idx="39">
                  <c:v>235</c:v>
                </c:pt>
                <c:pt idx="40">
                  <c:v>236</c:v>
                </c:pt>
                <c:pt idx="41">
                  <c:v>237</c:v>
                </c:pt>
                <c:pt idx="42">
                  <c:v>238</c:v>
                </c:pt>
                <c:pt idx="43">
                  <c:v>239</c:v>
                </c:pt>
                <c:pt idx="44">
                  <c:v>240</c:v>
                </c:pt>
                <c:pt idx="45">
                  <c:v>241</c:v>
                </c:pt>
                <c:pt idx="46">
                  <c:v>242</c:v>
                </c:pt>
                <c:pt idx="47">
                  <c:v>243</c:v>
                </c:pt>
                <c:pt idx="48">
                  <c:v>244</c:v>
                </c:pt>
                <c:pt idx="49">
                  <c:v>245</c:v>
                </c:pt>
                <c:pt idx="50">
                  <c:v>246</c:v>
                </c:pt>
                <c:pt idx="51">
                  <c:v>247</c:v>
                </c:pt>
                <c:pt idx="52">
                  <c:v>248</c:v>
                </c:pt>
                <c:pt idx="53">
                  <c:v>249</c:v>
                </c:pt>
                <c:pt idx="54">
                  <c:v>250</c:v>
                </c:pt>
                <c:pt idx="55">
                  <c:v>251</c:v>
                </c:pt>
                <c:pt idx="56">
                  <c:v>252</c:v>
                </c:pt>
                <c:pt idx="57">
                  <c:v>252</c:v>
                </c:pt>
              </c:strCache>
            </c:strRef>
          </c:cat>
          <c:val>
            <c:numRef>
              <c:f>CBHB_2!$C$140:$BH$140</c:f>
              <c:numCache>
                <c:formatCode>#,##0.0_);[Red]\(#,##0.0\);\-</c:formatCode>
                <c:ptCount val="58"/>
                <c:pt idx="0">
                  <c:v>4627.9025806451682</c:v>
                </c:pt>
                <c:pt idx="1">
                  <c:v>4271.8710344827414</c:v>
                </c:pt>
                <c:pt idx="2">
                  <c:v>3378.5893548387103</c:v>
                </c:pt>
                <c:pt idx="3">
                  <c:v>6760.6140624999971</c:v>
                </c:pt>
                <c:pt idx="4">
                  <c:v>2468.6543749999983</c:v>
                </c:pt>
                <c:pt idx="5">
                  <c:v>1524.7740625000006</c:v>
                </c:pt>
                <c:pt idx="6">
                  <c:v>506.83032258064486</c:v>
                </c:pt>
                <c:pt idx="7">
                  <c:v>3362.7460606060631</c:v>
                </c:pt>
                <c:pt idx="8">
                  <c:v>26249.216956521719</c:v>
                </c:pt>
                <c:pt idx="9">
                  <c:v>16465.72</c:v>
                </c:pt>
                <c:pt idx="10">
                  <c:v>15489.960666666666</c:v>
                </c:pt>
                <c:pt idx="11">
                  <c:v>17647.966774193548</c:v>
                </c:pt>
                <c:pt idx="12">
                  <c:v>17646.719284455328</c:v>
                </c:pt>
                <c:pt idx="13">
                  <c:v>6556.7912457902858</c:v>
                </c:pt>
                <c:pt idx="14">
                  <c:v>10591.592000000004</c:v>
                </c:pt>
                <c:pt idx="15">
                  <c:v>8245.2703225806472</c:v>
                </c:pt>
                <c:pt idx="16">
                  <c:v>8432.8686666666617</c:v>
                </c:pt>
                <c:pt idx="17">
                  <c:v>9963.7712500000052</c:v>
                </c:pt>
                <c:pt idx="18">
                  <c:v>7044.7533333333413</c:v>
                </c:pt>
                <c:pt idx="19">
                  <c:v>-8478.0062500000058</c:v>
                </c:pt>
                <c:pt idx="20">
                  <c:v>-21258.954186046511</c:v>
                </c:pt>
                <c:pt idx="21">
                  <c:v>-6030.6068750000122</c:v>
                </c:pt>
                <c:pt idx="22">
                  <c:v>33466.97935483871</c:v>
                </c:pt>
                <c:pt idx="23">
                  <c:v>32568.611612903231</c:v>
                </c:pt>
                <c:pt idx="24">
                  <c:v>54140.618437500001</c:v>
                </c:pt>
                <c:pt idx="25">
                  <c:v>-4106.7567567567567</c:v>
                </c:pt>
                <c:pt idx="26">
                  <c:v>-223.54033333333427</c:v>
                </c:pt>
                <c:pt idx="27">
                  <c:v>22971.777000000002</c:v>
                </c:pt>
                <c:pt idx="28">
                  <c:v>36565.005833333329</c:v>
                </c:pt>
                <c:pt idx="29">
                  <c:v>69026.935833333322</c:v>
                </c:pt>
                <c:pt idx="30">
                  <c:v>6396.1884375000009</c:v>
                </c:pt>
                <c:pt idx="31">
                  <c:v>8717.9399999999987</c:v>
                </c:pt>
                <c:pt idx="32">
                  <c:v>-3263.3133333333353</c:v>
                </c:pt>
                <c:pt idx="33">
                  <c:v>-15288.837352941177</c:v>
                </c:pt>
                <c:pt idx="34">
                  <c:v>26917.536666666674</c:v>
                </c:pt>
                <c:pt idx="35">
                  <c:v>16480.163714285714</c:v>
                </c:pt>
                <c:pt idx="36">
                  <c:v>19975.823225806453</c:v>
                </c:pt>
                <c:pt idx="37">
                  <c:v>16891.606176470588</c:v>
                </c:pt>
                <c:pt idx="38">
                  <c:v>23034.508620689659</c:v>
                </c:pt>
                <c:pt idx="39">
                  <c:v>-15253.259677419355</c:v>
                </c:pt>
                <c:pt idx="40">
                  <c:v>-144.59733333333497</c:v>
                </c:pt>
                <c:pt idx="41">
                  <c:v>8146.6926666666695</c:v>
                </c:pt>
                <c:pt idx="42">
                  <c:v>7408.4845161290305</c:v>
                </c:pt>
                <c:pt idx="43">
                  <c:v>3691.6403030303009</c:v>
                </c:pt>
                <c:pt idx="44">
                  <c:v>4530.991</c:v>
                </c:pt>
                <c:pt idx="45">
                  <c:v>234.39999999999964</c:v>
                </c:pt>
                <c:pt idx="46">
                  <c:v>2651.1267741935499</c:v>
                </c:pt>
                <c:pt idx="47">
                  <c:v>18436.723823529413</c:v>
                </c:pt>
                <c:pt idx="48">
                  <c:v>7497.4445161290332</c:v>
                </c:pt>
                <c:pt idx="49">
                  <c:v>10793.933666666668</c:v>
                </c:pt>
                <c:pt idx="50">
                  <c:v>13248.657058823534</c:v>
                </c:pt>
                <c:pt idx="51">
                  <c:v>8530.2090322580661</c:v>
                </c:pt>
                <c:pt idx="52">
                  <c:v>13992.871999999999</c:v>
                </c:pt>
                <c:pt idx="53">
                  <c:v>-395.57281250000233</c:v>
                </c:pt>
                <c:pt idx="54">
                  <c:v>-35933.84133333333</c:v>
                </c:pt>
                <c:pt idx="55">
                  <c:v>35974.156000000003</c:v>
                </c:pt>
                <c:pt idx="56">
                  <c:v>43119.445</c:v>
                </c:pt>
                <c:pt idx="57">
                  <c:v>-41569.185714285712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BE7-46C3-BBB4-58D66D4C9542}"/>
            </c:ext>
          </c:extLst>
        </c:ser>
        <c:ser>
          <c:idx val="2"/>
          <c:order val="2"/>
          <c:tx>
            <c:strRef>
              <c:f>CBHB_2!$B$141</c:f>
              <c:strCache>
                <c:ptCount val="1"/>
                <c:pt idx="0">
                  <c:v>Avg. C/B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CBHB_2!$C$134:$BH$134</c:f>
              <c:strCache>
                <c:ptCount val="58"/>
                <c:pt idx="0">
                  <c:v>198</c:v>
                </c:pt>
                <c:pt idx="1">
                  <c:v>199</c:v>
                </c:pt>
                <c:pt idx="2">
                  <c:v>200</c:v>
                </c:pt>
                <c:pt idx="3">
                  <c:v>201</c:v>
                </c:pt>
                <c:pt idx="4">
                  <c:v>202</c:v>
                </c:pt>
                <c:pt idx="5">
                  <c:v>203</c:v>
                </c:pt>
                <c:pt idx="6">
                  <c:v>204</c:v>
                </c:pt>
                <c:pt idx="7">
                  <c:v>205</c:v>
                </c:pt>
                <c:pt idx="8">
                  <c:v>206</c:v>
                </c:pt>
                <c:pt idx="9">
                  <c:v>207</c:v>
                </c:pt>
                <c:pt idx="10">
                  <c:v>208</c:v>
                </c:pt>
                <c:pt idx="11">
                  <c:v>209</c:v>
                </c:pt>
                <c:pt idx="12">
                  <c:v>209</c:v>
                </c:pt>
                <c:pt idx="13">
                  <c:v>210</c:v>
                </c:pt>
                <c:pt idx="14">
                  <c:v>211</c:v>
                </c:pt>
                <c:pt idx="15">
                  <c:v>212</c:v>
                </c:pt>
                <c:pt idx="16">
                  <c:v>213</c:v>
                </c:pt>
                <c:pt idx="17">
                  <c:v>214</c:v>
                </c:pt>
                <c:pt idx="18">
                  <c:v>215</c:v>
                </c:pt>
                <c:pt idx="19">
                  <c:v>216</c:v>
                </c:pt>
                <c:pt idx="20">
                  <c:v>216</c:v>
                </c:pt>
                <c:pt idx="21">
                  <c:v>217</c:v>
                </c:pt>
                <c:pt idx="22">
                  <c:v>218</c:v>
                </c:pt>
                <c:pt idx="23">
                  <c:v>219</c:v>
                </c:pt>
                <c:pt idx="24">
                  <c:v>220</c:v>
                </c:pt>
                <c:pt idx="25">
                  <c:v>221</c:v>
                </c:pt>
                <c:pt idx="26">
                  <c:v>222</c:v>
                </c:pt>
                <c:pt idx="27">
                  <c:v>223</c:v>
                </c:pt>
                <c:pt idx="28">
                  <c:v>224</c:v>
                </c:pt>
                <c:pt idx="29">
                  <c:v>225</c:v>
                </c:pt>
                <c:pt idx="30">
                  <c:v>226</c:v>
                </c:pt>
                <c:pt idx="31">
                  <c:v>227</c:v>
                </c:pt>
                <c:pt idx="32">
                  <c:v>228</c:v>
                </c:pt>
                <c:pt idx="33">
                  <c:v>229</c:v>
                </c:pt>
                <c:pt idx="34">
                  <c:v>230</c:v>
                </c:pt>
                <c:pt idx="35">
                  <c:v>231</c:v>
                </c:pt>
                <c:pt idx="36">
                  <c:v>232</c:v>
                </c:pt>
                <c:pt idx="37">
                  <c:v>233</c:v>
                </c:pt>
                <c:pt idx="38">
                  <c:v>234</c:v>
                </c:pt>
                <c:pt idx="39">
                  <c:v>235</c:v>
                </c:pt>
                <c:pt idx="40">
                  <c:v>236</c:v>
                </c:pt>
                <c:pt idx="41">
                  <c:v>237</c:v>
                </c:pt>
                <c:pt idx="42">
                  <c:v>238</c:v>
                </c:pt>
                <c:pt idx="43">
                  <c:v>239</c:v>
                </c:pt>
                <c:pt idx="44">
                  <c:v>240</c:v>
                </c:pt>
                <c:pt idx="45">
                  <c:v>241</c:v>
                </c:pt>
                <c:pt idx="46">
                  <c:v>242</c:v>
                </c:pt>
                <c:pt idx="47">
                  <c:v>243</c:v>
                </c:pt>
                <c:pt idx="48">
                  <c:v>244</c:v>
                </c:pt>
                <c:pt idx="49">
                  <c:v>245</c:v>
                </c:pt>
                <c:pt idx="50">
                  <c:v>246</c:v>
                </c:pt>
                <c:pt idx="51">
                  <c:v>247</c:v>
                </c:pt>
                <c:pt idx="52">
                  <c:v>248</c:v>
                </c:pt>
                <c:pt idx="53">
                  <c:v>249</c:v>
                </c:pt>
                <c:pt idx="54">
                  <c:v>250</c:v>
                </c:pt>
                <c:pt idx="55">
                  <c:v>251</c:v>
                </c:pt>
                <c:pt idx="56">
                  <c:v>252</c:v>
                </c:pt>
                <c:pt idx="57">
                  <c:v>252</c:v>
                </c:pt>
              </c:strCache>
            </c:strRef>
          </c:cat>
          <c:val>
            <c:numRef>
              <c:f>CBHB_2!$C$141:$BH$141</c:f>
              <c:numCache>
                <c:formatCode>#,##0.0_);[Red]\(#,##0.0\);\-</c:formatCode>
                <c:ptCount val="58"/>
                <c:pt idx="0">
                  <c:v>53247.760636117091</c:v>
                </c:pt>
                <c:pt idx="1">
                  <c:v>53247.760636117091</c:v>
                </c:pt>
                <c:pt idx="2">
                  <c:v>53247.760636117091</c:v>
                </c:pt>
                <c:pt idx="3">
                  <c:v>53247.760636117091</c:v>
                </c:pt>
                <c:pt idx="4">
                  <c:v>53247.760636117091</c:v>
                </c:pt>
                <c:pt idx="5">
                  <c:v>53247.760636117091</c:v>
                </c:pt>
                <c:pt idx="6">
                  <c:v>53247.760636117091</c:v>
                </c:pt>
                <c:pt idx="7">
                  <c:v>53247.760636117091</c:v>
                </c:pt>
                <c:pt idx="8">
                  <c:v>53247.760636117091</c:v>
                </c:pt>
                <c:pt idx="9">
                  <c:v>53247.760636117091</c:v>
                </c:pt>
                <c:pt idx="10">
                  <c:v>53247.760636117091</c:v>
                </c:pt>
                <c:pt idx="11">
                  <c:v>53247.760636117091</c:v>
                </c:pt>
                <c:pt idx="12">
                  <c:v>53247.760636117091</c:v>
                </c:pt>
                <c:pt idx="13">
                  <c:v>53247.760636117091</c:v>
                </c:pt>
                <c:pt idx="14">
                  <c:v>53247.760636117091</c:v>
                </c:pt>
                <c:pt idx="15">
                  <c:v>53247.760636117091</c:v>
                </c:pt>
                <c:pt idx="16">
                  <c:v>53247.760636117091</c:v>
                </c:pt>
                <c:pt idx="17">
                  <c:v>53247.760636117091</c:v>
                </c:pt>
                <c:pt idx="18">
                  <c:v>53247.760636117091</c:v>
                </c:pt>
                <c:pt idx="19">
                  <c:v>53247.760636117091</c:v>
                </c:pt>
                <c:pt idx="20">
                  <c:v>53247.760636117091</c:v>
                </c:pt>
                <c:pt idx="21">
                  <c:v>53247.760636117091</c:v>
                </c:pt>
                <c:pt idx="22">
                  <c:v>53247.760636117091</c:v>
                </c:pt>
                <c:pt idx="23">
                  <c:v>53247.760636117091</c:v>
                </c:pt>
                <c:pt idx="24">
                  <c:v>53247.760636117091</c:v>
                </c:pt>
                <c:pt idx="25">
                  <c:v>53247.760636117091</c:v>
                </c:pt>
                <c:pt idx="26">
                  <c:v>53247.760636117091</c:v>
                </c:pt>
                <c:pt idx="27">
                  <c:v>53247.760636117091</c:v>
                </c:pt>
                <c:pt idx="28">
                  <c:v>53247.760636117091</c:v>
                </c:pt>
                <c:pt idx="29">
                  <c:v>53247.760636117091</c:v>
                </c:pt>
                <c:pt idx="30">
                  <c:v>53247.760636117091</c:v>
                </c:pt>
                <c:pt idx="31">
                  <c:v>53247.760636117091</c:v>
                </c:pt>
                <c:pt idx="32">
                  <c:v>53247.760636117091</c:v>
                </c:pt>
                <c:pt idx="33">
                  <c:v>53247.760636117091</c:v>
                </c:pt>
                <c:pt idx="34">
                  <c:v>53247.760636117091</c:v>
                </c:pt>
                <c:pt idx="35">
                  <c:v>53247.760636117091</c:v>
                </c:pt>
                <c:pt idx="36">
                  <c:v>53247.760636117091</c:v>
                </c:pt>
                <c:pt idx="37">
                  <c:v>53247.760636117091</c:v>
                </c:pt>
                <c:pt idx="38">
                  <c:v>53247.760636117091</c:v>
                </c:pt>
                <c:pt idx="39">
                  <c:v>53247.760636117091</c:v>
                </c:pt>
                <c:pt idx="40">
                  <c:v>53247.760636117091</c:v>
                </c:pt>
                <c:pt idx="41">
                  <c:v>53247.760636117091</c:v>
                </c:pt>
                <c:pt idx="42">
                  <c:v>53247.760636117091</c:v>
                </c:pt>
                <c:pt idx="43">
                  <c:v>53247.760636117091</c:v>
                </c:pt>
                <c:pt idx="44">
                  <c:v>53247.760636117091</c:v>
                </c:pt>
                <c:pt idx="45">
                  <c:v>53247.760636117091</c:v>
                </c:pt>
                <c:pt idx="46">
                  <c:v>53247.760636117091</c:v>
                </c:pt>
                <c:pt idx="47">
                  <c:v>53247.760636117091</c:v>
                </c:pt>
                <c:pt idx="48">
                  <c:v>53247.760636117091</c:v>
                </c:pt>
                <c:pt idx="49">
                  <c:v>53247.760636117091</c:v>
                </c:pt>
                <c:pt idx="50">
                  <c:v>53247.760636117091</c:v>
                </c:pt>
                <c:pt idx="51">
                  <c:v>53247.760636117091</c:v>
                </c:pt>
                <c:pt idx="52">
                  <c:v>53247.760636117091</c:v>
                </c:pt>
                <c:pt idx="53">
                  <c:v>53247.760636117091</c:v>
                </c:pt>
                <c:pt idx="54">
                  <c:v>53247.760636117091</c:v>
                </c:pt>
                <c:pt idx="55">
                  <c:v>53247.760636117091</c:v>
                </c:pt>
                <c:pt idx="56">
                  <c:v>53247.760636117091</c:v>
                </c:pt>
                <c:pt idx="57">
                  <c:v>53247.760636117091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BE7-46C3-BBB4-58D66D4C95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75510576"/>
        <c:axId val="1759249856"/>
      </c:lineChart>
      <c:catAx>
        <c:axId val="1575510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9249856"/>
        <c:crosses val="autoZero"/>
        <c:auto val="1"/>
        <c:lblAlgn val="ctr"/>
        <c:lblOffset val="100"/>
        <c:noMultiLvlLbl val="0"/>
      </c:catAx>
      <c:valAx>
        <c:axId val="1759249856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575510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681724950524309"/>
          <c:y val="0.15837962962962962"/>
          <c:w val="0.84860140888787372"/>
          <c:h val="0.581052932443763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KFI!$B$77</c:f>
              <c:strCache>
                <c:ptCount val="1"/>
                <c:pt idx="0">
                  <c:v>자산총계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9.4529531360544195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9B92-40F0-AC2B-D34B31BAF1BB}"/>
                </c:ext>
              </c:extLst>
            </c:dLbl>
            <c:dLbl>
              <c:idx val="3"/>
              <c:layout>
                <c:manualLayout>
                  <c:x val="1.1438213495155534E-2"/>
                  <c:y val="7.089714852040814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92-40F0-AC2B-D34B31BAF1B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KFI!$C$76:$G$76</c:f>
              <c:strCache>
                <c:ptCount val="5"/>
                <c:pt idx="0">
                  <c:v>Dec-18</c:v>
                </c:pt>
                <c:pt idx="1">
                  <c:v>Dec-19</c:v>
                </c:pt>
                <c:pt idx="2">
                  <c:v>Dec-20</c:v>
                </c:pt>
                <c:pt idx="3">
                  <c:v>Dec-21</c:v>
                </c:pt>
                <c:pt idx="4">
                  <c:v>Jun-22</c:v>
                </c:pt>
              </c:strCache>
            </c:strRef>
          </c:cat>
          <c:val>
            <c:numRef>
              <c:f>KFI!$C$77:$G$77</c:f>
              <c:numCache>
                <c:formatCode>#,##0,;\(#,##0,\);\-</c:formatCode>
                <c:ptCount val="5"/>
                <c:pt idx="0">
                  <c:v>1010367352.9766997</c:v>
                </c:pt>
                <c:pt idx="1">
                  <c:v>934172664.6400001</c:v>
                </c:pt>
                <c:pt idx="2">
                  <c:v>925962471.88999999</c:v>
                </c:pt>
                <c:pt idx="3">
                  <c:v>1038196001.47</c:v>
                </c:pt>
                <c:pt idx="4">
                  <c:v>1208245057.4100001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B92-40F0-AC2B-D34B31BAF1BB}"/>
            </c:ext>
          </c:extLst>
        </c:ser>
        <c:ser>
          <c:idx val="1"/>
          <c:order val="1"/>
          <c:tx>
            <c:strRef>
              <c:f>KFI!$B$78</c:f>
              <c:strCache>
                <c:ptCount val="1"/>
                <c:pt idx="0">
                  <c:v>부채총계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4.7264765680272098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92-40F0-AC2B-D34B31BAF1BB}"/>
                </c:ext>
              </c:extLst>
            </c:dLbl>
            <c:dLbl>
              <c:idx val="1"/>
              <c:layout>
                <c:manualLayout>
                  <c:x val="0"/>
                  <c:y val="-8.665106941328409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92-40F0-AC2B-D34B31BAF1BB}"/>
                </c:ext>
              </c:extLst>
            </c:dLbl>
            <c:dLbl>
              <c:idx val="3"/>
              <c:layout>
                <c:manualLayout>
                  <c:x val="-8.5786601213666512E-3"/>
                  <c:y val="1.89059062721088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92-40F0-AC2B-D34B31BAF1BB}"/>
                </c:ext>
              </c:extLst>
            </c:dLbl>
            <c:dLbl>
              <c:idx val="4"/>
              <c:layout>
                <c:manualLayout>
                  <c:x val="0"/>
                  <c:y val="1.89059062721088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92-40F0-AC2B-D34B31BAF1B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KFI!$C$76:$G$76</c:f>
              <c:strCache>
                <c:ptCount val="5"/>
                <c:pt idx="0">
                  <c:v>Dec-18</c:v>
                </c:pt>
                <c:pt idx="1">
                  <c:v>Dec-19</c:v>
                </c:pt>
                <c:pt idx="2">
                  <c:v>Dec-20</c:v>
                </c:pt>
                <c:pt idx="3">
                  <c:v>Dec-21</c:v>
                </c:pt>
                <c:pt idx="4">
                  <c:v>Jun-22</c:v>
                </c:pt>
              </c:strCache>
            </c:strRef>
          </c:cat>
          <c:val>
            <c:numRef>
              <c:f>KFI!$C$78:$G$78</c:f>
              <c:numCache>
                <c:formatCode>#,##0,;\(#,##0,\);\-</c:formatCode>
                <c:ptCount val="5"/>
                <c:pt idx="0">
                  <c:v>527297973.56999999</c:v>
                </c:pt>
                <c:pt idx="1">
                  <c:v>441850752.86000001</c:v>
                </c:pt>
                <c:pt idx="2">
                  <c:v>434338740.88000005</c:v>
                </c:pt>
                <c:pt idx="3">
                  <c:v>558400208.96000004</c:v>
                </c:pt>
                <c:pt idx="4">
                  <c:v>620095816.41000009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B92-40F0-AC2B-D34B31BAF1BB}"/>
            </c:ext>
          </c:extLst>
        </c:ser>
        <c:ser>
          <c:idx val="2"/>
          <c:order val="2"/>
          <c:tx>
            <c:strRef>
              <c:f>KFI!$B$79</c:f>
              <c:strCache>
                <c:ptCount val="1"/>
                <c:pt idx="0">
                  <c:v>자본총계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2.8595533737888836E-2"/>
                  <c:y val="7.654547410095530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B92-40F0-AC2B-D34B31BAF1BB}"/>
                </c:ext>
              </c:extLst>
            </c:dLbl>
            <c:dLbl>
              <c:idx val="1"/>
              <c:layout>
                <c:manualLayout>
                  <c:x val="3.4314640485466605E-2"/>
                  <c:y val="8.127195066898251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B92-40F0-AC2B-D34B31BAF1BB}"/>
                </c:ext>
              </c:extLst>
            </c:dLbl>
            <c:dLbl>
              <c:idx val="2"/>
              <c:layout>
                <c:manualLayout>
                  <c:x val="2.8595533737888836E-2"/>
                  <c:y val="8.1271950668982434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9B92-40F0-AC2B-D34B31BAF1BB}"/>
                </c:ext>
              </c:extLst>
            </c:dLbl>
            <c:dLbl>
              <c:idx val="3"/>
              <c:layout>
                <c:manualLayout>
                  <c:x val="3.4314640485466605E-2"/>
                  <c:y val="7.654547410095530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9B92-40F0-AC2B-D34B31BAF1BB}"/>
                </c:ext>
              </c:extLst>
            </c:dLbl>
            <c:dLbl>
              <c:idx val="4"/>
              <c:layout>
                <c:manualLayout>
                  <c:x val="2.0016873616522185E-2"/>
                  <c:y val="6.236604439687367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9B92-40F0-AC2B-D34B31BAF1B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KFI!$C$76:$G$76</c:f>
              <c:strCache>
                <c:ptCount val="5"/>
                <c:pt idx="0">
                  <c:v>Dec-18</c:v>
                </c:pt>
                <c:pt idx="1">
                  <c:v>Dec-19</c:v>
                </c:pt>
                <c:pt idx="2">
                  <c:v>Dec-20</c:v>
                </c:pt>
                <c:pt idx="3">
                  <c:v>Dec-21</c:v>
                </c:pt>
                <c:pt idx="4">
                  <c:v>Jun-22</c:v>
                </c:pt>
              </c:strCache>
            </c:strRef>
          </c:cat>
          <c:val>
            <c:numRef>
              <c:f>KFI!$C$79:$G$79</c:f>
              <c:numCache>
                <c:formatCode>#,##0,;\(#,##0,\);\-</c:formatCode>
                <c:ptCount val="5"/>
                <c:pt idx="0">
                  <c:v>483069379.40148926</c:v>
                </c:pt>
                <c:pt idx="1">
                  <c:v>492321911.78000009</c:v>
                </c:pt>
                <c:pt idx="2">
                  <c:v>491623731.00999999</c:v>
                </c:pt>
                <c:pt idx="3">
                  <c:v>479795792.50999999</c:v>
                </c:pt>
                <c:pt idx="4">
                  <c:v>588149241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9B92-40F0-AC2B-D34B31BAF1B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753391984"/>
        <c:axId val="1753406128"/>
      </c:barChart>
      <c:lineChart>
        <c:grouping val="standard"/>
        <c:varyColors val="0"/>
        <c:ser>
          <c:idx val="3"/>
          <c:order val="3"/>
          <c:tx>
            <c:strRef>
              <c:f>KFI!$B$80</c:f>
              <c:strCache>
                <c:ptCount val="1"/>
                <c:pt idx="0">
                  <c:v>Debt to Equity%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5.356663986492103E-2"/>
                  <c:y val="3.308533597619042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9B92-40F0-AC2B-D34B31BAF1BB}"/>
                </c:ext>
              </c:extLst>
            </c:dLbl>
            <c:spPr>
              <a:solidFill>
                <a:schemeClr val="bg1"/>
              </a:solidFill>
              <a:ln w="6350">
                <a:solidFill>
                  <a:schemeClr val="bg1">
                    <a:lumMod val="85000"/>
                  </a:schemeClr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KFI!$C$76:$G$76</c:f>
              <c:strCache>
                <c:ptCount val="5"/>
                <c:pt idx="0">
                  <c:v>Dec-18</c:v>
                </c:pt>
                <c:pt idx="1">
                  <c:v>Dec-19</c:v>
                </c:pt>
                <c:pt idx="2">
                  <c:v>Dec-20</c:v>
                </c:pt>
                <c:pt idx="3">
                  <c:v>Dec-21</c:v>
                </c:pt>
                <c:pt idx="4">
                  <c:v>Jun-22</c:v>
                </c:pt>
              </c:strCache>
            </c:strRef>
          </c:cat>
          <c:val>
            <c:numRef>
              <c:f>KFI!$C$80:$G$80</c:f>
              <c:numCache>
                <c:formatCode>0%</c:formatCode>
                <c:ptCount val="5"/>
                <c:pt idx="0">
                  <c:v>1.0915574367874628</c:v>
                </c:pt>
                <c:pt idx="1">
                  <c:v>0.8974834194612209</c:v>
                </c:pt>
                <c:pt idx="2">
                  <c:v>0.88347798017741597</c:v>
                </c:pt>
                <c:pt idx="3">
                  <c:v>1.1638288990380461</c:v>
                </c:pt>
                <c:pt idx="4">
                  <c:v>1.0543171242654041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9B92-40F0-AC2B-D34B31BAF1B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650464624"/>
        <c:axId val="1650445904"/>
      </c:lineChart>
      <c:catAx>
        <c:axId val="1753391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3406128"/>
        <c:crosses val="autoZero"/>
        <c:auto val="1"/>
        <c:lblAlgn val="ctr"/>
        <c:lblOffset val="100"/>
        <c:noMultiLvlLbl val="0"/>
      </c:catAx>
      <c:valAx>
        <c:axId val="1753406128"/>
        <c:scaling>
          <c:orientation val="minMax"/>
        </c:scaling>
        <c:delete val="0"/>
        <c:axPos val="l"/>
        <c:numFmt formatCode="#,##0,;\(#,##0,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noFill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3391984"/>
        <c:crosses val="autoZero"/>
        <c:crossBetween val="between"/>
      </c:valAx>
      <c:valAx>
        <c:axId val="1650445904"/>
        <c:scaling>
          <c:orientation val="minMax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noFill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650464624"/>
        <c:crosses val="max"/>
        <c:crossBetween val="between"/>
      </c:valAx>
      <c:catAx>
        <c:axId val="165046462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5044590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1503195156862266"/>
          <c:y val="0.82585017962471774"/>
          <c:w val="0.84142470604579378"/>
          <c:h val="7.01673358786836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8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CBHB_2!$B$233</c:f>
              <c:strCache>
                <c:ptCount val="1"/>
                <c:pt idx="0">
                  <c:v>C/B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CBHB_2!$C$229:$AI$229</c:f>
              <c:strCache>
                <c:ptCount val="33"/>
                <c:pt idx="0">
                  <c:v>004</c:v>
                </c:pt>
                <c:pt idx="1">
                  <c:v>005</c:v>
                </c:pt>
                <c:pt idx="2">
                  <c:v>006</c:v>
                </c:pt>
                <c:pt idx="3">
                  <c:v>007</c:v>
                </c:pt>
                <c:pt idx="4">
                  <c:v>008</c:v>
                </c:pt>
                <c:pt idx="5">
                  <c:v>009</c:v>
                </c:pt>
                <c:pt idx="6">
                  <c:v>009</c:v>
                </c:pt>
                <c:pt idx="7">
                  <c:v>010</c:v>
                </c:pt>
                <c:pt idx="8">
                  <c:v>011</c:v>
                </c:pt>
                <c:pt idx="9">
                  <c:v>012</c:v>
                </c:pt>
                <c:pt idx="10">
                  <c:v>013</c:v>
                </c:pt>
                <c:pt idx="11">
                  <c:v>014</c:v>
                </c:pt>
                <c:pt idx="12">
                  <c:v>015</c:v>
                </c:pt>
                <c:pt idx="13">
                  <c:v>016</c:v>
                </c:pt>
                <c:pt idx="14">
                  <c:v>017</c:v>
                </c:pt>
                <c:pt idx="15">
                  <c:v>018</c:v>
                </c:pt>
                <c:pt idx="16">
                  <c:v>019</c:v>
                </c:pt>
                <c:pt idx="17">
                  <c:v>020</c:v>
                </c:pt>
                <c:pt idx="18">
                  <c:v>020</c:v>
                </c:pt>
                <c:pt idx="19">
                  <c:v>021</c:v>
                </c:pt>
                <c:pt idx="20">
                  <c:v>022</c:v>
                </c:pt>
                <c:pt idx="21">
                  <c:v>023</c:v>
                </c:pt>
                <c:pt idx="22">
                  <c:v>024</c:v>
                </c:pt>
                <c:pt idx="23">
                  <c:v>025</c:v>
                </c:pt>
                <c:pt idx="24">
                  <c:v>026</c:v>
                </c:pt>
                <c:pt idx="25">
                  <c:v>027</c:v>
                </c:pt>
                <c:pt idx="26">
                  <c:v>028</c:v>
                </c:pt>
                <c:pt idx="27">
                  <c:v>029</c:v>
                </c:pt>
                <c:pt idx="28">
                  <c:v>030</c:v>
                </c:pt>
                <c:pt idx="29">
                  <c:v>031</c:v>
                </c:pt>
                <c:pt idx="30">
                  <c:v>031</c:v>
                </c:pt>
                <c:pt idx="31">
                  <c:v>032</c:v>
                </c:pt>
                <c:pt idx="32">
                  <c:v>033</c:v>
                </c:pt>
              </c:strCache>
            </c:strRef>
          </c:cat>
          <c:val>
            <c:numRef>
              <c:f>CBHB_2!$C$233:$AI$233</c:f>
              <c:numCache>
                <c:formatCode>#,##0.0_);[Red]\(#,##0.0\);\-</c:formatCode>
                <c:ptCount val="33"/>
                <c:pt idx="0">
                  <c:v>36325.686551724139</c:v>
                </c:pt>
                <c:pt idx="1">
                  <c:v>49088.71</c:v>
                </c:pt>
                <c:pt idx="2">
                  <c:v>52125.321282051285</c:v>
                </c:pt>
                <c:pt idx="3">
                  <c:v>35029.845789473686</c:v>
                </c:pt>
                <c:pt idx="4">
                  <c:v>56228.778571428571</c:v>
                </c:pt>
                <c:pt idx="5">
                  <c:v>54422.878936170215</c:v>
                </c:pt>
                <c:pt idx="6">
                  <c:v>55324.258776406736</c:v>
                </c:pt>
                <c:pt idx="7">
                  <c:v>57714.504516129025</c:v>
                </c:pt>
                <c:pt idx="8">
                  <c:v>54151.462325581393</c:v>
                </c:pt>
                <c:pt idx="9">
                  <c:v>55638.945714285721</c:v>
                </c:pt>
                <c:pt idx="10">
                  <c:v>52444.751766337897</c:v>
                </c:pt>
                <c:pt idx="11">
                  <c:v>49679.234255458046</c:v>
                </c:pt>
                <c:pt idx="12">
                  <c:v>50799.338666666663</c:v>
                </c:pt>
                <c:pt idx="13">
                  <c:v>52862.853140219784</c:v>
                </c:pt>
                <c:pt idx="14">
                  <c:v>53744.847204962185</c:v>
                </c:pt>
                <c:pt idx="15">
                  <c:v>45045.010796325158</c:v>
                </c:pt>
                <c:pt idx="16">
                  <c:v>39943.459258257149</c:v>
                </c:pt>
                <c:pt idx="17">
                  <c:v>38530.355073068888</c:v>
                </c:pt>
                <c:pt idx="18">
                  <c:v>-1742.9103520752437</c:v>
                </c:pt>
                <c:pt idx="19">
                  <c:v>75347.8944304779</c:v>
                </c:pt>
                <c:pt idx="20">
                  <c:v>46572.427287294035</c:v>
                </c:pt>
                <c:pt idx="21">
                  <c:v>45575.71560047914</c:v>
                </c:pt>
                <c:pt idx="22">
                  <c:v>43384.796977930273</c:v>
                </c:pt>
                <c:pt idx="23">
                  <c:v>41828.173110622985</c:v>
                </c:pt>
                <c:pt idx="24">
                  <c:v>46162.013809807897</c:v>
                </c:pt>
                <c:pt idx="25">
                  <c:v>38498.111155353479</c:v>
                </c:pt>
                <c:pt idx="26">
                  <c:v>42182.157162076393</c:v>
                </c:pt>
                <c:pt idx="27">
                  <c:v>38472.68198801393</c:v>
                </c:pt>
                <c:pt idx="28">
                  <c:v>38924.514779741025</c:v>
                </c:pt>
                <c:pt idx="29">
                  <c:v>39546.800708500858</c:v>
                </c:pt>
                <c:pt idx="30">
                  <c:v>-128.64584664535545</c:v>
                </c:pt>
                <c:pt idx="31">
                  <c:v>79180.820655364223</c:v>
                </c:pt>
                <c:pt idx="32">
                  <c:v>46212.566381831428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F0E-4647-B5EC-3B90E467CD3D}"/>
            </c:ext>
          </c:extLst>
        </c:ser>
        <c:ser>
          <c:idx val="1"/>
          <c:order val="1"/>
          <c:tx>
            <c:strRef>
              <c:f>CBHB_2!$B$235</c:f>
              <c:strCache>
                <c:ptCount val="1"/>
                <c:pt idx="0">
                  <c:v>C/B - H/B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CBHB_2!$C$229:$AI$229</c:f>
              <c:strCache>
                <c:ptCount val="33"/>
                <c:pt idx="0">
                  <c:v>004</c:v>
                </c:pt>
                <c:pt idx="1">
                  <c:v>005</c:v>
                </c:pt>
                <c:pt idx="2">
                  <c:v>006</c:v>
                </c:pt>
                <c:pt idx="3">
                  <c:v>007</c:v>
                </c:pt>
                <c:pt idx="4">
                  <c:v>008</c:v>
                </c:pt>
                <c:pt idx="5">
                  <c:v>009</c:v>
                </c:pt>
                <c:pt idx="6">
                  <c:v>009</c:v>
                </c:pt>
                <c:pt idx="7">
                  <c:v>010</c:v>
                </c:pt>
                <c:pt idx="8">
                  <c:v>011</c:v>
                </c:pt>
                <c:pt idx="9">
                  <c:v>012</c:v>
                </c:pt>
                <c:pt idx="10">
                  <c:v>013</c:v>
                </c:pt>
                <c:pt idx="11">
                  <c:v>014</c:v>
                </c:pt>
                <c:pt idx="12">
                  <c:v>015</c:v>
                </c:pt>
                <c:pt idx="13">
                  <c:v>016</c:v>
                </c:pt>
                <c:pt idx="14">
                  <c:v>017</c:v>
                </c:pt>
                <c:pt idx="15">
                  <c:v>018</c:v>
                </c:pt>
                <c:pt idx="16">
                  <c:v>019</c:v>
                </c:pt>
                <c:pt idx="17">
                  <c:v>020</c:v>
                </c:pt>
                <c:pt idx="18">
                  <c:v>020</c:v>
                </c:pt>
                <c:pt idx="19">
                  <c:v>021</c:v>
                </c:pt>
                <c:pt idx="20">
                  <c:v>022</c:v>
                </c:pt>
                <c:pt idx="21">
                  <c:v>023</c:v>
                </c:pt>
                <c:pt idx="22">
                  <c:v>024</c:v>
                </c:pt>
                <c:pt idx="23">
                  <c:v>025</c:v>
                </c:pt>
                <c:pt idx="24">
                  <c:v>026</c:v>
                </c:pt>
                <c:pt idx="25">
                  <c:v>027</c:v>
                </c:pt>
                <c:pt idx="26">
                  <c:v>028</c:v>
                </c:pt>
                <c:pt idx="27">
                  <c:v>029</c:v>
                </c:pt>
                <c:pt idx="28">
                  <c:v>030</c:v>
                </c:pt>
                <c:pt idx="29">
                  <c:v>031</c:v>
                </c:pt>
                <c:pt idx="30">
                  <c:v>031</c:v>
                </c:pt>
                <c:pt idx="31">
                  <c:v>032</c:v>
                </c:pt>
                <c:pt idx="32">
                  <c:v>033</c:v>
                </c:pt>
              </c:strCache>
            </c:strRef>
          </c:cat>
          <c:val>
            <c:numRef>
              <c:f>CBHB_2!$C$235:$AI$235</c:f>
              <c:numCache>
                <c:formatCode>#,##0.0_);[Red]\(#,##0.0\);\-</c:formatCode>
                <c:ptCount val="33"/>
                <c:pt idx="0">
                  <c:v>987.38224137930956</c:v>
                </c:pt>
                <c:pt idx="1">
                  <c:v>3044.4132926829261</c:v>
                </c:pt>
                <c:pt idx="2">
                  <c:v>3136.7479487179517</c:v>
                </c:pt>
                <c:pt idx="3">
                  <c:v>-16392.204561403509</c:v>
                </c:pt>
                <c:pt idx="4">
                  <c:v>7118.0582539682582</c:v>
                </c:pt>
                <c:pt idx="5">
                  <c:v>4873.909574468089</c:v>
                </c:pt>
                <c:pt idx="6">
                  <c:v>4440.0294974512217</c:v>
                </c:pt>
                <c:pt idx="7">
                  <c:v>5057.2725806451563</c:v>
                </c:pt>
                <c:pt idx="8">
                  <c:v>4309.3330232558073</c:v>
                </c:pt>
                <c:pt idx="9">
                  <c:v>76.975238095248642</c:v>
                </c:pt>
                <c:pt idx="10">
                  <c:v>-459.04022253125731</c:v>
                </c:pt>
                <c:pt idx="11">
                  <c:v>243.86366644605005</c:v>
                </c:pt>
                <c:pt idx="12">
                  <c:v>495.17176470587583</c:v>
                </c:pt>
                <c:pt idx="13">
                  <c:v>1776.2749177088845</c:v>
                </c:pt>
                <c:pt idx="14">
                  <c:v>4379.5884418033893</c:v>
                </c:pt>
                <c:pt idx="15">
                  <c:v>-2722.3686064318827</c:v>
                </c:pt>
                <c:pt idx="16">
                  <c:v>-7896.2296426156972</c:v>
                </c:pt>
                <c:pt idx="17">
                  <c:v>-6765.2968684759981</c:v>
                </c:pt>
                <c:pt idx="18">
                  <c:v>-1742.9103520752437</c:v>
                </c:pt>
                <c:pt idx="19">
                  <c:v>9512.0320148164756</c:v>
                </c:pt>
                <c:pt idx="20">
                  <c:v>-557.31675841400283</c:v>
                </c:pt>
                <c:pt idx="21">
                  <c:v>-680.71631865940435</c:v>
                </c:pt>
                <c:pt idx="22">
                  <c:v>1675.1751872224486</c:v>
                </c:pt>
                <c:pt idx="23">
                  <c:v>1074.6195509309691</c:v>
                </c:pt>
                <c:pt idx="24">
                  <c:v>3293.5179487176429</c:v>
                </c:pt>
                <c:pt idx="25">
                  <c:v>454.68201143151964</c:v>
                </c:pt>
                <c:pt idx="26">
                  <c:v>-302.66153083623067</c:v>
                </c:pt>
                <c:pt idx="27">
                  <c:v>2291.2029608740704</c:v>
                </c:pt>
                <c:pt idx="28">
                  <c:v>-4435.5356113622693</c:v>
                </c:pt>
                <c:pt idx="29">
                  <c:v>-2225.1570850201824</c:v>
                </c:pt>
                <c:pt idx="30">
                  <c:v>-128.64584664535545</c:v>
                </c:pt>
                <c:pt idx="31">
                  <c:v>17027.073330837557</c:v>
                </c:pt>
                <c:pt idx="32">
                  <c:v>-96.251602913347597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F0E-4647-B5EC-3B90E467CD3D}"/>
            </c:ext>
          </c:extLst>
        </c:ser>
        <c:ser>
          <c:idx val="2"/>
          <c:order val="2"/>
          <c:tx>
            <c:strRef>
              <c:f>CBHB_2!$B$236</c:f>
              <c:strCache>
                <c:ptCount val="1"/>
                <c:pt idx="0">
                  <c:v>Avg. C/B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CBHB_2!$C$229:$AI$229</c:f>
              <c:strCache>
                <c:ptCount val="33"/>
                <c:pt idx="0">
                  <c:v>004</c:v>
                </c:pt>
                <c:pt idx="1">
                  <c:v>005</c:v>
                </c:pt>
                <c:pt idx="2">
                  <c:v>006</c:v>
                </c:pt>
                <c:pt idx="3">
                  <c:v>007</c:v>
                </c:pt>
                <c:pt idx="4">
                  <c:v>008</c:v>
                </c:pt>
                <c:pt idx="5">
                  <c:v>009</c:v>
                </c:pt>
                <c:pt idx="6">
                  <c:v>009</c:v>
                </c:pt>
                <c:pt idx="7">
                  <c:v>010</c:v>
                </c:pt>
                <c:pt idx="8">
                  <c:v>011</c:v>
                </c:pt>
                <c:pt idx="9">
                  <c:v>012</c:v>
                </c:pt>
                <c:pt idx="10">
                  <c:v>013</c:v>
                </c:pt>
                <c:pt idx="11">
                  <c:v>014</c:v>
                </c:pt>
                <c:pt idx="12">
                  <c:v>015</c:v>
                </c:pt>
                <c:pt idx="13">
                  <c:v>016</c:v>
                </c:pt>
                <c:pt idx="14">
                  <c:v>017</c:v>
                </c:pt>
                <c:pt idx="15">
                  <c:v>018</c:v>
                </c:pt>
                <c:pt idx="16">
                  <c:v>019</c:v>
                </c:pt>
                <c:pt idx="17">
                  <c:v>020</c:v>
                </c:pt>
                <c:pt idx="18">
                  <c:v>020</c:v>
                </c:pt>
                <c:pt idx="19">
                  <c:v>021</c:v>
                </c:pt>
                <c:pt idx="20">
                  <c:v>022</c:v>
                </c:pt>
                <c:pt idx="21">
                  <c:v>023</c:v>
                </c:pt>
                <c:pt idx="22">
                  <c:v>024</c:v>
                </c:pt>
                <c:pt idx="23">
                  <c:v>025</c:v>
                </c:pt>
                <c:pt idx="24">
                  <c:v>026</c:v>
                </c:pt>
                <c:pt idx="25">
                  <c:v>027</c:v>
                </c:pt>
                <c:pt idx="26">
                  <c:v>028</c:v>
                </c:pt>
                <c:pt idx="27">
                  <c:v>029</c:v>
                </c:pt>
                <c:pt idx="28">
                  <c:v>030</c:v>
                </c:pt>
                <c:pt idx="29">
                  <c:v>031</c:v>
                </c:pt>
                <c:pt idx="30">
                  <c:v>031</c:v>
                </c:pt>
                <c:pt idx="31">
                  <c:v>032</c:v>
                </c:pt>
                <c:pt idx="32">
                  <c:v>033</c:v>
                </c:pt>
              </c:strCache>
            </c:strRef>
          </c:cat>
          <c:val>
            <c:numRef>
              <c:f>CBHB_2!$C$236:$AI$236</c:f>
              <c:numCache>
                <c:formatCode>#,##0.0_);[Red]\(#,##0.0\);\-</c:formatCode>
                <c:ptCount val="33"/>
                <c:pt idx="0">
                  <c:v>47321.557910242846</c:v>
                </c:pt>
                <c:pt idx="1">
                  <c:v>47321.557910242846</c:v>
                </c:pt>
                <c:pt idx="2">
                  <c:v>47321.557910242846</c:v>
                </c:pt>
                <c:pt idx="3">
                  <c:v>47321.557910242846</c:v>
                </c:pt>
                <c:pt idx="4">
                  <c:v>47321.557910242846</c:v>
                </c:pt>
                <c:pt idx="5">
                  <c:v>47321.557910242846</c:v>
                </c:pt>
                <c:pt idx="6">
                  <c:v>47321.557910242846</c:v>
                </c:pt>
                <c:pt idx="7">
                  <c:v>47321.557910242846</c:v>
                </c:pt>
                <c:pt idx="8">
                  <c:v>47321.557910242846</c:v>
                </c:pt>
                <c:pt idx="9">
                  <c:v>47321.557910242846</c:v>
                </c:pt>
                <c:pt idx="10">
                  <c:v>47321.557910242846</c:v>
                </c:pt>
                <c:pt idx="11">
                  <c:v>47321.557910242846</c:v>
                </c:pt>
                <c:pt idx="12">
                  <c:v>47321.557910242846</c:v>
                </c:pt>
                <c:pt idx="13">
                  <c:v>47321.557910242846</c:v>
                </c:pt>
                <c:pt idx="14">
                  <c:v>47321.557910242846</c:v>
                </c:pt>
                <c:pt idx="15">
                  <c:v>47321.557910242846</c:v>
                </c:pt>
                <c:pt idx="16">
                  <c:v>47321.557910242846</c:v>
                </c:pt>
                <c:pt idx="17">
                  <c:v>47321.557910242846</c:v>
                </c:pt>
                <c:pt idx="18">
                  <c:v>47321.557910242846</c:v>
                </c:pt>
                <c:pt idx="19">
                  <c:v>47321.557910242846</c:v>
                </c:pt>
                <c:pt idx="20">
                  <c:v>47321.557910242846</c:v>
                </c:pt>
                <c:pt idx="21">
                  <c:v>47321.557910242846</c:v>
                </c:pt>
                <c:pt idx="22">
                  <c:v>47321.557910242846</c:v>
                </c:pt>
                <c:pt idx="23">
                  <c:v>47321.557910242846</c:v>
                </c:pt>
                <c:pt idx="24">
                  <c:v>47321.557910242846</c:v>
                </c:pt>
                <c:pt idx="25">
                  <c:v>47321.557910242846</c:v>
                </c:pt>
                <c:pt idx="26">
                  <c:v>47321.557910242846</c:v>
                </c:pt>
                <c:pt idx="27">
                  <c:v>47321.557910242846</c:v>
                </c:pt>
                <c:pt idx="28">
                  <c:v>47321.557910242846</c:v>
                </c:pt>
                <c:pt idx="29">
                  <c:v>47321.557910242846</c:v>
                </c:pt>
                <c:pt idx="30">
                  <c:v>47321.557910242846</c:v>
                </c:pt>
                <c:pt idx="31">
                  <c:v>47321.557910242846</c:v>
                </c:pt>
                <c:pt idx="32">
                  <c:v>47321.557910242846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F0E-4647-B5EC-3B90E467CD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75508976"/>
        <c:axId val="1759250688"/>
      </c:lineChart>
      <c:catAx>
        <c:axId val="1575508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9250688"/>
        <c:crosses val="autoZero"/>
        <c:auto val="1"/>
        <c:lblAlgn val="ctr"/>
        <c:lblOffset val="100"/>
        <c:noMultiLvlLbl val="0"/>
      </c:catAx>
      <c:valAx>
        <c:axId val="1759250688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575508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CBHB_2!$B$201</c:f>
              <c:strCache>
                <c:ptCount val="1"/>
                <c:pt idx="0">
                  <c:v>C/B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CBHB_2!$C$197:$AG$197</c:f>
              <c:strCache>
                <c:ptCount val="31"/>
                <c:pt idx="0">
                  <c:v>004</c:v>
                </c:pt>
                <c:pt idx="1">
                  <c:v>005</c:v>
                </c:pt>
                <c:pt idx="2">
                  <c:v>006</c:v>
                </c:pt>
                <c:pt idx="3">
                  <c:v>007</c:v>
                </c:pt>
                <c:pt idx="4">
                  <c:v>008</c:v>
                </c:pt>
                <c:pt idx="5">
                  <c:v>009</c:v>
                </c:pt>
                <c:pt idx="6">
                  <c:v>009</c:v>
                </c:pt>
                <c:pt idx="7">
                  <c:v>010</c:v>
                </c:pt>
                <c:pt idx="8">
                  <c:v>010</c:v>
                </c:pt>
                <c:pt idx="9">
                  <c:v>011</c:v>
                </c:pt>
                <c:pt idx="10">
                  <c:v>012</c:v>
                </c:pt>
                <c:pt idx="11">
                  <c:v>013</c:v>
                </c:pt>
                <c:pt idx="12">
                  <c:v>014</c:v>
                </c:pt>
                <c:pt idx="13">
                  <c:v>015</c:v>
                </c:pt>
                <c:pt idx="14">
                  <c:v>016</c:v>
                </c:pt>
                <c:pt idx="15">
                  <c:v>017</c:v>
                </c:pt>
                <c:pt idx="16">
                  <c:v>017</c:v>
                </c:pt>
                <c:pt idx="17">
                  <c:v>018</c:v>
                </c:pt>
                <c:pt idx="18">
                  <c:v>019</c:v>
                </c:pt>
                <c:pt idx="19">
                  <c:v>020</c:v>
                </c:pt>
                <c:pt idx="20">
                  <c:v>021</c:v>
                </c:pt>
                <c:pt idx="21">
                  <c:v>022</c:v>
                </c:pt>
                <c:pt idx="22">
                  <c:v>023</c:v>
                </c:pt>
                <c:pt idx="23">
                  <c:v>024</c:v>
                </c:pt>
                <c:pt idx="24">
                  <c:v>025</c:v>
                </c:pt>
                <c:pt idx="25">
                  <c:v>026</c:v>
                </c:pt>
                <c:pt idx="26">
                  <c:v>027</c:v>
                </c:pt>
                <c:pt idx="27">
                  <c:v>028</c:v>
                </c:pt>
                <c:pt idx="28">
                  <c:v>028</c:v>
                </c:pt>
                <c:pt idx="29">
                  <c:v>029</c:v>
                </c:pt>
                <c:pt idx="30">
                  <c:v>030</c:v>
                </c:pt>
              </c:strCache>
            </c:strRef>
          </c:cat>
          <c:val>
            <c:numRef>
              <c:f>CBHB_2!$C$201:$AG$201</c:f>
              <c:numCache>
                <c:formatCode>#,##0.0_);[Red]\(#,##0.0\);\-</c:formatCode>
                <c:ptCount val="31"/>
                <c:pt idx="0">
                  <c:v>40628.625762711861</c:v>
                </c:pt>
                <c:pt idx="1">
                  <c:v>49087.489428571425</c:v>
                </c:pt>
                <c:pt idx="2">
                  <c:v>40666.767272727273</c:v>
                </c:pt>
                <c:pt idx="3">
                  <c:v>46892.009714285719</c:v>
                </c:pt>
                <c:pt idx="4">
                  <c:v>48353.336949152537</c:v>
                </c:pt>
                <c:pt idx="5">
                  <c:v>57925.12147058823</c:v>
                </c:pt>
                <c:pt idx="6">
                  <c:v>58560.22762947304</c:v>
                </c:pt>
                <c:pt idx="7">
                  <c:v>57275.604262295077</c:v>
                </c:pt>
                <c:pt idx="8">
                  <c:v>58462.139034748405</c:v>
                </c:pt>
                <c:pt idx="9">
                  <c:v>50905.991034482759</c:v>
                </c:pt>
                <c:pt idx="10">
                  <c:v>51344.923089361517</c:v>
                </c:pt>
                <c:pt idx="11">
                  <c:v>47869.787142857138</c:v>
                </c:pt>
                <c:pt idx="12">
                  <c:v>50555.552952632272</c:v>
                </c:pt>
                <c:pt idx="13">
                  <c:v>52537.772976373133</c:v>
                </c:pt>
                <c:pt idx="14">
                  <c:v>58262.351200000005</c:v>
                </c:pt>
                <c:pt idx="15">
                  <c:v>40500.609039545168</c:v>
                </c:pt>
                <c:pt idx="16">
                  <c:v>-1039.8540073981246</c:v>
                </c:pt>
                <c:pt idx="17">
                  <c:v>88727.207199290831</c:v>
                </c:pt>
                <c:pt idx="18">
                  <c:v>40190.766011412597</c:v>
                </c:pt>
                <c:pt idx="19">
                  <c:v>43178.449217482783</c:v>
                </c:pt>
                <c:pt idx="20">
                  <c:v>38577.510125429289</c:v>
                </c:pt>
                <c:pt idx="21">
                  <c:v>48921.53498269862</c:v>
                </c:pt>
                <c:pt idx="22">
                  <c:v>42768.579454194354</c:v>
                </c:pt>
                <c:pt idx="23">
                  <c:v>41253.528253504606</c:v>
                </c:pt>
                <c:pt idx="24">
                  <c:v>36552.497451403891</c:v>
                </c:pt>
                <c:pt idx="25">
                  <c:v>39184.864856395376</c:v>
                </c:pt>
                <c:pt idx="26">
                  <c:v>42315.712328583999</c:v>
                </c:pt>
                <c:pt idx="27">
                  <c:v>39298.269509372571</c:v>
                </c:pt>
                <c:pt idx="28">
                  <c:v>-166.99412268188303</c:v>
                </c:pt>
                <c:pt idx="29">
                  <c:v>91588.307221492578</c:v>
                </c:pt>
                <c:pt idx="30">
                  <c:v>54759.114410808019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47E-40E9-A2E3-D34B88B03627}"/>
            </c:ext>
          </c:extLst>
        </c:ser>
        <c:ser>
          <c:idx val="1"/>
          <c:order val="1"/>
          <c:tx>
            <c:strRef>
              <c:f>CBHB_2!$B$203</c:f>
              <c:strCache>
                <c:ptCount val="1"/>
                <c:pt idx="0">
                  <c:v>C/B - H/B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CBHB_2!$C$197:$AG$197</c:f>
              <c:strCache>
                <c:ptCount val="31"/>
                <c:pt idx="0">
                  <c:v>004</c:v>
                </c:pt>
                <c:pt idx="1">
                  <c:v>005</c:v>
                </c:pt>
                <c:pt idx="2">
                  <c:v>006</c:v>
                </c:pt>
                <c:pt idx="3">
                  <c:v>007</c:v>
                </c:pt>
                <c:pt idx="4">
                  <c:v>008</c:v>
                </c:pt>
                <c:pt idx="5">
                  <c:v>009</c:v>
                </c:pt>
                <c:pt idx="6">
                  <c:v>009</c:v>
                </c:pt>
                <c:pt idx="7">
                  <c:v>010</c:v>
                </c:pt>
                <c:pt idx="8">
                  <c:v>010</c:v>
                </c:pt>
                <c:pt idx="9">
                  <c:v>011</c:v>
                </c:pt>
                <c:pt idx="10">
                  <c:v>012</c:v>
                </c:pt>
                <c:pt idx="11">
                  <c:v>013</c:v>
                </c:pt>
                <c:pt idx="12">
                  <c:v>014</c:v>
                </c:pt>
                <c:pt idx="13">
                  <c:v>015</c:v>
                </c:pt>
                <c:pt idx="14">
                  <c:v>016</c:v>
                </c:pt>
                <c:pt idx="15">
                  <c:v>017</c:v>
                </c:pt>
                <c:pt idx="16">
                  <c:v>017</c:v>
                </c:pt>
                <c:pt idx="17">
                  <c:v>018</c:v>
                </c:pt>
                <c:pt idx="18">
                  <c:v>019</c:v>
                </c:pt>
                <c:pt idx="19">
                  <c:v>020</c:v>
                </c:pt>
                <c:pt idx="20">
                  <c:v>021</c:v>
                </c:pt>
                <c:pt idx="21">
                  <c:v>022</c:v>
                </c:pt>
                <c:pt idx="22">
                  <c:v>023</c:v>
                </c:pt>
                <c:pt idx="23">
                  <c:v>024</c:v>
                </c:pt>
                <c:pt idx="24">
                  <c:v>025</c:v>
                </c:pt>
                <c:pt idx="25">
                  <c:v>026</c:v>
                </c:pt>
                <c:pt idx="26">
                  <c:v>027</c:v>
                </c:pt>
                <c:pt idx="27">
                  <c:v>028</c:v>
                </c:pt>
                <c:pt idx="28">
                  <c:v>028</c:v>
                </c:pt>
                <c:pt idx="29">
                  <c:v>029</c:v>
                </c:pt>
                <c:pt idx="30">
                  <c:v>030</c:v>
                </c:pt>
              </c:strCache>
            </c:strRef>
          </c:cat>
          <c:val>
            <c:numRef>
              <c:f>CBHB_2!$C$203:$AG$203</c:f>
              <c:numCache>
                <c:formatCode>#,##0.0_);[Red]\(#,##0.0\);\-</c:formatCode>
                <c:ptCount val="31"/>
                <c:pt idx="0">
                  <c:v>5678.0761016949109</c:v>
                </c:pt>
                <c:pt idx="1">
                  <c:v>1906.3522857142816</c:v>
                </c:pt>
                <c:pt idx="2">
                  <c:v>-9357.1774545454537</c:v>
                </c:pt>
                <c:pt idx="3">
                  <c:v>286.74042857142922</c:v>
                </c:pt>
                <c:pt idx="4">
                  <c:v>-5679.0094915254303</c:v>
                </c:pt>
                <c:pt idx="5">
                  <c:v>11367.929558823525</c:v>
                </c:pt>
                <c:pt idx="6">
                  <c:v>11825.489531307328</c:v>
                </c:pt>
                <c:pt idx="7">
                  <c:v>3951.1288524590127</c:v>
                </c:pt>
                <c:pt idx="8">
                  <c:v>4094.1245490630754</c:v>
                </c:pt>
                <c:pt idx="9">
                  <c:v>-3328.8662068965568</c:v>
                </c:pt>
                <c:pt idx="10">
                  <c:v>-1800.7657096642506</c:v>
                </c:pt>
                <c:pt idx="11">
                  <c:v>-3251.228888888887</c:v>
                </c:pt>
                <c:pt idx="12">
                  <c:v>-1658.7839465813231</c:v>
                </c:pt>
                <c:pt idx="13">
                  <c:v>4809.3248503932555</c:v>
                </c:pt>
                <c:pt idx="14">
                  <c:v>13119.885600000009</c:v>
                </c:pt>
                <c:pt idx="15">
                  <c:v>-5698.8092009681204</c:v>
                </c:pt>
                <c:pt idx="16">
                  <c:v>-1039.8540073981246</c:v>
                </c:pt>
                <c:pt idx="17">
                  <c:v>9619.4628621590527</c:v>
                </c:pt>
                <c:pt idx="18">
                  <c:v>-4699.6016233352711</c:v>
                </c:pt>
                <c:pt idx="19">
                  <c:v>-2424.2070696167066</c:v>
                </c:pt>
                <c:pt idx="20">
                  <c:v>-2890.853008543716</c:v>
                </c:pt>
                <c:pt idx="21">
                  <c:v>5342.5384946795311</c:v>
                </c:pt>
                <c:pt idx="22">
                  <c:v>4217.1974274288368</c:v>
                </c:pt>
                <c:pt idx="23">
                  <c:v>-460.3103700259162</c:v>
                </c:pt>
                <c:pt idx="24">
                  <c:v>-2823.3292440604782</c:v>
                </c:pt>
                <c:pt idx="25">
                  <c:v>-1898.4791122714742</c:v>
                </c:pt>
                <c:pt idx="26">
                  <c:v>1954.0747532294772</c:v>
                </c:pt>
                <c:pt idx="27">
                  <c:v>-3948.8538402257254</c:v>
                </c:pt>
                <c:pt idx="28">
                  <c:v>-166.99412268188303</c:v>
                </c:pt>
                <c:pt idx="29">
                  <c:v>20831.90057846524</c:v>
                </c:pt>
                <c:pt idx="30">
                  <c:v>5040.3192080711306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47E-40E9-A2E3-D34B88B03627}"/>
            </c:ext>
          </c:extLst>
        </c:ser>
        <c:ser>
          <c:idx val="2"/>
          <c:order val="2"/>
          <c:tx>
            <c:strRef>
              <c:f>CBHB_2!$B$204</c:f>
              <c:strCache>
                <c:ptCount val="1"/>
                <c:pt idx="0">
                  <c:v>Avg. C/B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CBHB_2!$C$197:$AG$197</c:f>
              <c:strCache>
                <c:ptCount val="31"/>
                <c:pt idx="0">
                  <c:v>004</c:v>
                </c:pt>
                <c:pt idx="1">
                  <c:v>005</c:v>
                </c:pt>
                <c:pt idx="2">
                  <c:v>006</c:v>
                </c:pt>
                <c:pt idx="3">
                  <c:v>007</c:v>
                </c:pt>
                <c:pt idx="4">
                  <c:v>008</c:v>
                </c:pt>
                <c:pt idx="5">
                  <c:v>009</c:v>
                </c:pt>
                <c:pt idx="6">
                  <c:v>009</c:v>
                </c:pt>
                <c:pt idx="7">
                  <c:v>010</c:v>
                </c:pt>
                <c:pt idx="8">
                  <c:v>010</c:v>
                </c:pt>
                <c:pt idx="9">
                  <c:v>011</c:v>
                </c:pt>
                <c:pt idx="10">
                  <c:v>012</c:v>
                </c:pt>
                <c:pt idx="11">
                  <c:v>013</c:v>
                </c:pt>
                <c:pt idx="12">
                  <c:v>014</c:v>
                </c:pt>
                <c:pt idx="13">
                  <c:v>015</c:v>
                </c:pt>
                <c:pt idx="14">
                  <c:v>016</c:v>
                </c:pt>
                <c:pt idx="15">
                  <c:v>017</c:v>
                </c:pt>
                <c:pt idx="16">
                  <c:v>017</c:v>
                </c:pt>
                <c:pt idx="17">
                  <c:v>018</c:v>
                </c:pt>
                <c:pt idx="18">
                  <c:v>019</c:v>
                </c:pt>
                <c:pt idx="19">
                  <c:v>020</c:v>
                </c:pt>
                <c:pt idx="20">
                  <c:v>021</c:v>
                </c:pt>
                <c:pt idx="21">
                  <c:v>022</c:v>
                </c:pt>
                <c:pt idx="22">
                  <c:v>023</c:v>
                </c:pt>
                <c:pt idx="23">
                  <c:v>024</c:v>
                </c:pt>
                <c:pt idx="24">
                  <c:v>025</c:v>
                </c:pt>
                <c:pt idx="25">
                  <c:v>026</c:v>
                </c:pt>
                <c:pt idx="26">
                  <c:v>027</c:v>
                </c:pt>
                <c:pt idx="27">
                  <c:v>028</c:v>
                </c:pt>
                <c:pt idx="28">
                  <c:v>028</c:v>
                </c:pt>
                <c:pt idx="29">
                  <c:v>029</c:v>
                </c:pt>
                <c:pt idx="30">
                  <c:v>030</c:v>
                </c:pt>
              </c:strCache>
            </c:strRef>
          </c:cat>
          <c:val>
            <c:numRef>
              <c:f>CBHB_2!$C$204:$AG$204</c:f>
              <c:numCache>
                <c:formatCode>#,##0.0_);[Red]\(#,##0.0\);\-</c:formatCode>
                <c:ptCount val="31"/>
                <c:pt idx="0">
                  <c:v>48074.668448153214</c:v>
                </c:pt>
                <c:pt idx="1">
                  <c:v>48074.668448153214</c:v>
                </c:pt>
                <c:pt idx="2">
                  <c:v>48074.668448153214</c:v>
                </c:pt>
                <c:pt idx="3">
                  <c:v>48074.668448153214</c:v>
                </c:pt>
                <c:pt idx="4">
                  <c:v>48074.668448153214</c:v>
                </c:pt>
                <c:pt idx="5">
                  <c:v>48074.668448153214</c:v>
                </c:pt>
                <c:pt idx="6">
                  <c:v>48074.668448153214</c:v>
                </c:pt>
                <c:pt idx="7">
                  <c:v>48074.668448153214</c:v>
                </c:pt>
                <c:pt idx="8">
                  <c:v>48074.668448153214</c:v>
                </c:pt>
                <c:pt idx="9">
                  <c:v>48074.668448153214</c:v>
                </c:pt>
                <c:pt idx="10">
                  <c:v>48074.668448153214</c:v>
                </c:pt>
                <c:pt idx="11">
                  <c:v>48074.668448153214</c:v>
                </c:pt>
                <c:pt idx="12">
                  <c:v>48074.668448153214</c:v>
                </c:pt>
                <c:pt idx="13">
                  <c:v>48074.668448153214</c:v>
                </c:pt>
                <c:pt idx="14">
                  <c:v>48074.668448153214</c:v>
                </c:pt>
                <c:pt idx="15">
                  <c:v>48074.668448153214</c:v>
                </c:pt>
                <c:pt idx="16">
                  <c:v>48074.668448153214</c:v>
                </c:pt>
                <c:pt idx="17">
                  <c:v>48074.668448153214</c:v>
                </c:pt>
                <c:pt idx="18">
                  <c:v>48074.668448153214</c:v>
                </c:pt>
                <c:pt idx="19">
                  <c:v>48074.668448153214</c:v>
                </c:pt>
                <c:pt idx="20">
                  <c:v>48074.668448153214</c:v>
                </c:pt>
                <c:pt idx="21">
                  <c:v>48074.668448153214</c:v>
                </c:pt>
                <c:pt idx="22">
                  <c:v>48074.668448153214</c:v>
                </c:pt>
                <c:pt idx="23">
                  <c:v>48074.668448153214</c:v>
                </c:pt>
                <c:pt idx="24">
                  <c:v>48074.668448153214</c:v>
                </c:pt>
                <c:pt idx="25">
                  <c:v>48074.668448153214</c:v>
                </c:pt>
                <c:pt idx="26">
                  <c:v>48074.668448153214</c:v>
                </c:pt>
                <c:pt idx="27">
                  <c:v>48074.668448153214</c:v>
                </c:pt>
                <c:pt idx="28">
                  <c:v>48074.668448153214</c:v>
                </c:pt>
                <c:pt idx="29">
                  <c:v>48074.668448153214</c:v>
                </c:pt>
                <c:pt idx="30">
                  <c:v>48074.668448153214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47E-40E9-A2E3-D34B88B03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35137728"/>
        <c:axId val="1759251104"/>
      </c:lineChart>
      <c:catAx>
        <c:axId val="1535137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759251104"/>
        <c:crosses val="autoZero"/>
        <c:auto val="1"/>
        <c:lblAlgn val="ctr"/>
        <c:lblOffset val="100"/>
        <c:noMultiLvlLbl val="0"/>
      </c:catAx>
      <c:valAx>
        <c:axId val="1759251104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1535137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CBHB_2!$B$265</c:f>
              <c:strCache>
                <c:ptCount val="1"/>
                <c:pt idx="0">
                  <c:v>C/B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CBHB_2!$C$261:$P$261</c:f>
              <c:strCache>
                <c:ptCount val="14"/>
                <c:pt idx="0">
                  <c:v>001</c:v>
                </c:pt>
                <c:pt idx="1">
                  <c:v>002</c:v>
                </c:pt>
                <c:pt idx="2">
                  <c:v>003</c:v>
                </c:pt>
                <c:pt idx="3">
                  <c:v>004</c:v>
                </c:pt>
                <c:pt idx="4">
                  <c:v>005</c:v>
                </c:pt>
                <c:pt idx="5">
                  <c:v>006</c:v>
                </c:pt>
                <c:pt idx="6">
                  <c:v>007</c:v>
                </c:pt>
                <c:pt idx="7">
                  <c:v>008</c:v>
                </c:pt>
                <c:pt idx="8">
                  <c:v>009</c:v>
                </c:pt>
                <c:pt idx="9">
                  <c:v>010</c:v>
                </c:pt>
                <c:pt idx="10">
                  <c:v>011</c:v>
                </c:pt>
                <c:pt idx="11">
                  <c:v>012</c:v>
                </c:pt>
                <c:pt idx="12">
                  <c:v>013</c:v>
                </c:pt>
                <c:pt idx="13">
                  <c:v>014</c:v>
                </c:pt>
              </c:strCache>
            </c:strRef>
          </c:cat>
          <c:val>
            <c:numRef>
              <c:f>CBHB_2!$C$265:$P$265</c:f>
              <c:numCache>
                <c:formatCode>#,##0.0_);[Red]\(#,##0.0\);\-</c:formatCode>
                <c:ptCount val="14"/>
                <c:pt idx="0">
                  <c:v>24935.152624926533</c:v>
                </c:pt>
                <c:pt idx="1">
                  <c:v>26010.327109595935</c:v>
                </c:pt>
                <c:pt idx="2">
                  <c:v>26343.442831856468</c:v>
                </c:pt>
                <c:pt idx="3">
                  <c:v>22455.04819112628</c:v>
                </c:pt>
                <c:pt idx="4">
                  <c:v>24040.145285320112</c:v>
                </c:pt>
                <c:pt idx="5">
                  <c:v>24537.96643914613</c:v>
                </c:pt>
                <c:pt idx="6">
                  <c:v>24923.749996938594</c:v>
                </c:pt>
                <c:pt idx="7">
                  <c:v>24313.657092450583</c:v>
                </c:pt>
                <c:pt idx="8">
                  <c:v>25409.390906026976</c:v>
                </c:pt>
                <c:pt idx="9">
                  <c:v>24826.720413245876</c:v>
                </c:pt>
                <c:pt idx="10">
                  <c:v>26327.350366186194</c:v>
                </c:pt>
                <c:pt idx="11">
                  <c:v>24896.558792559808</c:v>
                </c:pt>
                <c:pt idx="12">
                  <c:v>25155.909491336759</c:v>
                </c:pt>
                <c:pt idx="13">
                  <c:v>25210.384737219436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AE6-4237-BA5D-0BE1AAEE952C}"/>
            </c:ext>
          </c:extLst>
        </c:ser>
        <c:ser>
          <c:idx val="2"/>
          <c:order val="1"/>
          <c:tx>
            <c:strRef>
              <c:f>CBHB_2!$B$268</c:f>
              <c:strCache>
                <c:ptCount val="1"/>
                <c:pt idx="0">
                  <c:v>Avg. C/B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CBHB_2!$C$261:$P$261</c:f>
              <c:strCache>
                <c:ptCount val="14"/>
                <c:pt idx="0">
                  <c:v>001</c:v>
                </c:pt>
                <c:pt idx="1">
                  <c:v>002</c:v>
                </c:pt>
                <c:pt idx="2">
                  <c:v>003</c:v>
                </c:pt>
                <c:pt idx="3">
                  <c:v>004</c:v>
                </c:pt>
                <c:pt idx="4">
                  <c:v>005</c:v>
                </c:pt>
                <c:pt idx="5">
                  <c:v>006</c:v>
                </c:pt>
                <c:pt idx="6">
                  <c:v>007</c:v>
                </c:pt>
                <c:pt idx="7">
                  <c:v>008</c:v>
                </c:pt>
                <c:pt idx="8">
                  <c:v>009</c:v>
                </c:pt>
                <c:pt idx="9">
                  <c:v>010</c:v>
                </c:pt>
                <c:pt idx="10">
                  <c:v>011</c:v>
                </c:pt>
                <c:pt idx="11">
                  <c:v>012</c:v>
                </c:pt>
                <c:pt idx="12">
                  <c:v>013</c:v>
                </c:pt>
                <c:pt idx="13">
                  <c:v>014</c:v>
                </c:pt>
              </c:strCache>
            </c:strRef>
          </c:cat>
          <c:val>
            <c:numRef>
              <c:f>CBHB_2!$C$268:$P$268</c:f>
              <c:numCache>
                <c:formatCode>#,##0.0_);[Red]\(#,##0.0\);\-</c:formatCode>
                <c:ptCount val="14"/>
                <c:pt idx="0">
                  <c:v>25020.784824160524</c:v>
                </c:pt>
                <c:pt idx="1">
                  <c:v>25020.784824160524</c:v>
                </c:pt>
                <c:pt idx="2">
                  <c:v>25020.784824160524</c:v>
                </c:pt>
                <c:pt idx="3">
                  <c:v>25020.784824160524</c:v>
                </c:pt>
                <c:pt idx="4">
                  <c:v>25020.784824160524</c:v>
                </c:pt>
                <c:pt idx="5">
                  <c:v>25020.784824160524</c:v>
                </c:pt>
                <c:pt idx="6">
                  <c:v>25020.784824160524</c:v>
                </c:pt>
                <c:pt idx="7">
                  <c:v>25020.784824160524</c:v>
                </c:pt>
                <c:pt idx="8">
                  <c:v>25020.784824160524</c:v>
                </c:pt>
                <c:pt idx="9">
                  <c:v>25020.784824160524</c:v>
                </c:pt>
                <c:pt idx="10">
                  <c:v>25020.784824160524</c:v>
                </c:pt>
                <c:pt idx="11">
                  <c:v>25020.784824160524</c:v>
                </c:pt>
                <c:pt idx="12">
                  <c:v>25020.784824160524</c:v>
                </c:pt>
                <c:pt idx="13">
                  <c:v>25020.784824160524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AE6-4237-BA5D-0BE1AAEE95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46687279"/>
        <c:axId val="2075397231"/>
      </c:lineChart>
      <c:catAx>
        <c:axId val="20466872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2075397231"/>
        <c:crosses val="autoZero"/>
        <c:auto val="1"/>
        <c:lblAlgn val="ctr"/>
        <c:lblOffset val="100"/>
        <c:noMultiLvlLbl val="0"/>
      </c:catAx>
      <c:valAx>
        <c:axId val="2075397231"/>
        <c:scaling>
          <c:orientation val="minMax"/>
        </c:scaling>
        <c:delete val="0"/>
        <c:axPos val="l"/>
        <c:numFmt formatCode="#,##0.0_);[Red]\(#,##0.0\);\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ko-KR"/>
          </a:p>
        </c:txPr>
        <c:crossAx val="20466872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800">
          <a:latin typeface="Arial" panose="020B0604020202020204" pitchFamily="34" charset="0"/>
          <a:cs typeface="Arial" panose="020B0604020202020204" pitchFamily="34" charset="0"/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933435166176497"/>
          <c:y val="0.14537077023116365"/>
          <c:w val="0.74772565916290834"/>
          <c:h val="0.60880091798194225"/>
        </c:manualLayout>
      </c:layout>
      <c:lineChart>
        <c:grouping val="standard"/>
        <c:varyColors val="0"/>
        <c:ser>
          <c:idx val="0"/>
          <c:order val="0"/>
          <c:tx>
            <c:strRef>
              <c:f>계약별!$C$11</c:f>
              <c:strCache>
                <c:ptCount val="1"/>
                <c:pt idx="0">
                  <c:v>Technopia</c:v>
                </c:pt>
              </c:strCache>
            </c:strRef>
          </c:tx>
          <c:spPr>
            <a:ln w="19050">
              <a:solidFill>
                <a:srgbClr val="00338D"/>
              </a:solidFill>
              <a:prstDash val="solid"/>
            </a:ln>
          </c:spPr>
          <c:marker>
            <c:symbol val="diamond"/>
            <c:size val="4"/>
            <c:spPr>
              <a:solidFill>
                <a:srgbClr val="00338D"/>
              </a:solidFill>
              <a:ln>
                <a:solidFill>
                  <a:srgbClr val="00338D"/>
                </a:solidFill>
                <a:prstDash val="solid"/>
              </a:ln>
            </c:spPr>
          </c:marker>
          <c:cat>
            <c:strRef>
              <c:f>계약별!$D$10:$H$10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계약별!$D$11:$H$11</c:f>
              <c:numCache>
                <c:formatCode>0.0%</c:formatCode>
                <c:ptCount val="5"/>
                <c:pt idx="0">
                  <c:v>0.1285883671888769</c:v>
                </c:pt>
                <c:pt idx="1">
                  <c:v>0.12073857470152347</c:v>
                </c:pt>
                <c:pt idx="2">
                  <c:v>0.12527660379573824</c:v>
                </c:pt>
                <c:pt idx="3">
                  <c:v>0.11851010308583812</c:v>
                </c:pt>
                <c:pt idx="4">
                  <c:v>0.10970286697998721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0E1-4DBA-B666-535522877794}"/>
            </c:ext>
          </c:extLst>
        </c:ser>
        <c:ser>
          <c:idx val="1"/>
          <c:order val="1"/>
          <c:tx>
            <c:strRef>
              <c:f>계약별!$C$12</c:f>
              <c:strCache>
                <c:ptCount val="1"/>
                <c:pt idx="0">
                  <c:v>Cosmopia</c:v>
                </c:pt>
              </c:strCache>
            </c:strRef>
          </c:tx>
          <c:spPr>
            <a:ln w="19050">
              <a:solidFill>
                <a:srgbClr val="0091DA"/>
              </a:solidFill>
              <a:prstDash val="solid"/>
            </a:ln>
          </c:spPr>
          <c:marker>
            <c:symbol val="square"/>
            <c:size val="4"/>
            <c:spPr>
              <a:solidFill>
                <a:srgbClr val="0091DA"/>
              </a:solidFill>
              <a:ln>
                <a:solidFill>
                  <a:srgbClr val="0091DA"/>
                </a:solidFill>
                <a:prstDash val="solid"/>
              </a:ln>
            </c:spPr>
          </c:marker>
          <c:cat>
            <c:strRef>
              <c:f>계약별!$D$10:$H$10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계약별!$D$12:$H$12</c:f>
              <c:numCache>
                <c:formatCode>0.0%</c:formatCode>
                <c:ptCount val="5"/>
                <c:pt idx="0">
                  <c:v>0.12612947359641707</c:v>
                </c:pt>
                <c:pt idx="1">
                  <c:v>0.1290909322397753</c:v>
                </c:pt>
                <c:pt idx="2">
                  <c:v>0.11818153714185368</c:v>
                </c:pt>
                <c:pt idx="3">
                  <c:v>0.1248307015272087</c:v>
                </c:pt>
                <c:pt idx="4">
                  <c:v>0.11042253517612297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0E1-4DBA-B666-535522877794}"/>
            </c:ext>
          </c:extLst>
        </c:ser>
        <c:ser>
          <c:idx val="2"/>
          <c:order val="2"/>
          <c:tx>
            <c:strRef>
              <c:f>계약별!$C$13</c:f>
              <c:strCache>
                <c:ptCount val="1"/>
                <c:pt idx="0">
                  <c:v>Aquapia</c:v>
                </c:pt>
              </c:strCache>
            </c:strRef>
          </c:tx>
          <c:spPr>
            <a:ln w="19050">
              <a:solidFill>
                <a:srgbClr val="6D2077"/>
              </a:solidFill>
              <a:prstDash val="solid"/>
            </a:ln>
          </c:spPr>
          <c:marker>
            <c:symbol val="triangle"/>
            <c:size val="4"/>
            <c:spPr>
              <a:solidFill>
                <a:srgbClr val="6D2077"/>
              </a:solidFill>
              <a:ln>
                <a:solidFill>
                  <a:srgbClr val="6D2077"/>
                </a:solidFill>
                <a:prstDash val="solid"/>
              </a:ln>
            </c:spPr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0E1-4DBA-B666-535522877794}"/>
                </c:ext>
              </c:extLst>
            </c:dLbl>
            <c:dLbl>
              <c:idx val="3"/>
              <c:layout>
                <c:manualLayout>
                  <c:x val="-6.8439169924183002E-2"/>
                  <c:y val="3.3634635335229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A0E1-4DBA-B666-535522877794}"/>
                </c:ext>
              </c:extLst>
            </c:dLbl>
            <c:dLbl>
              <c:idx val="4"/>
              <c:layout>
                <c:manualLayout>
                  <c:x val="-1.1341238206459183E-2"/>
                  <c:y val="1.787460475828828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E1-4DBA-B666-535522877794}"/>
                </c:ext>
              </c:extLst>
            </c:dLbl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계약별!$D$10:$H$10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계약별!$D$13:$H$13</c:f>
              <c:numCache>
                <c:formatCode>0.0%</c:formatCode>
                <c:ptCount val="5"/>
                <c:pt idx="0">
                  <c:v>0.12793406275943772</c:v>
                </c:pt>
                <c:pt idx="1">
                  <c:v>0.14011246474097794</c:v>
                </c:pt>
                <c:pt idx="2">
                  <c:v>0.1264946150118515</c:v>
                </c:pt>
                <c:pt idx="3">
                  <c:v>0.11036823225560466</c:v>
                </c:pt>
                <c:pt idx="4">
                  <c:v>8.5058480852955434E-2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0E1-4DBA-B666-535522877794}"/>
            </c:ext>
          </c:extLst>
        </c:ser>
        <c:ser>
          <c:idx val="3"/>
          <c:order val="3"/>
          <c:tx>
            <c:strRef>
              <c:f>계약별!$C$14</c:f>
              <c:strCache>
                <c:ptCount val="1"/>
                <c:pt idx="0">
                  <c:v>Oceanpia</c:v>
                </c:pt>
              </c:strCache>
            </c:strRef>
          </c:tx>
          <c:spPr>
            <a:ln w="19050">
              <a:solidFill>
                <a:srgbClr val="00A3A1"/>
              </a:solidFill>
              <a:prstDash val="solid"/>
            </a:ln>
          </c:spPr>
          <c:marker>
            <c:symbol val="circle"/>
            <c:size val="4"/>
            <c:spPr>
              <a:solidFill>
                <a:srgbClr val="00A3A1"/>
              </a:solidFill>
              <a:ln>
                <a:solidFill>
                  <a:srgbClr val="00A3A1"/>
                </a:solidFill>
                <a:prstDash val="solid"/>
              </a:ln>
            </c:spPr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0E1-4DBA-B666-535522877794}"/>
                </c:ext>
              </c:extLst>
            </c:dLbl>
            <c:dLbl>
              <c:idx val="1"/>
              <c:layout>
                <c:manualLayout>
                  <c:x val="-6.2173292462050736E-2"/>
                  <c:y val="5.990135296346480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A0E1-4DBA-B666-535522877794}"/>
                </c:ext>
              </c:extLst>
            </c:dLbl>
            <c:dLbl>
              <c:idx val="2"/>
              <c:layout>
                <c:manualLayout>
                  <c:x val="-5.8335319172450266E-2"/>
                  <c:y val="3.888797886087657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A0E1-4DBA-B666-535522877794}"/>
                </c:ext>
              </c:extLst>
            </c:dLbl>
            <c:dLbl>
              <c:idx val="4"/>
              <c:layout>
                <c:manualLayout>
                  <c:x val="-8.2082994753932253E-3"/>
                  <c:y val="7.3679177069941445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A0E1-4DBA-B666-535522877794}"/>
                </c:ext>
              </c:extLst>
            </c:dLbl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계약별!$D$10:$H$10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계약별!$D$14:$H$14</c:f>
              <c:numCache>
                <c:formatCode>0.0%</c:formatCode>
                <c:ptCount val="5"/>
                <c:pt idx="0">
                  <c:v>0.12901874989885356</c:v>
                </c:pt>
                <c:pt idx="1">
                  <c:v>0.12778211228434391</c:v>
                </c:pt>
                <c:pt idx="2">
                  <c:v>9.5478735957827868E-2</c:v>
                </c:pt>
                <c:pt idx="3">
                  <c:v>0.15793693474084394</c:v>
                </c:pt>
                <c:pt idx="4">
                  <c:v>9.7364669217035113E-2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0E1-4DBA-B666-5355228777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5544415"/>
        <c:axId val="855534015"/>
      </c:lineChart>
      <c:catAx>
        <c:axId val="85554441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855534015"/>
        <c:crosses val="autoZero"/>
        <c:auto val="1"/>
        <c:lblAlgn val="ctr"/>
        <c:lblOffset val="100"/>
        <c:noMultiLvlLbl val="0"/>
      </c:catAx>
      <c:valAx>
        <c:axId val="855534015"/>
        <c:scaling>
          <c:orientation val="minMax"/>
        </c:scaling>
        <c:delete val="0"/>
        <c:axPos val="l"/>
        <c:numFmt formatCode="0.0%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855544415"/>
        <c:crosses val="autoZero"/>
        <c:crossBetween val="midCat"/>
      </c:valAx>
      <c:spPr>
        <a:noFill/>
        <a:ln w="25400">
          <a:noFill/>
        </a:ln>
      </c:spPr>
    </c:plotArea>
    <c:legend>
      <c:legendPos val="b"/>
      <c:layout>
        <c:manualLayout>
          <c:xMode val="edge"/>
          <c:yMode val="edge"/>
          <c:x val="9.6807743363972673E-2"/>
          <c:y val="0.86411641757405266"/>
          <c:w val="0.79605110498259457"/>
          <c:h val="6.6814158978426144E-2"/>
        </c:manualLayout>
      </c:layout>
      <c:overlay val="0"/>
      <c:spPr>
        <a:noFill/>
        <a:ln w="25400">
          <a:noFill/>
        </a:ln>
      </c:spPr>
      <c:txPr>
        <a:bodyPr/>
        <a:lstStyle/>
        <a:p>
          <a:pPr>
            <a:defRPr>
              <a:solidFill>
                <a:srgbClr val="000000"/>
              </a:solidFill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>
      <a:noFill/>
    </a:ln>
  </c:spPr>
  <c:txPr>
    <a:bodyPr/>
    <a:lstStyle/>
    <a:p>
      <a:pPr>
        <a:defRPr sz="800" b="0" i="0">
          <a:solidFill>
            <a:srgbClr val="000000"/>
          </a:solidFill>
          <a:latin typeface="Arial"/>
          <a:ea typeface="Arial"/>
          <a:cs typeface="Arial"/>
        </a:defRPr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68025375376621"/>
          <c:y val="0.19161724967331797"/>
          <c:w val="0.71980570295806168"/>
          <c:h val="0.64881880698779504"/>
        </c:manualLayout>
      </c:layout>
      <c:lineChart>
        <c:grouping val="standard"/>
        <c:varyColors val="0"/>
        <c:ser>
          <c:idx val="0"/>
          <c:order val="0"/>
          <c:tx>
            <c:strRef>
              <c:f>계약별!$C$24</c:f>
              <c:strCache>
                <c:ptCount val="1"/>
                <c:pt idx="0">
                  <c:v>Utopia</c:v>
                </c:pt>
              </c:strCache>
            </c:strRef>
          </c:tx>
          <c:spPr>
            <a:ln w="19050">
              <a:solidFill>
                <a:srgbClr val="00338D"/>
              </a:solidFill>
              <a:prstDash val="solid"/>
            </a:ln>
          </c:spPr>
          <c:marker>
            <c:symbol val="diamond"/>
            <c:size val="3"/>
            <c:spPr>
              <a:solidFill>
                <a:srgbClr val="00338D"/>
              </a:solidFill>
              <a:ln>
                <a:solidFill>
                  <a:srgbClr val="00338D"/>
                </a:solidFill>
                <a:prstDash val="solid"/>
              </a:ln>
            </c:spPr>
          </c:marker>
          <c:dLbls>
            <c:dLbl>
              <c:idx val="0"/>
              <c:layout>
                <c:manualLayout>
                  <c:x val="-1.5571810915000164E-2"/>
                  <c:y val="-3.141097059942193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F3D-41BC-AF35-D4A273B799AB}"/>
                </c:ext>
              </c:extLst>
            </c:dLbl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계약별!$D$23:$H$23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계약별!$D$24:$H$24</c:f>
              <c:numCache>
                <c:formatCode>0.0%</c:formatCode>
                <c:ptCount val="5"/>
                <c:pt idx="0">
                  <c:v>0.10199999999999999</c:v>
                </c:pt>
                <c:pt idx="1">
                  <c:v>6.9000000000000006E-2</c:v>
                </c:pt>
                <c:pt idx="2">
                  <c:v>6.4000000000000001E-2</c:v>
                </c:pt>
                <c:pt idx="3">
                  <c:v>3.4000000000000002E-2</c:v>
                </c:pt>
                <c:pt idx="4">
                  <c:v>9.7958167464422902E-2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F3D-41BC-AF35-D4A273B799A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855532351"/>
        <c:axId val="855554399"/>
      </c:lineChart>
      <c:catAx>
        <c:axId val="85553235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crossAx val="855554399"/>
        <c:crosses val="autoZero"/>
        <c:auto val="1"/>
        <c:lblAlgn val="ctr"/>
        <c:lblOffset val="100"/>
        <c:noMultiLvlLbl val="0"/>
      </c:catAx>
      <c:valAx>
        <c:axId val="855554399"/>
        <c:scaling>
          <c:orientation val="minMax"/>
        </c:scaling>
        <c:delete val="0"/>
        <c:axPos val="l"/>
        <c:numFmt formatCode="0.0%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crossAx val="855532351"/>
        <c:crosses val="autoZero"/>
        <c:crossBetween val="midCat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>
      <a:noFill/>
    </a:ln>
  </c:spPr>
  <c:txPr>
    <a:bodyPr/>
    <a:lstStyle/>
    <a:p>
      <a:pPr>
        <a:defRPr sz="800" b="0" i="0">
          <a:solidFill>
            <a:srgbClr val="000000"/>
          </a:solidFill>
          <a:latin typeface="Arial" panose="020B0604020202020204" pitchFamily="34" charset="0"/>
          <a:ea typeface="Arial"/>
          <a:cs typeface="Arial" panose="020B0604020202020204" pitchFamily="34" charset="0"/>
        </a:defRPr>
      </a:pPr>
      <a:endParaRPr lang="ko-KR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l">
              <a:defRPr sz="900" b="1">
                <a:solidFill>
                  <a:srgbClr val="00338D"/>
                </a:solidFill>
                <a:latin typeface="Arial"/>
                <a:ea typeface="Arial"/>
                <a:cs typeface="Arial"/>
              </a:defRPr>
            </a:pPr>
            <a:r>
              <a:rPr lang="en-US" altLang="ko-KR"/>
              <a:t>[Princepia Margin%</a:t>
            </a:r>
            <a:r>
              <a:rPr lang="en-US" altLang="ko-KR" baseline="30000"/>
              <a:t>(*1)</a:t>
            </a:r>
            <a:r>
              <a:rPr lang="en-US" altLang="ko-KR"/>
              <a:t> Movement]</a:t>
            </a:r>
          </a:p>
        </c:rich>
      </c:tx>
      <c:layout>
        <c:manualLayout>
          <c:xMode val="edge"/>
          <c:yMode val="edge"/>
          <c:x val="2.2806148411908669E-2"/>
          <c:y val="3.7201781584532259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4806187500638993"/>
          <c:y val="0.20758893057837263"/>
          <c:w val="0.78094892774163804"/>
          <c:h val="0.61460127953480714"/>
        </c:manualLayout>
      </c:layout>
      <c:lineChart>
        <c:grouping val="standard"/>
        <c:varyColors val="0"/>
        <c:ser>
          <c:idx val="0"/>
          <c:order val="0"/>
          <c:tx>
            <c:strRef>
              <c:f>계약별!$C$39</c:f>
              <c:strCache>
                <c:ptCount val="1"/>
                <c:pt idx="0">
                  <c:v>Princepia</c:v>
                </c:pt>
              </c:strCache>
            </c:strRef>
          </c:tx>
          <c:spPr>
            <a:ln w="19050">
              <a:solidFill>
                <a:srgbClr val="00338D"/>
              </a:solidFill>
              <a:prstDash val="solid"/>
            </a:ln>
          </c:spPr>
          <c:marker>
            <c:symbol val="diamond"/>
            <c:size val="3"/>
            <c:spPr>
              <a:solidFill>
                <a:srgbClr val="00338D"/>
              </a:solidFill>
              <a:ln>
                <a:solidFill>
                  <a:srgbClr val="00338D"/>
                </a:solidFill>
                <a:prstDash val="solid"/>
              </a:ln>
            </c:spPr>
          </c:marker>
          <c:dLbls>
            <c:dLbl>
              <c:idx val="0"/>
              <c:layout>
                <c:manualLayout>
                  <c:x val="4.2441189312259486E-3"/>
                  <c:y val="-5.768252423645460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236-49B5-9276-6ECF532EF90F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계약별!$D$38:$H$38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계약별!$D$39:$H$39</c:f>
              <c:numCache>
                <c:formatCode>0.00%</c:formatCode>
                <c:ptCount val="5"/>
                <c:pt idx="0">
                  <c:v>5.5E-2</c:v>
                </c:pt>
                <c:pt idx="1">
                  <c:v>2.1999999999999999E-2</c:v>
                </c:pt>
                <c:pt idx="2">
                  <c:v>2.1999999999999999E-2</c:v>
                </c:pt>
                <c:pt idx="3">
                  <c:v>1.7000000000000001E-2</c:v>
                </c:pt>
                <c:pt idx="4" formatCode="0.0%">
                  <c:v>-0.10100000000000001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7FC-4D8A-B376-9BE1C8BAE33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314466335"/>
        <c:axId val="1314473407"/>
      </c:lineChart>
      <c:catAx>
        <c:axId val="131446633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1314473407"/>
        <c:crosses val="autoZero"/>
        <c:auto val="1"/>
        <c:lblAlgn val="ctr"/>
        <c:lblOffset val="100"/>
        <c:noMultiLvlLbl val="0"/>
      </c:catAx>
      <c:valAx>
        <c:axId val="1314473407"/>
        <c:scaling>
          <c:orientation val="minMax"/>
        </c:scaling>
        <c:delete val="0"/>
        <c:axPos val="l"/>
        <c:numFmt formatCode="0.00%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1314466335"/>
        <c:crosses val="autoZero"/>
        <c:crossBetween val="midCat"/>
        <c:majorUnit val="4.0000000000000008E-2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>
      <a:noFill/>
    </a:ln>
  </c:spPr>
  <c:txPr>
    <a:bodyPr/>
    <a:lstStyle/>
    <a:p>
      <a:pPr>
        <a:defRPr sz="800" b="0" i="0">
          <a:solidFill>
            <a:srgbClr val="000000"/>
          </a:solidFill>
          <a:latin typeface="Arial"/>
          <a:ea typeface="Arial"/>
          <a:cs typeface="Arial"/>
        </a:defRPr>
      </a:pPr>
      <a:endParaRPr lang="ko-KR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l">
              <a:defRPr sz="900" b="1">
                <a:solidFill>
                  <a:srgbClr val="00338D"/>
                </a:solidFill>
                <a:latin typeface="Arial"/>
                <a:ea typeface="Arial"/>
                <a:cs typeface="Arial"/>
              </a:defRPr>
            </a:pPr>
            <a:r>
              <a:rPr lang="en-US" altLang="ko-KR"/>
              <a:t>[Peacepia Margin%(*1) Movement]</a:t>
            </a:r>
          </a:p>
        </c:rich>
      </c:tx>
      <c:layout>
        <c:manualLayout>
          <c:xMode val="edge"/>
          <c:yMode val="edge"/>
          <c:x val="2.2806148411908669E-2"/>
          <c:y val="3.7201781584532259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4806187500638993"/>
          <c:y val="0.20758893057837263"/>
          <c:w val="0.78094892774163804"/>
          <c:h val="0.61460127953480714"/>
        </c:manualLayout>
      </c:layout>
      <c:lineChart>
        <c:grouping val="standard"/>
        <c:varyColors val="0"/>
        <c:ser>
          <c:idx val="0"/>
          <c:order val="0"/>
          <c:tx>
            <c:strRef>
              <c:f>계약별!$C$40</c:f>
              <c:strCache>
                <c:ptCount val="1"/>
                <c:pt idx="0">
                  <c:v>Peacepia</c:v>
                </c:pt>
              </c:strCache>
            </c:strRef>
          </c:tx>
          <c:marker>
            <c:symbol val="diamond"/>
            <c:size val="3"/>
            <c:spPr>
              <a:solidFill>
                <a:srgbClr val="0091DA"/>
              </a:solidFill>
              <a:ln>
                <a:solidFill>
                  <a:srgbClr val="0091DA"/>
                </a:solidFill>
                <a:prstDash val="solid"/>
              </a:ln>
            </c:spPr>
          </c:marker>
          <c:dLbls>
            <c:dLbl>
              <c:idx val="0"/>
              <c:layout>
                <c:manualLayout>
                  <c:x val="3.7625403046867584E-3"/>
                  <c:y val="-4.164724325705544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311-4AA0-91BA-2E386D2C7176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계약별!$D$38:$H$38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계약별!$D$40:$H$40</c:f>
              <c:numCache>
                <c:formatCode>0.00%</c:formatCode>
                <c:ptCount val="5"/>
                <c:pt idx="0">
                  <c:v>0.11</c:v>
                </c:pt>
                <c:pt idx="1">
                  <c:v>2.4E-2</c:v>
                </c:pt>
                <c:pt idx="2">
                  <c:v>2.1999999999999999E-2</c:v>
                </c:pt>
                <c:pt idx="3">
                  <c:v>2.1000000000000001E-2</c:v>
                </c:pt>
                <c:pt idx="4" formatCode="0.0%">
                  <c:v>-7.8E-2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11-4AA0-91BA-2E386D2C71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14466335"/>
        <c:axId val="1314473407"/>
      </c:lineChart>
      <c:catAx>
        <c:axId val="131446633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1314473407"/>
        <c:crosses val="autoZero"/>
        <c:auto val="1"/>
        <c:lblAlgn val="ctr"/>
        <c:lblOffset val="100"/>
        <c:noMultiLvlLbl val="0"/>
      </c:catAx>
      <c:valAx>
        <c:axId val="1314473407"/>
        <c:scaling>
          <c:orientation val="minMax"/>
        </c:scaling>
        <c:delete val="0"/>
        <c:axPos val="l"/>
        <c:numFmt formatCode="0.00%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1314466335"/>
        <c:crosses val="autoZero"/>
        <c:crossBetween val="midCat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>
      <a:noFill/>
    </a:ln>
  </c:spPr>
  <c:txPr>
    <a:bodyPr/>
    <a:lstStyle/>
    <a:p>
      <a:pPr>
        <a:defRPr sz="800" b="0" i="0">
          <a:solidFill>
            <a:srgbClr val="000000"/>
          </a:solidFill>
          <a:latin typeface="Arial"/>
          <a:ea typeface="Arial"/>
          <a:cs typeface="Arial"/>
        </a:defRPr>
      </a:pPr>
      <a:endParaRPr lang="ko-KR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l">
              <a:defRPr sz="900" b="1">
                <a:solidFill>
                  <a:srgbClr val="00338D"/>
                </a:solidFill>
                <a:latin typeface="Arial"/>
                <a:ea typeface="Arial"/>
                <a:cs typeface="Arial"/>
              </a:defRPr>
            </a:pPr>
            <a:r>
              <a:rPr lang="en-US" altLang="ko-KR"/>
              <a:t>[Amber </a:t>
            </a:r>
            <a:r>
              <a:rPr lang="en-US" altLang="ko-KR" sz="900" b="1" i="0" u="none" strike="noStrike" baseline="0">
                <a:effectLst/>
              </a:rPr>
              <a:t>Margin%</a:t>
            </a:r>
            <a:r>
              <a:rPr lang="en-US" altLang="ko-KR" sz="900" b="1" i="0" u="none" strike="noStrike" baseline="30000">
                <a:effectLst/>
              </a:rPr>
              <a:t>(*1)</a:t>
            </a:r>
            <a:r>
              <a:rPr lang="en-US" altLang="ko-KR" sz="900" b="1" i="0" u="none" strike="noStrike" baseline="0">
                <a:effectLst/>
              </a:rPr>
              <a:t> Movement]</a:t>
            </a:r>
            <a:endParaRPr lang="en-US" altLang="ko-KR"/>
          </a:p>
        </c:rich>
      </c:tx>
      <c:layout>
        <c:manualLayout>
          <c:xMode val="edge"/>
          <c:yMode val="edge"/>
          <c:x val="1.9696794233503352E-2"/>
          <c:y val="3.7201734919680728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5761597543446182"/>
          <c:y val="0.17843804252717155"/>
          <c:w val="0.75076296003766507"/>
          <c:h val="0.67194286850768803"/>
        </c:manualLayout>
      </c:layout>
      <c:lineChart>
        <c:grouping val="standard"/>
        <c:varyColors val="0"/>
        <c:ser>
          <c:idx val="0"/>
          <c:order val="0"/>
          <c:tx>
            <c:strRef>
              <c:f>계약별!$C$27</c:f>
              <c:strCache>
                <c:ptCount val="1"/>
                <c:pt idx="0">
                  <c:v>Amber</c:v>
                </c:pt>
              </c:strCache>
            </c:strRef>
          </c:tx>
          <c:spPr>
            <a:ln w="19050">
              <a:solidFill>
                <a:srgbClr val="00338D"/>
              </a:solidFill>
              <a:prstDash val="solid"/>
            </a:ln>
          </c:spPr>
          <c:marker>
            <c:symbol val="diamond"/>
            <c:size val="4"/>
            <c:spPr>
              <a:solidFill>
                <a:srgbClr val="00338D"/>
              </a:solidFill>
              <a:ln>
                <a:solidFill>
                  <a:srgbClr val="00338D"/>
                </a:solidFill>
                <a:prstDash val="solid"/>
              </a:ln>
            </c:spPr>
          </c:marker>
          <c:dLbls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계약별!$D$26:$H$26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계약별!$D$27:$H$27</c:f>
              <c:numCache>
                <c:formatCode>General</c:formatCode>
                <c:ptCount val="5"/>
                <c:pt idx="2" formatCode="0.0%">
                  <c:v>0.4078370779918038</c:v>
                </c:pt>
                <c:pt idx="3" formatCode="0.0%">
                  <c:v>0.40501089933480511</c:v>
                </c:pt>
                <c:pt idx="4" formatCode="0.0%">
                  <c:v>0.34453471845246597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19-4000-BA62-812390D6AD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4521087"/>
        <c:axId val="1004524415"/>
      </c:lineChart>
      <c:catAx>
        <c:axId val="1004521087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1004524415"/>
        <c:crosses val="autoZero"/>
        <c:auto val="1"/>
        <c:lblAlgn val="ctr"/>
        <c:lblOffset val="100"/>
        <c:noMultiLvlLbl val="0"/>
      </c:catAx>
      <c:valAx>
        <c:axId val="1004524415"/>
        <c:scaling>
          <c:orientation val="minMax"/>
          <c:min val="0.2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1004521087"/>
        <c:crosses val="autoZero"/>
        <c:crossBetween val="midCat"/>
      </c:valAx>
      <c:spPr>
        <a:noFill/>
        <a:ln w="25400">
          <a:noFill/>
        </a:ln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>
      <a:noFill/>
    </a:ln>
  </c:spPr>
  <c:txPr>
    <a:bodyPr/>
    <a:lstStyle/>
    <a:p>
      <a:pPr>
        <a:defRPr sz="800" b="0" i="0">
          <a:solidFill>
            <a:srgbClr val="000000"/>
          </a:solidFill>
          <a:latin typeface="Arial"/>
          <a:ea typeface="Arial"/>
          <a:cs typeface="Arial"/>
        </a:defRPr>
      </a:pPr>
      <a:endParaRPr lang="ko-KR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l">
              <a:defRPr sz="900" b="1">
                <a:solidFill>
                  <a:srgbClr val="00338D"/>
                </a:solidFill>
                <a:latin typeface="Arial"/>
                <a:ea typeface="Arial"/>
                <a:cs typeface="Arial"/>
              </a:defRPr>
            </a:pPr>
            <a:r>
              <a:rPr lang="en-US" altLang="ko-KR"/>
              <a:t>[</a:t>
            </a:r>
            <a:r>
              <a:rPr lang="en-US" altLang="ko-KR" err="1"/>
              <a:t>Greenpia</a:t>
            </a:r>
            <a:r>
              <a:rPr lang="en-US" altLang="ko-KR" baseline="0"/>
              <a:t> Margin%</a:t>
            </a:r>
            <a:r>
              <a:rPr lang="en-US" altLang="ko-KR" baseline="30000"/>
              <a:t>(*1)</a:t>
            </a:r>
            <a:r>
              <a:rPr lang="en-US" altLang="ko-KR" baseline="0"/>
              <a:t> Movement]</a:t>
            </a:r>
            <a:endParaRPr lang="ko-KR" altLang="en-US"/>
          </a:p>
        </c:rich>
      </c:tx>
      <c:layout>
        <c:manualLayout>
          <c:xMode val="edge"/>
          <c:yMode val="edge"/>
          <c:x val="2.2857142857142857E-2"/>
          <c:y val="3.6363636363636362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15734533183352081"/>
          <c:y val="0.20212491052254833"/>
          <c:w val="0.7451545556805399"/>
          <c:h val="0.54214030064423768"/>
        </c:manualLayout>
      </c:layout>
      <c:lineChart>
        <c:grouping val="standard"/>
        <c:varyColors val="0"/>
        <c:ser>
          <c:idx val="1"/>
          <c:order val="0"/>
          <c:tx>
            <c:strRef>
              <c:f>계약별!$C$51</c:f>
              <c:strCache>
                <c:ptCount val="1"/>
                <c:pt idx="0">
                  <c:v>Greenpia</c:v>
                </c:pt>
              </c:strCache>
            </c:strRef>
          </c:tx>
          <c:spPr>
            <a:ln w="19050">
              <a:solidFill>
                <a:srgbClr val="00338D"/>
              </a:solidFill>
              <a:prstDash val="solid"/>
            </a:ln>
          </c:spPr>
          <c:marker>
            <c:symbol val="square"/>
            <c:size val="4"/>
            <c:spPr>
              <a:solidFill>
                <a:srgbClr val="00338D"/>
              </a:solidFill>
              <a:ln>
                <a:solidFill>
                  <a:srgbClr val="00338D"/>
                </a:solidFill>
              </a:ln>
            </c:spPr>
          </c:marker>
          <c:dLbls>
            <c:dLbl>
              <c:idx val="0"/>
              <c:layout>
                <c:manualLayout>
                  <c:x val="-1.2818501694942917E-2"/>
                  <c:y val="-3.29567874060889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0C3-472D-8E85-84EF906652AE}"/>
                </c:ext>
              </c:extLst>
            </c:dLbl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계약별!$D$50:$H$50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계약별!$D$51:$H$51</c:f>
              <c:numCache>
                <c:formatCode>0.0%</c:formatCode>
                <c:ptCount val="5"/>
                <c:pt idx="0">
                  <c:v>-6.163100266552646E-4</c:v>
                </c:pt>
                <c:pt idx="1">
                  <c:v>2.272115003749629E-2</c:v>
                </c:pt>
                <c:pt idx="2">
                  <c:v>6.0321330821366974E-2</c:v>
                </c:pt>
                <c:pt idx="3">
                  <c:v>0.12715831178337664</c:v>
                </c:pt>
                <c:pt idx="4">
                  <c:v>0.16409800581668513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572-4B32-A42B-62967D0C4859}"/>
            </c:ext>
          </c:extLst>
        </c:ser>
        <c:ser>
          <c:idx val="0"/>
          <c:order val="1"/>
          <c:tx>
            <c:strRef>
              <c:f>계약별!$C$52</c:f>
              <c:strCache>
                <c:ptCount val="1"/>
                <c:pt idx="0">
                  <c:v>Green Adjusted</c:v>
                </c:pt>
              </c:strCache>
            </c:strRef>
          </c:tx>
          <c:spPr>
            <a:ln w="19050">
              <a:solidFill>
                <a:srgbClr val="00338D"/>
              </a:solidFill>
              <a:prstDash val="sysDash"/>
            </a:ln>
          </c:spPr>
          <c:marker>
            <c:symbol val="diamond"/>
            <c:size val="5"/>
            <c:spPr>
              <a:solidFill>
                <a:srgbClr val="00338D"/>
              </a:solidFill>
              <a:ln>
                <a:solidFill>
                  <a:srgbClr val="00338D"/>
                </a:solidFill>
                <a:prstDash val="solid"/>
              </a:ln>
            </c:spPr>
          </c:marker>
          <c:dLbls>
            <c:dLbl>
              <c:idx val="0"/>
              <c:layout>
                <c:manualLayout>
                  <c:x val="-1.0421734078258894E-2"/>
                  <c:y val="-3.527851187333548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30C3-472D-8E85-84EF906652AE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572-4B32-A42B-62967D0C4859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572-4B32-A42B-62967D0C4859}"/>
                </c:ext>
              </c:extLst>
            </c:dLbl>
            <c:dLbl>
              <c:idx val="3"/>
              <c:layout>
                <c:manualLayout>
                  <c:x val="-5.1167300899591012E-2"/>
                  <c:y val="3.39350378580050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572-4B32-A42B-62967D0C4859}"/>
                </c:ext>
              </c:extLst>
            </c:dLbl>
            <c:dLbl>
              <c:idx val="4"/>
              <c:layout>
                <c:manualLayout>
                  <c:x val="-5.9235962869434562E-2"/>
                  <c:y val="3.85192928552039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572-4B32-A42B-62967D0C4859}"/>
                </c:ext>
              </c:extLst>
            </c:dLbl>
            <c:spPr>
              <a:noFill/>
              <a:ln>
                <a:noFill/>
              </a:ln>
              <a:effectLst/>
            </c:sp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계약별!$D$50:$H$50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2022.1H</c:v>
                </c:pt>
              </c:strCache>
            </c:strRef>
          </c:cat>
          <c:val>
            <c:numRef>
              <c:f>계약별!$D$52:$H$52</c:f>
              <c:numCache>
                <c:formatCode>0.0%</c:formatCode>
                <c:ptCount val="5"/>
                <c:pt idx="0">
                  <c:v>3.6999999999999998E-2</c:v>
                </c:pt>
                <c:pt idx="1">
                  <c:v>2.272115003749629E-2</c:v>
                </c:pt>
                <c:pt idx="2">
                  <c:v>6.0321330821366974E-2</c:v>
                </c:pt>
                <c:pt idx="3">
                  <c:v>0.12010857018149117</c:v>
                </c:pt>
                <c:pt idx="4">
                  <c:v>0.11840493508012358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572-4B32-A42B-62967D0C48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2307695"/>
        <c:axId val="852288143"/>
      </c:lineChart>
      <c:catAx>
        <c:axId val="85230769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852288143"/>
        <c:crosses val="autoZero"/>
        <c:auto val="1"/>
        <c:lblAlgn val="ctr"/>
        <c:lblOffset val="100"/>
        <c:noMultiLvlLbl val="0"/>
      </c:catAx>
      <c:valAx>
        <c:axId val="852288143"/>
        <c:scaling>
          <c:orientation val="minMax"/>
        </c:scaling>
        <c:delete val="0"/>
        <c:axPos val="l"/>
        <c:numFmt formatCode="0.0%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ko-KR"/>
          </a:p>
        </c:txPr>
        <c:crossAx val="852307695"/>
        <c:crosses val="autoZero"/>
        <c:crossBetween val="midCat"/>
        <c:majorUnit val="4.0000000000000008E-2"/>
      </c:valAx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21309966254218221"/>
          <c:y val="0.79466785969935572"/>
          <c:w val="0.62404319460067492"/>
          <c:h val="0.13495991410164637"/>
        </c:manualLayout>
      </c:layout>
      <c:overlay val="0"/>
    </c:legend>
    <c:plotVisOnly val="1"/>
    <c:dispBlanksAs val="gap"/>
    <c:showDLblsOverMax val="0"/>
    <c:extLst/>
  </c:chart>
  <c:spPr>
    <a:noFill/>
    <a:ln w="6350">
      <a:noFill/>
    </a:ln>
  </c:spPr>
  <c:txPr>
    <a:bodyPr/>
    <a:lstStyle/>
    <a:p>
      <a:pPr>
        <a:defRPr sz="800" b="0" i="0">
          <a:solidFill>
            <a:srgbClr val="000000"/>
          </a:solidFill>
          <a:latin typeface="Arial"/>
          <a:ea typeface="Arial"/>
          <a:cs typeface="Arial"/>
        </a:defRPr>
      </a:pPr>
      <a:endParaRPr lang="ko-KR"/>
    </a:p>
  </c:txPr>
  <c:externalData r:id="rId1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CF!$M$12:$M$32</cx:f>
        <cx:lvl ptCount="21">
          <cx:pt idx="0">Jan-18</cx:pt>
          <cx:pt idx="1">A</cx:pt>
          <cx:pt idx="2">B</cx:pt>
          <cx:pt idx="3">C</cx:pt>
          <cx:pt idx="4">D</cx:pt>
          <cx:pt idx="5">E</cx:pt>
          <cx:pt idx="6">F</cx:pt>
          <cx:pt idx="7">G</cx:pt>
          <cx:pt idx="8">H</cx:pt>
          <cx:pt idx="9">CAO</cx:pt>
          <cx:pt idx="10">I</cx:pt>
          <cx:pt idx="11">J</cx:pt>
          <cx:pt idx="12">K</cx:pt>
          <cx:pt idx="13">L</cx:pt>
          <cx:pt idx="14">CAOI</cx:pt>
          <cx:pt idx="15">M</cx:pt>
          <cx:pt idx="16">N</cx:pt>
          <cx:pt idx="17">O</cx:pt>
          <cx:pt idx="18">P</cx:pt>
          <cx:pt idx="19">Q</cx:pt>
          <cx:pt idx="20">Jun-22</cx:pt>
        </cx:lvl>
      </cx:strDim>
      <cx:numDim type="val">
        <cx:f>CF!$N$12:$N$32</cx:f>
        <cx:lvl ptCount="21" formatCode="#,##0_);!(#,##0!);!-_)">
          <cx:pt idx="0">56204.09506</cx:pt>
          <cx:pt idx="1">854424.02864999988</cx:pt>
          <cx:pt idx="2">-783090.43724999996</cx:pt>
          <cx:pt idx="3">-16556.105860000007</cx:pt>
          <cx:pt idx="4">149740.50415977181</cx:pt>
          <cx:pt idx="5">88419.392382714082</cx:pt>
          <cx:pt idx="6">-57570.911650000002</cx:pt>
          <cx:pt idx="7">-1162.8739</cx:pt>
          <cx:pt idx="8">73042.949379513942</cx:pt>
          <cx:pt idx="9">363450.64097199973</cx:pt>
          <cx:pt idx="10">28009.302469999999</cx:pt>
          <cx:pt idx="11">-83476.561899999986</cx:pt>
          <cx:pt idx="12">-520.0135600000001</cx:pt>
          <cx:pt idx="13">-261191.93453999993</cx:pt>
          <cx:pt idx="14">46271.433441999834</cx:pt>
          <cx:pt idx="15">46364.397570000001</cx:pt>
          <cx:pt idx="16">122778.87288000001</cx:pt>
          <cx:pt idx="17">121230.19826</cx:pt>
          <cx:pt idx="18">-63460.34087</cx:pt>
          <cx:pt idx="19">-231161.32083200003</cx:pt>
          <cx:pt idx="20">42023.240449999837</cx:pt>
        </cx:lvl>
      </cx:numDim>
    </cx:data>
  </cx:chartData>
  <cx:chart>
    <cx:plotArea>
      <cx:plotAreaRegion>
        <cx:series layoutId="waterfall" uniqueId="{02574859-AAD4-482A-9625-DAD67E8CF4FA}">
          <cx:dataPt idx="0">
            <cx:spPr>
              <a:solidFill>
                <a:srgbClr val="005EB8"/>
              </a:solidFill>
            </cx:spPr>
          </cx:dataPt>
          <cx:dataPt idx="1">
            <cx:spPr>
              <a:solidFill>
                <a:srgbClr val="00338D"/>
              </a:solidFill>
            </cx:spPr>
          </cx:dataPt>
          <cx:dataPt idx="2">
            <cx:spPr>
              <a:solidFill>
                <a:srgbClr val="C00000"/>
              </a:solidFill>
            </cx:spPr>
          </cx:dataPt>
          <cx:dataPt idx="3">
            <cx:spPr>
              <a:solidFill>
                <a:srgbClr val="C00000"/>
              </a:solidFill>
            </cx:spPr>
          </cx:dataPt>
          <cx:dataPt idx="4">
            <cx:spPr>
              <a:solidFill>
                <a:srgbClr val="00338D"/>
              </a:solidFill>
            </cx:spPr>
          </cx:dataPt>
          <cx:dataPt idx="5">
            <cx:spPr>
              <a:solidFill>
                <a:srgbClr val="00338D"/>
              </a:solidFill>
            </cx:spPr>
          </cx:dataPt>
          <cx:dataPt idx="6">
            <cx:spPr>
              <a:solidFill>
                <a:srgbClr val="C00000"/>
              </a:solidFill>
            </cx:spPr>
          </cx:dataPt>
          <cx:dataPt idx="7">
            <cx:spPr>
              <a:solidFill>
                <a:srgbClr val="C00000"/>
              </a:solidFill>
            </cx:spPr>
          </cx:dataPt>
          <cx:dataPt idx="8">
            <cx:spPr>
              <a:solidFill>
                <a:srgbClr val="00338D"/>
              </a:solidFill>
            </cx:spPr>
          </cx:dataPt>
          <cx:dataPt idx="9">
            <cx:spPr>
              <a:solidFill>
                <a:srgbClr val="005EB8"/>
              </a:solidFill>
            </cx:spPr>
          </cx:dataPt>
          <cx:dataPt idx="10">
            <cx:spPr>
              <a:solidFill>
                <a:srgbClr val="00338D"/>
              </a:solidFill>
            </cx:spPr>
          </cx:dataPt>
          <cx:dataPt idx="11">
            <cx:spPr>
              <a:solidFill>
                <a:srgbClr val="C00000"/>
              </a:solidFill>
            </cx:spPr>
          </cx:dataPt>
          <cx:dataPt idx="12">
            <cx:spPr>
              <a:solidFill>
                <a:srgbClr val="C00000"/>
              </a:solidFill>
            </cx:spPr>
          </cx:dataPt>
          <cx:dataPt idx="13">
            <cx:spPr>
              <a:solidFill>
                <a:srgbClr val="C00000"/>
              </a:solidFill>
            </cx:spPr>
          </cx:dataPt>
          <cx:dataPt idx="14">
            <cx:spPr>
              <a:solidFill>
                <a:srgbClr val="005EB8"/>
              </a:solidFill>
            </cx:spPr>
          </cx:dataPt>
          <cx:dataPt idx="15">
            <cx:spPr>
              <a:solidFill>
                <a:srgbClr val="00338D"/>
              </a:solidFill>
            </cx:spPr>
          </cx:dataPt>
          <cx:dataPt idx="16">
            <cx:spPr>
              <a:solidFill>
                <a:srgbClr val="00338D"/>
              </a:solidFill>
            </cx:spPr>
          </cx:dataPt>
          <cx:dataPt idx="17">
            <cx:spPr>
              <a:solidFill>
                <a:srgbClr val="00338D"/>
              </a:solidFill>
            </cx:spPr>
          </cx:dataPt>
          <cx:dataPt idx="18">
            <cx:spPr>
              <a:solidFill>
                <a:srgbClr val="C00000"/>
              </a:solidFill>
            </cx:spPr>
          </cx:dataPt>
          <cx:dataPt idx="19">
            <cx:spPr>
              <a:solidFill>
                <a:srgbClr val="C00000"/>
              </a:solidFill>
            </cx:spPr>
          </cx:dataPt>
          <cx:dataPt idx="20">
            <cx:spPr>
              <a:solidFill>
                <a:srgbClr val="005EB8"/>
              </a:solidFill>
            </cx:spPr>
          </cx:dataPt>
          <cx:dataLabels pos="outEnd">
            <cx:txPr>
              <a:bodyPr vertOverflow="overflow" horzOverflow="overflow" wrap="square" lIns="0" tIns="0" rIns="0" bIns="0"/>
              <a:lstStyle/>
              <a:p>
                <a:pPr algn="ctr" rtl="0">
                  <a:defRPr sz="900" b="0" i="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pPr>
                <a:endParaRPr lang="ko-KR" alt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cx:txPr>
            <cx:visibility seriesName="0" categoryName="0" value="1"/>
          </cx:dataLabels>
          <cx:dataId val="0"/>
          <cx:layoutPr>
            <cx:visibility connectorLines="0"/>
            <cx:subtotals>
              <cx:idx val="0"/>
              <cx:idx val="9"/>
              <cx:idx val="14"/>
              <cx:idx val="20"/>
            </cx:subtotals>
          </cx:layoutPr>
        </cx:series>
      </cx:plotAreaRegion>
      <cx:axis id="0">
        <cx:catScaling gapWidth="0.5"/>
        <cx:tickLabels/>
        <cx:spPr>
          <a:ln>
            <a:solidFill>
              <a:schemeClr val="tx1"/>
            </a:solidFill>
          </a:ln>
        </cx:spPr>
        <cx:txPr>
          <a:bodyPr vertOverflow="overflow" horzOverflow="overflow" wrap="square" lIns="0" tIns="0" rIns="0" bIns="0"/>
          <a:lstStyle/>
          <a:p>
            <a:pPr algn="ctr" rtl="0">
              <a:defRPr sz="900" b="0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pPr>
            <a:endParaRPr lang="ko-KR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cx:txPr>
      </cx:axis>
      <cx:axis id="1" hidden="1">
        <cx:valScaling/>
        <cx:tickLabels/>
        <cx:txPr>
          <a:bodyPr vertOverflow="overflow" horzOverflow="overflow" wrap="square" lIns="0" tIns="0" rIns="0" bIns="0"/>
          <a:lstStyle/>
          <a:p>
            <a:pPr algn="ctr" rtl="0">
              <a:defRPr sz="900" b="0" i="0">
                <a:solidFill>
                  <a:srgbClr val="5959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pPr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cx:txPr>
      </cx:axis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Revenue!$L$52:$L$68</cx:f>
        <cx:lvl ptCount="17">
          <cx:pt idx="0">FY18</cx:pt>
          <cx:pt idx="1">운임</cx:pt>
          <cx:pt idx="2">용선료</cx:pt>
          <cx:pt idx="3">컨소시엄</cx:pt>
          <cx:pt idx="4">FY19</cx:pt>
          <cx:pt idx="5">운임</cx:pt>
          <cx:pt idx="6">용선료</cx:pt>
          <cx:pt idx="7">컨소시엄</cx:pt>
          <cx:pt idx="8">FY20</cx:pt>
          <cx:pt idx="9">운임</cx:pt>
          <cx:pt idx="10">용선료</cx:pt>
          <cx:pt idx="11">컨소시엄</cx:pt>
          <cx:pt idx="12">FY21</cx:pt>
          <cx:pt idx="13">운임</cx:pt>
          <cx:pt idx="14">용선료</cx:pt>
          <cx:pt idx="15">컨소시엄</cx:pt>
          <cx:pt idx="16">LTM22</cx:pt>
        </cx:lvl>
      </cx:strDim>
      <cx:numDim type="val">
        <cx:f>Revenue!$M$52:$M$68</cx:f>
        <cx:lvl ptCount="17" formatCode="#,##0_);[빨강]!(#,##0!);!-_)">
          <cx:pt idx="0">190718.53513000003</cx:pt>
          <cx:pt idx="1">-3561.3868800000346</cx:pt>
          <cx:pt idx="2">4911.3962399999982</cx:pt>
          <cx:pt idx="3">-344.38121000000001</cx:pt>
          <cx:pt idx="4">191724.16328000001</cx:pt>
          <cx:pt idx="5">-27343.07196999999</cx:pt>
          <cx:pt idx="6">-4823.2040399999987</cx:pt>
          <cx:pt idx="7">-335.54425999999967</cx:pt>
          <cx:pt idx="8">159222.34301000001</cx:pt>
          <cx:pt idx="9">-7359.9874300000374</cx:pt>
          <cx:pt idx="10">20194.248330000002</cx:pt>
          <cx:pt idx="11">20.958489999999529</cx:pt>
          <cx:pt idx="12">172077.56239999997</cx:pt>
          <cx:pt idx="13">63455.82349000001</cx:pt>
          <cx:pt idx="14">8294.7073399999936</cx:pt>
          <cx:pt idx="15">373.75304000000006</cx:pt>
          <cx:pt idx="16">244201.84626999998</cx:pt>
        </cx:lvl>
      </cx:numDim>
    </cx:data>
  </cx:chartData>
  <cx:chart>
    <cx:plotArea>
      <cx:plotAreaRegion>
        <cx:series layoutId="waterfall" uniqueId="{13176B2B-9143-46CF-B1AE-697868D80F4E}">
          <cx:dataLabels pos="outEnd">
            <cx:txPr>
              <a:bodyPr vertOverflow="overflow" horzOverflow="overflow" wrap="square" lIns="0" tIns="0" rIns="0" bIns="0"/>
              <a:lstStyle/>
              <a:p>
                <a:pPr algn="ctr" rtl="0">
                  <a:defRPr sz="700" b="0" i="0">
                    <a:solidFill>
                      <a:srgbClr val="595959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pPr>
                <a:endParaRPr lang="ko-KR" altLang="en-US" sz="700">
                  <a:latin typeface="Arial" panose="020B0604020202020204" pitchFamily="34" charset="0"/>
                  <a:cs typeface="Arial" panose="020B0604020202020204" pitchFamily="34" charset="0"/>
                </a:endParaRPr>
              </a:p>
            </cx:txPr>
            <cx:visibility seriesName="0" categoryName="0" value="1"/>
            <cx:separator>, </cx:separator>
            <cx:dataLabel idx="0" pos="outEnd">
              <cx:spPr>
                <a:noFill/>
              </cx:spPr>
              <cx:txPr>
                <a:bodyPr vertOverflow="overflow" horzOverflow="overflow" wrap="square" lIns="0" tIns="0" rIns="0" bIns="0"/>
                <a:lstStyle/>
                <a:p>
                  <a:pPr algn="ctr" rtl="0">
                    <a:defRPr>
                      <a:solidFill>
                        <a:srgbClr val="595959"/>
                      </a:solidFill>
                    </a:defRPr>
                  </a:pPr>
                  <a:r>
                    <a:rPr lang="ko-KR" altLang="en-US" sz="700">
                      <a:solidFill>
                        <a:srgbClr val="595959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190,719 </a:t>
                  </a:r>
                </a:p>
              </cx:txPr>
              <cx:visibility seriesName="0" categoryName="0" value="1"/>
              <cx:separator>, </cx:separator>
            </cx:dataLabel>
            <cx:dataLabel idx="4" pos="outEnd">
              <cx:visibility seriesName="0" categoryName="0" value="1"/>
              <cx:separator>, </cx:separator>
            </cx:dataLabel>
            <cx:dataLabel idx="5" pos="outEnd">
              <cx:visibility seriesName="0" categoryName="0" value="1"/>
              <cx:separator>, </cx:separator>
            </cx:dataLabel>
            <cx:dataLabel idx="11" pos="inEnd">
              <cx:visibility seriesName="0" categoryName="0" value="1"/>
              <cx:separator>, </cx:separator>
            </cx:dataLabel>
            <cx:dataLabel idx="15" pos="inEnd">
              <cx:visibility seriesName="0" categoryName="0" value="1"/>
              <cx:separator>, </cx:separator>
            </cx:dataLabel>
          </cx:dataLabels>
          <cx:dataId val="0"/>
          <cx:layoutPr>
            <cx:visibility connectorLines="0"/>
            <cx:subtotals>
              <cx:idx val="4"/>
              <cx:idx val="8"/>
              <cx:idx val="12"/>
              <cx:idx val="16"/>
            </cx:subtotals>
          </cx:layoutPr>
        </cx:series>
      </cx:plotAreaRegion>
      <cx:axis id="0">
        <cx:catScaling gapWidth="0.5"/>
        <cx:tickLabels/>
        <cx:txPr>
          <a:bodyPr vertOverflow="overflow" horzOverflow="overflow" wrap="square" lIns="0" tIns="0" rIns="0" bIns="0"/>
          <a:lstStyle/>
          <a:p>
            <a:pPr algn="ctr" rtl="0">
              <a:defRPr sz="700" b="0" i="0">
                <a:solidFill>
                  <a:srgbClr val="5959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pPr>
            <a:endParaRPr lang="ko-KR" altLang="en-US" sz="700">
              <a:latin typeface="Arial" panose="020B0604020202020204" pitchFamily="34" charset="0"/>
              <a:cs typeface="Arial" panose="020B0604020202020204" pitchFamily="34" charset="0"/>
            </a:endParaRPr>
          </a:p>
        </cx:txPr>
      </cx:axis>
      <cx:axis id="1" hidden="1">
        <cx:valScaling min="150000"/>
        <cx:tickLabels/>
        <cx:txPr>
          <a:bodyPr vertOverflow="overflow" horzOverflow="overflow" wrap="square" lIns="0" tIns="0" rIns="0" bIns="0"/>
          <a:lstStyle/>
          <a:p>
            <a:pPr algn="ctr" rtl="0">
              <a:defRPr sz="700" b="0" i="0">
                <a:solidFill>
                  <a:srgbClr val="5959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pPr>
            <a:endParaRPr lang="ko-KR" altLang="en-US" sz="700">
              <a:latin typeface="Arial" panose="020B0604020202020204" pitchFamily="34" charset="0"/>
              <a:cs typeface="Arial" panose="020B0604020202020204" pitchFamily="34" charset="0"/>
            </a:endParaRPr>
          </a:p>
        </cx:txPr>
      </cx:axis>
    </cx:plotArea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Mvt!$AH$6:$AH$42</cx:f>
        <cx:lvl ptCount="37">
          <cx:pt idx="0">2018</cx:pt>
          <cx:pt idx="1">A</cx:pt>
          <cx:pt idx="2">B</cx:pt>
          <cx:pt idx="3">C</cx:pt>
          <cx:pt idx="4">D</cx:pt>
          <cx:pt idx="5">E</cx:pt>
          <cx:pt idx="6">F</cx:pt>
          <cx:pt idx="7">G</cx:pt>
          <cx:pt idx="8">H</cx:pt>
          <cx:pt idx="9">2019</cx:pt>
          <cx:pt idx="10">A</cx:pt>
          <cx:pt idx="11">B</cx:pt>
          <cx:pt idx="12">C</cx:pt>
          <cx:pt idx="13">D</cx:pt>
          <cx:pt idx="14">E</cx:pt>
          <cx:pt idx="15">F</cx:pt>
          <cx:pt idx="16">G</cx:pt>
          <cx:pt idx="17">H</cx:pt>
          <cx:pt idx="18">2020</cx:pt>
          <cx:pt idx="19">A</cx:pt>
          <cx:pt idx="20">B</cx:pt>
          <cx:pt idx="21">C</cx:pt>
          <cx:pt idx="22">D</cx:pt>
          <cx:pt idx="23">E</cx:pt>
          <cx:pt idx="24">F</cx:pt>
          <cx:pt idx="25">G</cx:pt>
          <cx:pt idx="26">H</cx:pt>
          <cx:pt idx="27">2021</cx:pt>
          <cx:pt idx="28">A</cx:pt>
          <cx:pt idx="29">B</cx:pt>
          <cx:pt idx="30">C</cx:pt>
          <cx:pt idx="31">D</cx:pt>
          <cx:pt idx="32">E</cx:pt>
          <cx:pt idx="33">F</cx:pt>
          <cx:pt idx="34">G</cx:pt>
          <cx:pt idx="35">H</cx:pt>
          <cx:pt idx="36">2022</cx:pt>
        </cx:lvl>
      </cx:strDim>
      <cx:numDim type="val">
        <cx:f>Mvt!$AI$6:$AI$42</cx:f>
        <cx:lvl ptCount="37" formatCode="#,##0;!(#,##0!);!-">
          <cx:pt idx="0">18237.844310000059</cx:pt>
          <cx:pt idx="1">-90.082254166657776</cx:pt>
          <cx:pt idx="2">364.47313583332203</cx:pt>
          <cx:pt idx="3">-146.53931666671997</cx:pt>
          <cx:pt idx="4">-1327.013994999983</cx:pt>
          <cx:pt idx="5">0</cx:pt>
          <cx:pt idx="6">-1.986109999999826</cx:pt>
          <cx:pt idx="7">123.03668999999809</cx:pt>
          <cx:pt idx="8">0</cx:pt>
          <cx:pt idx="9">17159.732460000021</cx:pt>
          <cx:pt idx="10">-507.87779208333905</cx:pt>
          <cx:pt idx="11">569.36284791668027</cx:pt>
          <cx:pt idx="12">-4251.8435683333355</cx:pt>
          <cx:pt idx="13">152.61989249999351</cx:pt>
          <cx:pt idx="14">2002.7465499999994</cx:pt>
          <cx:pt idx="15">-1.9974699999997938</cx:pt>
          <cx:pt idx="16">-335.06710999999996</cx:pt>
          <cx:pt idx="17">0</cx:pt>
          <cx:pt idx="18">14787.675810000021</cx:pt>
          <cx:pt idx="19">-336.96793625000288</cx:pt>
          <cx:pt idx="20">784.42178374999094</cx:pt>
          <cx:pt idx="21">1481.8888449999813</cx:pt>
          <cx:pt idx="22">640.78594749998592</cx:pt>
          <cx:pt idx="23">5074.5355500000005</cx:pt>
          <cx:pt idx="24">-6.4034400000009555</cx:pt>
          <cx:pt idx="25">58.06285000000139</cx:pt>
          <cx:pt idx="26">77.782250000000005</cx:pt>
          <cx:pt idx="27">22561.781659999979</cx:pt>
          <cx:pt idx="28">1153.9735887500033</cx:pt>
          <cx:pt idx="29">1364.2454187499939</cx:pt>
          <cx:pt idx="30">5966.7886350000244</cx:pt>
          <cx:pt idx="31">-708.62030250000498</cx:pt>
          <cx:pt idx="32">-223.43702500000018</cx:pt>
          <cx:pt idx="33">-22.769869999999173</cx:pt>
          <cx:pt idx="34">-38.735480000000507</cx:pt>
          <cx:pt idx="35">-79.33926000000001</cx:pt>
          <cx:pt idx="36">29973.887364999991</cx:pt>
        </cx:lvl>
      </cx:numDim>
    </cx:data>
  </cx:chartData>
  <cx:chart>
    <cx:plotArea>
      <cx:plotAreaRegion>
        <cx:series layoutId="waterfall" uniqueId="{A6DD818E-D397-484A-895D-1BA65FB46369}"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8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pPr>
                <a:endParaRPr lang="ko-KR" altLang="en-US" sz="800" b="0" i="0" u="none" strike="noStrike" baseline="0">
                  <a:solidFill>
                    <a:schemeClr val="tx1"/>
                  </a:solidFill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cx:txPr>
            <cx:visibility seriesName="0" categoryName="0" value="1"/>
          </cx:dataLabels>
          <cx:dataId val="0"/>
          <cx:layoutPr>
            <cx:visibility connectorLines="0"/>
            <cx:subtotals>
              <cx:idx val="0"/>
              <cx:idx val="9"/>
              <cx:idx val="18"/>
              <cx:idx val="27"/>
              <cx:idx val="36"/>
            </cx:subtotals>
          </cx:layoutPr>
        </cx:series>
      </cx:plotAreaRegion>
      <cx:axis id="0">
        <cx:catScaling gapWidth="0.300000012"/>
        <cx:tickLabels/>
        <cx:spPr>
          <a:ln w="6350">
            <a:solidFill>
              <a:schemeClr val="tx1"/>
            </a:solidFill>
          </a:ln>
        </cx:spPr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pPr>
            <a:endParaRPr lang="ko-KR" altLang="en-US" sz="800" b="0" i="0" u="none" strike="noStrike" baseline="0">
              <a:solidFill>
                <a:schemeClr val="tx1"/>
              </a:solidFill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cx:txPr>
      </cx:axis>
      <cx:axis id="1" hidden="1">
        <cx:valScaling min="10000"/>
        <cx:tickLabels/>
      </cx:axis>
    </cx:plotArea>
  </cx:chart>
</cx:chartSpace>
</file>

<file path=ppt/charts/chartEx4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CF!$M$12:$M$32</cx:f>
        <cx:lvl ptCount="21">
          <cx:pt idx="0">Jan-18</cx:pt>
          <cx:pt idx="1">A</cx:pt>
          <cx:pt idx="2">B</cx:pt>
          <cx:pt idx="3">C</cx:pt>
          <cx:pt idx="4">D</cx:pt>
          <cx:pt idx="5">E</cx:pt>
          <cx:pt idx="6">F</cx:pt>
          <cx:pt idx="7">G</cx:pt>
          <cx:pt idx="8">H</cx:pt>
          <cx:pt idx="9">CAO</cx:pt>
          <cx:pt idx="10">I</cx:pt>
          <cx:pt idx="11">J</cx:pt>
          <cx:pt idx="12">K</cx:pt>
          <cx:pt idx="13">L</cx:pt>
          <cx:pt idx="14">CAOI</cx:pt>
          <cx:pt idx="15">M</cx:pt>
          <cx:pt idx="16">N</cx:pt>
          <cx:pt idx="17">O</cx:pt>
          <cx:pt idx="18">P</cx:pt>
          <cx:pt idx="19">Q</cx:pt>
          <cx:pt idx="20">Jun-22</cx:pt>
        </cx:lvl>
      </cx:strDim>
      <cx:numDim type="val">
        <cx:f>CF!$N$12:$N$32</cx:f>
        <cx:lvl ptCount="21" formatCode="#,##0_);!(#,##0!);!-_)">
          <cx:pt idx="0">56204.09506</cx:pt>
          <cx:pt idx="1">854424.02864999988</cx:pt>
          <cx:pt idx="2">-783090.43724999996</cx:pt>
          <cx:pt idx="3">-16556.105860000007</cx:pt>
          <cx:pt idx="4">149740.50415977181</cx:pt>
          <cx:pt idx="5">88419.392382714082</cx:pt>
          <cx:pt idx="6">-57570.911650000002</cx:pt>
          <cx:pt idx="7">-1162.8739</cx:pt>
          <cx:pt idx="8">73042.949379513942</cx:pt>
          <cx:pt idx="9">363450.64097199973</cx:pt>
          <cx:pt idx="10">28009.302469999999</cx:pt>
          <cx:pt idx="11">-83476.561899999986</cx:pt>
          <cx:pt idx="12">-520.0135600000001</cx:pt>
          <cx:pt idx="13">-261191.93453999993</cx:pt>
          <cx:pt idx="14">46271.433441999834</cx:pt>
          <cx:pt idx="15">46364.397570000001</cx:pt>
          <cx:pt idx="16">122778.87288000001</cx:pt>
          <cx:pt idx="17">121230.19826</cx:pt>
          <cx:pt idx="18">-63460.34087</cx:pt>
          <cx:pt idx="19">-231161.32083200003</cx:pt>
          <cx:pt idx="20">42023.240449999837</cx:pt>
        </cx:lvl>
      </cx:numDim>
    </cx:data>
  </cx:chartData>
  <cx:chart>
    <cx:plotArea>
      <cx:plotAreaRegion>
        <cx:series layoutId="waterfall" uniqueId="{02574859-AAD4-482A-9625-DAD67E8CF4FA}">
          <cx:dataPt idx="0">
            <cx:spPr>
              <a:solidFill>
                <a:srgbClr val="005EB8"/>
              </a:solidFill>
            </cx:spPr>
          </cx:dataPt>
          <cx:dataPt idx="1">
            <cx:spPr>
              <a:solidFill>
                <a:srgbClr val="00338D"/>
              </a:solidFill>
            </cx:spPr>
          </cx:dataPt>
          <cx:dataPt idx="2">
            <cx:spPr>
              <a:solidFill>
                <a:srgbClr val="C00000"/>
              </a:solidFill>
            </cx:spPr>
          </cx:dataPt>
          <cx:dataPt idx="3">
            <cx:spPr>
              <a:solidFill>
                <a:srgbClr val="C00000"/>
              </a:solidFill>
            </cx:spPr>
          </cx:dataPt>
          <cx:dataPt idx="4">
            <cx:spPr>
              <a:solidFill>
                <a:srgbClr val="00338D"/>
              </a:solidFill>
            </cx:spPr>
          </cx:dataPt>
          <cx:dataPt idx="5">
            <cx:spPr>
              <a:solidFill>
                <a:srgbClr val="00338D"/>
              </a:solidFill>
            </cx:spPr>
          </cx:dataPt>
          <cx:dataPt idx="6">
            <cx:spPr>
              <a:solidFill>
                <a:srgbClr val="C00000"/>
              </a:solidFill>
            </cx:spPr>
          </cx:dataPt>
          <cx:dataPt idx="7">
            <cx:spPr>
              <a:solidFill>
                <a:srgbClr val="C00000"/>
              </a:solidFill>
            </cx:spPr>
          </cx:dataPt>
          <cx:dataPt idx="8">
            <cx:spPr>
              <a:solidFill>
                <a:srgbClr val="00338D"/>
              </a:solidFill>
            </cx:spPr>
          </cx:dataPt>
          <cx:dataPt idx="9">
            <cx:spPr>
              <a:solidFill>
                <a:srgbClr val="005EB8"/>
              </a:solidFill>
            </cx:spPr>
          </cx:dataPt>
          <cx:dataPt idx="10">
            <cx:spPr>
              <a:solidFill>
                <a:srgbClr val="00338D"/>
              </a:solidFill>
            </cx:spPr>
          </cx:dataPt>
          <cx:dataPt idx="11">
            <cx:spPr>
              <a:solidFill>
                <a:srgbClr val="C00000"/>
              </a:solidFill>
            </cx:spPr>
          </cx:dataPt>
          <cx:dataPt idx="12">
            <cx:spPr>
              <a:solidFill>
                <a:srgbClr val="C00000"/>
              </a:solidFill>
            </cx:spPr>
          </cx:dataPt>
          <cx:dataPt idx="13">
            <cx:spPr>
              <a:solidFill>
                <a:srgbClr val="C00000"/>
              </a:solidFill>
            </cx:spPr>
          </cx:dataPt>
          <cx:dataPt idx="14">
            <cx:spPr>
              <a:solidFill>
                <a:srgbClr val="005EB8"/>
              </a:solidFill>
            </cx:spPr>
          </cx:dataPt>
          <cx:dataPt idx="15">
            <cx:spPr>
              <a:solidFill>
                <a:srgbClr val="00338D"/>
              </a:solidFill>
            </cx:spPr>
          </cx:dataPt>
          <cx:dataPt idx="16">
            <cx:spPr>
              <a:solidFill>
                <a:srgbClr val="00338D"/>
              </a:solidFill>
            </cx:spPr>
          </cx:dataPt>
          <cx:dataPt idx="17">
            <cx:spPr>
              <a:solidFill>
                <a:srgbClr val="00338D"/>
              </a:solidFill>
            </cx:spPr>
          </cx:dataPt>
          <cx:dataPt idx="18">
            <cx:spPr>
              <a:solidFill>
                <a:srgbClr val="C00000"/>
              </a:solidFill>
            </cx:spPr>
          </cx:dataPt>
          <cx:dataPt idx="19">
            <cx:spPr>
              <a:solidFill>
                <a:srgbClr val="C00000"/>
              </a:solidFill>
            </cx:spPr>
          </cx:dataPt>
          <cx:dataPt idx="20">
            <cx:spPr>
              <a:solidFill>
                <a:srgbClr val="005EB8"/>
              </a:solidFill>
            </cx:spPr>
          </cx:dataPt>
          <cx:dataLabels pos="outEnd">
            <cx:txPr>
              <a:bodyPr vertOverflow="overflow" horzOverflow="overflow" wrap="square" lIns="0" tIns="0" rIns="0" bIns="0"/>
              <a:lstStyle/>
              <a:p>
                <a:pPr algn="ctr" rtl="0">
                  <a:defRPr sz="900" b="0" i="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pPr>
                <a:endParaRPr lang="ko-KR" alt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cx:txPr>
            <cx:visibility seriesName="0" categoryName="0" value="1"/>
          </cx:dataLabels>
          <cx:dataId val="0"/>
          <cx:layoutPr>
            <cx:visibility connectorLines="0"/>
            <cx:subtotals>
              <cx:idx val="0"/>
              <cx:idx val="9"/>
              <cx:idx val="14"/>
              <cx:idx val="20"/>
            </cx:subtotals>
          </cx:layoutPr>
        </cx:series>
      </cx:plotAreaRegion>
      <cx:axis id="0">
        <cx:catScaling gapWidth="0.5"/>
        <cx:tickLabels/>
        <cx:spPr>
          <a:ln>
            <a:solidFill>
              <a:schemeClr val="tx1"/>
            </a:solidFill>
          </a:ln>
        </cx:spPr>
        <cx:txPr>
          <a:bodyPr vertOverflow="overflow" horzOverflow="overflow" wrap="square" lIns="0" tIns="0" rIns="0" bIns="0"/>
          <a:lstStyle/>
          <a:p>
            <a:pPr algn="ctr" rtl="0">
              <a:defRPr sz="900" b="0" i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pPr>
            <a:endParaRPr lang="ko-KR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cx:txPr>
      </cx:axis>
      <cx:axis id="1" hidden="1">
        <cx:valScaling/>
        <cx:tickLabels/>
        <cx:txPr>
          <a:bodyPr vertOverflow="overflow" horzOverflow="overflow" wrap="square" lIns="0" tIns="0" rIns="0" bIns="0"/>
          <a:lstStyle/>
          <a:p>
            <a:pPr algn="ctr" rtl="0">
              <a:defRPr sz="900" b="0" i="0">
                <a:solidFill>
                  <a:srgbClr val="595959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pPr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cx:tx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B140AEF-A855-4E03-A142-3BEADC1355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9D2D875-0555-4F70-A677-96220C20457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15A91-6568-412A-9605-AC2C6BBAE129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AA06B4-9DEC-4D64-B17B-741379ACDE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7363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97FB59-1C40-436D-8D01-F796297131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377363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27EE7-8B6F-4CDA-AC1D-2DEC93931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122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4" y="7"/>
            <a:ext cx="2945447" cy="495131"/>
          </a:xfrm>
          <a:prstGeom prst="rect">
            <a:avLst/>
          </a:prstGeom>
        </p:spPr>
        <p:txBody>
          <a:bodyPr vert="horz" lIns="91029" tIns="45514" rIns="91029" bIns="45514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646" y="7"/>
            <a:ext cx="2945447" cy="495131"/>
          </a:xfrm>
          <a:prstGeom prst="rect">
            <a:avLst/>
          </a:prstGeom>
        </p:spPr>
        <p:txBody>
          <a:bodyPr vert="horz" lIns="91029" tIns="45514" rIns="91029" bIns="45514" rtlCol="0"/>
          <a:lstStyle>
            <a:lvl1pPr algn="r">
              <a:defRPr sz="1200"/>
            </a:lvl1pPr>
          </a:lstStyle>
          <a:p>
            <a:fld id="{E898DEAD-F440-41A6-9F16-369683AF3B99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1235075"/>
            <a:ext cx="4813300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029" tIns="45514" rIns="91029" bIns="4551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085" y="4751053"/>
            <a:ext cx="5437506" cy="3886937"/>
          </a:xfrm>
          <a:prstGeom prst="rect">
            <a:avLst/>
          </a:prstGeom>
        </p:spPr>
        <p:txBody>
          <a:bodyPr vert="horz" lIns="91029" tIns="45514" rIns="91029" bIns="45514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4" y="9377538"/>
            <a:ext cx="2945447" cy="495131"/>
          </a:xfrm>
          <a:prstGeom prst="rect">
            <a:avLst/>
          </a:prstGeom>
        </p:spPr>
        <p:txBody>
          <a:bodyPr vert="horz" lIns="91029" tIns="45514" rIns="91029" bIns="45514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646" y="9377538"/>
            <a:ext cx="2945447" cy="495131"/>
          </a:xfrm>
          <a:prstGeom prst="rect">
            <a:avLst/>
          </a:prstGeom>
        </p:spPr>
        <p:txBody>
          <a:bodyPr vert="horz" lIns="91029" tIns="45514" rIns="91029" bIns="45514" rtlCol="0" anchor="b"/>
          <a:lstStyle>
            <a:lvl1pPr algn="r">
              <a:defRPr sz="1200"/>
            </a:lvl1pPr>
          </a:lstStyle>
          <a:p>
            <a:fld id="{503ED5AD-97D5-40D5-85B3-1747FFB00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505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0567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9972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8973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05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760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1783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7332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5658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4694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1764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879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4506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0016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62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1528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64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5060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70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9663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71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6740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72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7367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73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209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74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956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510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7748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ED5AD-97D5-40D5-85B3-1747FFB003D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848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26">
              <a:defRPr/>
            </a:pPr>
            <a:fld id="{2D191434-8AB6-44B3-8C0F-27FE76ED9774}" type="slidenum">
              <a:rPr lang="ko-KR" altLang="en-US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pPr defTabSz="946426">
                <a:defRPr/>
              </a:pPr>
              <a:t>13</a:t>
            </a:fld>
            <a:endParaRPr lang="ko-KR" altLang="en-US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8937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26">
              <a:defRPr/>
            </a:pPr>
            <a:fld id="{2D191434-8AB6-44B3-8C0F-27FE76ED9774}" type="slidenum">
              <a:rPr lang="ko-KR" altLang="en-US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pPr defTabSz="946426">
                <a:defRPr/>
              </a:pPr>
              <a:t>14</a:t>
            </a:fld>
            <a:endParaRPr lang="ko-KR" altLang="en-US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2252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26">
              <a:defRPr/>
            </a:pPr>
            <a:fld id="{2D191434-8AB6-44B3-8C0F-27FE76ED9774}" type="slidenum">
              <a:rPr lang="ko-KR" altLang="en-US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pPr defTabSz="946426">
                <a:defRPr/>
              </a:pPr>
              <a:t>15</a:t>
            </a:fld>
            <a:endParaRPr lang="ko-KR" altLang="en-US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8062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26">
              <a:defRPr/>
            </a:pPr>
            <a:fld id="{2D191434-8AB6-44B3-8C0F-27FE76ED9774}" type="slidenum">
              <a:rPr lang="ko-KR" altLang="en-US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pPr defTabSz="946426">
                <a:defRPr/>
              </a:pPr>
              <a:t>16</a:t>
            </a:fld>
            <a:endParaRPr lang="ko-KR" altLang="en-US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3522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- Singular image title ba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8050EB59-63F6-4F2B-AC1B-57440E45CA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82530" y="0"/>
            <a:ext cx="6723469" cy="6858000"/>
          </a:xfrm>
          <a:prstGeom prst="rect">
            <a:avLst/>
          </a:prstGeom>
        </p:spPr>
      </p:pic>
      <p:sp>
        <p:nvSpPr>
          <p:cNvPr id="4" name="object 3"/>
          <p:cNvSpPr/>
          <p:nvPr userDrawn="1"/>
        </p:nvSpPr>
        <p:spPr>
          <a:xfrm>
            <a:off x="0" y="0"/>
            <a:ext cx="4010025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397276" y="1339200"/>
            <a:ext cx="2824977" cy="3510000"/>
          </a:xfrm>
        </p:spPr>
        <p:txBody>
          <a:bodyPr anchor="t" anchorCtr="0"/>
          <a:lstStyle>
            <a:lvl1pPr algn="l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singular image title bar</a:t>
            </a:r>
            <a:endParaRPr lang="en-US"/>
          </a:p>
        </p:txBody>
      </p:sp>
      <p:sp>
        <p:nvSpPr>
          <p:cNvPr id="9" name="Freeform 19"/>
          <p:cNvSpPr>
            <a:spLocks noEditPoints="1"/>
          </p:cNvSpPr>
          <p:nvPr userDrawn="1"/>
        </p:nvSpPr>
        <p:spPr bwMode="auto">
          <a:xfrm>
            <a:off x="428475" y="470475"/>
            <a:ext cx="8424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sz="180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28476" y="5036400"/>
            <a:ext cx="2793777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7DE404C6-DB4F-423C-876B-B58687AE1EEA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gray">
          <a:xfrm>
            <a:off x="397276" y="5916707"/>
            <a:ext cx="3240360" cy="360040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  <a:effectLst/>
        </p:spPr>
        <p:txBody>
          <a:bodyPr wrap="square" lIns="0" tIns="0" rIns="0" bIns="72000" anchor="b" anchorCtr="0">
            <a:noAutofit/>
          </a:bodyPr>
          <a:lstStyle/>
          <a:p>
            <a:r>
              <a:rPr lang="en-GB" sz="1100" b="1">
                <a:solidFill>
                  <a:srgbClr val="FFFFFF"/>
                </a:solidFill>
              </a:rPr>
              <a:t>PRIVATE AND CONFIDENTIAL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1030EE4-0DB3-4D07-BE12-CBC3C5FAD483}"/>
              </a:ext>
            </a:extLst>
          </p:cNvPr>
          <p:cNvGrpSpPr/>
          <p:nvPr userDrawn="1"/>
        </p:nvGrpSpPr>
        <p:grpSpPr>
          <a:xfrm>
            <a:off x="-1119893" y="129406"/>
            <a:ext cx="1003183" cy="6553630"/>
            <a:chOff x="-1119893" y="129406"/>
            <a:chExt cx="1003183" cy="6553630"/>
          </a:xfrm>
        </p:grpSpPr>
        <p:sp>
          <p:nvSpPr>
            <p:cNvPr id="17" name="Rectangle 34">
              <a:extLst>
                <a:ext uri="{FF2B5EF4-FFF2-40B4-BE49-F238E27FC236}">
                  <a16:creationId xmlns:a16="http://schemas.microsoft.com/office/drawing/2014/main" id="{C4775516-CD80-4697-B77C-477C71C89674}"/>
                </a:ext>
              </a:extLst>
            </p:cNvPr>
            <p:cNvSpPr/>
            <p:nvPr userDrawn="1"/>
          </p:nvSpPr>
          <p:spPr>
            <a:xfrm>
              <a:off x="-1117316" y="129406"/>
              <a:ext cx="1000606" cy="468000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KPMG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51 / 141</a:t>
              </a:r>
            </a:p>
          </p:txBody>
        </p:sp>
        <p:sp>
          <p:nvSpPr>
            <p:cNvPr id="18" name="Rectangle 35">
              <a:extLst>
                <a:ext uri="{FF2B5EF4-FFF2-40B4-BE49-F238E27FC236}">
                  <a16:creationId xmlns:a16="http://schemas.microsoft.com/office/drawing/2014/main" id="{8DE6DFCD-39DC-4960-AD3E-3F26EDCF4E42}"/>
                </a:ext>
              </a:extLst>
            </p:cNvPr>
            <p:cNvSpPr/>
            <p:nvPr userDrawn="1"/>
          </p:nvSpPr>
          <p:spPr>
            <a:xfrm>
              <a:off x="-1117316" y="640893"/>
              <a:ext cx="1000606" cy="468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Medium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94 / 184</a:t>
              </a:r>
            </a:p>
          </p:txBody>
        </p:sp>
        <p:sp>
          <p:nvSpPr>
            <p:cNvPr id="19" name="Rectangle 36">
              <a:extLst>
                <a:ext uri="{FF2B5EF4-FFF2-40B4-BE49-F238E27FC236}">
                  <a16:creationId xmlns:a16="http://schemas.microsoft.com/office/drawing/2014/main" id="{EEE5E708-E638-4B51-A55A-2AAFBA7DD25E}"/>
                </a:ext>
              </a:extLst>
            </p:cNvPr>
            <p:cNvSpPr/>
            <p:nvPr userDrawn="1"/>
          </p:nvSpPr>
          <p:spPr>
            <a:xfrm>
              <a:off x="-1117316" y="1152380"/>
              <a:ext cx="1000606" cy="468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145 / 218</a:t>
              </a:r>
            </a:p>
          </p:txBody>
        </p:sp>
        <p:sp>
          <p:nvSpPr>
            <p:cNvPr id="20" name="Rectangle 37">
              <a:extLst>
                <a:ext uri="{FF2B5EF4-FFF2-40B4-BE49-F238E27FC236}">
                  <a16:creationId xmlns:a16="http://schemas.microsoft.com/office/drawing/2014/main" id="{50E1F547-0D46-440F-B012-6011C33B8FFB}"/>
                </a:ext>
              </a:extLst>
            </p:cNvPr>
            <p:cNvSpPr/>
            <p:nvPr userDrawn="1"/>
          </p:nvSpPr>
          <p:spPr>
            <a:xfrm>
              <a:off x="-1117316" y="1663867"/>
              <a:ext cx="1000606" cy="468000"/>
            </a:xfrm>
            <a:prstGeom prst="rect">
              <a:avLst/>
            </a:prstGeom>
            <a:solidFill>
              <a:srgbClr val="48369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Violet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72 / 54 / 152</a:t>
              </a:r>
            </a:p>
          </p:txBody>
        </p:sp>
        <p:sp>
          <p:nvSpPr>
            <p:cNvPr id="21" name="Rectangle 38">
              <a:extLst>
                <a:ext uri="{FF2B5EF4-FFF2-40B4-BE49-F238E27FC236}">
                  <a16:creationId xmlns:a16="http://schemas.microsoft.com/office/drawing/2014/main" id="{31301BEB-2EC3-4B63-8CF8-B4A844A988B1}"/>
                </a:ext>
              </a:extLst>
            </p:cNvPr>
            <p:cNvSpPr/>
            <p:nvPr userDrawn="1"/>
          </p:nvSpPr>
          <p:spPr>
            <a:xfrm>
              <a:off x="-1119893" y="2169209"/>
              <a:ext cx="1000606" cy="468000"/>
            </a:xfrm>
            <a:prstGeom prst="rect">
              <a:avLst/>
            </a:prstGeom>
            <a:solidFill>
              <a:srgbClr val="470A6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71 / 10 / 104</a:t>
              </a:r>
            </a:p>
          </p:txBody>
        </p:sp>
        <p:sp>
          <p:nvSpPr>
            <p:cNvPr id="22" name="Rectangle 39">
              <a:extLst>
                <a:ext uri="{FF2B5EF4-FFF2-40B4-BE49-F238E27FC236}">
                  <a16:creationId xmlns:a16="http://schemas.microsoft.com/office/drawing/2014/main" id="{ED6BA45F-241D-4578-B88E-D6CF31590D32}"/>
                </a:ext>
              </a:extLst>
            </p:cNvPr>
            <p:cNvSpPr/>
            <p:nvPr userDrawn="1"/>
          </p:nvSpPr>
          <p:spPr>
            <a:xfrm>
              <a:off x="-1119893" y="2679774"/>
              <a:ext cx="1000606" cy="468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109 / 32 / 119</a:t>
              </a:r>
            </a:p>
          </p:txBody>
        </p:sp>
        <p:sp>
          <p:nvSpPr>
            <p:cNvPr id="23" name="Rectangle 40">
              <a:extLst>
                <a:ext uri="{FF2B5EF4-FFF2-40B4-BE49-F238E27FC236}">
                  <a16:creationId xmlns:a16="http://schemas.microsoft.com/office/drawing/2014/main" id="{8B697800-C972-4A8C-962E-7D9707398A92}"/>
                </a:ext>
              </a:extLst>
            </p:cNvPr>
            <p:cNvSpPr/>
            <p:nvPr userDrawn="1"/>
          </p:nvSpPr>
          <p:spPr>
            <a:xfrm>
              <a:off x="-1119893" y="3186038"/>
              <a:ext cx="1000606" cy="468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163 / 161</a:t>
              </a:r>
            </a:p>
          </p:txBody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7EBC0C77-5EA9-40D3-A767-83A412156F0F}"/>
                </a:ext>
              </a:extLst>
            </p:cNvPr>
            <p:cNvSpPr/>
            <p:nvPr userDrawn="1"/>
          </p:nvSpPr>
          <p:spPr>
            <a:xfrm>
              <a:off x="-1119893" y="3690607"/>
              <a:ext cx="1000606" cy="468000"/>
            </a:xfrm>
            <a:prstGeom prst="rect">
              <a:avLst/>
            </a:prstGeom>
            <a:solidFill>
              <a:srgbClr val="009A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Dark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154 / 68</a:t>
              </a:r>
            </a:p>
          </p:txBody>
        </p:sp>
        <p:sp>
          <p:nvSpPr>
            <p:cNvPr id="25" name="Rectangle 42">
              <a:extLst>
                <a:ext uri="{FF2B5EF4-FFF2-40B4-BE49-F238E27FC236}">
                  <a16:creationId xmlns:a16="http://schemas.microsoft.com/office/drawing/2014/main" id="{A843810B-CC90-4352-8C3E-3103E0195595}"/>
                </a:ext>
              </a:extLst>
            </p:cNvPr>
            <p:cNvSpPr/>
            <p:nvPr userDrawn="1"/>
          </p:nvSpPr>
          <p:spPr>
            <a:xfrm>
              <a:off x="-1119893" y="4195949"/>
              <a:ext cx="1000606" cy="468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67 / 176 / 42</a:t>
              </a:r>
            </a:p>
          </p:txBody>
        </p:sp>
        <p:sp>
          <p:nvSpPr>
            <p:cNvPr id="26" name="Rectangle 43">
              <a:extLst>
                <a:ext uri="{FF2B5EF4-FFF2-40B4-BE49-F238E27FC236}">
                  <a16:creationId xmlns:a16="http://schemas.microsoft.com/office/drawing/2014/main" id="{527D3DFE-E388-42D9-9F1A-3957B10008B6}"/>
                </a:ext>
              </a:extLst>
            </p:cNvPr>
            <p:cNvSpPr/>
            <p:nvPr userDrawn="1"/>
          </p:nvSpPr>
          <p:spPr>
            <a:xfrm>
              <a:off x="-1119893" y="4701291"/>
              <a:ext cx="1000606" cy="468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Yellow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234 / 170 / 0</a:t>
              </a:r>
            </a:p>
          </p:txBody>
        </p:sp>
        <p:sp>
          <p:nvSpPr>
            <p:cNvPr id="27" name="Rectangle 44">
              <a:extLst>
                <a:ext uri="{FF2B5EF4-FFF2-40B4-BE49-F238E27FC236}">
                  <a16:creationId xmlns:a16="http://schemas.microsoft.com/office/drawing/2014/main" id="{BEA133EB-F72B-4CC3-BACB-21E5600E88D6}"/>
                </a:ext>
              </a:extLst>
            </p:cNvPr>
            <p:cNvSpPr/>
            <p:nvPr userDrawn="1"/>
          </p:nvSpPr>
          <p:spPr>
            <a:xfrm>
              <a:off x="-1119893" y="5200726"/>
              <a:ext cx="1000606" cy="468000"/>
            </a:xfrm>
            <a:prstGeom prst="rect">
              <a:avLst/>
            </a:prstGeom>
            <a:solidFill>
              <a:srgbClr val="F68D2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Orange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246 / 141 / 46</a:t>
              </a:r>
            </a:p>
          </p:txBody>
        </p:sp>
        <p:sp>
          <p:nvSpPr>
            <p:cNvPr id="28" name="Rectangle 45">
              <a:extLst>
                <a:ext uri="{FF2B5EF4-FFF2-40B4-BE49-F238E27FC236}">
                  <a16:creationId xmlns:a16="http://schemas.microsoft.com/office/drawing/2014/main" id="{F272C738-8365-475E-878E-E1E0AEC8BA0A}"/>
                </a:ext>
              </a:extLst>
            </p:cNvPr>
            <p:cNvSpPr/>
            <p:nvPr userDrawn="1"/>
          </p:nvSpPr>
          <p:spPr>
            <a:xfrm>
              <a:off x="-1119893" y="5707881"/>
              <a:ext cx="1000606" cy="468000"/>
            </a:xfrm>
            <a:prstGeom prst="rect">
              <a:avLst/>
            </a:prstGeom>
            <a:solidFill>
              <a:srgbClr val="BC204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Red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188 / 32 / 75</a:t>
              </a:r>
            </a:p>
          </p:txBody>
        </p:sp>
        <p:sp>
          <p:nvSpPr>
            <p:cNvPr id="29" name="Rectangle 46">
              <a:extLst>
                <a:ext uri="{FF2B5EF4-FFF2-40B4-BE49-F238E27FC236}">
                  <a16:creationId xmlns:a16="http://schemas.microsoft.com/office/drawing/2014/main" id="{5E4208E5-6473-41BA-9D0F-B08AD302AFB0}"/>
                </a:ext>
              </a:extLst>
            </p:cNvPr>
            <p:cNvSpPr/>
            <p:nvPr userDrawn="1"/>
          </p:nvSpPr>
          <p:spPr>
            <a:xfrm>
              <a:off x="-1119893" y="6215036"/>
              <a:ext cx="1000606" cy="468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Pink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198 / 0 / 126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A0727CB2-F828-4D20-A015-BFCB4D9FEF6D}"/>
              </a:ext>
            </a:extLst>
          </p:cNvPr>
          <p:cNvGrpSpPr/>
          <p:nvPr userDrawn="1"/>
        </p:nvGrpSpPr>
        <p:grpSpPr>
          <a:xfrm>
            <a:off x="-2552475" y="3018755"/>
            <a:ext cx="1368150" cy="3743995"/>
            <a:chOff x="-1476150" y="576000"/>
            <a:chExt cx="1368150" cy="3743995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2C1C85CA-9E7E-489F-9949-EEF07B4F0A73}"/>
                </a:ext>
              </a:extLst>
            </p:cNvPr>
            <p:cNvGrpSpPr/>
            <p:nvPr userDrawn="1"/>
          </p:nvGrpSpPr>
          <p:grpSpPr>
            <a:xfrm>
              <a:off x="-1476150" y="3743996"/>
              <a:ext cx="1368150" cy="575999"/>
              <a:chOff x="-1476150" y="3743996"/>
              <a:chExt cx="1368150" cy="575999"/>
            </a:xfrm>
          </p:grpSpPr>
          <p:sp>
            <p:nvSpPr>
              <p:cNvPr id="77" name="직사각형 76">
                <a:extLst>
                  <a:ext uri="{FF2B5EF4-FFF2-40B4-BE49-F238E27FC236}">
                    <a16:creationId xmlns:a16="http://schemas.microsoft.com/office/drawing/2014/main" id="{8983AF7F-C2C9-44AD-8101-80FE05DAB838}"/>
                  </a:ext>
                </a:extLst>
              </p:cNvPr>
              <p:cNvSpPr/>
              <p:nvPr/>
            </p:nvSpPr>
            <p:spPr>
              <a:xfrm>
                <a:off x="-1476150" y="4031995"/>
                <a:ext cx="1368150" cy="288000"/>
              </a:xfrm>
              <a:prstGeom prst="rect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Line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127 / 127 / 127</a:t>
                </a:r>
              </a:p>
            </p:txBody>
          </p:sp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2B4FBACA-8339-42D9-BE02-45F24BFC4192}"/>
                  </a:ext>
                </a:extLst>
              </p:cNvPr>
              <p:cNvSpPr/>
              <p:nvPr userDrawn="1"/>
            </p:nvSpPr>
            <p:spPr>
              <a:xfrm>
                <a:off x="-1476150" y="3743996"/>
                <a:ext cx="1368150" cy="288000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Neutral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210 / 210 / 210</a:t>
                </a: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25944A1D-D265-4682-A84E-E9314B89915C}"/>
                </a:ext>
              </a:extLst>
            </p:cNvPr>
            <p:cNvGrpSpPr/>
            <p:nvPr userDrawn="1"/>
          </p:nvGrpSpPr>
          <p:grpSpPr>
            <a:xfrm>
              <a:off x="-1476150" y="576000"/>
              <a:ext cx="1368150" cy="864000"/>
              <a:chOff x="-1476150" y="576000"/>
              <a:chExt cx="1368150" cy="864000"/>
            </a:xfrm>
          </p:grpSpPr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37BA0D7F-EA45-4E2C-AB29-DE4360A0AFF4}"/>
                  </a:ext>
                </a:extLst>
              </p:cNvPr>
              <p:cNvSpPr/>
              <p:nvPr userDrawn="1"/>
            </p:nvSpPr>
            <p:spPr>
              <a:xfrm>
                <a:off x="-828000" y="576000"/>
                <a:ext cx="720000" cy="288000"/>
              </a:xfrm>
              <a:prstGeom prst="rect">
                <a:avLst/>
              </a:prstGeom>
              <a:solidFill>
                <a:srgbClr val="0033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51 / 141</a:t>
                </a: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AE305560-434F-493D-84B3-E129679D3B9B}"/>
                  </a:ext>
                </a:extLst>
              </p:cNvPr>
              <p:cNvSpPr/>
              <p:nvPr userDrawn="1"/>
            </p:nvSpPr>
            <p:spPr>
              <a:xfrm>
                <a:off x="-828000" y="864000"/>
                <a:ext cx="720000" cy="288000"/>
              </a:xfrm>
              <a:prstGeom prst="rect">
                <a:avLst/>
              </a:prstGeom>
              <a:solidFill>
                <a:srgbClr val="005E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M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94 / 184</a:t>
                </a:r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342C2C0B-764F-4884-94A3-2F15E7FB2352}"/>
                  </a:ext>
                </a:extLst>
              </p:cNvPr>
              <p:cNvSpPr/>
              <p:nvPr userDrawn="1"/>
            </p:nvSpPr>
            <p:spPr>
              <a:xfrm>
                <a:off x="-828000" y="1152000"/>
                <a:ext cx="720000" cy="288000"/>
              </a:xfrm>
              <a:prstGeom prst="rect">
                <a:avLst/>
              </a:prstGeom>
              <a:solidFill>
                <a:srgbClr val="0091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145 / 218</a:t>
                </a: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F92F4E4A-9506-45D5-9797-4CAAE490432E}"/>
                  </a:ext>
                </a:extLst>
              </p:cNvPr>
              <p:cNvSpPr/>
              <p:nvPr userDrawn="1"/>
            </p:nvSpPr>
            <p:spPr>
              <a:xfrm>
                <a:off x="-1044000" y="1152000"/>
                <a:ext cx="216000" cy="288000"/>
              </a:xfrm>
              <a:prstGeom prst="rect">
                <a:avLst/>
              </a:prstGeom>
              <a:solidFill>
                <a:srgbClr val="40ADE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5E1AAD76-65C5-4F8D-8E4A-C78C2E75D315}"/>
                  </a:ext>
                </a:extLst>
              </p:cNvPr>
              <p:cNvSpPr/>
              <p:nvPr userDrawn="1"/>
            </p:nvSpPr>
            <p:spPr>
              <a:xfrm>
                <a:off x="-1044000" y="864000"/>
                <a:ext cx="216000" cy="288000"/>
              </a:xfrm>
              <a:prstGeom prst="rect">
                <a:avLst/>
              </a:prstGeom>
              <a:solidFill>
                <a:srgbClr val="4086C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0B672ED6-A43D-4672-ACF9-D0B7252BC097}"/>
                  </a:ext>
                </a:extLst>
              </p:cNvPr>
              <p:cNvSpPr/>
              <p:nvPr userDrawn="1"/>
            </p:nvSpPr>
            <p:spPr>
              <a:xfrm>
                <a:off x="-1260000" y="1152000"/>
                <a:ext cx="216000" cy="288000"/>
              </a:xfrm>
              <a:prstGeom prst="rect">
                <a:avLst/>
              </a:prstGeom>
              <a:solidFill>
                <a:srgbClr val="7FC8EC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DA5374D7-0470-41CD-BFB3-436253AC3997}"/>
                  </a:ext>
                </a:extLst>
              </p:cNvPr>
              <p:cNvSpPr/>
              <p:nvPr userDrawn="1"/>
            </p:nvSpPr>
            <p:spPr>
              <a:xfrm>
                <a:off x="-1260000" y="864000"/>
                <a:ext cx="216000" cy="288000"/>
              </a:xfrm>
              <a:prstGeom prst="rect">
                <a:avLst/>
              </a:prstGeom>
              <a:solidFill>
                <a:srgbClr val="7FAED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786E24A0-E459-485C-894C-E7D50EDA57CC}"/>
                  </a:ext>
                </a:extLst>
              </p:cNvPr>
              <p:cNvSpPr/>
              <p:nvPr userDrawn="1"/>
            </p:nvSpPr>
            <p:spPr>
              <a:xfrm>
                <a:off x="-1044000" y="576000"/>
                <a:ext cx="216000" cy="288000"/>
              </a:xfrm>
              <a:prstGeom prst="rect">
                <a:avLst/>
              </a:prstGeom>
              <a:solidFill>
                <a:srgbClr val="4066A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8E33A6B3-03E5-49D2-8942-F984D03CB976}"/>
                  </a:ext>
                </a:extLst>
              </p:cNvPr>
              <p:cNvSpPr/>
              <p:nvPr userDrawn="1"/>
            </p:nvSpPr>
            <p:spPr>
              <a:xfrm>
                <a:off x="-1260000" y="576000"/>
                <a:ext cx="216000" cy="288000"/>
              </a:xfrm>
              <a:prstGeom prst="rect">
                <a:avLst/>
              </a:prstGeom>
              <a:solidFill>
                <a:srgbClr val="7F99C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58EDF4B2-1963-4634-8373-87B4976A1265}"/>
                  </a:ext>
                </a:extLst>
              </p:cNvPr>
              <p:cNvSpPr/>
              <p:nvPr userDrawn="1"/>
            </p:nvSpPr>
            <p:spPr>
              <a:xfrm>
                <a:off x="-1476150" y="1152000"/>
                <a:ext cx="216000" cy="288000"/>
              </a:xfrm>
              <a:prstGeom prst="rect">
                <a:avLst/>
              </a:prstGeom>
              <a:solidFill>
                <a:srgbClr val="BFE3F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237E2024-EB47-440D-8B36-F2A883E2E47E}"/>
                  </a:ext>
                </a:extLst>
              </p:cNvPr>
              <p:cNvSpPr/>
              <p:nvPr userDrawn="1"/>
            </p:nvSpPr>
            <p:spPr>
              <a:xfrm>
                <a:off x="-1476150" y="864000"/>
                <a:ext cx="216000" cy="288000"/>
              </a:xfrm>
              <a:prstGeom prst="rect">
                <a:avLst/>
              </a:prstGeom>
              <a:solidFill>
                <a:srgbClr val="BFD7E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98ED8632-F4EF-47C1-8927-C4BA609552F3}"/>
                  </a:ext>
                </a:extLst>
              </p:cNvPr>
              <p:cNvSpPr/>
              <p:nvPr userDrawn="1"/>
            </p:nvSpPr>
            <p:spPr>
              <a:xfrm>
                <a:off x="-1476150" y="576000"/>
                <a:ext cx="216000" cy="288000"/>
              </a:xfrm>
              <a:prstGeom prst="rect">
                <a:avLst/>
              </a:prstGeom>
              <a:solidFill>
                <a:srgbClr val="BFCCE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0A805EC0-9128-4B88-835D-297E0A0D7AF3}"/>
                </a:ext>
              </a:extLst>
            </p:cNvPr>
            <p:cNvGrpSpPr/>
            <p:nvPr userDrawn="1"/>
          </p:nvGrpSpPr>
          <p:grpSpPr>
            <a:xfrm>
              <a:off x="-1476150" y="1511999"/>
              <a:ext cx="1368150" cy="288000"/>
              <a:chOff x="-1476150" y="1512000"/>
              <a:chExt cx="1368150" cy="288000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E1B4592D-DC2A-4831-9DE6-EE689A8A193B}"/>
                  </a:ext>
                </a:extLst>
              </p:cNvPr>
              <p:cNvSpPr/>
              <p:nvPr userDrawn="1"/>
            </p:nvSpPr>
            <p:spPr>
              <a:xfrm>
                <a:off x="-828000" y="1512000"/>
                <a:ext cx="720000" cy="288000"/>
              </a:xfrm>
              <a:prstGeom prst="rect">
                <a:avLst/>
              </a:prstGeom>
              <a:solidFill>
                <a:srgbClr val="00A3A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Green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163 / 161</a:t>
                </a: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8E64E0AE-C51F-499B-A02F-6717B0318840}"/>
                  </a:ext>
                </a:extLst>
              </p:cNvPr>
              <p:cNvSpPr/>
              <p:nvPr userDrawn="1"/>
            </p:nvSpPr>
            <p:spPr>
              <a:xfrm>
                <a:off x="-1044000" y="1512000"/>
                <a:ext cx="216000" cy="288000"/>
              </a:xfrm>
              <a:prstGeom prst="rect">
                <a:avLst/>
              </a:prstGeom>
              <a:solidFill>
                <a:srgbClr val="40BAB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D86771DD-27F2-4C49-BD67-7619B00FC35B}"/>
                  </a:ext>
                </a:extLst>
              </p:cNvPr>
              <p:cNvSpPr/>
              <p:nvPr userDrawn="1"/>
            </p:nvSpPr>
            <p:spPr>
              <a:xfrm>
                <a:off x="-1260000" y="1512000"/>
                <a:ext cx="216000" cy="288000"/>
              </a:xfrm>
              <a:prstGeom prst="rect">
                <a:avLst/>
              </a:prstGeom>
              <a:solidFill>
                <a:srgbClr val="7FD1D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C4FDA775-8510-4209-A9D8-FC59A364BDA0}"/>
                  </a:ext>
                </a:extLst>
              </p:cNvPr>
              <p:cNvSpPr/>
              <p:nvPr userDrawn="1"/>
            </p:nvSpPr>
            <p:spPr>
              <a:xfrm>
                <a:off x="-1476150" y="1512000"/>
                <a:ext cx="216000" cy="288000"/>
              </a:xfrm>
              <a:prstGeom prst="rect">
                <a:avLst/>
              </a:prstGeom>
              <a:solidFill>
                <a:srgbClr val="BFE8E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F1560361-E2F4-4C81-B5F3-5E9496E1FED4}"/>
                </a:ext>
              </a:extLst>
            </p:cNvPr>
            <p:cNvGrpSpPr/>
            <p:nvPr userDrawn="1"/>
          </p:nvGrpSpPr>
          <p:grpSpPr>
            <a:xfrm>
              <a:off x="-1476150" y="1871998"/>
              <a:ext cx="1368150" cy="863999"/>
              <a:chOff x="-1476150" y="1871999"/>
              <a:chExt cx="1368150" cy="863999"/>
            </a:xfrm>
          </p:grpSpPr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B9AFE572-D4A2-4289-B4AC-D5BC5DBC6B88}"/>
                  </a:ext>
                </a:extLst>
              </p:cNvPr>
              <p:cNvSpPr/>
              <p:nvPr/>
            </p:nvSpPr>
            <p:spPr>
              <a:xfrm>
                <a:off x="-828000" y="1871999"/>
                <a:ext cx="720000" cy="288000"/>
              </a:xfrm>
              <a:prstGeom prst="rect">
                <a:avLst/>
              </a:prstGeom>
              <a:solidFill>
                <a:srgbClr val="470A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71 / 10 / 104</a:t>
                </a: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ADFAB009-07FE-494F-907B-7B0B89E1E327}"/>
                  </a:ext>
                </a:extLst>
              </p:cNvPr>
              <p:cNvSpPr/>
              <p:nvPr/>
            </p:nvSpPr>
            <p:spPr>
              <a:xfrm>
                <a:off x="-828000" y="2159999"/>
                <a:ext cx="720000" cy="288000"/>
              </a:xfrm>
              <a:prstGeom prst="rect">
                <a:avLst/>
              </a:prstGeom>
              <a:solidFill>
                <a:srgbClr val="6D20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109 / 32 / 119</a:t>
                </a: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E64D1592-E5C6-43D3-AA88-851FA7EC3E32}"/>
                  </a:ext>
                </a:extLst>
              </p:cNvPr>
              <p:cNvSpPr/>
              <p:nvPr userDrawn="1"/>
            </p:nvSpPr>
            <p:spPr>
              <a:xfrm>
                <a:off x="-828000" y="2447998"/>
                <a:ext cx="720000" cy="288000"/>
              </a:xfrm>
              <a:prstGeom prst="rect">
                <a:avLst/>
              </a:prstGeom>
              <a:solidFill>
                <a:srgbClr val="4836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Violet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72 / 54 / 152</a:t>
                </a: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CA681F53-D832-41DC-BC07-FA192EAB6270}"/>
                  </a:ext>
                </a:extLst>
              </p:cNvPr>
              <p:cNvSpPr/>
              <p:nvPr userDrawn="1"/>
            </p:nvSpPr>
            <p:spPr>
              <a:xfrm>
                <a:off x="-1044000" y="1871999"/>
                <a:ext cx="216000" cy="288000"/>
              </a:xfrm>
              <a:prstGeom prst="rect">
                <a:avLst/>
              </a:prstGeom>
              <a:solidFill>
                <a:srgbClr val="75478E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4B768C35-F77E-459B-AB44-D08645A11469}"/>
                  </a:ext>
                </a:extLst>
              </p:cNvPr>
              <p:cNvSpPr/>
              <p:nvPr userDrawn="1"/>
            </p:nvSpPr>
            <p:spPr>
              <a:xfrm>
                <a:off x="-1260000" y="1871999"/>
                <a:ext cx="216000" cy="288000"/>
              </a:xfrm>
              <a:prstGeom prst="rect">
                <a:avLst/>
              </a:prstGeom>
              <a:solidFill>
                <a:srgbClr val="A384B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FB565CB5-A271-4C3E-A6B0-99EF0290C006}"/>
                  </a:ext>
                </a:extLst>
              </p:cNvPr>
              <p:cNvSpPr/>
              <p:nvPr userDrawn="1"/>
            </p:nvSpPr>
            <p:spPr>
              <a:xfrm>
                <a:off x="-1476150" y="1871999"/>
                <a:ext cx="216000" cy="288000"/>
              </a:xfrm>
              <a:prstGeom prst="rect">
                <a:avLst/>
              </a:prstGeom>
              <a:solidFill>
                <a:srgbClr val="D1C2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1682ED2F-6C98-4A19-AB5A-48082533770A}"/>
                  </a:ext>
                </a:extLst>
              </p:cNvPr>
              <p:cNvSpPr/>
              <p:nvPr userDrawn="1"/>
            </p:nvSpPr>
            <p:spPr>
              <a:xfrm>
                <a:off x="-1044000" y="2159999"/>
                <a:ext cx="216000" cy="288000"/>
              </a:xfrm>
              <a:prstGeom prst="rect">
                <a:avLst/>
              </a:prstGeom>
              <a:solidFill>
                <a:srgbClr val="92589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BF7D9A03-654A-41DA-A986-CCF07035E7E2}"/>
                  </a:ext>
                </a:extLst>
              </p:cNvPr>
              <p:cNvSpPr/>
              <p:nvPr userDrawn="1"/>
            </p:nvSpPr>
            <p:spPr>
              <a:xfrm>
                <a:off x="-1260000" y="2159999"/>
                <a:ext cx="216000" cy="288000"/>
              </a:xfrm>
              <a:prstGeom prst="rect">
                <a:avLst/>
              </a:prstGeom>
              <a:solidFill>
                <a:srgbClr val="B68FB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1D484185-4612-440F-A52C-72E59772767A}"/>
                  </a:ext>
                </a:extLst>
              </p:cNvPr>
              <p:cNvSpPr/>
              <p:nvPr userDrawn="1"/>
            </p:nvSpPr>
            <p:spPr>
              <a:xfrm>
                <a:off x="-1476150" y="2159999"/>
                <a:ext cx="216000" cy="288000"/>
              </a:xfrm>
              <a:prstGeom prst="rect">
                <a:avLst/>
              </a:prstGeom>
              <a:solidFill>
                <a:srgbClr val="DAC7D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4D761665-1FC3-4A86-87AE-B48A5366E6AD}"/>
                  </a:ext>
                </a:extLst>
              </p:cNvPr>
              <p:cNvSpPr/>
              <p:nvPr userDrawn="1"/>
            </p:nvSpPr>
            <p:spPr>
              <a:xfrm>
                <a:off x="-1044000" y="2447998"/>
                <a:ext cx="216000" cy="288000"/>
              </a:xfrm>
              <a:prstGeom prst="rect">
                <a:avLst/>
              </a:prstGeom>
              <a:solidFill>
                <a:srgbClr val="7668B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3F67EAC-601A-4B13-81FF-0376AAD18F60}"/>
                  </a:ext>
                </a:extLst>
              </p:cNvPr>
              <p:cNvSpPr/>
              <p:nvPr userDrawn="1"/>
            </p:nvSpPr>
            <p:spPr>
              <a:xfrm>
                <a:off x="-1260000" y="2447998"/>
                <a:ext cx="216000" cy="288000"/>
              </a:xfrm>
              <a:prstGeom prst="rect">
                <a:avLst/>
              </a:prstGeom>
              <a:solidFill>
                <a:srgbClr val="A39AC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2CB84713-CECA-47E6-BBE8-24E62A0F9A16}"/>
                  </a:ext>
                </a:extLst>
              </p:cNvPr>
              <p:cNvSpPr/>
              <p:nvPr userDrawn="1"/>
            </p:nvSpPr>
            <p:spPr>
              <a:xfrm>
                <a:off x="-1476150" y="2447998"/>
                <a:ext cx="216000" cy="288000"/>
              </a:xfrm>
              <a:prstGeom prst="rect">
                <a:avLst/>
              </a:prstGeom>
              <a:solidFill>
                <a:srgbClr val="D1CDE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DAE7771-2CE9-43F1-BC2F-F88DF43F6A54}"/>
                </a:ext>
              </a:extLst>
            </p:cNvPr>
            <p:cNvGrpSpPr/>
            <p:nvPr userDrawn="1"/>
          </p:nvGrpSpPr>
          <p:grpSpPr>
            <a:xfrm>
              <a:off x="-1476150" y="2807996"/>
              <a:ext cx="1368150" cy="863999"/>
              <a:chOff x="-1476150" y="2807997"/>
              <a:chExt cx="1368150" cy="863999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B12F31F3-9774-4654-B1A1-BEC65E8E88A3}"/>
                  </a:ext>
                </a:extLst>
              </p:cNvPr>
              <p:cNvSpPr/>
              <p:nvPr/>
            </p:nvSpPr>
            <p:spPr>
              <a:xfrm>
                <a:off x="-828000" y="2807997"/>
                <a:ext cx="720000" cy="288000"/>
              </a:xfrm>
              <a:prstGeom prst="rect">
                <a:avLst/>
              </a:prstGeom>
              <a:solidFill>
                <a:srgbClr val="E71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Red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231 / 28 / 87</a:t>
                </a: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5406797A-C82E-417B-83CA-1C1603A38746}"/>
                  </a:ext>
                </a:extLst>
              </p:cNvPr>
              <p:cNvSpPr/>
              <p:nvPr/>
            </p:nvSpPr>
            <p:spPr>
              <a:xfrm>
                <a:off x="-828000" y="3383996"/>
                <a:ext cx="720000" cy="288000"/>
              </a:xfrm>
              <a:prstGeom prst="rect">
                <a:avLst/>
              </a:prstGeom>
              <a:solidFill>
                <a:srgbClr val="FFCE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Yellow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206 / 0</a:t>
                </a: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2E972758-DA50-4561-BF9B-EC81DCFB03B3}"/>
                  </a:ext>
                </a:extLst>
              </p:cNvPr>
              <p:cNvSpPr/>
              <p:nvPr userDrawn="1"/>
            </p:nvSpPr>
            <p:spPr>
              <a:xfrm>
                <a:off x="-828000" y="3095996"/>
                <a:ext cx="720000" cy="288000"/>
              </a:xfrm>
              <a:prstGeom prst="rect">
                <a:avLst/>
              </a:prstGeom>
              <a:solidFill>
                <a:srgbClr val="FF6F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Living Coral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111 / 97</a:t>
                </a: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9356AB92-201A-4232-AFFD-64F36B225445}"/>
                  </a:ext>
                </a:extLst>
              </p:cNvPr>
              <p:cNvSpPr/>
              <p:nvPr userDrawn="1"/>
            </p:nvSpPr>
            <p:spPr>
              <a:xfrm>
                <a:off x="-1044000" y="2807997"/>
                <a:ext cx="216000" cy="288000"/>
              </a:xfrm>
              <a:prstGeom prst="rect">
                <a:avLst/>
              </a:prstGeom>
              <a:solidFill>
                <a:srgbClr val="ED558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3996F795-90A9-4BFD-9090-F265C51648DD}"/>
                  </a:ext>
                </a:extLst>
              </p:cNvPr>
              <p:cNvSpPr/>
              <p:nvPr userDrawn="1"/>
            </p:nvSpPr>
            <p:spPr>
              <a:xfrm>
                <a:off x="-1260000" y="2807997"/>
                <a:ext cx="216000" cy="288000"/>
              </a:xfrm>
              <a:prstGeom prst="rect">
                <a:avLst/>
              </a:prstGeom>
              <a:solidFill>
                <a:srgbClr val="F38DA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76EAB662-0D5E-407E-878F-E6C55F1F4AE1}"/>
                  </a:ext>
                </a:extLst>
              </p:cNvPr>
              <p:cNvSpPr/>
              <p:nvPr userDrawn="1"/>
            </p:nvSpPr>
            <p:spPr>
              <a:xfrm>
                <a:off x="-1476150" y="2807997"/>
                <a:ext cx="216000" cy="288000"/>
              </a:xfrm>
              <a:prstGeom prst="rect">
                <a:avLst/>
              </a:prstGeom>
              <a:solidFill>
                <a:srgbClr val="F9C6D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EF1AA3EF-13FB-4C0A-AC57-75E65EB83E2C}"/>
                  </a:ext>
                </a:extLst>
              </p:cNvPr>
              <p:cNvSpPr/>
              <p:nvPr userDrawn="1"/>
            </p:nvSpPr>
            <p:spPr>
              <a:xfrm>
                <a:off x="-1044000" y="3095996"/>
                <a:ext cx="216000" cy="288000"/>
              </a:xfrm>
              <a:prstGeom prst="rect">
                <a:avLst/>
              </a:prstGeom>
              <a:solidFill>
                <a:srgbClr val="FF938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1F0BC51D-C3EA-4D5E-99D4-29C7202DA814}"/>
                  </a:ext>
                </a:extLst>
              </p:cNvPr>
              <p:cNvSpPr/>
              <p:nvPr userDrawn="1"/>
            </p:nvSpPr>
            <p:spPr>
              <a:xfrm>
                <a:off x="-1260000" y="3095996"/>
                <a:ext cx="216000" cy="288000"/>
              </a:xfrm>
              <a:prstGeom prst="rect">
                <a:avLst/>
              </a:prstGeom>
              <a:solidFill>
                <a:srgbClr val="FFB7B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01B90B0B-0E85-42A5-B95C-C292CD04A1E9}"/>
                  </a:ext>
                </a:extLst>
              </p:cNvPr>
              <p:cNvSpPr/>
              <p:nvPr userDrawn="1"/>
            </p:nvSpPr>
            <p:spPr>
              <a:xfrm>
                <a:off x="-1476150" y="3095996"/>
                <a:ext cx="216000" cy="288000"/>
              </a:xfrm>
              <a:prstGeom prst="rect">
                <a:avLst/>
              </a:prstGeom>
              <a:solidFill>
                <a:srgbClr val="FFDBD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9F02680F-5233-48D2-B6F2-76660247B039}"/>
                  </a:ext>
                </a:extLst>
              </p:cNvPr>
              <p:cNvSpPr/>
              <p:nvPr userDrawn="1"/>
            </p:nvSpPr>
            <p:spPr>
              <a:xfrm>
                <a:off x="-1044000" y="3383996"/>
                <a:ext cx="216000" cy="288000"/>
              </a:xfrm>
              <a:prstGeom prst="rect">
                <a:avLst/>
              </a:prstGeom>
              <a:solidFill>
                <a:srgbClr val="FFDA4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F6D4A42B-04A2-4454-B8DC-B3C29F136B37}"/>
                  </a:ext>
                </a:extLst>
              </p:cNvPr>
              <p:cNvSpPr/>
              <p:nvPr userDrawn="1"/>
            </p:nvSpPr>
            <p:spPr>
              <a:xfrm>
                <a:off x="-1260000" y="3383996"/>
                <a:ext cx="216000" cy="288000"/>
              </a:xfrm>
              <a:prstGeom prst="rect">
                <a:avLst/>
              </a:prstGeom>
              <a:solidFill>
                <a:srgbClr val="FFE67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189C4144-2102-453C-AB8B-B73C8D64BA1E}"/>
                  </a:ext>
                </a:extLst>
              </p:cNvPr>
              <p:cNvSpPr/>
              <p:nvPr userDrawn="1"/>
            </p:nvSpPr>
            <p:spPr>
              <a:xfrm>
                <a:off x="-1476150" y="3383996"/>
                <a:ext cx="216000" cy="288000"/>
              </a:xfrm>
              <a:prstGeom prst="rect">
                <a:avLst/>
              </a:prstGeom>
              <a:solidFill>
                <a:srgbClr val="FFF3B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B3051E07-9103-425F-9A81-D651DFBBC52F}"/>
              </a:ext>
            </a:extLst>
          </p:cNvPr>
          <p:cNvSpPr txBox="1"/>
          <p:nvPr userDrawn="1"/>
        </p:nvSpPr>
        <p:spPr>
          <a:xfrm>
            <a:off x="-3612051" y="129406"/>
            <a:ext cx="238042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>
                <a:latin typeface="+mj-ea"/>
                <a:ea typeface="+mj-ea"/>
              </a:rPr>
              <a:t>폰트 </a:t>
            </a:r>
            <a:r>
              <a:rPr lang="en-US" altLang="ko-KR" sz="900">
                <a:latin typeface="+mj-ea"/>
                <a:ea typeface="+mj-ea"/>
              </a:rPr>
              <a:t>: </a:t>
            </a:r>
            <a:r>
              <a:rPr lang="ko-KR" altLang="en-US" sz="900">
                <a:latin typeface="+mj-ea"/>
                <a:ea typeface="+mj-ea"/>
              </a:rPr>
              <a:t>맑은 고딕 </a:t>
            </a:r>
            <a:r>
              <a:rPr lang="en-US" altLang="ko-KR" sz="900">
                <a:latin typeface="+mj-ea"/>
                <a:ea typeface="+mj-ea"/>
              </a:rPr>
              <a:t>(</a:t>
            </a:r>
            <a:r>
              <a:rPr lang="ko-KR" altLang="en-US" sz="900">
                <a:latin typeface="+mj-ea"/>
                <a:ea typeface="+mj-ea"/>
              </a:rPr>
              <a:t>한글</a:t>
            </a:r>
            <a:r>
              <a:rPr lang="en-US" altLang="ko-KR" sz="900">
                <a:latin typeface="+mj-ea"/>
                <a:ea typeface="+mj-ea"/>
              </a:rPr>
              <a:t>)</a:t>
            </a:r>
          </a:p>
          <a:p>
            <a:endParaRPr lang="en-US" altLang="ko-KR" sz="900" i="1" baseline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단위</a:t>
            </a:r>
            <a:r>
              <a:rPr lang="en-US" altLang="ko-KR" sz="900" baseline="0">
                <a:latin typeface="+mj-ea"/>
                <a:ea typeface="+mj-ea"/>
              </a:rPr>
              <a:t>: </a:t>
            </a:r>
            <a:r>
              <a:rPr lang="en-US" altLang="ko-KR" sz="900" baseline="0" err="1">
                <a:latin typeface="+mj-ea"/>
                <a:ea typeface="+mj-ea"/>
              </a:rPr>
              <a:t>USDk</a:t>
            </a:r>
            <a:endParaRPr lang="en-US" altLang="ko-KR" sz="900" baseline="0"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모두 출처</a:t>
            </a:r>
            <a:r>
              <a:rPr lang="en-US" altLang="ko-KR" sz="900" baseline="0">
                <a:latin typeface="+mj-ea"/>
                <a:ea typeface="+mj-ea"/>
              </a:rPr>
              <a:t> </a:t>
            </a:r>
            <a:r>
              <a:rPr lang="ko-KR" altLang="en-US" sz="900" baseline="0">
                <a:latin typeface="+mj-ea"/>
                <a:ea typeface="+mj-ea"/>
              </a:rPr>
              <a:t>표기 반드시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“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Source: ~” </a:t>
            </a:r>
          </a:p>
          <a:p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연도 표시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:</a:t>
            </a:r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Dec-19/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 FY19</a:t>
            </a:r>
          </a:p>
          <a:p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 err="1">
                <a:latin typeface="+mj-ea"/>
                <a:ea typeface="+mj-ea"/>
                <a:cs typeface="Arial" pitchFamily="34" charset="0"/>
              </a:rPr>
              <a:t>안쪽여백</a:t>
            </a:r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왼쪽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오른쪽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위 아래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492074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0"/>
          <p:cNvSpPr txBox="1">
            <a:spLocks noChangeArrowheads="1"/>
          </p:cNvSpPr>
          <p:nvPr userDrawn="1"/>
        </p:nvSpPr>
        <p:spPr bwMode="auto">
          <a:xfrm>
            <a:off x="7390975" y="-12310"/>
            <a:ext cx="2479939" cy="25591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lIns="0" tIns="39600" rIns="39600" bIns="39600" anchor="b">
            <a:spAutoFit/>
          </a:bodyPr>
          <a:lstStyle/>
          <a:p>
            <a:pPr algn="r" fontAlgn="ctr">
              <a:spcBef>
                <a:spcPct val="50000"/>
              </a:spcBef>
              <a:buClr>
                <a:srgbClr val="0C2D83"/>
              </a:buClr>
              <a:defRPr/>
            </a:pPr>
            <a:r>
              <a:rPr lang="en-US" altLang="ko-KR" sz="1100" b="1">
                <a:solidFill>
                  <a:srgbClr val="FF0000"/>
                </a:solidFill>
                <a:latin typeface="+mj-ea"/>
                <a:ea typeface="+mj-ea"/>
              </a:rPr>
              <a:t>Strictly Private &amp; Confidential</a:t>
            </a:r>
          </a:p>
        </p:txBody>
      </p:sp>
      <p:sp>
        <p:nvSpPr>
          <p:cNvPr id="8" name="Freeform 19">
            <a:extLst>
              <a:ext uri="{FF2B5EF4-FFF2-40B4-BE49-F238E27FC236}">
                <a16:creationId xmlns:a16="http://schemas.microsoft.com/office/drawing/2014/main" id="{00536B9C-E175-42EA-B406-EF9DC58D12F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26383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96CCC40-B4F3-4688-9B85-4590EA6C5E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1"/>
          </a:solidFill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6A34EC9-F11A-4325-871E-5F83344639E4}"/>
              </a:ext>
            </a:extLst>
          </p:cNvPr>
          <p:cNvGrpSpPr/>
          <p:nvPr userDrawn="1"/>
        </p:nvGrpSpPr>
        <p:grpSpPr>
          <a:xfrm>
            <a:off x="-1119893" y="129406"/>
            <a:ext cx="1003183" cy="6553630"/>
            <a:chOff x="-1119893" y="129406"/>
            <a:chExt cx="1003183" cy="6553630"/>
          </a:xfrm>
        </p:grpSpPr>
        <p:sp>
          <p:nvSpPr>
            <p:cNvPr id="11" name="Rectangle 34">
              <a:extLst>
                <a:ext uri="{FF2B5EF4-FFF2-40B4-BE49-F238E27FC236}">
                  <a16:creationId xmlns:a16="http://schemas.microsoft.com/office/drawing/2014/main" id="{85FE5DE7-D337-469D-91C2-17BC6461A13E}"/>
                </a:ext>
              </a:extLst>
            </p:cNvPr>
            <p:cNvSpPr/>
            <p:nvPr userDrawn="1"/>
          </p:nvSpPr>
          <p:spPr>
            <a:xfrm>
              <a:off x="-1117316" y="129406"/>
              <a:ext cx="1000606" cy="468000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KPMG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51 / 141</a:t>
              </a:r>
            </a:p>
          </p:txBody>
        </p:sp>
        <p:sp>
          <p:nvSpPr>
            <p:cNvPr id="12" name="Rectangle 35">
              <a:extLst>
                <a:ext uri="{FF2B5EF4-FFF2-40B4-BE49-F238E27FC236}">
                  <a16:creationId xmlns:a16="http://schemas.microsoft.com/office/drawing/2014/main" id="{66C9391B-1567-4BC4-BA43-AE4C31C74E94}"/>
                </a:ext>
              </a:extLst>
            </p:cNvPr>
            <p:cNvSpPr/>
            <p:nvPr userDrawn="1"/>
          </p:nvSpPr>
          <p:spPr>
            <a:xfrm>
              <a:off x="-1117316" y="640893"/>
              <a:ext cx="1000606" cy="468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Medium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94 / 184</a:t>
              </a:r>
            </a:p>
          </p:txBody>
        </p:sp>
        <p:sp>
          <p:nvSpPr>
            <p:cNvPr id="13" name="Rectangle 36">
              <a:extLst>
                <a:ext uri="{FF2B5EF4-FFF2-40B4-BE49-F238E27FC236}">
                  <a16:creationId xmlns:a16="http://schemas.microsoft.com/office/drawing/2014/main" id="{8AB87085-BE39-46BD-8043-6F5B1158203F}"/>
                </a:ext>
              </a:extLst>
            </p:cNvPr>
            <p:cNvSpPr/>
            <p:nvPr userDrawn="1"/>
          </p:nvSpPr>
          <p:spPr>
            <a:xfrm>
              <a:off x="-1117316" y="1152380"/>
              <a:ext cx="1000606" cy="468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145 / 218</a:t>
              </a:r>
            </a:p>
          </p:txBody>
        </p:sp>
        <p:sp>
          <p:nvSpPr>
            <p:cNvPr id="14" name="Rectangle 37">
              <a:extLst>
                <a:ext uri="{FF2B5EF4-FFF2-40B4-BE49-F238E27FC236}">
                  <a16:creationId xmlns:a16="http://schemas.microsoft.com/office/drawing/2014/main" id="{98562E29-F48A-419E-8A4F-D530F7B970F9}"/>
                </a:ext>
              </a:extLst>
            </p:cNvPr>
            <p:cNvSpPr/>
            <p:nvPr userDrawn="1"/>
          </p:nvSpPr>
          <p:spPr>
            <a:xfrm>
              <a:off x="-1117316" y="1663867"/>
              <a:ext cx="1000606" cy="468000"/>
            </a:xfrm>
            <a:prstGeom prst="rect">
              <a:avLst/>
            </a:prstGeom>
            <a:solidFill>
              <a:srgbClr val="48369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Violet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72 / 54 / 152</a:t>
              </a:r>
            </a:p>
          </p:txBody>
        </p:sp>
        <p:sp>
          <p:nvSpPr>
            <p:cNvPr id="15" name="Rectangle 38">
              <a:extLst>
                <a:ext uri="{FF2B5EF4-FFF2-40B4-BE49-F238E27FC236}">
                  <a16:creationId xmlns:a16="http://schemas.microsoft.com/office/drawing/2014/main" id="{8A8FEC32-B391-4E42-BD9C-3A0DB6CE6F85}"/>
                </a:ext>
              </a:extLst>
            </p:cNvPr>
            <p:cNvSpPr/>
            <p:nvPr userDrawn="1"/>
          </p:nvSpPr>
          <p:spPr>
            <a:xfrm>
              <a:off x="-1119893" y="2169209"/>
              <a:ext cx="1000606" cy="468000"/>
            </a:xfrm>
            <a:prstGeom prst="rect">
              <a:avLst/>
            </a:prstGeom>
            <a:solidFill>
              <a:srgbClr val="470A6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71 / 10 / 104</a:t>
              </a:r>
            </a:p>
          </p:txBody>
        </p:sp>
        <p:sp>
          <p:nvSpPr>
            <p:cNvPr id="16" name="Rectangle 39">
              <a:extLst>
                <a:ext uri="{FF2B5EF4-FFF2-40B4-BE49-F238E27FC236}">
                  <a16:creationId xmlns:a16="http://schemas.microsoft.com/office/drawing/2014/main" id="{5A8C75D6-28C3-492B-8E2A-1B43ECB61824}"/>
                </a:ext>
              </a:extLst>
            </p:cNvPr>
            <p:cNvSpPr/>
            <p:nvPr userDrawn="1"/>
          </p:nvSpPr>
          <p:spPr>
            <a:xfrm>
              <a:off x="-1119893" y="2679774"/>
              <a:ext cx="1000606" cy="468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109 / 32 / 119</a:t>
              </a:r>
            </a:p>
          </p:txBody>
        </p:sp>
        <p:sp>
          <p:nvSpPr>
            <p:cNvPr id="17" name="Rectangle 40">
              <a:extLst>
                <a:ext uri="{FF2B5EF4-FFF2-40B4-BE49-F238E27FC236}">
                  <a16:creationId xmlns:a16="http://schemas.microsoft.com/office/drawing/2014/main" id="{24475661-48E9-4D65-B2DE-D8916B19426B}"/>
                </a:ext>
              </a:extLst>
            </p:cNvPr>
            <p:cNvSpPr/>
            <p:nvPr userDrawn="1"/>
          </p:nvSpPr>
          <p:spPr>
            <a:xfrm>
              <a:off x="-1119893" y="3186038"/>
              <a:ext cx="1000606" cy="468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163 / 161</a:t>
              </a:r>
            </a:p>
          </p:txBody>
        </p:sp>
        <p:sp>
          <p:nvSpPr>
            <p:cNvPr id="18" name="Rectangle 41">
              <a:extLst>
                <a:ext uri="{FF2B5EF4-FFF2-40B4-BE49-F238E27FC236}">
                  <a16:creationId xmlns:a16="http://schemas.microsoft.com/office/drawing/2014/main" id="{D500FEAF-151F-4FEB-AC6A-C4878EB08E8E}"/>
                </a:ext>
              </a:extLst>
            </p:cNvPr>
            <p:cNvSpPr/>
            <p:nvPr userDrawn="1"/>
          </p:nvSpPr>
          <p:spPr>
            <a:xfrm>
              <a:off x="-1119893" y="3690607"/>
              <a:ext cx="1000606" cy="468000"/>
            </a:xfrm>
            <a:prstGeom prst="rect">
              <a:avLst/>
            </a:prstGeom>
            <a:solidFill>
              <a:srgbClr val="009A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Dark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154 / 68</a:t>
              </a:r>
            </a:p>
          </p:txBody>
        </p:sp>
        <p:sp>
          <p:nvSpPr>
            <p:cNvPr id="19" name="Rectangle 42">
              <a:extLst>
                <a:ext uri="{FF2B5EF4-FFF2-40B4-BE49-F238E27FC236}">
                  <a16:creationId xmlns:a16="http://schemas.microsoft.com/office/drawing/2014/main" id="{4CA6F460-5983-4AB6-AE26-2A6A2D64BA91}"/>
                </a:ext>
              </a:extLst>
            </p:cNvPr>
            <p:cNvSpPr/>
            <p:nvPr userDrawn="1"/>
          </p:nvSpPr>
          <p:spPr>
            <a:xfrm>
              <a:off x="-1119893" y="4195949"/>
              <a:ext cx="1000606" cy="468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67 / 176 / 42</a:t>
              </a:r>
            </a:p>
          </p:txBody>
        </p:sp>
        <p:sp>
          <p:nvSpPr>
            <p:cNvPr id="20" name="Rectangle 43">
              <a:extLst>
                <a:ext uri="{FF2B5EF4-FFF2-40B4-BE49-F238E27FC236}">
                  <a16:creationId xmlns:a16="http://schemas.microsoft.com/office/drawing/2014/main" id="{1ADD94CA-3592-4456-BDAE-174D13A16E64}"/>
                </a:ext>
              </a:extLst>
            </p:cNvPr>
            <p:cNvSpPr/>
            <p:nvPr userDrawn="1"/>
          </p:nvSpPr>
          <p:spPr>
            <a:xfrm>
              <a:off x="-1119893" y="4701291"/>
              <a:ext cx="1000606" cy="468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Yellow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234 / 170 / 0</a:t>
              </a:r>
            </a:p>
          </p:txBody>
        </p:sp>
        <p:sp>
          <p:nvSpPr>
            <p:cNvPr id="21" name="Rectangle 44">
              <a:extLst>
                <a:ext uri="{FF2B5EF4-FFF2-40B4-BE49-F238E27FC236}">
                  <a16:creationId xmlns:a16="http://schemas.microsoft.com/office/drawing/2014/main" id="{10034DA8-2CE1-4B13-9DD9-E8D4B3AAD19A}"/>
                </a:ext>
              </a:extLst>
            </p:cNvPr>
            <p:cNvSpPr/>
            <p:nvPr userDrawn="1"/>
          </p:nvSpPr>
          <p:spPr>
            <a:xfrm>
              <a:off x="-1119893" y="5200726"/>
              <a:ext cx="1000606" cy="468000"/>
            </a:xfrm>
            <a:prstGeom prst="rect">
              <a:avLst/>
            </a:prstGeom>
            <a:solidFill>
              <a:srgbClr val="F68D2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Orange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246 / 141 / 46</a:t>
              </a:r>
            </a:p>
          </p:txBody>
        </p:sp>
        <p:sp>
          <p:nvSpPr>
            <p:cNvPr id="22" name="Rectangle 45">
              <a:extLst>
                <a:ext uri="{FF2B5EF4-FFF2-40B4-BE49-F238E27FC236}">
                  <a16:creationId xmlns:a16="http://schemas.microsoft.com/office/drawing/2014/main" id="{0EBCDE81-4AA9-451F-96CD-52C7056C1B54}"/>
                </a:ext>
              </a:extLst>
            </p:cNvPr>
            <p:cNvSpPr/>
            <p:nvPr userDrawn="1"/>
          </p:nvSpPr>
          <p:spPr>
            <a:xfrm>
              <a:off x="-1119893" y="5707881"/>
              <a:ext cx="1000606" cy="468000"/>
            </a:xfrm>
            <a:prstGeom prst="rect">
              <a:avLst/>
            </a:prstGeom>
            <a:solidFill>
              <a:srgbClr val="BC204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Red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188 / 32 / 75</a:t>
              </a:r>
            </a:p>
          </p:txBody>
        </p:sp>
        <p:sp>
          <p:nvSpPr>
            <p:cNvPr id="23" name="Rectangle 46">
              <a:extLst>
                <a:ext uri="{FF2B5EF4-FFF2-40B4-BE49-F238E27FC236}">
                  <a16:creationId xmlns:a16="http://schemas.microsoft.com/office/drawing/2014/main" id="{D99E8F4A-0596-4D22-9B69-AD95CB6D4645}"/>
                </a:ext>
              </a:extLst>
            </p:cNvPr>
            <p:cNvSpPr/>
            <p:nvPr userDrawn="1"/>
          </p:nvSpPr>
          <p:spPr>
            <a:xfrm>
              <a:off x="-1119893" y="6215036"/>
              <a:ext cx="1000606" cy="468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Pink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198 / 0 / 126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C0922A9-2191-4A4E-AD89-87B3549E3567}"/>
              </a:ext>
            </a:extLst>
          </p:cNvPr>
          <p:cNvGrpSpPr/>
          <p:nvPr userDrawn="1"/>
        </p:nvGrpSpPr>
        <p:grpSpPr>
          <a:xfrm>
            <a:off x="-2552475" y="3018755"/>
            <a:ext cx="1368150" cy="3743995"/>
            <a:chOff x="-1476150" y="576000"/>
            <a:chExt cx="1368150" cy="3743995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51EB431A-07B9-41A9-8658-9529710E9039}"/>
                </a:ext>
              </a:extLst>
            </p:cNvPr>
            <p:cNvGrpSpPr/>
            <p:nvPr userDrawn="1"/>
          </p:nvGrpSpPr>
          <p:grpSpPr>
            <a:xfrm>
              <a:off x="-1476150" y="3743996"/>
              <a:ext cx="1368150" cy="575999"/>
              <a:chOff x="-1476150" y="3743996"/>
              <a:chExt cx="1368150" cy="575999"/>
            </a:xfrm>
          </p:grpSpPr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7156A1E6-7897-4DE5-AA4B-369C289C7D99}"/>
                  </a:ext>
                </a:extLst>
              </p:cNvPr>
              <p:cNvSpPr/>
              <p:nvPr/>
            </p:nvSpPr>
            <p:spPr>
              <a:xfrm>
                <a:off x="-1476150" y="4031995"/>
                <a:ext cx="1368150" cy="288000"/>
              </a:xfrm>
              <a:prstGeom prst="rect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Line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127 / 127 / 127</a:t>
                </a:r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D6079D60-377E-4B14-A9AE-057608289D66}"/>
                  </a:ext>
                </a:extLst>
              </p:cNvPr>
              <p:cNvSpPr/>
              <p:nvPr userDrawn="1"/>
            </p:nvSpPr>
            <p:spPr>
              <a:xfrm>
                <a:off x="-1476150" y="3743996"/>
                <a:ext cx="1368150" cy="288000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Neutral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210 / 210 / 210</a:t>
                </a: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8F5A0814-7377-4E3D-85D9-7B978D620CB6}"/>
                </a:ext>
              </a:extLst>
            </p:cNvPr>
            <p:cNvGrpSpPr/>
            <p:nvPr userDrawn="1"/>
          </p:nvGrpSpPr>
          <p:grpSpPr>
            <a:xfrm>
              <a:off x="-1476150" y="576000"/>
              <a:ext cx="1368150" cy="864000"/>
              <a:chOff x="-1476150" y="576000"/>
              <a:chExt cx="1368150" cy="864000"/>
            </a:xfrm>
          </p:grpSpPr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4F42C51-AA8A-4864-B0E5-53350946D55A}"/>
                  </a:ext>
                </a:extLst>
              </p:cNvPr>
              <p:cNvSpPr/>
              <p:nvPr userDrawn="1"/>
            </p:nvSpPr>
            <p:spPr>
              <a:xfrm>
                <a:off x="-828000" y="576000"/>
                <a:ext cx="720000" cy="288000"/>
              </a:xfrm>
              <a:prstGeom prst="rect">
                <a:avLst/>
              </a:prstGeom>
              <a:solidFill>
                <a:srgbClr val="0033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51 / 141</a:t>
                </a:r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6C9778E8-73F9-4A2A-A60D-C970E5B031B5}"/>
                  </a:ext>
                </a:extLst>
              </p:cNvPr>
              <p:cNvSpPr/>
              <p:nvPr userDrawn="1"/>
            </p:nvSpPr>
            <p:spPr>
              <a:xfrm>
                <a:off x="-828000" y="864000"/>
                <a:ext cx="720000" cy="288000"/>
              </a:xfrm>
              <a:prstGeom prst="rect">
                <a:avLst/>
              </a:prstGeom>
              <a:solidFill>
                <a:srgbClr val="005E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M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94 / 184</a:t>
                </a:r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5A41F6EF-9817-4458-852C-CBA40DCB3E1A}"/>
                  </a:ext>
                </a:extLst>
              </p:cNvPr>
              <p:cNvSpPr/>
              <p:nvPr userDrawn="1"/>
            </p:nvSpPr>
            <p:spPr>
              <a:xfrm>
                <a:off x="-828000" y="1152000"/>
                <a:ext cx="720000" cy="288000"/>
              </a:xfrm>
              <a:prstGeom prst="rect">
                <a:avLst/>
              </a:prstGeom>
              <a:solidFill>
                <a:srgbClr val="0091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145 / 218</a:t>
                </a: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CA8A0104-817C-4462-8400-74A76B84B374}"/>
                  </a:ext>
                </a:extLst>
              </p:cNvPr>
              <p:cNvSpPr/>
              <p:nvPr userDrawn="1"/>
            </p:nvSpPr>
            <p:spPr>
              <a:xfrm>
                <a:off x="-1044000" y="1152000"/>
                <a:ext cx="216000" cy="288000"/>
              </a:xfrm>
              <a:prstGeom prst="rect">
                <a:avLst/>
              </a:prstGeom>
              <a:solidFill>
                <a:srgbClr val="40ADE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C5B27223-30AC-4F66-95CC-4F5A22F773B6}"/>
                  </a:ext>
                </a:extLst>
              </p:cNvPr>
              <p:cNvSpPr/>
              <p:nvPr userDrawn="1"/>
            </p:nvSpPr>
            <p:spPr>
              <a:xfrm>
                <a:off x="-1044000" y="864000"/>
                <a:ext cx="216000" cy="288000"/>
              </a:xfrm>
              <a:prstGeom prst="rect">
                <a:avLst/>
              </a:prstGeom>
              <a:solidFill>
                <a:srgbClr val="4086C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42BC93BE-CEA6-4B1C-8563-0FF24279279C}"/>
                  </a:ext>
                </a:extLst>
              </p:cNvPr>
              <p:cNvSpPr/>
              <p:nvPr userDrawn="1"/>
            </p:nvSpPr>
            <p:spPr>
              <a:xfrm>
                <a:off x="-1260000" y="1152000"/>
                <a:ext cx="216000" cy="288000"/>
              </a:xfrm>
              <a:prstGeom prst="rect">
                <a:avLst/>
              </a:prstGeom>
              <a:solidFill>
                <a:srgbClr val="7FC8EC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93C26C11-850E-4F12-8EF0-6EA89976DC0B}"/>
                  </a:ext>
                </a:extLst>
              </p:cNvPr>
              <p:cNvSpPr/>
              <p:nvPr userDrawn="1"/>
            </p:nvSpPr>
            <p:spPr>
              <a:xfrm>
                <a:off x="-1260000" y="864000"/>
                <a:ext cx="216000" cy="288000"/>
              </a:xfrm>
              <a:prstGeom prst="rect">
                <a:avLst/>
              </a:prstGeom>
              <a:solidFill>
                <a:srgbClr val="7FAED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458BA82C-83C3-48F2-8344-B3B141011B90}"/>
                  </a:ext>
                </a:extLst>
              </p:cNvPr>
              <p:cNvSpPr/>
              <p:nvPr userDrawn="1"/>
            </p:nvSpPr>
            <p:spPr>
              <a:xfrm>
                <a:off x="-1044000" y="576000"/>
                <a:ext cx="216000" cy="288000"/>
              </a:xfrm>
              <a:prstGeom prst="rect">
                <a:avLst/>
              </a:prstGeom>
              <a:solidFill>
                <a:srgbClr val="4066A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64395F3F-D7BE-439F-A0A8-D9B60FF80ED1}"/>
                  </a:ext>
                </a:extLst>
              </p:cNvPr>
              <p:cNvSpPr/>
              <p:nvPr userDrawn="1"/>
            </p:nvSpPr>
            <p:spPr>
              <a:xfrm>
                <a:off x="-1260000" y="576000"/>
                <a:ext cx="216000" cy="288000"/>
              </a:xfrm>
              <a:prstGeom prst="rect">
                <a:avLst/>
              </a:prstGeom>
              <a:solidFill>
                <a:srgbClr val="7F99C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12DF7BFF-65ED-4256-B587-C34F0AE26F26}"/>
                  </a:ext>
                </a:extLst>
              </p:cNvPr>
              <p:cNvSpPr/>
              <p:nvPr userDrawn="1"/>
            </p:nvSpPr>
            <p:spPr>
              <a:xfrm>
                <a:off x="-1476150" y="1152000"/>
                <a:ext cx="216000" cy="288000"/>
              </a:xfrm>
              <a:prstGeom prst="rect">
                <a:avLst/>
              </a:prstGeom>
              <a:solidFill>
                <a:srgbClr val="BFE3F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73604035-2483-4202-AFC2-09BA3831D2F0}"/>
                  </a:ext>
                </a:extLst>
              </p:cNvPr>
              <p:cNvSpPr/>
              <p:nvPr userDrawn="1"/>
            </p:nvSpPr>
            <p:spPr>
              <a:xfrm>
                <a:off x="-1476150" y="864000"/>
                <a:ext cx="216000" cy="288000"/>
              </a:xfrm>
              <a:prstGeom prst="rect">
                <a:avLst/>
              </a:prstGeom>
              <a:solidFill>
                <a:srgbClr val="BFD7E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F875C7FE-511A-4859-96A9-BA88B34D8EDD}"/>
                  </a:ext>
                </a:extLst>
              </p:cNvPr>
              <p:cNvSpPr/>
              <p:nvPr userDrawn="1"/>
            </p:nvSpPr>
            <p:spPr>
              <a:xfrm>
                <a:off x="-1476150" y="576000"/>
                <a:ext cx="216000" cy="288000"/>
              </a:xfrm>
              <a:prstGeom prst="rect">
                <a:avLst/>
              </a:prstGeom>
              <a:solidFill>
                <a:srgbClr val="BFCCE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94CBA241-6D3E-4444-87F7-B09401B22092}"/>
                </a:ext>
              </a:extLst>
            </p:cNvPr>
            <p:cNvGrpSpPr/>
            <p:nvPr userDrawn="1"/>
          </p:nvGrpSpPr>
          <p:grpSpPr>
            <a:xfrm>
              <a:off x="-1476150" y="1511999"/>
              <a:ext cx="1368150" cy="288000"/>
              <a:chOff x="-1476150" y="1512000"/>
              <a:chExt cx="1368150" cy="288000"/>
            </a:xfrm>
          </p:grpSpPr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74F0606D-374C-4768-A666-C7C436D8388A}"/>
                  </a:ext>
                </a:extLst>
              </p:cNvPr>
              <p:cNvSpPr/>
              <p:nvPr userDrawn="1"/>
            </p:nvSpPr>
            <p:spPr>
              <a:xfrm>
                <a:off x="-828000" y="1512000"/>
                <a:ext cx="720000" cy="288000"/>
              </a:xfrm>
              <a:prstGeom prst="rect">
                <a:avLst/>
              </a:prstGeom>
              <a:solidFill>
                <a:srgbClr val="00A3A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Green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163 / 161</a:t>
                </a: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E3D96441-4F94-4BB3-98ED-9686EA17C15A}"/>
                  </a:ext>
                </a:extLst>
              </p:cNvPr>
              <p:cNvSpPr/>
              <p:nvPr userDrawn="1"/>
            </p:nvSpPr>
            <p:spPr>
              <a:xfrm>
                <a:off x="-1044000" y="1512000"/>
                <a:ext cx="216000" cy="288000"/>
              </a:xfrm>
              <a:prstGeom prst="rect">
                <a:avLst/>
              </a:prstGeom>
              <a:solidFill>
                <a:srgbClr val="40BAB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C49F6A42-FCBC-4ECA-9801-B95D2A082EEE}"/>
                  </a:ext>
                </a:extLst>
              </p:cNvPr>
              <p:cNvSpPr/>
              <p:nvPr userDrawn="1"/>
            </p:nvSpPr>
            <p:spPr>
              <a:xfrm>
                <a:off x="-1260000" y="1512000"/>
                <a:ext cx="216000" cy="288000"/>
              </a:xfrm>
              <a:prstGeom prst="rect">
                <a:avLst/>
              </a:prstGeom>
              <a:solidFill>
                <a:srgbClr val="7FD1D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DA99D096-905A-4318-B6EE-B7FDAD9BD776}"/>
                  </a:ext>
                </a:extLst>
              </p:cNvPr>
              <p:cNvSpPr/>
              <p:nvPr userDrawn="1"/>
            </p:nvSpPr>
            <p:spPr>
              <a:xfrm>
                <a:off x="-1476150" y="1512000"/>
                <a:ext cx="216000" cy="288000"/>
              </a:xfrm>
              <a:prstGeom prst="rect">
                <a:avLst/>
              </a:prstGeom>
              <a:solidFill>
                <a:srgbClr val="BFE8E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6D7398E2-5DFD-4940-B3CB-EB01824A9108}"/>
                </a:ext>
              </a:extLst>
            </p:cNvPr>
            <p:cNvGrpSpPr/>
            <p:nvPr userDrawn="1"/>
          </p:nvGrpSpPr>
          <p:grpSpPr>
            <a:xfrm>
              <a:off x="-1476150" y="1871998"/>
              <a:ext cx="1368150" cy="863999"/>
              <a:chOff x="-1476150" y="1871999"/>
              <a:chExt cx="1368150" cy="863999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5DB982EA-3A12-4295-989C-B7AEDA8168D9}"/>
                  </a:ext>
                </a:extLst>
              </p:cNvPr>
              <p:cNvSpPr/>
              <p:nvPr/>
            </p:nvSpPr>
            <p:spPr>
              <a:xfrm>
                <a:off x="-828000" y="1871999"/>
                <a:ext cx="720000" cy="288000"/>
              </a:xfrm>
              <a:prstGeom prst="rect">
                <a:avLst/>
              </a:prstGeom>
              <a:solidFill>
                <a:srgbClr val="470A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71 / 10 / 104</a:t>
                </a:r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F2380A44-122A-4306-AF2B-BBC4CA39E9CE}"/>
                  </a:ext>
                </a:extLst>
              </p:cNvPr>
              <p:cNvSpPr/>
              <p:nvPr/>
            </p:nvSpPr>
            <p:spPr>
              <a:xfrm>
                <a:off x="-828000" y="2159999"/>
                <a:ext cx="720000" cy="288000"/>
              </a:xfrm>
              <a:prstGeom prst="rect">
                <a:avLst/>
              </a:prstGeom>
              <a:solidFill>
                <a:srgbClr val="6D20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109 / 32 / 119</a:t>
                </a:r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F539224B-516F-4B82-B1EB-1ACF28A9EFC4}"/>
                  </a:ext>
                </a:extLst>
              </p:cNvPr>
              <p:cNvSpPr/>
              <p:nvPr userDrawn="1"/>
            </p:nvSpPr>
            <p:spPr>
              <a:xfrm>
                <a:off x="-828000" y="2447998"/>
                <a:ext cx="720000" cy="288000"/>
              </a:xfrm>
              <a:prstGeom prst="rect">
                <a:avLst/>
              </a:prstGeom>
              <a:solidFill>
                <a:srgbClr val="4836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Violet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72 / 54 / 152</a:t>
                </a:r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BCFD2C43-51B5-4A37-93C2-62A2446AD845}"/>
                  </a:ext>
                </a:extLst>
              </p:cNvPr>
              <p:cNvSpPr/>
              <p:nvPr userDrawn="1"/>
            </p:nvSpPr>
            <p:spPr>
              <a:xfrm>
                <a:off x="-1044000" y="1871999"/>
                <a:ext cx="216000" cy="288000"/>
              </a:xfrm>
              <a:prstGeom prst="rect">
                <a:avLst/>
              </a:prstGeom>
              <a:solidFill>
                <a:srgbClr val="75478E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82CD32AA-F6D7-408C-BA0D-D8B1A678873A}"/>
                  </a:ext>
                </a:extLst>
              </p:cNvPr>
              <p:cNvSpPr/>
              <p:nvPr userDrawn="1"/>
            </p:nvSpPr>
            <p:spPr>
              <a:xfrm>
                <a:off x="-1260000" y="1871999"/>
                <a:ext cx="216000" cy="288000"/>
              </a:xfrm>
              <a:prstGeom prst="rect">
                <a:avLst/>
              </a:prstGeom>
              <a:solidFill>
                <a:srgbClr val="A384B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28219D2F-E86D-4A5F-B7BF-62DCB61A10EB}"/>
                  </a:ext>
                </a:extLst>
              </p:cNvPr>
              <p:cNvSpPr/>
              <p:nvPr userDrawn="1"/>
            </p:nvSpPr>
            <p:spPr>
              <a:xfrm>
                <a:off x="-1476150" y="1871999"/>
                <a:ext cx="216000" cy="288000"/>
              </a:xfrm>
              <a:prstGeom prst="rect">
                <a:avLst/>
              </a:prstGeom>
              <a:solidFill>
                <a:srgbClr val="D1C2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E49533BA-450D-4251-BD8F-7692E64EC8E0}"/>
                  </a:ext>
                </a:extLst>
              </p:cNvPr>
              <p:cNvSpPr/>
              <p:nvPr userDrawn="1"/>
            </p:nvSpPr>
            <p:spPr>
              <a:xfrm>
                <a:off x="-1044000" y="2159999"/>
                <a:ext cx="216000" cy="288000"/>
              </a:xfrm>
              <a:prstGeom prst="rect">
                <a:avLst/>
              </a:prstGeom>
              <a:solidFill>
                <a:srgbClr val="92589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AF95D7F1-B3A6-425D-AB88-CC729628465F}"/>
                  </a:ext>
                </a:extLst>
              </p:cNvPr>
              <p:cNvSpPr/>
              <p:nvPr userDrawn="1"/>
            </p:nvSpPr>
            <p:spPr>
              <a:xfrm>
                <a:off x="-1260000" y="2159999"/>
                <a:ext cx="216000" cy="288000"/>
              </a:xfrm>
              <a:prstGeom prst="rect">
                <a:avLst/>
              </a:prstGeom>
              <a:solidFill>
                <a:srgbClr val="B68FB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ACDDE205-7E0B-4956-B6DA-F609ABA7E696}"/>
                  </a:ext>
                </a:extLst>
              </p:cNvPr>
              <p:cNvSpPr/>
              <p:nvPr userDrawn="1"/>
            </p:nvSpPr>
            <p:spPr>
              <a:xfrm>
                <a:off x="-1476150" y="2159999"/>
                <a:ext cx="216000" cy="288000"/>
              </a:xfrm>
              <a:prstGeom prst="rect">
                <a:avLst/>
              </a:prstGeom>
              <a:solidFill>
                <a:srgbClr val="DAC7D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95B7582F-D526-476C-BCD3-956E32A6464D}"/>
                  </a:ext>
                </a:extLst>
              </p:cNvPr>
              <p:cNvSpPr/>
              <p:nvPr userDrawn="1"/>
            </p:nvSpPr>
            <p:spPr>
              <a:xfrm>
                <a:off x="-1044000" y="2447998"/>
                <a:ext cx="216000" cy="288000"/>
              </a:xfrm>
              <a:prstGeom prst="rect">
                <a:avLst/>
              </a:prstGeom>
              <a:solidFill>
                <a:srgbClr val="7668B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E6623BC9-0FD5-4161-B816-27EF30D9AD02}"/>
                  </a:ext>
                </a:extLst>
              </p:cNvPr>
              <p:cNvSpPr/>
              <p:nvPr userDrawn="1"/>
            </p:nvSpPr>
            <p:spPr>
              <a:xfrm>
                <a:off x="-1260000" y="2447998"/>
                <a:ext cx="216000" cy="288000"/>
              </a:xfrm>
              <a:prstGeom prst="rect">
                <a:avLst/>
              </a:prstGeom>
              <a:solidFill>
                <a:srgbClr val="A39AC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DBCB4646-E536-4A9D-A962-E6510C3EFB13}"/>
                  </a:ext>
                </a:extLst>
              </p:cNvPr>
              <p:cNvSpPr/>
              <p:nvPr userDrawn="1"/>
            </p:nvSpPr>
            <p:spPr>
              <a:xfrm>
                <a:off x="-1476150" y="2447998"/>
                <a:ext cx="216000" cy="288000"/>
              </a:xfrm>
              <a:prstGeom prst="rect">
                <a:avLst/>
              </a:prstGeom>
              <a:solidFill>
                <a:srgbClr val="D1CDE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F978179D-36FD-49CC-B882-28B76CADCAE0}"/>
                </a:ext>
              </a:extLst>
            </p:cNvPr>
            <p:cNvGrpSpPr/>
            <p:nvPr userDrawn="1"/>
          </p:nvGrpSpPr>
          <p:grpSpPr>
            <a:xfrm>
              <a:off x="-1476150" y="2807996"/>
              <a:ext cx="1368150" cy="863999"/>
              <a:chOff x="-1476150" y="2807997"/>
              <a:chExt cx="1368150" cy="863999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703CE445-6135-4E9D-845D-A617755675FB}"/>
                  </a:ext>
                </a:extLst>
              </p:cNvPr>
              <p:cNvSpPr/>
              <p:nvPr/>
            </p:nvSpPr>
            <p:spPr>
              <a:xfrm>
                <a:off x="-828000" y="2807997"/>
                <a:ext cx="720000" cy="288000"/>
              </a:xfrm>
              <a:prstGeom prst="rect">
                <a:avLst/>
              </a:prstGeom>
              <a:solidFill>
                <a:srgbClr val="E71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Red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231 / 28 / 87</a:t>
                </a: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C6CB8AA2-E692-4B37-84FD-35FF12C3A4AA}"/>
                  </a:ext>
                </a:extLst>
              </p:cNvPr>
              <p:cNvSpPr/>
              <p:nvPr/>
            </p:nvSpPr>
            <p:spPr>
              <a:xfrm>
                <a:off x="-828000" y="3383996"/>
                <a:ext cx="720000" cy="288000"/>
              </a:xfrm>
              <a:prstGeom prst="rect">
                <a:avLst/>
              </a:prstGeom>
              <a:solidFill>
                <a:srgbClr val="FFCE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Yellow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206 / 0</a:t>
                </a: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D3380DA2-A694-4150-88C3-9D9589846C17}"/>
                  </a:ext>
                </a:extLst>
              </p:cNvPr>
              <p:cNvSpPr/>
              <p:nvPr userDrawn="1"/>
            </p:nvSpPr>
            <p:spPr>
              <a:xfrm>
                <a:off x="-828000" y="3095996"/>
                <a:ext cx="720000" cy="288000"/>
              </a:xfrm>
              <a:prstGeom prst="rect">
                <a:avLst/>
              </a:prstGeom>
              <a:solidFill>
                <a:srgbClr val="FF6F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Living Coral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111 / 97</a:t>
                </a: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2D1152EF-5826-4CEE-94E3-96A0A177F6BD}"/>
                  </a:ext>
                </a:extLst>
              </p:cNvPr>
              <p:cNvSpPr/>
              <p:nvPr userDrawn="1"/>
            </p:nvSpPr>
            <p:spPr>
              <a:xfrm>
                <a:off x="-1044000" y="2807997"/>
                <a:ext cx="216000" cy="288000"/>
              </a:xfrm>
              <a:prstGeom prst="rect">
                <a:avLst/>
              </a:prstGeom>
              <a:solidFill>
                <a:srgbClr val="ED558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0CA5F8C4-16E0-427C-93D6-3B6F3EBE21F1}"/>
                  </a:ext>
                </a:extLst>
              </p:cNvPr>
              <p:cNvSpPr/>
              <p:nvPr userDrawn="1"/>
            </p:nvSpPr>
            <p:spPr>
              <a:xfrm>
                <a:off x="-1260000" y="2807997"/>
                <a:ext cx="216000" cy="288000"/>
              </a:xfrm>
              <a:prstGeom prst="rect">
                <a:avLst/>
              </a:prstGeom>
              <a:solidFill>
                <a:srgbClr val="F38DA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1E6A0987-C893-48EA-802B-91872CEA0739}"/>
                  </a:ext>
                </a:extLst>
              </p:cNvPr>
              <p:cNvSpPr/>
              <p:nvPr userDrawn="1"/>
            </p:nvSpPr>
            <p:spPr>
              <a:xfrm>
                <a:off x="-1476150" y="2807997"/>
                <a:ext cx="216000" cy="288000"/>
              </a:xfrm>
              <a:prstGeom prst="rect">
                <a:avLst/>
              </a:prstGeom>
              <a:solidFill>
                <a:srgbClr val="F9C6D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0B4E59CF-394E-4F8E-B197-7E05EEA29883}"/>
                  </a:ext>
                </a:extLst>
              </p:cNvPr>
              <p:cNvSpPr/>
              <p:nvPr userDrawn="1"/>
            </p:nvSpPr>
            <p:spPr>
              <a:xfrm>
                <a:off x="-1044000" y="3095996"/>
                <a:ext cx="216000" cy="288000"/>
              </a:xfrm>
              <a:prstGeom prst="rect">
                <a:avLst/>
              </a:prstGeom>
              <a:solidFill>
                <a:srgbClr val="FF938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DDDF24FA-1A1A-46BC-BC18-7DC36DBB3BA0}"/>
                  </a:ext>
                </a:extLst>
              </p:cNvPr>
              <p:cNvSpPr/>
              <p:nvPr userDrawn="1"/>
            </p:nvSpPr>
            <p:spPr>
              <a:xfrm>
                <a:off x="-1260000" y="3095996"/>
                <a:ext cx="216000" cy="288000"/>
              </a:xfrm>
              <a:prstGeom prst="rect">
                <a:avLst/>
              </a:prstGeom>
              <a:solidFill>
                <a:srgbClr val="FFB7B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97BF2B63-A85A-4959-8AB6-4C363223AAF2}"/>
                  </a:ext>
                </a:extLst>
              </p:cNvPr>
              <p:cNvSpPr/>
              <p:nvPr userDrawn="1"/>
            </p:nvSpPr>
            <p:spPr>
              <a:xfrm>
                <a:off x="-1476150" y="3095996"/>
                <a:ext cx="216000" cy="288000"/>
              </a:xfrm>
              <a:prstGeom prst="rect">
                <a:avLst/>
              </a:prstGeom>
              <a:solidFill>
                <a:srgbClr val="FFDBD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C0323ECF-FAD1-4D39-829A-BAA6B52CE319}"/>
                  </a:ext>
                </a:extLst>
              </p:cNvPr>
              <p:cNvSpPr/>
              <p:nvPr userDrawn="1"/>
            </p:nvSpPr>
            <p:spPr>
              <a:xfrm>
                <a:off x="-1044000" y="3383996"/>
                <a:ext cx="216000" cy="288000"/>
              </a:xfrm>
              <a:prstGeom prst="rect">
                <a:avLst/>
              </a:prstGeom>
              <a:solidFill>
                <a:srgbClr val="FFDA4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43D4ED47-E512-46C2-8229-83805E50DB97}"/>
                  </a:ext>
                </a:extLst>
              </p:cNvPr>
              <p:cNvSpPr/>
              <p:nvPr userDrawn="1"/>
            </p:nvSpPr>
            <p:spPr>
              <a:xfrm>
                <a:off x="-1260000" y="3383996"/>
                <a:ext cx="216000" cy="288000"/>
              </a:xfrm>
              <a:prstGeom prst="rect">
                <a:avLst/>
              </a:prstGeom>
              <a:solidFill>
                <a:srgbClr val="FFE67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860647BC-8A25-4DA6-9527-B67C10BDB264}"/>
                  </a:ext>
                </a:extLst>
              </p:cNvPr>
              <p:cNvSpPr/>
              <p:nvPr userDrawn="1"/>
            </p:nvSpPr>
            <p:spPr>
              <a:xfrm>
                <a:off x="-1476150" y="3383996"/>
                <a:ext cx="216000" cy="288000"/>
              </a:xfrm>
              <a:prstGeom prst="rect">
                <a:avLst/>
              </a:prstGeom>
              <a:solidFill>
                <a:srgbClr val="FFF3B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3A6B98-ED4C-463B-A5DF-76079003B83D}"/>
              </a:ext>
            </a:extLst>
          </p:cNvPr>
          <p:cNvSpPr/>
          <p:nvPr userDrawn="1"/>
        </p:nvSpPr>
        <p:spPr>
          <a:xfrm>
            <a:off x="2577" y="0"/>
            <a:ext cx="9868337" cy="6858000"/>
          </a:xfrm>
          <a:prstGeom prst="rect">
            <a:avLst/>
          </a:prstGeom>
          <a:solidFill>
            <a:srgbClr val="00338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9846" tIns="49846" rIns="49846" bIns="49846" rtlCol="0" anchor="ctr"/>
          <a:lstStyle/>
          <a:p>
            <a:pPr algn="ctr"/>
            <a:endParaRPr lang="ko-KR" altLang="en-US" sz="831">
              <a:solidFill>
                <a:schemeClr val="bg1"/>
              </a:solidFill>
            </a:endParaRPr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6B055F62-2BC2-46AF-8072-B466E6A10ED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0375" y="6073200"/>
            <a:ext cx="8424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sz="180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320639D-3783-4F20-A089-751C2080D355}"/>
              </a:ext>
            </a:extLst>
          </p:cNvPr>
          <p:cNvSpPr txBox="1"/>
          <p:nvPr userDrawn="1"/>
        </p:nvSpPr>
        <p:spPr>
          <a:xfrm>
            <a:off x="-3612051" y="129406"/>
            <a:ext cx="238042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>
                <a:latin typeface="+mj-ea"/>
                <a:ea typeface="+mj-ea"/>
              </a:rPr>
              <a:t>폰트 </a:t>
            </a:r>
            <a:r>
              <a:rPr lang="en-US" altLang="ko-KR" sz="900">
                <a:latin typeface="+mj-ea"/>
                <a:ea typeface="+mj-ea"/>
              </a:rPr>
              <a:t>: </a:t>
            </a:r>
            <a:r>
              <a:rPr lang="ko-KR" altLang="en-US" sz="900">
                <a:latin typeface="+mj-ea"/>
                <a:ea typeface="+mj-ea"/>
              </a:rPr>
              <a:t>맑은 고딕 </a:t>
            </a:r>
            <a:r>
              <a:rPr lang="en-US" altLang="ko-KR" sz="900">
                <a:latin typeface="+mj-ea"/>
                <a:ea typeface="+mj-ea"/>
              </a:rPr>
              <a:t>(</a:t>
            </a:r>
            <a:r>
              <a:rPr lang="ko-KR" altLang="en-US" sz="900">
                <a:latin typeface="+mj-ea"/>
                <a:ea typeface="+mj-ea"/>
              </a:rPr>
              <a:t>한글</a:t>
            </a:r>
            <a:r>
              <a:rPr lang="en-US" altLang="ko-KR" sz="900">
                <a:latin typeface="+mj-ea"/>
                <a:ea typeface="+mj-ea"/>
              </a:rPr>
              <a:t>)</a:t>
            </a:r>
          </a:p>
          <a:p>
            <a:endParaRPr lang="en-US" altLang="ko-KR" sz="900" i="1" baseline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단위</a:t>
            </a:r>
            <a:r>
              <a:rPr lang="en-US" altLang="ko-KR" sz="900" baseline="0">
                <a:latin typeface="+mj-ea"/>
                <a:ea typeface="+mj-ea"/>
              </a:rPr>
              <a:t>: </a:t>
            </a:r>
            <a:r>
              <a:rPr lang="en-US" altLang="ko-KR" sz="900" baseline="0" err="1">
                <a:latin typeface="+mj-ea"/>
                <a:ea typeface="+mj-ea"/>
              </a:rPr>
              <a:t>USDk</a:t>
            </a:r>
            <a:endParaRPr lang="en-US" altLang="ko-KR" sz="900" baseline="0"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모두 출처</a:t>
            </a:r>
            <a:r>
              <a:rPr lang="en-US" altLang="ko-KR" sz="900" baseline="0">
                <a:latin typeface="+mj-ea"/>
                <a:ea typeface="+mj-ea"/>
              </a:rPr>
              <a:t> </a:t>
            </a:r>
            <a:r>
              <a:rPr lang="ko-KR" altLang="en-US" sz="900" baseline="0">
                <a:latin typeface="+mj-ea"/>
                <a:ea typeface="+mj-ea"/>
              </a:rPr>
              <a:t>표기 반드시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“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Source: ~” </a:t>
            </a:r>
          </a:p>
          <a:p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연도 표시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:</a:t>
            </a:r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Dec-19/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 FY19</a:t>
            </a:r>
          </a:p>
          <a:p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 err="1">
                <a:latin typeface="+mj-ea"/>
                <a:ea typeface="+mj-ea"/>
                <a:cs typeface="Arial" pitchFamily="34" charset="0"/>
              </a:rPr>
              <a:t>안쪽여백</a:t>
            </a:r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왼쪽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오른쪽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위 아래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915240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15200" y="1346400"/>
            <a:ext cx="6708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divider one title style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1" y="0"/>
            <a:ext cx="1720042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5" name="Freeform 19"/>
          <p:cNvSpPr>
            <a:spLocks noEditPoints="1"/>
          </p:cNvSpPr>
          <p:nvPr userDrawn="1"/>
        </p:nvSpPr>
        <p:spPr bwMode="auto">
          <a:xfrm>
            <a:off x="2236108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6B8F593-02AC-483D-8BC4-87B096165979}"/>
              </a:ext>
            </a:extLst>
          </p:cNvPr>
          <p:cNvGrpSpPr/>
          <p:nvPr userDrawn="1"/>
        </p:nvGrpSpPr>
        <p:grpSpPr>
          <a:xfrm>
            <a:off x="-1119893" y="129406"/>
            <a:ext cx="1003183" cy="6553630"/>
            <a:chOff x="-1119893" y="129406"/>
            <a:chExt cx="1003183" cy="6553630"/>
          </a:xfrm>
        </p:grpSpPr>
        <p:sp>
          <p:nvSpPr>
            <p:cNvPr id="7" name="Rectangle 34">
              <a:extLst>
                <a:ext uri="{FF2B5EF4-FFF2-40B4-BE49-F238E27FC236}">
                  <a16:creationId xmlns:a16="http://schemas.microsoft.com/office/drawing/2014/main" id="{E0F6CAD3-C6E3-43A0-8870-B62D6A5B114E}"/>
                </a:ext>
              </a:extLst>
            </p:cNvPr>
            <p:cNvSpPr/>
            <p:nvPr userDrawn="1"/>
          </p:nvSpPr>
          <p:spPr>
            <a:xfrm>
              <a:off x="-1117316" y="129406"/>
              <a:ext cx="1000606" cy="468000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KPMG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51 / 141</a:t>
              </a:r>
            </a:p>
          </p:txBody>
        </p:sp>
        <p:sp>
          <p:nvSpPr>
            <p:cNvPr id="8" name="Rectangle 35">
              <a:extLst>
                <a:ext uri="{FF2B5EF4-FFF2-40B4-BE49-F238E27FC236}">
                  <a16:creationId xmlns:a16="http://schemas.microsoft.com/office/drawing/2014/main" id="{B3E7231C-8690-4354-8C76-58B57353FCAF}"/>
                </a:ext>
              </a:extLst>
            </p:cNvPr>
            <p:cNvSpPr/>
            <p:nvPr userDrawn="1"/>
          </p:nvSpPr>
          <p:spPr>
            <a:xfrm>
              <a:off x="-1117316" y="640893"/>
              <a:ext cx="1000606" cy="468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Medium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94 / 184</a:t>
              </a:r>
            </a:p>
          </p:txBody>
        </p:sp>
        <p:sp>
          <p:nvSpPr>
            <p:cNvPr id="9" name="Rectangle 36">
              <a:extLst>
                <a:ext uri="{FF2B5EF4-FFF2-40B4-BE49-F238E27FC236}">
                  <a16:creationId xmlns:a16="http://schemas.microsoft.com/office/drawing/2014/main" id="{68A1EB00-C8ED-4C39-A650-F00901531C79}"/>
                </a:ext>
              </a:extLst>
            </p:cNvPr>
            <p:cNvSpPr/>
            <p:nvPr userDrawn="1"/>
          </p:nvSpPr>
          <p:spPr>
            <a:xfrm>
              <a:off x="-1117316" y="1152380"/>
              <a:ext cx="1000606" cy="468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145 / 218</a:t>
              </a:r>
            </a:p>
          </p:txBody>
        </p:sp>
        <p:sp>
          <p:nvSpPr>
            <p:cNvPr id="10" name="Rectangle 37">
              <a:extLst>
                <a:ext uri="{FF2B5EF4-FFF2-40B4-BE49-F238E27FC236}">
                  <a16:creationId xmlns:a16="http://schemas.microsoft.com/office/drawing/2014/main" id="{88C6DA86-2A44-4A86-987E-490BDD46AD13}"/>
                </a:ext>
              </a:extLst>
            </p:cNvPr>
            <p:cNvSpPr/>
            <p:nvPr userDrawn="1"/>
          </p:nvSpPr>
          <p:spPr>
            <a:xfrm>
              <a:off x="-1117316" y="1663867"/>
              <a:ext cx="1000606" cy="468000"/>
            </a:xfrm>
            <a:prstGeom prst="rect">
              <a:avLst/>
            </a:prstGeom>
            <a:solidFill>
              <a:srgbClr val="48369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Violet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72 / 54 / 152</a:t>
              </a:r>
            </a:p>
          </p:txBody>
        </p:sp>
        <p:sp>
          <p:nvSpPr>
            <p:cNvPr id="11" name="Rectangle 38">
              <a:extLst>
                <a:ext uri="{FF2B5EF4-FFF2-40B4-BE49-F238E27FC236}">
                  <a16:creationId xmlns:a16="http://schemas.microsoft.com/office/drawing/2014/main" id="{318968A2-A4D1-47FB-9C5F-961DB9CD3524}"/>
                </a:ext>
              </a:extLst>
            </p:cNvPr>
            <p:cNvSpPr/>
            <p:nvPr userDrawn="1"/>
          </p:nvSpPr>
          <p:spPr>
            <a:xfrm>
              <a:off x="-1119893" y="2169209"/>
              <a:ext cx="1000606" cy="468000"/>
            </a:xfrm>
            <a:prstGeom prst="rect">
              <a:avLst/>
            </a:prstGeom>
            <a:solidFill>
              <a:srgbClr val="470A6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71 / 10 / 104</a:t>
              </a:r>
            </a:p>
          </p:txBody>
        </p:sp>
        <p:sp>
          <p:nvSpPr>
            <p:cNvPr id="12" name="Rectangle 39">
              <a:extLst>
                <a:ext uri="{FF2B5EF4-FFF2-40B4-BE49-F238E27FC236}">
                  <a16:creationId xmlns:a16="http://schemas.microsoft.com/office/drawing/2014/main" id="{AD80B7EB-1442-417D-9A10-B406630FA8E9}"/>
                </a:ext>
              </a:extLst>
            </p:cNvPr>
            <p:cNvSpPr/>
            <p:nvPr userDrawn="1"/>
          </p:nvSpPr>
          <p:spPr>
            <a:xfrm>
              <a:off x="-1119893" y="2679774"/>
              <a:ext cx="1000606" cy="468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109 / 32 / 119</a:t>
              </a:r>
            </a:p>
          </p:txBody>
        </p:sp>
        <p:sp>
          <p:nvSpPr>
            <p:cNvPr id="13" name="Rectangle 40">
              <a:extLst>
                <a:ext uri="{FF2B5EF4-FFF2-40B4-BE49-F238E27FC236}">
                  <a16:creationId xmlns:a16="http://schemas.microsoft.com/office/drawing/2014/main" id="{AC99EEDB-D2A9-4FE8-8E49-4B57603271D4}"/>
                </a:ext>
              </a:extLst>
            </p:cNvPr>
            <p:cNvSpPr/>
            <p:nvPr userDrawn="1"/>
          </p:nvSpPr>
          <p:spPr>
            <a:xfrm>
              <a:off x="-1119893" y="3186038"/>
              <a:ext cx="1000606" cy="468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163 / 161</a:t>
              </a:r>
            </a:p>
          </p:txBody>
        </p:sp>
        <p:sp>
          <p:nvSpPr>
            <p:cNvPr id="14" name="Rectangle 41">
              <a:extLst>
                <a:ext uri="{FF2B5EF4-FFF2-40B4-BE49-F238E27FC236}">
                  <a16:creationId xmlns:a16="http://schemas.microsoft.com/office/drawing/2014/main" id="{757990B8-45F0-421C-A531-BF8733165BCA}"/>
                </a:ext>
              </a:extLst>
            </p:cNvPr>
            <p:cNvSpPr/>
            <p:nvPr userDrawn="1"/>
          </p:nvSpPr>
          <p:spPr>
            <a:xfrm>
              <a:off x="-1119893" y="3690607"/>
              <a:ext cx="1000606" cy="468000"/>
            </a:xfrm>
            <a:prstGeom prst="rect">
              <a:avLst/>
            </a:prstGeom>
            <a:solidFill>
              <a:srgbClr val="009A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Dark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154 / 68</a:t>
              </a:r>
            </a:p>
          </p:txBody>
        </p:sp>
        <p:sp>
          <p:nvSpPr>
            <p:cNvPr id="15" name="Rectangle 42">
              <a:extLst>
                <a:ext uri="{FF2B5EF4-FFF2-40B4-BE49-F238E27FC236}">
                  <a16:creationId xmlns:a16="http://schemas.microsoft.com/office/drawing/2014/main" id="{4BA71107-A76E-48CA-8B2C-251ABB999EA6}"/>
                </a:ext>
              </a:extLst>
            </p:cNvPr>
            <p:cNvSpPr/>
            <p:nvPr userDrawn="1"/>
          </p:nvSpPr>
          <p:spPr>
            <a:xfrm>
              <a:off x="-1119893" y="4195949"/>
              <a:ext cx="1000606" cy="468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67 / 176 / 42</a:t>
              </a:r>
            </a:p>
          </p:txBody>
        </p:sp>
        <p:sp>
          <p:nvSpPr>
            <p:cNvPr id="16" name="Rectangle 43">
              <a:extLst>
                <a:ext uri="{FF2B5EF4-FFF2-40B4-BE49-F238E27FC236}">
                  <a16:creationId xmlns:a16="http://schemas.microsoft.com/office/drawing/2014/main" id="{F1FB2947-39B2-4291-A749-AD1C21317F04}"/>
                </a:ext>
              </a:extLst>
            </p:cNvPr>
            <p:cNvSpPr/>
            <p:nvPr userDrawn="1"/>
          </p:nvSpPr>
          <p:spPr>
            <a:xfrm>
              <a:off x="-1119893" y="4701291"/>
              <a:ext cx="1000606" cy="468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Yellow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234 / 170 / 0</a:t>
              </a:r>
            </a:p>
          </p:txBody>
        </p:sp>
        <p:sp>
          <p:nvSpPr>
            <p:cNvPr id="17" name="Rectangle 44">
              <a:extLst>
                <a:ext uri="{FF2B5EF4-FFF2-40B4-BE49-F238E27FC236}">
                  <a16:creationId xmlns:a16="http://schemas.microsoft.com/office/drawing/2014/main" id="{A7C5800C-4FD2-49EA-8A75-E385108CF838}"/>
                </a:ext>
              </a:extLst>
            </p:cNvPr>
            <p:cNvSpPr/>
            <p:nvPr userDrawn="1"/>
          </p:nvSpPr>
          <p:spPr>
            <a:xfrm>
              <a:off x="-1119893" y="5200726"/>
              <a:ext cx="1000606" cy="468000"/>
            </a:xfrm>
            <a:prstGeom prst="rect">
              <a:avLst/>
            </a:prstGeom>
            <a:solidFill>
              <a:srgbClr val="F68D2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Orange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246 / 141 / 46</a:t>
              </a:r>
            </a:p>
          </p:txBody>
        </p:sp>
        <p:sp>
          <p:nvSpPr>
            <p:cNvPr id="18" name="Rectangle 45">
              <a:extLst>
                <a:ext uri="{FF2B5EF4-FFF2-40B4-BE49-F238E27FC236}">
                  <a16:creationId xmlns:a16="http://schemas.microsoft.com/office/drawing/2014/main" id="{E9439D33-1841-4E41-B2CE-7A62D29489B5}"/>
                </a:ext>
              </a:extLst>
            </p:cNvPr>
            <p:cNvSpPr/>
            <p:nvPr userDrawn="1"/>
          </p:nvSpPr>
          <p:spPr>
            <a:xfrm>
              <a:off x="-1119893" y="5707881"/>
              <a:ext cx="1000606" cy="468000"/>
            </a:xfrm>
            <a:prstGeom prst="rect">
              <a:avLst/>
            </a:prstGeom>
            <a:solidFill>
              <a:srgbClr val="BC204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Red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188 / 32 / 75</a:t>
              </a:r>
            </a:p>
          </p:txBody>
        </p:sp>
        <p:sp>
          <p:nvSpPr>
            <p:cNvPr id="19" name="Rectangle 46">
              <a:extLst>
                <a:ext uri="{FF2B5EF4-FFF2-40B4-BE49-F238E27FC236}">
                  <a16:creationId xmlns:a16="http://schemas.microsoft.com/office/drawing/2014/main" id="{A6C8F0D3-2876-4B80-ABE0-4BBE473D25AD}"/>
                </a:ext>
              </a:extLst>
            </p:cNvPr>
            <p:cNvSpPr/>
            <p:nvPr userDrawn="1"/>
          </p:nvSpPr>
          <p:spPr>
            <a:xfrm>
              <a:off x="-1119893" y="6215036"/>
              <a:ext cx="1000606" cy="468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Pink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198 / 0 / 126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0A1274B-71B5-4996-8DA7-9FCE6DEBC967}"/>
              </a:ext>
            </a:extLst>
          </p:cNvPr>
          <p:cNvGrpSpPr/>
          <p:nvPr userDrawn="1"/>
        </p:nvGrpSpPr>
        <p:grpSpPr>
          <a:xfrm>
            <a:off x="-2552475" y="3018755"/>
            <a:ext cx="1368150" cy="3743995"/>
            <a:chOff x="-1476150" y="576000"/>
            <a:chExt cx="1368150" cy="3743995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8E44996-5598-4D8A-B2FE-C7DA1AC13243}"/>
                </a:ext>
              </a:extLst>
            </p:cNvPr>
            <p:cNvGrpSpPr/>
            <p:nvPr userDrawn="1"/>
          </p:nvGrpSpPr>
          <p:grpSpPr>
            <a:xfrm>
              <a:off x="-1476150" y="3743996"/>
              <a:ext cx="1368150" cy="575999"/>
              <a:chOff x="-1476150" y="3743996"/>
              <a:chExt cx="1368150" cy="575999"/>
            </a:xfrm>
          </p:grpSpPr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BEDF56B8-76EE-4B4F-8B10-05284A9FADC6}"/>
                  </a:ext>
                </a:extLst>
              </p:cNvPr>
              <p:cNvSpPr/>
              <p:nvPr/>
            </p:nvSpPr>
            <p:spPr>
              <a:xfrm>
                <a:off x="-1476150" y="4031995"/>
                <a:ext cx="1368150" cy="288000"/>
              </a:xfrm>
              <a:prstGeom prst="rect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Line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127 / 127 / 127</a:t>
                </a: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517C9381-FBFB-4536-B337-63869FC8D7D8}"/>
                  </a:ext>
                </a:extLst>
              </p:cNvPr>
              <p:cNvSpPr/>
              <p:nvPr userDrawn="1"/>
            </p:nvSpPr>
            <p:spPr>
              <a:xfrm>
                <a:off x="-1476150" y="3743996"/>
                <a:ext cx="1368150" cy="288000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Neutral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210 / 210 / 210</a:t>
                </a:r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91071AA5-C688-41DC-BC01-7C2CD21B35B4}"/>
                </a:ext>
              </a:extLst>
            </p:cNvPr>
            <p:cNvGrpSpPr/>
            <p:nvPr userDrawn="1"/>
          </p:nvGrpSpPr>
          <p:grpSpPr>
            <a:xfrm>
              <a:off x="-1476150" y="576000"/>
              <a:ext cx="1368150" cy="864000"/>
              <a:chOff x="-1476150" y="576000"/>
              <a:chExt cx="1368150" cy="864000"/>
            </a:xfrm>
          </p:grpSpPr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2ADAE0F7-CA65-488B-AD5F-06B290BA4E78}"/>
                  </a:ext>
                </a:extLst>
              </p:cNvPr>
              <p:cNvSpPr/>
              <p:nvPr userDrawn="1"/>
            </p:nvSpPr>
            <p:spPr>
              <a:xfrm>
                <a:off x="-828000" y="576000"/>
                <a:ext cx="720000" cy="288000"/>
              </a:xfrm>
              <a:prstGeom prst="rect">
                <a:avLst/>
              </a:prstGeom>
              <a:solidFill>
                <a:srgbClr val="0033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51 / 141</a:t>
                </a: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B7675D01-6502-4696-902A-2D51884C90CB}"/>
                  </a:ext>
                </a:extLst>
              </p:cNvPr>
              <p:cNvSpPr/>
              <p:nvPr userDrawn="1"/>
            </p:nvSpPr>
            <p:spPr>
              <a:xfrm>
                <a:off x="-828000" y="864000"/>
                <a:ext cx="720000" cy="288000"/>
              </a:xfrm>
              <a:prstGeom prst="rect">
                <a:avLst/>
              </a:prstGeom>
              <a:solidFill>
                <a:srgbClr val="005E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M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94 / 184</a:t>
                </a: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14F169D7-A3BE-427E-8A67-0B1ED79DA795}"/>
                  </a:ext>
                </a:extLst>
              </p:cNvPr>
              <p:cNvSpPr/>
              <p:nvPr userDrawn="1"/>
            </p:nvSpPr>
            <p:spPr>
              <a:xfrm>
                <a:off x="-828000" y="1152000"/>
                <a:ext cx="720000" cy="288000"/>
              </a:xfrm>
              <a:prstGeom prst="rect">
                <a:avLst/>
              </a:prstGeom>
              <a:solidFill>
                <a:srgbClr val="0091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145 / 218</a:t>
                </a: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007DCDD7-8140-4176-8695-6D61E74241EF}"/>
                  </a:ext>
                </a:extLst>
              </p:cNvPr>
              <p:cNvSpPr/>
              <p:nvPr userDrawn="1"/>
            </p:nvSpPr>
            <p:spPr>
              <a:xfrm>
                <a:off x="-1044000" y="1152000"/>
                <a:ext cx="216000" cy="288000"/>
              </a:xfrm>
              <a:prstGeom prst="rect">
                <a:avLst/>
              </a:prstGeom>
              <a:solidFill>
                <a:srgbClr val="40ADE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5968F3FE-199E-4170-8C0C-8869C050CFCA}"/>
                  </a:ext>
                </a:extLst>
              </p:cNvPr>
              <p:cNvSpPr/>
              <p:nvPr userDrawn="1"/>
            </p:nvSpPr>
            <p:spPr>
              <a:xfrm>
                <a:off x="-1044000" y="864000"/>
                <a:ext cx="216000" cy="288000"/>
              </a:xfrm>
              <a:prstGeom prst="rect">
                <a:avLst/>
              </a:prstGeom>
              <a:solidFill>
                <a:srgbClr val="4086C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65605743-2867-4769-98DB-0237ABF7C99A}"/>
                  </a:ext>
                </a:extLst>
              </p:cNvPr>
              <p:cNvSpPr/>
              <p:nvPr userDrawn="1"/>
            </p:nvSpPr>
            <p:spPr>
              <a:xfrm>
                <a:off x="-1260000" y="1152000"/>
                <a:ext cx="216000" cy="288000"/>
              </a:xfrm>
              <a:prstGeom prst="rect">
                <a:avLst/>
              </a:prstGeom>
              <a:solidFill>
                <a:srgbClr val="7FC8EC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B4997BD1-C9CB-4073-BCC4-A05A36D0424F}"/>
                  </a:ext>
                </a:extLst>
              </p:cNvPr>
              <p:cNvSpPr/>
              <p:nvPr userDrawn="1"/>
            </p:nvSpPr>
            <p:spPr>
              <a:xfrm>
                <a:off x="-1260000" y="864000"/>
                <a:ext cx="216000" cy="288000"/>
              </a:xfrm>
              <a:prstGeom prst="rect">
                <a:avLst/>
              </a:prstGeom>
              <a:solidFill>
                <a:srgbClr val="7FAED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3343CC21-C726-4733-B7C9-E727D9D9E131}"/>
                  </a:ext>
                </a:extLst>
              </p:cNvPr>
              <p:cNvSpPr/>
              <p:nvPr userDrawn="1"/>
            </p:nvSpPr>
            <p:spPr>
              <a:xfrm>
                <a:off x="-1044000" y="576000"/>
                <a:ext cx="216000" cy="288000"/>
              </a:xfrm>
              <a:prstGeom prst="rect">
                <a:avLst/>
              </a:prstGeom>
              <a:solidFill>
                <a:srgbClr val="4066A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A6AF302C-5540-4222-B931-C6F167242D59}"/>
                  </a:ext>
                </a:extLst>
              </p:cNvPr>
              <p:cNvSpPr/>
              <p:nvPr userDrawn="1"/>
            </p:nvSpPr>
            <p:spPr>
              <a:xfrm>
                <a:off x="-1260000" y="576000"/>
                <a:ext cx="216000" cy="288000"/>
              </a:xfrm>
              <a:prstGeom prst="rect">
                <a:avLst/>
              </a:prstGeom>
              <a:solidFill>
                <a:srgbClr val="7F99C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A4F02088-CD23-4A1C-9115-47537C72CC11}"/>
                  </a:ext>
                </a:extLst>
              </p:cNvPr>
              <p:cNvSpPr/>
              <p:nvPr userDrawn="1"/>
            </p:nvSpPr>
            <p:spPr>
              <a:xfrm>
                <a:off x="-1476150" y="1152000"/>
                <a:ext cx="216000" cy="288000"/>
              </a:xfrm>
              <a:prstGeom prst="rect">
                <a:avLst/>
              </a:prstGeom>
              <a:solidFill>
                <a:srgbClr val="BFE3F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C8C895DC-1B98-4F3A-AECE-3E3BA118AE20}"/>
                  </a:ext>
                </a:extLst>
              </p:cNvPr>
              <p:cNvSpPr/>
              <p:nvPr userDrawn="1"/>
            </p:nvSpPr>
            <p:spPr>
              <a:xfrm>
                <a:off x="-1476150" y="864000"/>
                <a:ext cx="216000" cy="288000"/>
              </a:xfrm>
              <a:prstGeom prst="rect">
                <a:avLst/>
              </a:prstGeom>
              <a:solidFill>
                <a:srgbClr val="BFD7E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15BE4E83-C62F-425A-A9F2-C0B2E66A0384}"/>
                  </a:ext>
                </a:extLst>
              </p:cNvPr>
              <p:cNvSpPr/>
              <p:nvPr userDrawn="1"/>
            </p:nvSpPr>
            <p:spPr>
              <a:xfrm>
                <a:off x="-1476150" y="576000"/>
                <a:ext cx="216000" cy="288000"/>
              </a:xfrm>
              <a:prstGeom prst="rect">
                <a:avLst/>
              </a:prstGeom>
              <a:solidFill>
                <a:srgbClr val="BFCCE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E37C2004-013E-4524-AA08-E2BCA66EEA42}"/>
                </a:ext>
              </a:extLst>
            </p:cNvPr>
            <p:cNvGrpSpPr/>
            <p:nvPr userDrawn="1"/>
          </p:nvGrpSpPr>
          <p:grpSpPr>
            <a:xfrm>
              <a:off x="-1476150" y="1511999"/>
              <a:ext cx="1368150" cy="288000"/>
              <a:chOff x="-1476150" y="1512000"/>
              <a:chExt cx="1368150" cy="288000"/>
            </a:xfrm>
          </p:grpSpPr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19AC19CA-FABA-4371-BB3B-7C73FFA78C85}"/>
                  </a:ext>
                </a:extLst>
              </p:cNvPr>
              <p:cNvSpPr/>
              <p:nvPr userDrawn="1"/>
            </p:nvSpPr>
            <p:spPr>
              <a:xfrm>
                <a:off x="-828000" y="1512000"/>
                <a:ext cx="720000" cy="288000"/>
              </a:xfrm>
              <a:prstGeom prst="rect">
                <a:avLst/>
              </a:prstGeom>
              <a:solidFill>
                <a:srgbClr val="00A3A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Green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163 / 161</a:t>
                </a: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34429254-FDE6-4EA6-81B2-4F575E60355C}"/>
                  </a:ext>
                </a:extLst>
              </p:cNvPr>
              <p:cNvSpPr/>
              <p:nvPr userDrawn="1"/>
            </p:nvSpPr>
            <p:spPr>
              <a:xfrm>
                <a:off x="-1044000" y="1512000"/>
                <a:ext cx="216000" cy="288000"/>
              </a:xfrm>
              <a:prstGeom prst="rect">
                <a:avLst/>
              </a:prstGeom>
              <a:solidFill>
                <a:srgbClr val="40BAB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CDD2B1B5-040A-4A47-AFC4-2E78F8EB5591}"/>
                  </a:ext>
                </a:extLst>
              </p:cNvPr>
              <p:cNvSpPr/>
              <p:nvPr userDrawn="1"/>
            </p:nvSpPr>
            <p:spPr>
              <a:xfrm>
                <a:off x="-1260000" y="1512000"/>
                <a:ext cx="216000" cy="288000"/>
              </a:xfrm>
              <a:prstGeom prst="rect">
                <a:avLst/>
              </a:prstGeom>
              <a:solidFill>
                <a:srgbClr val="7FD1D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957BC5FD-D7B6-405D-9362-EA8102A61911}"/>
                  </a:ext>
                </a:extLst>
              </p:cNvPr>
              <p:cNvSpPr/>
              <p:nvPr userDrawn="1"/>
            </p:nvSpPr>
            <p:spPr>
              <a:xfrm>
                <a:off x="-1476150" y="1512000"/>
                <a:ext cx="216000" cy="288000"/>
              </a:xfrm>
              <a:prstGeom prst="rect">
                <a:avLst/>
              </a:prstGeom>
              <a:solidFill>
                <a:srgbClr val="BFE8E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6C7BD1A-B9C2-4D44-B109-B30568024F59}"/>
                </a:ext>
              </a:extLst>
            </p:cNvPr>
            <p:cNvGrpSpPr/>
            <p:nvPr userDrawn="1"/>
          </p:nvGrpSpPr>
          <p:grpSpPr>
            <a:xfrm>
              <a:off x="-1476150" y="1871998"/>
              <a:ext cx="1368150" cy="863999"/>
              <a:chOff x="-1476150" y="1871999"/>
              <a:chExt cx="1368150" cy="863999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5CF1F4D9-C96B-4865-B61A-EE635CA5D51F}"/>
                  </a:ext>
                </a:extLst>
              </p:cNvPr>
              <p:cNvSpPr/>
              <p:nvPr/>
            </p:nvSpPr>
            <p:spPr>
              <a:xfrm>
                <a:off x="-828000" y="1871999"/>
                <a:ext cx="720000" cy="288000"/>
              </a:xfrm>
              <a:prstGeom prst="rect">
                <a:avLst/>
              </a:prstGeom>
              <a:solidFill>
                <a:srgbClr val="470A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71 / 10 / 104</a:t>
                </a: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5C2D75ED-6E49-44D4-8EDD-CF551475C6EA}"/>
                  </a:ext>
                </a:extLst>
              </p:cNvPr>
              <p:cNvSpPr/>
              <p:nvPr/>
            </p:nvSpPr>
            <p:spPr>
              <a:xfrm>
                <a:off x="-828000" y="2159999"/>
                <a:ext cx="720000" cy="288000"/>
              </a:xfrm>
              <a:prstGeom prst="rect">
                <a:avLst/>
              </a:prstGeom>
              <a:solidFill>
                <a:srgbClr val="6D20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109 / 32 / 119</a:t>
                </a: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CED727E1-B6FB-4397-A916-D76E314C4E76}"/>
                  </a:ext>
                </a:extLst>
              </p:cNvPr>
              <p:cNvSpPr/>
              <p:nvPr userDrawn="1"/>
            </p:nvSpPr>
            <p:spPr>
              <a:xfrm>
                <a:off x="-828000" y="2447998"/>
                <a:ext cx="720000" cy="288000"/>
              </a:xfrm>
              <a:prstGeom prst="rect">
                <a:avLst/>
              </a:prstGeom>
              <a:solidFill>
                <a:srgbClr val="4836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Violet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72 / 54 / 152</a:t>
                </a: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ABB1D13B-B16B-451C-9EF3-115AEBD15FAB}"/>
                  </a:ext>
                </a:extLst>
              </p:cNvPr>
              <p:cNvSpPr/>
              <p:nvPr userDrawn="1"/>
            </p:nvSpPr>
            <p:spPr>
              <a:xfrm>
                <a:off x="-1044000" y="1871999"/>
                <a:ext cx="216000" cy="288000"/>
              </a:xfrm>
              <a:prstGeom prst="rect">
                <a:avLst/>
              </a:prstGeom>
              <a:solidFill>
                <a:srgbClr val="75478E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EDCA0751-8DB1-4F57-840F-A6006BC3C34C}"/>
                  </a:ext>
                </a:extLst>
              </p:cNvPr>
              <p:cNvSpPr/>
              <p:nvPr userDrawn="1"/>
            </p:nvSpPr>
            <p:spPr>
              <a:xfrm>
                <a:off x="-1260000" y="1871999"/>
                <a:ext cx="216000" cy="288000"/>
              </a:xfrm>
              <a:prstGeom prst="rect">
                <a:avLst/>
              </a:prstGeom>
              <a:solidFill>
                <a:srgbClr val="A384B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78D9067C-FE0D-4681-86EC-E2A3B4B57BA2}"/>
                  </a:ext>
                </a:extLst>
              </p:cNvPr>
              <p:cNvSpPr/>
              <p:nvPr userDrawn="1"/>
            </p:nvSpPr>
            <p:spPr>
              <a:xfrm>
                <a:off x="-1476150" y="1871999"/>
                <a:ext cx="216000" cy="288000"/>
              </a:xfrm>
              <a:prstGeom prst="rect">
                <a:avLst/>
              </a:prstGeom>
              <a:solidFill>
                <a:srgbClr val="D1C2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90EE628D-22FD-4431-A396-E56E9C1A7BB2}"/>
                  </a:ext>
                </a:extLst>
              </p:cNvPr>
              <p:cNvSpPr/>
              <p:nvPr userDrawn="1"/>
            </p:nvSpPr>
            <p:spPr>
              <a:xfrm>
                <a:off x="-1044000" y="2159999"/>
                <a:ext cx="216000" cy="288000"/>
              </a:xfrm>
              <a:prstGeom prst="rect">
                <a:avLst/>
              </a:prstGeom>
              <a:solidFill>
                <a:srgbClr val="92589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F8ED3294-B5D4-424F-B5AA-16E2831577A7}"/>
                  </a:ext>
                </a:extLst>
              </p:cNvPr>
              <p:cNvSpPr/>
              <p:nvPr userDrawn="1"/>
            </p:nvSpPr>
            <p:spPr>
              <a:xfrm>
                <a:off x="-1260000" y="2159999"/>
                <a:ext cx="216000" cy="288000"/>
              </a:xfrm>
              <a:prstGeom prst="rect">
                <a:avLst/>
              </a:prstGeom>
              <a:solidFill>
                <a:srgbClr val="B68FB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85900BCE-E4A2-4B8B-B3FA-84B08919528B}"/>
                  </a:ext>
                </a:extLst>
              </p:cNvPr>
              <p:cNvSpPr/>
              <p:nvPr userDrawn="1"/>
            </p:nvSpPr>
            <p:spPr>
              <a:xfrm>
                <a:off x="-1476150" y="2159999"/>
                <a:ext cx="216000" cy="288000"/>
              </a:xfrm>
              <a:prstGeom prst="rect">
                <a:avLst/>
              </a:prstGeom>
              <a:solidFill>
                <a:srgbClr val="DAC7D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E7D94A11-AA62-4957-A1DF-91FBDC3441D1}"/>
                  </a:ext>
                </a:extLst>
              </p:cNvPr>
              <p:cNvSpPr/>
              <p:nvPr userDrawn="1"/>
            </p:nvSpPr>
            <p:spPr>
              <a:xfrm>
                <a:off x="-1044000" y="2447998"/>
                <a:ext cx="216000" cy="288000"/>
              </a:xfrm>
              <a:prstGeom prst="rect">
                <a:avLst/>
              </a:prstGeom>
              <a:solidFill>
                <a:srgbClr val="7668B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77D4D4D2-7FEA-455C-8F3E-3032042F22EF}"/>
                  </a:ext>
                </a:extLst>
              </p:cNvPr>
              <p:cNvSpPr/>
              <p:nvPr userDrawn="1"/>
            </p:nvSpPr>
            <p:spPr>
              <a:xfrm>
                <a:off x="-1260000" y="2447998"/>
                <a:ext cx="216000" cy="288000"/>
              </a:xfrm>
              <a:prstGeom prst="rect">
                <a:avLst/>
              </a:prstGeom>
              <a:solidFill>
                <a:srgbClr val="A39AC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2073F99B-30D0-4755-926A-4DF52E78FD6A}"/>
                  </a:ext>
                </a:extLst>
              </p:cNvPr>
              <p:cNvSpPr/>
              <p:nvPr userDrawn="1"/>
            </p:nvSpPr>
            <p:spPr>
              <a:xfrm>
                <a:off x="-1476150" y="2447998"/>
                <a:ext cx="216000" cy="288000"/>
              </a:xfrm>
              <a:prstGeom prst="rect">
                <a:avLst/>
              </a:prstGeom>
              <a:solidFill>
                <a:srgbClr val="D1CDE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F115536E-DC48-4D75-9043-15374C533AB9}"/>
                </a:ext>
              </a:extLst>
            </p:cNvPr>
            <p:cNvGrpSpPr/>
            <p:nvPr userDrawn="1"/>
          </p:nvGrpSpPr>
          <p:grpSpPr>
            <a:xfrm>
              <a:off x="-1476150" y="2807996"/>
              <a:ext cx="1368150" cy="863999"/>
              <a:chOff x="-1476150" y="2807997"/>
              <a:chExt cx="1368150" cy="863999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CBFC7124-3F89-4CD9-8583-126356272359}"/>
                  </a:ext>
                </a:extLst>
              </p:cNvPr>
              <p:cNvSpPr/>
              <p:nvPr/>
            </p:nvSpPr>
            <p:spPr>
              <a:xfrm>
                <a:off x="-828000" y="2807997"/>
                <a:ext cx="720000" cy="288000"/>
              </a:xfrm>
              <a:prstGeom prst="rect">
                <a:avLst/>
              </a:prstGeom>
              <a:solidFill>
                <a:srgbClr val="E71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Red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231 / 28 / 87</a:t>
                </a: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D03C259-EC1D-4EC3-970E-A7D0EB82D1E5}"/>
                  </a:ext>
                </a:extLst>
              </p:cNvPr>
              <p:cNvSpPr/>
              <p:nvPr/>
            </p:nvSpPr>
            <p:spPr>
              <a:xfrm>
                <a:off x="-828000" y="3383996"/>
                <a:ext cx="720000" cy="288000"/>
              </a:xfrm>
              <a:prstGeom prst="rect">
                <a:avLst/>
              </a:prstGeom>
              <a:solidFill>
                <a:srgbClr val="FFCE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Yellow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206 / 0</a:t>
                </a: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CA18E9D3-F9FB-41D2-962D-EE6F10A95A08}"/>
                  </a:ext>
                </a:extLst>
              </p:cNvPr>
              <p:cNvSpPr/>
              <p:nvPr userDrawn="1"/>
            </p:nvSpPr>
            <p:spPr>
              <a:xfrm>
                <a:off x="-828000" y="3095996"/>
                <a:ext cx="720000" cy="288000"/>
              </a:xfrm>
              <a:prstGeom prst="rect">
                <a:avLst/>
              </a:prstGeom>
              <a:solidFill>
                <a:srgbClr val="FF6F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Living Coral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111 / 97</a:t>
                </a: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047A2B9-8A61-4D06-B634-ACDEA50D90A7}"/>
                  </a:ext>
                </a:extLst>
              </p:cNvPr>
              <p:cNvSpPr/>
              <p:nvPr userDrawn="1"/>
            </p:nvSpPr>
            <p:spPr>
              <a:xfrm>
                <a:off x="-1044000" y="2807997"/>
                <a:ext cx="216000" cy="288000"/>
              </a:xfrm>
              <a:prstGeom prst="rect">
                <a:avLst/>
              </a:prstGeom>
              <a:solidFill>
                <a:srgbClr val="ED558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E4D74E20-2FD2-49DE-B1BE-9D5B38D64396}"/>
                  </a:ext>
                </a:extLst>
              </p:cNvPr>
              <p:cNvSpPr/>
              <p:nvPr userDrawn="1"/>
            </p:nvSpPr>
            <p:spPr>
              <a:xfrm>
                <a:off x="-1260000" y="2807997"/>
                <a:ext cx="216000" cy="288000"/>
              </a:xfrm>
              <a:prstGeom prst="rect">
                <a:avLst/>
              </a:prstGeom>
              <a:solidFill>
                <a:srgbClr val="F38DA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B61A4513-5C4C-4808-BF7C-1DA6E2592637}"/>
                  </a:ext>
                </a:extLst>
              </p:cNvPr>
              <p:cNvSpPr/>
              <p:nvPr userDrawn="1"/>
            </p:nvSpPr>
            <p:spPr>
              <a:xfrm>
                <a:off x="-1476150" y="2807997"/>
                <a:ext cx="216000" cy="288000"/>
              </a:xfrm>
              <a:prstGeom prst="rect">
                <a:avLst/>
              </a:prstGeom>
              <a:solidFill>
                <a:srgbClr val="F9C6D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02C9E833-DCB0-4639-BE72-941380084A8D}"/>
                  </a:ext>
                </a:extLst>
              </p:cNvPr>
              <p:cNvSpPr/>
              <p:nvPr userDrawn="1"/>
            </p:nvSpPr>
            <p:spPr>
              <a:xfrm>
                <a:off x="-1044000" y="3095996"/>
                <a:ext cx="216000" cy="288000"/>
              </a:xfrm>
              <a:prstGeom prst="rect">
                <a:avLst/>
              </a:prstGeom>
              <a:solidFill>
                <a:srgbClr val="FF938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2238861D-AF02-4504-9996-99CAD5275006}"/>
                  </a:ext>
                </a:extLst>
              </p:cNvPr>
              <p:cNvSpPr/>
              <p:nvPr userDrawn="1"/>
            </p:nvSpPr>
            <p:spPr>
              <a:xfrm>
                <a:off x="-1260000" y="3095996"/>
                <a:ext cx="216000" cy="288000"/>
              </a:xfrm>
              <a:prstGeom prst="rect">
                <a:avLst/>
              </a:prstGeom>
              <a:solidFill>
                <a:srgbClr val="FFB7B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570A126-C48A-4F87-A51A-63C68FC8D5EF}"/>
                  </a:ext>
                </a:extLst>
              </p:cNvPr>
              <p:cNvSpPr/>
              <p:nvPr userDrawn="1"/>
            </p:nvSpPr>
            <p:spPr>
              <a:xfrm>
                <a:off x="-1476150" y="3095996"/>
                <a:ext cx="216000" cy="288000"/>
              </a:xfrm>
              <a:prstGeom prst="rect">
                <a:avLst/>
              </a:prstGeom>
              <a:solidFill>
                <a:srgbClr val="FFDBD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C20DCD73-3A7D-4ED1-AA20-A42F9B80F7F6}"/>
                  </a:ext>
                </a:extLst>
              </p:cNvPr>
              <p:cNvSpPr/>
              <p:nvPr userDrawn="1"/>
            </p:nvSpPr>
            <p:spPr>
              <a:xfrm>
                <a:off x="-1044000" y="3383996"/>
                <a:ext cx="216000" cy="288000"/>
              </a:xfrm>
              <a:prstGeom prst="rect">
                <a:avLst/>
              </a:prstGeom>
              <a:solidFill>
                <a:srgbClr val="FFDA4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19C1D283-5056-41CA-9EF4-4085C33A6393}"/>
                  </a:ext>
                </a:extLst>
              </p:cNvPr>
              <p:cNvSpPr/>
              <p:nvPr userDrawn="1"/>
            </p:nvSpPr>
            <p:spPr>
              <a:xfrm>
                <a:off x="-1260000" y="3383996"/>
                <a:ext cx="216000" cy="288000"/>
              </a:xfrm>
              <a:prstGeom prst="rect">
                <a:avLst/>
              </a:prstGeom>
              <a:solidFill>
                <a:srgbClr val="FFE67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9BFE29E2-C514-4DF6-96D8-75CEB2510062}"/>
                  </a:ext>
                </a:extLst>
              </p:cNvPr>
              <p:cNvSpPr/>
              <p:nvPr userDrawn="1"/>
            </p:nvSpPr>
            <p:spPr>
              <a:xfrm>
                <a:off x="-1476150" y="3383996"/>
                <a:ext cx="216000" cy="288000"/>
              </a:xfrm>
              <a:prstGeom prst="rect">
                <a:avLst/>
              </a:prstGeom>
              <a:solidFill>
                <a:srgbClr val="FFF3B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ED518A57-4244-4FCA-A6E8-C87855426E43}"/>
              </a:ext>
            </a:extLst>
          </p:cNvPr>
          <p:cNvSpPr txBox="1"/>
          <p:nvPr userDrawn="1"/>
        </p:nvSpPr>
        <p:spPr>
          <a:xfrm>
            <a:off x="-3612051" y="129406"/>
            <a:ext cx="238042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>
                <a:latin typeface="+mj-ea"/>
                <a:ea typeface="+mj-ea"/>
              </a:rPr>
              <a:t>폰트 </a:t>
            </a:r>
            <a:r>
              <a:rPr lang="en-US" altLang="ko-KR" sz="900">
                <a:latin typeface="+mj-ea"/>
                <a:ea typeface="+mj-ea"/>
              </a:rPr>
              <a:t>: </a:t>
            </a:r>
            <a:r>
              <a:rPr lang="ko-KR" altLang="en-US" sz="900">
                <a:latin typeface="+mj-ea"/>
                <a:ea typeface="+mj-ea"/>
              </a:rPr>
              <a:t>맑은 고딕 </a:t>
            </a:r>
            <a:r>
              <a:rPr lang="en-US" altLang="ko-KR" sz="900">
                <a:latin typeface="+mj-ea"/>
                <a:ea typeface="+mj-ea"/>
              </a:rPr>
              <a:t>(</a:t>
            </a:r>
            <a:r>
              <a:rPr lang="ko-KR" altLang="en-US" sz="900">
                <a:latin typeface="+mj-ea"/>
                <a:ea typeface="+mj-ea"/>
              </a:rPr>
              <a:t>한글</a:t>
            </a:r>
            <a:r>
              <a:rPr lang="en-US" altLang="ko-KR" sz="900">
                <a:latin typeface="+mj-ea"/>
                <a:ea typeface="+mj-ea"/>
              </a:rPr>
              <a:t>)</a:t>
            </a:r>
          </a:p>
          <a:p>
            <a:endParaRPr lang="en-US" altLang="ko-KR" sz="900" i="1" baseline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단위</a:t>
            </a:r>
            <a:r>
              <a:rPr lang="en-US" altLang="ko-KR" sz="900" baseline="0">
                <a:latin typeface="+mj-ea"/>
                <a:ea typeface="+mj-ea"/>
              </a:rPr>
              <a:t>: </a:t>
            </a:r>
            <a:r>
              <a:rPr lang="en-US" altLang="ko-KR" sz="900" baseline="0" err="1">
                <a:latin typeface="+mj-ea"/>
                <a:ea typeface="+mj-ea"/>
              </a:rPr>
              <a:t>USDk</a:t>
            </a:r>
            <a:endParaRPr lang="en-US" altLang="ko-KR" sz="900" baseline="0"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모두 출처</a:t>
            </a:r>
            <a:r>
              <a:rPr lang="en-US" altLang="ko-KR" sz="900" baseline="0">
                <a:latin typeface="+mj-ea"/>
                <a:ea typeface="+mj-ea"/>
              </a:rPr>
              <a:t> </a:t>
            </a:r>
            <a:r>
              <a:rPr lang="ko-KR" altLang="en-US" sz="900" baseline="0">
                <a:latin typeface="+mj-ea"/>
                <a:ea typeface="+mj-ea"/>
              </a:rPr>
              <a:t>표기 반드시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“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Source: ~” </a:t>
            </a:r>
          </a:p>
          <a:p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연도 표시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:</a:t>
            </a:r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Dec-19/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 FY19</a:t>
            </a:r>
          </a:p>
          <a:p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 err="1">
                <a:latin typeface="+mj-ea"/>
                <a:ea typeface="+mj-ea"/>
                <a:cs typeface="Arial" pitchFamily="34" charset="0"/>
              </a:rPr>
              <a:t>안쪽여백</a:t>
            </a:r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왼쪽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오른쪽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위 아래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386961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 not remove" hidden="1">
            <a:extLst>
              <a:ext uri="{FF2B5EF4-FFF2-40B4-BE49-F238E27FC236}">
                <a16:creationId xmlns:a16="http://schemas.microsoft.com/office/drawing/2014/main" id="{F32B75C3-5854-4A7B-AAD3-414C577E30C1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15200" y="1346400"/>
            <a:ext cx="6708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divider three title style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1" y="0"/>
            <a:ext cx="1720042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5" name="Freeform 19"/>
          <p:cNvSpPr>
            <a:spLocks noEditPoints="1"/>
          </p:cNvSpPr>
          <p:nvPr userDrawn="1"/>
        </p:nvSpPr>
        <p:spPr bwMode="auto">
          <a:xfrm>
            <a:off x="2236108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6C954A5-B5A4-4856-BFEE-F845C43739B7}"/>
              </a:ext>
            </a:extLst>
          </p:cNvPr>
          <p:cNvGrpSpPr/>
          <p:nvPr userDrawn="1"/>
        </p:nvGrpSpPr>
        <p:grpSpPr>
          <a:xfrm>
            <a:off x="-1119893" y="129406"/>
            <a:ext cx="1003183" cy="6553630"/>
            <a:chOff x="-1119893" y="129406"/>
            <a:chExt cx="1003183" cy="6553630"/>
          </a:xfrm>
        </p:grpSpPr>
        <p:sp>
          <p:nvSpPr>
            <p:cNvPr id="7" name="Rectangle 34">
              <a:extLst>
                <a:ext uri="{FF2B5EF4-FFF2-40B4-BE49-F238E27FC236}">
                  <a16:creationId xmlns:a16="http://schemas.microsoft.com/office/drawing/2014/main" id="{61AB6CCA-09E2-4913-A801-AE63180ACD0F}"/>
                </a:ext>
              </a:extLst>
            </p:cNvPr>
            <p:cNvSpPr/>
            <p:nvPr userDrawn="1"/>
          </p:nvSpPr>
          <p:spPr>
            <a:xfrm>
              <a:off x="-1117316" y="129406"/>
              <a:ext cx="1000606" cy="468000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KPMG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51 / 141</a:t>
              </a:r>
            </a:p>
          </p:txBody>
        </p:sp>
        <p:sp>
          <p:nvSpPr>
            <p:cNvPr id="9" name="Rectangle 35">
              <a:extLst>
                <a:ext uri="{FF2B5EF4-FFF2-40B4-BE49-F238E27FC236}">
                  <a16:creationId xmlns:a16="http://schemas.microsoft.com/office/drawing/2014/main" id="{0AFDB77F-21AD-44AC-AEC9-BB5F6995CD1B}"/>
                </a:ext>
              </a:extLst>
            </p:cNvPr>
            <p:cNvSpPr/>
            <p:nvPr userDrawn="1"/>
          </p:nvSpPr>
          <p:spPr>
            <a:xfrm>
              <a:off x="-1117316" y="640893"/>
              <a:ext cx="1000606" cy="468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Medium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94 / 184</a:t>
              </a:r>
            </a:p>
          </p:txBody>
        </p:sp>
        <p:sp>
          <p:nvSpPr>
            <p:cNvPr id="10" name="Rectangle 36">
              <a:extLst>
                <a:ext uri="{FF2B5EF4-FFF2-40B4-BE49-F238E27FC236}">
                  <a16:creationId xmlns:a16="http://schemas.microsoft.com/office/drawing/2014/main" id="{3ED35070-6370-47E4-BBCE-7360DA1FEF00}"/>
                </a:ext>
              </a:extLst>
            </p:cNvPr>
            <p:cNvSpPr/>
            <p:nvPr userDrawn="1"/>
          </p:nvSpPr>
          <p:spPr>
            <a:xfrm>
              <a:off x="-1117316" y="1152380"/>
              <a:ext cx="1000606" cy="468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145 / 218</a:t>
              </a:r>
            </a:p>
          </p:txBody>
        </p:sp>
        <p:sp>
          <p:nvSpPr>
            <p:cNvPr id="11" name="Rectangle 37">
              <a:extLst>
                <a:ext uri="{FF2B5EF4-FFF2-40B4-BE49-F238E27FC236}">
                  <a16:creationId xmlns:a16="http://schemas.microsoft.com/office/drawing/2014/main" id="{377C935A-C3E5-40EC-AD54-267F968BD91B}"/>
                </a:ext>
              </a:extLst>
            </p:cNvPr>
            <p:cNvSpPr/>
            <p:nvPr userDrawn="1"/>
          </p:nvSpPr>
          <p:spPr>
            <a:xfrm>
              <a:off x="-1117316" y="1663867"/>
              <a:ext cx="1000606" cy="468000"/>
            </a:xfrm>
            <a:prstGeom prst="rect">
              <a:avLst/>
            </a:prstGeom>
            <a:solidFill>
              <a:srgbClr val="48369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Violet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72 / 54 / 152</a:t>
              </a:r>
            </a:p>
          </p:txBody>
        </p:sp>
        <p:sp>
          <p:nvSpPr>
            <p:cNvPr id="12" name="Rectangle 38">
              <a:extLst>
                <a:ext uri="{FF2B5EF4-FFF2-40B4-BE49-F238E27FC236}">
                  <a16:creationId xmlns:a16="http://schemas.microsoft.com/office/drawing/2014/main" id="{FD0EC20C-AABB-4DA3-8268-DB02AAAF6BC6}"/>
                </a:ext>
              </a:extLst>
            </p:cNvPr>
            <p:cNvSpPr/>
            <p:nvPr userDrawn="1"/>
          </p:nvSpPr>
          <p:spPr>
            <a:xfrm>
              <a:off x="-1119893" y="2169209"/>
              <a:ext cx="1000606" cy="468000"/>
            </a:xfrm>
            <a:prstGeom prst="rect">
              <a:avLst/>
            </a:prstGeom>
            <a:solidFill>
              <a:srgbClr val="470A6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71 / 10 / 104</a:t>
              </a:r>
            </a:p>
          </p:txBody>
        </p:sp>
        <p:sp>
          <p:nvSpPr>
            <p:cNvPr id="13" name="Rectangle 39">
              <a:extLst>
                <a:ext uri="{FF2B5EF4-FFF2-40B4-BE49-F238E27FC236}">
                  <a16:creationId xmlns:a16="http://schemas.microsoft.com/office/drawing/2014/main" id="{1C1147F1-E54B-4ED3-BB90-9965DDE9FFFC}"/>
                </a:ext>
              </a:extLst>
            </p:cNvPr>
            <p:cNvSpPr/>
            <p:nvPr userDrawn="1"/>
          </p:nvSpPr>
          <p:spPr>
            <a:xfrm>
              <a:off x="-1119893" y="2679774"/>
              <a:ext cx="1000606" cy="468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109 / 32 / 119</a:t>
              </a:r>
            </a:p>
          </p:txBody>
        </p:sp>
        <p:sp>
          <p:nvSpPr>
            <p:cNvPr id="14" name="Rectangle 40">
              <a:extLst>
                <a:ext uri="{FF2B5EF4-FFF2-40B4-BE49-F238E27FC236}">
                  <a16:creationId xmlns:a16="http://schemas.microsoft.com/office/drawing/2014/main" id="{3C09BFD1-AB5C-46D8-9757-CD5EE3D53342}"/>
                </a:ext>
              </a:extLst>
            </p:cNvPr>
            <p:cNvSpPr/>
            <p:nvPr userDrawn="1"/>
          </p:nvSpPr>
          <p:spPr>
            <a:xfrm>
              <a:off x="-1119893" y="3186038"/>
              <a:ext cx="1000606" cy="468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163 / 161</a:t>
              </a:r>
            </a:p>
          </p:txBody>
        </p:sp>
        <p:sp>
          <p:nvSpPr>
            <p:cNvPr id="15" name="Rectangle 41">
              <a:extLst>
                <a:ext uri="{FF2B5EF4-FFF2-40B4-BE49-F238E27FC236}">
                  <a16:creationId xmlns:a16="http://schemas.microsoft.com/office/drawing/2014/main" id="{B4CA9B8E-89BB-4333-8492-3516BC3B5561}"/>
                </a:ext>
              </a:extLst>
            </p:cNvPr>
            <p:cNvSpPr/>
            <p:nvPr userDrawn="1"/>
          </p:nvSpPr>
          <p:spPr>
            <a:xfrm>
              <a:off x="-1119893" y="3690607"/>
              <a:ext cx="1000606" cy="468000"/>
            </a:xfrm>
            <a:prstGeom prst="rect">
              <a:avLst/>
            </a:prstGeom>
            <a:solidFill>
              <a:srgbClr val="009A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Dark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154 / 68</a:t>
              </a:r>
            </a:p>
          </p:txBody>
        </p:sp>
        <p:sp>
          <p:nvSpPr>
            <p:cNvPr id="16" name="Rectangle 42">
              <a:extLst>
                <a:ext uri="{FF2B5EF4-FFF2-40B4-BE49-F238E27FC236}">
                  <a16:creationId xmlns:a16="http://schemas.microsoft.com/office/drawing/2014/main" id="{4C864EEE-2D33-4FA0-AAB2-15C348E668D6}"/>
                </a:ext>
              </a:extLst>
            </p:cNvPr>
            <p:cNvSpPr/>
            <p:nvPr userDrawn="1"/>
          </p:nvSpPr>
          <p:spPr>
            <a:xfrm>
              <a:off x="-1119893" y="4195949"/>
              <a:ext cx="1000606" cy="468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67 / 176 / 42</a:t>
              </a:r>
            </a:p>
          </p:txBody>
        </p:sp>
        <p:sp>
          <p:nvSpPr>
            <p:cNvPr id="17" name="Rectangle 43">
              <a:extLst>
                <a:ext uri="{FF2B5EF4-FFF2-40B4-BE49-F238E27FC236}">
                  <a16:creationId xmlns:a16="http://schemas.microsoft.com/office/drawing/2014/main" id="{3776FC98-FC4C-40AB-9AB9-A68673914B16}"/>
                </a:ext>
              </a:extLst>
            </p:cNvPr>
            <p:cNvSpPr/>
            <p:nvPr userDrawn="1"/>
          </p:nvSpPr>
          <p:spPr>
            <a:xfrm>
              <a:off x="-1119893" y="4701291"/>
              <a:ext cx="1000606" cy="468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Yellow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234 / 170 / 0</a:t>
              </a:r>
            </a:p>
          </p:txBody>
        </p:sp>
        <p:sp>
          <p:nvSpPr>
            <p:cNvPr id="18" name="Rectangle 44">
              <a:extLst>
                <a:ext uri="{FF2B5EF4-FFF2-40B4-BE49-F238E27FC236}">
                  <a16:creationId xmlns:a16="http://schemas.microsoft.com/office/drawing/2014/main" id="{F6753338-47FE-4914-91F1-ADB8822AD4C9}"/>
                </a:ext>
              </a:extLst>
            </p:cNvPr>
            <p:cNvSpPr/>
            <p:nvPr userDrawn="1"/>
          </p:nvSpPr>
          <p:spPr>
            <a:xfrm>
              <a:off x="-1119893" y="5200726"/>
              <a:ext cx="1000606" cy="468000"/>
            </a:xfrm>
            <a:prstGeom prst="rect">
              <a:avLst/>
            </a:prstGeom>
            <a:solidFill>
              <a:srgbClr val="F68D2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Orange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246 / 141 / 46</a:t>
              </a:r>
            </a:p>
          </p:txBody>
        </p:sp>
        <p:sp>
          <p:nvSpPr>
            <p:cNvPr id="19" name="Rectangle 45">
              <a:extLst>
                <a:ext uri="{FF2B5EF4-FFF2-40B4-BE49-F238E27FC236}">
                  <a16:creationId xmlns:a16="http://schemas.microsoft.com/office/drawing/2014/main" id="{A7DA6542-B084-49FA-8406-491B753E7EE2}"/>
                </a:ext>
              </a:extLst>
            </p:cNvPr>
            <p:cNvSpPr/>
            <p:nvPr userDrawn="1"/>
          </p:nvSpPr>
          <p:spPr>
            <a:xfrm>
              <a:off x="-1119893" y="5707881"/>
              <a:ext cx="1000606" cy="468000"/>
            </a:xfrm>
            <a:prstGeom prst="rect">
              <a:avLst/>
            </a:prstGeom>
            <a:solidFill>
              <a:srgbClr val="BC204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Red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188 / 32 / 75</a:t>
              </a:r>
            </a:p>
          </p:txBody>
        </p:sp>
        <p:sp>
          <p:nvSpPr>
            <p:cNvPr id="20" name="Rectangle 46">
              <a:extLst>
                <a:ext uri="{FF2B5EF4-FFF2-40B4-BE49-F238E27FC236}">
                  <a16:creationId xmlns:a16="http://schemas.microsoft.com/office/drawing/2014/main" id="{461D6A78-3154-442D-9725-B7467C3097A3}"/>
                </a:ext>
              </a:extLst>
            </p:cNvPr>
            <p:cNvSpPr/>
            <p:nvPr userDrawn="1"/>
          </p:nvSpPr>
          <p:spPr>
            <a:xfrm>
              <a:off x="-1119893" y="6215036"/>
              <a:ext cx="1000606" cy="468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Pink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198 / 0 / 126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5D840A8-AD2E-4684-86BB-DFE9759E54F3}"/>
              </a:ext>
            </a:extLst>
          </p:cNvPr>
          <p:cNvGrpSpPr/>
          <p:nvPr userDrawn="1"/>
        </p:nvGrpSpPr>
        <p:grpSpPr>
          <a:xfrm>
            <a:off x="-2552475" y="3018755"/>
            <a:ext cx="1368150" cy="3743995"/>
            <a:chOff x="-1476150" y="576000"/>
            <a:chExt cx="1368150" cy="3743995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FF39E34D-0BE8-49ED-BCAC-6A469138C828}"/>
                </a:ext>
              </a:extLst>
            </p:cNvPr>
            <p:cNvGrpSpPr/>
            <p:nvPr userDrawn="1"/>
          </p:nvGrpSpPr>
          <p:grpSpPr>
            <a:xfrm>
              <a:off x="-1476150" y="3743996"/>
              <a:ext cx="1368150" cy="575999"/>
              <a:chOff x="-1476150" y="3743996"/>
              <a:chExt cx="1368150" cy="575999"/>
            </a:xfrm>
          </p:grpSpPr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EBB7C853-701E-4871-976F-8AF25ECC340B}"/>
                  </a:ext>
                </a:extLst>
              </p:cNvPr>
              <p:cNvSpPr/>
              <p:nvPr/>
            </p:nvSpPr>
            <p:spPr>
              <a:xfrm>
                <a:off x="-1476150" y="4031995"/>
                <a:ext cx="1368150" cy="288000"/>
              </a:xfrm>
              <a:prstGeom prst="rect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Line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127 / 127 / 127</a:t>
                </a: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C5CC6857-62B0-468E-843F-C065CC3AE138}"/>
                  </a:ext>
                </a:extLst>
              </p:cNvPr>
              <p:cNvSpPr/>
              <p:nvPr userDrawn="1"/>
            </p:nvSpPr>
            <p:spPr>
              <a:xfrm>
                <a:off x="-1476150" y="3743996"/>
                <a:ext cx="1368150" cy="288000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Neutral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210 / 210 / 210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ECA65774-F98D-4877-91BE-4A10B506356D}"/>
                </a:ext>
              </a:extLst>
            </p:cNvPr>
            <p:cNvGrpSpPr/>
            <p:nvPr userDrawn="1"/>
          </p:nvGrpSpPr>
          <p:grpSpPr>
            <a:xfrm>
              <a:off x="-1476150" y="576000"/>
              <a:ext cx="1368150" cy="864000"/>
              <a:chOff x="-1476150" y="576000"/>
              <a:chExt cx="1368150" cy="864000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6982323C-FD56-4E92-ADDE-4E0F80476DDB}"/>
                  </a:ext>
                </a:extLst>
              </p:cNvPr>
              <p:cNvSpPr/>
              <p:nvPr userDrawn="1"/>
            </p:nvSpPr>
            <p:spPr>
              <a:xfrm>
                <a:off x="-828000" y="576000"/>
                <a:ext cx="720000" cy="288000"/>
              </a:xfrm>
              <a:prstGeom prst="rect">
                <a:avLst/>
              </a:prstGeom>
              <a:solidFill>
                <a:srgbClr val="0033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51 / 141</a:t>
                </a: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F6752F46-2B0B-4A40-87F0-2C4298E3A513}"/>
                  </a:ext>
                </a:extLst>
              </p:cNvPr>
              <p:cNvSpPr/>
              <p:nvPr userDrawn="1"/>
            </p:nvSpPr>
            <p:spPr>
              <a:xfrm>
                <a:off x="-828000" y="864000"/>
                <a:ext cx="720000" cy="288000"/>
              </a:xfrm>
              <a:prstGeom prst="rect">
                <a:avLst/>
              </a:prstGeom>
              <a:solidFill>
                <a:srgbClr val="005E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M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94 / 184</a:t>
                </a: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BAFF53D9-44A9-4477-A984-4836423BACF8}"/>
                  </a:ext>
                </a:extLst>
              </p:cNvPr>
              <p:cNvSpPr/>
              <p:nvPr userDrawn="1"/>
            </p:nvSpPr>
            <p:spPr>
              <a:xfrm>
                <a:off x="-828000" y="1152000"/>
                <a:ext cx="720000" cy="288000"/>
              </a:xfrm>
              <a:prstGeom prst="rect">
                <a:avLst/>
              </a:prstGeom>
              <a:solidFill>
                <a:srgbClr val="0091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145 / 218</a:t>
                </a: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9D6928EB-A6AC-4FAE-8C87-39400F3A99C6}"/>
                  </a:ext>
                </a:extLst>
              </p:cNvPr>
              <p:cNvSpPr/>
              <p:nvPr userDrawn="1"/>
            </p:nvSpPr>
            <p:spPr>
              <a:xfrm>
                <a:off x="-1044000" y="1152000"/>
                <a:ext cx="216000" cy="288000"/>
              </a:xfrm>
              <a:prstGeom prst="rect">
                <a:avLst/>
              </a:prstGeom>
              <a:solidFill>
                <a:srgbClr val="40ADE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1D64CD21-608A-44C0-86A1-8C89FC240EAE}"/>
                  </a:ext>
                </a:extLst>
              </p:cNvPr>
              <p:cNvSpPr/>
              <p:nvPr userDrawn="1"/>
            </p:nvSpPr>
            <p:spPr>
              <a:xfrm>
                <a:off x="-1044000" y="864000"/>
                <a:ext cx="216000" cy="288000"/>
              </a:xfrm>
              <a:prstGeom prst="rect">
                <a:avLst/>
              </a:prstGeom>
              <a:solidFill>
                <a:srgbClr val="4086C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8ADD9BFD-4769-4949-AFFC-6FB0ED51D77C}"/>
                  </a:ext>
                </a:extLst>
              </p:cNvPr>
              <p:cNvSpPr/>
              <p:nvPr userDrawn="1"/>
            </p:nvSpPr>
            <p:spPr>
              <a:xfrm>
                <a:off x="-1260000" y="1152000"/>
                <a:ext cx="216000" cy="288000"/>
              </a:xfrm>
              <a:prstGeom prst="rect">
                <a:avLst/>
              </a:prstGeom>
              <a:solidFill>
                <a:srgbClr val="7FC8EC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FFF01BA8-0828-4496-8F61-40CD495D4154}"/>
                  </a:ext>
                </a:extLst>
              </p:cNvPr>
              <p:cNvSpPr/>
              <p:nvPr userDrawn="1"/>
            </p:nvSpPr>
            <p:spPr>
              <a:xfrm>
                <a:off x="-1260000" y="864000"/>
                <a:ext cx="216000" cy="288000"/>
              </a:xfrm>
              <a:prstGeom prst="rect">
                <a:avLst/>
              </a:prstGeom>
              <a:solidFill>
                <a:srgbClr val="7FAED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389B1863-4087-4751-B487-6C86352AE403}"/>
                  </a:ext>
                </a:extLst>
              </p:cNvPr>
              <p:cNvSpPr/>
              <p:nvPr userDrawn="1"/>
            </p:nvSpPr>
            <p:spPr>
              <a:xfrm>
                <a:off x="-1044000" y="576000"/>
                <a:ext cx="216000" cy="288000"/>
              </a:xfrm>
              <a:prstGeom prst="rect">
                <a:avLst/>
              </a:prstGeom>
              <a:solidFill>
                <a:srgbClr val="4066A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140BA8DE-AF72-4FAB-9773-2AE1185EEEF0}"/>
                  </a:ext>
                </a:extLst>
              </p:cNvPr>
              <p:cNvSpPr/>
              <p:nvPr userDrawn="1"/>
            </p:nvSpPr>
            <p:spPr>
              <a:xfrm>
                <a:off x="-1260000" y="576000"/>
                <a:ext cx="216000" cy="288000"/>
              </a:xfrm>
              <a:prstGeom prst="rect">
                <a:avLst/>
              </a:prstGeom>
              <a:solidFill>
                <a:srgbClr val="7F99C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6F5A95A8-F1E5-4577-AA72-BC10BF36ECCA}"/>
                  </a:ext>
                </a:extLst>
              </p:cNvPr>
              <p:cNvSpPr/>
              <p:nvPr userDrawn="1"/>
            </p:nvSpPr>
            <p:spPr>
              <a:xfrm>
                <a:off x="-1476150" y="1152000"/>
                <a:ext cx="216000" cy="288000"/>
              </a:xfrm>
              <a:prstGeom prst="rect">
                <a:avLst/>
              </a:prstGeom>
              <a:solidFill>
                <a:srgbClr val="BFE3F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976DFAB8-E7FB-4452-9213-FC363B513A93}"/>
                  </a:ext>
                </a:extLst>
              </p:cNvPr>
              <p:cNvSpPr/>
              <p:nvPr userDrawn="1"/>
            </p:nvSpPr>
            <p:spPr>
              <a:xfrm>
                <a:off x="-1476150" y="864000"/>
                <a:ext cx="216000" cy="288000"/>
              </a:xfrm>
              <a:prstGeom prst="rect">
                <a:avLst/>
              </a:prstGeom>
              <a:solidFill>
                <a:srgbClr val="BFD7E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A932AE77-C419-4A68-9B5C-E387D8337B3E}"/>
                  </a:ext>
                </a:extLst>
              </p:cNvPr>
              <p:cNvSpPr/>
              <p:nvPr userDrawn="1"/>
            </p:nvSpPr>
            <p:spPr>
              <a:xfrm>
                <a:off x="-1476150" y="576000"/>
                <a:ext cx="216000" cy="288000"/>
              </a:xfrm>
              <a:prstGeom prst="rect">
                <a:avLst/>
              </a:prstGeom>
              <a:solidFill>
                <a:srgbClr val="BFCCE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636A006D-E24F-471A-BB01-6C4873EE975D}"/>
                </a:ext>
              </a:extLst>
            </p:cNvPr>
            <p:cNvGrpSpPr/>
            <p:nvPr userDrawn="1"/>
          </p:nvGrpSpPr>
          <p:grpSpPr>
            <a:xfrm>
              <a:off x="-1476150" y="1511999"/>
              <a:ext cx="1368150" cy="288000"/>
              <a:chOff x="-1476150" y="1512000"/>
              <a:chExt cx="1368150" cy="288000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85BCEA22-9A00-4983-847D-C8325FD43EEF}"/>
                  </a:ext>
                </a:extLst>
              </p:cNvPr>
              <p:cNvSpPr/>
              <p:nvPr userDrawn="1"/>
            </p:nvSpPr>
            <p:spPr>
              <a:xfrm>
                <a:off x="-828000" y="1512000"/>
                <a:ext cx="720000" cy="288000"/>
              </a:xfrm>
              <a:prstGeom prst="rect">
                <a:avLst/>
              </a:prstGeom>
              <a:solidFill>
                <a:srgbClr val="00A3A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Green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163 / 161</a:t>
                </a: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B044C904-F462-4EAD-9D78-3DCEDB5BB646}"/>
                  </a:ext>
                </a:extLst>
              </p:cNvPr>
              <p:cNvSpPr/>
              <p:nvPr userDrawn="1"/>
            </p:nvSpPr>
            <p:spPr>
              <a:xfrm>
                <a:off x="-1044000" y="1512000"/>
                <a:ext cx="216000" cy="288000"/>
              </a:xfrm>
              <a:prstGeom prst="rect">
                <a:avLst/>
              </a:prstGeom>
              <a:solidFill>
                <a:srgbClr val="40BAB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A7EBC4F4-75E2-4DDF-B618-B5A6D71EEFF0}"/>
                  </a:ext>
                </a:extLst>
              </p:cNvPr>
              <p:cNvSpPr/>
              <p:nvPr userDrawn="1"/>
            </p:nvSpPr>
            <p:spPr>
              <a:xfrm>
                <a:off x="-1260000" y="1512000"/>
                <a:ext cx="216000" cy="288000"/>
              </a:xfrm>
              <a:prstGeom prst="rect">
                <a:avLst/>
              </a:prstGeom>
              <a:solidFill>
                <a:srgbClr val="7FD1D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EDC4499F-7E82-46AD-9D80-E9D7AC84B5A7}"/>
                  </a:ext>
                </a:extLst>
              </p:cNvPr>
              <p:cNvSpPr/>
              <p:nvPr userDrawn="1"/>
            </p:nvSpPr>
            <p:spPr>
              <a:xfrm>
                <a:off x="-1476150" y="1512000"/>
                <a:ext cx="216000" cy="288000"/>
              </a:xfrm>
              <a:prstGeom prst="rect">
                <a:avLst/>
              </a:prstGeom>
              <a:solidFill>
                <a:srgbClr val="BFE8E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643CFA80-906F-456D-9A86-0BD72031B404}"/>
                </a:ext>
              </a:extLst>
            </p:cNvPr>
            <p:cNvGrpSpPr/>
            <p:nvPr userDrawn="1"/>
          </p:nvGrpSpPr>
          <p:grpSpPr>
            <a:xfrm>
              <a:off x="-1476150" y="1871998"/>
              <a:ext cx="1368150" cy="863999"/>
              <a:chOff x="-1476150" y="1871999"/>
              <a:chExt cx="1368150" cy="863999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A5D39CCB-578C-4510-B201-5199F3DE1803}"/>
                  </a:ext>
                </a:extLst>
              </p:cNvPr>
              <p:cNvSpPr/>
              <p:nvPr/>
            </p:nvSpPr>
            <p:spPr>
              <a:xfrm>
                <a:off x="-828000" y="1871999"/>
                <a:ext cx="720000" cy="288000"/>
              </a:xfrm>
              <a:prstGeom prst="rect">
                <a:avLst/>
              </a:prstGeom>
              <a:solidFill>
                <a:srgbClr val="470A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71 / 10 / 104</a:t>
                </a: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7E6D4BCC-0B23-4AC7-8F1D-83D42E5E5D6F}"/>
                  </a:ext>
                </a:extLst>
              </p:cNvPr>
              <p:cNvSpPr/>
              <p:nvPr/>
            </p:nvSpPr>
            <p:spPr>
              <a:xfrm>
                <a:off x="-828000" y="2159999"/>
                <a:ext cx="720000" cy="288000"/>
              </a:xfrm>
              <a:prstGeom prst="rect">
                <a:avLst/>
              </a:prstGeom>
              <a:solidFill>
                <a:srgbClr val="6D20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109 / 32 / 119</a:t>
                </a: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1114EB4A-64EB-40F1-BEC5-480670E4EAC8}"/>
                  </a:ext>
                </a:extLst>
              </p:cNvPr>
              <p:cNvSpPr/>
              <p:nvPr userDrawn="1"/>
            </p:nvSpPr>
            <p:spPr>
              <a:xfrm>
                <a:off x="-828000" y="2447998"/>
                <a:ext cx="720000" cy="288000"/>
              </a:xfrm>
              <a:prstGeom prst="rect">
                <a:avLst/>
              </a:prstGeom>
              <a:solidFill>
                <a:srgbClr val="4836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Violet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72 / 54 / 152</a:t>
                </a: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18BE45A1-7638-4114-A4D3-28C03EDCB58A}"/>
                  </a:ext>
                </a:extLst>
              </p:cNvPr>
              <p:cNvSpPr/>
              <p:nvPr userDrawn="1"/>
            </p:nvSpPr>
            <p:spPr>
              <a:xfrm>
                <a:off x="-1044000" y="1871999"/>
                <a:ext cx="216000" cy="288000"/>
              </a:xfrm>
              <a:prstGeom prst="rect">
                <a:avLst/>
              </a:prstGeom>
              <a:solidFill>
                <a:srgbClr val="75478E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D922E9C7-C5F9-413D-B566-0EE7BA358FF5}"/>
                  </a:ext>
                </a:extLst>
              </p:cNvPr>
              <p:cNvSpPr/>
              <p:nvPr userDrawn="1"/>
            </p:nvSpPr>
            <p:spPr>
              <a:xfrm>
                <a:off x="-1260000" y="1871999"/>
                <a:ext cx="216000" cy="288000"/>
              </a:xfrm>
              <a:prstGeom prst="rect">
                <a:avLst/>
              </a:prstGeom>
              <a:solidFill>
                <a:srgbClr val="A384B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8E0AC2ED-D7D6-4B41-AE86-475CB1A5B2E2}"/>
                  </a:ext>
                </a:extLst>
              </p:cNvPr>
              <p:cNvSpPr/>
              <p:nvPr userDrawn="1"/>
            </p:nvSpPr>
            <p:spPr>
              <a:xfrm>
                <a:off x="-1476150" y="1871999"/>
                <a:ext cx="216000" cy="288000"/>
              </a:xfrm>
              <a:prstGeom prst="rect">
                <a:avLst/>
              </a:prstGeom>
              <a:solidFill>
                <a:srgbClr val="D1C2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86F26E8A-1322-4D9F-A6D2-D93126E041B3}"/>
                  </a:ext>
                </a:extLst>
              </p:cNvPr>
              <p:cNvSpPr/>
              <p:nvPr userDrawn="1"/>
            </p:nvSpPr>
            <p:spPr>
              <a:xfrm>
                <a:off x="-1044000" y="2159999"/>
                <a:ext cx="216000" cy="288000"/>
              </a:xfrm>
              <a:prstGeom prst="rect">
                <a:avLst/>
              </a:prstGeom>
              <a:solidFill>
                <a:srgbClr val="92589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18B270F8-7C20-400A-BADD-EAB15C0EF316}"/>
                  </a:ext>
                </a:extLst>
              </p:cNvPr>
              <p:cNvSpPr/>
              <p:nvPr userDrawn="1"/>
            </p:nvSpPr>
            <p:spPr>
              <a:xfrm>
                <a:off x="-1260000" y="2159999"/>
                <a:ext cx="216000" cy="288000"/>
              </a:xfrm>
              <a:prstGeom prst="rect">
                <a:avLst/>
              </a:prstGeom>
              <a:solidFill>
                <a:srgbClr val="B68FB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E3670DFF-CF16-4C4C-916D-D9AF9596660A}"/>
                  </a:ext>
                </a:extLst>
              </p:cNvPr>
              <p:cNvSpPr/>
              <p:nvPr userDrawn="1"/>
            </p:nvSpPr>
            <p:spPr>
              <a:xfrm>
                <a:off x="-1476150" y="2159999"/>
                <a:ext cx="216000" cy="288000"/>
              </a:xfrm>
              <a:prstGeom prst="rect">
                <a:avLst/>
              </a:prstGeom>
              <a:solidFill>
                <a:srgbClr val="DAC7D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5C3E968E-0CCD-4C42-80F5-6460A3528390}"/>
                  </a:ext>
                </a:extLst>
              </p:cNvPr>
              <p:cNvSpPr/>
              <p:nvPr userDrawn="1"/>
            </p:nvSpPr>
            <p:spPr>
              <a:xfrm>
                <a:off x="-1044000" y="2447998"/>
                <a:ext cx="216000" cy="288000"/>
              </a:xfrm>
              <a:prstGeom prst="rect">
                <a:avLst/>
              </a:prstGeom>
              <a:solidFill>
                <a:srgbClr val="7668B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F7B2230A-7617-41AD-8212-3296DF20F812}"/>
                  </a:ext>
                </a:extLst>
              </p:cNvPr>
              <p:cNvSpPr/>
              <p:nvPr userDrawn="1"/>
            </p:nvSpPr>
            <p:spPr>
              <a:xfrm>
                <a:off x="-1260000" y="2447998"/>
                <a:ext cx="216000" cy="288000"/>
              </a:xfrm>
              <a:prstGeom prst="rect">
                <a:avLst/>
              </a:prstGeom>
              <a:solidFill>
                <a:srgbClr val="A39AC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E2A98AE2-7E52-43F4-8CF3-D7BD294F760C}"/>
                  </a:ext>
                </a:extLst>
              </p:cNvPr>
              <p:cNvSpPr/>
              <p:nvPr userDrawn="1"/>
            </p:nvSpPr>
            <p:spPr>
              <a:xfrm>
                <a:off x="-1476150" y="2447998"/>
                <a:ext cx="216000" cy="288000"/>
              </a:xfrm>
              <a:prstGeom prst="rect">
                <a:avLst/>
              </a:prstGeom>
              <a:solidFill>
                <a:srgbClr val="D1CDE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30DEF0A7-824A-493C-AEB2-D05D59032032}"/>
                </a:ext>
              </a:extLst>
            </p:cNvPr>
            <p:cNvGrpSpPr/>
            <p:nvPr userDrawn="1"/>
          </p:nvGrpSpPr>
          <p:grpSpPr>
            <a:xfrm>
              <a:off x="-1476150" y="2807996"/>
              <a:ext cx="1368150" cy="863999"/>
              <a:chOff x="-1476150" y="2807997"/>
              <a:chExt cx="1368150" cy="863999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1E6C1D6E-CB1C-424E-84CB-E77A0F50CDBD}"/>
                  </a:ext>
                </a:extLst>
              </p:cNvPr>
              <p:cNvSpPr/>
              <p:nvPr/>
            </p:nvSpPr>
            <p:spPr>
              <a:xfrm>
                <a:off x="-828000" y="2807997"/>
                <a:ext cx="720000" cy="288000"/>
              </a:xfrm>
              <a:prstGeom prst="rect">
                <a:avLst/>
              </a:prstGeom>
              <a:solidFill>
                <a:srgbClr val="E71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Red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231 / 28 / 87</a:t>
                </a: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69E2689D-548D-45F9-AB4A-1394808F357F}"/>
                  </a:ext>
                </a:extLst>
              </p:cNvPr>
              <p:cNvSpPr/>
              <p:nvPr/>
            </p:nvSpPr>
            <p:spPr>
              <a:xfrm>
                <a:off x="-828000" y="3383996"/>
                <a:ext cx="720000" cy="288000"/>
              </a:xfrm>
              <a:prstGeom prst="rect">
                <a:avLst/>
              </a:prstGeom>
              <a:solidFill>
                <a:srgbClr val="FFCE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Yellow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206 / 0</a:t>
                </a: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7A5398F3-E38B-4B58-AB28-0FE9AAE94620}"/>
                  </a:ext>
                </a:extLst>
              </p:cNvPr>
              <p:cNvSpPr/>
              <p:nvPr userDrawn="1"/>
            </p:nvSpPr>
            <p:spPr>
              <a:xfrm>
                <a:off x="-828000" y="3095996"/>
                <a:ext cx="720000" cy="288000"/>
              </a:xfrm>
              <a:prstGeom prst="rect">
                <a:avLst/>
              </a:prstGeom>
              <a:solidFill>
                <a:srgbClr val="FF6F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Living Coral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111 / 97</a:t>
                </a: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72F26CB8-B89F-494D-9138-700B59989D8F}"/>
                  </a:ext>
                </a:extLst>
              </p:cNvPr>
              <p:cNvSpPr/>
              <p:nvPr userDrawn="1"/>
            </p:nvSpPr>
            <p:spPr>
              <a:xfrm>
                <a:off x="-1044000" y="2807997"/>
                <a:ext cx="216000" cy="288000"/>
              </a:xfrm>
              <a:prstGeom prst="rect">
                <a:avLst/>
              </a:prstGeom>
              <a:solidFill>
                <a:srgbClr val="ED558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9C7EBB40-8003-4F23-AC87-2E24A1691280}"/>
                  </a:ext>
                </a:extLst>
              </p:cNvPr>
              <p:cNvSpPr/>
              <p:nvPr userDrawn="1"/>
            </p:nvSpPr>
            <p:spPr>
              <a:xfrm>
                <a:off x="-1260000" y="2807997"/>
                <a:ext cx="216000" cy="288000"/>
              </a:xfrm>
              <a:prstGeom prst="rect">
                <a:avLst/>
              </a:prstGeom>
              <a:solidFill>
                <a:srgbClr val="F38DA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5CB947FB-9509-45FB-B813-3C97FDFB09AE}"/>
                  </a:ext>
                </a:extLst>
              </p:cNvPr>
              <p:cNvSpPr/>
              <p:nvPr userDrawn="1"/>
            </p:nvSpPr>
            <p:spPr>
              <a:xfrm>
                <a:off x="-1476150" y="2807997"/>
                <a:ext cx="216000" cy="288000"/>
              </a:xfrm>
              <a:prstGeom prst="rect">
                <a:avLst/>
              </a:prstGeom>
              <a:solidFill>
                <a:srgbClr val="F9C6D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2B59FC80-30AF-4642-8194-8BF02B6D0FAB}"/>
                  </a:ext>
                </a:extLst>
              </p:cNvPr>
              <p:cNvSpPr/>
              <p:nvPr userDrawn="1"/>
            </p:nvSpPr>
            <p:spPr>
              <a:xfrm>
                <a:off x="-1044000" y="3095996"/>
                <a:ext cx="216000" cy="288000"/>
              </a:xfrm>
              <a:prstGeom prst="rect">
                <a:avLst/>
              </a:prstGeom>
              <a:solidFill>
                <a:srgbClr val="FF938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CE70EE2A-310B-4212-98DC-979821BD6A53}"/>
                  </a:ext>
                </a:extLst>
              </p:cNvPr>
              <p:cNvSpPr/>
              <p:nvPr userDrawn="1"/>
            </p:nvSpPr>
            <p:spPr>
              <a:xfrm>
                <a:off x="-1260000" y="3095996"/>
                <a:ext cx="216000" cy="288000"/>
              </a:xfrm>
              <a:prstGeom prst="rect">
                <a:avLst/>
              </a:prstGeom>
              <a:solidFill>
                <a:srgbClr val="FFB7B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5DD4746D-A678-47C7-BE4B-FE314E2B5D18}"/>
                  </a:ext>
                </a:extLst>
              </p:cNvPr>
              <p:cNvSpPr/>
              <p:nvPr userDrawn="1"/>
            </p:nvSpPr>
            <p:spPr>
              <a:xfrm>
                <a:off x="-1476150" y="3095996"/>
                <a:ext cx="216000" cy="288000"/>
              </a:xfrm>
              <a:prstGeom prst="rect">
                <a:avLst/>
              </a:prstGeom>
              <a:solidFill>
                <a:srgbClr val="FFDBD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983625AC-881C-4A21-A621-DE6223929077}"/>
                  </a:ext>
                </a:extLst>
              </p:cNvPr>
              <p:cNvSpPr/>
              <p:nvPr userDrawn="1"/>
            </p:nvSpPr>
            <p:spPr>
              <a:xfrm>
                <a:off x="-1044000" y="3383996"/>
                <a:ext cx="216000" cy="288000"/>
              </a:xfrm>
              <a:prstGeom prst="rect">
                <a:avLst/>
              </a:prstGeom>
              <a:solidFill>
                <a:srgbClr val="FFDA4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5A8BFE89-28BE-4520-B520-6A50D37140B0}"/>
                  </a:ext>
                </a:extLst>
              </p:cNvPr>
              <p:cNvSpPr/>
              <p:nvPr userDrawn="1"/>
            </p:nvSpPr>
            <p:spPr>
              <a:xfrm>
                <a:off x="-1260000" y="3383996"/>
                <a:ext cx="216000" cy="288000"/>
              </a:xfrm>
              <a:prstGeom prst="rect">
                <a:avLst/>
              </a:prstGeom>
              <a:solidFill>
                <a:srgbClr val="FFE67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91319695-FA97-4D51-B0C2-5AC59CA94C46}"/>
                  </a:ext>
                </a:extLst>
              </p:cNvPr>
              <p:cNvSpPr/>
              <p:nvPr userDrawn="1"/>
            </p:nvSpPr>
            <p:spPr>
              <a:xfrm>
                <a:off x="-1476150" y="3383996"/>
                <a:ext cx="216000" cy="288000"/>
              </a:xfrm>
              <a:prstGeom prst="rect">
                <a:avLst/>
              </a:prstGeom>
              <a:solidFill>
                <a:srgbClr val="FFF3B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D218E25B-2708-49AC-8A4B-7E146A984B91}"/>
              </a:ext>
            </a:extLst>
          </p:cNvPr>
          <p:cNvSpPr txBox="1"/>
          <p:nvPr userDrawn="1"/>
        </p:nvSpPr>
        <p:spPr>
          <a:xfrm>
            <a:off x="-3612051" y="129406"/>
            <a:ext cx="238042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>
                <a:latin typeface="+mj-ea"/>
                <a:ea typeface="+mj-ea"/>
              </a:rPr>
              <a:t>폰트 </a:t>
            </a:r>
            <a:r>
              <a:rPr lang="en-US" altLang="ko-KR" sz="900">
                <a:latin typeface="+mj-ea"/>
                <a:ea typeface="+mj-ea"/>
              </a:rPr>
              <a:t>: </a:t>
            </a:r>
            <a:r>
              <a:rPr lang="ko-KR" altLang="en-US" sz="900">
                <a:latin typeface="+mj-ea"/>
                <a:ea typeface="+mj-ea"/>
              </a:rPr>
              <a:t>맑은 고딕 </a:t>
            </a:r>
            <a:r>
              <a:rPr lang="en-US" altLang="ko-KR" sz="900">
                <a:latin typeface="+mj-ea"/>
                <a:ea typeface="+mj-ea"/>
              </a:rPr>
              <a:t>(</a:t>
            </a:r>
            <a:r>
              <a:rPr lang="ko-KR" altLang="en-US" sz="900">
                <a:latin typeface="+mj-ea"/>
                <a:ea typeface="+mj-ea"/>
              </a:rPr>
              <a:t>한글</a:t>
            </a:r>
            <a:r>
              <a:rPr lang="en-US" altLang="ko-KR" sz="900">
                <a:latin typeface="+mj-ea"/>
                <a:ea typeface="+mj-ea"/>
              </a:rPr>
              <a:t>)</a:t>
            </a:r>
          </a:p>
          <a:p>
            <a:endParaRPr lang="en-US" altLang="ko-KR" sz="900" i="1" baseline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단위</a:t>
            </a:r>
            <a:r>
              <a:rPr lang="en-US" altLang="ko-KR" sz="900" baseline="0">
                <a:latin typeface="+mj-ea"/>
                <a:ea typeface="+mj-ea"/>
              </a:rPr>
              <a:t>: </a:t>
            </a:r>
            <a:r>
              <a:rPr lang="en-US" altLang="ko-KR" sz="900" baseline="0" err="1">
                <a:latin typeface="+mj-ea"/>
                <a:ea typeface="+mj-ea"/>
              </a:rPr>
              <a:t>USDk</a:t>
            </a:r>
            <a:endParaRPr lang="en-US" altLang="ko-KR" sz="900" baseline="0"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모두 출처</a:t>
            </a:r>
            <a:r>
              <a:rPr lang="en-US" altLang="ko-KR" sz="900" baseline="0">
                <a:latin typeface="+mj-ea"/>
                <a:ea typeface="+mj-ea"/>
              </a:rPr>
              <a:t> </a:t>
            </a:r>
            <a:r>
              <a:rPr lang="ko-KR" altLang="en-US" sz="900" baseline="0">
                <a:latin typeface="+mj-ea"/>
                <a:ea typeface="+mj-ea"/>
              </a:rPr>
              <a:t>표기 반드시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“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Source: ~” </a:t>
            </a:r>
          </a:p>
          <a:p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연도 표시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:</a:t>
            </a:r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Dec-19/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 FY19</a:t>
            </a:r>
          </a:p>
          <a:p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 err="1">
                <a:latin typeface="+mj-ea"/>
                <a:ea typeface="+mj-ea"/>
                <a:cs typeface="Arial" pitchFamily="34" charset="0"/>
              </a:rPr>
              <a:t>안쪽여백</a:t>
            </a:r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왼쪽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오른쪽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위 아래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8981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/>
          <p:nvPr userDrawn="1"/>
        </p:nvSpPr>
        <p:spPr>
          <a:xfrm>
            <a:off x="3" y="0"/>
            <a:ext cx="828672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4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7" name="Freeform 19"/>
          <p:cNvSpPr>
            <a:spLocks noEditPoints="1"/>
          </p:cNvSpPr>
          <p:nvPr userDrawn="1"/>
        </p:nvSpPr>
        <p:spPr bwMode="auto">
          <a:xfrm>
            <a:off x="1715999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715999" y="5113339"/>
            <a:ext cx="7375525" cy="554037"/>
          </a:xfrm>
        </p:spPr>
        <p:txBody>
          <a:bodyPr/>
          <a:lstStyle>
            <a:lvl1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715999" y="5902325"/>
            <a:ext cx="7375525" cy="119064"/>
          </a:xfrm>
        </p:spPr>
        <p:txBody>
          <a:bodyPr/>
          <a:lstStyle>
            <a:lvl1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715999" y="4313239"/>
            <a:ext cx="7375525" cy="554037"/>
          </a:xfrm>
        </p:spPr>
        <p:txBody>
          <a:bodyPr/>
          <a:lstStyle>
            <a:lvl1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715999" y="3948112"/>
            <a:ext cx="2052000" cy="119064"/>
          </a:xfrm>
        </p:spPr>
        <p:txBody>
          <a:bodyPr/>
          <a:lstStyle>
            <a:lvl1pPr>
              <a:buFontTx/>
              <a:buNone/>
              <a:defRPr sz="1100" b="1">
                <a:solidFill>
                  <a:schemeClr val="tx2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775338" y="3948112"/>
            <a:ext cx="2052000" cy="119064"/>
          </a:xfrm>
        </p:spPr>
        <p:txBody>
          <a:bodyPr/>
          <a:lstStyle>
            <a:lvl1pPr>
              <a:buFontTx/>
              <a:buNone/>
              <a:defRPr sz="1100" b="1">
                <a:solidFill>
                  <a:schemeClr val="tx2"/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999" y="3442555"/>
            <a:ext cx="2523749" cy="384049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>
            <p:custDataLst>
              <p:tags r:id="rId1"/>
            </p:custDataLst>
          </p:nvPr>
        </p:nvSpPr>
        <p:spPr>
          <a:xfrm>
            <a:off x="1828800" y="6687742"/>
            <a:ext cx="5934075" cy="122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="1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Document Classification: KPMG Highly Confidential</a:t>
            </a:r>
            <a:endParaRPr lang="en-GB" sz="600" b="1" kern="1200" noProof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78C1B3D2-F56F-4C59-B10B-93EF28317625}"/>
              </a:ext>
            </a:extLst>
          </p:cNvPr>
          <p:cNvGrpSpPr/>
          <p:nvPr userDrawn="1"/>
        </p:nvGrpSpPr>
        <p:grpSpPr>
          <a:xfrm>
            <a:off x="-1119893" y="129406"/>
            <a:ext cx="1003183" cy="6553630"/>
            <a:chOff x="-1119893" y="129406"/>
            <a:chExt cx="1003183" cy="6553630"/>
          </a:xfrm>
        </p:grpSpPr>
        <p:sp>
          <p:nvSpPr>
            <p:cNvPr id="82" name="Rectangle 34">
              <a:extLst>
                <a:ext uri="{FF2B5EF4-FFF2-40B4-BE49-F238E27FC236}">
                  <a16:creationId xmlns:a16="http://schemas.microsoft.com/office/drawing/2014/main" id="{7F7E7850-9B2E-44E7-9E30-20646D401BAB}"/>
                </a:ext>
              </a:extLst>
            </p:cNvPr>
            <p:cNvSpPr/>
            <p:nvPr userDrawn="1"/>
          </p:nvSpPr>
          <p:spPr>
            <a:xfrm>
              <a:off x="-1117316" y="129406"/>
              <a:ext cx="1000606" cy="468000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KPMG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51 / 141</a:t>
              </a:r>
            </a:p>
          </p:txBody>
        </p:sp>
        <p:sp>
          <p:nvSpPr>
            <p:cNvPr id="83" name="Rectangle 35">
              <a:extLst>
                <a:ext uri="{FF2B5EF4-FFF2-40B4-BE49-F238E27FC236}">
                  <a16:creationId xmlns:a16="http://schemas.microsoft.com/office/drawing/2014/main" id="{8A548AD2-61BD-4CCB-97A8-47B3212DFBF7}"/>
                </a:ext>
              </a:extLst>
            </p:cNvPr>
            <p:cNvSpPr/>
            <p:nvPr userDrawn="1"/>
          </p:nvSpPr>
          <p:spPr>
            <a:xfrm>
              <a:off x="-1117316" y="640893"/>
              <a:ext cx="1000606" cy="468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Medium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94 / 184</a:t>
              </a:r>
            </a:p>
          </p:txBody>
        </p:sp>
        <p:sp>
          <p:nvSpPr>
            <p:cNvPr id="84" name="Rectangle 36">
              <a:extLst>
                <a:ext uri="{FF2B5EF4-FFF2-40B4-BE49-F238E27FC236}">
                  <a16:creationId xmlns:a16="http://schemas.microsoft.com/office/drawing/2014/main" id="{2C294A4B-D393-4489-8105-737E1D9A9263}"/>
                </a:ext>
              </a:extLst>
            </p:cNvPr>
            <p:cNvSpPr/>
            <p:nvPr userDrawn="1"/>
          </p:nvSpPr>
          <p:spPr>
            <a:xfrm>
              <a:off x="-1117316" y="1152380"/>
              <a:ext cx="1000606" cy="468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145 / 218</a:t>
              </a:r>
            </a:p>
          </p:txBody>
        </p:sp>
        <p:sp>
          <p:nvSpPr>
            <p:cNvPr id="85" name="Rectangle 37">
              <a:extLst>
                <a:ext uri="{FF2B5EF4-FFF2-40B4-BE49-F238E27FC236}">
                  <a16:creationId xmlns:a16="http://schemas.microsoft.com/office/drawing/2014/main" id="{44CE1C47-7A28-4483-B92C-B29DB8AC6083}"/>
                </a:ext>
              </a:extLst>
            </p:cNvPr>
            <p:cNvSpPr/>
            <p:nvPr userDrawn="1"/>
          </p:nvSpPr>
          <p:spPr>
            <a:xfrm>
              <a:off x="-1117316" y="1663867"/>
              <a:ext cx="1000606" cy="468000"/>
            </a:xfrm>
            <a:prstGeom prst="rect">
              <a:avLst/>
            </a:prstGeom>
            <a:solidFill>
              <a:srgbClr val="48369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Violet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72 / 54 / 152</a:t>
              </a:r>
            </a:p>
          </p:txBody>
        </p:sp>
        <p:sp>
          <p:nvSpPr>
            <p:cNvPr id="86" name="Rectangle 38">
              <a:extLst>
                <a:ext uri="{FF2B5EF4-FFF2-40B4-BE49-F238E27FC236}">
                  <a16:creationId xmlns:a16="http://schemas.microsoft.com/office/drawing/2014/main" id="{C8B07FF6-1C66-460B-A317-8F1E1DF4E194}"/>
                </a:ext>
              </a:extLst>
            </p:cNvPr>
            <p:cNvSpPr/>
            <p:nvPr userDrawn="1"/>
          </p:nvSpPr>
          <p:spPr>
            <a:xfrm>
              <a:off x="-1119893" y="2169209"/>
              <a:ext cx="1000606" cy="468000"/>
            </a:xfrm>
            <a:prstGeom prst="rect">
              <a:avLst/>
            </a:prstGeom>
            <a:solidFill>
              <a:srgbClr val="470A6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71 / 10 / 104</a:t>
              </a:r>
            </a:p>
          </p:txBody>
        </p:sp>
        <p:sp>
          <p:nvSpPr>
            <p:cNvPr id="87" name="Rectangle 39">
              <a:extLst>
                <a:ext uri="{FF2B5EF4-FFF2-40B4-BE49-F238E27FC236}">
                  <a16:creationId xmlns:a16="http://schemas.microsoft.com/office/drawing/2014/main" id="{BB593D84-CFCF-4DB5-80DB-1AA87BD71E16}"/>
                </a:ext>
              </a:extLst>
            </p:cNvPr>
            <p:cNvSpPr/>
            <p:nvPr userDrawn="1"/>
          </p:nvSpPr>
          <p:spPr>
            <a:xfrm>
              <a:off x="-1119893" y="2679774"/>
              <a:ext cx="1000606" cy="468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109 / 32 / 119</a:t>
              </a:r>
            </a:p>
          </p:txBody>
        </p:sp>
        <p:sp>
          <p:nvSpPr>
            <p:cNvPr id="88" name="Rectangle 40">
              <a:extLst>
                <a:ext uri="{FF2B5EF4-FFF2-40B4-BE49-F238E27FC236}">
                  <a16:creationId xmlns:a16="http://schemas.microsoft.com/office/drawing/2014/main" id="{3F5A6822-3E30-43C5-8E48-7E7E17F5D9AB}"/>
                </a:ext>
              </a:extLst>
            </p:cNvPr>
            <p:cNvSpPr/>
            <p:nvPr userDrawn="1"/>
          </p:nvSpPr>
          <p:spPr>
            <a:xfrm>
              <a:off x="-1119893" y="3186038"/>
              <a:ext cx="1000606" cy="468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163 / 161</a:t>
              </a:r>
            </a:p>
          </p:txBody>
        </p:sp>
        <p:sp>
          <p:nvSpPr>
            <p:cNvPr id="89" name="Rectangle 41">
              <a:extLst>
                <a:ext uri="{FF2B5EF4-FFF2-40B4-BE49-F238E27FC236}">
                  <a16:creationId xmlns:a16="http://schemas.microsoft.com/office/drawing/2014/main" id="{085D83FF-8D3A-4070-8CF8-12C4CABE351C}"/>
                </a:ext>
              </a:extLst>
            </p:cNvPr>
            <p:cNvSpPr/>
            <p:nvPr userDrawn="1"/>
          </p:nvSpPr>
          <p:spPr>
            <a:xfrm>
              <a:off x="-1119893" y="3690607"/>
              <a:ext cx="1000606" cy="468000"/>
            </a:xfrm>
            <a:prstGeom prst="rect">
              <a:avLst/>
            </a:prstGeom>
            <a:solidFill>
              <a:srgbClr val="009A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Dark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154 / 68</a:t>
              </a:r>
            </a:p>
          </p:txBody>
        </p:sp>
        <p:sp>
          <p:nvSpPr>
            <p:cNvPr id="90" name="Rectangle 42">
              <a:extLst>
                <a:ext uri="{FF2B5EF4-FFF2-40B4-BE49-F238E27FC236}">
                  <a16:creationId xmlns:a16="http://schemas.microsoft.com/office/drawing/2014/main" id="{7C9D0A1F-C6C1-4BF9-874B-3FF6816F585A}"/>
                </a:ext>
              </a:extLst>
            </p:cNvPr>
            <p:cNvSpPr/>
            <p:nvPr userDrawn="1"/>
          </p:nvSpPr>
          <p:spPr>
            <a:xfrm>
              <a:off x="-1119893" y="4195949"/>
              <a:ext cx="1000606" cy="468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67 / 176 / 42</a:t>
              </a:r>
            </a:p>
          </p:txBody>
        </p:sp>
        <p:sp>
          <p:nvSpPr>
            <p:cNvPr id="91" name="Rectangle 43">
              <a:extLst>
                <a:ext uri="{FF2B5EF4-FFF2-40B4-BE49-F238E27FC236}">
                  <a16:creationId xmlns:a16="http://schemas.microsoft.com/office/drawing/2014/main" id="{C7F6F7AE-F9FE-4A90-BC2E-789328CF5EE7}"/>
                </a:ext>
              </a:extLst>
            </p:cNvPr>
            <p:cNvSpPr/>
            <p:nvPr userDrawn="1"/>
          </p:nvSpPr>
          <p:spPr>
            <a:xfrm>
              <a:off x="-1119893" y="4701291"/>
              <a:ext cx="1000606" cy="468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Yellow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234 / 170 / 0</a:t>
              </a:r>
            </a:p>
          </p:txBody>
        </p:sp>
        <p:sp>
          <p:nvSpPr>
            <p:cNvPr id="92" name="Rectangle 44">
              <a:extLst>
                <a:ext uri="{FF2B5EF4-FFF2-40B4-BE49-F238E27FC236}">
                  <a16:creationId xmlns:a16="http://schemas.microsoft.com/office/drawing/2014/main" id="{8F5226EB-1CDF-4DAA-884E-34E8D1B8EB36}"/>
                </a:ext>
              </a:extLst>
            </p:cNvPr>
            <p:cNvSpPr/>
            <p:nvPr userDrawn="1"/>
          </p:nvSpPr>
          <p:spPr>
            <a:xfrm>
              <a:off x="-1119893" y="5200726"/>
              <a:ext cx="1000606" cy="468000"/>
            </a:xfrm>
            <a:prstGeom prst="rect">
              <a:avLst/>
            </a:prstGeom>
            <a:solidFill>
              <a:srgbClr val="F68D2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Orange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246 / 141 / 46</a:t>
              </a:r>
            </a:p>
          </p:txBody>
        </p:sp>
        <p:sp>
          <p:nvSpPr>
            <p:cNvPr id="93" name="Rectangle 45">
              <a:extLst>
                <a:ext uri="{FF2B5EF4-FFF2-40B4-BE49-F238E27FC236}">
                  <a16:creationId xmlns:a16="http://schemas.microsoft.com/office/drawing/2014/main" id="{827BAF3A-8BC6-4421-9F71-A7E63EDAEED0}"/>
                </a:ext>
              </a:extLst>
            </p:cNvPr>
            <p:cNvSpPr/>
            <p:nvPr userDrawn="1"/>
          </p:nvSpPr>
          <p:spPr>
            <a:xfrm>
              <a:off x="-1119893" y="5707881"/>
              <a:ext cx="1000606" cy="468000"/>
            </a:xfrm>
            <a:prstGeom prst="rect">
              <a:avLst/>
            </a:prstGeom>
            <a:solidFill>
              <a:srgbClr val="BC204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Red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188 / 32 / 75</a:t>
              </a:r>
            </a:p>
          </p:txBody>
        </p:sp>
        <p:sp>
          <p:nvSpPr>
            <p:cNvPr id="94" name="Rectangle 46">
              <a:extLst>
                <a:ext uri="{FF2B5EF4-FFF2-40B4-BE49-F238E27FC236}">
                  <a16:creationId xmlns:a16="http://schemas.microsoft.com/office/drawing/2014/main" id="{F1A47185-7AE9-4AB4-AF97-F90901856411}"/>
                </a:ext>
              </a:extLst>
            </p:cNvPr>
            <p:cNvSpPr/>
            <p:nvPr userDrawn="1"/>
          </p:nvSpPr>
          <p:spPr>
            <a:xfrm>
              <a:off x="-1119893" y="6215036"/>
              <a:ext cx="1000606" cy="468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Pink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198 / 0 / 126</a:t>
              </a:r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77C36500-B0A7-46BA-8813-E5BBA5A0BEF0}"/>
              </a:ext>
            </a:extLst>
          </p:cNvPr>
          <p:cNvGrpSpPr/>
          <p:nvPr userDrawn="1"/>
        </p:nvGrpSpPr>
        <p:grpSpPr>
          <a:xfrm>
            <a:off x="-2552475" y="3018755"/>
            <a:ext cx="1368150" cy="3743995"/>
            <a:chOff x="-1476150" y="576000"/>
            <a:chExt cx="1368150" cy="3743995"/>
          </a:xfrm>
        </p:grpSpPr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1D0AC02C-D982-44E1-979C-3D9B2083848F}"/>
                </a:ext>
              </a:extLst>
            </p:cNvPr>
            <p:cNvGrpSpPr/>
            <p:nvPr userDrawn="1"/>
          </p:nvGrpSpPr>
          <p:grpSpPr>
            <a:xfrm>
              <a:off x="-1476150" y="3743996"/>
              <a:ext cx="1368150" cy="575999"/>
              <a:chOff x="-1476150" y="3743996"/>
              <a:chExt cx="1368150" cy="575999"/>
            </a:xfrm>
          </p:grpSpPr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141CA6B6-2354-43C9-81B8-CBB25E2905C6}"/>
                  </a:ext>
                </a:extLst>
              </p:cNvPr>
              <p:cNvSpPr/>
              <p:nvPr/>
            </p:nvSpPr>
            <p:spPr>
              <a:xfrm>
                <a:off x="-1476150" y="4031995"/>
                <a:ext cx="1368150" cy="288000"/>
              </a:xfrm>
              <a:prstGeom prst="rect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Line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127 / 127 / 127</a:t>
                </a:r>
              </a:p>
            </p:txBody>
          </p:sp>
          <p:sp>
            <p:nvSpPr>
              <p:cNvPr id="143" name="직사각형 142">
                <a:extLst>
                  <a:ext uri="{FF2B5EF4-FFF2-40B4-BE49-F238E27FC236}">
                    <a16:creationId xmlns:a16="http://schemas.microsoft.com/office/drawing/2014/main" id="{8A2053C1-7DBA-470A-97BC-3F97FB3AE523}"/>
                  </a:ext>
                </a:extLst>
              </p:cNvPr>
              <p:cNvSpPr/>
              <p:nvPr userDrawn="1"/>
            </p:nvSpPr>
            <p:spPr>
              <a:xfrm>
                <a:off x="-1476150" y="3743996"/>
                <a:ext cx="1368150" cy="288000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Neutral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210 / 210 / 210</a:t>
                </a:r>
              </a:p>
            </p:txBody>
          </p:sp>
        </p:grp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8887B295-3098-4987-B257-E76AAC7D3CB8}"/>
                </a:ext>
              </a:extLst>
            </p:cNvPr>
            <p:cNvGrpSpPr/>
            <p:nvPr userDrawn="1"/>
          </p:nvGrpSpPr>
          <p:grpSpPr>
            <a:xfrm>
              <a:off x="-1476150" y="576000"/>
              <a:ext cx="1368150" cy="864000"/>
              <a:chOff x="-1476150" y="576000"/>
              <a:chExt cx="1368150" cy="864000"/>
            </a:xfrm>
          </p:grpSpPr>
          <p:sp>
            <p:nvSpPr>
              <p:cNvPr id="130" name="직사각형 129">
                <a:extLst>
                  <a:ext uri="{FF2B5EF4-FFF2-40B4-BE49-F238E27FC236}">
                    <a16:creationId xmlns:a16="http://schemas.microsoft.com/office/drawing/2014/main" id="{D1068745-F4AA-4E0E-8366-81B5B3C9E4B2}"/>
                  </a:ext>
                </a:extLst>
              </p:cNvPr>
              <p:cNvSpPr/>
              <p:nvPr userDrawn="1"/>
            </p:nvSpPr>
            <p:spPr>
              <a:xfrm>
                <a:off x="-828000" y="576000"/>
                <a:ext cx="720000" cy="288000"/>
              </a:xfrm>
              <a:prstGeom prst="rect">
                <a:avLst/>
              </a:prstGeom>
              <a:solidFill>
                <a:srgbClr val="0033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51 / 141</a:t>
                </a:r>
              </a:p>
            </p:txBody>
          </p:sp>
          <p:sp>
            <p:nvSpPr>
              <p:cNvPr id="131" name="직사각형 130">
                <a:extLst>
                  <a:ext uri="{FF2B5EF4-FFF2-40B4-BE49-F238E27FC236}">
                    <a16:creationId xmlns:a16="http://schemas.microsoft.com/office/drawing/2014/main" id="{21098697-72BC-4B42-98D8-C376F91E3A30}"/>
                  </a:ext>
                </a:extLst>
              </p:cNvPr>
              <p:cNvSpPr/>
              <p:nvPr userDrawn="1"/>
            </p:nvSpPr>
            <p:spPr>
              <a:xfrm>
                <a:off x="-828000" y="864000"/>
                <a:ext cx="720000" cy="288000"/>
              </a:xfrm>
              <a:prstGeom prst="rect">
                <a:avLst/>
              </a:prstGeom>
              <a:solidFill>
                <a:srgbClr val="005E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M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94 / 184</a:t>
                </a:r>
              </a:p>
            </p:txBody>
          </p:sp>
          <p:sp>
            <p:nvSpPr>
              <p:cNvPr id="132" name="직사각형 131">
                <a:extLst>
                  <a:ext uri="{FF2B5EF4-FFF2-40B4-BE49-F238E27FC236}">
                    <a16:creationId xmlns:a16="http://schemas.microsoft.com/office/drawing/2014/main" id="{4B6CB561-7DD2-4753-9D04-D8B6502B58C2}"/>
                  </a:ext>
                </a:extLst>
              </p:cNvPr>
              <p:cNvSpPr/>
              <p:nvPr userDrawn="1"/>
            </p:nvSpPr>
            <p:spPr>
              <a:xfrm>
                <a:off x="-828000" y="1152000"/>
                <a:ext cx="720000" cy="288000"/>
              </a:xfrm>
              <a:prstGeom prst="rect">
                <a:avLst/>
              </a:prstGeom>
              <a:solidFill>
                <a:srgbClr val="0091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145 / 218</a:t>
                </a:r>
              </a:p>
            </p:txBody>
          </p:sp>
          <p:sp>
            <p:nvSpPr>
              <p:cNvPr id="133" name="직사각형 132">
                <a:extLst>
                  <a:ext uri="{FF2B5EF4-FFF2-40B4-BE49-F238E27FC236}">
                    <a16:creationId xmlns:a16="http://schemas.microsoft.com/office/drawing/2014/main" id="{08015025-1581-4184-B627-10F454380477}"/>
                  </a:ext>
                </a:extLst>
              </p:cNvPr>
              <p:cNvSpPr/>
              <p:nvPr userDrawn="1"/>
            </p:nvSpPr>
            <p:spPr>
              <a:xfrm>
                <a:off x="-1044000" y="1152000"/>
                <a:ext cx="216000" cy="288000"/>
              </a:xfrm>
              <a:prstGeom prst="rect">
                <a:avLst/>
              </a:prstGeom>
              <a:solidFill>
                <a:srgbClr val="40ADE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4" name="직사각형 133">
                <a:extLst>
                  <a:ext uri="{FF2B5EF4-FFF2-40B4-BE49-F238E27FC236}">
                    <a16:creationId xmlns:a16="http://schemas.microsoft.com/office/drawing/2014/main" id="{1C07BF8E-5102-44A3-9A34-BAEEE45F5A7A}"/>
                  </a:ext>
                </a:extLst>
              </p:cNvPr>
              <p:cNvSpPr/>
              <p:nvPr userDrawn="1"/>
            </p:nvSpPr>
            <p:spPr>
              <a:xfrm>
                <a:off x="-1044000" y="864000"/>
                <a:ext cx="216000" cy="288000"/>
              </a:xfrm>
              <a:prstGeom prst="rect">
                <a:avLst/>
              </a:prstGeom>
              <a:solidFill>
                <a:srgbClr val="4086C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5" name="직사각형 134">
                <a:extLst>
                  <a:ext uri="{FF2B5EF4-FFF2-40B4-BE49-F238E27FC236}">
                    <a16:creationId xmlns:a16="http://schemas.microsoft.com/office/drawing/2014/main" id="{344BB29B-BC66-4E57-ADA6-9176F9432517}"/>
                  </a:ext>
                </a:extLst>
              </p:cNvPr>
              <p:cNvSpPr/>
              <p:nvPr userDrawn="1"/>
            </p:nvSpPr>
            <p:spPr>
              <a:xfrm>
                <a:off x="-1260000" y="1152000"/>
                <a:ext cx="216000" cy="288000"/>
              </a:xfrm>
              <a:prstGeom prst="rect">
                <a:avLst/>
              </a:prstGeom>
              <a:solidFill>
                <a:srgbClr val="7FC8EC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6" name="직사각형 135">
                <a:extLst>
                  <a:ext uri="{FF2B5EF4-FFF2-40B4-BE49-F238E27FC236}">
                    <a16:creationId xmlns:a16="http://schemas.microsoft.com/office/drawing/2014/main" id="{A2C44C79-A13F-4F42-AD4C-83D881F690CC}"/>
                  </a:ext>
                </a:extLst>
              </p:cNvPr>
              <p:cNvSpPr/>
              <p:nvPr userDrawn="1"/>
            </p:nvSpPr>
            <p:spPr>
              <a:xfrm>
                <a:off x="-1260000" y="864000"/>
                <a:ext cx="216000" cy="288000"/>
              </a:xfrm>
              <a:prstGeom prst="rect">
                <a:avLst/>
              </a:prstGeom>
              <a:solidFill>
                <a:srgbClr val="7FAED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7" name="직사각형 136">
                <a:extLst>
                  <a:ext uri="{FF2B5EF4-FFF2-40B4-BE49-F238E27FC236}">
                    <a16:creationId xmlns:a16="http://schemas.microsoft.com/office/drawing/2014/main" id="{1E2FB6A4-716E-4B99-989C-794E7FD71DC1}"/>
                  </a:ext>
                </a:extLst>
              </p:cNvPr>
              <p:cNvSpPr/>
              <p:nvPr userDrawn="1"/>
            </p:nvSpPr>
            <p:spPr>
              <a:xfrm>
                <a:off x="-1044000" y="576000"/>
                <a:ext cx="216000" cy="288000"/>
              </a:xfrm>
              <a:prstGeom prst="rect">
                <a:avLst/>
              </a:prstGeom>
              <a:solidFill>
                <a:srgbClr val="4066A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id="{3890273A-6FEB-42ED-8DF9-33E38B2A6039}"/>
                  </a:ext>
                </a:extLst>
              </p:cNvPr>
              <p:cNvSpPr/>
              <p:nvPr userDrawn="1"/>
            </p:nvSpPr>
            <p:spPr>
              <a:xfrm>
                <a:off x="-1260000" y="576000"/>
                <a:ext cx="216000" cy="288000"/>
              </a:xfrm>
              <a:prstGeom prst="rect">
                <a:avLst/>
              </a:prstGeom>
              <a:solidFill>
                <a:srgbClr val="7F99C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직사각형 138">
                <a:extLst>
                  <a:ext uri="{FF2B5EF4-FFF2-40B4-BE49-F238E27FC236}">
                    <a16:creationId xmlns:a16="http://schemas.microsoft.com/office/drawing/2014/main" id="{1C947043-DC27-4F30-B42E-5483F03D32FB}"/>
                  </a:ext>
                </a:extLst>
              </p:cNvPr>
              <p:cNvSpPr/>
              <p:nvPr userDrawn="1"/>
            </p:nvSpPr>
            <p:spPr>
              <a:xfrm>
                <a:off x="-1476150" y="1152000"/>
                <a:ext cx="216000" cy="288000"/>
              </a:xfrm>
              <a:prstGeom prst="rect">
                <a:avLst/>
              </a:prstGeom>
              <a:solidFill>
                <a:srgbClr val="BFE3F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7DC0973B-00D5-4774-A442-AC7842FC5C5B}"/>
                  </a:ext>
                </a:extLst>
              </p:cNvPr>
              <p:cNvSpPr/>
              <p:nvPr userDrawn="1"/>
            </p:nvSpPr>
            <p:spPr>
              <a:xfrm>
                <a:off x="-1476150" y="864000"/>
                <a:ext cx="216000" cy="288000"/>
              </a:xfrm>
              <a:prstGeom prst="rect">
                <a:avLst/>
              </a:prstGeom>
              <a:solidFill>
                <a:srgbClr val="BFD7E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1" name="직사각형 140">
                <a:extLst>
                  <a:ext uri="{FF2B5EF4-FFF2-40B4-BE49-F238E27FC236}">
                    <a16:creationId xmlns:a16="http://schemas.microsoft.com/office/drawing/2014/main" id="{FD9CF265-1B46-4896-A97F-B49A662D8AB4}"/>
                  </a:ext>
                </a:extLst>
              </p:cNvPr>
              <p:cNvSpPr/>
              <p:nvPr userDrawn="1"/>
            </p:nvSpPr>
            <p:spPr>
              <a:xfrm>
                <a:off x="-1476150" y="576000"/>
                <a:ext cx="216000" cy="288000"/>
              </a:xfrm>
              <a:prstGeom prst="rect">
                <a:avLst/>
              </a:prstGeom>
              <a:solidFill>
                <a:srgbClr val="BFCCE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A998CFD2-A5DB-4DAD-AC75-84A043EDF1B8}"/>
                </a:ext>
              </a:extLst>
            </p:cNvPr>
            <p:cNvGrpSpPr/>
            <p:nvPr userDrawn="1"/>
          </p:nvGrpSpPr>
          <p:grpSpPr>
            <a:xfrm>
              <a:off x="-1476150" y="1511999"/>
              <a:ext cx="1368150" cy="288000"/>
              <a:chOff x="-1476150" y="1512000"/>
              <a:chExt cx="1368150" cy="288000"/>
            </a:xfrm>
          </p:grpSpPr>
          <p:sp>
            <p:nvSpPr>
              <p:cNvPr id="126" name="직사각형 125">
                <a:extLst>
                  <a:ext uri="{FF2B5EF4-FFF2-40B4-BE49-F238E27FC236}">
                    <a16:creationId xmlns:a16="http://schemas.microsoft.com/office/drawing/2014/main" id="{140EEA1E-DA1A-445B-9C56-30C0B5B765EF}"/>
                  </a:ext>
                </a:extLst>
              </p:cNvPr>
              <p:cNvSpPr/>
              <p:nvPr userDrawn="1"/>
            </p:nvSpPr>
            <p:spPr>
              <a:xfrm>
                <a:off x="-828000" y="1512000"/>
                <a:ext cx="720000" cy="288000"/>
              </a:xfrm>
              <a:prstGeom prst="rect">
                <a:avLst/>
              </a:prstGeom>
              <a:solidFill>
                <a:srgbClr val="00A3A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Green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163 / 161</a:t>
                </a:r>
              </a:p>
            </p:txBody>
          </p:sp>
          <p:sp>
            <p:nvSpPr>
              <p:cNvPr id="127" name="직사각형 126">
                <a:extLst>
                  <a:ext uri="{FF2B5EF4-FFF2-40B4-BE49-F238E27FC236}">
                    <a16:creationId xmlns:a16="http://schemas.microsoft.com/office/drawing/2014/main" id="{0981AB38-21C2-4FA5-8BDB-660F0CC0B86D}"/>
                  </a:ext>
                </a:extLst>
              </p:cNvPr>
              <p:cNvSpPr/>
              <p:nvPr userDrawn="1"/>
            </p:nvSpPr>
            <p:spPr>
              <a:xfrm>
                <a:off x="-1044000" y="1512000"/>
                <a:ext cx="216000" cy="288000"/>
              </a:xfrm>
              <a:prstGeom prst="rect">
                <a:avLst/>
              </a:prstGeom>
              <a:solidFill>
                <a:srgbClr val="40BAB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8" name="직사각형 127">
                <a:extLst>
                  <a:ext uri="{FF2B5EF4-FFF2-40B4-BE49-F238E27FC236}">
                    <a16:creationId xmlns:a16="http://schemas.microsoft.com/office/drawing/2014/main" id="{3B5DA3F0-D688-463C-B606-4FFE4A508844}"/>
                  </a:ext>
                </a:extLst>
              </p:cNvPr>
              <p:cNvSpPr/>
              <p:nvPr userDrawn="1"/>
            </p:nvSpPr>
            <p:spPr>
              <a:xfrm>
                <a:off x="-1260000" y="1512000"/>
                <a:ext cx="216000" cy="288000"/>
              </a:xfrm>
              <a:prstGeom prst="rect">
                <a:avLst/>
              </a:prstGeom>
              <a:solidFill>
                <a:srgbClr val="7FD1D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직사각형 128">
                <a:extLst>
                  <a:ext uri="{FF2B5EF4-FFF2-40B4-BE49-F238E27FC236}">
                    <a16:creationId xmlns:a16="http://schemas.microsoft.com/office/drawing/2014/main" id="{8501C617-CFE8-43AA-BFE5-7EDE78BCE070}"/>
                  </a:ext>
                </a:extLst>
              </p:cNvPr>
              <p:cNvSpPr/>
              <p:nvPr userDrawn="1"/>
            </p:nvSpPr>
            <p:spPr>
              <a:xfrm>
                <a:off x="-1476150" y="1512000"/>
                <a:ext cx="216000" cy="288000"/>
              </a:xfrm>
              <a:prstGeom prst="rect">
                <a:avLst/>
              </a:prstGeom>
              <a:solidFill>
                <a:srgbClr val="BFE8E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86387A75-7435-4650-B265-DB4065784A36}"/>
                </a:ext>
              </a:extLst>
            </p:cNvPr>
            <p:cNvGrpSpPr/>
            <p:nvPr userDrawn="1"/>
          </p:nvGrpSpPr>
          <p:grpSpPr>
            <a:xfrm>
              <a:off x="-1476150" y="1871998"/>
              <a:ext cx="1368150" cy="863999"/>
              <a:chOff x="-1476150" y="1871999"/>
              <a:chExt cx="1368150" cy="863999"/>
            </a:xfrm>
          </p:grpSpPr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40ABC03C-E1A9-45C2-BC73-1BDA90801BFA}"/>
                  </a:ext>
                </a:extLst>
              </p:cNvPr>
              <p:cNvSpPr/>
              <p:nvPr/>
            </p:nvSpPr>
            <p:spPr>
              <a:xfrm>
                <a:off x="-828000" y="1871999"/>
                <a:ext cx="720000" cy="288000"/>
              </a:xfrm>
              <a:prstGeom prst="rect">
                <a:avLst/>
              </a:prstGeom>
              <a:solidFill>
                <a:srgbClr val="470A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71 / 10 / 104</a:t>
                </a:r>
              </a:p>
            </p:txBody>
          </p:sp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8985DB11-8E33-4F96-8669-8D7CE50637F2}"/>
                  </a:ext>
                </a:extLst>
              </p:cNvPr>
              <p:cNvSpPr/>
              <p:nvPr/>
            </p:nvSpPr>
            <p:spPr>
              <a:xfrm>
                <a:off x="-828000" y="2159999"/>
                <a:ext cx="720000" cy="288000"/>
              </a:xfrm>
              <a:prstGeom prst="rect">
                <a:avLst/>
              </a:prstGeom>
              <a:solidFill>
                <a:srgbClr val="6D20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109 / 32 / 119</a:t>
                </a:r>
              </a:p>
            </p:txBody>
          </p:sp>
          <p:sp>
            <p:nvSpPr>
              <p:cNvPr id="116" name="직사각형 115">
                <a:extLst>
                  <a:ext uri="{FF2B5EF4-FFF2-40B4-BE49-F238E27FC236}">
                    <a16:creationId xmlns:a16="http://schemas.microsoft.com/office/drawing/2014/main" id="{385CD6AA-91A7-45EF-B0A5-22AFD85663F6}"/>
                  </a:ext>
                </a:extLst>
              </p:cNvPr>
              <p:cNvSpPr/>
              <p:nvPr userDrawn="1"/>
            </p:nvSpPr>
            <p:spPr>
              <a:xfrm>
                <a:off x="-828000" y="2447998"/>
                <a:ext cx="720000" cy="288000"/>
              </a:xfrm>
              <a:prstGeom prst="rect">
                <a:avLst/>
              </a:prstGeom>
              <a:solidFill>
                <a:srgbClr val="4836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Violet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72 / 54 / 152</a:t>
                </a:r>
              </a:p>
            </p:txBody>
          </p:sp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5B8B2657-4DCD-4C48-B0A0-BB3E65208860}"/>
                  </a:ext>
                </a:extLst>
              </p:cNvPr>
              <p:cNvSpPr/>
              <p:nvPr userDrawn="1"/>
            </p:nvSpPr>
            <p:spPr>
              <a:xfrm>
                <a:off x="-1044000" y="1871999"/>
                <a:ext cx="216000" cy="288000"/>
              </a:xfrm>
              <a:prstGeom prst="rect">
                <a:avLst/>
              </a:prstGeom>
              <a:solidFill>
                <a:srgbClr val="75478E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8" name="직사각형 117">
                <a:extLst>
                  <a:ext uri="{FF2B5EF4-FFF2-40B4-BE49-F238E27FC236}">
                    <a16:creationId xmlns:a16="http://schemas.microsoft.com/office/drawing/2014/main" id="{21782DB7-931D-4213-A2B9-CD8CE5BF4DE8}"/>
                  </a:ext>
                </a:extLst>
              </p:cNvPr>
              <p:cNvSpPr/>
              <p:nvPr userDrawn="1"/>
            </p:nvSpPr>
            <p:spPr>
              <a:xfrm>
                <a:off x="-1260000" y="1871999"/>
                <a:ext cx="216000" cy="288000"/>
              </a:xfrm>
              <a:prstGeom prst="rect">
                <a:avLst/>
              </a:prstGeom>
              <a:solidFill>
                <a:srgbClr val="A384B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9" name="직사각형 118">
                <a:extLst>
                  <a:ext uri="{FF2B5EF4-FFF2-40B4-BE49-F238E27FC236}">
                    <a16:creationId xmlns:a16="http://schemas.microsoft.com/office/drawing/2014/main" id="{DDB324DD-DC98-49CC-B158-0DBC5B322F04}"/>
                  </a:ext>
                </a:extLst>
              </p:cNvPr>
              <p:cNvSpPr/>
              <p:nvPr userDrawn="1"/>
            </p:nvSpPr>
            <p:spPr>
              <a:xfrm>
                <a:off x="-1476150" y="1871999"/>
                <a:ext cx="216000" cy="288000"/>
              </a:xfrm>
              <a:prstGeom prst="rect">
                <a:avLst/>
              </a:prstGeom>
              <a:solidFill>
                <a:srgbClr val="D1C2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0" name="직사각형 119">
                <a:extLst>
                  <a:ext uri="{FF2B5EF4-FFF2-40B4-BE49-F238E27FC236}">
                    <a16:creationId xmlns:a16="http://schemas.microsoft.com/office/drawing/2014/main" id="{DBAD9D39-F1E2-4AD0-BCF9-B3C5578B9866}"/>
                  </a:ext>
                </a:extLst>
              </p:cNvPr>
              <p:cNvSpPr/>
              <p:nvPr userDrawn="1"/>
            </p:nvSpPr>
            <p:spPr>
              <a:xfrm>
                <a:off x="-1044000" y="2159999"/>
                <a:ext cx="216000" cy="288000"/>
              </a:xfrm>
              <a:prstGeom prst="rect">
                <a:avLst/>
              </a:prstGeom>
              <a:solidFill>
                <a:srgbClr val="92589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1" name="직사각형 120">
                <a:extLst>
                  <a:ext uri="{FF2B5EF4-FFF2-40B4-BE49-F238E27FC236}">
                    <a16:creationId xmlns:a16="http://schemas.microsoft.com/office/drawing/2014/main" id="{3200986A-969B-4BD1-A2D4-409983814256}"/>
                  </a:ext>
                </a:extLst>
              </p:cNvPr>
              <p:cNvSpPr/>
              <p:nvPr userDrawn="1"/>
            </p:nvSpPr>
            <p:spPr>
              <a:xfrm>
                <a:off x="-1260000" y="2159999"/>
                <a:ext cx="216000" cy="288000"/>
              </a:xfrm>
              <a:prstGeom prst="rect">
                <a:avLst/>
              </a:prstGeom>
              <a:solidFill>
                <a:srgbClr val="B68FB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2" name="직사각형 121">
                <a:extLst>
                  <a:ext uri="{FF2B5EF4-FFF2-40B4-BE49-F238E27FC236}">
                    <a16:creationId xmlns:a16="http://schemas.microsoft.com/office/drawing/2014/main" id="{C8698BC5-8058-4F3B-9211-50FDEEFA58D7}"/>
                  </a:ext>
                </a:extLst>
              </p:cNvPr>
              <p:cNvSpPr/>
              <p:nvPr userDrawn="1"/>
            </p:nvSpPr>
            <p:spPr>
              <a:xfrm>
                <a:off x="-1476150" y="2159999"/>
                <a:ext cx="216000" cy="288000"/>
              </a:xfrm>
              <a:prstGeom prst="rect">
                <a:avLst/>
              </a:prstGeom>
              <a:solidFill>
                <a:srgbClr val="DAC7D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1F5EDFBE-7420-484F-A35B-2BEE187BE5E3}"/>
                  </a:ext>
                </a:extLst>
              </p:cNvPr>
              <p:cNvSpPr/>
              <p:nvPr userDrawn="1"/>
            </p:nvSpPr>
            <p:spPr>
              <a:xfrm>
                <a:off x="-1044000" y="2447998"/>
                <a:ext cx="216000" cy="288000"/>
              </a:xfrm>
              <a:prstGeom prst="rect">
                <a:avLst/>
              </a:prstGeom>
              <a:solidFill>
                <a:srgbClr val="7668B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A06E4335-74F3-407C-973A-4782555C0A50}"/>
                  </a:ext>
                </a:extLst>
              </p:cNvPr>
              <p:cNvSpPr/>
              <p:nvPr userDrawn="1"/>
            </p:nvSpPr>
            <p:spPr>
              <a:xfrm>
                <a:off x="-1260000" y="2447998"/>
                <a:ext cx="216000" cy="288000"/>
              </a:xfrm>
              <a:prstGeom prst="rect">
                <a:avLst/>
              </a:prstGeom>
              <a:solidFill>
                <a:srgbClr val="A39AC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직사각형 124">
                <a:extLst>
                  <a:ext uri="{FF2B5EF4-FFF2-40B4-BE49-F238E27FC236}">
                    <a16:creationId xmlns:a16="http://schemas.microsoft.com/office/drawing/2014/main" id="{FA7EE1EE-E066-4A48-A842-10176454E1CA}"/>
                  </a:ext>
                </a:extLst>
              </p:cNvPr>
              <p:cNvSpPr/>
              <p:nvPr userDrawn="1"/>
            </p:nvSpPr>
            <p:spPr>
              <a:xfrm>
                <a:off x="-1476150" y="2447998"/>
                <a:ext cx="216000" cy="288000"/>
              </a:xfrm>
              <a:prstGeom prst="rect">
                <a:avLst/>
              </a:prstGeom>
              <a:solidFill>
                <a:srgbClr val="D1CDE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F68B6847-98FF-4CFC-9CE8-6853A0BA5A17}"/>
                </a:ext>
              </a:extLst>
            </p:cNvPr>
            <p:cNvGrpSpPr/>
            <p:nvPr userDrawn="1"/>
          </p:nvGrpSpPr>
          <p:grpSpPr>
            <a:xfrm>
              <a:off x="-1476150" y="2807996"/>
              <a:ext cx="1368150" cy="863999"/>
              <a:chOff x="-1476150" y="2807997"/>
              <a:chExt cx="1368150" cy="863999"/>
            </a:xfrm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C5ABC3AA-DEF1-4D2D-A008-B8692EBE3409}"/>
                  </a:ext>
                </a:extLst>
              </p:cNvPr>
              <p:cNvSpPr/>
              <p:nvPr/>
            </p:nvSpPr>
            <p:spPr>
              <a:xfrm>
                <a:off x="-828000" y="2807997"/>
                <a:ext cx="720000" cy="288000"/>
              </a:xfrm>
              <a:prstGeom prst="rect">
                <a:avLst/>
              </a:prstGeom>
              <a:solidFill>
                <a:srgbClr val="E71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Red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231 / 28 / 87</a:t>
                </a:r>
              </a:p>
            </p:txBody>
          </p:sp>
          <p:sp>
            <p:nvSpPr>
              <p:cNvPr id="103" name="직사각형 102">
                <a:extLst>
                  <a:ext uri="{FF2B5EF4-FFF2-40B4-BE49-F238E27FC236}">
                    <a16:creationId xmlns:a16="http://schemas.microsoft.com/office/drawing/2014/main" id="{00958CBE-2FE1-4812-B0C0-6824AF00D07F}"/>
                  </a:ext>
                </a:extLst>
              </p:cNvPr>
              <p:cNvSpPr/>
              <p:nvPr/>
            </p:nvSpPr>
            <p:spPr>
              <a:xfrm>
                <a:off x="-828000" y="3383996"/>
                <a:ext cx="720000" cy="288000"/>
              </a:xfrm>
              <a:prstGeom prst="rect">
                <a:avLst/>
              </a:prstGeom>
              <a:solidFill>
                <a:srgbClr val="FFCE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Yellow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206 / 0</a:t>
                </a:r>
              </a:p>
            </p:txBody>
          </p:sp>
          <p:sp>
            <p:nvSpPr>
              <p:cNvPr id="104" name="직사각형 103">
                <a:extLst>
                  <a:ext uri="{FF2B5EF4-FFF2-40B4-BE49-F238E27FC236}">
                    <a16:creationId xmlns:a16="http://schemas.microsoft.com/office/drawing/2014/main" id="{E10BC651-5AD2-488C-A9B5-BDABA3E4E161}"/>
                  </a:ext>
                </a:extLst>
              </p:cNvPr>
              <p:cNvSpPr/>
              <p:nvPr userDrawn="1"/>
            </p:nvSpPr>
            <p:spPr>
              <a:xfrm>
                <a:off x="-828000" y="3095996"/>
                <a:ext cx="720000" cy="288000"/>
              </a:xfrm>
              <a:prstGeom prst="rect">
                <a:avLst/>
              </a:prstGeom>
              <a:solidFill>
                <a:srgbClr val="FF6F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Living Coral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111 / 97</a:t>
                </a:r>
              </a:p>
            </p:txBody>
          </p:sp>
          <p:sp>
            <p:nvSpPr>
              <p:cNvPr id="105" name="직사각형 104">
                <a:extLst>
                  <a:ext uri="{FF2B5EF4-FFF2-40B4-BE49-F238E27FC236}">
                    <a16:creationId xmlns:a16="http://schemas.microsoft.com/office/drawing/2014/main" id="{C6FCBD25-D8C8-4A23-8247-60A81AB11FA1}"/>
                  </a:ext>
                </a:extLst>
              </p:cNvPr>
              <p:cNvSpPr/>
              <p:nvPr userDrawn="1"/>
            </p:nvSpPr>
            <p:spPr>
              <a:xfrm>
                <a:off x="-1044000" y="2807997"/>
                <a:ext cx="216000" cy="288000"/>
              </a:xfrm>
              <a:prstGeom prst="rect">
                <a:avLst/>
              </a:prstGeom>
              <a:solidFill>
                <a:srgbClr val="ED558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369B76C2-6132-40C1-85F4-FA61DF0372C0}"/>
                  </a:ext>
                </a:extLst>
              </p:cNvPr>
              <p:cNvSpPr/>
              <p:nvPr userDrawn="1"/>
            </p:nvSpPr>
            <p:spPr>
              <a:xfrm>
                <a:off x="-1260000" y="2807997"/>
                <a:ext cx="216000" cy="288000"/>
              </a:xfrm>
              <a:prstGeom prst="rect">
                <a:avLst/>
              </a:prstGeom>
              <a:solidFill>
                <a:srgbClr val="F38DA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3CD31EB1-6D70-4894-9F37-307B1A30161E}"/>
                  </a:ext>
                </a:extLst>
              </p:cNvPr>
              <p:cNvSpPr/>
              <p:nvPr userDrawn="1"/>
            </p:nvSpPr>
            <p:spPr>
              <a:xfrm>
                <a:off x="-1476150" y="2807997"/>
                <a:ext cx="216000" cy="288000"/>
              </a:xfrm>
              <a:prstGeom prst="rect">
                <a:avLst/>
              </a:prstGeom>
              <a:solidFill>
                <a:srgbClr val="F9C6D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90242549-5384-4AD2-88E4-84B0EF9CABAA}"/>
                  </a:ext>
                </a:extLst>
              </p:cNvPr>
              <p:cNvSpPr/>
              <p:nvPr userDrawn="1"/>
            </p:nvSpPr>
            <p:spPr>
              <a:xfrm>
                <a:off x="-1044000" y="3095996"/>
                <a:ext cx="216000" cy="288000"/>
              </a:xfrm>
              <a:prstGeom prst="rect">
                <a:avLst/>
              </a:prstGeom>
              <a:solidFill>
                <a:srgbClr val="FF938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ACC450F2-3EA8-4AD9-B216-8F1B02BEF4E0}"/>
                  </a:ext>
                </a:extLst>
              </p:cNvPr>
              <p:cNvSpPr/>
              <p:nvPr userDrawn="1"/>
            </p:nvSpPr>
            <p:spPr>
              <a:xfrm>
                <a:off x="-1260000" y="3095996"/>
                <a:ext cx="216000" cy="288000"/>
              </a:xfrm>
              <a:prstGeom prst="rect">
                <a:avLst/>
              </a:prstGeom>
              <a:solidFill>
                <a:srgbClr val="FFB7B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id="{C8B25801-D8AB-4B25-8579-B6A7870E9DFE}"/>
                  </a:ext>
                </a:extLst>
              </p:cNvPr>
              <p:cNvSpPr/>
              <p:nvPr userDrawn="1"/>
            </p:nvSpPr>
            <p:spPr>
              <a:xfrm>
                <a:off x="-1476150" y="3095996"/>
                <a:ext cx="216000" cy="288000"/>
              </a:xfrm>
              <a:prstGeom prst="rect">
                <a:avLst/>
              </a:prstGeom>
              <a:solidFill>
                <a:srgbClr val="FFDBD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1" name="직사각형 110">
                <a:extLst>
                  <a:ext uri="{FF2B5EF4-FFF2-40B4-BE49-F238E27FC236}">
                    <a16:creationId xmlns:a16="http://schemas.microsoft.com/office/drawing/2014/main" id="{48CE856A-55AF-441E-9F47-81BC996AFA6D}"/>
                  </a:ext>
                </a:extLst>
              </p:cNvPr>
              <p:cNvSpPr/>
              <p:nvPr userDrawn="1"/>
            </p:nvSpPr>
            <p:spPr>
              <a:xfrm>
                <a:off x="-1044000" y="3383996"/>
                <a:ext cx="216000" cy="288000"/>
              </a:xfrm>
              <a:prstGeom prst="rect">
                <a:avLst/>
              </a:prstGeom>
              <a:solidFill>
                <a:srgbClr val="FFDA4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2" name="직사각형 111">
                <a:extLst>
                  <a:ext uri="{FF2B5EF4-FFF2-40B4-BE49-F238E27FC236}">
                    <a16:creationId xmlns:a16="http://schemas.microsoft.com/office/drawing/2014/main" id="{19430553-F9B2-4FFF-B63F-0756618936BA}"/>
                  </a:ext>
                </a:extLst>
              </p:cNvPr>
              <p:cNvSpPr/>
              <p:nvPr userDrawn="1"/>
            </p:nvSpPr>
            <p:spPr>
              <a:xfrm>
                <a:off x="-1260000" y="3383996"/>
                <a:ext cx="216000" cy="288000"/>
              </a:xfrm>
              <a:prstGeom prst="rect">
                <a:avLst/>
              </a:prstGeom>
              <a:solidFill>
                <a:srgbClr val="FFE67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3" name="직사각형 112">
                <a:extLst>
                  <a:ext uri="{FF2B5EF4-FFF2-40B4-BE49-F238E27FC236}">
                    <a16:creationId xmlns:a16="http://schemas.microsoft.com/office/drawing/2014/main" id="{F5C9A6B5-9F43-43D4-822D-BF4BFA3078A9}"/>
                  </a:ext>
                </a:extLst>
              </p:cNvPr>
              <p:cNvSpPr/>
              <p:nvPr userDrawn="1"/>
            </p:nvSpPr>
            <p:spPr>
              <a:xfrm>
                <a:off x="-1476150" y="3383996"/>
                <a:ext cx="216000" cy="288000"/>
              </a:xfrm>
              <a:prstGeom prst="rect">
                <a:avLst/>
              </a:prstGeom>
              <a:solidFill>
                <a:srgbClr val="FFF3B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0F031C56-97CA-4B57-8D22-8BFC85C03AD0}"/>
              </a:ext>
            </a:extLst>
          </p:cNvPr>
          <p:cNvSpPr txBox="1"/>
          <p:nvPr userDrawn="1"/>
        </p:nvSpPr>
        <p:spPr>
          <a:xfrm>
            <a:off x="-3612051" y="129406"/>
            <a:ext cx="238042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>
                <a:latin typeface="+mj-ea"/>
                <a:ea typeface="+mj-ea"/>
              </a:rPr>
              <a:t>폰트 </a:t>
            </a:r>
            <a:r>
              <a:rPr lang="en-US" altLang="ko-KR" sz="900">
                <a:latin typeface="+mj-ea"/>
                <a:ea typeface="+mj-ea"/>
              </a:rPr>
              <a:t>: </a:t>
            </a:r>
            <a:r>
              <a:rPr lang="ko-KR" altLang="en-US" sz="900">
                <a:latin typeface="+mj-ea"/>
                <a:ea typeface="+mj-ea"/>
              </a:rPr>
              <a:t>맑은 고딕 </a:t>
            </a:r>
            <a:r>
              <a:rPr lang="en-US" altLang="ko-KR" sz="900">
                <a:latin typeface="+mj-ea"/>
                <a:ea typeface="+mj-ea"/>
              </a:rPr>
              <a:t>(</a:t>
            </a:r>
            <a:r>
              <a:rPr lang="ko-KR" altLang="en-US" sz="900">
                <a:latin typeface="+mj-ea"/>
                <a:ea typeface="+mj-ea"/>
              </a:rPr>
              <a:t>한글</a:t>
            </a:r>
            <a:r>
              <a:rPr lang="en-US" altLang="ko-KR" sz="900">
                <a:latin typeface="+mj-ea"/>
                <a:ea typeface="+mj-ea"/>
              </a:rPr>
              <a:t>)</a:t>
            </a:r>
          </a:p>
          <a:p>
            <a:endParaRPr lang="en-US" altLang="ko-KR" sz="900" i="1" baseline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단위</a:t>
            </a:r>
            <a:r>
              <a:rPr lang="en-US" altLang="ko-KR" sz="900" baseline="0">
                <a:latin typeface="+mj-ea"/>
                <a:ea typeface="+mj-ea"/>
              </a:rPr>
              <a:t>: </a:t>
            </a:r>
            <a:r>
              <a:rPr lang="en-US" altLang="ko-KR" sz="900" baseline="0" err="1">
                <a:latin typeface="+mj-ea"/>
                <a:ea typeface="+mj-ea"/>
              </a:rPr>
              <a:t>USDk</a:t>
            </a:r>
            <a:endParaRPr lang="en-US" altLang="ko-KR" sz="900" baseline="0"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모두 출처</a:t>
            </a:r>
            <a:r>
              <a:rPr lang="en-US" altLang="ko-KR" sz="900" baseline="0">
                <a:latin typeface="+mj-ea"/>
                <a:ea typeface="+mj-ea"/>
              </a:rPr>
              <a:t> </a:t>
            </a:r>
            <a:r>
              <a:rPr lang="ko-KR" altLang="en-US" sz="900" baseline="0">
                <a:latin typeface="+mj-ea"/>
                <a:ea typeface="+mj-ea"/>
              </a:rPr>
              <a:t>표기 반드시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“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Source: ~” </a:t>
            </a:r>
          </a:p>
          <a:p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연도 표시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:</a:t>
            </a:r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Dec-19/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 FY19</a:t>
            </a:r>
          </a:p>
          <a:p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 err="1">
                <a:latin typeface="+mj-ea"/>
                <a:ea typeface="+mj-ea"/>
                <a:cs typeface="Arial" pitchFamily="34" charset="0"/>
              </a:rPr>
              <a:t>안쪽여백</a:t>
            </a:r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왼쪽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오른쪽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위 아래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267273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2000" kern="0" baseline="0">
                <a:latin typeface="+mj-lt"/>
              </a:defRPr>
            </a:lvl1pPr>
          </a:lstStyle>
          <a:p>
            <a:pPr lvl="0"/>
            <a:r>
              <a:rPr lang="en-US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4259186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721F1-DDF4-476F-B833-ADC02DF70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7236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504C7513-64DF-400C-9584-A45E87D311F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8950" y="203863"/>
            <a:ext cx="8591450" cy="169200"/>
          </a:xfrm>
        </p:spPr>
        <p:txBody>
          <a:bodyPr anchor="b"/>
          <a:lstStyle>
            <a:lvl1pPr>
              <a:spcAft>
                <a:spcPts val="0"/>
              </a:spcAft>
              <a:defRPr sz="2000" kern="0" baseline="0">
                <a:latin typeface="+mj-lt"/>
              </a:defRPr>
            </a:lvl1pPr>
          </a:lstStyle>
          <a:p>
            <a:pPr lvl="0"/>
            <a:r>
              <a:rPr lang="en-US"/>
              <a:t>Super title here</a:t>
            </a:r>
          </a:p>
        </p:txBody>
      </p:sp>
    </p:spTree>
    <p:extLst>
      <p:ext uri="{BB962C8B-B14F-4D97-AF65-F5344CB8AC3E}">
        <p14:creationId xmlns:p14="http://schemas.microsoft.com/office/powerpoint/2010/main" val="255345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993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3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72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8951" y="908050"/>
            <a:ext cx="8918242" cy="4604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29" name="Shape 8"/>
          <p:cNvSpPr txBox="1">
            <a:spLocks/>
          </p:cNvSpPr>
          <p:nvPr userDrawn="1"/>
        </p:nvSpPr>
        <p:spPr>
          <a:xfrm>
            <a:off x="9027000" y="6320118"/>
            <a:ext cx="390050" cy="149412"/>
          </a:xfrm>
          <a:prstGeom prst="rect">
            <a:avLst/>
          </a:prstGeom>
        </p:spPr>
        <p:txBody>
          <a:bodyPr lIns="0" tIns="0" rIns="0" bIns="0" anchor="t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900" smtClean="0">
                <a:solidFill>
                  <a:schemeClr val="tx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US" sz="900">
              <a:solidFill>
                <a:schemeClr val="tx2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 userDrawn="1">
            <p:custDataLst>
              <p:tags r:id="rId10"/>
            </p:custDataLst>
          </p:nvPr>
        </p:nvSpPr>
        <p:spPr>
          <a:xfrm>
            <a:off x="1828800" y="6687742"/>
            <a:ext cx="5934075" cy="122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="1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Document Classification: KPMG Highly Confidential</a:t>
            </a:r>
            <a:endParaRPr lang="en-GB" sz="600" b="1" kern="1200" noProof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Freeform 19"/>
          <p:cNvSpPr>
            <a:spLocks noEditPoints="1"/>
          </p:cNvSpPr>
          <p:nvPr userDrawn="1"/>
        </p:nvSpPr>
        <p:spPr bwMode="auto">
          <a:xfrm>
            <a:off x="488950" y="6320118"/>
            <a:ext cx="424800" cy="172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Shape 36">
            <a:extLst>
              <a:ext uri="{FF2B5EF4-FFF2-40B4-BE49-F238E27FC236}">
                <a16:creationId xmlns:a16="http://schemas.microsoft.com/office/drawing/2014/main" id="{571475E5-A021-4773-AEA9-F75E4D2CF148}"/>
              </a:ext>
            </a:extLst>
          </p:cNvPr>
          <p:cNvSpPr/>
          <p:nvPr userDrawn="1">
            <p:custDataLst>
              <p:tags r:id="rId11"/>
            </p:custDataLst>
          </p:nvPr>
        </p:nvSpPr>
        <p:spPr>
          <a:xfrm>
            <a:off x="2197100" y="6309752"/>
            <a:ext cx="6276975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defTabSz="914400">
              <a:defRPr sz="800">
                <a:solidFill>
                  <a:srgbClr val="004C97"/>
                </a:solidFill>
                <a:latin typeface="Univers for KPMG"/>
                <a:ea typeface="Univers for KPMG"/>
                <a:cs typeface="Univers for KPMG"/>
                <a:sym typeface="Univers for KPMG"/>
              </a:defRPr>
            </a:lvl1pPr>
          </a:lstStyle>
          <a:p>
            <a:pPr>
              <a:defRPr/>
            </a:pPr>
            <a:r>
              <a:rPr lang="en-US" altLang="ko-KR" sz="700" u="none">
                <a:solidFill>
                  <a:schemeClr val="bg1">
                    <a:lumMod val="65000"/>
                  </a:schemeClr>
                </a:solidFill>
                <a:latin typeface="Univers 45 Light" pitchFamily="2" charset="0"/>
                <a:ea typeface="나눔고딕" panose="020B0600000101010101" charset="-127"/>
                <a:cs typeface="Arial" charset="0"/>
              </a:rPr>
              <a:t>© 2022 </a:t>
            </a:r>
            <a:r>
              <a:rPr kumimoji="1" lang="en-US" altLang="ko-KR" sz="700">
                <a:solidFill>
                  <a:schemeClr val="bg1">
                    <a:lumMod val="65000"/>
                  </a:schemeClr>
                </a:solidFill>
                <a:latin typeface="Univers 45 Light" pitchFamily="2" charset="0"/>
                <a:ea typeface="나눔고딕" panose="020B0600000101010101" charset="-127"/>
                <a:cs typeface="Arial" charset="0"/>
              </a:rPr>
              <a:t>KPMG Samjong Accounting Corp., </a:t>
            </a:r>
            <a:r>
              <a:rPr lang="en-US" altLang="ko-KR" sz="700" u="none">
                <a:solidFill>
                  <a:schemeClr val="bg1">
                    <a:lumMod val="65000"/>
                  </a:schemeClr>
                </a:solidFill>
                <a:latin typeface="Univers 45 Light" pitchFamily="2" charset="0"/>
                <a:ea typeface="나눔고딕" panose="020B0600000101010101" charset="-127"/>
                <a:cs typeface="Arial" charset="0"/>
              </a:rPr>
              <a:t>the Korean member firm of the KPMG network of independent member firms affiliated with KPMG International Cooperative (“KPMG International”), a Swiss entity. All rights reserved. Printed in Korea.</a:t>
            </a: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CFEC2F23-7014-4E47-9469-F293E8C5DEA9}"/>
              </a:ext>
            </a:extLst>
          </p:cNvPr>
          <p:cNvSpPr txBox="1">
            <a:spLocks noChangeArrowheads="1"/>
          </p:cNvSpPr>
          <p:nvPr userDrawn="1">
            <p:custDataLst>
              <p:tags r:id="rId12"/>
            </p:custDataLst>
          </p:nvPr>
        </p:nvSpPr>
        <p:spPr bwMode="gray">
          <a:xfrm>
            <a:off x="7553211" y="28575"/>
            <a:ext cx="2234983" cy="244475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  <a:effectLst/>
        </p:spPr>
        <p:txBody>
          <a:bodyPr wrap="square" lIns="0" tIns="36000" rIns="0" bIns="0" anchor="ctr" anchorCtr="0">
            <a:noAutofit/>
          </a:bodyPr>
          <a:lstStyle/>
          <a:p>
            <a:pPr algn="r" defTabSz="762000" eaLnBrk="0" hangingPunct="0">
              <a:lnSpc>
                <a:spcPct val="80000"/>
              </a:lnSpc>
              <a:spcBef>
                <a:spcPct val="20000"/>
              </a:spcBef>
            </a:pPr>
            <a:r>
              <a:rPr lang="en-GB" sz="1100" b="1">
                <a:solidFill>
                  <a:srgbClr val="C6007E"/>
                </a:solidFill>
              </a:rPr>
              <a:t>PRIVATE AND CONFIDENTIAL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2897F0-8D15-4054-9C14-08173F63175B}"/>
              </a:ext>
            </a:extLst>
          </p:cNvPr>
          <p:cNvGrpSpPr/>
          <p:nvPr userDrawn="1"/>
        </p:nvGrpSpPr>
        <p:grpSpPr>
          <a:xfrm>
            <a:off x="-1119893" y="129406"/>
            <a:ext cx="1003183" cy="6553630"/>
            <a:chOff x="-1119893" y="129406"/>
            <a:chExt cx="1003183" cy="6553630"/>
          </a:xfrm>
        </p:grpSpPr>
        <p:sp>
          <p:nvSpPr>
            <p:cNvPr id="26" name="Rectangle 34">
              <a:extLst>
                <a:ext uri="{FF2B5EF4-FFF2-40B4-BE49-F238E27FC236}">
                  <a16:creationId xmlns:a16="http://schemas.microsoft.com/office/drawing/2014/main" id="{C1037EB0-7B0D-42B4-816B-820A1A15B968}"/>
                </a:ext>
              </a:extLst>
            </p:cNvPr>
            <p:cNvSpPr/>
            <p:nvPr userDrawn="1"/>
          </p:nvSpPr>
          <p:spPr>
            <a:xfrm>
              <a:off x="-1117316" y="129406"/>
              <a:ext cx="1000606" cy="468000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KPMG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51 / 141</a:t>
              </a:r>
            </a:p>
          </p:txBody>
        </p:sp>
        <p:sp>
          <p:nvSpPr>
            <p:cNvPr id="28" name="Rectangle 35">
              <a:extLst>
                <a:ext uri="{FF2B5EF4-FFF2-40B4-BE49-F238E27FC236}">
                  <a16:creationId xmlns:a16="http://schemas.microsoft.com/office/drawing/2014/main" id="{29887F7E-B4D4-4058-914F-EC3E4F4260B5}"/>
                </a:ext>
              </a:extLst>
            </p:cNvPr>
            <p:cNvSpPr/>
            <p:nvPr userDrawn="1"/>
          </p:nvSpPr>
          <p:spPr>
            <a:xfrm>
              <a:off x="-1117316" y="640893"/>
              <a:ext cx="1000606" cy="468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Medium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94 / 184</a:t>
              </a:r>
            </a:p>
          </p:txBody>
        </p:sp>
        <p:sp>
          <p:nvSpPr>
            <p:cNvPr id="30" name="Rectangle 36">
              <a:extLst>
                <a:ext uri="{FF2B5EF4-FFF2-40B4-BE49-F238E27FC236}">
                  <a16:creationId xmlns:a16="http://schemas.microsoft.com/office/drawing/2014/main" id="{3FA47749-B0D5-49CC-AB73-55DA48A1E15D}"/>
                </a:ext>
              </a:extLst>
            </p:cNvPr>
            <p:cNvSpPr/>
            <p:nvPr userDrawn="1"/>
          </p:nvSpPr>
          <p:spPr>
            <a:xfrm>
              <a:off x="-1117316" y="1152380"/>
              <a:ext cx="1000606" cy="468000"/>
            </a:xfrm>
            <a:prstGeom prst="rect">
              <a:avLst/>
            </a:prstGeom>
            <a:solidFill>
              <a:srgbClr val="0091D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Blue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145 / 218</a:t>
              </a:r>
            </a:p>
          </p:txBody>
        </p:sp>
        <p:sp>
          <p:nvSpPr>
            <p:cNvPr id="31" name="Rectangle 37">
              <a:extLst>
                <a:ext uri="{FF2B5EF4-FFF2-40B4-BE49-F238E27FC236}">
                  <a16:creationId xmlns:a16="http://schemas.microsoft.com/office/drawing/2014/main" id="{DBD1BE5F-5F1F-4686-BD47-5A23FA68024C}"/>
                </a:ext>
              </a:extLst>
            </p:cNvPr>
            <p:cNvSpPr/>
            <p:nvPr userDrawn="1"/>
          </p:nvSpPr>
          <p:spPr>
            <a:xfrm>
              <a:off x="-1117316" y="1663867"/>
              <a:ext cx="1000606" cy="468000"/>
            </a:xfrm>
            <a:prstGeom prst="rect">
              <a:avLst/>
            </a:prstGeom>
            <a:solidFill>
              <a:srgbClr val="48369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Violet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72 / 54 / 152</a:t>
              </a:r>
            </a:p>
          </p:txBody>
        </p:sp>
        <p:sp>
          <p:nvSpPr>
            <p:cNvPr id="32" name="Rectangle 38">
              <a:extLst>
                <a:ext uri="{FF2B5EF4-FFF2-40B4-BE49-F238E27FC236}">
                  <a16:creationId xmlns:a16="http://schemas.microsoft.com/office/drawing/2014/main" id="{2035A698-5747-45A9-B584-5A7460F692F2}"/>
                </a:ext>
              </a:extLst>
            </p:cNvPr>
            <p:cNvSpPr/>
            <p:nvPr userDrawn="1"/>
          </p:nvSpPr>
          <p:spPr>
            <a:xfrm>
              <a:off x="-1119893" y="2169209"/>
              <a:ext cx="1000606" cy="468000"/>
            </a:xfrm>
            <a:prstGeom prst="rect">
              <a:avLst/>
            </a:prstGeom>
            <a:solidFill>
              <a:srgbClr val="470A6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71 / 10 / 104</a:t>
              </a:r>
            </a:p>
          </p:txBody>
        </p:sp>
        <p:sp>
          <p:nvSpPr>
            <p:cNvPr id="33" name="Rectangle 39">
              <a:extLst>
                <a:ext uri="{FF2B5EF4-FFF2-40B4-BE49-F238E27FC236}">
                  <a16:creationId xmlns:a16="http://schemas.microsoft.com/office/drawing/2014/main" id="{FFA33F7C-2491-4FD5-829F-39A3816B192C}"/>
                </a:ext>
              </a:extLst>
            </p:cNvPr>
            <p:cNvSpPr/>
            <p:nvPr userDrawn="1"/>
          </p:nvSpPr>
          <p:spPr>
            <a:xfrm>
              <a:off x="-1119893" y="2679774"/>
              <a:ext cx="1000606" cy="468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Purple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109 / 32 / 119</a:t>
              </a:r>
            </a:p>
          </p:txBody>
        </p:sp>
        <p:sp>
          <p:nvSpPr>
            <p:cNvPr id="34" name="Rectangle 40">
              <a:extLst>
                <a:ext uri="{FF2B5EF4-FFF2-40B4-BE49-F238E27FC236}">
                  <a16:creationId xmlns:a16="http://schemas.microsoft.com/office/drawing/2014/main" id="{6870B580-951F-4ECF-8893-AB35D366C59D}"/>
                </a:ext>
              </a:extLst>
            </p:cNvPr>
            <p:cNvSpPr/>
            <p:nvPr userDrawn="1"/>
          </p:nvSpPr>
          <p:spPr>
            <a:xfrm>
              <a:off x="-1119893" y="3186038"/>
              <a:ext cx="1000606" cy="468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163 / 161</a:t>
              </a:r>
            </a:p>
          </p:txBody>
        </p:sp>
        <p:sp>
          <p:nvSpPr>
            <p:cNvPr id="35" name="Rectangle 41">
              <a:extLst>
                <a:ext uri="{FF2B5EF4-FFF2-40B4-BE49-F238E27FC236}">
                  <a16:creationId xmlns:a16="http://schemas.microsoft.com/office/drawing/2014/main" id="{6997F86A-5092-4AF4-9F97-EE8525684DE8}"/>
                </a:ext>
              </a:extLst>
            </p:cNvPr>
            <p:cNvSpPr/>
            <p:nvPr userDrawn="1"/>
          </p:nvSpPr>
          <p:spPr>
            <a:xfrm>
              <a:off x="-1119893" y="3690607"/>
              <a:ext cx="1000606" cy="468000"/>
            </a:xfrm>
            <a:prstGeom prst="rect">
              <a:avLst/>
            </a:prstGeom>
            <a:solidFill>
              <a:srgbClr val="009A4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Dark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0 / 154 / 68</a:t>
              </a:r>
            </a:p>
          </p:txBody>
        </p:sp>
        <p:sp>
          <p:nvSpPr>
            <p:cNvPr id="36" name="Rectangle 42">
              <a:extLst>
                <a:ext uri="{FF2B5EF4-FFF2-40B4-BE49-F238E27FC236}">
                  <a16:creationId xmlns:a16="http://schemas.microsoft.com/office/drawing/2014/main" id="{F69556AC-6A1A-46C6-BF6F-4968EFAB44A2}"/>
                </a:ext>
              </a:extLst>
            </p:cNvPr>
            <p:cNvSpPr/>
            <p:nvPr userDrawn="1"/>
          </p:nvSpPr>
          <p:spPr>
            <a:xfrm>
              <a:off x="-1119893" y="4195949"/>
              <a:ext cx="1000606" cy="468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Light Green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67 / 176 / 42</a:t>
              </a:r>
            </a:p>
          </p:txBody>
        </p:sp>
        <p:sp>
          <p:nvSpPr>
            <p:cNvPr id="37" name="Rectangle 43">
              <a:extLst>
                <a:ext uri="{FF2B5EF4-FFF2-40B4-BE49-F238E27FC236}">
                  <a16:creationId xmlns:a16="http://schemas.microsoft.com/office/drawing/2014/main" id="{CF3F40E3-95D9-41B8-A421-9BB07D93B3FE}"/>
                </a:ext>
              </a:extLst>
            </p:cNvPr>
            <p:cNvSpPr/>
            <p:nvPr userDrawn="1"/>
          </p:nvSpPr>
          <p:spPr>
            <a:xfrm>
              <a:off x="-1119893" y="4701291"/>
              <a:ext cx="1000606" cy="468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Yellow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234 / 170 / 0</a:t>
              </a:r>
            </a:p>
          </p:txBody>
        </p:sp>
        <p:sp>
          <p:nvSpPr>
            <p:cNvPr id="38" name="Rectangle 44">
              <a:extLst>
                <a:ext uri="{FF2B5EF4-FFF2-40B4-BE49-F238E27FC236}">
                  <a16:creationId xmlns:a16="http://schemas.microsoft.com/office/drawing/2014/main" id="{90F15D83-AA9F-4DF6-A1EA-69D7E0CCFD70}"/>
                </a:ext>
              </a:extLst>
            </p:cNvPr>
            <p:cNvSpPr/>
            <p:nvPr userDrawn="1"/>
          </p:nvSpPr>
          <p:spPr>
            <a:xfrm>
              <a:off x="-1119893" y="5200726"/>
              <a:ext cx="1000606" cy="468000"/>
            </a:xfrm>
            <a:prstGeom prst="rect">
              <a:avLst/>
            </a:prstGeom>
            <a:solidFill>
              <a:srgbClr val="F68D2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Orange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246 / 141 / 46</a:t>
              </a:r>
            </a:p>
          </p:txBody>
        </p:sp>
        <p:sp>
          <p:nvSpPr>
            <p:cNvPr id="39" name="Rectangle 45">
              <a:extLst>
                <a:ext uri="{FF2B5EF4-FFF2-40B4-BE49-F238E27FC236}">
                  <a16:creationId xmlns:a16="http://schemas.microsoft.com/office/drawing/2014/main" id="{FE97FA15-BD0F-46DA-BD0F-9DE550E17E5F}"/>
                </a:ext>
              </a:extLst>
            </p:cNvPr>
            <p:cNvSpPr/>
            <p:nvPr userDrawn="1"/>
          </p:nvSpPr>
          <p:spPr>
            <a:xfrm>
              <a:off x="-1119893" y="5707881"/>
              <a:ext cx="1000606" cy="468000"/>
            </a:xfrm>
            <a:prstGeom prst="rect">
              <a:avLst/>
            </a:prstGeom>
            <a:solidFill>
              <a:srgbClr val="BC204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Red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188 / 32 / 75</a:t>
              </a:r>
            </a:p>
          </p:txBody>
        </p:sp>
        <p:sp>
          <p:nvSpPr>
            <p:cNvPr id="40" name="Rectangle 46">
              <a:extLst>
                <a:ext uri="{FF2B5EF4-FFF2-40B4-BE49-F238E27FC236}">
                  <a16:creationId xmlns:a16="http://schemas.microsoft.com/office/drawing/2014/main" id="{DEE84835-0389-4BC9-9146-16FA7CF99D6A}"/>
                </a:ext>
              </a:extLst>
            </p:cNvPr>
            <p:cNvSpPr/>
            <p:nvPr userDrawn="1"/>
          </p:nvSpPr>
          <p:spPr>
            <a:xfrm>
              <a:off x="-1119893" y="6215036"/>
              <a:ext cx="1000606" cy="468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KPMG Extralight"/>
                </a:rPr>
                <a:t>Pink</a:t>
              </a:r>
            </a:p>
            <a:p>
              <a:pPr algn="ctr"/>
              <a:r>
                <a:rPr lang="en-US" sz="800" b="1">
                  <a:latin typeface="맑은 고딕" panose="020B0503020000020004" pitchFamily="50" charset="-127"/>
                  <a:ea typeface="맑은 고딕" panose="020B0503020000020004" pitchFamily="50" charset="-127"/>
                  <a:cs typeface="Univers for KPMG Cond"/>
                </a:rPr>
                <a:t>198 / 0 / 126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7AF7348-9CA0-48E8-96D1-3C3CF7D83DD8}"/>
              </a:ext>
            </a:extLst>
          </p:cNvPr>
          <p:cNvGrpSpPr/>
          <p:nvPr userDrawn="1"/>
        </p:nvGrpSpPr>
        <p:grpSpPr>
          <a:xfrm>
            <a:off x="-2552475" y="3018755"/>
            <a:ext cx="1368150" cy="3743995"/>
            <a:chOff x="-1476150" y="576000"/>
            <a:chExt cx="1368150" cy="3743995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AB68A387-0A0C-4AE4-A357-FF70B37669B8}"/>
                </a:ext>
              </a:extLst>
            </p:cNvPr>
            <p:cNvGrpSpPr/>
            <p:nvPr userDrawn="1"/>
          </p:nvGrpSpPr>
          <p:grpSpPr>
            <a:xfrm>
              <a:off x="-1476150" y="3743996"/>
              <a:ext cx="1368150" cy="575999"/>
              <a:chOff x="-1476150" y="3743996"/>
              <a:chExt cx="1368150" cy="575999"/>
            </a:xfrm>
          </p:grpSpPr>
          <p:sp>
            <p:nvSpPr>
              <p:cNvPr id="88" name="직사각형 87">
                <a:extLst>
                  <a:ext uri="{FF2B5EF4-FFF2-40B4-BE49-F238E27FC236}">
                    <a16:creationId xmlns:a16="http://schemas.microsoft.com/office/drawing/2014/main" id="{5F8457F4-0C1A-462A-B8CA-292082BA0313}"/>
                  </a:ext>
                </a:extLst>
              </p:cNvPr>
              <p:cNvSpPr/>
              <p:nvPr/>
            </p:nvSpPr>
            <p:spPr>
              <a:xfrm>
                <a:off x="-1476150" y="4031995"/>
                <a:ext cx="1368150" cy="288000"/>
              </a:xfrm>
              <a:prstGeom prst="rect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Line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127 / 127 / 127</a:t>
                </a:r>
              </a:p>
            </p:txBody>
          </p:sp>
          <p:sp>
            <p:nvSpPr>
              <p:cNvPr id="89" name="직사각형 88">
                <a:extLst>
                  <a:ext uri="{FF2B5EF4-FFF2-40B4-BE49-F238E27FC236}">
                    <a16:creationId xmlns:a16="http://schemas.microsoft.com/office/drawing/2014/main" id="{B3E96C30-A869-45BF-9E2D-731F1C82A2F5}"/>
                  </a:ext>
                </a:extLst>
              </p:cNvPr>
              <p:cNvSpPr/>
              <p:nvPr userDrawn="1"/>
            </p:nvSpPr>
            <p:spPr>
              <a:xfrm>
                <a:off x="-1476150" y="3743996"/>
                <a:ext cx="1368150" cy="288000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Neutral Gray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210 / 210 / 210</a:t>
                </a:r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CF7C8988-E94C-4EFD-851E-A6BA1162536C}"/>
                </a:ext>
              </a:extLst>
            </p:cNvPr>
            <p:cNvGrpSpPr/>
            <p:nvPr userDrawn="1"/>
          </p:nvGrpSpPr>
          <p:grpSpPr>
            <a:xfrm>
              <a:off x="-1476150" y="576000"/>
              <a:ext cx="1368150" cy="864000"/>
              <a:chOff x="-1476150" y="576000"/>
              <a:chExt cx="1368150" cy="864000"/>
            </a:xfrm>
          </p:grpSpPr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A637E026-7256-431C-87BE-00F33E25374E}"/>
                  </a:ext>
                </a:extLst>
              </p:cNvPr>
              <p:cNvSpPr/>
              <p:nvPr userDrawn="1"/>
            </p:nvSpPr>
            <p:spPr>
              <a:xfrm>
                <a:off x="-828000" y="576000"/>
                <a:ext cx="720000" cy="288000"/>
              </a:xfrm>
              <a:prstGeom prst="rect">
                <a:avLst/>
              </a:prstGeom>
              <a:solidFill>
                <a:srgbClr val="0033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51 / 141</a:t>
                </a:r>
              </a:p>
            </p:txBody>
          </p:sp>
          <p:sp>
            <p:nvSpPr>
              <p:cNvPr id="77" name="직사각형 76">
                <a:extLst>
                  <a:ext uri="{FF2B5EF4-FFF2-40B4-BE49-F238E27FC236}">
                    <a16:creationId xmlns:a16="http://schemas.microsoft.com/office/drawing/2014/main" id="{772614E8-D39E-419D-9744-CBC8FBB597F2}"/>
                  </a:ext>
                </a:extLst>
              </p:cNvPr>
              <p:cNvSpPr/>
              <p:nvPr userDrawn="1"/>
            </p:nvSpPr>
            <p:spPr>
              <a:xfrm>
                <a:off x="-828000" y="864000"/>
                <a:ext cx="720000" cy="288000"/>
              </a:xfrm>
              <a:prstGeom prst="rect">
                <a:avLst/>
              </a:prstGeom>
              <a:solidFill>
                <a:srgbClr val="005E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M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94 / 184</a:t>
                </a:r>
              </a:p>
            </p:txBody>
          </p:sp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1C206C61-F0E2-4A03-AD39-5FFE876E6C31}"/>
                  </a:ext>
                </a:extLst>
              </p:cNvPr>
              <p:cNvSpPr/>
              <p:nvPr userDrawn="1"/>
            </p:nvSpPr>
            <p:spPr>
              <a:xfrm>
                <a:off x="-828000" y="1152000"/>
                <a:ext cx="720000" cy="288000"/>
              </a:xfrm>
              <a:prstGeom prst="rect">
                <a:avLst/>
              </a:prstGeom>
              <a:solidFill>
                <a:srgbClr val="0091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Blue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145 / 218</a:t>
                </a:r>
              </a:p>
            </p:txBody>
          </p:sp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F3A4151A-9CDD-4AD6-A040-75B9D4C5DC09}"/>
                  </a:ext>
                </a:extLst>
              </p:cNvPr>
              <p:cNvSpPr/>
              <p:nvPr userDrawn="1"/>
            </p:nvSpPr>
            <p:spPr>
              <a:xfrm>
                <a:off x="-1044000" y="1152000"/>
                <a:ext cx="216000" cy="288000"/>
              </a:xfrm>
              <a:prstGeom prst="rect">
                <a:avLst/>
              </a:prstGeom>
              <a:solidFill>
                <a:srgbClr val="40ADE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D5FCF45F-6CDC-4217-8BCD-EE28D5AE8C12}"/>
                  </a:ext>
                </a:extLst>
              </p:cNvPr>
              <p:cNvSpPr/>
              <p:nvPr userDrawn="1"/>
            </p:nvSpPr>
            <p:spPr>
              <a:xfrm>
                <a:off x="-1044000" y="864000"/>
                <a:ext cx="216000" cy="288000"/>
              </a:xfrm>
              <a:prstGeom prst="rect">
                <a:avLst/>
              </a:prstGeom>
              <a:solidFill>
                <a:srgbClr val="4086C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79F64C05-BF01-481A-B93F-BE59E77838A9}"/>
                  </a:ext>
                </a:extLst>
              </p:cNvPr>
              <p:cNvSpPr/>
              <p:nvPr userDrawn="1"/>
            </p:nvSpPr>
            <p:spPr>
              <a:xfrm>
                <a:off x="-1260000" y="1152000"/>
                <a:ext cx="216000" cy="288000"/>
              </a:xfrm>
              <a:prstGeom prst="rect">
                <a:avLst/>
              </a:prstGeom>
              <a:solidFill>
                <a:srgbClr val="7FC8EC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직사각형 81">
                <a:extLst>
                  <a:ext uri="{FF2B5EF4-FFF2-40B4-BE49-F238E27FC236}">
                    <a16:creationId xmlns:a16="http://schemas.microsoft.com/office/drawing/2014/main" id="{F12AE0CA-C31F-47DB-9687-7A60A3C3D98D}"/>
                  </a:ext>
                </a:extLst>
              </p:cNvPr>
              <p:cNvSpPr/>
              <p:nvPr userDrawn="1"/>
            </p:nvSpPr>
            <p:spPr>
              <a:xfrm>
                <a:off x="-1260000" y="864000"/>
                <a:ext cx="216000" cy="288000"/>
              </a:xfrm>
              <a:prstGeom prst="rect">
                <a:avLst/>
              </a:prstGeom>
              <a:solidFill>
                <a:srgbClr val="7FAED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531707D7-81B9-47D8-901F-B9C149BAA414}"/>
                  </a:ext>
                </a:extLst>
              </p:cNvPr>
              <p:cNvSpPr/>
              <p:nvPr userDrawn="1"/>
            </p:nvSpPr>
            <p:spPr>
              <a:xfrm>
                <a:off x="-1044000" y="576000"/>
                <a:ext cx="216000" cy="288000"/>
              </a:xfrm>
              <a:prstGeom prst="rect">
                <a:avLst/>
              </a:prstGeom>
              <a:solidFill>
                <a:srgbClr val="4066AA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84" name="직사각형 83">
                <a:extLst>
                  <a:ext uri="{FF2B5EF4-FFF2-40B4-BE49-F238E27FC236}">
                    <a16:creationId xmlns:a16="http://schemas.microsoft.com/office/drawing/2014/main" id="{5214B546-BFC2-45F8-B9D7-016C8948BD06}"/>
                  </a:ext>
                </a:extLst>
              </p:cNvPr>
              <p:cNvSpPr/>
              <p:nvPr userDrawn="1"/>
            </p:nvSpPr>
            <p:spPr>
              <a:xfrm>
                <a:off x="-1260000" y="576000"/>
                <a:ext cx="216000" cy="288000"/>
              </a:xfrm>
              <a:prstGeom prst="rect">
                <a:avLst/>
              </a:prstGeom>
              <a:solidFill>
                <a:srgbClr val="7F99C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85" name="직사각형 84">
                <a:extLst>
                  <a:ext uri="{FF2B5EF4-FFF2-40B4-BE49-F238E27FC236}">
                    <a16:creationId xmlns:a16="http://schemas.microsoft.com/office/drawing/2014/main" id="{A75499CB-01F9-45A9-A788-0D99B09487DA}"/>
                  </a:ext>
                </a:extLst>
              </p:cNvPr>
              <p:cNvSpPr/>
              <p:nvPr userDrawn="1"/>
            </p:nvSpPr>
            <p:spPr>
              <a:xfrm>
                <a:off x="-1476150" y="1152000"/>
                <a:ext cx="216000" cy="288000"/>
              </a:xfrm>
              <a:prstGeom prst="rect">
                <a:avLst/>
              </a:prstGeom>
              <a:solidFill>
                <a:srgbClr val="BFE3F6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86" name="직사각형 85">
                <a:extLst>
                  <a:ext uri="{FF2B5EF4-FFF2-40B4-BE49-F238E27FC236}">
                    <a16:creationId xmlns:a16="http://schemas.microsoft.com/office/drawing/2014/main" id="{43123010-7F32-47AF-8890-2B0515DF1A13}"/>
                  </a:ext>
                </a:extLst>
              </p:cNvPr>
              <p:cNvSpPr/>
              <p:nvPr userDrawn="1"/>
            </p:nvSpPr>
            <p:spPr>
              <a:xfrm>
                <a:off x="-1476150" y="864000"/>
                <a:ext cx="216000" cy="288000"/>
              </a:xfrm>
              <a:prstGeom prst="rect">
                <a:avLst/>
              </a:prstGeom>
              <a:solidFill>
                <a:srgbClr val="BFD7E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87" name="직사각형 86">
                <a:extLst>
                  <a:ext uri="{FF2B5EF4-FFF2-40B4-BE49-F238E27FC236}">
                    <a16:creationId xmlns:a16="http://schemas.microsoft.com/office/drawing/2014/main" id="{EF3DE3BA-1C6B-4160-A135-7ED4D89148A9}"/>
                  </a:ext>
                </a:extLst>
              </p:cNvPr>
              <p:cNvSpPr/>
              <p:nvPr userDrawn="1"/>
            </p:nvSpPr>
            <p:spPr>
              <a:xfrm>
                <a:off x="-1476150" y="576000"/>
                <a:ext cx="216000" cy="288000"/>
              </a:xfrm>
              <a:prstGeom prst="rect">
                <a:avLst/>
              </a:prstGeom>
              <a:solidFill>
                <a:srgbClr val="BFCCE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EDB073D3-C2B5-4995-8B2D-DD5F9E23F5CE}"/>
                </a:ext>
              </a:extLst>
            </p:cNvPr>
            <p:cNvGrpSpPr/>
            <p:nvPr userDrawn="1"/>
          </p:nvGrpSpPr>
          <p:grpSpPr>
            <a:xfrm>
              <a:off x="-1476150" y="1511999"/>
              <a:ext cx="1368150" cy="288000"/>
              <a:chOff x="-1476150" y="1512000"/>
              <a:chExt cx="1368150" cy="288000"/>
            </a:xfrm>
          </p:grpSpPr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4372F967-9FDC-488D-9167-00EA809E21DB}"/>
                  </a:ext>
                </a:extLst>
              </p:cNvPr>
              <p:cNvSpPr/>
              <p:nvPr userDrawn="1"/>
            </p:nvSpPr>
            <p:spPr>
              <a:xfrm>
                <a:off x="-828000" y="1512000"/>
                <a:ext cx="720000" cy="288000"/>
              </a:xfrm>
              <a:prstGeom prst="rect">
                <a:avLst/>
              </a:prstGeom>
              <a:solidFill>
                <a:srgbClr val="00A3A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Green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0 / 163 / 161</a:t>
                </a:r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4C0F8B44-D373-4723-BB06-50D11DA36D2F}"/>
                  </a:ext>
                </a:extLst>
              </p:cNvPr>
              <p:cNvSpPr/>
              <p:nvPr userDrawn="1"/>
            </p:nvSpPr>
            <p:spPr>
              <a:xfrm>
                <a:off x="-1044000" y="1512000"/>
                <a:ext cx="216000" cy="288000"/>
              </a:xfrm>
              <a:prstGeom prst="rect">
                <a:avLst/>
              </a:prstGeom>
              <a:solidFill>
                <a:srgbClr val="40BAB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414BAA31-B061-4A9F-A0AF-8359628AEBBC}"/>
                  </a:ext>
                </a:extLst>
              </p:cNvPr>
              <p:cNvSpPr/>
              <p:nvPr userDrawn="1"/>
            </p:nvSpPr>
            <p:spPr>
              <a:xfrm>
                <a:off x="-1260000" y="1512000"/>
                <a:ext cx="216000" cy="288000"/>
              </a:xfrm>
              <a:prstGeom prst="rect">
                <a:avLst/>
              </a:prstGeom>
              <a:solidFill>
                <a:srgbClr val="7FD1D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882DBE9E-80A9-44D9-9654-64C84664B6FA}"/>
                  </a:ext>
                </a:extLst>
              </p:cNvPr>
              <p:cNvSpPr/>
              <p:nvPr userDrawn="1"/>
            </p:nvSpPr>
            <p:spPr>
              <a:xfrm>
                <a:off x="-1476150" y="1512000"/>
                <a:ext cx="216000" cy="288000"/>
              </a:xfrm>
              <a:prstGeom prst="rect">
                <a:avLst/>
              </a:prstGeom>
              <a:solidFill>
                <a:srgbClr val="BFE8E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6ED6A1BA-C467-4856-8B0D-1DA3B0DDA223}"/>
                </a:ext>
              </a:extLst>
            </p:cNvPr>
            <p:cNvGrpSpPr/>
            <p:nvPr userDrawn="1"/>
          </p:nvGrpSpPr>
          <p:grpSpPr>
            <a:xfrm>
              <a:off x="-1476150" y="1871998"/>
              <a:ext cx="1368150" cy="863999"/>
              <a:chOff x="-1476150" y="1871999"/>
              <a:chExt cx="1368150" cy="863999"/>
            </a:xfrm>
          </p:grpSpPr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15402A85-DBFE-4B7A-9F02-6EC1FE43E779}"/>
                  </a:ext>
                </a:extLst>
              </p:cNvPr>
              <p:cNvSpPr/>
              <p:nvPr/>
            </p:nvSpPr>
            <p:spPr>
              <a:xfrm>
                <a:off x="-828000" y="1871999"/>
                <a:ext cx="720000" cy="288000"/>
              </a:xfrm>
              <a:prstGeom prst="rect">
                <a:avLst/>
              </a:prstGeom>
              <a:solidFill>
                <a:srgbClr val="470A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71 / 10 / 104</a:t>
                </a:r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06F3EC9F-C3A6-43CF-9362-444F00E872A6}"/>
                  </a:ext>
                </a:extLst>
              </p:cNvPr>
              <p:cNvSpPr/>
              <p:nvPr/>
            </p:nvSpPr>
            <p:spPr>
              <a:xfrm>
                <a:off x="-828000" y="2159999"/>
                <a:ext cx="720000" cy="288000"/>
              </a:xfrm>
              <a:prstGeom prst="rect">
                <a:avLst/>
              </a:prstGeom>
              <a:solidFill>
                <a:srgbClr val="6D20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 Purple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109 / 32 / 119</a:t>
                </a: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FCCA3F15-E1EA-4A7A-835B-2A75D8FAD39C}"/>
                  </a:ext>
                </a:extLst>
              </p:cNvPr>
              <p:cNvSpPr/>
              <p:nvPr userDrawn="1"/>
            </p:nvSpPr>
            <p:spPr>
              <a:xfrm>
                <a:off x="-828000" y="2447998"/>
                <a:ext cx="720000" cy="288000"/>
              </a:xfrm>
              <a:prstGeom prst="rect">
                <a:avLst/>
              </a:prstGeom>
              <a:solidFill>
                <a:srgbClr val="48369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Violet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72 / 54 / 152</a:t>
                </a: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14A8123D-9811-4EF0-9196-1F8CB90316C3}"/>
                  </a:ext>
                </a:extLst>
              </p:cNvPr>
              <p:cNvSpPr/>
              <p:nvPr userDrawn="1"/>
            </p:nvSpPr>
            <p:spPr>
              <a:xfrm>
                <a:off x="-1044000" y="1871999"/>
                <a:ext cx="216000" cy="288000"/>
              </a:xfrm>
              <a:prstGeom prst="rect">
                <a:avLst/>
              </a:prstGeom>
              <a:solidFill>
                <a:srgbClr val="75478E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EE06DFC6-F23F-45A6-BBBE-4A40C03C3F99}"/>
                  </a:ext>
                </a:extLst>
              </p:cNvPr>
              <p:cNvSpPr/>
              <p:nvPr userDrawn="1"/>
            </p:nvSpPr>
            <p:spPr>
              <a:xfrm>
                <a:off x="-1260000" y="1871999"/>
                <a:ext cx="216000" cy="288000"/>
              </a:xfrm>
              <a:prstGeom prst="rect">
                <a:avLst/>
              </a:prstGeom>
              <a:solidFill>
                <a:srgbClr val="A384B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A2EDF065-E5FB-46FE-AFEF-89CAF38C5835}"/>
                  </a:ext>
                </a:extLst>
              </p:cNvPr>
              <p:cNvSpPr/>
              <p:nvPr userDrawn="1"/>
            </p:nvSpPr>
            <p:spPr>
              <a:xfrm>
                <a:off x="-1476150" y="1871999"/>
                <a:ext cx="216000" cy="288000"/>
              </a:xfrm>
              <a:prstGeom prst="rect">
                <a:avLst/>
              </a:prstGeom>
              <a:solidFill>
                <a:srgbClr val="D1C2D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5C13BAA3-323B-4E94-AF1A-6A3D5041C7EC}"/>
                  </a:ext>
                </a:extLst>
              </p:cNvPr>
              <p:cNvSpPr/>
              <p:nvPr userDrawn="1"/>
            </p:nvSpPr>
            <p:spPr>
              <a:xfrm>
                <a:off x="-1044000" y="2159999"/>
                <a:ext cx="216000" cy="288000"/>
              </a:xfrm>
              <a:prstGeom prst="rect">
                <a:avLst/>
              </a:prstGeom>
              <a:solidFill>
                <a:srgbClr val="92589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4EB319F3-CE37-44C7-81C8-35211B639B50}"/>
                  </a:ext>
                </a:extLst>
              </p:cNvPr>
              <p:cNvSpPr/>
              <p:nvPr userDrawn="1"/>
            </p:nvSpPr>
            <p:spPr>
              <a:xfrm>
                <a:off x="-1260000" y="2159999"/>
                <a:ext cx="216000" cy="288000"/>
              </a:xfrm>
              <a:prstGeom prst="rect">
                <a:avLst/>
              </a:prstGeom>
              <a:solidFill>
                <a:srgbClr val="B68FB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C8B80EF7-A6A5-4688-BF0D-2307CAD8EAE1}"/>
                  </a:ext>
                </a:extLst>
              </p:cNvPr>
              <p:cNvSpPr/>
              <p:nvPr userDrawn="1"/>
            </p:nvSpPr>
            <p:spPr>
              <a:xfrm>
                <a:off x="-1476150" y="2159999"/>
                <a:ext cx="216000" cy="288000"/>
              </a:xfrm>
              <a:prstGeom prst="rect">
                <a:avLst/>
              </a:prstGeom>
              <a:solidFill>
                <a:srgbClr val="DAC7DD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1BF2A68C-C974-4513-88FF-2E47F57013AF}"/>
                  </a:ext>
                </a:extLst>
              </p:cNvPr>
              <p:cNvSpPr/>
              <p:nvPr userDrawn="1"/>
            </p:nvSpPr>
            <p:spPr>
              <a:xfrm>
                <a:off x="-1044000" y="2447998"/>
                <a:ext cx="216000" cy="288000"/>
              </a:xfrm>
              <a:prstGeom prst="rect">
                <a:avLst/>
              </a:prstGeom>
              <a:solidFill>
                <a:srgbClr val="7668B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D7C538F1-490C-46D0-899B-99ED7DC9ECEE}"/>
                  </a:ext>
                </a:extLst>
              </p:cNvPr>
              <p:cNvSpPr/>
              <p:nvPr userDrawn="1"/>
            </p:nvSpPr>
            <p:spPr>
              <a:xfrm>
                <a:off x="-1260000" y="2447998"/>
                <a:ext cx="216000" cy="288000"/>
              </a:xfrm>
              <a:prstGeom prst="rect">
                <a:avLst/>
              </a:prstGeom>
              <a:solidFill>
                <a:srgbClr val="A39AC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B93C1590-3262-4492-9B72-5AD61D7781C6}"/>
                  </a:ext>
                </a:extLst>
              </p:cNvPr>
              <p:cNvSpPr/>
              <p:nvPr userDrawn="1"/>
            </p:nvSpPr>
            <p:spPr>
              <a:xfrm>
                <a:off x="-1476150" y="2447998"/>
                <a:ext cx="216000" cy="288000"/>
              </a:xfrm>
              <a:prstGeom prst="rect">
                <a:avLst/>
              </a:prstGeom>
              <a:solidFill>
                <a:srgbClr val="D1CDE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7A985592-C2FE-46A8-B0B4-45E9D42F2295}"/>
                </a:ext>
              </a:extLst>
            </p:cNvPr>
            <p:cNvGrpSpPr/>
            <p:nvPr userDrawn="1"/>
          </p:nvGrpSpPr>
          <p:grpSpPr>
            <a:xfrm>
              <a:off x="-1476150" y="2807996"/>
              <a:ext cx="1368150" cy="863999"/>
              <a:chOff x="-1476150" y="2807997"/>
              <a:chExt cx="1368150" cy="863999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4DCB3B5D-F6DB-4ADB-95E8-559D0D2182B7}"/>
                  </a:ext>
                </a:extLst>
              </p:cNvPr>
              <p:cNvSpPr/>
              <p:nvPr/>
            </p:nvSpPr>
            <p:spPr>
              <a:xfrm>
                <a:off x="-828000" y="2807997"/>
                <a:ext cx="720000" cy="288000"/>
              </a:xfrm>
              <a:prstGeom prst="rect">
                <a:avLst/>
              </a:prstGeom>
              <a:solidFill>
                <a:srgbClr val="E71C5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Red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231 / 28 / 87</a:t>
                </a: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647FE3DB-EDF5-45D0-9564-3425F9E9EB69}"/>
                  </a:ext>
                </a:extLst>
              </p:cNvPr>
              <p:cNvSpPr/>
              <p:nvPr/>
            </p:nvSpPr>
            <p:spPr>
              <a:xfrm>
                <a:off x="-828000" y="3383996"/>
                <a:ext cx="720000" cy="288000"/>
              </a:xfrm>
              <a:prstGeom prst="rect">
                <a:avLst/>
              </a:prstGeom>
              <a:solidFill>
                <a:srgbClr val="FFCE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Yellow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206 / 0</a:t>
                </a: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AD19BEC5-AA56-4FEF-94F8-7DFA461E49A6}"/>
                  </a:ext>
                </a:extLst>
              </p:cNvPr>
              <p:cNvSpPr/>
              <p:nvPr userDrawn="1"/>
            </p:nvSpPr>
            <p:spPr>
              <a:xfrm>
                <a:off x="-828000" y="3095996"/>
                <a:ext cx="720000" cy="288000"/>
              </a:xfrm>
              <a:prstGeom prst="rect">
                <a:avLst/>
              </a:prstGeom>
              <a:solidFill>
                <a:srgbClr val="FF6F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7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ko-KR" sz="800" b="1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Living Coral</a:t>
                </a:r>
              </a:p>
              <a:p>
                <a:pPr algn="l">
                  <a:lnSpc>
                    <a:spcPct val="110000"/>
                  </a:lnSpc>
                </a:pPr>
                <a:r>
                  <a:rPr lang="en-US" altLang="ko-KR" sz="700" baseline="0">
                    <a:solidFill>
                      <a:schemeClr val="bg1"/>
                    </a:solidFill>
                    <a:latin typeface="Univers for KPMG" panose="020B0603020202020204" pitchFamily="34" charset="0"/>
                    <a:ea typeface="맑은 고딕" panose="020B0503020000020004" pitchFamily="50" charset="-127"/>
                  </a:rPr>
                  <a:t>255 / 111 / 97</a:t>
                </a: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63628CED-C21F-449D-8D41-AEF84F6D2E9B}"/>
                  </a:ext>
                </a:extLst>
              </p:cNvPr>
              <p:cNvSpPr/>
              <p:nvPr userDrawn="1"/>
            </p:nvSpPr>
            <p:spPr>
              <a:xfrm>
                <a:off x="-1044000" y="2807997"/>
                <a:ext cx="216000" cy="288000"/>
              </a:xfrm>
              <a:prstGeom prst="rect">
                <a:avLst/>
              </a:prstGeom>
              <a:solidFill>
                <a:srgbClr val="ED558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49AB5DB4-5886-4F24-B3D0-CCCD4C869AD8}"/>
                  </a:ext>
                </a:extLst>
              </p:cNvPr>
              <p:cNvSpPr/>
              <p:nvPr userDrawn="1"/>
            </p:nvSpPr>
            <p:spPr>
              <a:xfrm>
                <a:off x="-1260000" y="2807997"/>
                <a:ext cx="216000" cy="288000"/>
              </a:xfrm>
              <a:prstGeom prst="rect">
                <a:avLst/>
              </a:prstGeom>
              <a:solidFill>
                <a:srgbClr val="F38DAB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CA63B97F-8DAA-4B03-8B12-3110353BCF56}"/>
                  </a:ext>
                </a:extLst>
              </p:cNvPr>
              <p:cNvSpPr/>
              <p:nvPr userDrawn="1"/>
            </p:nvSpPr>
            <p:spPr>
              <a:xfrm>
                <a:off x="-1476150" y="2807997"/>
                <a:ext cx="216000" cy="288000"/>
              </a:xfrm>
              <a:prstGeom prst="rect">
                <a:avLst/>
              </a:prstGeom>
              <a:solidFill>
                <a:srgbClr val="F9C6D5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351FC2AB-53B0-4858-BAA8-241E4FE28F23}"/>
                  </a:ext>
                </a:extLst>
              </p:cNvPr>
              <p:cNvSpPr/>
              <p:nvPr userDrawn="1"/>
            </p:nvSpPr>
            <p:spPr>
              <a:xfrm>
                <a:off x="-1044000" y="3095996"/>
                <a:ext cx="216000" cy="288000"/>
              </a:xfrm>
              <a:prstGeom prst="rect">
                <a:avLst/>
              </a:prstGeom>
              <a:solidFill>
                <a:srgbClr val="FF9389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1BD01257-72A1-4DA4-8078-8ED8B3A24A0F}"/>
                  </a:ext>
                </a:extLst>
              </p:cNvPr>
              <p:cNvSpPr/>
              <p:nvPr userDrawn="1"/>
            </p:nvSpPr>
            <p:spPr>
              <a:xfrm>
                <a:off x="-1260000" y="3095996"/>
                <a:ext cx="216000" cy="288000"/>
              </a:xfrm>
              <a:prstGeom prst="rect">
                <a:avLst/>
              </a:prstGeom>
              <a:solidFill>
                <a:srgbClr val="FFB7B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FD4351DF-4C08-4796-A037-525BF5DAC912}"/>
                  </a:ext>
                </a:extLst>
              </p:cNvPr>
              <p:cNvSpPr/>
              <p:nvPr userDrawn="1"/>
            </p:nvSpPr>
            <p:spPr>
              <a:xfrm>
                <a:off x="-1476150" y="3095996"/>
                <a:ext cx="216000" cy="288000"/>
              </a:xfrm>
              <a:prstGeom prst="rect">
                <a:avLst/>
              </a:prstGeom>
              <a:solidFill>
                <a:srgbClr val="FFDBD7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3221C52D-5C30-4F9B-A782-BCBB704801E9}"/>
                  </a:ext>
                </a:extLst>
              </p:cNvPr>
              <p:cNvSpPr/>
              <p:nvPr userDrawn="1"/>
            </p:nvSpPr>
            <p:spPr>
              <a:xfrm>
                <a:off x="-1044000" y="3383996"/>
                <a:ext cx="216000" cy="288000"/>
              </a:xfrm>
              <a:prstGeom prst="rect">
                <a:avLst/>
              </a:prstGeom>
              <a:solidFill>
                <a:srgbClr val="FFDA40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CB71043C-33B3-42A7-BF22-E5B34D31BEE2}"/>
                  </a:ext>
                </a:extLst>
              </p:cNvPr>
              <p:cNvSpPr/>
              <p:nvPr userDrawn="1"/>
            </p:nvSpPr>
            <p:spPr>
              <a:xfrm>
                <a:off x="-1260000" y="3383996"/>
                <a:ext cx="216000" cy="288000"/>
              </a:xfrm>
              <a:prstGeom prst="rect">
                <a:avLst/>
              </a:prstGeom>
              <a:solidFill>
                <a:srgbClr val="FFE67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FCB691F3-E998-4D2F-A5C3-88CE997A5850}"/>
                  </a:ext>
                </a:extLst>
              </p:cNvPr>
              <p:cNvSpPr/>
              <p:nvPr userDrawn="1"/>
            </p:nvSpPr>
            <p:spPr>
              <a:xfrm>
                <a:off x="-1476150" y="3383996"/>
                <a:ext cx="216000" cy="288000"/>
              </a:xfrm>
              <a:prstGeom prst="rect">
                <a:avLst/>
              </a:prstGeom>
              <a:solidFill>
                <a:srgbClr val="FFF3BF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ko-KR" altLang="en-US" sz="700" b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0C67E209-3946-4863-AD32-33E60A78D8D2}"/>
              </a:ext>
            </a:extLst>
          </p:cNvPr>
          <p:cNvSpPr txBox="1"/>
          <p:nvPr userDrawn="1"/>
        </p:nvSpPr>
        <p:spPr>
          <a:xfrm>
            <a:off x="-3612051" y="129406"/>
            <a:ext cx="238042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>
                <a:latin typeface="+mj-ea"/>
                <a:ea typeface="+mj-ea"/>
              </a:rPr>
              <a:t>폰트 </a:t>
            </a:r>
            <a:r>
              <a:rPr lang="en-US" altLang="ko-KR" sz="900">
                <a:latin typeface="+mj-ea"/>
                <a:ea typeface="+mj-ea"/>
              </a:rPr>
              <a:t>: </a:t>
            </a:r>
            <a:r>
              <a:rPr lang="ko-KR" altLang="en-US" sz="900">
                <a:latin typeface="+mj-ea"/>
                <a:ea typeface="+mj-ea"/>
              </a:rPr>
              <a:t>맑은 고딕 </a:t>
            </a:r>
            <a:r>
              <a:rPr lang="en-US" altLang="ko-KR" sz="900">
                <a:latin typeface="+mj-ea"/>
                <a:ea typeface="+mj-ea"/>
              </a:rPr>
              <a:t>(</a:t>
            </a:r>
            <a:r>
              <a:rPr lang="ko-KR" altLang="en-US" sz="900">
                <a:latin typeface="+mj-ea"/>
                <a:ea typeface="+mj-ea"/>
              </a:rPr>
              <a:t>한글</a:t>
            </a:r>
            <a:r>
              <a:rPr lang="en-US" altLang="ko-KR" sz="900">
                <a:latin typeface="+mj-ea"/>
                <a:ea typeface="+mj-ea"/>
              </a:rPr>
              <a:t>)</a:t>
            </a:r>
          </a:p>
          <a:p>
            <a:endParaRPr lang="en-US" altLang="ko-KR" sz="900" i="1" baseline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단위</a:t>
            </a:r>
            <a:r>
              <a:rPr lang="en-US" altLang="ko-KR" sz="900" baseline="0">
                <a:latin typeface="+mj-ea"/>
                <a:ea typeface="+mj-ea"/>
              </a:rPr>
              <a:t>: </a:t>
            </a:r>
            <a:r>
              <a:rPr lang="en-US" altLang="ko-KR" sz="900" baseline="0" err="1">
                <a:latin typeface="+mj-ea"/>
                <a:ea typeface="+mj-ea"/>
              </a:rPr>
              <a:t>USDk</a:t>
            </a:r>
            <a:endParaRPr lang="en-US" altLang="ko-KR" sz="900" baseline="0">
              <a:latin typeface="+mj-ea"/>
              <a:ea typeface="+mj-ea"/>
            </a:endParaRPr>
          </a:p>
          <a:p>
            <a:r>
              <a:rPr lang="ko-KR" altLang="en-US" sz="900" baseline="0">
                <a:latin typeface="+mj-ea"/>
                <a:ea typeface="+mj-ea"/>
              </a:rPr>
              <a:t>모두 출처</a:t>
            </a:r>
            <a:r>
              <a:rPr lang="en-US" altLang="ko-KR" sz="900" baseline="0">
                <a:latin typeface="+mj-ea"/>
                <a:ea typeface="+mj-ea"/>
              </a:rPr>
              <a:t> </a:t>
            </a:r>
            <a:r>
              <a:rPr lang="ko-KR" altLang="en-US" sz="900" baseline="0">
                <a:latin typeface="+mj-ea"/>
                <a:ea typeface="+mj-ea"/>
              </a:rPr>
              <a:t>표기 반드시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“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Source: ~” </a:t>
            </a:r>
          </a:p>
          <a:p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연도 표시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:</a:t>
            </a:r>
            <a:r>
              <a:rPr kumimoji="1" lang="ko-KR" altLang="en-US" sz="900">
                <a:latin typeface="+mj-ea"/>
                <a:ea typeface="+mj-ea"/>
                <a:cs typeface="Arial" pitchFamily="34" charset="0"/>
              </a:rPr>
              <a:t> </a:t>
            </a:r>
            <a:r>
              <a:rPr kumimoji="1" lang="en-US" altLang="ko-KR" sz="900">
                <a:latin typeface="+mj-ea"/>
                <a:ea typeface="+mj-ea"/>
                <a:cs typeface="Arial" pitchFamily="34" charset="0"/>
              </a:rPr>
              <a:t>Dec-19/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 FY19</a:t>
            </a:r>
          </a:p>
          <a:p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 err="1">
                <a:latin typeface="+mj-ea"/>
                <a:ea typeface="+mj-ea"/>
                <a:cs typeface="Arial" pitchFamily="34" charset="0"/>
              </a:rPr>
              <a:t>안쪽여백</a:t>
            </a:r>
            <a:endParaRPr kumimoji="1" lang="en-US" altLang="ko-KR" sz="900" baseline="0">
              <a:latin typeface="+mj-ea"/>
              <a:ea typeface="+mj-ea"/>
              <a:cs typeface="Arial" pitchFamily="34" charset="0"/>
            </a:endParaRPr>
          </a:p>
          <a:p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왼쪽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오른쪽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0.03 </a:t>
            </a:r>
            <a:r>
              <a:rPr kumimoji="1" lang="ko-KR" altLang="en-US" sz="900" baseline="0">
                <a:latin typeface="+mj-ea"/>
                <a:ea typeface="+mj-ea"/>
                <a:cs typeface="Arial" pitchFamily="34" charset="0"/>
              </a:rPr>
              <a:t>위 아래 </a:t>
            </a:r>
            <a:r>
              <a:rPr kumimoji="1" lang="en-US" altLang="ko-KR" sz="900" baseline="0">
                <a:latin typeface="+mj-ea"/>
                <a:ea typeface="+mj-ea"/>
                <a:cs typeface="Arial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521449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5" r:id="rId2"/>
    <p:sldLayoutId id="2147483682" r:id="rId3"/>
    <p:sldLayoutId id="2147483684" r:id="rId4"/>
    <p:sldLayoutId id="2147483667" r:id="rId5"/>
    <p:sldLayoutId id="2147483739" r:id="rId6"/>
    <p:sldLayoutId id="2147483746" r:id="rId7"/>
    <p:sldLayoutId id="2147483747" r:id="rId8"/>
  </p:sldLayoutIdLst>
  <p:txStyles>
    <p:titleStyle>
      <a:lvl1pPr algn="l" defTabSz="914400" rtl="0" eaLnBrk="1" latinLnBrk="1" hangingPunct="1">
        <a:lnSpc>
          <a:spcPct val="70000"/>
        </a:lnSpc>
        <a:spcBef>
          <a:spcPct val="0"/>
        </a:spcBef>
        <a:buNone/>
        <a:defRPr sz="3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9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400" rtl="0" eaLnBrk="1" latinLnBrk="1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900" kern="1200">
          <a:solidFill>
            <a:schemeClr val="tx2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1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900" kern="1200">
          <a:solidFill>
            <a:schemeClr val="tx2"/>
          </a:solidFill>
          <a:latin typeface="+mn-lt"/>
          <a:ea typeface="+mn-ea"/>
          <a:cs typeface="+mn-cs"/>
        </a:defRPr>
      </a:lvl3pPr>
      <a:lvl4pPr marL="360000" indent="-144000" algn="l" defTabSz="914400" rtl="0" eaLnBrk="1" latinLnBrk="1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900" kern="1200">
          <a:solidFill>
            <a:schemeClr val="tx2"/>
          </a:solidFill>
          <a:latin typeface="+mn-lt"/>
          <a:ea typeface="+mn-ea"/>
          <a:cs typeface="+mn-cs"/>
        </a:defRPr>
      </a:lvl4pPr>
      <a:lvl5pPr marL="576000" indent="-216000" algn="l" defTabSz="914400" rtl="0" eaLnBrk="1" latinLnBrk="1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9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098000" indent="-230400" algn="l" defTabSz="914400" rtl="0" eaLnBrk="1" latinLnBrk="1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371600" indent="-284400" algn="l" defTabSz="914400" rtl="0" eaLnBrk="1" latinLnBrk="1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645200" indent="-228600" algn="l" defTabSz="914400" rtl="0" eaLnBrk="1" latinLnBrk="1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93" userDrawn="1">
          <p15:clr>
            <a:srgbClr val="F26B43"/>
          </p15:clr>
        </p15:guide>
        <p15:guide id="2" pos="308" userDrawn="1">
          <p15:clr>
            <a:srgbClr val="F26B43"/>
          </p15:clr>
        </p15:guide>
        <p15:guide id="3" pos="5932" userDrawn="1">
          <p15:clr>
            <a:srgbClr val="F26B43"/>
          </p15:clr>
        </p15:guide>
        <p15:guide id="4" orient="horz" pos="572" userDrawn="1">
          <p15:clr>
            <a:srgbClr val="F26B43"/>
          </p15:clr>
        </p15:guide>
        <p15:guide id="6" orient="horz" pos="279" userDrawn="1">
          <p15:clr>
            <a:srgbClr val="F26B43"/>
          </p15:clr>
        </p15:guide>
        <p15:guide id="7" orient="horz" pos="896" userDrawn="1">
          <p15:clr>
            <a:srgbClr val="F26B43"/>
          </p15:clr>
        </p15:guide>
        <p15:guide id="8" pos="3052" userDrawn="1">
          <p15:clr>
            <a:srgbClr val="F26B43"/>
          </p15:clr>
        </p15:guide>
        <p15:guide id="9" pos="31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14/relationships/chartEx" Target="../charts/chartEx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4.xml"/><Relationship Id="rId4" Type="http://schemas.openxmlformats.org/officeDocument/2006/relationships/chart" Target="../charts/char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4/relationships/chartEx" Target="../charts/chartEx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4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20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25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2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8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29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0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2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B1B4CE84-3DA0-45F2-86CB-3CBEFE0985AD}"/>
              </a:ext>
            </a:extLst>
          </p:cNvPr>
          <p:cNvSpPr txBox="1">
            <a:spLocks/>
          </p:cNvSpPr>
          <p:nvPr/>
        </p:nvSpPr>
        <p:spPr>
          <a:xfrm>
            <a:off x="397276" y="5169750"/>
            <a:ext cx="6687092" cy="216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16000" indent="-2160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0000" indent="-1440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76000" indent="-2160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098000" indent="-2304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371600" indent="-2844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645200" indent="-22860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>
                <a:solidFill>
                  <a:schemeClr val="bg1"/>
                </a:solidFill>
              </a:rPr>
              <a:t>Deal Advisory II</a:t>
            </a:r>
            <a:endParaRPr lang="en-US">
              <a:solidFill>
                <a:schemeClr val="bg1"/>
              </a:solidFill>
            </a:endParaRPr>
          </a:p>
          <a:p>
            <a:pPr lvl="1"/>
            <a:r>
              <a:rPr lang="en-US" altLang="ko-KR">
                <a:solidFill>
                  <a:schemeClr val="bg1"/>
                </a:solidFill>
              </a:rPr>
              <a:t>Nov. 2022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59BE73C-5737-4813-AA7E-F5C52E383F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276" y="1577325"/>
            <a:ext cx="3463524" cy="3510000"/>
          </a:xfrm>
        </p:spPr>
        <p:txBody>
          <a:bodyPr/>
          <a:lstStyle/>
          <a:p>
            <a:pPr>
              <a:spcBef>
                <a:spcPts val="7800"/>
              </a:spcBef>
              <a:spcAft>
                <a:spcPts val="1800"/>
              </a:spcAft>
            </a:pPr>
            <a:r>
              <a:rPr lang="en-US" altLang="ko-KR" b="1"/>
              <a:t>FDD </a:t>
            </a:r>
            <a:r>
              <a:rPr lang="en-US" altLang="ko-KR" sz="7200" b="1" noProof="0"/>
              <a:t>Report</a:t>
            </a:r>
            <a:br>
              <a:rPr lang="en-US" altLang="ko-KR" sz="7200" b="1" noProof="0"/>
            </a:br>
            <a:r>
              <a:rPr lang="en-US" altLang="ko-KR" sz="4400"/>
              <a:t>(Draft)</a:t>
            </a:r>
            <a:br>
              <a:rPr lang="en-US" altLang="ko-KR" sz="7200" b="1" noProof="0"/>
            </a:br>
            <a:br>
              <a:rPr lang="en-US" altLang="ko-KR" sz="3200" b="1"/>
            </a:br>
            <a:br>
              <a:rPr lang="en-US" altLang="ko-KR" sz="3200" b="1"/>
            </a:br>
            <a:r>
              <a:rPr lang="en-US" altLang="ko-KR" sz="4000" b="1"/>
              <a:t>Project Hudson</a:t>
            </a:r>
            <a:br>
              <a:rPr lang="en-US" b="1" noProof="0"/>
            </a:br>
            <a:endParaRPr lang="en-US" b="1" noProof="0"/>
          </a:p>
        </p:txBody>
      </p:sp>
    </p:spTree>
    <p:extLst>
      <p:ext uri="{BB962C8B-B14F-4D97-AF65-F5344CB8AC3E}">
        <p14:creationId xmlns:p14="http://schemas.microsoft.com/office/powerpoint/2010/main" val="3178512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Freeform 53">
            <a:extLst>
              <a:ext uri="{FF2B5EF4-FFF2-40B4-BE49-F238E27FC236}">
                <a16:creationId xmlns:a16="http://schemas.microsoft.com/office/drawing/2014/main" id="{6F2C831B-57C4-41B1-AA98-3D76F749DB41}"/>
              </a:ext>
            </a:extLst>
          </p:cNvPr>
          <p:cNvSpPr>
            <a:spLocks noChangeAspect="1"/>
          </p:cNvSpPr>
          <p:nvPr/>
        </p:nvSpPr>
        <p:spPr bwMode="gray">
          <a:xfrm>
            <a:off x="4523809" y="4022278"/>
            <a:ext cx="68524" cy="55537"/>
          </a:xfrm>
          <a:custGeom>
            <a:avLst/>
            <a:gdLst/>
            <a:ahLst/>
            <a:cxnLst>
              <a:cxn ang="0">
                <a:pos x="4" y="4"/>
              </a:cxn>
              <a:cxn ang="0">
                <a:pos x="20" y="11"/>
              </a:cxn>
              <a:cxn ang="0">
                <a:pos x="30" y="7"/>
              </a:cxn>
              <a:cxn ang="0">
                <a:pos x="68" y="32"/>
              </a:cxn>
              <a:cxn ang="0">
                <a:pos x="105" y="36"/>
              </a:cxn>
              <a:cxn ang="0">
                <a:pos x="127" y="23"/>
              </a:cxn>
              <a:cxn ang="0">
                <a:pos x="148" y="22"/>
              </a:cxn>
              <a:cxn ang="0">
                <a:pos x="165" y="13"/>
              </a:cxn>
              <a:cxn ang="0">
                <a:pos x="176" y="7"/>
              </a:cxn>
              <a:cxn ang="0">
                <a:pos x="193" y="22"/>
              </a:cxn>
              <a:cxn ang="0">
                <a:pos x="198" y="54"/>
              </a:cxn>
              <a:cxn ang="0">
                <a:pos x="196" y="85"/>
              </a:cxn>
              <a:cxn ang="0">
                <a:pos x="201" y="109"/>
              </a:cxn>
              <a:cxn ang="0">
                <a:pos x="198" y="112"/>
              </a:cxn>
              <a:cxn ang="0">
                <a:pos x="194" y="94"/>
              </a:cxn>
              <a:cxn ang="0">
                <a:pos x="182" y="119"/>
              </a:cxn>
              <a:cxn ang="0">
                <a:pos x="177" y="135"/>
              </a:cxn>
              <a:cxn ang="0">
                <a:pos x="172" y="157"/>
              </a:cxn>
              <a:cxn ang="0">
                <a:pos x="156" y="155"/>
              </a:cxn>
              <a:cxn ang="0">
                <a:pos x="154" y="167"/>
              </a:cxn>
              <a:cxn ang="0">
                <a:pos x="143" y="179"/>
              </a:cxn>
              <a:cxn ang="0">
                <a:pos x="137" y="184"/>
              </a:cxn>
              <a:cxn ang="0">
                <a:pos x="127" y="187"/>
              </a:cxn>
              <a:cxn ang="0">
                <a:pos x="124" y="206"/>
              </a:cxn>
              <a:cxn ang="0">
                <a:pos x="111" y="216"/>
              </a:cxn>
              <a:cxn ang="0">
                <a:pos x="99" y="209"/>
              </a:cxn>
              <a:cxn ang="0">
                <a:pos x="83" y="208"/>
              </a:cxn>
              <a:cxn ang="0">
                <a:pos x="69" y="201"/>
              </a:cxn>
              <a:cxn ang="0">
                <a:pos x="80" y="193"/>
              </a:cxn>
              <a:cxn ang="0">
                <a:pos x="62" y="188"/>
              </a:cxn>
              <a:cxn ang="0">
                <a:pos x="41" y="157"/>
              </a:cxn>
              <a:cxn ang="0">
                <a:pos x="25" y="107"/>
              </a:cxn>
              <a:cxn ang="0">
                <a:pos x="45" y="118"/>
              </a:cxn>
              <a:cxn ang="0">
                <a:pos x="25" y="92"/>
              </a:cxn>
              <a:cxn ang="0">
                <a:pos x="2" y="24"/>
              </a:cxn>
            </a:cxnLst>
            <a:rect l="0" t="0" r="r" b="b"/>
            <a:pathLst>
              <a:path w="201" h="216">
                <a:moveTo>
                  <a:pt x="2" y="0"/>
                </a:moveTo>
                <a:lnTo>
                  <a:pt x="4" y="4"/>
                </a:lnTo>
                <a:lnTo>
                  <a:pt x="13" y="6"/>
                </a:lnTo>
                <a:lnTo>
                  <a:pt x="20" y="11"/>
                </a:lnTo>
                <a:lnTo>
                  <a:pt x="26" y="7"/>
                </a:lnTo>
                <a:lnTo>
                  <a:pt x="30" y="7"/>
                </a:lnTo>
                <a:lnTo>
                  <a:pt x="43" y="13"/>
                </a:lnTo>
                <a:lnTo>
                  <a:pt x="68" y="32"/>
                </a:lnTo>
                <a:lnTo>
                  <a:pt x="100" y="36"/>
                </a:lnTo>
                <a:lnTo>
                  <a:pt x="105" y="36"/>
                </a:lnTo>
                <a:lnTo>
                  <a:pt x="116" y="28"/>
                </a:lnTo>
                <a:lnTo>
                  <a:pt x="127" y="23"/>
                </a:lnTo>
                <a:lnTo>
                  <a:pt x="137" y="24"/>
                </a:lnTo>
                <a:lnTo>
                  <a:pt x="148" y="22"/>
                </a:lnTo>
                <a:lnTo>
                  <a:pt x="159" y="11"/>
                </a:lnTo>
                <a:lnTo>
                  <a:pt x="165" y="13"/>
                </a:lnTo>
                <a:lnTo>
                  <a:pt x="172" y="16"/>
                </a:lnTo>
                <a:lnTo>
                  <a:pt x="176" y="7"/>
                </a:lnTo>
                <a:lnTo>
                  <a:pt x="185" y="11"/>
                </a:lnTo>
                <a:lnTo>
                  <a:pt x="193" y="22"/>
                </a:lnTo>
                <a:lnTo>
                  <a:pt x="197" y="44"/>
                </a:lnTo>
                <a:lnTo>
                  <a:pt x="198" y="54"/>
                </a:lnTo>
                <a:lnTo>
                  <a:pt x="196" y="65"/>
                </a:lnTo>
                <a:lnTo>
                  <a:pt x="196" y="85"/>
                </a:lnTo>
                <a:lnTo>
                  <a:pt x="198" y="103"/>
                </a:lnTo>
                <a:lnTo>
                  <a:pt x="201" y="109"/>
                </a:lnTo>
                <a:lnTo>
                  <a:pt x="198" y="122"/>
                </a:lnTo>
                <a:lnTo>
                  <a:pt x="198" y="112"/>
                </a:lnTo>
                <a:lnTo>
                  <a:pt x="197" y="102"/>
                </a:lnTo>
                <a:lnTo>
                  <a:pt x="194" y="94"/>
                </a:lnTo>
                <a:lnTo>
                  <a:pt x="192" y="101"/>
                </a:lnTo>
                <a:lnTo>
                  <a:pt x="182" y="119"/>
                </a:lnTo>
                <a:lnTo>
                  <a:pt x="182" y="134"/>
                </a:lnTo>
                <a:lnTo>
                  <a:pt x="177" y="135"/>
                </a:lnTo>
                <a:lnTo>
                  <a:pt x="177" y="153"/>
                </a:lnTo>
                <a:lnTo>
                  <a:pt x="172" y="157"/>
                </a:lnTo>
                <a:lnTo>
                  <a:pt x="166" y="157"/>
                </a:lnTo>
                <a:lnTo>
                  <a:pt x="156" y="155"/>
                </a:lnTo>
                <a:lnTo>
                  <a:pt x="154" y="158"/>
                </a:lnTo>
                <a:lnTo>
                  <a:pt x="154" y="167"/>
                </a:lnTo>
                <a:lnTo>
                  <a:pt x="150" y="176"/>
                </a:lnTo>
                <a:lnTo>
                  <a:pt x="143" y="179"/>
                </a:lnTo>
                <a:lnTo>
                  <a:pt x="140" y="190"/>
                </a:lnTo>
                <a:lnTo>
                  <a:pt x="137" y="184"/>
                </a:lnTo>
                <a:lnTo>
                  <a:pt x="131" y="182"/>
                </a:lnTo>
                <a:lnTo>
                  <a:pt x="127" y="187"/>
                </a:lnTo>
                <a:lnTo>
                  <a:pt x="124" y="198"/>
                </a:lnTo>
                <a:lnTo>
                  <a:pt x="124" y="206"/>
                </a:lnTo>
                <a:lnTo>
                  <a:pt x="117" y="215"/>
                </a:lnTo>
                <a:lnTo>
                  <a:pt x="111" y="216"/>
                </a:lnTo>
                <a:lnTo>
                  <a:pt x="105" y="211"/>
                </a:lnTo>
                <a:lnTo>
                  <a:pt x="99" y="209"/>
                </a:lnTo>
                <a:lnTo>
                  <a:pt x="94" y="212"/>
                </a:lnTo>
                <a:lnTo>
                  <a:pt x="83" y="208"/>
                </a:lnTo>
                <a:lnTo>
                  <a:pt x="73" y="208"/>
                </a:lnTo>
                <a:lnTo>
                  <a:pt x="69" y="201"/>
                </a:lnTo>
                <a:lnTo>
                  <a:pt x="77" y="200"/>
                </a:lnTo>
                <a:lnTo>
                  <a:pt x="80" y="193"/>
                </a:lnTo>
                <a:lnTo>
                  <a:pt x="70" y="193"/>
                </a:lnTo>
                <a:lnTo>
                  <a:pt x="62" y="188"/>
                </a:lnTo>
                <a:lnTo>
                  <a:pt x="49" y="165"/>
                </a:lnTo>
                <a:lnTo>
                  <a:pt x="41" y="157"/>
                </a:lnTo>
                <a:lnTo>
                  <a:pt x="37" y="151"/>
                </a:lnTo>
                <a:lnTo>
                  <a:pt x="25" y="107"/>
                </a:lnTo>
                <a:lnTo>
                  <a:pt x="37" y="129"/>
                </a:lnTo>
                <a:lnTo>
                  <a:pt x="45" y="118"/>
                </a:lnTo>
                <a:lnTo>
                  <a:pt x="37" y="113"/>
                </a:lnTo>
                <a:lnTo>
                  <a:pt x="25" y="92"/>
                </a:lnTo>
                <a:lnTo>
                  <a:pt x="0" y="39"/>
                </a:lnTo>
                <a:lnTo>
                  <a:pt x="2" y="24"/>
                </a:lnTo>
                <a:lnTo>
                  <a:pt x="2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5" name="Freeform 54">
            <a:extLst>
              <a:ext uri="{FF2B5EF4-FFF2-40B4-BE49-F238E27FC236}">
                <a16:creationId xmlns:a16="http://schemas.microsoft.com/office/drawing/2014/main" id="{059F644D-C088-4BCA-B1A5-E0AC129329C9}"/>
              </a:ext>
            </a:extLst>
          </p:cNvPr>
          <p:cNvSpPr>
            <a:spLocks noChangeAspect="1"/>
          </p:cNvSpPr>
          <p:nvPr/>
        </p:nvSpPr>
        <p:spPr bwMode="gray">
          <a:xfrm>
            <a:off x="3929365" y="3545697"/>
            <a:ext cx="760614" cy="448166"/>
          </a:xfrm>
          <a:custGeom>
            <a:avLst/>
            <a:gdLst/>
            <a:ahLst/>
            <a:cxnLst>
              <a:cxn ang="0">
                <a:pos x="80" y="633"/>
              </a:cxn>
              <a:cxn ang="0">
                <a:pos x="198" y="560"/>
              </a:cxn>
              <a:cxn ang="0">
                <a:pos x="357" y="522"/>
              </a:cxn>
              <a:cxn ang="0">
                <a:pos x="497" y="418"/>
              </a:cxn>
              <a:cxn ang="0">
                <a:pos x="533" y="330"/>
              </a:cxn>
              <a:cxn ang="0">
                <a:pos x="566" y="326"/>
              </a:cxn>
              <a:cxn ang="0">
                <a:pos x="634" y="262"/>
              </a:cxn>
              <a:cxn ang="0">
                <a:pos x="688" y="222"/>
              </a:cxn>
              <a:cxn ang="0">
                <a:pos x="739" y="187"/>
              </a:cxn>
              <a:cxn ang="0">
                <a:pos x="818" y="257"/>
              </a:cxn>
              <a:cxn ang="0">
                <a:pos x="898" y="254"/>
              </a:cxn>
              <a:cxn ang="0">
                <a:pos x="921" y="160"/>
              </a:cxn>
              <a:cxn ang="0">
                <a:pos x="974" y="108"/>
              </a:cxn>
              <a:cxn ang="0">
                <a:pos x="1045" y="48"/>
              </a:cxn>
              <a:cxn ang="0">
                <a:pos x="1044" y="29"/>
              </a:cxn>
              <a:cxn ang="0">
                <a:pos x="1116" y="65"/>
              </a:cxn>
              <a:cxn ang="0">
                <a:pos x="1205" y="90"/>
              </a:cxn>
              <a:cxn ang="0">
                <a:pos x="1264" y="90"/>
              </a:cxn>
              <a:cxn ang="0">
                <a:pos x="1279" y="118"/>
              </a:cxn>
              <a:cxn ang="0">
                <a:pos x="1243" y="165"/>
              </a:cxn>
              <a:cxn ang="0">
                <a:pos x="1269" y="264"/>
              </a:cxn>
              <a:cxn ang="0">
                <a:pos x="1384" y="339"/>
              </a:cxn>
              <a:cxn ang="0">
                <a:pos x="1553" y="270"/>
              </a:cxn>
              <a:cxn ang="0">
                <a:pos x="1575" y="72"/>
              </a:cxn>
              <a:cxn ang="0">
                <a:pos x="1623" y="17"/>
              </a:cxn>
              <a:cxn ang="0">
                <a:pos x="1667" y="171"/>
              </a:cxn>
              <a:cxn ang="0">
                <a:pos x="1761" y="252"/>
              </a:cxn>
              <a:cxn ang="0">
                <a:pos x="1806" y="416"/>
              </a:cxn>
              <a:cxn ang="0">
                <a:pos x="1851" y="485"/>
              </a:cxn>
              <a:cxn ang="0">
                <a:pos x="1954" y="540"/>
              </a:cxn>
              <a:cxn ang="0">
                <a:pos x="1994" y="645"/>
              </a:cxn>
              <a:cxn ang="0">
                <a:pos x="2054" y="661"/>
              </a:cxn>
              <a:cxn ang="0">
                <a:pos x="2132" y="791"/>
              </a:cxn>
              <a:cxn ang="0">
                <a:pos x="2191" y="911"/>
              </a:cxn>
              <a:cxn ang="0">
                <a:pos x="2206" y="1090"/>
              </a:cxn>
              <a:cxn ang="0">
                <a:pos x="2158" y="1285"/>
              </a:cxn>
              <a:cxn ang="0">
                <a:pos x="2089" y="1365"/>
              </a:cxn>
              <a:cxn ang="0">
                <a:pos x="2034" y="1506"/>
              </a:cxn>
              <a:cxn ang="0">
                <a:pos x="2008" y="1625"/>
              </a:cxn>
              <a:cxn ang="0">
                <a:pos x="1823" y="1705"/>
              </a:cxn>
              <a:cxn ang="0">
                <a:pos x="1785" y="1704"/>
              </a:cxn>
              <a:cxn ang="0">
                <a:pos x="1715" y="1661"/>
              </a:cxn>
              <a:cxn ang="0">
                <a:pos x="1572" y="1674"/>
              </a:cxn>
              <a:cxn ang="0">
                <a:pos x="1453" y="1530"/>
              </a:cxn>
              <a:cxn ang="0">
                <a:pos x="1376" y="1406"/>
              </a:cxn>
              <a:cxn ang="0">
                <a:pos x="1330" y="1443"/>
              </a:cxn>
              <a:cxn ang="0">
                <a:pos x="1358" y="1317"/>
              </a:cxn>
              <a:cxn ang="0">
                <a:pos x="1302" y="1370"/>
              </a:cxn>
              <a:cxn ang="0">
                <a:pos x="1220" y="1433"/>
              </a:cxn>
              <a:cxn ang="0">
                <a:pos x="1177" y="1335"/>
              </a:cxn>
              <a:cxn ang="0">
                <a:pos x="1062" y="1253"/>
              </a:cxn>
              <a:cxn ang="0">
                <a:pos x="779" y="1270"/>
              </a:cxn>
              <a:cxn ang="0">
                <a:pos x="587" y="1354"/>
              </a:cxn>
              <a:cxn ang="0">
                <a:pos x="419" y="1379"/>
              </a:cxn>
              <a:cxn ang="0">
                <a:pos x="271" y="1452"/>
              </a:cxn>
              <a:cxn ang="0">
                <a:pos x="130" y="1405"/>
              </a:cxn>
              <a:cxn ang="0">
                <a:pos x="142" y="1286"/>
              </a:cxn>
              <a:cxn ang="0">
                <a:pos x="66" y="1024"/>
              </a:cxn>
              <a:cxn ang="0">
                <a:pos x="12" y="897"/>
              </a:cxn>
              <a:cxn ang="0">
                <a:pos x="35" y="884"/>
              </a:cxn>
              <a:cxn ang="0">
                <a:pos x="8" y="758"/>
              </a:cxn>
            </a:cxnLst>
            <a:rect l="0" t="0" r="r" b="b"/>
            <a:pathLst>
              <a:path w="2217" h="1736">
                <a:moveTo>
                  <a:pt x="43" y="634"/>
                </a:moveTo>
                <a:lnTo>
                  <a:pt x="49" y="629"/>
                </a:lnTo>
                <a:lnTo>
                  <a:pt x="48" y="645"/>
                </a:lnTo>
                <a:lnTo>
                  <a:pt x="48" y="647"/>
                </a:lnTo>
                <a:lnTo>
                  <a:pt x="45" y="651"/>
                </a:lnTo>
                <a:lnTo>
                  <a:pt x="44" y="656"/>
                </a:lnTo>
                <a:lnTo>
                  <a:pt x="48" y="658"/>
                </a:lnTo>
                <a:lnTo>
                  <a:pt x="46" y="666"/>
                </a:lnTo>
                <a:lnTo>
                  <a:pt x="45" y="671"/>
                </a:lnTo>
                <a:lnTo>
                  <a:pt x="50" y="673"/>
                </a:lnTo>
                <a:lnTo>
                  <a:pt x="59" y="666"/>
                </a:lnTo>
                <a:lnTo>
                  <a:pt x="62" y="652"/>
                </a:lnTo>
                <a:lnTo>
                  <a:pt x="72" y="636"/>
                </a:lnTo>
                <a:lnTo>
                  <a:pt x="80" y="633"/>
                </a:lnTo>
                <a:lnTo>
                  <a:pt x="87" y="628"/>
                </a:lnTo>
                <a:lnTo>
                  <a:pt x="94" y="626"/>
                </a:lnTo>
                <a:lnTo>
                  <a:pt x="102" y="620"/>
                </a:lnTo>
                <a:lnTo>
                  <a:pt x="120" y="617"/>
                </a:lnTo>
                <a:lnTo>
                  <a:pt x="125" y="608"/>
                </a:lnTo>
                <a:lnTo>
                  <a:pt x="132" y="601"/>
                </a:lnTo>
                <a:lnTo>
                  <a:pt x="140" y="596"/>
                </a:lnTo>
                <a:lnTo>
                  <a:pt x="146" y="586"/>
                </a:lnTo>
                <a:lnTo>
                  <a:pt x="161" y="580"/>
                </a:lnTo>
                <a:lnTo>
                  <a:pt x="167" y="575"/>
                </a:lnTo>
                <a:lnTo>
                  <a:pt x="174" y="571"/>
                </a:lnTo>
                <a:lnTo>
                  <a:pt x="191" y="559"/>
                </a:lnTo>
                <a:lnTo>
                  <a:pt x="195" y="558"/>
                </a:lnTo>
                <a:lnTo>
                  <a:pt x="198" y="560"/>
                </a:lnTo>
                <a:lnTo>
                  <a:pt x="214" y="561"/>
                </a:lnTo>
                <a:lnTo>
                  <a:pt x="222" y="564"/>
                </a:lnTo>
                <a:lnTo>
                  <a:pt x="232" y="565"/>
                </a:lnTo>
                <a:lnTo>
                  <a:pt x="241" y="564"/>
                </a:lnTo>
                <a:lnTo>
                  <a:pt x="249" y="561"/>
                </a:lnTo>
                <a:lnTo>
                  <a:pt x="260" y="553"/>
                </a:lnTo>
                <a:lnTo>
                  <a:pt x="270" y="547"/>
                </a:lnTo>
                <a:lnTo>
                  <a:pt x="280" y="544"/>
                </a:lnTo>
                <a:lnTo>
                  <a:pt x="291" y="544"/>
                </a:lnTo>
                <a:lnTo>
                  <a:pt x="301" y="542"/>
                </a:lnTo>
                <a:lnTo>
                  <a:pt x="322" y="522"/>
                </a:lnTo>
                <a:lnTo>
                  <a:pt x="335" y="522"/>
                </a:lnTo>
                <a:lnTo>
                  <a:pt x="345" y="527"/>
                </a:lnTo>
                <a:lnTo>
                  <a:pt x="357" y="522"/>
                </a:lnTo>
                <a:lnTo>
                  <a:pt x="370" y="522"/>
                </a:lnTo>
                <a:lnTo>
                  <a:pt x="378" y="520"/>
                </a:lnTo>
                <a:lnTo>
                  <a:pt x="388" y="515"/>
                </a:lnTo>
                <a:lnTo>
                  <a:pt x="413" y="510"/>
                </a:lnTo>
                <a:lnTo>
                  <a:pt x="424" y="504"/>
                </a:lnTo>
                <a:lnTo>
                  <a:pt x="432" y="499"/>
                </a:lnTo>
                <a:lnTo>
                  <a:pt x="454" y="478"/>
                </a:lnTo>
                <a:lnTo>
                  <a:pt x="458" y="470"/>
                </a:lnTo>
                <a:lnTo>
                  <a:pt x="459" y="461"/>
                </a:lnTo>
                <a:lnTo>
                  <a:pt x="467" y="450"/>
                </a:lnTo>
                <a:lnTo>
                  <a:pt x="469" y="445"/>
                </a:lnTo>
                <a:lnTo>
                  <a:pt x="469" y="439"/>
                </a:lnTo>
                <a:lnTo>
                  <a:pt x="476" y="440"/>
                </a:lnTo>
                <a:lnTo>
                  <a:pt x="497" y="418"/>
                </a:lnTo>
                <a:lnTo>
                  <a:pt x="500" y="413"/>
                </a:lnTo>
                <a:lnTo>
                  <a:pt x="497" y="410"/>
                </a:lnTo>
                <a:lnTo>
                  <a:pt x="490" y="381"/>
                </a:lnTo>
                <a:lnTo>
                  <a:pt x="491" y="369"/>
                </a:lnTo>
                <a:lnTo>
                  <a:pt x="499" y="355"/>
                </a:lnTo>
                <a:lnTo>
                  <a:pt x="502" y="353"/>
                </a:lnTo>
                <a:lnTo>
                  <a:pt x="508" y="353"/>
                </a:lnTo>
                <a:lnTo>
                  <a:pt x="512" y="345"/>
                </a:lnTo>
                <a:lnTo>
                  <a:pt x="521" y="338"/>
                </a:lnTo>
                <a:lnTo>
                  <a:pt x="524" y="338"/>
                </a:lnTo>
                <a:lnTo>
                  <a:pt x="523" y="333"/>
                </a:lnTo>
                <a:lnTo>
                  <a:pt x="528" y="322"/>
                </a:lnTo>
                <a:lnTo>
                  <a:pt x="530" y="321"/>
                </a:lnTo>
                <a:lnTo>
                  <a:pt x="533" y="330"/>
                </a:lnTo>
                <a:lnTo>
                  <a:pt x="537" y="337"/>
                </a:lnTo>
                <a:lnTo>
                  <a:pt x="543" y="353"/>
                </a:lnTo>
                <a:lnTo>
                  <a:pt x="549" y="365"/>
                </a:lnTo>
                <a:lnTo>
                  <a:pt x="555" y="372"/>
                </a:lnTo>
                <a:lnTo>
                  <a:pt x="560" y="381"/>
                </a:lnTo>
                <a:lnTo>
                  <a:pt x="564" y="386"/>
                </a:lnTo>
                <a:lnTo>
                  <a:pt x="569" y="375"/>
                </a:lnTo>
                <a:lnTo>
                  <a:pt x="569" y="360"/>
                </a:lnTo>
                <a:lnTo>
                  <a:pt x="571" y="360"/>
                </a:lnTo>
                <a:lnTo>
                  <a:pt x="578" y="359"/>
                </a:lnTo>
                <a:lnTo>
                  <a:pt x="576" y="346"/>
                </a:lnTo>
                <a:lnTo>
                  <a:pt x="570" y="335"/>
                </a:lnTo>
                <a:lnTo>
                  <a:pt x="564" y="330"/>
                </a:lnTo>
                <a:lnTo>
                  <a:pt x="566" y="326"/>
                </a:lnTo>
                <a:lnTo>
                  <a:pt x="565" y="310"/>
                </a:lnTo>
                <a:lnTo>
                  <a:pt x="570" y="305"/>
                </a:lnTo>
                <a:lnTo>
                  <a:pt x="580" y="310"/>
                </a:lnTo>
                <a:lnTo>
                  <a:pt x="588" y="308"/>
                </a:lnTo>
                <a:lnTo>
                  <a:pt x="601" y="324"/>
                </a:lnTo>
                <a:lnTo>
                  <a:pt x="618" y="327"/>
                </a:lnTo>
                <a:lnTo>
                  <a:pt x="619" y="319"/>
                </a:lnTo>
                <a:lnTo>
                  <a:pt x="610" y="316"/>
                </a:lnTo>
                <a:lnTo>
                  <a:pt x="613" y="303"/>
                </a:lnTo>
                <a:lnTo>
                  <a:pt x="623" y="294"/>
                </a:lnTo>
                <a:lnTo>
                  <a:pt x="625" y="287"/>
                </a:lnTo>
                <a:lnTo>
                  <a:pt x="620" y="270"/>
                </a:lnTo>
                <a:lnTo>
                  <a:pt x="625" y="264"/>
                </a:lnTo>
                <a:lnTo>
                  <a:pt x="634" y="262"/>
                </a:lnTo>
                <a:lnTo>
                  <a:pt x="645" y="268"/>
                </a:lnTo>
                <a:lnTo>
                  <a:pt x="647" y="265"/>
                </a:lnTo>
                <a:lnTo>
                  <a:pt x="641" y="253"/>
                </a:lnTo>
                <a:lnTo>
                  <a:pt x="642" y="247"/>
                </a:lnTo>
                <a:lnTo>
                  <a:pt x="646" y="242"/>
                </a:lnTo>
                <a:lnTo>
                  <a:pt x="663" y="248"/>
                </a:lnTo>
                <a:lnTo>
                  <a:pt x="663" y="243"/>
                </a:lnTo>
                <a:lnTo>
                  <a:pt x="657" y="233"/>
                </a:lnTo>
                <a:lnTo>
                  <a:pt x="657" y="221"/>
                </a:lnTo>
                <a:lnTo>
                  <a:pt x="666" y="217"/>
                </a:lnTo>
                <a:lnTo>
                  <a:pt x="671" y="217"/>
                </a:lnTo>
                <a:lnTo>
                  <a:pt x="677" y="215"/>
                </a:lnTo>
                <a:lnTo>
                  <a:pt x="687" y="214"/>
                </a:lnTo>
                <a:lnTo>
                  <a:pt x="688" y="222"/>
                </a:lnTo>
                <a:lnTo>
                  <a:pt x="693" y="220"/>
                </a:lnTo>
                <a:lnTo>
                  <a:pt x="700" y="214"/>
                </a:lnTo>
                <a:lnTo>
                  <a:pt x="705" y="201"/>
                </a:lnTo>
                <a:lnTo>
                  <a:pt x="705" y="197"/>
                </a:lnTo>
                <a:lnTo>
                  <a:pt x="699" y="189"/>
                </a:lnTo>
                <a:lnTo>
                  <a:pt x="702" y="183"/>
                </a:lnTo>
                <a:lnTo>
                  <a:pt x="707" y="189"/>
                </a:lnTo>
                <a:lnTo>
                  <a:pt x="709" y="198"/>
                </a:lnTo>
                <a:lnTo>
                  <a:pt x="715" y="194"/>
                </a:lnTo>
                <a:lnTo>
                  <a:pt x="718" y="188"/>
                </a:lnTo>
                <a:lnTo>
                  <a:pt x="721" y="189"/>
                </a:lnTo>
                <a:lnTo>
                  <a:pt x="722" y="194"/>
                </a:lnTo>
                <a:lnTo>
                  <a:pt x="728" y="193"/>
                </a:lnTo>
                <a:lnTo>
                  <a:pt x="739" y="187"/>
                </a:lnTo>
                <a:lnTo>
                  <a:pt x="743" y="183"/>
                </a:lnTo>
                <a:lnTo>
                  <a:pt x="741" y="176"/>
                </a:lnTo>
                <a:lnTo>
                  <a:pt x="749" y="174"/>
                </a:lnTo>
                <a:lnTo>
                  <a:pt x="753" y="177"/>
                </a:lnTo>
                <a:lnTo>
                  <a:pt x="761" y="181"/>
                </a:lnTo>
                <a:lnTo>
                  <a:pt x="770" y="181"/>
                </a:lnTo>
                <a:lnTo>
                  <a:pt x="780" y="187"/>
                </a:lnTo>
                <a:lnTo>
                  <a:pt x="788" y="193"/>
                </a:lnTo>
                <a:lnTo>
                  <a:pt x="804" y="215"/>
                </a:lnTo>
                <a:lnTo>
                  <a:pt x="818" y="226"/>
                </a:lnTo>
                <a:lnTo>
                  <a:pt x="814" y="242"/>
                </a:lnTo>
                <a:lnTo>
                  <a:pt x="814" y="253"/>
                </a:lnTo>
                <a:lnTo>
                  <a:pt x="815" y="255"/>
                </a:lnTo>
                <a:lnTo>
                  <a:pt x="818" y="257"/>
                </a:lnTo>
                <a:lnTo>
                  <a:pt x="819" y="254"/>
                </a:lnTo>
                <a:lnTo>
                  <a:pt x="822" y="247"/>
                </a:lnTo>
                <a:lnTo>
                  <a:pt x="820" y="243"/>
                </a:lnTo>
                <a:lnTo>
                  <a:pt x="825" y="238"/>
                </a:lnTo>
                <a:lnTo>
                  <a:pt x="829" y="240"/>
                </a:lnTo>
                <a:lnTo>
                  <a:pt x="830" y="237"/>
                </a:lnTo>
                <a:lnTo>
                  <a:pt x="836" y="240"/>
                </a:lnTo>
                <a:lnTo>
                  <a:pt x="836" y="232"/>
                </a:lnTo>
                <a:lnTo>
                  <a:pt x="839" y="231"/>
                </a:lnTo>
                <a:lnTo>
                  <a:pt x="849" y="233"/>
                </a:lnTo>
                <a:lnTo>
                  <a:pt x="862" y="233"/>
                </a:lnTo>
                <a:lnTo>
                  <a:pt x="873" y="232"/>
                </a:lnTo>
                <a:lnTo>
                  <a:pt x="881" y="236"/>
                </a:lnTo>
                <a:lnTo>
                  <a:pt x="898" y="254"/>
                </a:lnTo>
                <a:lnTo>
                  <a:pt x="903" y="253"/>
                </a:lnTo>
                <a:lnTo>
                  <a:pt x="903" y="249"/>
                </a:lnTo>
                <a:lnTo>
                  <a:pt x="899" y="237"/>
                </a:lnTo>
                <a:lnTo>
                  <a:pt x="906" y="233"/>
                </a:lnTo>
                <a:lnTo>
                  <a:pt x="908" y="232"/>
                </a:lnTo>
                <a:lnTo>
                  <a:pt x="894" y="217"/>
                </a:lnTo>
                <a:lnTo>
                  <a:pt x="886" y="205"/>
                </a:lnTo>
                <a:lnTo>
                  <a:pt x="890" y="189"/>
                </a:lnTo>
                <a:lnTo>
                  <a:pt x="893" y="192"/>
                </a:lnTo>
                <a:lnTo>
                  <a:pt x="898" y="189"/>
                </a:lnTo>
                <a:lnTo>
                  <a:pt x="909" y="172"/>
                </a:lnTo>
                <a:lnTo>
                  <a:pt x="909" y="165"/>
                </a:lnTo>
                <a:lnTo>
                  <a:pt x="914" y="158"/>
                </a:lnTo>
                <a:lnTo>
                  <a:pt x="921" y="160"/>
                </a:lnTo>
                <a:lnTo>
                  <a:pt x="931" y="160"/>
                </a:lnTo>
                <a:lnTo>
                  <a:pt x="937" y="154"/>
                </a:lnTo>
                <a:lnTo>
                  <a:pt x="936" y="141"/>
                </a:lnTo>
                <a:lnTo>
                  <a:pt x="929" y="141"/>
                </a:lnTo>
                <a:lnTo>
                  <a:pt x="930" y="135"/>
                </a:lnTo>
                <a:lnTo>
                  <a:pt x="931" y="125"/>
                </a:lnTo>
                <a:lnTo>
                  <a:pt x="935" y="115"/>
                </a:lnTo>
                <a:lnTo>
                  <a:pt x="944" y="113"/>
                </a:lnTo>
                <a:lnTo>
                  <a:pt x="953" y="109"/>
                </a:lnTo>
                <a:lnTo>
                  <a:pt x="954" y="102"/>
                </a:lnTo>
                <a:lnTo>
                  <a:pt x="962" y="103"/>
                </a:lnTo>
                <a:lnTo>
                  <a:pt x="969" y="108"/>
                </a:lnTo>
                <a:lnTo>
                  <a:pt x="973" y="115"/>
                </a:lnTo>
                <a:lnTo>
                  <a:pt x="974" y="108"/>
                </a:lnTo>
                <a:lnTo>
                  <a:pt x="968" y="98"/>
                </a:lnTo>
                <a:lnTo>
                  <a:pt x="971" y="96"/>
                </a:lnTo>
                <a:lnTo>
                  <a:pt x="978" y="88"/>
                </a:lnTo>
                <a:lnTo>
                  <a:pt x="991" y="92"/>
                </a:lnTo>
                <a:lnTo>
                  <a:pt x="992" y="87"/>
                </a:lnTo>
                <a:lnTo>
                  <a:pt x="1003" y="90"/>
                </a:lnTo>
                <a:lnTo>
                  <a:pt x="1016" y="88"/>
                </a:lnTo>
                <a:lnTo>
                  <a:pt x="1026" y="91"/>
                </a:lnTo>
                <a:lnTo>
                  <a:pt x="1034" y="91"/>
                </a:lnTo>
                <a:lnTo>
                  <a:pt x="1054" y="85"/>
                </a:lnTo>
                <a:lnTo>
                  <a:pt x="1062" y="79"/>
                </a:lnTo>
                <a:lnTo>
                  <a:pt x="1062" y="55"/>
                </a:lnTo>
                <a:lnTo>
                  <a:pt x="1056" y="49"/>
                </a:lnTo>
                <a:lnTo>
                  <a:pt x="1045" y="48"/>
                </a:lnTo>
                <a:lnTo>
                  <a:pt x="1038" y="49"/>
                </a:lnTo>
                <a:lnTo>
                  <a:pt x="1030" y="44"/>
                </a:lnTo>
                <a:lnTo>
                  <a:pt x="1026" y="38"/>
                </a:lnTo>
                <a:lnTo>
                  <a:pt x="1017" y="34"/>
                </a:lnTo>
                <a:lnTo>
                  <a:pt x="1017" y="33"/>
                </a:lnTo>
                <a:lnTo>
                  <a:pt x="1021" y="32"/>
                </a:lnTo>
                <a:lnTo>
                  <a:pt x="1024" y="34"/>
                </a:lnTo>
                <a:lnTo>
                  <a:pt x="1027" y="29"/>
                </a:lnTo>
                <a:lnTo>
                  <a:pt x="1029" y="27"/>
                </a:lnTo>
                <a:lnTo>
                  <a:pt x="1032" y="31"/>
                </a:lnTo>
                <a:lnTo>
                  <a:pt x="1035" y="45"/>
                </a:lnTo>
                <a:lnTo>
                  <a:pt x="1039" y="38"/>
                </a:lnTo>
                <a:lnTo>
                  <a:pt x="1039" y="29"/>
                </a:lnTo>
                <a:lnTo>
                  <a:pt x="1044" y="29"/>
                </a:lnTo>
                <a:lnTo>
                  <a:pt x="1046" y="33"/>
                </a:lnTo>
                <a:lnTo>
                  <a:pt x="1051" y="32"/>
                </a:lnTo>
                <a:lnTo>
                  <a:pt x="1055" y="38"/>
                </a:lnTo>
                <a:lnTo>
                  <a:pt x="1059" y="43"/>
                </a:lnTo>
                <a:lnTo>
                  <a:pt x="1067" y="49"/>
                </a:lnTo>
                <a:lnTo>
                  <a:pt x="1070" y="42"/>
                </a:lnTo>
                <a:lnTo>
                  <a:pt x="1075" y="41"/>
                </a:lnTo>
                <a:lnTo>
                  <a:pt x="1080" y="44"/>
                </a:lnTo>
                <a:lnTo>
                  <a:pt x="1082" y="50"/>
                </a:lnTo>
                <a:lnTo>
                  <a:pt x="1089" y="58"/>
                </a:lnTo>
                <a:lnTo>
                  <a:pt x="1104" y="61"/>
                </a:lnTo>
                <a:lnTo>
                  <a:pt x="1108" y="61"/>
                </a:lnTo>
                <a:lnTo>
                  <a:pt x="1113" y="63"/>
                </a:lnTo>
                <a:lnTo>
                  <a:pt x="1116" y="65"/>
                </a:lnTo>
                <a:lnTo>
                  <a:pt x="1123" y="60"/>
                </a:lnTo>
                <a:lnTo>
                  <a:pt x="1126" y="59"/>
                </a:lnTo>
                <a:lnTo>
                  <a:pt x="1126" y="66"/>
                </a:lnTo>
                <a:lnTo>
                  <a:pt x="1131" y="69"/>
                </a:lnTo>
                <a:lnTo>
                  <a:pt x="1141" y="69"/>
                </a:lnTo>
                <a:lnTo>
                  <a:pt x="1151" y="76"/>
                </a:lnTo>
                <a:lnTo>
                  <a:pt x="1159" y="75"/>
                </a:lnTo>
                <a:lnTo>
                  <a:pt x="1167" y="79"/>
                </a:lnTo>
                <a:lnTo>
                  <a:pt x="1177" y="74"/>
                </a:lnTo>
                <a:lnTo>
                  <a:pt x="1179" y="74"/>
                </a:lnTo>
                <a:lnTo>
                  <a:pt x="1184" y="81"/>
                </a:lnTo>
                <a:lnTo>
                  <a:pt x="1195" y="81"/>
                </a:lnTo>
                <a:lnTo>
                  <a:pt x="1200" y="84"/>
                </a:lnTo>
                <a:lnTo>
                  <a:pt x="1205" y="90"/>
                </a:lnTo>
                <a:lnTo>
                  <a:pt x="1216" y="79"/>
                </a:lnTo>
                <a:lnTo>
                  <a:pt x="1221" y="76"/>
                </a:lnTo>
                <a:lnTo>
                  <a:pt x="1225" y="75"/>
                </a:lnTo>
                <a:lnTo>
                  <a:pt x="1234" y="76"/>
                </a:lnTo>
                <a:lnTo>
                  <a:pt x="1244" y="71"/>
                </a:lnTo>
                <a:lnTo>
                  <a:pt x="1238" y="82"/>
                </a:lnTo>
                <a:lnTo>
                  <a:pt x="1241" y="85"/>
                </a:lnTo>
                <a:lnTo>
                  <a:pt x="1243" y="86"/>
                </a:lnTo>
                <a:lnTo>
                  <a:pt x="1248" y="81"/>
                </a:lnTo>
                <a:lnTo>
                  <a:pt x="1249" y="85"/>
                </a:lnTo>
                <a:lnTo>
                  <a:pt x="1248" y="101"/>
                </a:lnTo>
                <a:lnTo>
                  <a:pt x="1249" y="104"/>
                </a:lnTo>
                <a:lnTo>
                  <a:pt x="1259" y="101"/>
                </a:lnTo>
                <a:lnTo>
                  <a:pt x="1264" y="90"/>
                </a:lnTo>
                <a:lnTo>
                  <a:pt x="1263" y="88"/>
                </a:lnTo>
                <a:lnTo>
                  <a:pt x="1264" y="79"/>
                </a:lnTo>
                <a:lnTo>
                  <a:pt x="1274" y="70"/>
                </a:lnTo>
                <a:lnTo>
                  <a:pt x="1276" y="72"/>
                </a:lnTo>
                <a:lnTo>
                  <a:pt x="1279" y="77"/>
                </a:lnTo>
                <a:lnTo>
                  <a:pt x="1280" y="92"/>
                </a:lnTo>
                <a:lnTo>
                  <a:pt x="1288" y="87"/>
                </a:lnTo>
                <a:lnTo>
                  <a:pt x="1295" y="87"/>
                </a:lnTo>
                <a:lnTo>
                  <a:pt x="1299" y="91"/>
                </a:lnTo>
                <a:lnTo>
                  <a:pt x="1297" y="96"/>
                </a:lnTo>
                <a:lnTo>
                  <a:pt x="1293" y="106"/>
                </a:lnTo>
                <a:lnTo>
                  <a:pt x="1287" y="115"/>
                </a:lnTo>
                <a:lnTo>
                  <a:pt x="1284" y="119"/>
                </a:lnTo>
                <a:lnTo>
                  <a:pt x="1279" y="118"/>
                </a:lnTo>
                <a:lnTo>
                  <a:pt x="1277" y="122"/>
                </a:lnTo>
                <a:lnTo>
                  <a:pt x="1284" y="130"/>
                </a:lnTo>
                <a:lnTo>
                  <a:pt x="1276" y="141"/>
                </a:lnTo>
                <a:lnTo>
                  <a:pt x="1272" y="144"/>
                </a:lnTo>
                <a:lnTo>
                  <a:pt x="1264" y="141"/>
                </a:lnTo>
                <a:lnTo>
                  <a:pt x="1263" y="136"/>
                </a:lnTo>
                <a:lnTo>
                  <a:pt x="1258" y="142"/>
                </a:lnTo>
                <a:lnTo>
                  <a:pt x="1259" y="151"/>
                </a:lnTo>
                <a:lnTo>
                  <a:pt x="1261" y="156"/>
                </a:lnTo>
                <a:lnTo>
                  <a:pt x="1258" y="152"/>
                </a:lnTo>
                <a:lnTo>
                  <a:pt x="1253" y="145"/>
                </a:lnTo>
                <a:lnTo>
                  <a:pt x="1248" y="144"/>
                </a:lnTo>
                <a:lnTo>
                  <a:pt x="1247" y="156"/>
                </a:lnTo>
                <a:lnTo>
                  <a:pt x="1243" y="165"/>
                </a:lnTo>
                <a:lnTo>
                  <a:pt x="1243" y="171"/>
                </a:lnTo>
                <a:lnTo>
                  <a:pt x="1253" y="168"/>
                </a:lnTo>
                <a:lnTo>
                  <a:pt x="1248" y="187"/>
                </a:lnTo>
                <a:lnTo>
                  <a:pt x="1248" y="190"/>
                </a:lnTo>
                <a:lnTo>
                  <a:pt x="1238" y="210"/>
                </a:lnTo>
                <a:lnTo>
                  <a:pt x="1234" y="221"/>
                </a:lnTo>
                <a:lnTo>
                  <a:pt x="1232" y="225"/>
                </a:lnTo>
                <a:lnTo>
                  <a:pt x="1228" y="231"/>
                </a:lnTo>
                <a:lnTo>
                  <a:pt x="1228" y="242"/>
                </a:lnTo>
                <a:lnTo>
                  <a:pt x="1234" y="246"/>
                </a:lnTo>
                <a:lnTo>
                  <a:pt x="1238" y="252"/>
                </a:lnTo>
                <a:lnTo>
                  <a:pt x="1245" y="251"/>
                </a:lnTo>
                <a:lnTo>
                  <a:pt x="1254" y="258"/>
                </a:lnTo>
                <a:lnTo>
                  <a:pt x="1269" y="264"/>
                </a:lnTo>
                <a:lnTo>
                  <a:pt x="1271" y="274"/>
                </a:lnTo>
                <a:lnTo>
                  <a:pt x="1275" y="283"/>
                </a:lnTo>
                <a:lnTo>
                  <a:pt x="1275" y="297"/>
                </a:lnTo>
                <a:lnTo>
                  <a:pt x="1285" y="290"/>
                </a:lnTo>
                <a:lnTo>
                  <a:pt x="1307" y="296"/>
                </a:lnTo>
                <a:lnTo>
                  <a:pt x="1320" y="295"/>
                </a:lnTo>
                <a:lnTo>
                  <a:pt x="1324" y="302"/>
                </a:lnTo>
                <a:lnTo>
                  <a:pt x="1335" y="308"/>
                </a:lnTo>
                <a:lnTo>
                  <a:pt x="1345" y="313"/>
                </a:lnTo>
                <a:lnTo>
                  <a:pt x="1355" y="319"/>
                </a:lnTo>
                <a:lnTo>
                  <a:pt x="1361" y="327"/>
                </a:lnTo>
                <a:lnTo>
                  <a:pt x="1370" y="334"/>
                </a:lnTo>
                <a:lnTo>
                  <a:pt x="1377" y="335"/>
                </a:lnTo>
                <a:lnTo>
                  <a:pt x="1384" y="339"/>
                </a:lnTo>
                <a:lnTo>
                  <a:pt x="1411" y="346"/>
                </a:lnTo>
                <a:lnTo>
                  <a:pt x="1421" y="354"/>
                </a:lnTo>
                <a:lnTo>
                  <a:pt x="1425" y="365"/>
                </a:lnTo>
                <a:lnTo>
                  <a:pt x="1430" y="371"/>
                </a:lnTo>
                <a:lnTo>
                  <a:pt x="1460" y="392"/>
                </a:lnTo>
                <a:lnTo>
                  <a:pt x="1475" y="398"/>
                </a:lnTo>
                <a:lnTo>
                  <a:pt x="1487" y="394"/>
                </a:lnTo>
                <a:lnTo>
                  <a:pt x="1498" y="389"/>
                </a:lnTo>
                <a:lnTo>
                  <a:pt x="1516" y="384"/>
                </a:lnTo>
                <a:lnTo>
                  <a:pt x="1521" y="377"/>
                </a:lnTo>
                <a:lnTo>
                  <a:pt x="1524" y="356"/>
                </a:lnTo>
                <a:lnTo>
                  <a:pt x="1537" y="333"/>
                </a:lnTo>
                <a:lnTo>
                  <a:pt x="1548" y="287"/>
                </a:lnTo>
                <a:lnTo>
                  <a:pt x="1553" y="270"/>
                </a:lnTo>
                <a:lnTo>
                  <a:pt x="1557" y="258"/>
                </a:lnTo>
                <a:lnTo>
                  <a:pt x="1560" y="246"/>
                </a:lnTo>
                <a:lnTo>
                  <a:pt x="1559" y="231"/>
                </a:lnTo>
                <a:lnTo>
                  <a:pt x="1553" y="213"/>
                </a:lnTo>
                <a:lnTo>
                  <a:pt x="1555" y="197"/>
                </a:lnTo>
                <a:lnTo>
                  <a:pt x="1553" y="165"/>
                </a:lnTo>
                <a:lnTo>
                  <a:pt x="1561" y="145"/>
                </a:lnTo>
                <a:lnTo>
                  <a:pt x="1560" y="128"/>
                </a:lnTo>
                <a:lnTo>
                  <a:pt x="1565" y="118"/>
                </a:lnTo>
                <a:lnTo>
                  <a:pt x="1566" y="108"/>
                </a:lnTo>
                <a:lnTo>
                  <a:pt x="1559" y="106"/>
                </a:lnTo>
                <a:lnTo>
                  <a:pt x="1560" y="95"/>
                </a:lnTo>
                <a:lnTo>
                  <a:pt x="1564" y="76"/>
                </a:lnTo>
                <a:lnTo>
                  <a:pt x="1575" y="72"/>
                </a:lnTo>
                <a:lnTo>
                  <a:pt x="1578" y="64"/>
                </a:lnTo>
                <a:lnTo>
                  <a:pt x="1583" y="45"/>
                </a:lnTo>
                <a:lnTo>
                  <a:pt x="1596" y="29"/>
                </a:lnTo>
                <a:lnTo>
                  <a:pt x="1596" y="16"/>
                </a:lnTo>
                <a:lnTo>
                  <a:pt x="1596" y="15"/>
                </a:lnTo>
                <a:lnTo>
                  <a:pt x="1599" y="11"/>
                </a:lnTo>
                <a:lnTo>
                  <a:pt x="1604" y="10"/>
                </a:lnTo>
                <a:lnTo>
                  <a:pt x="1613" y="5"/>
                </a:lnTo>
                <a:lnTo>
                  <a:pt x="1616" y="0"/>
                </a:lnTo>
                <a:lnTo>
                  <a:pt x="1623" y="2"/>
                </a:lnTo>
                <a:lnTo>
                  <a:pt x="1623" y="7"/>
                </a:lnTo>
                <a:lnTo>
                  <a:pt x="1624" y="16"/>
                </a:lnTo>
                <a:lnTo>
                  <a:pt x="1623" y="16"/>
                </a:lnTo>
                <a:lnTo>
                  <a:pt x="1623" y="17"/>
                </a:lnTo>
                <a:lnTo>
                  <a:pt x="1625" y="31"/>
                </a:lnTo>
                <a:lnTo>
                  <a:pt x="1625" y="58"/>
                </a:lnTo>
                <a:lnTo>
                  <a:pt x="1629" y="68"/>
                </a:lnTo>
                <a:lnTo>
                  <a:pt x="1639" y="68"/>
                </a:lnTo>
                <a:lnTo>
                  <a:pt x="1641" y="74"/>
                </a:lnTo>
                <a:lnTo>
                  <a:pt x="1640" y="88"/>
                </a:lnTo>
                <a:lnTo>
                  <a:pt x="1646" y="93"/>
                </a:lnTo>
                <a:lnTo>
                  <a:pt x="1650" y="103"/>
                </a:lnTo>
                <a:lnTo>
                  <a:pt x="1655" y="107"/>
                </a:lnTo>
                <a:lnTo>
                  <a:pt x="1656" y="122"/>
                </a:lnTo>
                <a:lnTo>
                  <a:pt x="1661" y="124"/>
                </a:lnTo>
                <a:lnTo>
                  <a:pt x="1663" y="139"/>
                </a:lnTo>
                <a:lnTo>
                  <a:pt x="1667" y="151"/>
                </a:lnTo>
                <a:lnTo>
                  <a:pt x="1667" y="171"/>
                </a:lnTo>
                <a:lnTo>
                  <a:pt x="1670" y="179"/>
                </a:lnTo>
                <a:lnTo>
                  <a:pt x="1672" y="189"/>
                </a:lnTo>
                <a:lnTo>
                  <a:pt x="1677" y="199"/>
                </a:lnTo>
                <a:lnTo>
                  <a:pt x="1684" y="208"/>
                </a:lnTo>
                <a:lnTo>
                  <a:pt x="1693" y="211"/>
                </a:lnTo>
                <a:lnTo>
                  <a:pt x="1705" y="200"/>
                </a:lnTo>
                <a:lnTo>
                  <a:pt x="1715" y="198"/>
                </a:lnTo>
                <a:lnTo>
                  <a:pt x="1723" y="199"/>
                </a:lnTo>
                <a:lnTo>
                  <a:pt x="1729" y="215"/>
                </a:lnTo>
                <a:lnTo>
                  <a:pt x="1739" y="219"/>
                </a:lnTo>
                <a:lnTo>
                  <a:pt x="1747" y="228"/>
                </a:lnTo>
                <a:lnTo>
                  <a:pt x="1755" y="232"/>
                </a:lnTo>
                <a:lnTo>
                  <a:pt x="1764" y="242"/>
                </a:lnTo>
                <a:lnTo>
                  <a:pt x="1761" y="252"/>
                </a:lnTo>
                <a:lnTo>
                  <a:pt x="1764" y="258"/>
                </a:lnTo>
                <a:lnTo>
                  <a:pt x="1763" y="276"/>
                </a:lnTo>
                <a:lnTo>
                  <a:pt x="1766" y="286"/>
                </a:lnTo>
                <a:lnTo>
                  <a:pt x="1766" y="295"/>
                </a:lnTo>
                <a:lnTo>
                  <a:pt x="1771" y="303"/>
                </a:lnTo>
                <a:lnTo>
                  <a:pt x="1771" y="319"/>
                </a:lnTo>
                <a:lnTo>
                  <a:pt x="1775" y="332"/>
                </a:lnTo>
                <a:lnTo>
                  <a:pt x="1787" y="349"/>
                </a:lnTo>
                <a:lnTo>
                  <a:pt x="1796" y="349"/>
                </a:lnTo>
                <a:lnTo>
                  <a:pt x="1797" y="361"/>
                </a:lnTo>
                <a:lnTo>
                  <a:pt x="1804" y="381"/>
                </a:lnTo>
                <a:lnTo>
                  <a:pt x="1807" y="393"/>
                </a:lnTo>
                <a:lnTo>
                  <a:pt x="1808" y="409"/>
                </a:lnTo>
                <a:lnTo>
                  <a:pt x="1806" y="416"/>
                </a:lnTo>
                <a:lnTo>
                  <a:pt x="1806" y="426"/>
                </a:lnTo>
                <a:lnTo>
                  <a:pt x="1808" y="437"/>
                </a:lnTo>
                <a:lnTo>
                  <a:pt x="1814" y="443"/>
                </a:lnTo>
                <a:lnTo>
                  <a:pt x="1819" y="445"/>
                </a:lnTo>
                <a:lnTo>
                  <a:pt x="1818" y="448"/>
                </a:lnTo>
                <a:lnTo>
                  <a:pt x="1822" y="445"/>
                </a:lnTo>
                <a:lnTo>
                  <a:pt x="1822" y="447"/>
                </a:lnTo>
                <a:lnTo>
                  <a:pt x="1819" y="452"/>
                </a:lnTo>
                <a:lnTo>
                  <a:pt x="1820" y="454"/>
                </a:lnTo>
                <a:lnTo>
                  <a:pt x="1820" y="461"/>
                </a:lnTo>
                <a:lnTo>
                  <a:pt x="1824" y="470"/>
                </a:lnTo>
                <a:lnTo>
                  <a:pt x="1838" y="475"/>
                </a:lnTo>
                <a:lnTo>
                  <a:pt x="1841" y="480"/>
                </a:lnTo>
                <a:lnTo>
                  <a:pt x="1851" y="485"/>
                </a:lnTo>
                <a:lnTo>
                  <a:pt x="1871" y="490"/>
                </a:lnTo>
                <a:lnTo>
                  <a:pt x="1874" y="489"/>
                </a:lnTo>
                <a:lnTo>
                  <a:pt x="1881" y="485"/>
                </a:lnTo>
                <a:lnTo>
                  <a:pt x="1884" y="502"/>
                </a:lnTo>
                <a:lnTo>
                  <a:pt x="1888" y="511"/>
                </a:lnTo>
                <a:lnTo>
                  <a:pt x="1893" y="515"/>
                </a:lnTo>
                <a:lnTo>
                  <a:pt x="1903" y="512"/>
                </a:lnTo>
                <a:lnTo>
                  <a:pt x="1911" y="517"/>
                </a:lnTo>
                <a:lnTo>
                  <a:pt x="1920" y="518"/>
                </a:lnTo>
                <a:lnTo>
                  <a:pt x="1925" y="527"/>
                </a:lnTo>
                <a:lnTo>
                  <a:pt x="1931" y="533"/>
                </a:lnTo>
                <a:lnTo>
                  <a:pt x="1937" y="529"/>
                </a:lnTo>
                <a:lnTo>
                  <a:pt x="1942" y="533"/>
                </a:lnTo>
                <a:lnTo>
                  <a:pt x="1954" y="540"/>
                </a:lnTo>
                <a:lnTo>
                  <a:pt x="1958" y="545"/>
                </a:lnTo>
                <a:lnTo>
                  <a:pt x="1960" y="556"/>
                </a:lnTo>
                <a:lnTo>
                  <a:pt x="1953" y="554"/>
                </a:lnTo>
                <a:lnTo>
                  <a:pt x="1952" y="566"/>
                </a:lnTo>
                <a:lnTo>
                  <a:pt x="1958" y="572"/>
                </a:lnTo>
                <a:lnTo>
                  <a:pt x="1968" y="574"/>
                </a:lnTo>
                <a:lnTo>
                  <a:pt x="1970" y="580"/>
                </a:lnTo>
                <a:lnTo>
                  <a:pt x="1978" y="588"/>
                </a:lnTo>
                <a:lnTo>
                  <a:pt x="1980" y="597"/>
                </a:lnTo>
                <a:lnTo>
                  <a:pt x="1983" y="603"/>
                </a:lnTo>
                <a:lnTo>
                  <a:pt x="1985" y="610"/>
                </a:lnTo>
                <a:lnTo>
                  <a:pt x="1992" y="612"/>
                </a:lnTo>
                <a:lnTo>
                  <a:pt x="1994" y="619"/>
                </a:lnTo>
                <a:lnTo>
                  <a:pt x="1994" y="645"/>
                </a:lnTo>
                <a:lnTo>
                  <a:pt x="1996" y="651"/>
                </a:lnTo>
                <a:lnTo>
                  <a:pt x="1997" y="658"/>
                </a:lnTo>
                <a:lnTo>
                  <a:pt x="2002" y="662"/>
                </a:lnTo>
                <a:lnTo>
                  <a:pt x="2005" y="671"/>
                </a:lnTo>
                <a:lnTo>
                  <a:pt x="2007" y="672"/>
                </a:lnTo>
                <a:lnTo>
                  <a:pt x="2011" y="669"/>
                </a:lnTo>
                <a:lnTo>
                  <a:pt x="2017" y="669"/>
                </a:lnTo>
                <a:lnTo>
                  <a:pt x="2017" y="655"/>
                </a:lnTo>
                <a:lnTo>
                  <a:pt x="2023" y="650"/>
                </a:lnTo>
                <a:lnTo>
                  <a:pt x="2027" y="660"/>
                </a:lnTo>
                <a:lnTo>
                  <a:pt x="2032" y="665"/>
                </a:lnTo>
                <a:lnTo>
                  <a:pt x="2043" y="669"/>
                </a:lnTo>
                <a:lnTo>
                  <a:pt x="2051" y="676"/>
                </a:lnTo>
                <a:lnTo>
                  <a:pt x="2054" y="661"/>
                </a:lnTo>
                <a:lnTo>
                  <a:pt x="2057" y="665"/>
                </a:lnTo>
                <a:lnTo>
                  <a:pt x="2059" y="671"/>
                </a:lnTo>
                <a:lnTo>
                  <a:pt x="2061" y="674"/>
                </a:lnTo>
                <a:lnTo>
                  <a:pt x="2065" y="690"/>
                </a:lnTo>
                <a:lnTo>
                  <a:pt x="2065" y="720"/>
                </a:lnTo>
                <a:lnTo>
                  <a:pt x="2068" y="733"/>
                </a:lnTo>
                <a:lnTo>
                  <a:pt x="2077" y="739"/>
                </a:lnTo>
                <a:lnTo>
                  <a:pt x="2083" y="748"/>
                </a:lnTo>
                <a:lnTo>
                  <a:pt x="2098" y="760"/>
                </a:lnTo>
                <a:lnTo>
                  <a:pt x="2110" y="760"/>
                </a:lnTo>
                <a:lnTo>
                  <a:pt x="2118" y="766"/>
                </a:lnTo>
                <a:lnTo>
                  <a:pt x="2124" y="774"/>
                </a:lnTo>
                <a:lnTo>
                  <a:pt x="2130" y="785"/>
                </a:lnTo>
                <a:lnTo>
                  <a:pt x="2132" y="791"/>
                </a:lnTo>
                <a:lnTo>
                  <a:pt x="2141" y="800"/>
                </a:lnTo>
                <a:lnTo>
                  <a:pt x="2151" y="802"/>
                </a:lnTo>
                <a:lnTo>
                  <a:pt x="2151" y="806"/>
                </a:lnTo>
                <a:lnTo>
                  <a:pt x="2163" y="824"/>
                </a:lnTo>
                <a:lnTo>
                  <a:pt x="2162" y="830"/>
                </a:lnTo>
                <a:lnTo>
                  <a:pt x="2173" y="835"/>
                </a:lnTo>
                <a:lnTo>
                  <a:pt x="2177" y="844"/>
                </a:lnTo>
                <a:lnTo>
                  <a:pt x="2178" y="862"/>
                </a:lnTo>
                <a:lnTo>
                  <a:pt x="2184" y="872"/>
                </a:lnTo>
                <a:lnTo>
                  <a:pt x="2186" y="876"/>
                </a:lnTo>
                <a:lnTo>
                  <a:pt x="2190" y="871"/>
                </a:lnTo>
                <a:lnTo>
                  <a:pt x="2191" y="886"/>
                </a:lnTo>
                <a:lnTo>
                  <a:pt x="2189" y="900"/>
                </a:lnTo>
                <a:lnTo>
                  <a:pt x="2191" y="911"/>
                </a:lnTo>
                <a:lnTo>
                  <a:pt x="2194" y="938"/>
                </a:lnTo>
                <a:lnTo>
                  <a:pt x="2197" y="948"/>
                </a:lnTo>
                <a:lnTo>
                  <a:pt x="2193" y="945"/>
                </a:lnTo>
                <a:lnTo>
                  <a:pt x="2191" y="952"/>
                </a:lnTo>
                <a:lnTo>
                  <a:pt x="2193" y="956"/>
                </a:lnTo>
                <a:lnTo>
                  <a:pt x="2194" y="963"/>
                </a:lnTo>
                <a:lnTo>
                  <a:pt x="2197" y="967"/>
                </a:lnTo>
                <a:lnTo>
                  <a:pt x="2200" y="979"/>
                </a:lnTo>
                <a:lnTo>
                  <a:pt x="2207" y="995"/>
                </a:lnTo>
                <a:lnTo>
                  <a:pt x="2216" y="1023"/>
                </a:lnTo>
                <a:lnTo>
                  <a:pt x="2217" y="1050"/>
                </a:lnTo>
                <a:lnTo>
                  <a:pt x="2215" y="1066"/>
                </a:lnTo>
                <a:lnTo>
                  <a:pt x="2211" y="1074"/>
                </a:lnTo>
                <a:lnTo>
                  <a:pt x="2206" y="1090"/>
                </a:lnTo>
                <a:lnTo>
                  <a:pt x="2204" y="1110"/>
                </a:lnTo>
                <a:lnTo>
                  <a:pt x="2199" y="1142"/>
                </a:lnTo>
                <a:lnTo>
                  <a:pt x="2196" y="1145"/>
                </a:lnTo>
                <a:lnTo>
                  <a:pt x="2189" y="1164"/>
                </a:lnTo>
                <a:lnTo>
                  <a:pt x="2188" y="1182"/>
                </a:lnTo>
                <a:lnTo>
                  <a:pt x="2190" y="1201"/>
                </a:lnTo>
                <a:lnTo>
                  <a:pt x="2186" y="1207"/>
                </a:lnTo>
                <a:lnTo>
                  <a:pt x="2186" y="1214"/>
                </a:lnTo>
                <a:lnTo>
                  <a:pt x="2172" y="1252"/>
                </a:lnTo>
                <a:lnTo>
                  <a:pt x="2167" y="1258"/>
                </a:lnTo>
                <a:lnTo>
                  <a:pt x="2162" y="1266"/>
                </a:lnTo>
                <a:lnTo>
                  <a:pt x="2156" y="1273"/>
                </a:lnTo>
                <a:lnTo>
                  <a:pt x="2156" y="1280"/>
                </a:lnTo>
                <a:lnTo>
                  <a:pt x="2158" y="1285"/>
                </a:lnTo>
                <a:lnTo>
                  <a:pt x="2153" y="1291"/>
                </a:lnTo>
                <a:lnTo>
                  <a:pt x="2145" y="1302"/>
                </a:lnTo>
                <a:lnTo>
                  <a:pt x="2137" y="1302"/>
                </a:lnTo>
                <a:lnTo>
                  <a:pt x="2135" y="1306"/>
                </a:lnTo>
                <a:lnTo>
                  <a:pt x="2141" y="1308"/>
                </a:lnTo>
                <a:lnTo>
                  <a:pt x="2130" y="1312"/>
                </a:lnTo>
                <a:lnTo>
                  <a:pt x="2123" y="1316"/>
                </a:lnTo>
                <a:lnTo>
                  <a:pt x="2120" y="1323"/>
                </a:lnTo>
                <a:lnTo>
                  <a:pt x="2114" y="1331"/>
                </a:lnTo>
                <a:lnTo>
                  <a:pt x="2108" y="1346"/>
                </a:lnTo>
                <a:lnTo>
                  <a:pt x="2100" y="1357"/>
                </a:lnTo>
                <a:lnTo>
                  <a:pt x="2094" y="1359"/>
                </a:lnTo>
                <a:lnTo>
                  <a:pt x="2091" y="1360"/>
                </a:lnTo>
                <a:lnTo>
                  <a:pt x="2089" y="1365"/>
                </a:lnTo>
                <a:lnTo>
                  <a:pt x="2097" y="1367"/>
                </a:lnTo>
                <a:lnTo>
                  <a:pt x="2096" y="1379"/>
                </a:lnTo>
                <a:lnTo>
                  <a:pt x="2091" y="1392"/>
                </a:lnTo>
                <a:lnTo>
                  <a:pt x="2088" y="1392"/>
                </a:lnTo>
                <a:lnTo>
                  <a:pt x="2087" y="1400"/>
                </a:lnTo>
                <a:lnTo>
                  <a:pt x="2078" y="1411"/>
                </a:lnTo>
                <a:lnTo>
                  <a:pt x="2065" y="1458"/>
                </a:lnTo>
                <a:lnTo>
                  <a:pt x="2065" y="1468"/>
                </a:lnTo>
                <a:lnTo>
                  <a:pt x="2056" y="1462"/>
                </a:lnTo>
                <a:lnTo>
                  <a:pt x="2049" y="1481"/>
                </a:lnTo>
                <a:lnTo>
                  <a:pt x="2044" y="1487"/>
                </a:lnTo>
                <a:lnTo>
                  <a:pt x="2041" y="1497"/>
                </a:lnTo>
                <a:lnTo>
                  <a:pt x="2038" y="1500"/>
                </a:lnTo>
                <a:lnTo>
                  <a:pt x="2034" y="1506"/>
                </a:lnTo>
                <a:lnTo>
                  <a:pt x="2033" y="1521"/>
                </a:lnTo>
                <a:lnTo>
                  <a:pt x="2029" y="1538"/>
                </a:lnTo>
                <a:lnTo>
                  <a:pt x="2033" y="1546"/>
                </a:lnTo>
                <a:lnTo>
                  <a:pt x="2030" y="1550"/>
                </a:lnTo>
                <a:lnTo>
                  <a:pt x="2029" y="1562"/>
                </a:lnTo>
                <a:lnTo>
                  <a:pt x="2023" y="1577"/>
                </a:lnTo>
                <a:lnTo>
                  <a:pt x="2021" y="1587"/>
                </a:lnTo>
                <a:lnTo>
                  <a:pt x="2021" y="1593"/>
                </a:lnTo>
                <a:lnTo>
                  <a:pt x="2024" y="1603"/>
                </a:lnTo>
                <a:lnTo>
                  <a:pt x="2024" y="1613"/>
                </a:lnTo>
                <a:lnTo>
                  <a:pt x="2023" y="1621"/>
                </a:lnTo>
                <a:lnTo>
                  <a:pt x="2021" y="1629"/>
                </a:lnTo>
                <a:lnTo>
                  <a:pt x="2012" y="1624"/>
                </a:lnTo>
                <a:lnTo>
                  <a:pt x="2008" y="1625"/>
                </a:lnTo>
                <a:lnTo>
                  <a:pt x="2007" y="1637"/>
                </a:lnTo>
                <a:lnTo>
                  <a:pt x="1987" y="1643"/>
                </a:lnTo>
                <a:lnTo>
                  <a:pt x="1932" y="1645"/>
                </a:lnTo>
                <a:lnTo>
                  <a:pt x="1920" y="1648"/>
                </a:lnTo>
                <a:lnTo>
                  <a:pt x="1898" y="1661"/>
                </a:lnTo>
                <a:lnTo>
                  <a:pt x="1888" y="1669"/>
                </a:lnTo>
                <a:lnTo>
                  <a:pt x="1874" y="1678"/>
                </a:lnTo>
                <a:lnTo>
                  <a:pt x="1868" y="1685"/>
                </a:lnTo>
                <a:lnTo>
                  <a:pt x="1866" y="1691"/>
                </a:lnTo>
                <a:lnTo>
                  <a:pt x="1854" y="1699"/>
                </a:lnTo>
                <a:lnTo>
                  <a:pt x="1847" y="1705"/>
                </a:lnTo>
                <a:lnTo>
                  <a:pt x="1844" y="1701"/>
                </a:lnTo>
                <a:lnTo>
                  <a:pt x="1830" y="1705"/>
                </a:lnTo>
                <a:lnTo>
                  <a:pt x="1823" y="1705"/>
                </a:lnTo>
                <a:lnTo>
                  <a:pt x="1819" y="1706"/>
                </a:lnTo>
                <a:lnTo>
                  <a:pt x="1818" y="1715"/>
                </a:lnTo>
                <a:lnTo>
                  <a:pt x="1822" y="1720"/>
                </a:lnTo>
                <a:lnTo>
                  <a:pt x="1825" y="1713"/>
                </a:lnTo>
                <a:lnTo>
                  <a:pt x="1831" y="1709"/>
                </a:lnTo>
                <a:lnTo>
                  <a:pt x="1836" y="1709"/>
                </a:lnTo>
                <a:lnTo>
                  <a:pt x="1833" y="1720"/>
                </a:lnTo>
                <a:lnTo>
                  <a:pt x="1831" y="1729"/>
                </a:lnTo>
                <a:lnTo>
                  <a:pt x="1826" y="1736"/>
                </a:lnTo>
                <a:lnTo>
                  <a:pt x="1813" y="1717"/>
                </a:lnTo>
                <a:lnTo>
                  <a:pt x="1808" y="1717"/>
                </a:lnTo>
                <a:lnTo>
                  <a:pt x="1799" y="1713"/>
                </a:lnTo>
                <a:lnTo>
                  <a:pt x="1796" y="1704"/>
                </a:lnTo>
                <a:lnTo>
                  <a:pt x="1785" y="1704"/>
                </a:lnTo>
                <a:lnTo>
                  <a:pt x="1777" y="1696"/>
                </a:lnTo>
                <a:lnTo>
                  <a:pt x="1776" y="1690"/>
                </a:lnTo>
                <a:lnTo>
                  <a:pt x="1779" y="1679"/>
                </a:lnTo>
                <a:lnTo>
                  <a:pt x="1772" y="1673"/>
                </a:lnTo>
                <a:lnTo>
                  <a:pt x="1760" y="1682"/>
                </a:lnTo>
                <a:lnTo>
                  <a:pt x="1750" y="1685"/>
                </a:lnTo>
                <a:lnTo>
                  <a:pt x="1739" y="1682"/>
                </a:lnTo>
                <a:lnTo>
                  <a:pt x="1736" y="1675"/>
                </a:lnTo>
                <a:lnTo>
                  <a:pt x="1749" y="1675"/>
                </a:lnTo>
                <a:lnTo>
                  <a:pt x="1752" y="1666"/>
                </a:lnTo>
                <a:lnTo>
                  <a:pt x="1750" y="1652"/>
                </a:lnTo>
                <a:lnTo>
                  <a:pt x="1741" y="1647"/>
                </a:lnTo>
                <a:lnTo>
                  <a:pt x="1725" y="1659"/>
                </a:lnTo>
                <a:lnTo>
                  <a:pt x="1715" y="1661"/>
                </a:lnTo>
                <a:lnTo>
                  <a:pt x="1728" y="1669"/>
                </a:lnTo>
                <a:lnTo>
                  <a:pt x="1729" y="1672"/>
                </a:lnTo>
                <a:lnTo>
                  <a:pt x="1721" y="1673"/>
                </a:lnTo>
                <a:lnTo>
                  <a:pt x="1710" y="1678"/>
                </a:lnTo>
                <a:lnTo>
                  <a:pt x="1699" y="1686"/>
                </a:lnTo>
                <a:lnTo>
                  <a:pt x="1690" y="1701"/>
                </a:lnTo>
                <a:lnTo>
                  <a:pt x="1672" y="1710"/>
                </a:lnTo>
                <a:lnTo>
                  <a:pt x="1658" y="1713"/>
                </a:lnTo>
                <a:lnTo>
                  <a:pt x="1655" y="1709"/>
                </a:lnTo>
                <a:lnTo>
                  <a:pt x="1635" y="1699"/>
                </a:lnTo>
                <a:lnTo>
                  <a:pt x="1616" y="1686"/>
                </a:lnTo>
                <a:lnTo>
                  <a:pt x="1607" y="1683"/>
                </a:lnTo>
                <a:lnTo>
                  <a:pt x="1593" y="1682"/>
                </a:lnTo>
                <a:lnTo>
                  <a:pt x="1572" y="1674"/>
                </a:lnTo>
                <a:lnTo>
                  <a:pt x="1564" y="1675"/>
                </a:lnTo>
                <a:lnTo>
                  <a:pt x="1555" y="1682"/>
                </a:lnTo>
                <a:lnTo>
                  <a:pt x="1548" y="1671"/>
                </a:lnTo>
                <a:lnTo>
                  <a:pt x="1529" y="1659"/>
                </a:lnTo>
                <a:lnTo>
                  <a:pt x="1511" y="1658"/>
                </a:lnTo>
                <a:lnTo>
                  <a:pt x="1496" y="1650"/>
                </a:lnTo>
                <a:lnTo>
                  <a:pt x="1486" y="1639"/>
                </a:lnTo>
                <a:lnTo>
                  <a:pt x="1481" y="1625"/>
                </a:lnTo>
                <a:lnTo>
                  <a:pt x="1470" y="1618"/>
                </a:lnTo>
                <a:lnTo>
                  <a:pt x="1458" y="1588"/>
                </a:lnTo>
                <a:lnTo>
                  <a:pt x="1457" y="1582"/>
                </a:lnTo>
                <a:lnTo>
                  <a:pt x="1462" y="1572"/>
                </a:lnTo>
                <a:lnTo>
                  <a:pt x="1463" y="1559"/>
                </a:lnTo>
                <a:lnTo>
                  <a:pt x="1453" y="1530"/>
                </a:lnTo>
                <a:lnTo>
                  <a:pt x="1430" y="1500"/>
                </a:lnTo>
                <a:lnTo>
                  <a:pt x="1437" y="1483"/>
                </a:lnTo>
                <a:lnTo>
                  <a:pt x="1436" y="1480"/>
                </a:lnTo>
                <a:lnTo>
                  <a:pt x="1421" y="1481"/>
                </a:lnTo>
                <a:lnTo>
                  <a:pt x="1406" y="1490"/>
                </a:lnTo>
                <a:lnTo>
                  <a:pt x="1389" y="1496"/>
                </a:lnTo>
                <a:lnTo>
                  <a:pt x="1379" y="1497"/>
                </a:lnTo>
                <a:lnTo>
                  <a:pt x="1372" y="1495"/>
                </a:lnTo>
                <a:lnTo>
                  <a:pt x="1379" y="1484"/>
                </a:lnTo>
                <a:lnTo>
                  <a:pt x="1387" y="1468"/>
                </a:lnTo>
                <a:lnTo>
                  <a:pt x="1390" y="1453"/>
                </a:lnTo>
                <a:lnTo>
                  <a:pt x="1390" y="1436"/>
                </a:lnTo>
                <a:lnTo>
                  <a:pt x="1384" y="1419"/>
                </a:lnTo>
                <a:lnTo>
                  <a:pt x="1376" y="1406"/>
                </a:lnTo>
                <a:lnTo>
                  <a:pt x="1368" y="1400"/>
                </a:lnTo>
                <a:lnTo>
                  <a:pt x="1356" y="1424"/>
                </a:lnTo>
                <a:lnTo>
                  <a:pt x="1356" y="1436"/>
                </a:lnTo>
                <a:lnTo>
                  <a:pt x="1352" y="1448"/>
                </a:lnTo>
                <a:lnTo>
                  <a:pt x="1350" y="1460"/>
                </a:lnTo>
                <a:lnTo>
                  <a:pt x="1349" y="1463"/>
                </a:lnTo>
                <a:lnTo>
                  <a:pt x="1340" y="1462"/>
                </a:lnTo>
                <a:lnTo>
                  <a:pt x="1329" y="1467"/>
                </a:lnTo>
                <a:lnTo>
                  <a:pt x="1317" y="1467"/>
                </a:lnTo>
                <a:lnTo>
                  <a:pt x="1307" y="1473"/>
                </a:lnTo>
                <a:lnTo>
                  <a:pt x="1301" y="1467"/>
                </a:lnTo>
                <a:lnTo>
                  <a:pt x="1306" y="1448"/>
                </a:lnTo>
                <a:lnTo>
                  <a:pt x="1319" y="1449"/>
                </a:lnTo>
                <a:lnTo>
                  <a:pt x="1330" y="1443"/>
                </a:lnTo>
                <a:lnTo>
                  <a:pt x="1334" y="1429"/>
                </a:lnTo>
                <a:lnTo>
                  <a:pt x="1335" y="1417"/>
                </a:lnTo>
                <a:lnTo>
                  <a:pt x="1333" y="1415"/>
                </a:lnTo>
                <a:lnTo>
                  <a:pt x="1333" y="1411"/>
                </a:lnTo>
                <a:lnTo>
                  <a:pt x="1334" y="1405"/>
                </a:lnTo>
                <a:lnTo>
                  <a:pt x="1334" y="1397"/>
                </a:lnTo>
                <a:lnTo>
                  <a:pt x="1339" y="1384"/>
                </a:lnTo>
                <a:lnTo>
                  <a:pt x="1345" y="1368"/>
                </a:lnTo>
                <a:lnTo>
                  <a:pt x="1351" y="1365"/>
                </a:lnTo>
                <a:lnTo>
                  <a:pt x="1357" y="1355"/>
                </a:lnTo>
                <a:lnTo>
                  <a:pt x="1357" y="1330"/>
                </a:lnTo>
                <a:lnTo>
                  <a:pt x="1363" y="1331"/>
                </a:lnTo>
                <a:lnTo>
                  <a:pt x="1362" y="1324"/>
                </a:lnTo>
                <a:lnTo>
                  <a:pt x="1358" y="1317"/>
                </a:lnTo>
                <a:lnTo>
                  <a:pt x="1358" y="1307"/>
                </a:lnTo>
                <a:lnTo>
                  <a:pt x="1355" y="1304"/>
                </a:lnTo>
                <a:lnTo>
                  <a:pt x="1355" y="1293"/>
                </a:lnTo>
                <a:lnTo>
                  <a:pt x="1350" y="1288"/>
                </a:lnTo>
                <a:lnTo>
                  <a:pt x="1347" y="1297"/>
                </a:lnTo>
                <a:lnTo>
                  <a:pt x="1347" y="1317"/>
                </a:lnTo>
                <a:lnTo>
                  <a:pt x="1342" y="1318"/>
                </a:lnTo>
                <a:lnTo>
                  <a:pt x="1335" y="1330"/>
                </a:lnTo>
                <a:lnTo>
                  <a:pt x="1330" y="1341"/>
                </a:lnTo>
                <a:lnTo>
                  <a:pt x="1324" y="1354"/>
                </a:lnTo>
                <a:lnTo>
                  <a:pt x="1323" y="1360"/>
                </a:lnTo>
                <a:lnTo>
                  <a:pt x="1318" y="1368"/>
                </a:lnTo>
                <a:lnTo>
                  <a:pt x="1307" y="1367"/>
                </a:lnTo>
                <a:lnTo>
                  <a:pt x="1302" y="1370"/>
                </a:lnTo>
                <a:lnTo>
                  <a:pt x="1301" y="1374"/>
                </a:lnTo>
                <a:lnTo>
                  <a:pt x="1287" y="1382"/>
                </a:lnTo>
                <a:lnTo>
                  <a:pt x="1282" y="1388"/>
                </a:lnTo>
                <a:lnTo>
                  <a:pt x="1275" y="1390"/>
                </a:lnTo>
                <a:lnTo>
                  <a:pt x="1269" y="1405"/>
                </a:lnTo>
                <a:lnTo>
                  <a:pt x="1259" y="1417"/>
                </a:lnTo>
                <a:lnTo>
                  <a:pt x="1249" y="1425"/>
                </a:lnTo>
                <a:lnTo>
                  <a:pt x="1245" y="1437"/>
                </a:lnTo>
                <a:lnTo>
                  <a:pt x="1252" y="1437"/>
                </a:lnTo>
                <a:lnTo>
                  <a:pt x="1252" y="1454"/>
                </a:lnTo>
                <a:lnTo>
                  <a:pt x="1245" y="1449"/>
                </a:lnTo>
                <a:lnTo>
                  <a:pt x="1238" y="1452"/>
                </a:lnTo>
                <a:lnTo>
                  <a:pt x="1229" y="1440"/>
                </a:lnTo>
                <a:lnTo>
                  <a:pt x="1220" y="1433"/>
                </a:lnTo>
                <a:lnTo>
                  <a:pt x="1214" y="1427"/>
                </a:lnTo>
                <a:lnTo>
                  <a:pt x="1205" y="1426"/>
                </a:lnTo>
                <a:lnTo>
                  <a:pt x="1205" y="1416"/>
                </a:lnTo>
                <a:lnTo>
                  <a:pt x="1221" y="1427"/>
                </a:lnTo>
                <a:lnTo>
                  <a:pt x="1222" y="1419"/>
                </a:lnTo>
                <a:lnTo>
                  <a:pt x="1220" y="1405"/>
                </a:lnTo>
                <a:lnTo>
                  <a:pt x="1214" y="1398"/>
                </a:lnTo>
                <a:lnTo>
                  <a:pt x="1211" y="1383"/>
                </a:lnTo>
                <a:lnTo>
                  <a:pt x="1204" y="1372"/>
                </a:lnTo>
                <a:lnTo>
                  <a:pt x="1195" y="1365"/>
                </a:lnTo>
                <a:lnTo>
                  <a:pt x="1190" y="1347"/>
                </a:lnTo>
                <a:lnTo>
                  <a:pt x="1186" y="1343"/>
                </a:lnTo>
                <a:lnTo>
                  <a:pt x="1183" y="1334"/>
                </a:lnTo>
                <a:lnTo>
                  <a:pt x="1177" y="1335"/>
                </a:lnTo>
                <a:lnTo>
                  <a:pt x="1166" y="1330"/>
                </a:lnTo>
                <a:lnTo>
                  <a:pt x="1156" y="1324"/>
                </a:lnTo>
                <a:lnTo>
                  <a:pt x="1150" y="1316"/>
                </a:lnTo>
                <a:lnTo>
                  <a:pt x="1150" y="1306"/>
                </a:lnTo>
                <a:lnTo>
                  <a:pt x="1155" y="1306"/>
                </a:lnTo>
                <a:lnTo>
                  <a:pt x="1156" y="1292"/>
                </a:lnTo>
                <a:lnTo>
                  <a:pt x="1135" y="1286"/>
                </a:lnTo>
                <a:lnTo>
                  <a:pt x="1114" y="1265"/>
                </a:lnTo>
                <a:lnTo>
                  <a:pt x="1108" y="1263"/>
                </a:lnTo>
                <a:lnTo>
                  <a:pt x="1110" y="1270"/>
                </a:lnTo>
                <a:lnTo>
                  <a:pt x="1100" y="1269"/>
                </a:lnTo>
                <a:lnTo>
                  <a:pt x="1091" y="1263"/>
                </a:lnTo>
                <a:lnTo>
                  <a:pt x="1069" y="1252"/>
                </a:lnTo>
                <a:lnTo>
                  <a:pt x="1062" y="1253"/>
                </a:lnTo>
                <a:lnTo>
                  <a:pt x="1054" y="1259"/>
                </a:lnTo>
                <a:lnTo>
                  <a:pt x="1051" y="1258"/>
                </a:lnTo>
                <a:lnTo>
                  <a:pt x="1045" y="1255"/>
                </a:lnTo>
                <a:lnTo>
                  <a:pt x="1017" y="1231"/>
                </a:lnTo>
                <a:lnTo>
                  <a:pt x="1006" y="1227"/>
                </a:lnTo>
                <a:lnTo>
                  <a:pt x="995" y="1226"/>
                </a:lnTo>
                <a:lnTo>
                  <a:pt x="974" y="1225"/>
                </a:lnTo>
                <a:lnTo>
                  <a:pt x="941" y="1230"/>
                </a:lnTo>
                <a:lnTo>
                  <a:pt x="899" y="1228"/>
                </a:lnTo>
                <a:lnTo>
                  <a:pt x="881" y="1228"/>
                </a:lnTo>
                <a:lnTo>
                  <a:pt x="840" y="1248"/>
                </a:lnTo>
                <a:lnTo>
                  <a:pt x="820" y="1261"/>
                </a:lnTo>
                <a:lnTo>
                  <a:pt x="795" y="1263"/>
                </a:lnTo>
                <a:lnTo>
                  <a:pt x="779" y="1270"/>
                </a:lnTo>
                <a:lnTo>
                  <a:pt x="758" y="1274"/>
                </a:lnTo>
                <a:lnTo>
                  <a:pt x="722" y="1273"/>
                </a:lnTo>
                <a:lnTo>
                  <a:pt x="710" y="1270"/>
                </a:lnTo>
                <a:lnTo>
                  <a:pt x="695" y="1274"/>
                </a:lnTo>
                <a:lnTo>
                  <a:pt x="685" y="1282"/>
                </a:lnTo>
                <a:lnTo>
                  <a:pt x="658" y="1297"/>
                </a:lnTo>
                <a:lnTo>
                  <a:pt x="642" y="1302"/>
                </a:lnTo>
                <a:lnTo>
                  <a:pt x="634" y="1309"/>
                </a:lnTo>
                <a:lnTo>
                  <a:pt x="625" y="1313"/>
                </a:lnTo>
                <a:lnTo>
                  <a:pt x="614" y="1314"/>
                </a:lnTo>
                <a:lnTo>
                  <a:pt x="602" y="1320"/>
                </a:lnTo>
                <a:lnTo>
                  <a:pt x="596" y="1333"/>
                </a:lnTo>
                <a:lnTo>
                  <a:pt x="592" y="1349"/>
                </a:lnTo>
                <a:lnTo>
                  <a:pt x="587" y="1354"/>
                </a:lnTo>
                <a:lnTo>
                  <a:pt x="581" y="1363"/>
                </a:lnTo>
                <a:lnTo>
                  <a:pt x="577" y="1372"/>
                </a:lnTo>
                <a:lnTo>
                  <a:pt x="558" y="1377"/>
                </a:lnTo>
                <a:lnTo>
                  <a:pt x="549" y="1377"/>
                </a:lnTo>
                <a:lnTo>
                  <a:pt x="539" y="1373"/>
                </a:lnTo>
                <a:lnTo>
                  <a:pt x="518" y="1376"/>
                </a:lnTo>
                <a:lnTo>
                  <a:pt x="496" y="1382"/>
                </a:lnTo>
                <a:lnTo>
                  <a:pt x="491" y="1374"/>
                </a:lnTo>
                <a:lnTo>
                  <a:pt x="486" y="1372"/>
                </a:lnTo>
                <a:lnTo>
                  <a:pt x="480" y="1374"/>
                </a:lnTo>
                <a:lnTo>
                  <a:pt x="464" y="1376"/>
                </a:lnTo>
                <a:lnTo>
                  <a:pt x="447" y="1372"/>
                </a:lnTo>
                <a:lnTo>
                  <a:pt x="435" y="1372"/>
                </a:lnTo>
                <a:lnTo>
                  <a:pt x="419" y="1379"/>
                </a:lnTo>
                <a:lnTo>
                  <a:pt x="376" y="1378"/>
                </a:lnTo>
                <a:lnTo>
                  <a:pt x="365" y="1383"/>
                </a:lnTo>
                <a:lnTo>
                  <a:pt x="355" y="1392"/>
                </a:lnTo>
                <a:lnTo>
                  <a:pt x="350" y="1399"/>
                </a:lnTo>
                <a:lnTo>
                  <a:pt x="352" y="1404"/>
                </a:lnTo>
                <a:lnTo>
                  <a:pt x="350" y="1405"/>
                </a:lnTo>
                <a:lnTo>
                  <a:pt x="344" y="1411"/>
                </a:lnTo>
                <a:lnTo>
                  <a:pt x="333" y="1414"/>
                </a:lnTo>
                <a:lnTo>
                  <a:pt x="316" y="1416"/>
                </a:lnTo>
                <a:lnTo>
                  <a:pt x="301" y="1426"/>
                </a:lnTo>
                <a:lnTo>
                  <a:pt x="292" y="1436"/>
                </a:lnTo>
                <a:lnTo>
                  <a:pt x="287" y="1443"/>
                </a:lnTo>
                <a:lnTo>
                  <a:pt x="280" y="1449"/>
                </a:lnTo>
                <a:lnTo>
                  <a:pt x="271" y="1452"/>
                </a:lnTo>
                <a:lnTo>
                  <a:pt x="261" y="1447"/>
                </a:lnTo>
                <a:lnTo>
                  <a:pt x="260" y="1458"/>
                </a:lnTo>
                <a:lnTo>
                  <a:pt x="253" y="1454"/>
                </a:lnTo>
                <a:lnTo>
                  <a:pt x="244" y="1458"/>
                </a:lnTo>
                <a:lnTo>
                  <a:pt x="238" y="1451"/>
                </a:lnTo>
                <a:lnTo>
                  <a:pt x="205" y="1453"/>
                </a:lnTo>
                <a:lnTo>
                  <a:pt x="190" y="1451"/>
                </a:lnTo>
                <a:lnTo>
                  <a:pt x="183" y="1443"/>
                </a:lnTo>
                <a:lnTo>
                  <a:pt x="174" y="1440"/>
                </a:lnTo>
                <a:lnTo>
                  <a:pt x="174" y="1441"/>
                </a:lnTo>
                <a:lnTo>
                  <a:pt x="163" y="1440"/>
                </a:lnTo>
                <a:lnTo>
                  <a:pt x="148" y="1424"/>
                </a:lnTo>
                <a:lnTo>
                  <a:pt x="141" y="1415"/>
                </a:lnTo>
                <a:lnTo>
                  <a:pt x="130" y="1405"/>
                </a:lnTo>
                <a:lnTo>
                  <a:pt x="120" y="1402"/>
                </a:lnTo>
                <a:lnTo>
                  <a:pt x="108" y="1399"/>
                </a:lnTo>
                <a:lnTo>
                  <a:pt x="105" y="1370"/>
                </a:lnTo>
                <a:lnTo>
                  <a:pt x="107" y="1357"/>
                </a:lnTo>
                <a:lnTo>
                  <a:pt x="107" y="1356"/>
                </a:lnTo>
                <a:lnTo>
                  <a:pt x="117" y="1360"/>
                </a:lnTo>
                <a:lnTo>
                  <a:pt x="125" y="1359"/>
                </a:lnTo>
                <a:lnTo>
                  <a:pt x="136" y="1343"/>
                </a:lnTo>
                <a:lnTo>
                  <a:pt x="142" y="1328"/>
                </a:lnTo>
                <a:lnTo>
                  <a:pt x="142" y="1318"/>
                </a:lnTo>
                <a:lnTo>
                  <a:pt x="137" y="1306"/>
                </a:lnTo>
                <a:lnTo>
                  <a:pt x="137" y="1291"/>
                </a:lnTo>
                <a:lnTo>
                  <a:pt x="139" y="1297"/>
                </a:lnTo>
                <a:lnTo>
                  <a:pt x="142" y="1286"/>
                </a:lnTo>
                <a:lnTo>
                  <a:pt x="141" y="1265"/>
                </a:lnTo>
                <a:lnTo>
                  <a:pt x="144" y="1248"/>
                </a:lnTo>
                <a:lnTo>
                  <a:pt x="141" y="1234"/>
                </a:lnTo>
                <a:lnTo>
                  <a:pt x="124" y="1196"/>
                </a:lnTo>
                <a:lnTo>
                  <a:pt x="121" y="1185"/>
                </a:lnTo>
                <a:lnTo>
                  <a:pt x="117" y="1178"/>
                </a:lnTo>
                <a:lnTo>
                  <a:pt x="109" y="1168"/>
                </a:lnTo>
                <a:lnTo>
                  <a:pt x="103" y="1150"/>
                </a:lnTo>
                <a:lnTo>
                  <a:pt x="98" y="1124"/>
                </a:lnTo>
                <a:lnTo>
                  <a:pt x="98" y="1092"/>
                </a:lnTo>
                <a:lnTo>
                  <a:pt x="94" y="1081"/>
                </a:lnTo>
                <a:lnTo>
                  <a:pt x="78" y="1053"/>
                </a:lnTo>
                <a:lnTo>
                  <a:pt x="76" y="1039"/>
                </a:lnTo>
                <a:lnTo>
                  <a:pt x="66" y="1024"/>
                </a:lnTo>
                <a:lnTo>
                  <a:pt x="54" y="1004"/>
                </a:lnTo>
                <a:lnTo>
                  <a:pt x="54" y="983"/>
                </a:lnTo>
                <a:lnTo>
                  <a:pt x="46" y="965"/>
                </a:lnTo>
                <a:lnTo>
                  <a:pt x="40" y="945"/>
                </a:lnTo>
                <a:lnTo>
                  <a:pt x="29" y="938"/>
                </a:lnTo>
                <a:lnTo>
                  <a:pt x="19" y="927"/>
                </a:lnTo>
                <a:lnTo>
                  <a:pt x="13" y="919"/>
                </a:lnTo>
                <a:lnTo>
                  <a:pt x="11" y="909"/>
                </a:lnTo>
                <a:lnTo>
                  <a:pt x="5" y="905"/>
                </a:lnTo>
                <a:lnTo>
                  <a:pt x="0" y="895"/>
                </a:lnTo>
                <a:lnTo>
                  <a:pt x="1" y="889"/>
                </a:lnTo>
                <a:lnTo>
                  <a:pt x="3" y="894"/>
                </a:lnTo>
                <a:lnTo>
                  <a:pt x="8" y="895"/>
                </a:lnTo>
                <a:lnTo>
                  <a:pt x="12" y="897"/>
                </a:lnTo>
                <a:lnTo>
                  <a:pt x="15" y="904"/>
                </a:lnTo>
                <a:lnTo>
                  <a:pt x="16" y="914"/>
                </a:lnTo>
                <a:lnTo>
                  <a:pt x="21" y="911"/>
                </a:lnTo>
                <a:lnTo>
                  <a:pt x="23" y="918"/>
                </a:lnTo>
                <a:lnTo>
                  <a:pt x="31" y="919"/>
                </a:lnTo>
                <a:lnTo>
                  <a:pt x="35" y="913"/>
                </a:lnTo>
                <a:lnTo>
                  <a:pt x="34" y="904"/>
                </a:lnTo>
                <a:lnTo>
                  <a:pt x="26" y="895"/>
                </a:lnTo>
                <a:lnTo>
                  <a:pt x="13" y="866"/>
                </a:lnTo>
                <a:lnTo>
                  <a:pt x="13" y="856"/>
                </a:lnTo>
                <a:lnTo>
                  <a:pt x="17" y="860"/>
                </a:lnTo>
                <a:lnTo>
                  <a:pt x="22" y="871"/>
                </a:lnTo>
                <a:lnTo>
                  <a:pt x="27" y="894"/>
                </a:lnTo>
                <a:lnTo>
                  <a:pt x="35" y="884"/>
                </a:lnTo>
                <a:lnTo>
                  <a:pt x="38" y="893"/>
                </a:lnTo>
                <a:lnTo>
                  <a:pt x="39" y="904"/>
                </a:lnTo>
                <a:lnTo>
                  <a:pt x="46" y="905"/>
                </a:lnTo>
                <a:lnTo>
                  <a:pt x="51" y="898"/>
                </a:lnTo>
                <a:lnTo>
                  <a:pt x="54" y="886"/>
                </a:lnTo>
                <a:lnTo>
                  <a:pt x="53" y="867"/>
                </a:lnTo>
                <a:lnTo>
                  <a:pt x="45" y="860"/>
                </a:lnTo>
                <a:lnTo>
                  <a:pt x="39" y="848"/>
                </a:lnTo>
                <a:lnTo>
                  <a:pt x="37" y="851"/>
                </a:lnTo>
                <a:lnTo>
                  <a:pt x="38" y="844"/>
                </a:lnTo>
                <a:lnTo>
                  <a:pt x="31" y="832"/>
                </a:lnTo>
                <a:lnTo>
                  <a:pt x="23" y="814"/>
                </a:lnTo>
                <a:lnTo>
                  <a:pt x="8" y="787"/>
                </a:lnTo>
                <a:lnTo>
                  <a:pt x="8" y="758"/>
                </a:lnTo>
                <a:lnTo>
                  <a:pt x="13" y="748"/>
                </a:lnTo>
                <a:lnTo>
                  <a:pt x="28" y="733"/>
                </a:lnTo>
                <a:lnTo>
                  <a:pt x="29" y="725"/>
                </a:lnTo>
                <a:lnTo>
                  <a:pt x="28" y="716"/>
                </a:lnTo>
                <a:lnTo>
                  <a:pt x="29" y="695"/>
                </a:lnTo>
                <a:lnTo>
                  <a:pt x="22" y="683"/>
                </a:lnTo>
                <a:lnTo>
                  <a:pt x="27" y="661"/>
                </a:lnTo>
                <a:lnTo>
                  <a:pt x="33" y="652"/>
                </a:lnTo>
                <a:lnTo>
                  <a:pt x="39" y="637"/>
                </a:lnTo>
                <a:lnTo>
                  <a:pt x="43" y="634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6" name="Freeform 55">
            <a:extLst>
              <a:ext uri="{FF2B5EF4-FFF2-40B4-BE49-F238E27FC236}">
                <a16:creationId xmlns:a16="http://schemas.microsoft.com/office/drawing/2014/main" id="{65ECE8DA-5DFD-4EA7-978E-9161191E09F2}"/>
              </a:ext>
            </a:extLst>
          </p:cNvPr>
          <p:cNvSpPr>
            <a:spLocks noChangeAspect="1"/>
          </p:cNvSpPr>
          <p:nvPr/>
        </p:nvSpPr>
        <p:spPr bwMode="gray">
          <a:xfrm>
            <a:off x="4931526" y="4020985"/>
            <a:ext cx="145614" cy="118822"/>
          </a:xfrm>
          <a:custGeom>
            <a:avLst/>
            <a:gdLst/>
            <a:ahLst/>
            <a:cxnLst>
              <a:cxn ang="0">
                <a:pos x="319" y="16"/>
              </a:cxn>
              <a:cxn ang="0">
                <a:pos x="337" y="0"/>
              </a:cxn>
              <a:cxn ang="0">
                <a:pos x="349" y="22"/>
              </a:cxn>
              <a:cxn ang="0">
                <a:pos x="362" y="51"/>
              </a:cxn>
              <a:cxn ang="0">
                <a:pos x="391" y="35"/>
              </a:cxn>
              <a:cxn ang="0">
                <a:pos x="402" y="35"/>
              </a:cxn>
              <a:cxn ang="0">
                <a:pos x="411" y="47"/>
              </a:cxn>
              <a:cxn ang="0">
                <a:pos x="423" y="40"/>
              </a:cxn>
              <a:cxn ang="0">
                <a:pos x="417" y="68"/>
              </a:cxn>
              <a:cxn ang="0">
                <a:pos x="411" y="114"/>
              </a:cxn>
              <a:cxn ang="0">
                <a:pos x="387" y="141"/>
              </a:cxn>
              <a:cxn ang="0">
                <a:pos x="362" y="180"/>
              </a:cxn>
              <a:cxn ang="0">
                <a:pos x="342" y="228"/>
              </a:cxn>
              <a:cxn ang="0">
                <a:pos x="360" y="246"/>
              </a:cxn>
              <a:cxn ang="0">
                <a:pos x="326" y="235"/>
              </a:cxn>
              <a:cxn ang="0">
                <a:pos x="316" y="244"/>
              </a:cxn>
              <a:cxn ang="0">
                <a:pos x="287" y="262"/>
              </a:cxn>
              <a:cxn ang="0">
                <a:pos x="274" y="265"/>
              </a:cxn>
              <a:cxn ang="0">
                <a:pos x="262" y="320"/>
              </a:cxn>
              <a:cxn ang="0">
                <a:pos x="245" y="361"/>
              </a:cxn>
              <a:cxn ang="0">
                <a:pos x="231" y="390"/>
              </a:cxn>
              <a:cxn ang="0">
                <a:pos x="230" y="410"/>
              </a:cxn>
              <a:cxn ang="0">
                <a:pos x="190" y="434"/>
              </a:cxn>
              <a:cxn ang="0">
                <a:pos x="177" y="449"/>
              </a:cxn>
              <a:cxn ang="0">
                <a:pos x="138" y="463"/>
              </a:cxn>
              <a:cxn ang="0">
                <a:pos x="120" y="454"/>
              </a:cxn>
              <a:cxn ang="0">
                <a:pos x="104" y="454"/>
              </a:cxn>
              <a:cxn ang="0">
                <a:pos x="91" y="441"/>
              </a:cxn>
              <a:cxn ang="0">
                <a:pos x="55" y="421"/>
              </a:cxn>
              <a:cxn ang="0">
                <a:pos x="12" y="422"/>
              </a:cxn>
              <a:cxn ang="0">
                <a:pos x="13" y="413"/>
              </a:cxn>
              <a:cxn ang="0">
                <a:pos x="9" y="405"/>
              </a:cxn>
              <a:cxn ang="0">
                <a:pos x="16" y="391"/>
              </a:cxn>
              <a:cxn ang="0">
                <a:pos x="24" y="379"/>
              </a:cxn>
              <a:cxn ang="0">
                <a:pos x="15" y="366"/>
              </a:cxn>
              <a:cxn ang="0">
                <a:pos x="21" y="353"/>
              </a:cxn>
              <a:cxn ang="0">
                <a:pos x="37" y="356"/>
              </a:cxn>
              <a:cxn ang="0">
                <a:pos x="31" y="347"/>
              </a:cxn>
              <a:cxn ang="0">
                <a:pos x="47" y="325"/>
              </a:cxn>
              <a:cxn ang="0">
                <a:pos x="56" y="329"/>
              </a:cxn>
              <a:cxn ang="0">
                <a:pos x="61" y="304"/>
              </a:cxn>
              <a:cxn ang="0">
                <a:pos x="82" y="278"/>
              </a:cxn>
              <a:cxn ang="0">
                <a:pos x="102" y="255"/>
              </a:cxn>
              <a:cxn ang="0">
                <a:pos x="133" y="249"/>
              </a:cxn>
              <a:cxn ang="0">
                <a:pos x="187" y="208"/>
              </a:cxn>
              <a:cxn ang="0">
                <a:pos x="219" y="178"/>
              </a:cxn>
              <a:cxn ang="0">
                <a:pos x="256" y="144"/>
              </a:cxn>
              <a:cxn ang="0">
                <a:pos x="288" y="81"/>
              </a:cxn>
              <a:cxn ang="0">
                <a:pos x="308" y="34"/>
              </a:cxn>
            </a:cxnLst>
            <a:rect l="0" t="0" r="r" b="b"/>
            <a:pathLst>
              <a:path w="424" h="463">
                <a:moveTo>
                  <a:pt x="308" y="34"/>
                </a:moveTo>
                <a:lnTo>
                  <a:pt x="310" y="35"/>
                </a:lnTo>
                <a:lnTo>
                  <a:pt x="311" y="20"/>
                </a:lnTo>
                <a:lnTo>
                  <a:pt x="319" y="16"/>
                </a:lnTo>
                <a:lnTo>
                  <a:pt x="327" y="6"/>
                </a:lnTo>
                <a:lnTo>
                  <a:pt x="331" y="6"/>
                </a:lnTo>
                <a:lnTo>
                  <a:pt x="333" y="2"/>
                </a:lnTo>
                <a:lnTo>
                  <a:pt x="337" y="0"/>
                </a:lnTo>
                <a:lnTo>
                  <a:pt x="340" y="3"/>
                </a:lnTo>
                <a:lnTo>
                  <a:pt x="340" y="14"/>
                </a:lnTo>
                <a:lnTo>
                  <a:pt x="343" y="20"/>
                </a:lnTo>
                <a:lnTo>
                  <a:pt x="349" y="22"/>
                </a:lnTo>
                <a:lnTo>
                  <a:pt x="354" y="22"/>
                </a:lnTo>
                <a:lnTo>
                  <a:pt x="358" y="28"/>
                </a:lnTo>
                <a:lnTo>
                  <a:pt x="358" y="45"/>
                </a:lnTo>
                <a:lnTo>
                  <a:pt x="362" y="51"/>
                </a:lnTo>
                <a:lnTo>
                  <a:pt x="368" y="55"/>
                </a:lnTo>
                <a:lnTo>
                  <a:pt x="381" y="44"/>
                </a:lnTo>
                <a:lnTo>
                  <a:pt x="387" y="41"/>
                </a:lnTo>
                <a:lnTo>
                  <a:pt x="391" y="35"/>
                </a:lnTo>
                <a:lnTo>
                  <a:pt x="401" y="29"/>
                </a:lnTo>
                <a:lnTo>
                  <a:pt x="406" y="28"/>
                </a:lnTo>
                <a:lnTo>
                  <a:pt x="407" y="29"/>
                </a:lnTo>
                <a:lnTo>
                  <a:pt x="402" y="35"/>
                </a:lnTo>
                <a:lnTo>
                  <a:pt x="403" y="36"/>
                </a:lnTo>
                <a:lnTo>
                  <a:pt x="405" y="44"/>
                </a:lnTo>
                <a:lnTo>
                  <a:pt x="401" y="54"/>
                </a:lnTo>
                <a:lnTo>
                  <a:pt x="411" y="47"/>
                </a:lnTo>
                <a:lnTo>
                  <a:pt x="408" y="43"/>
                </a:lnTo>
                <a:lnTo>
                  <a:pt x="413" y="34"/>
                </a:lnTo>
                <a:lnTo>
                  <a:pt x="418" y="33"/>
                </a:lnTo>
                <a:lnTo>
                  <a:pt x="423" y="40"/>
                </a:lnTo>
                <a:lnTo>
                  <a:pt x="414" y="51"/>
                </a:lnTo>
                <a:lnTo>
                  <a:pt x="418" y="51"/>
                </a:lnTo>
                <a:lnTo>
                  <a:pt x="422" y="57"/>
                </a:lnTo>
                <a:lnTo>
                  <a:pt x="417" y="68"/>
                </a:lnTo>
                <a:lnTo>
                  <a:pt x="424" y="87"/>
                </a:lnTo>
                <a:lnTo>
                  <a:pt x="422" y="93"/>
                </a:lnTo>
                <a:lnTo>
                  <a:pt x="413" y="106"/>
                </a:lnTo>
                <a:lnTo>
                  <a:pt x="411" y="114"/>
                </a:lnTo>
                <a:lnTo>
                  <a:pt x="405" y="124"/>
                </a:lnTo>
                <a:lnTo>
                  <a:pt x="398" y="125"/>
                </a:lnTo>
                <a:lnTo>
                  <a:pt x="397" y="129"/>
                </a:lnTo>
                <a:lnTo>
                  <a:pt x="387" y="141"/>
                </a:lnTo>
                <a:lnTo>
                  <a:pt x="375" y="168"/>
                </a:lnTo>
                <a:lnTo>
                  <a:pt x="369" y="174"/>
                </a:lnTo>
                <a:lnTo>
                  <a:pt x="365" y="175"/>
                </a:lnTo>
                <a:lnTo>
                  <a:pt x="362" y="180"/>
                </a:lnTo>
                <a:lnTo>
                  <a:pt x="349" y="189"/>
                </a:lnTo>
                <a:lnTo>
                  <a:pt x="347" y="192"/>
                </a:lnTo>
                <a:lnTo>
                  <a:pt x="344" y="217"/>
                </a:lnTo>
                <a:lnTo>
                  <a:pt x="342" y="228"/>
                </a:lnTo>
                <a:lnTo>
                  <a:pt x="352" y="230"/>
                </a:lnTo>
                <a:lnTo>
                  <a:pt x="359" y="234"/>
                </a:lnTo>
                <a:lnTo>
                  <a:pt x="362" y="243"/>
                </a:lnTo>
                <a:lnTo>
                  <a:pt x="360" y="246"/>
                </a:lnTo>
                <a:lnTo>
                  <a:pt x="356" y="240"/>
                </a:lnTo>
                <a:lnTo>
                  <a:pt x="354" y="246"/>
                </a:lnTo>
                <a:lnTo>
                  <a:pt x="333" y="239"/>
                </a:lnTo>
                <a:lnTo>
                  <a:pt x="326" y="235"/>
                </a:lnTo>
                <a:lnTo>
                  <a:pt x="324" y="237"/>
                </a:lnTo>
                <a:lnTo>
                  <a:pt x="324" y="244"/>
                </a:lnTo>
                <a:lnTo>
                  <a:pt x="320" y="248"/>
                </a:lnTo>
                <a:lnTo>
                  <a:pt x="316" y="244"/>
                </a:lnTo>
                <a:lnTo>
                  <a:pt x="313" y="243"/>
                </a:lnTo>
                <a:lnTo>
                  <a:pt x="310" y="249"/>
                </a:lnTo>
                <a:lnTo>
                  <a:pt x="295" y="256"/>
                </a:lnTo>
                <a:lnTo>
                  <a:pt x="287" y="262"/>
                </a:lnTo>
                <a:lnTo>
                  <a:pt x="282" y="262"/>
                </a:lnTo>
                <a:lnTo>
                  <a:pt x="279" y="256"/>
                </a:lnTo>
                <a:lnTo>
                  <a:pt x="274" y="256"/>
                </a:lnTo>
                <a:lnTo>
                  <a:pt x="274" y="265"/>
                </a:lnTo>
                <a:lnTo>
                  <a:pt x="272" y="277"/>
                </a:lnTo>
                <a:lnTo>
                  <a:pt x="265" y="289"/>
                </a:lnTo>
                <a:lnTo>
                  <a:pt x="263" y="302"/>
                </a:lnTo>
                <a:lnTo>
                  <a:pt x="262" y="320"/>
                </a:lnTo>
                <a:lnTo>
                  <a:pt x="256" y="324"/>
                </a:lnTo>
                <a:lnTo>
                  <a:pt x="257" y="336"/>
                </a:lnTo>
                <a:lnTo>
                  <a:pt x="247" y="347"/>
                </a:lnTo>
                <a:lnTo>
                  <a:pt x="245" y="361"/>
                </a:lnTo>
                <a:lnTo>
                  <a:pt x="245" y="369"/>
                </a:lnTo>
                <a:lnTo>
                  <a:pt x="239" y="379"/>
                </a:lnTo>
                <a:lnTo>
                  <a:pt x="233" y="385"/>
                </a:lnTo>
                <a:lnTo>
                  <a:pt x="231" y="390"/>
                </a:lnTo>
                <a:lnTo>
                  <a:pt x="231" y="398"/>
                </a:lnTo>
                <a:lnTo>
                  <a:pt x="228" y="401"/>
                </a:lnTo>
                <a:lnTo>
                  <a:pt x="233" y="402"/>
                </a:lnTo>
                <a:lnTo>
                  <a:pt x="230" y="410"/>
                </a:lnTo>
                <a:lnTo>
                  <a:pt x="223" y="409"/>
                </a:lnTo>
                <a:lnTo>
                  <a:pt x="214" y="415"/>
                </a:lnTo>
                <a:lnTo>
                  <a:pt x="204" y="428"/>
                </a:lnTo>
                <a:lnTo>
                  <a:pt x="190" y="434"/>
                </a:lnTo>
                <a:lnTo>
                  <a:pt x="185" y="437"/>
                </a:lnTo>
                <a:lnTo>
                  <a:pt x="185" y="441"/>
                </a:lnTo>
                <a:lnTo>
                  <a:pt x="180" y="443"/>
                </a:lnTo>
                <a:lnTo>
                  <a:pt x="177" y="449"/>
                </a:lnTo>
                <a:lnTo>
                  <a:pt x="172" y="453"/>
                </a:lnTo>
                <a:lnTo>
                  <a:pt x="153" y="459"/>
                </a:lnTo>
                <a:lnTo>
                  <a:pt x="149" y="459"/>
                </a:lnTo>
                <a:lnTo>
                  <a:pt x="138" y="463"/>
                </a:lnTo>
                <a:lnTo>
                  <a:pt x="132" y="459"/>
                </a:lnTo>
                <a:lnTo>
                  <a:pt x="129" y="452"/>
                </a:lnTo>
                <a:lnTo>
                  <a:pt x="126" y="450"/>
                </a:lnTo>
                <a:lnTo>
                  <a:pt x="120" y="454"/>
                </a:lnTo>
                <a:lnTo>
                  <a:pt x="114" y="455"/>
                </a:lnTo>
                <a:lnTo>
                  <a:pt x="110" y="454"/>
                </a:lnTo>
                <a:lnTo>
                  <a:pt x="110" y="453"/>
                </a:lnTo>
                <a:lnTo>
                  <a:pt x="104" y="454"/>
                </a:lnTo>
                <a:lnTo>
                  <a:pt x="102" y="449"/>
                </a:lnTo>
                <a:lnTo>
                  <a:pt x="102" y="443"/>
                </a:lnTo>
                <a:lnTo>
                  <a:pt x="98" y="444"/>
                </a:lnTo>
                <a:lnTo>
                  <a:pt x="91" y="441"/>
                </a:lnTo>
                <a:lnTo>
                  <a:pt x="73" y="439"/>
                </a:lnTo>
                <a:lnTo>
                  <a:pt x="69" y="427"/>
                </a:lnTo>
                <a:lnTo>
                  <a:pt x="64" y="422"/>
                </a:lnTo>
                <a:lnTo>
                  <a:pt x="55" y="421"/>
                </a:lnTo>
                <a:lnTo>
                  <a:pt x="47" y="428"/>
                </a:lnTo>
                <a:lnTo>
                  <a:pt x="39" y="429"/>
                </a:lnTo>
                <a:lnTo>
                  <a:pt x="18" y="427"/>
                </a:lnTo>
                <a:lnTo>
                  <a:pt x="12" y="422"/>
                </a:lnTo>
                <a:lnTo>
                  <a:pt x="15" y="415"/>
                </a:lnTo>
                <a:lnTo>
                  <a:pt x="20" y="409"/>
                </a:lnTo>
                <a:lnTo>
                  <a:pt x="24" y="402"/>
                </a:lnTo>
                <a:lnTo>
                  <a:pt x="13" y="413"/>
                </a:lnTo>
                <a:lnTo>
                  <a:pt x="9" y="413"/>
                </a:lnTo>
                <a:lnTo>
                  <a:pt x="14" y="402"/>
                </a:lnTo>
                <a:lnTo>
                  <a:pt x="14" y="401"/>
                </a:lnTo>
                <a:lnTo>
                  <a:pt x="9" y="405"/>
                </a:lnTo>
                <a:lnTo>
                  <a:pt x="3" y="406"/>
                </a:lnTo>
                <a:lnTo>
                  <a:pt x="0" y="400"/>
                </a:lnTo>
                <a:lnTo>
                  <a:pt x="4" y="395"/>
                </a:lnTo>
                <a:lnTo>
                  <a:pt x="16" y="391"/>
                </a:lnTo>
                <a:lnTo>
                  <a:pt x="24" y="385"/>
                </a:lnTo>
                <a:lnTo>
                  <a:pt x="21" y="385"/>
                </a:lnTo>
                <a:lnTo>
                  <a:pt x="19" y="383"/>
                </a:lnTo>
                <a:lnTo>
                  <a:pt x="24" y="379"/>
                </a:lnTo>
                <a:lnTo>
                  <a:pt x="26" y="373"/>
                </a:lnTo>
                <a:lnTo>
                  <a:pt x="21" y="373"/>
                </a:lnTo>
                <a:lnTo>
                  <a:pt x="16" y="372"/>
                </a:lnTo>
                <a:lnTo>
                  <a:pt x="15" y="366"/>
                </a:lnTo>
                <a:lnTo>
                  <a:pt x="21" y="366"/>
                </a:lnTo>
                <a:lnTo>
                  <a:pt x="25" y="361"/>
                </a:lnTo>
                <a:lnTo>
                  <a:pt x="21" y="358"/>
                </a:lnTo>
                <a:lnTo>
                  <a:pt x="21" y="353"/>
                </a:lnTo>
                <a:lnTo>
                  <a:pt x="26" y="353"/>
                </a:lnTo>
                <a:lnTo>
                  <a:pt x="29" y="357"/>
                </a:lnTo>
                <a:lnTo>
                  <a:pt x="34" y="355"/>
                </a:lnTo>
                <a:lnTo>
                  <a:pt x="37" y="356"/>
                </a:lnTo>
                <a:lnTo>
                  <a:pt x="40" y="353"/>
                </a:lnTo>
                <a:lnTo>
                  <a:pt x="40" y="351"/>
                </a:lnTo>
                <a:lnTo>
                  <a:pt x="35" y="351"/>
                </a:lnTo>
                <a:lnTo>
                  <a:pt x="31" y="347"/>
                </a:lnTo>
                <a:lnTo>
                  <a:pt x="35" y="329"/>
                </a:lnTo>
                <a:lnTo>
                  <a:pt x="42" y="323"/>
                </a:lnTo>
                <a:lnTo>
                  <a:pt x="45" y="321"/>
                </a:lnTo>
                <a:lnTo>
                  <a:pt x="47" y="325"/>
                </a:lnTo>
                <a:lnTo>
                  <a:pt x="48" y="331"/>
                </a:lnTo>
                <a:lnTo>
                  <a:pt x="51" y="332"/>
                </a:lnTo>
                <a:lnTo>
                  <a:pt x="53" y="332"/>
                </a:lnTo>
                <a:lnTo>
                  <a:pt x="56" y="329"/>
                </a:lnTo>
                <a:lnTo>
                  <a:pt x="53" y="319"/>
                </a:lnTo>
                <a:lnTo>
                  <a:pt x="55" y="315"/>
                </a:lnTo>
                <a:lnTo>
                  <a:pt x="58" y="314"/>
                </a:lnTo>
                <a:lnTo>
                  <a:pt x="61" y="304"/>
                </a:lnTo>
                <a:lnTo>
                  <a:pt x="69" y="302"/>
                </a:lnTo>
                <a:lnTo>
                  <a:pt x="75" y="296"/>
                </a:lnTo>
                <a:lnTo>
                  <a:pt x="77" y="286"/>
                </a:lnTo>
                <a:lnTo>
                  <a:pt x="82" y="278"/>
                </a:lnTo>
                <a:lnTo>
                  <a:pt x="89" y="275"/>
                </a:lnTo>
                <a:lnTo>
                  <a:pt x="93" y="260"/>
                </a:lnTo>
                <a:lnTo>
                  <a:pt x="96" y="260"/>
                </a:lnTo>
                <a:lnTo>
                  <a:pt x="102" y="255"/>
                </a:lnTo>
                <a:lnTo>
                  <a:pt x="109" y="255"/>
                </a:lnTo>
                <a:lnTo>
                  <a:pt x="116" y="251"/>
                </a:lnTo>
                <a:lnTo>
                  <a:pt x="123" y="251"/>
                </a:lnTo>
                <a:lnTo>
                  <a:pt x="133" y="249"/>
                </a:lnTo>
                <a:lnTo>
                  <a:pt x="141" y="244"/>
                </a:lnTo>
                <a:lnTo>
                  <a:pt x="154" y="232"/>
                </a:lnTo>
                <a:lnTo>
                  <a:pt x="169" y="223"/>
                </a:lnTo>
                <a:lnTo>
                  <a:pt x="187" y="208"/>
                </a:lnTo>
                <a:lnTo>
                  <a:pt x="201" y="200"/>
                </a:lnTo>
                <a:lnTo>
                  <a:pt x="202" y="191"/>
                </a:lnTo>
                <a:lnTo>
                  <a:pt x="213" y="181"/>
                </a:lnTo>
                <a:lnTo>
                  <a:pt x="219" y="178"/>
                </a:lnTo>
                <a:lnTo>
                  <a:pt x="225" y="178"/>
                </a:lnTo>
                <a:lnTo>
                  <a:pt x="235" y="170"/>
                </a:lnTo>
                <a:lnTo>
                  <a:pt x="241" y="164"/>
                </a:lnTo>
                <a:lnTo>
                  <a:pt x="256" y="144"/>
                </a:lnTo>
                <a:lnTo>
                  <a:pt x="261" y="126"/>
                </a:lnTo>
                <a:lnTo>
                  <a:pt x="265" y="105"/>
                </a:lnTo>
                <a:lnTo>
                  <a:pt x="270" y="93"/>
                </a:lnTo>
                <a:lnTo>
                  <a:pt x="288" y="81"/>
                </a:lnTo>
                <a:lnTo>
                  <a:pt x="294" y="78"/>
                </a:lnTo>
                <a:lnTo>
                  <a:pt x="298" y="72"/>
                </a:lnTo>
                <a:lnTo>
                  <a:pt x="304" y="60"/>
                </a:lnTo>
                <a:lnTo>
                  <a:pt x="308" y="34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7" name="Freeform 56">
            <a:extLst>
              <a:ext uri="{FF2B5EF4-FFF2-40B4-BE49-F238E27FC236}">
                <a16:creationId xmlns:a16="http://schemas.microsoft.com/office/drawing/2014/main" id="{F5BBAA33-9495-4CA8-AA84-EFC9C96B0E6F}"/>
              </a:ext>
            </a:extLst>
          </p:cNvPr>
          <p:cNvSpPr>
            <a:spLocks noChangeAspect="1"/>
          </p:cNvSpPr>
          <p:nvPr/>
        </p:nvSpPr>
        <p:spPr bwMode="gray">
          <a:xfrm>
            <a:off x="5048017" y="3911205"/>
            <a:ext cx="107926" cy="127863"/>
          </a:xfrm>
          <a:custGeom>
            <a:avLst/>
            <a:gdLst/>
            <a:ahLst/>
            <a:cxnLst>
              <a:cxn ang="0">
                <a:pos x="128" y="441"/>
              </a:cxn>
              <a:cxn ang="0">
                <a:pos x="139" y="398"/>
              </a:cxn>
              <a:cxn ang="0">
                <a:pos x="97" y="366"/>
              </a:cxn>
              <a:cxn ang="0">
                <a:pos x="59" y="325"/>
              </a:cxn>
              <a:cxn ang="0">
                <a:pos x="100" y="296"/>
              </a:cxn>
              <a:cxn ang="0">
                <a:pos x="115" y="250"/>
              </a:cxn>
              <a:cxn ang="0">
                <a:pos x="120" y="224"/>
              </a:cxn>
              <a:cxn ang="0">
                <a:pos x="113" y="198"/>
              </a:cxn>
              <a:cxn ang="0">
                <a:pos x="112" y="178"/>
              </a:cxn>
              <a:cxn ang="0">
                <a:pos x="97" y="172"/>
              </a:cxn>
              <a:cxn ang="0">
                <a:pos x="91" y="145"/>
              </a:cxn>
              <a:cxn ang="0">
                <a:pos x="86" y="127"/>
              </a:cxn>
              <a:cxn ang="0">
                <a:pos x="73" y="117"/>
              </a:cxn>
              <a:cxn ang="0">
                <a:pos x="43" y="85"/>
              </a:cxn>
              <a:cxn ang="0">
                <a:pos x="45" y="59"/>
              </a:cxn>
              <a:cxn ang="0">
                <a:pos x="26" y="59"/>
              </a:cxn>
              <a:cxn ang="0">
                <a:pos x="7" y="14"/>
              </a:cxn>
              <a:cxn ang="0">
                <a:pos x="10" y="0"/>
              </a:cxn>
              <a:cxn ang="0">
                <a:pos x="19" y="28"/>
              </a:cxn>
              <a:cxn ang="0">
                <a:pos x="35" y="30"/>
              </a:cxn>
              <a:cxn ang="0">
                <a:pos x="59" y="41"/>
              </a:cxn>
              <a:cxn ang="0">
                <a:pos x="78" y="59"/>
              </a:cxn>
              <a:cxn ang="0">
                <a:pos x="87" y="70"/>
              </a:cxn>
              <a:cxn ang="0">
                <a:pos x="100" y="96"/>
              </a:cxn>
              <a:cxn ang="0">
                <a:pos x="86" y="96"/>
              </a:cxn>
              <a:cxn ang="0">
                <a:pos x="96" y="107"/>
              </a:cxn>
              <a:cxn ang="0">
                <a:pos x="110" y="140"/>
              </a:cxn>
              <a:cxn ang="0">
                <a:pos x="109" y="159"/>
              </a:cxn>
              <a:cxn ang="0">
                <a:pos x="116" y="170"/>
              </a:cxn>
              <a:cxn ang="0">
                <a:pos x="136" y="169"/>
              </a:cxn>
              <a:cxn ang="0">
                <a:pos x="151" y="182"/>
              </a:cxn>
              <a:cxn ang="0">
                <a:pos x="147" y="141"/>
              </a:cxn>
              <a:cxn ang="0">
                <a:pos x="167" y="162"/>
              </a:cxn>
              <a:cxn ang="0">
                <a:pos x="169" y="192"/>
              </a:cxn>
              <a:cxn ang="0">
                <a:pos x="185" y="219"/>
              </a:cxn>
              <a:cxn ang="0">
                <a:pos x="239" y="240"/>
              </a:cxn>
              <a:cxn ang="0">
                <a:pos x="266" y="224"/>
              </a:cxn>
              <a:cxn ang="0">
                <a:pos x="286" y="210"/>
              </a:cxn>
              <a:cxn ang="0">
                <a:pos x="313" y="231"/>
              </a:cxn>
              <a:cxn ang="0">
                <a:pos x="307" y="272"/>
              </a:cxn>
              <a:cxn ang="0">
                <a:pos x="286" y="304"/>
              </a:cxn>
              <a:cxn ang="0">
                <a:pos x="287" y="321"/>
              </a:cxn>
              <a:cxn ang="0">
                <a:pos x="269" y="315"/>
              </a:cxn>
              <a:cxn ang="0">
                <a:pos x="242" y="323"/>
              </a:cxn>
              <a:cxn ang="0">
                <a:pos x="232" y="356"/>
              </a:cxn>
              <a:cxn ang="0">
                <a:pos x="217" y="404"/>
              </a:cxn>
              <a:cxn ang="0">
                <a:pos x="171" y="479"/>
              </a:cxn>
              <a:cxn ang="0">
                <a:pos x="132" y="481"/>
              </a:cxn>
            </a:cxnLst>
            <a:rect l="0" t="0" r="r" b="b"/>
            <a:pathLst>
              <a:path w="313" h="495">
                <a:moveTo>
                  <a:pt x="109" y="469"/>
                </a:moveTo>
                <a:lnTo>
                  <a:pt x="118" y="458"/>
                </a:lnTo>
                <a:lnTo>
                  <a:pt x="121" y="449"/>
                </a:lnTo>
                <a:lnTo>
                  <a:pt x="128" y="441"/>
                </a:lnTo>
                <a:lnTo>
                  <a:pt x="134" y="429"/>
                </a:lnTo>
                <a:lnTo>
                  <a:pt x="135" y="417"/>
                </a:lnTo>
                <a:lnTo>
                  <a:pt x="139" y="407"/>
                </a:lnTo>
                <a:lnTo>
                  <a:pt x="139" y="398"/>
                </a:lnTo>
                <a:lnTo>
                  <a:pt x="134" y="391"/>
                </a:lnTo>
                <a:lnTo>
                  <a:pt x="120" y="375"/>
                </a:lnTo>
                <a:lnTo>
                  <a:pt x="108" y="372"/>
                </a:lnTo>
                <a:lnTo>
                  <a:pt x="97" y="366"/>
                </a:lnTo>
                <a:lnTo>
                  <a:pt x="80" y="350"/>
                </a:lnTo>
                <a:lnTo>
                  <a:pt x="67" y="349"/>
                </a:lnTo>
                <a:lnTo>
                  <a:pt x="57" y="337"/>
                </a:lnTo>
                <a:lnTo>
                  <a:pt x="59" y="325"/>
                </a:lnTo>
                <a:lnTo>
                  <a:pt x="69" y="316"/>
                </a:lnTo>
                <a:lnTo>
                  <a:pt x="78" y="310"/>
                </a:lnTo>
                <a:lnTo>
                  <a:pt x="92" y="306"/>
                </a:lnTo>
                <a:lnTo>
                  <a:pt x="100" y="296"/>
                </a:lnTo>
                <a:lnTo>
                  <a:pt x="104" y="283"/>
                </a:lnTo>
                <a:lnTo>
                  <a:pt x="105" y="261"/>
                </a:lnTo>
                <a:lnTo>
                  <a:pt x="109" y="250"/>
                </a:lnTo>
                <a:lnTo>
                  <a:pt x="115" y="250"/>
                </a:lnTo>
                <a:lnTo>
                  <a:pt x="118" y="247"/>
                </a:lnTo>
                <a:lnTo>
                  <a:pt x="118" y="237"/>
                </a:lnTo>
                <a:lnTo>
                  <a:pt x="115" y="229"/>
                </a:lnTo>
                <a:lnTo>
                  <a:pt x="120" y="224"/>
                </a:lnTo>
                <a:lnTo>
                  <a:pt x="118" y="220"/>
                </a:lnTo>
                <a:lnTo>
                  <a:pt x="115" y="208"/>
                </a:lnTo>
                <a:lnTo>
                  <a:pt x="116" y="196"/>
                </a:lnTo>
                <a:lnTo>
                  <a:pt x="113" y="198"/>
                </a:lnTo>
                <a:lnTo>
                  <a:pt x="104" y="188"/>
                </a:lnTo>
                <a:lnTo>
                  <a:pt x="102" y="182"/>
                </a:lnTo>
                <a:lnTo>
                  <a:pt x="108" y="182"/>
                </a:lnTo>
                <a:lnTo>
                  <a:pt x="112" y="178"/>
                </a:lnTo>
                <a:lnTo>
                  <a:pt x="113" y="175"/>
                </a:lnTo>
                <a:lnTo>
                  <a:pt x="112" y="171"/>
                </a:lnTo>
                <a:lnTo>
                  <a:pt x="107" y="170"/>
                </a:lnTo>
                <a:lnTo>
                  <a:pt x="97" y="172"/>
                </a:lnTo>
                <a:lnTo>
                  <a:pt x="86" y="151"/>
                </a:lnTo>
                <a:lnTo>
                  <a:pt x="81" y="138"/>
                </a:lnTo>
                <a:lnTo>
                  <a:pt x="87" y="148"/>
                </a:lnTo>
                <a:lnTo>
                  <a:pt x="91" y="145"/>
                </a:lnTo>
                <a:lnTo>
                  <a:pt x="92" y="133"/>
                </a:lnTo>
                <a:lnTo>
                  <a:pt x="87" y="133"/>
                </a:lnTo>
                <a:lnTo>
                  <a:pt x="83" y="130"/>
                </a:lnTo>
                <a:lnTo>
                  <a:pt x="86" y="127"/>
                </a:lnTo>
                <a:lnTo>
                  <a:pt x="86" y="117"/>
                </a:lnTo>
                <a:lnTo>
                  <a:pt x="82" y="113"/>
                </a:lnTo>
                <a:lnTo>
                  <a:pt x="80" y="117"/>
                </a:lnTo>
                <a:lnTo>
                  <a:pt x="73" y="117"/>
                </a:lnTo>
                <a:lnTo>
                  <a:pt x="72" y="122"/>
                </a:lnTo>
                <a:lnTo>
                  <a:pt x="73" y="129"/>
                </a:lnTo>
                <a:lnTo>
                  <a:pt x="60" y="107"/>
                </a:lnTo>
                <a:lnTo>
                  <a:pt x="43" y="85"/>
                </a:lnTo>
                <a:lnTo>
                  <a:pt x="38" y="75"/>
                </a:lnTo>
                <a:lnTo>
                  <a:pt x="37" y="71"/>
                </a:lnTo>
                <a:lnTo>
                  <a:pt x="42" y="67"/>
                </a:lnTo>
                <a:lnTo>
                  <a:pt x="45" y="59"/>
                </a:lnTo>
                <a:lnTo>
                  <a:pt x="42" y="57"/>
                </a:lnTo>
                <a:lnTo>
                  <a:pt x="40" y="62"/>
                </a:lnTo>
                <a:lnTo>
                  <a:pt x="33" y="68"/>
                </a:lnTo>
                <a:lnTo>
                  <a:pt x="26" y="59"/>
                </a:lnTo>
                <a:lnTo>
                  <a:pt x="22" y="49"/>
                </a:lnTo>
                <a:lnTo>
                  <a:pt x="23" y="44"/>
                </a:lnTo>
                <a:lnTo>
                  <a:pt x="21" y="35"/>
                </a:lnTo>
                <a:lnTo>
                  <a:pt x="7" y="14"/>
                </a:lnTo>
                <a:lnTo>
                  <a:pt x="1" y="6"/>
                </a:lnTo>
                <a:lnTo>
                  <a:pt x="0" y="3"/>
                </a:lnTo>
                <a:lnTo>
                  <a:pt x="8" y="1"/>
                </a:lnTo>
                <a:lnTo>
                  <a:pt x="10" y="0"/>
                </a:lnTo>
                <a:lnTo>
                  <a:pt x="13" y="1"/>
                </a:lnTo>
                <a:lnTo>
                  <a:pt x="13" y="11"/>
                </a:lnTo>
                <a:lnTo>
                  <a:pt x="19" y="22"/>
                </a:lnTo>
                <a:lnTo>
                  <a:pt x="19" y="28"/>
                </a:lnTo>
                <a:lnTo>
                  <a:pt x="24" y="36"/>
                </a:lnTo>
                <a:lnTo>
                  <a:pt x="29" y="32"/>
                </a:lnTo>
                <a:lnTo>
                  <a:pt x="34" y="27"/>
                </a:lnTo>
                <a:lnTo>
                  <a:pt x="35" y="30"/>
                </a:lnTo>
                <a:lnTo>
                  <a:pt x="35" y="35"/>
                </a:lnTo>
                <a:lnTo>
                  <a:pt x="46" y="35"/>
                </a:lnTo>
                <a:lnTo>
                  <a:pt x="51" y="38"/>
                </a:lnTo>
                <a:lnTo>
                  <a:pt x="59" y="41"/>
                </a:lnTo>
                <a:lnTo>
                  <a:pt x="64" y="40"/>
                </a:lnTo>
                <a:lnTo>
                  <a:pt x="73" y="48"/>
                </a:lnTo>
                <a:lnTo>
                  <a:pt x="66" y="52"/>
                </a:lnTo>
                <a:lnTo>
                  <a:pt x="78" y="59"/>
                </a:lnTo>
                <a:lnTo>
                  <a:pt x="80" y="56"/>
                </a:lnTo>
                <a:lnTo>
                  <a:pt x="83" y="59"/>
                </a:lnTo>
                <a:lnTo>
                  <a:pt x="85" y="64"/>
                </a:lnTo>
                <a:lnTo>
                  <a:pt x="87" y="70"/>
                </a:lnTo>
                <a:lnTo>
                  <a:pt x="96" y="79"/>
                </a:lnTo>
                <a:lnTo>
                  <a:pt x="98" y="83"/>
                </a:lnTo>
                <a:lnTo>
                  <a:pt x="98" y="87"/>
                </a:lnTo>
                <a:lnTo>
                  <a:pt x="100" y="96"/>
                </a:lnTo>
                <a:lnTo>
                  <a:pt x="98" y="94"/>
                </a:lnTo>
                <a:lnTo>
                  <a:pt x="89" y="89"/>
                </a:lnTo>
                <a:lnTo>
                  <a:pt x="85" y="89"/>
                </a:lnTo>
                <a:lnTo>
                  <a:pt x="86" y="96"/>
                </a:lnTo>
                <a:lnTo>
                  <a:pt x="87" y="97"/>
                </a:lnTo>
                <a:lnTo>
                  <a:pt x="89" y="97"/>
                </a:lnTo>
                <a:lnTo>
                  <a:pt x="93" y="100"/>
                </a:lnTo>
                <a:lnTo>
                  <a:pt x="96" y="107"/>
                </a:lnTo>
                <a:lnTo>
                  <a:pt x="103" y="114"/>
                </a:lnTo>
                <a:lnTo>
                  <a:pt x="109" y="126"/>
                </a:lnTo>
                <a:lnTo>
                  <a:pt x="116" y="134"/>
                </a:lnTo>
                <a:lnTo>
                  <a:pt x="110" y="140"/>
                </a:lnTo>
                <a:lnTo>
                  <a:pt x="109" y="148"/>
                </a:lnTo>
                <a:lnTo>
                  <a:pt x="113" y="151"/>
                </a:lnTo>
                <a:lnTo>
                  <a:pt x="113" y="159"/>
                </a:lnTo>
                <a:lnTo>
                  <a:pt x="109" y="159"/>
                </a:lnTo>
                <a:lnTo>
                  <a:pt x="105" y="162"/>
                </a:lnTo>
                <a:lnTo>
                  <a:pt x="108" y="165"/>
                </a:lnTo>
                <a:lnTo>
                  <a:pt x="112" y="165"/>
                </a:lnTo>
                <a:lnTo>
                  <a:pt x="116" y="170"/>
                </a:lnTo>
                <a:lnTo>
                  <a:pt x="123" y="170"/>
                </a:lnTo>
                <a:lnTo>
                  <a:pt x="125" y="167"/>
                </a:lnTo>
                <a:lnTo>
                  <a:pt x="132" y="167"/>
                </a:lnTo>
                <a:lnTo>
                  <a:pt x="136" y="169"/>
                </a:lnTo>
                <a:lnTo>
                  <a:pt x="137" y="177"/>
                </a:lnTo>
                <a:lnTo>
                  <a:pt x="140" y="184"/>
                </a:lnTo>
                <a:lnTo>
                  <a:pt x="146" y="187"/>
                </a:lnTo>
                <a:lnTo>
                  <a:pt x="151" y="182"/>
                </a:lnTo>
                <a:lnTo>
                  <a:pt x="150" y="156"/>
                </a:lnTo>
                <a:lnTo>
                  <a:pt x="150" y="151"/>
                </a:lnTo>
                <a:lnTo>
                  <a:pt x="143" y="141"/>
                </a:lnTo>
                <a:lnTo>
                  <a:pt x="147" y="141"/>
                </a:lnTo>
                <a:lnTo>
                  <a:pt x="151" y="148"/>
                </a:lnTo>
                <a:lnTo>
                  <a:pt x="164" y="151"/>
                </a:lnTo>
                <a:lnTo>
                  <a:pt x="164" y="161"/>
                </a:lnTo>
                <a:lnTo>
                  <a:pt x="167" y="162"/>
                </a:lnTo>
                <a:lnTo>
                  <a:pt x="167" y="171"/>
                </a:lnTo>
                <a:lnTo>
                  <a:pt x="169" y="176"/>
                </a:lnTo>
                <a:lnTo>
                  <a:pt x="168" y="186"/>
                </a:lnTo>
                <a:lnTo>
                  <a:pt x="169" y="192"/>
                </a:lnTo>
                <a:lnTo>
                  <a:pt x="173" y="197"/>
                </a:lnTo>
                <a:lnTo>
                  <a:pt x="175" y="203"/>
                </a:lnTo>
                <a:lnTo>
                  <a:pt x="178" y="213"/>
                </a:lnTo>
                <a:lnTo>
                  <a:pt x="185" y="219"/>
                </a:lnTo>
                <a:lnTo>
                  <a:pt x="194" y="219"/>
                </a:lnTo>
                <a:lnTo>
                  <a:pt x="205" y="227"/>
                </a:lnTo>
                <a:lnTo>
                  <a:pt x="232" y="235"/>
                </a:lnTo>
                <a:lnTo>
                  <a:pt x="239" y="240"/>
                </a:lnTo>
                <a:lnTo>
                  <a:pt x="249" y="241"/>
                </a:lnTo>
                <a:lnTo>
                  <a:pt x="254" y="235"/>
                </a:lnTo>
                <a:lnTo>
                  <a:pt x="259" y="235"/>
                </a:lnTo>
                <a:lnTo>
                  <a:pt x="266" y="224"/>
                </a:lnTo>
                <a:lnTo>
                  <a:pt x="271" y="221"/>
                </a:lnTo>
                <a:lnTo>
                  <a:pt x="276" y="218"/>
                </a:lnTo>
                <a:lnTo>
                  <a:pt x="284" y="213"/>
                </a:lnTo>
                <a:lnTo>
                  <a:pt x="286" y="210"/>
                </a:lnTo>
                <a:lnTo>
                  <a:pt x="292" y="208"/>
                </a:lnTo>
                <a:lnTo>
                  <a:pt x="301" y="210"/>
                </a:lnTo>
                <a:lnTo>
                  <a:pt x="313" y="218"/>
                </a:lnTo>
                <a:lnTo>
                  <a:pt x="313" y="231"/>
                </a:lnTo>
                <a:lnTo>
                  <a:pt x="308" y="246"/>
                </a:lnTo>
                <a:lnTo>
                  <a:pt x="308" y="262"/>
                </a:lnTo>
                <a:lnTo>
                  <a:pt x="307" y="264"/>
                </a:lnTo>
                <a:lnTo>
                  <a:pt x="307" y="272"/>
                </a:lnTo>
                <a:lnTo>
                  <a:pt x="304" y="280"/>
                </a:lnTo>
                <a:lnTo>
                  <a:pt x="296" y="286"/>
                </a:lnTo>
                <a:lnTo>
                  <a:pt x="287" y="290"/>
                </a:lnTo>
                <a:lnTo>
                  <a:pt x="286" y="304"/>
                </a:lnTo>
                <a:lnTo>
                  <a:pt x="284" y="307"/>
                </a:lnTo>
                <a:lnTo>
                  <a:pt x="285" y="316"/>
                </a:lnTo>
                <a:lnTo>
                  <a:pt x="287" y="317"/>
                </a:lnTo>
                <a:lnTo>
                  <a:pt x="287" y="321"/>
                </a:lnTo>
                <a:lnTo>
                  <a:pt x="282" y="328"/>
                </a:lnTo>
                <a:lnTo>
                  <a:pt x="280" y="316"/>
                </a:lnTo>
                <a:lnTo>
                  <a:pt x="275" y="315"/>
                </a:lnTo>
                <a:lnTo>
                  <a:pt x="269" y="315"/>
                </a:lnTo>
                <a:lnTo>
                  <a:pt x="261" y="316"/>
                </a:lnTo>
                <a:lnTo>
                  <a:pt x="253" y="316"/>
                </a:lnTo>
                <a:lnTo>
                  <a:pt x="247" y="318"/>
                </a:lnTo>
                <a:lnTo>
                  <a:pt x="242" y="323"/>
                </a:lnTo>
                <a:lnTo>
                  <a:pt x="226" y="345"/>
                </a:lnTo>
                <a:lnTo>
                  <a:pt x="226" y="349"/>
                </a:lnTo>
                <a:lnTo>
                  <a:pt x="228" y="348"/>
                </a:lnTo>
                <a:lnTo>
                  <a:pt x="232" y="356"/>
                </a:lnTo>
                <a:lnTo>
                  <a:pt x="237" y="360"/>
                </a:lnTo>
                <a:lnTo>
                  <a:pt x="236" y="369"/>
                </a:lnTo>
                <a:lnTo>
                  <a:pt x="231" y="380"/>
                </a:lnTo>
                <a:lnTo>
                  <a:pt x="217" y="404"/>
                </a:lnTo>
                <a:lnTo>
                  <a:pt x="215" y="412"/>
                </a:lnTo>
                <a:lnTo>
                  <a:pt x="202" y="428"/>
                </a:lnTo>
                <a:lnTo>
                  <a:pt x="182" y="463"/>
                </a:lnTo>
                <a:lnTo>
                  <a:pt x="171" y="479"/>
                </a:lnTo>
                <a:lnTo>
                  <a:pt x="153" y="492"/>
                </a:lnTo>
                <a:lnTo>
                  <a:pt x="145" y="495"/>
                </a:lnTo>
                <a:lnTo>
                  <a:pt x="137" y="488"/>
                </a:lnTo>
                <a:lnTo>
                  <a:pt x="132" y="481"/>
                </a:lnTo>
                <a:lnTo>
                  <a:pt x="113" y="482"/>
                </a:lnTo>
                <a:lnTo>
                  <a:pt x="109" y="473"/>
                </a:lnTo>
                <a:lnTo>
                  <a:pt x="109" y="46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8" name="Freeform 57">
            <a:extLst>
              <a:ext uri="{FF2B5EF4-FFF2-40B4-BE49-F238E27FC236}">
                <a16:creationId xmlns:a16="http://schemas.microsoft.com/office/drawing/2014/main" id="{87CA2136-1803-42F3-85B2-84F9DF8257B4}"/>
              </a:ext>
            </a:extLst>
          </p:cNvPr>
          <p:cNvSpPr>
            <a:spLocks noChangeAspect="1"/>
          </p:cNvSpPr>
          <p:nvPr/>
        </p:nvSpPr>
        <p:spPr bwMode="gray">
          <a:xfrm>
            <a:off x="4883559" y="3685185"/>
            <a:ext cx="54819" cy="33580"/>
          </a:xfrm>
          <a:custGeom>
            <a:avLst/>
            <a:gdLst/>
            <a:ahLst/>
            <a:cxnLst>
              <a:cxn ang="0">
                <a:pos x="60" y="71"/>
              </a:cxn>
              <a:cxn ang="0">
                <a:pos x="39" y="60"/>
              </a:cxn>
              <a:cxn ang="0">
                <a:pos x="27" y="43"/>
              </a:cxn>
              <a:cxn ang="0">
                <a:pos x="21" y="38"/>
              </a:cxn>
              <a:cxn ang="0">
                <a:pos x="16" y="26"/>
              </a:cxn>
              <a:cxn ang="0">
                <a:pos x="6" y="17"/>
              </a:cxn>
              <a:cxn ang="0">
                <a:pos x="6" y="9"/>
              </a:cxn>
              <a:cxn ang="0">
                <a:pos x="0" y="2"/>
              </a:cxn>
              <a:cxn ang="0">
                <a:pos x="6" y="0"/>
              </a:cxn>
              <a:cxn ang="0">
                <a:pos x="14" y="5"/>
              </a:cxn>
              <a:cxn ang="0">
                <a:pos x="19" y="4"/>
              </a:cxn>
              <a:cxn ang="0">
                <a:pos x="33" y="14"/>
              </a:cxn>
              <a:cxn ang="0">
                <a:pos x="40" y="16"/>
              </a:cxn>
              <a:cxn ang="0">
                <a:pos x="41" y="21"/>
              </a:cxn>
              <a:cxn ang="0">
                <a:pos x="45" y="26"/>
              </a:cxn>
              <a:cxn ang="0">
                <a:pos x="51" y="26"/>
              </a:cxn>
              <a:cxn ang="0">
                <a:pos x="59" y="29"/>
              </a:cxn>
              <a:cxn ang="0">
                <a:pos x="67" y="43"/>
              </a:cxn>
              <a:cxn ang="0">
                <a:pos x="72" y="47"/>
              </a:cxn>
              <a:cxn ang="0">
                <a:pos x="75" y="57"/>
              </a:cxn>
              <a:cxn ang="0">
                <a:pos x="78" y="58"/>
              </a:cxn>
              <a:cxn ang="0">
                <a:pos x="82" y="63"/>
              </a:cxn>
              <a:cxn ang="0">
                <a:pos x="89" y="68"/>
              </a:cxn>
              <a:cxn ang="0">
                <a:pos x="94" y="74"/>
              </a:cxn>
              <a:cxn ang="0">
                <a:pos x="98" y="75"/>
              </a:cxn>
              <a:cxn ang="0">
                <a:pos x="100" y="81"/>
              </a:cxn>
              <a:cxn ang="0">
                <a:pos x="109" y="82"/>
              </a:cxn>
              <a:cxn ang="0">
                <a:pos x="123" y="86"/>
              </a:cxn>
              <a:cxn ang="0">
                <a:pos x="141" y="103"/>
              </a:cxn>
              <a:cxn ang="0">
                <a:pos x="143" y="109"/>
              </a:cxn>
              <a:cxn ang="0">
                <a:pos x="150" y="108"/>
              </a:cxn>
              <a:cxn ang="0">
                <a:pos x="157" y="114"/>
              </a:cxn>
              <a:cxn ang="0">
                <a:pos x="159" y="123"/>
              </a:cxn>
              <a:cxn ang="0">
                <a:pos x="158" y="125"/>
              </a:cxn>
              <a:cxn ang="0">
                <a:pos x="153" y="125"/>
              </a:cxn>
              <a:cxn ang="0">
                <a:pos x="152" y="133"/>
              </a:cxn>
              <a:cxn ang="0">
                <a:pos x="150" y="131"/>
              </a:cxn>
              <a:cxn ang="0">
                <a:pos x="147" y="127"/>
              </a:cxn>
              <a:cxn ang="0">
                <a:pos x="141" y="122"/>
              </a:cxn>
              <a:cxn ang="0">
                <a:pos x="138" y="119"/>
              </a:cxn>
              <a:cxn ang="0">
                <a:pos x="130" y="119"/>
              </a:cxn>
              <a:cxn ang="0">
                <a:pos x="124" y="115"/>
              </a:cxn>
              <a:cxn ang="0">
                <a:pos x="116" y="115"/>
              </a:cxn>
              <a:cxn ang="0">
                <a:pos x="114" y="112"/>
              </a:cxn>
              <a:cxn ang="0">
                <a:pos x="113" y="104"/>
              </a:cxn>
              <a:cxn ang="0">
                <a:pos x="108" y="104"/>
              </a:cxn>
              <a:cxn ang="0">
                <a:pos x="104" y="102"/>
              </a:cxn>
              <a:cxn ang="0">
                <a:pos x="99" y="102"/>
              </a:cxn>
              <a:cxn ang="0">
                <a:pos x="98" y="97"/>
              </a:cxn>
              <a:cxn ang="0">
                <a:pos x="93" y="97"/>
              </a:cxn>
              <a:cxn ang="0">
                <a:pos x="91" y="95"/>
              </a:cxn>
              <a:cxn ang="0">
                <a:pos x="84" y="93"/>
              </a:cxn>
              <a:cxn ang="0">
                <a:pos x="77" y="86"/>
              </a:cxn>
              <a:cxn ang="0">
                <a:pos x="71" y="86"/>
              </a:cxn>
              <a:cxn ang="0">
                <a:pos x="66" y="84"/>
              </a:cxn>
              <a:cxn ang="0">
                <a:pos x="65" y="76"/>
              </a:cxn>
              <a:cxn ang="0">
                <a:pos x="60" y="71"/>
              </a:cxn>
            </a:cxnLst>
            <a:rect l="0" t="0" r="r" b="b"/>
            <a:pathLst>
              <a:path w="159" h="133">
                <a:moveTo>
                  <a:pt x="60" y="71"/>
                </a:moveTo>
                <a:lnTo>
                  <a:pt x="39" y="60"/>
                </a:lnTo>
                <a:lnTo>
                  <a:pt x="27" y="43"/>
                </a:lnTo>
                <a:lnTo>
                  <a:pt x="21" y="38"/>
                </a:lnTo>
                <a:lnTo>
                  <a:pt x="16" y="26"/>
                </a:lnTo>
                <a:lnTo>
                  <a:pt x="6" y="17"/>
                </a:lnTo>
                <a:lnTo>
                  <a:pt x="6" y="9"/>
                </a:lnTo>
                <a:lnTo>
                  <a:pt x="0" y="2"/>
                </a:lnTo>
                <a:lnTo>
                  <a:pt x="6" y="0"/>
                </a:lnTo>
                <a:lnTo>
                  <a:pt x="14" y="5"/>
                </a:lnTo>
                <a:lnTo>
                  <a:pt x="19" y="4"/>
                </a:lnTo>
                <a:lnTo>
                  <a:pt x="33" y="14"/>
                </a:lnTo>
                <a:lnTo>
                  <a:pt x="40" y="16"/>
                </a:lnTo>
                <a:lnTo>
                  <a:pt x="41" y="21"/>
                </a:lnTo>
                <a:lnTo>
                  <a:pt x="45" y="26"/>
                </a:lnTo>
                <a:lnTo>
                  <a:pt x="51" y="26"/>
                </a:lnTo>
                <a:lnTo>
                  <a:pt x="59" y="29"/>
                </a:lnTo>
                <a:lnTo>
                  <a:pt x="67" y="43"/>
                </a:lnTo>
                <a:lnTo>
                  <a:pt x="72" y="47"/>
                </a:lnTo>
                <a:lnTo>
                  <a:pt x="75" y="57"/>
                </a:lnTo>
                <a:lnTo>
                  <a:pt x="78" y="58"/>
                </a:lnTo>
                <a:lnTo>
                  <a:pt x="82" y="63"/>
                </a:lnTo>
                <a:lnTo>
                  <a:pt x="89" y="68"/>
                </a:lnTo>
                <a:lnTo>
                  <a:pt x="94" y="74"/>
                </a:lnTo>
                <a:lnTo>
                  <a:pt x="98" y="75"/>
                </a:lnTo>
                <a:lnTo>
                  <a:pt x="100" y="81"/>
                </a:lnTo>
                <a:lnTo>
                  <a:pt x="109" y="82"/>
                </a:lnTo>
                <a:lnTo>
                  <a:pt x="123" y="86"/>
                </a:lnTo>
                <a:lnTo>
                  <a:pt x="141" y="103"/>
                </a:lnTo>
                <a:lnTo>
                  <a:pt x="143" y="109"/>
                </a:lnTo>
                <a:lnTo>
                  <a:pt x="150" y="108"/>
                </a:lnTo>
                <a:lnTo>
                  <a:pt x="157" y="114"/>
                </a:lnTo>
                <a:lnTo>
                  <a:pt x="159" y="123"/>
                </a:lnTo>
                <a:lnTo>
                  <a:pt x="158" y="125"/>
                </a:lnTo>
                <a:lnTo>
                  <a:pt x="153" y="125"/>
                </a:lnTo>
                <a:lnTo>
                  <a:pt x="152" y="133"/>
                </a:lnTo>
                <a:lnTo>
                  <a:pt x="150" y="131"/>
                </a:lnTo>
                <a:lnTo>
                  <a:pt x="147" y="127"/>
                </a:lnTo>
                <a:lnTo>
                  <a:pt x="141" y="122"/>
                </a:lnTo>
                <a:lnTo>
                  <a:pt x="138" y="119"/>
                </a:lnTo>
                <a:lnTo>
                  <a:pt x="130" y="119"/>
                </a:lnTo>
                <a:lnTo>
                  <a:pt x="124" y="115"/>
                </a:lnTo>
                <a:lnTo>
                  <a:pt x="116" y="115"/>
                </a:lnTo>
                <a:lnTo>
                  <a:pt x="114" y="112"/>
                </a:lnTo>
                <a:lnTo>
                  <a:pt x="113" y="104"/>
                </a:lnTo>
                <a:lnTo>
                  <a:pt x="108" y="104"/>
                </a:lnTo>
                <a:lnTo>
                  <a:pt x="104" y="102"/>
                </a:lnTo>
                <a:lnTo>
                  <a:pt x="99" y="102"/>
                </a:lnTo>
                <a:lnTo>
                  <a:pt x="98" y="97"/>
                </a:lnTo>
                <a:lnTo>
                  <a:pt x="93" y="97"/>
                </a:lnTo>
                <a:lnTo>
                  <a:pt x="91" y="95"/>
                </a:lnTo>
                <a:lnTo>
                  <a:pt x="84" y="93"/>
                </a:lnTo>
                <a:lnTo>
                  <a:pt x="77" y="86"/>
                </a:lnTo>
                <a:lnTo>
                  <a:pt x="71" y="86"/>
                </a:lnTo>
                <a:lnTo>
                  <a:pt x="66" y="84"/>
                </a:lnTo>
                <a:lnTo>
                  <a:pt x="65" y="76"/>
                </a:lnTo>
                <a:lnTo>
                  <a:pt x="60" y="71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9" name="Freeform 58">
            <a:extLst>
              <a:ext uri="{FF2B5EF4-FFF2-40B4-BE49-F238E27FC236}">
                <a16:creationId xmlns:a16="http://schemas.microsoft.com/office/drawing/2014/main" id="{81EA1BD7-9647-464D-AB23-0A000E5CD7EE}"/>
              </a:ext>
            </a:extLst>
          </p:cNvPr>
          <p:cNvSpPr>
            <a:spLocks noChangeAspect="1"/>
          </p:cNvSpPr>
          <p:nvPr/>
        </p:nvSpPr>
        <p:spPr bwMode="gray">
          <a:xfrm>
            <a:off x="3105366" y="2716526"/>
            <a:ext cx="207285" cy="74910"/>
          </a:xfrm>
          <a:custGeom>
            <a:avLst/>
            <a:gdLst/>
            <a:ahLst/>
            <a:cxnLst>
              <a:cxn ang="0">
                <a:pos x="259" y="238"/>
              </a:cxn>
              <a:cxn ang="0">
                <a:pos x="303" y="218"/>
              </a:cxn>
              <a:cxn ang="0">
                <a:pos x="334" y="201"/>
              </a:cxn>
              <a:cxn ang="0">
                <a:pos x="362" y="217"/>
              </a:cxn>
              <a:cxn ang="0">
                <a:pos x="401" y="204"/>
              </a:cxn>
              <a:cxn ang="0">
                <a:pos x="433" y="170"/>
              </a:cxn>
              <a:cxn ang="0">
                <a:pos x="491" y="159"/>
              </a:cxn>
              <a:cxn ang="0">
                <a:pos x="550" y="112"/>
              </a:cxn>
              <a:cxn ang="0">
                <a:pos x="604" y="79"/>
              </a:cxn>
              <a:cxn ang="0">
                <a:pos x="577" y="56"/>
              </a:cxn>
              <a:cxn ang="0">
                <a:pos x="530" y="34"/>
              </a:cxn>
              <a:cxn ang="0">
                <a:pos x="508" y="27"/>
              </a:cxn>
              <a:cxn ang="0">
                <a:pos x="452" y="24"/>
              </a:cxn>
              <a:cxn ang="0">
                <a:pos x="421" y="18"/>
              </a:cxn>
              <a:cxn ang="0">
                <a:pos x="366" y="20"/>
              </a:cxn>
              <a:cxn ang="0">
                <a:pos x="325" y="23"/>
              </a:cxn>
              <a:cxn ang="0">
                <a:pos x="294" y="18"/>
              </a:cxn>
              <a:cxn ang="0">
                <a:pos x="260" y="4"/>
              </a:cxn>
              <a:cxn ang="0">
                <a:pos x="233" y="18"/>
              </a:cxn>
              <a:cxn ang="0">
                <a:pos x="224" y="48"/>
              </a:cxn>
              <a:cxn ang="0">
                <a:pos x="191" y="45"/>
              </a:cxn>
              <a:cxn ang="0">
                <a:pos x="160" y="34"/>
              </a:cxn>
              <a:cxn ang="0">
                <a:pos x="129" y="32"/>
              </a:cxn>
              <a:cxn ang="0">
                <a:pos x="98" y="36"/>
              </a:cxn>
              <a:cxn ang="0">
                <a:pos x="92" y="58"/>
              </a:cxn>
              <a:cxn ang="0">
                <a:pos x="106" y="79"/>
              </a:cxn>
              <a:cxn ang="0">
                <a:pos x="70" y="109"/>
              </a:cxn>
              <a:cxn ang="0">
                <a:pos x="62" y="129"/>
              </a:cxn>
              <a:cxn ang="0">
                <a:pos x="84" y="144"/>
              </a:cxn>
              <a:cxn ang="0">
                <a:pos x="117" y="147"/>
              </a:cxn>
              <a:cxn ang="0">
                <a:pos x="137" y="131"/>
              </a:cxn>
              <a:cxn ang="0">
                <a:pos x="156" y="154"/>
              </a:cxn>
              <a:cxn ang="0">
                <a:pos x="181" y="169"/>
              </a:cxn>
              <a:cxn ang="0">
                <a:pos x="212" y="175"/>
              </a:cxn>
              <a:cxn ang="0">
                <a:pos x="187" y="195"/>
              </a:cxn>
              <a:cxn ang="0">
                <a:pos x="168" y="202"/>
              </a:cxn>
              <a:cxn ang="0">
                <a:pos x="149" y="213"/>
              </a:cxn>
              <a:cxn ang="0">
                <a:pos x="111" y="215"/>
              </a:cxn>
              <a:cxn ang="0">
                <a:pos x="88" y="224"/>
              </a:cxn>
              <a:cxn ang="0">
                <a:pos x="68" y="236"/>
              </a:cxn>
              <a:cxn ang="0">
                <a:pos x="30" y="229"/>
              </a:cxn>
              <a:cxn ang="0">
                <a:pos x="0" y="236"/>
              </a:cxn>
              <a:cxn ang="0">
                <a:pos x="4" y="267"/>
              </a:cxn>
              <a:cxn ang="0">
                <a:pos x="36" y="268"/>
              </a:cxn>
              <a:cxn ang="0">
                <a:pos x="76" y="267"/>
              </a:cxn>
              <a:cxn ang="0">
                <a:pos x="120" y="265"/>
              </a:cxn>
              <a:cxn ang="0">
                <a:pos x="140" y="287"/>
              </a:cxn>
              <a:cxn ang="0">
                <a:pos x="178" y="281"/>
              </a:cxn>
              <a:cxn ang="0">
                <a:pos x="219" y="278"/>
              </a:cxn>
              <a:cxn ang="0">
                <a:pos x="251" y="267"/>
              </a:cxn>
            </a:cxnLst>
            <a:rect l="0" t="0" r="r" b="b"/>
            <a:pathLst>
              <a:path w="604" h="288">
                <a:moveTo>
                  <a:pt x="251" y="267"/>
                </a:moveTo>
                <a:lnTo>
                  <a:pt x="250" y="256"/>
                </a:lnTo>
                <a:lnTo>
                  <a:pt x="259" y="238"/>
                </a:lnTo>
                <a:lnTo>
                  <a:pt x="291" y="223"/>
                </a:lnTo>
                <a:lnTo>
                  <a:pt x="296" y="218"/>
                </a:lnTo>
                <a:lnTo>
                  <a:pt x="303" y="218"/>
                </a:lnTo>
                <a:lnTo>
                  <a:pt x="309" y="203"/>
                </a:lnTo>
                <a:lnTo>
                  <a:pt x="319" y="207"/>
                </a:lnTo>
                <a:lnTo>
                  <a:pt x="334" y="201"/>
                </a:lnTo>
                <a:lnTo>
                  <a:pt x="345" y="202"/>
                </a:lnTo>
                <a:lnTo>
                  <a:pt x="351" y="215"/>
                </a:lnTo>
                <a:lnTo>
                  <a:pt x="362" y="217"/>
                </a:lnTo>
                <a:lnTo>
                  <a:pt x="378" y="213"/>
                </a:lnTo>
                <a:lnTo>
                  <a:pt x="388" y="214"/>
                </a:lnTo>
                <a:lnTo>
                  <a:pt x="401" y="204"/>
                </a:lnTo>
                <a:lnTo>
                  <a:pt x="407" y="186"/>
                </a:lnTo>
                <a:lnTo>
                  <a:pt x="416" y="175"/>
                </a:lnTo>
                <a:lnTo>
                  <a:pt x="433" y="170"/>
                </a:lnTo>
                <a:lnTo>
                  <a:pt x="452" y="169"/>
                </a:lnTo>
                <a:lnTo>
                  <a:pt x="479" y="164"/>
                </a:lnTo>
                <a:lnTo>
                  <a:pt x="491" y="159"/>
                </a:lnTo>
                <a:lnTo>
                  <a:pt x="499" y="145"/>
                </a:lnTo>
                <a:lnTo>
                  <a:pt x="514" y="132"/>
                </a:lnTo>
                <a:lnTo>
                  <a:pt x="550" y="112"/>
                </a:lnTo>
                <a:lnTo>
                  <a:pt x="588" y="100"/>
                </a:lnTo>
                <a:lnTo>
                  <a:pt x="598" y="93"/>
                </a:lnTo>
                <a:lnTo>
                  <a:pt x="604" y="79"/>
                </a:lnTo>
                <a:lnTo>
                  <a:pt x="604" y="69"/>
                </a:lnTo>
                <a:lnTo>
                  <a:pt x="597" y="69"/>
                </a:lnTo>
                <a:lnTo>
                  <a:pt x="577" y="56"/>
                </a:lnTo>
                <a:lnTo>
                  <a:pt x="561" y="53"/>
                </a:lnTo>
                <a:lnTo>
                  <a:pt x="546" y="35"/>
                </a:lnTo>
                <a:lnTo>
                  <a:pt x="530" y="34"/>
                </a:lnTo>
                <a:lnTo>
                  <a:pt x="523" y="31"/>
                </a:lnTo>
                <a:lnTo>
                  <a:pt x="514" y="31"/>
                </a:lnTo>
                <a:lnTo>
                  <a:pt x="508" y="27"/>
                </a:lnTo>
                <a:lnTo>
                  <a:pt x="499" y="26"/>
                </a:lnTo>
                <a:lnTo>
                  <a:pt x="475" y="27"/>
                </a:lnTo>
                <a:lnTo>
                  <a:pt x="452" y="24"/>
                </a:lnTo>
                <a:lnTo>
                  <a:pt x="443" y="24"/>
                </a:lnTo>
                <a:lnTo>
                  <a:pt x="428" y="18"/>
                </a:lnTo>
                <a:lnTo>
                  <a:pt x="421" y="18"/>
                </a:lnTo>
                <a:lnTo>
                  <a:pt x="406" y="24"/>
                </a:lnTo>
                <a:lnTo>
                  <a:pt x="374" y="20"/>
                </a:lnTo>
                <a:lnTo>
                  <a:pt x="366" y="20"/>
                </a:lnTo>
                <a:lnTo>
                  <a:pt x="350" y="24"/>
                </a:lnTo>
                <a:lnTo>
                  <a:pt x="334" y="24"/>
                </a:lnTo>
                <a:lnTo>
                  <a:pt x="325" y="23"/>
                </a:lnTo>
                <a:lnTo>
                  <a:pt x="319" y="18"/>
                </a:lnTo>
                <a:lnTo>
                  <a:pt x="310" y="16"/>
                </a:lnTo>
                <a:lnTo>
                  <a:pt x="294" y="18"/>
                </a:lnTo>
                <a:lnTo>
                  <a:pt x="288" y="12"/>
                </a:lnTo>
                <a:lnTo>
                  <a:pt x="267" y="0"/>
                </a:lnTo>
                <a:lnTo>
                  <a:pt x="260" y="4"/>
                </a:lnTo>
                <a:lnTo>
                  <a:pt x="253" y="5"/>
                </a:lnTo>
                <a:lnTo>
                  <a:pt x="245" y="8"/>
                </a:lnTo>
                <a:lnTo>
                  <a:pt x="233" y="18"/>
                </a:lnTo>
                <a:lnTo>
                  <a:pt x="232" y="26"/>
                </a:lnTo>
                <a:lnTo>
                  <a:pt x="227" y="32"/>
                </a:lnTo>
                <a:lnTo>
                  <a:pt x="224" y="48"/>
                </a:lnTo>
                <a:lnTo>
                  <a:pt x="221" y="56"/>
                </a:lnTo>
                <a:lnTo>
                  <a:pt x="205" y="52"/>
                </a:lnTo>
                <a:lnTo>
                  <a:pt x="191" y="45"/>
                </a:lnTo>
                <a:lnTo>
                  <a:pt x="175" y="40"/>
                </a:lnTo>
                <a:lnTo>
                  <a:pt x="169" y="36"/>
                </a:lnTo>
                <a:lnTo>
                  <a:pt x="160" y="34"/>
                </a:lnTo>
                <a:lnTo>
                  <a:pt x="152" y="34"/>
                </a:lnTo>
                <a:lnTo>
                  <a:pt x="137" y="31"/>
                </a:lnTo>
                <a:lnTo>
                  <a:pt x="129" y="32"/>
                </a:lnTo>
                <a:lnTo>
                  <a:pt x="121" y="30"/>
                </a:lnTo>
                <a:lnTo>
                  <a:pt x="105" y="32"/>
                </a:lnTo>
                <a:lnTo>
                  <a:pt x="98" y="36"/>
                </a:lnTo>
                <a:lnTo>
                  <a:pt x="95" y="43"/>
                </a:lnTo>
                <a:lnTo>
                  <a:pt x="97" y="51"/>
                </a:lnTo>
                <a:lnTo>
                  <a:pt x="92" y="58"/>
                </a:lnTo>
                <a:lnTo>
                  <a:pt x="88" y="66"/>
                </a:lnTo>
                <a:lnTo>
                  <a:pt x="105" y="70"/>
                </a:lnTo>
                <a:lnTo>
                  <a:pt x="106" y="79"/>
                </a:lnTo>
                <a:lnTo>
                  <a:pt x="92" y="85"/>
                </a:lnTo>
                <a:lnTo>
                  <a:pt x="82" y="97"/>
                </a:lnTo>
                <a:lnTo>
                  <a:pt x="70" y="109"/>
                </a:lnTo>
                <a:lnTo>
                  <a:pt x="55" y="118"/>
                </a:lnTo>
                <a:lnTo>
                  <a:pt x="54" y="127"/>
                </a:lnTo>
                <a:lnTo>
                  <a:pt x="62" y="129"/>
                </a:lnTo>
                <a:lnTo>
                  <a:pt x="68" y="134"/>
                </a:lnTo>
                <a:lnTo>
                  <a:pt x="76" y="131"/>
                </a:lnTo>
                <a:lnTo>
                  <a:pt x="84" y="144"/>
                </a:lnTo>
                <a:lnTo>
                  <a:pt x="108" y="154"/>
                </a:lnTo>
                <a:lnTo>
                  <a:pt x="115" y="154"/>
                </a:lnTo>
                <a:lnTo>
                  <a:pt x="117" y="147"/>
                </a:lnTo>
                <a:lnTo>
                  <a:pt x="125" y="142"/>
                </a:lnTo>
                <a:lnTo>
                  <a:pt x="130" y="127"/>
                </a:lnTo>
                <a:lnTo>
                  <a:pt x="137" y="131"/>
                </a:lnTo>
                <a:lnTo>
                  <a:pt x="142" y="137"/>
                </a:lnTo>
                <a:lnTo>
                  <a:pt x="142" y="145"/>
                </a:lnTo>
                <a:lnTo>
                  <a:pt x="156" y="154"/>
                </a:lnTo>
                <a:lnTo>
                  <a:pt x="162" y="159"/>
                </a:lnTo>
                <a:lnTo>
                  <a:pt x="170" y="159"/>
                </a:lnTo>
                <a:lnTo>
                  <a:pt x="181" y="169"/>
                </a:lnTo>
                <a:lnTo>
                  <a:pt x="197" y="174"/>
                </a:lnTo>
                <a:lnTo>
                  <a:pt x="205" y="171"/>
                </a:lnTo>
                <a:lnTo>
                  <a:pt x="212" y="175"/>
                </a:lnTo>
                <a:lnTo>
                  <a:pt x="207" y="182"/>
                </a:lnTo>
                <a:lnTo>
                  <a:pt x="191" y="186"/>
                </a:lnTo>
                <a:lnTo>
                  <a:pt x="187" y="195"/>
                </a:lnTo>
                <a:lnTo>
                  <a:pt x="181" y="198"/>
                </a:lnTo>
                <a:lnTo>
                  <a:pt x="173" y="196"/>
                </a:lnTo>
                <a:lnTo>
                  <a:pt x="168" y="202"/>
                </a:lnTo>
                <a:lnTo>
                  <a:pt x="160" y="202"/>
                </a:lnTo>
                <a:lnTo>
                  <a:pt x="153" y="206"/>
                </a:lnTo>
                <a:lnTo>
                  <a:pt x="149" y="213"/>
                </a:lnTo>
                <a:lnTo>
                  <a:pt x="143" y="218"/>
                </a:lnTo>
                <a:lnTo>
                  <a:pt x="127" y="220"/>
                </a:lnTo>
                <a:lnTo>
                  <a:pt x="111" y="215"/>
                </a:lnTo>
                <a:lnTo>
                  <a:pt x="104" y="214"/>
                </a:lnTo>
                <a:lnTo>
                  <a:pt x="92" y="215"/>
                </a:lnTo>
                <a:lnTo>
                  <a:pt x="88" y="224"/>
                </a:lnTo>
                <a:lnTo>
                  <a:pt x="81" y="226"/>
                </a:lnTo>
                <a:lnTo>
                  <a:pt x="76" y="234"/>
                </a:lnTo>
                <a:lnTo>
                  <a:pt x="68" y="236"/>
                </a:lnTo>
                <a:lnTo>
                  <a:pt x="55" y="228"/>
                </a:lnTo>
                <a:lnTo>
                  <a:pt x="46" y="226"/>
                </a:lnTo>
                <a:lnTo>
                  <a:pt x="30" y="229"/>
                </a:lnTo>
                <a:lnTo>
                  <a:pt x="22" y="226"/>
                </a:lnTo>
                <a:lnTo>
                  <a:pt x="15" y="231"/>
                </a:lnTo>
                <a:lnTo>
                  <a:pt x="0" y="236"/>
                </a:lnTo>
                <a:lnTo>
                  <a:pt x="0" y="245"/>
                </a:lnTo>
                <a:lnTo>
                  <a:pt x="0" y="261"/>
                </a:lnTo>
                <a:lnTo>
                  <a:pt x="4" y="267"/>
                </a:lnTo>
                <a:lnTo>
                  <a:pt x="13" y="267"/>
                </a:lnTo>
                <a:lnTo>
                  <a:pt x="20" y="265"/>
                </a:lnTo>
                <a:lnTo>
                  <a:pt x="36" y="268"/>
                </a:lnTo>
                <a:lnTo>
                  <a:pt x="60" y="265"/>
                </a:lnTo>
                <a:lnTo>
                  <a:pt x="68" y="265"/>
                </a:lnTo>
                <a:lnTo>
                  <a:pt x="76" y="267"/>
                </a:lnTo>
                <a:lnTo>
                  <a:pt x="81" y="273"/>
                </a:lnTo>
                <a:lnTo>
                  <a:pt x="89" y="274"/>
                </a:lnTo>
                <a:lnTo>
                  <a:pt x="120" y="265"/>
                </a:lnTo>
                <a:lnTo>
                  <a:pt x="127" y="269"/>
                </a:lnTo>
                <a:lnTo>
                  <a:pt x="135" y="271"/>
                </a:lnTo>
                <a:lnTo>
                  <a:pt x="140" y="287"/>
                </a:lnTo>
                <a:lnTo>
                  <a:pt x="156" y="285"/>
                </a:lnTo>
                <a:lnTo>
                  <a:pt x="163" y="288"/>
                </a:lnTo>
                <a:lnTo>
                  <a:pt x="178" y="281"/>
                </a:lnTo>
                <a:lnTo>
                  <a:pt x="194" y="278"/>
                </a:lnTo>
                <a:lnTo>
                  <a:pt x="210" y="281"/>
                </a:lnTo>
                <a:lnTo>
                  <a:pt x="219" y="278"/>
                </a:lnTo>
                <a:lnTo>
                  <a:pt x="229" y="279"/>
                </a:lnTo>
                <a:lnTo>
                  <a:pt x="232" y="265"/>
                </a:lnTo>
                <a:lnTo>
                  <a:pt x="251" y="26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0" name="Freeform 59">
            <a:extLst>
              <a:ext uri="{FF2B5EF4-FFF2-40B4-BE49-F238E27FC236}">
                <a16:creationId xmlns:a16="http://schemas.microsoft.com/office/drawing/2014/main" id="{344A7EB9-DB0C-4058-8BF1-2CE34BDDEBDF}"/>
              </a:ext>
            </a:extLst>
          </p:cNvPr>
          <p:cNvSpPr>
            <a:spLocks noChangeAspect="1"/>
          </p:cNvSpPr>
          <p:nvPr/>
        </p:nvSpPr>
        <p:spPr bwMode="gray">
          <a:xfrm>
            <a:off x="3071105" y="2757856"/>
            <a:ext cx="142187" cy="80076"/>
          </a:xfrm>
          <a:custGeom>
            <a:avLst/>
            <a:gdLst/>
            <a:ahLst/>
            <a:cxnLst>
              <a:cxn ang="0">
                <a:pos x="45" y="286"/>
              </a:cxn>
              <a:cxn ang="0">
                <a:pos x="72" y="273"/>
              </a:cxn>
              <a:cxn ang="0">
                <a:pos x="89" y="269"/>
              </a:cxn>
              <a:cxn ang="0">
                <a:pos x="112" y="274"/>
              </a:cxn>
              <a:cxn ang="0">
                <a:pos x="118" y="246"/>
              </a:cxn>
              <a:cxn ang="0">
                <a:pos x="145" y="252"/>
              </a:cxn>
              <a:cxn ang="0">
                <a:pos x="160" y="238"/>
              </a:cxn>
              <a:cxn ang="0">
                <a:pos x="176" y="198"/>
              </a:cxn>
              <a:cxn ang="0">
                <a:pos x="190" y="190"/>
              </a:cxn>
              <a:cxn ang="0">
                <a:pos x="217" y="207"/>
              </a:cxn>
              <a:cxn ang="0">
                <a:pos x="219" y="225"/>
              </a:cxn>
              <a:cxn ang="0">
                <a:pos x="230" y="231"/>
              </a:cxn>
              <a:cxn ang="0">
                <a:pos x="226" y="254"/>
              </a:cxn>
              <a:cxn ang="0">
                <a:pos x="224" y="287"/>
              </a:cxn>
              <a:cxn ang="0">
                <a:pos x="241" y="312"/>
              </a:cxn>
              <a:cxn ang="0">
                <a:pos x="293" y="286"/>
              </a:cxn>
              <a:cxn ang="0">
                <a:pos x="307" y="271"/>
              </a:cxn>
              <a:cxn ang="0">
                <a:pos x="334" y="257"/>
              </a:cxn>
              <a:cxn ang="0">
                <a:pos x="350" y="260"/>
              </a:cxn>
              <a:cxn ang="0">
                <a:pos x="364" y="266"/>
              </a:cxn>
              <a:cxn ang="0">
                <a:pos x="390" y="260"/>
              </a:cxn>
              <a:cxn ang="0">
                <a:pos x="411" y="268"/>
              </a:cxn>
              <a:cxn ang="0">
                <a:pos x="417" y="273"/>
              </a:cxn>
              <a:cxn ang="0">
                <a:pos x="400" y="182"/>
              </a:cxn>
              <a:cxn ang="0">
                <a:pos x="346" y="162"/>
              </a:cxn>
              <a:cxn ang="0">
                <a:pos x="333" y="120"/>
              </a:cxn>
              <a:cxn ang="0">
                <a:pos x="282" y="122"/>
              </a:cxn>
              <a:cxn ang="0">
                <a:pos x="239" y="112"/>
              </a:cxn>
              <a:cxn ang="0">
                <a:pos x="185" y="114"/>
              </a:cxn>
              <a:cxn ang="0">
                <a:pos x="140" y="109"/>
              </a:cxn>
              <a:cxn ang="0">
                <a:pos x="104" y="102"/>
              </a:cxn>
              <a:cxn ang="0">
                <a:pos x="126" y="67"/>
              </a:cxn>
              <a:cxn ang="0">
                <a:pos x="172" y="77"/>
              </a:cxn>
              <a:cxn ang="0">
                <a:pos x="196" y="56"/>
              </a:cxn>
              <a:cxn ang="0">
                <a:pos x="172" y="54"/>
              </a:cxn>
              <a:cxn ang="0">
                <a:pos x="185" y="22"/>
              </a:cxn>
              <a:cxn ang="0">
                <a:pos x="170" y="0"/>
              </a:cxn>
              <a:cxn ang="0">
                <a:pos x="132" y="27"/>
              </a:cxn>
              <a:cxn ang="0">
                <a:pos x="108" y="36"/>
              </a:cxn>
              <a:cxn ang="0">
                <a:pos x="105" y="63"/>
              </a:cxn>
              <a:cxn ang="0">
                <a:pos x="75" y="82"/>
              </a:cxn>
              <a:cxn ang="0">
                <a:pos x="32" y="107"/>
              </a:cxn>
              <a:cxn ang="0">
                <a:pos x="6" y="112"/>
              </a:cxn>
              <a:cxn ang="0">
                <a:pos x="14" y="136"/>
              </a:cxn>
              <a:cxn ang="0">
                <a:pos x="40" y="149"/>
              </a:cxn>
              <a:cxn ang="0">
                <a:pos x="41" y="187"/>
              </a:cxn>
              <a:cxn ang="0">
                <a:pos x="52" y="212"/>
              </a:cxn>
              <a:cxn ang="0">
                <a:pos x="29" y="239"/>
              </a:cxn>
              <a:cxn ang="0">
                <a:pos x="19" y="269"/>
              </a:cxn>
            </a:cxnLst>
            <a:rect l="0" t="0" r="r" b="b"/>
            <a:pathLst>
              <a:path w="417" h="312">
                <a:moveTo>
                  <a:pt x="19" y="269"/>
                </a:moveTo>
                <a:lnTo>
                  <a:pt x="24" y="274"/>
                </a:lnTo>
                <a:lnTo>
                  <a:pt x="37" y="289"/>
                </a:lnTo>
                <a:lnTo>
                  <a:pt x="45" y="286"/>
                </a:lnTo>
                <a:lnTo>
                  <a:pt x="52" y="286"/>
                </a:lnTo>
                <a:lnTo>
                  <a:pt x="53" y="281"/>
                </a:lnTo>
                <a:lnTo>
                  <a:pt x="67" y="274"/>
                </a:lnTo>
                <a:lnTo>
                  <a:pt x="72" y="273"/>
                </a:lnTo>
                <a:lnTo>
                  <a:pt x="76" y="274"/>
                </a:lnTo>
                <a:lnTo>
                  <a:pt x="79" y="270"/>
                </a:lnTo>
                <a:lnTo>
                  <a:pt x="85" y="268"/>
                </a:lnTo>
                <a:lnTo>
                  <a:pt x="89" y="269"/>
                </a:lnTo>
                <a:lnTo>
                  <a:pt x="94" y="274"/>
                </a:lnTo>
                <a:lnTo>
                  <a:pt x="107" y="279"/>
                </a:lnTo>
                <a:lnTo>
                  <a:pt x="111" y="276"/>
                </a:lnTo>
                <a:lnTo>
                  <a:pt x="112" y="274"/>
                </a:lnTo>
                <a:lnTo>
                  <a:pt x="112" y="269"/>
                </a:lnTo>
                <a:lnTo>
                  <a:pt x="110" y="265"/>
                </a:lnTo>
                <a:lnTo>
                  <a:pt x="110" y="258"/>
                </a:lnTo>
                <a:lnTo>
                  <a:pt x="118" y="246"/>
                </a:lnTo>
                <a:lnTo>
                  <a:pt x="123" y="246"/>
                </a:lnTo>
                <a:lnTo>
                  <a:pt x="129" y="248"/>
                </a:lnTo>
                <a:lnTo>
                  <a:pt x="138" y="246"/>
                </a:lnTo>
                <a:lnTo>
                  <a:pt x="145" y="252"/>
                </a:lnTo>
                <a:lnTo>
                  <a:pt x="149" y="252"/>
                </a:lnTo>
                <a:lnTo>
                  <a:pt x="153" y="250"/>
                </a:lnTo>
                <a:lnTo>
                  <a:pt x="159" y="243"/>
                </a:lnTo>
                <a:lnTo>
                  <a:pt x="160" y="238"/>
                </a:lnTo>
                <a:lnTo>
                  <a:pt x="155" y="232"/>
                </a:lnTo>
                <a:lnTo>
                  <a:pt x="155" y="227"/>
                </a:lnTo>
                <a:lnTo>
                  <a:pt x="165" y="214"/>
                </a:lnTo>
                <a:lnTo>
                  <a:pt x="176" y="198"/>
                </a:lnTo>
                <a:lnTo>
                  <a:pt x="178" y="195"/>
                </a:lnTo>
                <a:lnTo>
                  <a:pt x="182" y="190"/>
                </a:lnTo>
                <a:lnTo>
                  <a:pt x="183" y="189"/>
                </a:lnTo>
                <a:lnTo>
                  <a:pt x="190" y="190"/>
                </a:lnTo>
                <a:lnTo>
                  <a:pt x="194" y="187"/>
                </a:lnTo>
                <a:lnTo>
                  <a:pt x="204" y="189"/>
                </a:lnTo>
                <a:lnTo>
                  <a:pt x="217" y="201"/>
                </a:lnTo>
                <a:lnTo>
                  <a:pt x="217" y="207"/>
                </a:lnTo>
                <a:lnTo>
                  <a:pt x="213" y="215"/>
                </a:lnTo>
                <a:lnTo>
                  <a:pt x="213" y="220"/>
                </a:lnTo>
                <a:lnTo>
                  <a:pt x="214" y="222"/>
                </a:lnTo>
                <a:lnTo>
                  <a:pt x="219" y="225"/>
                </a:lnTo>
                <a:lnTo>
                  <a:pt x="225" y="223"/>
                </a:lnTo>
                <a:lnTo>
                  <a:pt x="229" y="225"/>
                </a:lnTo>
                <a:lnTo>
                  <a:pt x="229" y="227"/>
                </a:lnTo>
                <a:lnTo>
                  <a:pt x="230" y="231"/>
                </a:lnTo>
                <a:lnTo>
                  <a:pt x="228" y="233"/>
                </a:lnTo>
                <a:lnTo>
                  <a:pt x="226" y="238"/>
                </a:lnTo>
                <a:lnTo>
                  <a:pt x="228" y="249"/>
                </a:lnTo>
                <a:lnTo>
                  <a:pt x="226" y="254"/>
                </a:lnTo>
                <a:lnTo>
                  <a:pt x="224" y="259"/>
                </a:lnTo>
                <a:lnTo>
                  <a:pt x="224" y="269"/>
                </a:lnTo>
                <a:lnTo>
                  <a:pt x="221" y="278"/>
                </a:lnTo>
                <a:lnTo>
                  <a:pt x="224" y="287"/>
                </a:lnTo>
                <a:lnTo>
                  <a:pt x="230" y="298"/>
                </a:lnTo>
                <a:lnTo>
                  <a:pt x="235" y="309"/>
                </a:lnTo>
                <a:lnTo>
                  <a:pt x="236" y="311"/>
                </a:lnTo>
                <a:lnTo>
                  <a:pt x="241" y="312"/>
                </a:lnTo>
                <a:lnTo>
                  <a:pt x="246" y="309"/>
                </a:lnTo>
                <a:lnTo>
                  <a:pt x="258" y="302"/>
                </a:lnTo>
                <a:lnTo>
                  <a:pt x="272" y="292"/>
                </a:lnTo>
                <a:lnTo>
                  <a:pt x="293" y="286"/>
                </a:lnTo>
                <a:lnTo>
                  <a:pt x="295" y="285"/>
                </a:lnTo>
                <a:lnTo>
                  <a:pt x="299" y="278"/>
                </a:lnTo>
                <a:lnTo>
                  <a:pt x="306" y="274"/>
                </a:lnTo>
                <a:lnTo>
                  <a:pt x="307" y="271"/>
                </a:lnTo>
                <a:lnTo>
                  <a:pt x="312" y="270"/>
                </a:lnTo>
                <a:lnTo>
                  <a:pt x="322" y="263"/>
                </a:lnTo>
                <a:lnTo>
                  <a:pt x="327" y="262"/>
                </a:lnTo>
                <a:lnTo>
                  <a:pt x="334" y="257"/>
                </a:lnTo>
                <a:lnTo>
                  <a:pt x="339" y="257"/>
                </a:lnTo>
                <a:lnTo>
                  <a:pt x="343" y="259"/>
                </a:lnTo>
                <a:lnTo>
                  <a:pt x="346" y="260"/>
                </a:lnTo>
                <a:lnTo>
                  <a:pt x="350" y="260"/>
                </a:lnTo>
                <a:lnTo>
                  <a:pt x="352" y="270"/>
                </a:lnTo>
                <a:lnTo>
                  <a:pt x="354" y="274"/>
                </a:lnTo>
                <a:lnTo>
                  <a:pt x="357" y="273"/>
                </a:lnTo>
                <a:lnTo>
                  <a:pt x="364" y="266"/>
                </a:lnTo>
                <a:lnTo>
                  <a:pt x="364" y="268"/>
                </a:lnTo>
                <a:lnTo>
                  <a:pt x="366" y="268"/>
                </a:lnTo>
                <a:lnTo>
                  <a:pt x="379" y="263"/>
                </a:lnTo>
                <a:lnTo>
                  <a:pt x="390" y="260"/>
                </a:lnTo>
                <a:lnTo>
                  <a:pt x="396" y="260"/>
                </a:lnTo>
                <a:lnTo>
                  <a:pt x="401" y="264"/>
                </a:lnTo>
                <a:lnTo>
                  <a:pt x="409" y="264"/>
                </a:lnTo>
                <a:lnTo>
                  <a:pt x="411" y="268"/>
                </a:lnTo>
                <a:lnTo>
                  <a:pt x="411" y="270"/>
                </a:lnTo>
                <a:lnTo>
                  <a:pt x="406" y="271"/>
                </a:lnTo>
                <a:lnTo>
                  <a:pt x="414" y="274"/>
                </a:lnTo>
                <a:lnTo>
                  <a:pt x="417" y="273"/>
                </a:lnTo>
                <a:lnTo>
                  <a:pt x="417" y="237"/>
                </a:lnTo>
                <a:lnTo>
                  <a:pt x="407" y="212"/>
                </a:lnTo>
                <a:lnTo>
                  <a:pt x="407" y="193"/>
                </a:lnTo>
                <a:lnTo>
                  <a:pt x="400" y="182"/>
                </a:lnTo>
                <a:lnTo>
                  <a:pt x="381" y="180"/>
                </a:lnTo>
                <a:lnTo>
                  <a:pt x="361" y="187"/>
                </a:lnTo>
                <a:lnTo>
                  <a:pt x="350" y="179"/>
                </a:lnTo>
                <a:lnTo>
                  <a:pt x="346" y="162"/>
                </a:lnTo>
                <a:lnTo>
                  <a:pt x="344" y="142"/>
                </a:lnTo>
                <a:lnTo>
                  <a:pt x="355" y="108"/>
                </a:lnTo>
                <a:lnTo>
                  <a:pt x="336" y="106"/>
                </a:lnTo>
                <a:lnTo>
                  <a:pt x="333" y="120"/>
                </a:lnTo>
                <a:lnTo>
                  <a:pt x="323" y="119"/>
                </a:lnTo>
                <a:lnTo>
                  <a:pt x="314" y="122"/>
                </a:lnTo>
                <a:lnTo>
                  <a:pt x="298" y="119"/>
                </a:lnTo>
                <a:lnTo>
                  <a:pt x="282" y="122"/>
                </a:lnTo>
                <a:lnTo>
                  <a:pt x="267" y="129"/>
                </a:lnTo>
                <a:lnTo>
                  <a:pt x="260" y="126"/>
                </a:lnTo>
                <a:lnTo>
                  <a:pt x="244" y="128"/>
                </a:lnTo>
                <a:lnTo>
                  <a:pt x="239" y="112"/>
                </a:lnTo>
                <a:lnTo>
                  <a:pt x="231" y="110"/>
                </a:lnTo>
                <a:lnTo>
                  <a:pt x="224" y="106"/>
                </a:lnTo>
                <a:lnTo>
                  <a:pt x="193" y="115"/>
                </a:lnTo>
                <a:lnTo>
                  <a:pt x="185" y="114"/>
                </a:lnTo>
                <a:lnTo>
                  <a:pt x="180" y="108"/>
                </a:lnTo>
                <a:lnTo>
                  <a:pt x="172" y="106"/>
                </a:lnTo>
                <a:lnTo>
                  <a:pt x="164" y="106"/>
                </a:lnTo>
                <a:lnTo>
                  <a:pt x="140" y="109"/>
                </a:lnTo>
                <a:lnTo>
                  <a:pt x="124" y="106"/>
                </a:lnTo>
                <a:lnTo>
                  <a:pt x="117" y="108"/>
                </a:lnTo>
                <a:lnTo>
                  <a:pt x="108" y="108"/>
                </a:lnTo>
                <a:lnTo>
                  <a:pt x="104" y="102"/>
                </a:lnTo>
                <a:lnTo>
                  <a:pt x="104" y="86"/>
                </a:lnTo>
                <a:lnTo>
                  <a:pt x="104" y="77"/>
                </a:lnTo>
                <a:lnTo>
                  <a:pt x="119" y="72"/>
                </a:lnTo>
                <a:lnTo>
                  <a:pt x="126" y="67"/>
                </a:lnTo>
                <a:lnTo>
                  <a:pt x="134" y="70"/>
                </a:lnTo>
                <a:lnTo>
                  <a:pt x="150" y="67"/>
                </a:lnTo>
                <a:lnTo>
                  <a:pt x="159" y="69"/>
                </a:lnTo>
                <a:lnTo>
                  <a:pt x="172" y="77"/>
                </a:lnTo>
                <a:lnTo>
                  <a:pt x="180" y="75"/>
                </a:lnTo>
                <a:lnTo>
                  <a:pt x="185" y="67"/>
                </a:lnTo>
                <a:lnTo>
                  <a:pt x="192" y="65"/>
                </a:lnTo>
                <a:lnTo>
                  <a:pt x="196" y="56"/>
                </a:lnTo>
                <a:lnTo>
                  <a:pt x="192" y="56"/>
                </a:lnTo>
                <a:lnTo>
                  <a:pt x="185" y="60"/>
                </a:lnTo>
                <a:lnTo>
                  <a:pt x="176" y="61"/>
                </a:lnTo>
                <a:lnTo>
                  <a:pt x="172" y="54"/>
                </a:lnTo>
                <a:lnTo>
                  <a:pt x="167" y="38"/>
                </a:lnTo>
                <a:lnTo>
                  <a:pt x="174" y="33"/>
                </a:lnTo>
                <a:lnTo>
                  <a:pt x="181" y="29"/>
                </a:lnTo>
                <a:lnTo>
                  <a:pt x="185" y="22"/>
                </a:lnTo>
                <a:lnTo>
                  <a:pt x="183" y="15"/>
                </a:lnTo>
                <a:lnTo>
                  <a:pt x="178" y="9"/>
                </a:lnTo>
                <a:lnTo>
                  <a:pt x="177" y="0"/>
                </a:lnTo>
                <a:lnTo>
                  <a:pt x="170" y="0"/>
                </a:lnTo>
                <a:lnTo>
                  <a:pt x="164" y="5"/>
                </a:lnTo>
                <a:lnTo>
                  <a:pt x="160" y="12"/>
                </a:lnTo>
                <a:lnTo>
                  <a:pt x="145" y="20"/>
                </a:lnTo>
                <a:lnTo>
                  <a:pt x="132" y="27"/>
                </a:lnTo>
                <a:lnTo>
                  <a:pt x="123" y="28"/>
                </a:lnTo>
                <a:lnTo>
                  <a:pt x="117" y="23"/>
                </a:lnTo>
                <a:lnTo>
                  <a:pt x="110" y="27"/>
                </a:lnTo>
                <a:lnTo>
                  <a:pt x="108" y="36"/>
                </a:lnTo>
                <a:lnTo>
                  <a:pt x="102" y="40"/>
                </a:lnTo>
                <a:lnTo>
                  <a:pt x="107" y="47"/>
                </a:lnTo>
                <a:lnTo>
                  <a:pt x="107" y="55"/>
                </a:lnTo>
                <a:lnTo>
                  <a:pt x="105" y="63"/>
                </a:lnTo>
                <a:lnTo>
                  <a:pt x="99" y="67"/>
                </a:lnTo>
                <a:lnTo>
                  <a:pt x="83" y="70"/>
                </a:lnTo>
                <a:lnTo>
                  <a:pt x="75" y="75"/>
                </a:lnTo>
                <a:lnTo>
                  <a:pt x="75" y="82"/>
                </a:lnTo>
                <a:lnTo>
                  <a:pt x="63" y="104"/>
                </a:lnTo>
                <a:lnTo>
                  <a:pt x="56" y="107"/>
                </a:lnTo>
                <a:lnTo>
                  <a:pt x="40" y="108"/>
                </a:lnTo>
                <a:lnTo>
                  <a:pt x="32" y="107"/>
                </a:lnTo>
                <a:lnTo>
                  <a:pt x="26" y="101"/>
                </a:lnTo>
                <a:lnTo>
                  <a:pt x="18" y="102"/>
                </a:lnTo>
                <a:lnTo>
                  <a:pt x="10" y="106"/>
                </a:lnTo>
                <a:lnTo>
                  <a:pt x="6" y="112"/>
                </a:lnTo>
                <a:lnTo>
                  <a:pt x="8" y="120"/>
                </a:lnTo>
                <a:lnTo>
                  <a:pt x="0" y="125"/>
                </a:lnTo>
                <a:lnTo>
                  <a:pt x="6" y="131"/>
                </a:lnTo>
                <a:lnTo>
                  <a:pt x="14" y="136"/>
                </a:lnTo>
                <a:lnTo>
                  <a:pt x="16" y="144"/>
                </a:lnTo>
                <a:lnTo>
                  <a:pt x="25" y="145"/>
                </a:lnTo>
                <a:lnTo>
                  <a:pt x="34" y="144"/>
                </a:lnTo>
                <a:lnTo>
                  <a:pt x="40" y="149"/>
                </a:lnTo>
                <a:lnTo>
                  <a:pt x="42" y="156"/>
                </a:lnTo>
                <a:lnTo>
                  <a:pt x="41" y="165"/>
                </a:lnTo>
                <a:lnTo>
                  <a:pt x="37" y="171"/>
                </a:lnTo>
                <a:lnTo>
                  <a:pt x="41" y="187"/>
                </a:lnTo>
                <a:lnTo>
                  <a:pt x="46" y="194"/>
                </a:lnTo>
                <a:lnTo>
                  <a:pt x="53" y="199"/>
                </a:lnTo>
                <a:lnTo>
                  <a:pt x="54" y="205"/>
                </a:lnTo>
                <a:lnTo>
                  <a:pt x="52" y="212"/>
                </a:lnTo>
                <a:lnTo>
                  <a:pt x="47" y="217"/>
                </a:lnTo>
                <a:lnTo>
                  <a:pt x="40" y="222"/>
                </a:lnTo>
                <a:lnTo>
                  <a:pt x="37" y="228"/>
                </a:lnTo>
                <a:lnTo>
                  <a:pt x="29" y="239"/>
                </a:lnTo>
                <a:lnTo>
                  <a:pt x="22" y="253"/>
                </a:lnTo>
                <a:lnTo>
                  <a:pt x="24" y="259"/>
                </a:lnTo>
                <a:lnTo>
                  <a:pt x="24" y="266"/>
                </a:lnTo>
                <a:lnTo>
                  <a:pt x="19" y="26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1" name="Freeform 60">
            <a:extLst>
              <a:ext uri="{FF2B5EF4-FFF2-40B4-BE49-F238E27FC236}">
                <a16:creationId xmlns:a16="http://schemas.microsoft.com/office/drawing/2014/main" id="{47CFA617-777D-4667-B101-B6D4D8FAE009}"/>
              </a:ext>
            </a:extLst>
          </p:cNvPr>
          <p:cNvSpPr>
            <a:spLocks noChangeAspect="1"/>
          </p:cNvSpPr>
          <p:nvPr/>
        </p:nvSpPr>
        <p:spPr bwMode="gray">
          <a:xfrm>
            <a:off x="3137915" y="2774646"/>
            <a:ext cx="5140" cy="5166"/>
          </a:xfrm>
          <a:custGeom>
            <a:avLst/>
            <a:gdLst/>
            <a:ahLst/>
            <a:cxnLst>
              <a:cxn ang="0">
                <a:pos x="16" y="19"/>
              </a:cxn>
              <a:cxn ang="0">
                <a:pos x="14" y="12"/>
              </a:cxn>
              <a:cxn ang="0">
                <a:pos x="5" y="0"/>
              </a:cxn>
              <a:cxn ang="0">
                <a:pos x="0" y="6"/>
              </a:cxn>
              <a:cxn ang="0">
                <a:pos x="1" y="13"/>
              </a:cxn>
              <a:cxn ang="0">
                <a:pos x="3" y="21"/>
              </a:cxn>
              <a:cxn ang="0">
                <a:pos x="12" y="22"/>
              </a:cxn>
              <a:cxn ang="0">
                <a:pos x="16" y="19"/>
              </a:cxn>
            </a:cxnLst>
            <a:rect l="0" t="0" r="r" b="b"/>
            <a:pathLst>
              <a:path w="16" h="22">
                <a:moveTo>
                  <a:pt x="16" y="19"/>
                </a:moveTo>
                <a:lnTo>
                  <a:pt x="14" y="12"/>
                </a:lnTo>
                <a:lnTo>
                  <a:pt x="5" y="0"/>
                </a:lnTo>
                <a:lnTo>
                  <a:pt x="0" y="6"/>
                </a:lnTo>
                <a:lnTo>
                  <a:pt x="1" y="13"/>
                </a:lnTo>
                <a:lnTo>
                  <a:pt x="3" y="21"/>
                </a:lnTo>
                <a:lnTo>
                  <a:pt x="12" y="22"/>
                </a:lnTo>
                <a:lnTo>
                  <a:pt x="16" y="1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2" name="Freeform 61">
            <a:extLst>
              <a:ext uri="{FF2B5EF4-FFF2-40B4-BE49-F238E27FC236}">
                <a16:creationId xmlns:a16="http://schemas.microsoft.com/office/drawing/2014/main" id="{A3E3B3F4-10DA-498F-96F7-166D9C92D1ED}"/>
              </a:ext>
            </a:extLst>
          </p:cNvPr>
          <p:cNvSpPr>
            <a:spLocks noChangeAspect="1"/>
          </p:cNvSpPr>
          <p:nvPr/>
        </p:nvSpPr>
        <p:spPr bwMode="gray">
          <a:xfrm>
            <a:off x="3149907" y="2777229"/>
            <a:ext cx="5140" cy="2583"/>
          </a:xfrm>
          <a:custGeom>
            <a:avLst/>
            <a:gdLst/>
            <a:ahLst/>
            <a:cxnLst>
              <a:cxn ang="0">
                <a:pos x="15" y="4"/>
              </a:cxn>
              <a:cxn ang="0">
                <a:pos x="7" y="0"/>
              </a:cxn>
              <a:cxn ang="0">
                <a:pos x="0" y="3"/>
              </a:cxn>
              <a:cxn ang="0">
                <a:pos x="6" y="9"/>
              </a:cxn>
              <a:cxn ang="0">
                <a:pos x="14" y="6"/>
              </a:cxn>
              <a:cxn ang="0">
                <a:pos x="15" y="4"/>
              </a:cxn>
            </a:cxnLst>
            <a:rect l="0" t="0" r="r" b="b"/>
            <a:pathLst>
              <a:path w="15" h="9">
                <a:moveTo>
                  <a:pt x="15" y="4"/>
                </a:moveTo>
                <a:lnTo>
                  <a:pt x="7" y="0"/>
                </a:lnTo>
                <a:lnTo>
                  <a:pt x="0" y="3"/>
                </a:lnTo>
                <a:lnTo>
                  <a:pt x="6" y="9"/>
                </a:lnTo>
                <a:lnTo>
                  <a:pt x="14" y="6"/>
                </a:lnTo>
                <a:lnTo>
                  <a:pt x="15" y="4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3" name="Freeform 62">
            <a:extLst>
              <a:ext uri="{FF2B5EF4-FFF2-40B4-BE49-F238E27FC236}">
                <a16:creationId xmlns:a16="http://schemas.microsoft.com/office/drawing/2014/main" id="{7ABF933B-363A-44F8-AEB0-E954975DF37F}"/>
              </a:ext>
            </a:extLst>
          </p:cNvPr>
          <p:cNvSpPr>
            <a:spLocks noChangeAspect="1"/>
          </p:cNvSpPr>
          <p:nvPr/>
        </p:nvSpPr>
        <p:spPr bwMode="gray">
          <a:xfrm>
            <a:off x="3129350" y="2779813"/>
            <a:ext cx="3426" cy="2583"/>
          </a:xfrm>
          <a:custGeom>
            <a:avLst/>
            <a:gdLst/>
            <a:ahLst/>
            <a:cxnLst>
              <a:cxn ang="0">
                <a:pos x="12" y="6"/>
              </a:cxn>
              <a:cxn ang="0">
                <a:pos x="8" y="0"/>
              </a:cxn>
              <a:cxn ang="0">
                <a:pos x="0" y="1"/>
              </a:cxn>
              <a:cxn ang="0">
                <a:pos x="2" y="8"/>
              </a:cxn>
              <a:cxn ang="0">
                <a:pos x="11" y="8"/>
              </a:cxn>
              <a:cxn ang="0">
                <a:pos x="12" y="6"/>
              </a:cxn>
            </a:cxnLst>
            <a:rect l="0" t="0" r="r" b="b"/>
            <a:pathLst>
              <a:path w="12" h="8">
                <a:moveTo>
                  <a:pt x="12" y="6"/>
                </a:moveTo>
                <a:lnTo>
                  <a:pt x="8" y="0"/>
                </a:lnTo>
                <a:lnTo>
                  <a:pt x="0" y="1"/>
                </a:lnTo>
                <a:lnTo>
                  <a:pt x="2" y="8"/>
                </a:lnTo>
                <a:lnTo>
                  <a:pt x="11" y="8"/>
                </a:lnTo>
                <a:lnTo>
                  <a:pt x="12" y="6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4" name="Freeform 63">
            <a:extLst>
              <a:ext uri="{FF2B5EF4-FFF2-40B4-BE49-F238E27FC236}">
                <a16:creationId xmlns:a16="http://schemas.microsoft.com/office/drawing/2014/main" id="{3F6028FF-7619-4F5F-AA59-D578787297B0}"/>
              </a:ext>
            </a:extLst>
          </p:cNvPr>
          <p:cNvSpPr>
            <a:spLocks noChangeAspect="1"/>
          </p:cNvSpPr>
          <p:nvPr/>
        </p:nvSpPr>
        <p:spPr bwMode="gray">
          <a:xfrm>
            <a:off x="2940909" y="2805643"/>
            <a:ext cx="270669" cy="154985"/>
          </a:xfrm>
          <a:custGeom>
            <a:avLst/>
            <a:gdLst/>
            <a:ahLst/>
            <a:cxnLst>
              <a:cxn ang="0">
                <a:pos x="65" y="487"/>
              </a:cxn>
              <a:cxn ang="0">
                <a:pos x="14" y="447"/>
              </a:cxn>
              <a:cxn ang="0">
                <a:pos x="3" y="371"/>
              </a:cxn>
              <a:cxn ang="0">
                <a:pos x="0" y="299"/>
              </a:cxn>
              <a:cxn ang="0">
                <a:pos x="40" y="223"/>
              </a:cxn>
              <a:cxn ang="0">
                <a:pos x="57" y="206"/>
              </a:cxn>
              <a:cxn ang="0">
                <a:pos x="98" y="221"/>
              </a:cxn>
              <a:cxn ang="0">
                <a:pos x="139" y="210"/>
              </a:cxn>
              <a:cxn ang="0">
                <a:pos x="146" y="184"/>
              </a:cxn>
              <a:cxn ang="0">
                <a:pos x="186" y="168"/>
              </a:cxn>
              <a:cxn ang="0">
                <a:pos x="224" y="142"/>
              </a:cxn>
              <a:cxn ang="0">
                <a:pos x="235" y="95"/>
              </a:cxn>
              <a:cxn ang="0">
                <a:pos x="259" y="83"/>
              </a:cxn>
              <a:cxn ang="0">
                <a:pos x="283" y="65"/>
              </a:cxn>
              <a:cxn ang="0">
                <a:pos x="331" y="77"/>
              </a:cxn>
              <a:cxn ang="0">
                <a:pos x="396" y="82"/>
              </a:cxn>
              <a:cxn ang="0">
                <a:pos x="430" y="94"/>
              </a:cxn>
              <a:cxn ang="0">
                <a:pos x="462" y="81"/>
              </a:cxn>
              <a:cxn ang="0">
                <a:pos x="489" y="87"/>
              </a:cxn>
              <a:cxn ang="0">
                <a:pos x="500" y="59"/>
              </a:cxn>
              <a:cxn ang="0">
                <a:pos x="528" y="63"/>
              </a:cxn>
              <a:cxn ang="0">
                <a:pos x="542" y="27"/>
              </a:cxn>
              <a:cxn ang="0">
                <a:pos x="567" y="3"/>
              </a:cxn>
              <a:cxn ang="0">
                <a:pos x="590" y="28"/>
              </a:cxn>
              <a:cxn ang="0">
                <a:pos x="606" y="38"/>
              </a:cxn>
              <a:cxn ang="0">
                <a:pos x="605" y="62"/>
              </a:cxn>
              <a:cxn ang="0">
                <a:pos x="601" y="100"/>
              </a:cxn>
              <a:cxn ang="0">
                <a:pos x="623" y="122"/>
              </a:cxn>
              <a:cxn ang="0">
                <a:pos x="676" y="92"/>
              </a:cxn>
              <a:cxn ang="0">
                <a:pos x="704" y="75"/>
              </a:cxn>
              <a:cxn ang="0">
                <a:pos x="727" y="73"/>
              </a:cxn>
              <a:cxn ang="0">
                <a:pos x="741" y="81"/>
              </a:cxn>
              <a:cxn ang="0">
                <a:pos x="778" y="77"/>
              </a:cxn>
              <a:cxn ang="0">
                <a:pos x="785" y="84"/>
              </a:cxn>
              <a:cxn ang="0">
                <a:pos x="768" y="94"/>
              </a:cxn>
              <a:cxn ang="0">
                <a:pos x="759" y="108"/>
              </a:cxn>
              <a:cxn ang="0">
                <a:pos x="725" y="109"/>
              </a:cxn>
              <a:cxn ang="0">
                <a:pos x="665" y="114"/>
              </a:cxn>
              <a:cxn ang="0">
                <a:pos x="638" y="129"/>
              </a:cxn>
              <a:cxn ang="0">
                <a:pos x="622" y="141"/>
              </a:cxn>
              <a:cxn ang="0">
                <a:pos x="594" y="158"/>
              </a:cxn>
              <a:cxn ang="0">
                <a:pos x="605" y="183"/>
              </a:cxn>
              <a:cxn ang="0">
                <a:pos x="608" y="218"/>
              </a:cxn>
              <a:cxn ang="0">
                <a:pos x="592" y="249"/>
              </a:cxn>
              <a:cxn ang="0">
                <a:pos x="582" y="277"/>
              </a:cxn>
              <a:cxn ang="0">
                <a:pos x="569" y="304"/>
              </a:cxn>
              <a:cxn ang="0">
                <a:pos x="520" y="302"/>
              </a:cxn>
              <a:cxn ang="0">
                <a:pos x="535" y="336"/>
              </a:cxn>
              <a:cxn ang="0">
                <a:pos x="517" y="361"/>
              </a:cxn>
              <a:cxn ang="0">
                <a:pos x="489" y="384"/>
              </a:cxn>
              <a:cxn ang="0">
                <a:pos x="481" y="404"/>
              </a:cxn>
              <a:cxn ang="0">
                <a:pos x="463" y="460"/>
              </a:cxn>
              <a:cxn ang="0">
                <a:pos x="444" y="445"/>
              </a:cxn>
              <a:cxn ang="0">
                <a:pos x="425" y="448"/>
              </a:cxn>
              <a:cxn ang="0">
                <a:pos x="391" y="468"/>
              </a:cxn>
              <a:cxn ang="0">
                <a:pos x="390" y="479"/>
              </a:cxn>
              <a:cxn ang="0">
                <a:pos x="352" y="476"/>
              </a:cxn>
              <a:cxn ang="0">
                <a:pos x="321" y="520"/>
              </a:cxn>
              <a:cxn ang="0">
                <a:pos x="321" y="566"/>
              </a:cxn>
              <a:cxn ang="0">
                <a:pos x="226" y="587"/>
              </a:cxn>
              <a:cxn ang="0">
                <a:pos x="197" y="599"/>
              </a:cxn>
              <a:cxn ang="0">
                <a:pos x="129" y="594"/>
              </a:cxn>
              <a:cxn ang="0">
                <a:pos x="101" y="598"/>
              </a:cxn>
            </a:cxnLst>
            <a:rect l="0" t="0" r="r" b="b"/>
            <a:pathLst>
              <a:path w="788" h="599">
                <a:moveTo>
                  <a:pt x="24" y="572"/>
                </a:moveTo>
                <a:lnTo>
                  <a:pt x="36" y="547"/>
                </a:lnTo>
                <a:lnTo>
                  <a:pt x="59" y="519"/>
                </a:lnTo>
                <a:lnTo>
                  <a:pt x="65" y="502"/>
                </a:lnTo>
                <a:lnTo>
                  <a:pt x="65" y="487"/>
                </a:lnTo>
                <a:lnTo>
                  <a:pt x="59" y="471"/>
                </a:lnTo>
                <a:lnTo>
                  <a:pt x="48" y="461"/>
                </a:lnTo>
                <a:lnTo>
                  <a:pt x="36" y="461"/>
                </a:lnTo>
                <a:lnTo>
                  <a:pt x="24" y="458"/>
                </a:lnTo>
                <a:lnTo>
                  <a:pt x="14" y="447"/>
                </a:lnTo>
                <a:lnTo>
                  <a:pt x="12" y="434"/>
                </a:lnTo>
                <a:lnTo>
                  <a:pt x="15" y="417"/>
                </a:lnTo>
                <a:lnTo>
                  <a:pt x="12" y="399"/>
                </a:lnTo>
                <a:lnTo>
                  <a:pt x="6" y="383"/>
                </a:lnTo>
                <a:lnTo>
                  <a:pt x="3" y="371"/>
                </a:lnTo>
                <a:lnTo>
                  <a:pt x="6" y="353"/>
                </a:lnTo>
                <a:lnTo>
                  <a:pt x="15" y="335"/>
                </a:lnTo>
                <a:lnTo>
                  <a:pt x="14" y="324"/>
                </a:lnTo>
                <a:lnTo>
                  <a:pt x="0" y="319"/>
                </a:lnTo>
                <a:lnTo>
                  <a:pt x="0" y="299"/>
                </a:lnTo>
                <a:lnTo>
                  <a:pt x="0" y="289"/>
                </a:lnTo>
                <a:lnTo>
                  <a:pt x="21" y="281"/>
                </a:lnTo>
                <a:lnTo>
                  <a:pt x="21" y="266"/>
                </a:lnTo>
                <a:lnTo>
                  <a:pt x="35" y="244"/>
                </a:lnTo>
                <a:lnTo>
                  <a:pt x="40" y="223"/>
                </a:lnTo>
                <a:lnTo>
                  <a:pt x="40" y="206"/>
                </a:lnTo>
                <a:lnTo>
                  <a:pt x="42" y="192"/>
                </a:lnTo>
                <a:lnTo>
                  <a:pt x="48" y="196"/>
                </a:lnTo>
                <a:lnTo>
                  <a:pt x="54" y="202"/>
                </a:lnTo>
                <a:lnTo>
                  <a:pt x="57" y="206"/>
                </a:lnTo>
                <a:lnTo>
                  <a:pt x="68" y="208"/>
                </a:lnTo>
                <a:lnTo>
                  <a:pt x="80" y="206"/>
                </a:lnTo>
                <a:lnTo>
                  <a:pt x="86" y="211"/>
                </a:lnTo>
                <a:lnTo>
                  <a:pt x="94" y="215"/>
                </a:lnTo>
                <a:lnTo>
                  <a:pt x="98" y="221"/>
                </a:lnTo>
                <a:lnTo>
                  <a:pt x="103" y="221"/>
                </a:lnTo>
                <a:lnTo>
                  <a:pt x="111" y="219"/>
                </a:lnTo>
                <a:lnTo>
                  <a:pt x="124" y="219"/>
                </a:lnTo>
                <a:lnTo>
                  <a:pt x="130" y="213"/>
                </a:lnTo>
                <a:lnTo>
                  <a:pt x="139" y="210"/>
                </a:lnTo>
                <a:lnTo>
                  <a:pt x="143" y="207"/>
                </a:lnTo>
                <a:lnTo>
                  <a:pt x="145" y="195"/>
                </a:lnTo>
                <a:lnTo>
                  <a:pt x="149" y="194"/>
                </a:lnTo>
                <a:lnTo>
                  <a:pt x="153" y="189"/>
                </a:lnTo>
                <a:lnTo>
                  <a:pt x="146" y="184"/>
                </a:lnTo>
                <a:lnTo>
                  <a:pt x="146" y="178"/>
                </a:lnTo>
                <a:lnTo>
                  <a:pt x="154" y="179"/>
                </a:lnTo>
                <a:lnTo>
                  <a:pt x="160" y="176"/>
                </a:lnTo>
                <a:lnTo>
                  <a:pt x="178" y="173"/>
                </a:lnTo>
                <a:lnTo>
                  <a:pt x="186" y="168"/>
                </a:lnTo>
                <a:lnTo>
                  <a:pt x="194" y="164"/>
                </a:lnTo>
                <a:lnTo>
                  <a:pt x="200" y="158"/>
                </a:lnTo>
                <a:lnTo>
                  <a:pt x="208" y="157"/>
                </a:lnTo>
                <a:lnTo>
                  <a:pt x="223" y="147"/>
                </a:lnTo>
                <a:lnTo>
                  <a:pt x="224" y="142"/>
                </a:lnTo>
                <a:lnTo>
                  <a:pt x="224" y="135"/>
                </a:lnTo>
                <a:lnTo>
                  <a:pt x="226" y="122"/>
                </a:lnTo>
                <a:lnTo>
                  <a:pt x="229" y="119"/>
                </a:lnTo>
                <a:lnTo>
                  <a:pt x="235" y="102"/>
                </a:lnTo>
                <a:lnTo>
                  <a:pt x="235" y="95"/>
                </a:lnTo>
                <a:lnTo>
                  <a:pt x="236" y="93"/>
                </a:lnTo>
                <a:lnTo>
                  <a:pt x="240" y="89"/>
                </a:lnTo>
                <a:lnTo>
                  <a:pt x="245" y="83"/>
                </a:lnTo>
                <a:lnTo>
                  <a:pt x="253" y="82"/>
                </a:lnTo>
                <a:lnTo>
                  <a:pt x="259" y="83"/>
                </a:lnTo>
                <a:lnTo>
                  <a:pt x="274" y="83"/>
                </a:lnTo>
                <a:lnTo>
                  <a:pt x="277" y="82"/>
                </a:lnTo>
                <a:lnTo>
                  <a:pt x="279" y="77"/>
                </a:lnTo>
                <a:lnTo>
                  <a:pt x="280" y="68"/>
                </a:lnTo>
                <a:lnTo>
                  <a:pt x="283" y="65"/>
                </a:lnTo>
                <a:lnTo>
                  <a:pt x="288" y="65"/>
                </a:lnTo>
                <a:lnTo>
                  <a:pt x="293" y="65"/>
                </a:lnTo>
                <a:lnTo>
                  <a:pt x="306" y="73"/>
                </a:lnTo>
                <a:lnTo>
                  <a:pt x="316" y="77"/>
                </a:lnTo>
                <a:lnTo>
                  <a:pt x="331" y="77"/>
                </a:lnTo>
                <a:lnTo>
                  <a:pt x="360" y="76"/>
                </a:lnTo>
                <a:lnTo>
                  <a:pt x="366" y="78"/>
                </a:lnTo>
                <a:lnTo>
                  <a:pt x="374" y="83"/>
                </a:lnTo>
                <a:lnTo>
                  <a:pt x="383" y="81"/>
                </a:lnTo>
                <a:lnTo>
                  <a:pt x="396" y="82"/>
                </a:lnTo>
                <a:lnTo>
                  <a:pt x="401" y="87"/>
                </a:lnTo>
                <a:lnTo>
                  <a:pt x="414" y="102"/>
                </a:lnTo>
                <a:lnTo>
                  <a:pt x="422" y="99"/>
                </a:lnTo>
                <a:lnTo>
                  <a:pt x="429" y="99"/>
                </a:lnTo>
                <a:lnTo>
                  <a:pt x="430" y="94"/>
                </a:lnTo>
                <a:lnTo>
                  <a:pt x="444" y="87"/>
                </a:lnTo>
                <a:lnTo>
                  <a:pt x="449" y="86"/>
                </a:lnTo>
                <a:lnTo>
                  <a:pt x="453" y="87"/>
                </a:lnTo>
                <a:lnTo>
                  <a:pt x="456" y="83"/>
                </a:lnTo>
                <a:lnTo>
                  <a:pt x="462" y="81"/>
                </a:lnTo>
                <a:lnTo>
                  <a:pt x="466" y="82"/>
                </a:lnTo>
                <a:lnTo>
                  <a:pt x="471" y="87"/>
                </a:lnTo>
                <a:lnTo>
                  <a:pt x="484" y="92"/>
                </a:lnTo>
                <a:lnTo>
                  <a:pt x="488" y="89"/>
                </a:lnTo>
                <a:lnTo>
                  <a:pt x="489" y="87"/>
                </a:lnTo>
                <a:lnTo>
                  <a:pt x="489" y="82"/>
                </a:lnTo>
                <a:lnTo>
                  <a:pt x="487" y="78"/>
                </a:lnTo>
                <a:lnTo>
                  <a:pt x="485" y="71"/>
                </a:lnTo>
                <a:lnTo>
                  <a:pt x="495" y="59"/>
                </a:lnTo>
                <a:lnTo>
                  <a:pt x="500" y="59"/>
                </a:lnTo>
                <a:lnTo>
                  <a:pt x="506" y="61"/>
                </a:lnTo>
                <a:lnTo>
                  <a:pt x="514" y="59"/>
                </a:lnTo>
                <a:lnTo>
                  <a:pt x="522" y="65"/>
                </a:lnTo>
                <a:lnTo>
                  <a:pt x="526" y="65"/>
                </a:lnTo>
                <a:lnTo>
                  <a:pt x="528" y="63"/>
                </a:lnTo>
                <a:lnTo>
                  <a:pt x="536" y="56"/>
                </a:lnTo>
                <a:lnTo>
                  <a:pt x="537" y="51"/>
                </a:lnTo>
                <a:lnTo>
                  <a:pt x="532" y="45"/>
                </a:lnTo>
                <a:lnTo>
                  <a:pt x="532" y="40"/>
                </a:lnTo>
                <a:lnTo>
                  <a:pt x="542" y="27"/>
                </a:lnTo>
                <a:lnTo>
                  <a:pt x="553" y="11"/>
                </a:lnTo>
                <a:lnTo>
                  <a:pt x="555" y="9"/>
                </a:lnTo>
                <a:lnTo>
                  <a:pt x="559" y="3"/>
                </a:lnTo>
                <a:lnTo>
                  <a:pt x="560" y="2"/>
                </a:lnTo>
                <a:lnTo>
                  <a:pt x="567" y="3"/>
                </a:lnTo>
                <a:lnTo>
                  <a:pt x="571" y="0"/>
                </a:lnTo>
                <a:lnTo>
                  <a:pt x="581" y="2"/>
                </a:lnTo>
                <a:lnTo>
                  <a:pt x="594" y="14"/>
                </a:lnTo>
                <a:lnTo>
                  <a:pt x="594" y="20"/>
                </a:lnTo>
                <a:lnTo>
                  <a:pt x="590" y="28"/>
                </a:lnTo>
                <a:lnTo>
                  <a:pt x="590" y="33"/>
                </a:lnTo>
                <a:lnTo>
                  <a:pt x="591" y="35"/>
                </a:lnTo>
                <a:lnTo>
                  <a:pt x="596" y="38"/>
                </a:lnTo>
                <a:lnTo>
                  <a:pt x="602" y="36"/>
                </a:lnTo>
                <a:lnTo>
                  <a:pt x="606" y="38"/>
                </a:lnTo>
                <a:lnTo>
                  <a:pt x="606" y="40"/>
                </a:lnTo>
                <a:lnTo>
                  <a:pt x="607" y="44"/>
                </a:lnTo>
                <a:lnTo>
                  <a:pt x="605" y="46"/>
                </a:lnTo>
                <a:lnTo>
                  <a:pt x="603" y="51"/>
                </a:lnTo>
                <a:lnTo>
                  <a:pt x="605" y="62"/>
                </a:lnTo>
                <a:lnTo>
                  <a:pt x="603" y="67"/>
                </a:lnTo>
                <a:lnTo>
                  <a:pt x="601" y="72"/>
                </a:lnTo>
                <a:lnTo>
                  <a:pt x="601" y="82"/>
                </a:lnTo>
                <a:lnTo>
                  <a:pt x="598" y="92"/>
                </a:lnTo>
                <a:lnTo>
                  <a:pt x="601" y="100"/>
                </a:lnTo>
                <a:lnTo>
                  <a:pt x="607" y="111"/>
                </a:lnTo>
                <a:lnTo>
                  <a:pt x="612" y="122"/>
                </a:lnTo>
                <a:lnTo>
                  <a:pt x="613" y="124"/>
                </a:lnTo>
                <a:lnTo>
                  <a:pt x="618" y="125"/>
                </a:lnTo>
                <a:lnTo>
                  <a:pt x="623" y="122"/>
                </a:lnTo>
                <a:lnTo>
                  <a:pt x="635" y="115"/>
                </a:lnTo>
                <a:lnTo>
                  <a:pt x="648" y="105"/>
                </a:lnTo>
                <a:lnTo>
                  <a:pt x="670" y="99"/>
                </a:lnTo>
                <a:lnTo>
                  <a:pt x="671" y="98"/>
                </a:lnTo>
                <a:lnTo>
                  <a:pt x="676" y="92"/>
                </a:lnTo>
                <a:lnTo>
                  <a:pt x="683" y="87"/>
                </a:lnTo>
                <a:lnTo>
                  <a:pt x="684" y="84"/>
                </a:lnTo>
                <a:lnTo>
                  <a:pt x="689" y="83"/>
                </a:lnTo>
                <a:lnTo>
                  <a:pt x="699" y="77"/>
                </a:lnTo>
                <a:lnTo>
                  <a:pt x="704" y="75"/>
                </a:lnTo>
                <a:lnTo>
                  <a:pt x="711" y="70"/>
                </a:lnTo>
                <a:lnTo>
                  <a:pt x="716" y="70"/>
                </a:lnTo>
                <a:lnTo>
                  <a:pt x="720" y="72"/>
                </a:lnTo>
                <a:lnTo>
                  <a:pt x="723" y="73"/>
                </a:lnTo>
                <a:lnTo>
                  <a:pt x="727" y="73"/>
                </a:lnTo>
                <a:lnTo>
                  <a:pt x="729" y="83"/>
                </a:lnTo>
                <a:lnTo>
                  <a:pt x="731" y="87"/>
                </a:lnTo>
                <a:lnTo>
                  <a:pt x="734" y="86"/>
                </a:lnTo>
                <a:lnTo>
                  <a:pt x="741" y="79"/>
                </a:lnTo>
                <a:lnTo>
                  <a:pt x="741" y="81"/>
                </a:lnTo>
                <a:lnTo>
                  <a:pt x="743" y="81"/>
                </a:lnTo>
                <a:lnTo>
                  <a:pt x="756" y="76"/>
                </a:lnTo>
                <a:lnTo>
                  <a:pt x="767" y="75"/>
                </a:lnTo>
                <a:lnTo>
                  <a:pt x="773" y="75"/>
                </a:lnTo>
                <a:lnTo>
                  <a:pt x="778" y="77"/>
                </a:lnTo>
                <a:lnTo>
                  <a:pt x="785" y="77"/>
                </a:lnTo>
                <a:lnTo>
                  <a:pt x="788" y="81"/>
                </a:lnTo>
                <a:lnTo>
                  <a:pt x="788" y="83"/>
                </a:lnTo>
                <a:lnTo>
                  <a:pt x="783" y="84"/>
                </a:lnTo>
                <a:lnTo>
                  <a:pt x="785" y="84"/>
                </a:lnTo>
                <a:lnTo>
                  <a:pt x="783" y="84"/>
                </a:lnTo>
                <a:lnTo>
                  <a:pt x="778" y="83"/>
                </a:lnTo>
                <a:lnTo>
                  <a:pt x="774" y="83"/>
                </a:lnTo>
                <a:lnTo>
                  <a:pt x="766" y="92"/>
                </a:lnTo>
                <a:lnTo>
                  <a:pt x="768" y="94"/>
                </a:lnTo>
                <a:lnTo>
                  <a:pt x="774" y="97"/>
                </a:lnTo>
                <a:lnTo>
                  <a:pt x="775" y="102"/>
                </a:lnTo>
                <a:lnTo>
                  <a:pt x="775" y="106"/>
                </a:lnTo>
                <a:lnTo>
                  <a:pt x="764" y="104"/>
                </a:lnTo>
                <a:lnTo>
                  <a:pt x="759" y="108"/>
                </a:lnTo>
                <a:lnTo>
                  <a:pt x="757" y="108"/>
                </a:lnTo>
                <a:lnTo>
                  <a:pt x="751" y="113"/>
                </a:lnTo>
                <a:lnTo>
                  <a:pt x="746" y="113"/>
                </a:lnTo>
                <a:lnTo>
                  <a:pt x="732" y="108"/>
                </a:lnTo>
                <a:lnTo>
                  <a:pt x="725" y="109"/>
                </a:lnTo>
                <a:lnTo>
                  <a:pt x="721" y="108"/>
                </a:lnTo>
                <a:lnTo>
                  <a:pt x="686" y="110"/>
                </a:lnTo>
                <a:lnTo>
                  <a:pt x="682" y="110"/>
                </a:lnTo>
                <a:lnTo>
                  <a:pt x="672" y="114"/>
                </a:lnTo>
                <a:lnTo>
                  <a:pt x="665" y="114"/>
                </a:lnTo>
                <a:lnTo>
                  <a:pt x="656" y="120"/>
                </a:lnTo>
                <a:lnTo>
                  <a:pt x="648" y="121"/>
                </a:lnTo>
                <a:lnTo>
                  <a:pt x="643" y="124"/>
                </a:lnTo>
                <a:lnTo>
                  <a:pt x="639" y="125"/>
                </a:lnTo>
                <a:lnTo>
                  <a:pt x="638" y="129"/>
                </a:lnTo>
                <a:lnTo>
                  <a:pt x="635" y="131"/>
                </a:lnTo>
                <a:lnTo>
                  <a:pt x="625" y="134"/>
                </a:lnTo>
                <a:lnTo>
                  <a:pt x="624" y="136"/>
                </a:lnTo>
                <a:lnTo>
                  <a:pt x="625" y="140"/>
                </a:lnTo>
                <a:lnTo>
                  <a:pt x="622" y="141"/>
                </a:lnTo>
                <a:lnTo>
                  <a:pt x="617" y="138"/>
                </a:lnTo>
                <a:lnTo>
                  <a:pt x="612" y="138"/>
                </a:lnTo>
                <a:lnTo>
                  <a:pt x="611" y="140"/>
                </a:lnTo>
                <a:lnTo>
                  <a:pt x="610" y="145"/>
                </a:lnTo>
                <a:lnTo>
                  <a:pt x="594" y="158"/>
                </a:lnTo>
                <a:lnTo>
                  <a:pt x="590" y="162"/>
                </a:lnTo>
                <a:lnTo>
                  <a:pt x="589" y="168"/>
                </a:lnTo>
                <a:lnTo>
                  <a:pt x="590" y="170"/>
                </a:lnTo>
                <a:lnTo>
                  <a:pt x="598" y="175"/>
                </a:lnTo>
                <a:lnTo>
                  <a:pt x="605" y="183"/>
                </a:lnTo>
                <a:lnTo>
                  <a:pt x="608" y="196"/>
                </a:lnTo>
                <a:lnTo>
                  <a:pt x="612" y="206"/>
                </a:lnTo>
                <a:lnTo>
                  <a:pt x="612" y="207"/>
                </a:lnTo>
                <a:lnTo>
                  <a:pt x="608" y="216"/>
                </a:lnTo>
                <a:lnTo>
                  <a:pt x="608" y="218"/>
                </a:lnTo>
                <a:lnTo>
                  <a:pt x="611" y="222"/>
                </a:lnTo>
                <a:lnTo>
                  <a:pt x="610" y="228"/>
                </a:lnTo>
                <a:lnTo>
                  <a:pt x="606" y="235"/>
                </a:lnTo>
                <a:lnTo>
                  <a:pt x="601" y="243"/>
                </a:lnTo>
                <a:lnTo>
                  <a:pt x="592" y="249"/>
                </a:lnTo>
                <a:lnTo>
                  <a:pt x="585" y="258"/>
                </a:lnTo>
                <a:lnTo>
                  <a:pt x="581" y="265"/>
                </a:lnTo>
                <a:lnTo>
                  <a:pt x="578" y="269"/>
                </a:lnTo>
                <a:lnTo>
                  <a:pt x="578" y="275"/>
                </a:lnTo>
                <a:lnTo>
                  <a:pt x="582" y="277"/>
                </a:lnTo>
                <a:lnTo>
                  <a:pt x="586" y="280"/>
                </a:lnTo>
                <a:lnTo>
                  <a:pt x="582" y="283"/>
                </a:lnTo>
                <a:lnTo>
                  <a:pt x="582" y="291"/>
                </a:lnTo>
                <a:lnTo>
                  <a:pt x="575" y="301"/>
                </a:lnTo>
                <a:lnTo>
                  <a:pt x="569" y="304"/>
                </a:lnTo>
                <a:lnTo>
                  <a:pt x="558" y="307"/>
                </a:lnTo>
                <a:lnTo>
                  <a:pt x="547" y="305"/>
                </a:lnTo>
                <a:lnTo>
                  <a:pt x="528" y="301"/>
                </a:lnTo>
                <a:lnTo>
                  <a:pt x="524" y="299"/>
                </a:lnTo>
                <a:lnTo>
                  <a:pt x="520" y="302"/>
                </a:lnTo>
                <a:lnTo>
                  <a:pt x="517" y="307"/>
                </a:lnTo>
                <a:lnTo>
                  <a:pt x="520" y="310"/>
                </a:lnTo>
                <a:lnTo>
                  <a:pt x="525" y="320"/>
                </a:lnTo>
                <a:lnTo>
                  <a:pt x="530" y="320"/>
                </a:lnTo>
                <a:lnTo>
                  <a:pt x="535" y="336"/>
                </a:lnTo>
                <a:lnTo>
                  <a:pt x="539" y="341"/>
                </a:lnTo>
                <a:lnTo>
                  <a:pt x="539" y="345"/>
                </a:lnTo>
                <a:lnTo>
                  <a:pt x="533" y="351"/>
                </a:lnTo>
                <a:lnTo>
                  <a:pt x="527" y="353"/>
                </a:lnTo>
                <a:lnTo>
                  <a:pt x="517" y="361"/>
                </a:lnTo>
                <a:lnTo>
                  <a:pt x="509" y="360"/>
                </a:lnTo>
                <a:lnTo>
                  <a:pt x="498" y="363"/>
                </a:lnTo>
                <a:lnTo>
                  <a:pt x="496" y="377"/>
                </a:lnTo>
                <a:lnTo>
                  <a:pt x="490" y="379"/>
                </a:lnTo>
                <a:lnTo>
                  <a:pt x="489" y="384"/>
                </a:lnTo>
                <a:lnTo>
                  <a:pt x="490" y="390"/>
                </a:lnTo>
                <a:lnTo>
                  <a:pt x="489" y="394"/>
                </a:lnTo>
                <a:lnTo>
                  <a:pt x="487" y="394"/>
                </a:lnTo>
                <a:lnTo>
                  <a:pt x="483" y="399"/>
                </a:lnTo>
                <a:lnTo>
                  <a:pt x="481" y="404"/>
                </a:lnTo>
                <a:lnTo>
                  <a:pt x="479" y="407"/>
                </a:lnTo>
                <a:lnTo>
                  <a:pt x="481" y="425"/>
                </a:lnTo>
                <a:lnTo>
                  <a:pt x="483" y="437"/>
                </a:lnTo>
                <a:lnTo>
                  <a:pt x="483" y="439"/>
                </a:lnTo>
                <a:lnTo>
                  <a:pt x="463" y="460"/>
                </a:lnTo>
                <a:lnTo>
                  <a:pt x="460" y="460"/>
                </a:lnTo>
                <a:lnTo>
                  <a:pt x="455" y="458"/>
                </a:lnTo>
                <a:lnTo>
                  <a:pt x="452" y="454"/>
                </a:lnTo>
                <a:lnTo>
                  <a:pt x="451" y="450"/>
                </a:lnTo>
                <a:lnTo>
                  <a:pt x="444" y="445"/>
                </a:lnTo>
                <a:lnTo>
                  <a:pt x="440" y="445"/>
                </a:lnTo>
                <a:lnTo>
                  <a:pt x="438" y="449"/>
                </a:lnTo>
                <a:lnTo>
                  <a:pt x="441" y="450"/>
                </a:lnTo>
                <a:lnTo>
                  <a:pt x="441" y="453"/>
                </a:lnTo>
                <a:lnTo>
                  <a:pt x="425" y="448"/>
                </a:lnTo>
                <a:lnTo>
                  <a:pt x="419" y="448"/>
                </a:lnTo>
                <a:lnTo>
                  <a:pt x="414" y="450"/>
                </a:lnTo>
                <a:lnTo>
                  <a:pt x="412" y="455"/>
                </a:lnTo>
                <a:lnTo>
                  <a:pt x="395" y="464"/>
                </a:lnTo>
                <a:lnTo>
                  <a:pt x="391" y="468"/>
                </a:lnTo>
                <a:lnTo>
                  <a:pt x="392" y="470"/>
                </a:lnTo>
                <a:lnTo>
                  <a:pt x="399" y="473"/>
                </a:lnTo>
                <a:lnTo>
                  <a:pt x="399" y="475"/>
                </a:lnTo>
                <a:lnTo>
                  <a:pt x="397" y="477"/>
                </a:lnTo>
                <a:lnTo>
                  <a:pt x="390" y="479"/>
                </a:lnTo>
                <a:lnTo>
                  <a:pt x="377" y="481"/>
                </a:lnTo>
                <a:lnTo>
                  <a:pt x="368" y="484"/>
                </a:lnTo>
                <a:lnTo>
                  <a:pt x="356" y="482"/>
                </a:lnTo>
                <a:lnTo>
                  <a:pt x="356" y="479"/>
                </a:lnTo>
                <a:lnTo>
                  <a:pt x="352" y="476"/>
                </a:lnTo>
                <a:lnTo>
                  <a:pt x="345" y="480"/>
                </a:lnTo>
                <a:lnTo>
                  <a:pt x="339" y="491"/>
                </a:lnTo>
                <a:lnTo>
                  <a:pt x="327" y="500"/>
                </a:lnTo>
                <a:lnTo>
                  <a:pt x="325" y="506"/>
                </a:lnTo>
                <a:lnTo>
                  <a:pt x="321" y="520"/>
                </a:lnTo>
                <a:lnTo>
                  <a:pt x="322" y="533"/>
                </a:lnTo>
                <a:lnTo>
                  <a:pt x="318" y="552"/>
                </a:lnTo>
                <a:lnTo>
                  <a:pt x="318" y="556"/>
                </a:lnTo>
                <a:lnTo>
                  <a:pt x="322" y="560"/>
                </a:lnTo>
                <a:lnTo>
                  <a:pt x="321" y="566"/>
                </a:lnTo>
                <a:lnTo>
                  <a:pt x="313" y="572"/>
                </a:lnTo>
                <a:lnTo>
                  <a:pt x="288" y="577"/>
                </a:lnTo>
                <a:lnTo>
                  <a:pt x="268" y="584"/>
                </a:lnTo>
                <a:lnTo>
                  <a:pt x="252" y="588"/>
                </a:lnTo>
                <a:lnTo>
                  <a:pt x="226" y="587"/>
                </a:lnTo>
                <a:lnTo>
                  <a:pt x="213" y="587"/>
                </a:lnTo>
                <a:lnTo>
                  <a:pt x="207" y="589"/>
                </a:lnTo>
                <a:lnTo>
                  <a:pt x="203" y="592"/>
                </a:lnTo>
                <a:lnTo>
                  <a:pt x="200" y="597"/>
                </a:lnTo>
                <a:lnTo>
                  <a:pt x="197" y="599"/>
                </a:lnTo>
                <a:lnTo>
                  <a:pt x="181" y="592"/>
                </a:lnTo>
                <a:lnTo>
                  <a:pt x="164" y="592"/>
                </a:lnTo>
                <a:lnTo>
                  <a:pt x="149" y="594"/>
                </a:lnTo>
                <a:lnTo>
                  <a:pt x="138" y="593"/>
                </a:lnTo>
                <a:lnTo>
                  <a:pt x="129" y="594"/>
                </a:lnTo>
                <a:lnTo>
                  <a:pt x="119" y="594"/>
                </a:lnTo>
                <a:lnTo>
                  <a:pt x="116" y="595"/>
                </a:lnTo>
                <a:lnTo>
                  <a:pt x="112" y="598"/>
                </a:lnTo>
                <a:lnTo>
                  <a:pt x="108" y="599"/>
                </a:lnTo>
                <a:lnTo>
                  <a:pt x="101" y="598"/>
                </a:lnTo>
                <a:lnTo>
                  <a:pt x="83" y="588"/>
                </a:lnTo>
                <a:lnTo>
                  <a:pt x="24" y="57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5" name="Freeform 64">
            <a:extLst>
              <a:ext uri="{FF2B5EF4-FFF2-40B4-BE49-F238E27FC236}">
                <a16:creationId xmlns:a16="http://schemas.microsoft.com/office/drawing/2014/main" id="{19C8F7AE-D869-46B4-B62A-56EB1F1A605F}"/>
              </a:ext>
            </a:extLst>
          </p:cNvPr>
          <p:cNvSpPr>
            <a:spLocks noChangeAspect="1"/>
          </p:cNvSpPr>
          <p:nvPr/>
        </p:nvSpPr>
        <p:spPr bwMode="gray">
          <a:xfrm>
            <a:off x="3595312" y="3314512"/>
            <a:ext cx="203859" cy="162735"/>
          </a:xfrm>
          <a:custGeom>
            <a:avLst/>
            <a:gdLst/>
            <a:ahLst/>
            <a:cxnLst>
              <a:cxn ang="0">
                <a:pos x="10" y="0"/>
              </a:cxn>
              <a:cxn ang="0">
                <a:pos x="35" y="3"/>
              </a:cxn>
              <a:cxn ang="0">
                <a:pos x="62" y="19"/>
              </a:cxn>
              <a:cxn ang="0">
                <a:pos x="100" y="19"/>
              </a:cxn>
              <a:cxn ang="0">
                <a:pos x="130" y="26"/>
              </a:cxn>
              <a:cxn ang="0">
                <a:pos x="151" y="51"/>
              </a:cxn>
              <a:cxn ang="0">
                <a:pos x="168" y="72"/>
              </a:cxn>
              <a:cxn ang="0">
                <a:pos x="196" y="102"/>
              </a:cxn>
              <a:cxn ang="0">
                <a:pos x="251" y="136"/>
              </a:cxn>
              <a:cxn ang="0">
                <a:pos x="277" y="159"/>
              </a:cxn>
              <a:cxn ang="0">
                <a:pos x="302" y="190"/>
              </a:cxn>
              <a:cxn ang="0">
                <a:pos x="311" y="184"/>
              </a:cxn>
              <a:cxn ang="0">
                <a:pos x="338" y="211"/>
              </a:cxn>
              <a:cxn ang="0">
                <a:pos x="355" y="217"/>
              </a:cxn>
              <a:cxn ang="0">
                <a:pos x="382" y="242"/>
              </a:cxn>
              <a:cxn ang="0">
                <a:pos x="391" y="236"/>
              </a:cxn>
              <a:cxn ang="0">
                <a:pos x="423" y="247"/>
              </a:cxn>
              <a:cxn ang="0">
                <a:pos x="431" y="259"/>
              </a:cxn>
              <a:cxn ang="0">
                <a:pos x="425" y="270"/>
              </a:cxn>
              <a:cxn ang="0">
                <a:pos x="417" y="290"/>
              </a:cxn>
              <a:cxn ang="0">
                <a:pos x="430" y="287"/>
              </a:cxn>
              <a:cxn ang="0">
                <a:pos x="453" y="281"/>
              </a:cxn>
              <a:cxn ang="0">
                <a:pos x="467" y="303"/>
              </a:cxn>
              <a:cxn ang="0">
                <a:pos x="463" y="320"/>
              </a:cxn>
              <a:cxn ang="0">
                <a:pos x="450" y="344"/>
              </a:cxn>
              <a:cxn ang="0">
                <a:pos x="474" y="361"/>
              </a:cxn>
              <a:cxn ang="0">
                <a:pos x="490" y="363"/>
              </a:cxn>
              <a:cxn ang="0">
                <a:pos x="509" y="384"/>
              </a:cxn>
              <a:cxn ang="0">
                <a:pos x="510" y="409"/>
              </a:cxn>
              <a:cxn ang="0">
                <a:pos x="532" y="420"/>
              </a:cxn>
              <a:cxn ang="0">
                <a:pos x="542" y="435"/>
              </a:cxn>
              <a:cxn ang="0">
                <a:pos x="570" y="440"/>
              </a:cxn>
              <a:cxn ang="0">
                <a:pos x="584" y="462"/>
              </a:cxn>
              <a:cxn ang="0">
                <a:pos x="591" y="487"/>
              </a:cxn>
              <a:cxn ang="0">
                <a:pos x="587" y="512"/>
              </a:cxn>
              <a:cxn ang="0">
                <a:pos x="582" y="548"/>
              </a:cxn>
              <a:cxn ang="0">
                <a:pos x="581" y="613"/>
              </a:cxn>
              <a:cxn ang="0">
                <a:pos x="563" y="613"/>
              </a:cxn>
              <a:cxn ang="0">
                <a:pos x="549" y="619"/>
              </a:cxn>
              <a:cxn ang="0">
                <a:pos x="516" y="608"/>
              </a:cxn>
              <a:cxn ang="0">
                <a:pos x="508" y="618"/>
              </a:cxn>
              <a:cxn ang="0">
                <a:pos x="478" y="586"/>
              </a:cxn>
              <a:cxn ang="0">
                <a:pos x="455" y="571"/>
              </a:cxn>
              <a:cxn ang="0">
                <a:pos x="409" y="535"/>
              </a:cxn>
              <a:cxn ang="0">
                <a:pos x="388" y="508"/>
              </a:cxn>
              <a:cxn ang="0">
                <a:pos x="363" y="484"/>
              </a:cxn>
              <a:cxn ang="0">
                <a:pos x="312" y="426"/>
              </a:cxn>
              <a:cxn ang="0">
                <a:pos x="286" y="355"/>
              </a:cxn>
              <a:cxn ang="0">
                <a:pos x="264" y="328"/>
              </a:cxn>
              <a:cxn ang="0">
                <a:pos x="232" y="293"/>
              </a:cxn>
              <a:cxn ang="0">
                <a:pos x="221" y="291"/>
              </a:cxn>
              <a:cxn ang="0">
                <a:pos x="205" y="237"/>
              </a:cxn>
              <a:cxn ang="0">
                <a:pos x="191" y="205"/>
              </a:cxn>
              <a:cxn ang="0">
                <a:pos x="151" y="182"/>
              </a:cxn>
              <a:cxn ang="0">
                <a:pos x="123" y="146"/>
              </a:cxn>
              <a:cxn ang="0">
                <a:pos x="105" y="118"/>
              </a:cxn>
              <a:cxn ang="0">
                <a:pos x="76" y="103"/>
              </a:cxn>
              <a:cxn ang="0">
                <a:pos x="51" y="77"/>
              </a:cxn>
              <a:cxn ang="0">
                <a:pos x="12" y="39"/>
              </a:cxn>
              <a:cxn ang="0">
                <a:pos x="0" y="1"/>
              </a:cxn>
            </a:cxnLst>
            <a:rect l="0" t="0" r="r" b="b"/>
            <a:pathLst>
              <a:path w="594" h="626">
                <a:moveTo>
                  <a:pt x="0" y="1"/>
                </a:moveTo>
                <a:lnTo>
                  <a:pt x="6" y="1"/>
                </a:lnTo>
                <a:lnTo>
                  <a:pt x="10" y="0"/>
                </a:lnTo>
                <a:lnTo>
                  <a:pt x="22" y="0"/>
                </a:lnTo>
                <a:lnTo>
                  <a:pt x="28" y="1"/>
                </a:lnTo>
                <a:lnTo>
                  <a:pt x="35" y="3"/>
                </a:lnTo>
                <a:lnTo>
                  <a:pt x="42" y="16"/>
                </a:lnTo>
                <a:lnTo>
                  <a:pt x="55" y="17"/>
                </a:lnTo>
                <a:lnTo>
                  <a:pt x="62" y="19"/>
                </a:lnTo>
                <a:lnTo>
                  <a:pt x="74" y="21"/>
                </a:lnTo>
                <a:lnTo>
                  <a:pt x="91" y="18"/>
                </a:lnTo>
                <a:lnTo>
                  <a:pt x="100" y="19"/>
                </a:lnTo>
                <a:lnTo>
                  <a:pt x="110" y="24"/>
                </a:lnTo>
                <a:lnTo>
                  <a:pt x="122" y="23"/>
                </a:lnTo>
                <a:lnTo>
                  <a:pt x="130" y="26"/>
                </a:lnTo>
                <a:lnTo>
                  <a:pt x="146" y="38"/>
                </a:lnTo>
                <a:lnTo>
                  <a:pt x="150" y="45"/>
                </a:lnTo>
                <a:lnTo>
                  <a:pt x="151" y="51"/>
                </a:lnTo>
                <a:lnTo>
                  <a:pt x="155" y="56"/>
                </a:lnTo>
                <a:lnTo>
                  <a:pt x="161" y="60"/>
                </a:lnTo>
                <a:lnTo>
                  <a:pt x="168" y="72"/>
                </a:lnTo>
                <a:lnTo>
                  <a:pt x="171" y="80"/>
                </a:lnTo>
                <a:lnTo>
                  <a:pt x="184" y="89"/>
                </a:lnTo>
                <a:lnTo>
                  <a:pt x="196" y="102"/>
                </a:lnTo>
                <a:lnTo>
                  <a:pt x="230" y="118"/>
                </a:lnTo>
                <a:lnTo>
                  <a:pt x="237" y="125"/>
                </a:lnTo>
                <a:lnTo>
                  <a:pt x="251" y="136"/>
                </a:lnTo>
                <a:lnTo>
                  <a:pt x="259" y="146"/>
                </a:lnTo>
                <a:lnTo>
                  <a:pt x="263" y="157"/>
                </a:lnTo>
                <a:lnTo>
                  <a:pt x="277" y="159"/>
                </a:lnTo>
                <a:lnTo>
                  <a:pt x="282" y="172"/>
                </a:lnTo>
                <a:lnTo>
                  <a:pt x="296" y="187"/>
                </a:lnTo>
                <a:lnTo>
                  <a:pt x="302" y="190"/>
                </a:lnTo>
                <a:lnTo>
                  <a:pt x="307" y="193"/>
                </a:lnTo>
                <a:lnTo>
                  <a:pt x="309" y="189"/>
                </a:lnTo>
                <a:lnTo>
                  <a:pt x="311" y="184"/>
                </a:lnTo>
                <a:lnTo>
                  <a:pt x="320" y="184"/>
                </a:lnTo>
                <a:lnTo>
                  <a:pt x="327" y="189"/>
                </a:lnTo>
                <a:lnTo>
                  <a:pt x="338" y="211"/>
                </a:lnTo>
                <a:lnTo>
                  <a:pt x="345" y="215"/>
                </a:lnTo>
                <a:lnTo>
                  <a:pt x="350" y="216"/>
                </a:lnTo>
                <a:lnTo>
                  <a:pt x="355" y="217"/>
                </a:lnTo>
                <a:lnTo>
                  <a:pt x="371" y="226"/>
                </a:lnTo>
                <a:lnTo>
                  <a:pt x="376" y="231"/>
                </a:lnTo>
                <a:lnTo>
                  <a:pt x="382" y="242"/>
                </a:lnTo>
                <a:lnTo>
                  <a:pt x="386" y="244"/>
                </a:lnTo>
                <a:lnTo>
                  <a:pt x="387" y="233"/>
                </a:lnTo>
                <a:lnTo>
                  <a:pt x="391" y="236"/>
                </a:lnTo>
                <a:lnTo>
                  <a:pt x="396" y="243"/>
                </a:lnTo>
                <a:lnTo>
                  <a:pt x="403" y="248"/>
                </a:lnTo>
                <a:lnTo>
                  <a:pt x="423" y="247"/>
                </a:lnTo>
                <a:lnTo>
                  <a:pt x="430" y="250"/>
                </a:lnTo>
                <a:lnTo>
                  <a:pt x="433" y="254"/>
                </a:lnTo>
                <a:lnTo>
                  <a:pt x="431" y="259"/>
                </a:lnTo>
                <a:lnTo>
                  <a:pt x="428" y="263"/>
                </a:lnTo>
                <a:lnTo>
                  <a:pt x="424" y="263"/>
                </a:lnTo>
                <a:lnTo>
                  <a:pt x="425" y="270"/>
                </a:lnTo>
                <a:lnTo>
                  <a:pt x="429" y="276"/>
                </a:lnTo>
                <a:lnTo>
                  <a:pt x="429" y="282"/>
                </a:lnTo>
                <a:lnTo>
                  <a:pt x="417" y="290"/>
                </a:lnTo>
                <a:lnTo>
                  <a:pt x="415" y="292"/>
                </a:lnTo>
                <a:lnTo>
                  <a:pt x="417" y="293"/>
                </a:lnTo>
                <a:lnTo>
                  <a:pt x="430" y="287"/>
                </a:lnTo>
                <a:lnTo>
                  <a:pt x="438" y="282"/>
                </a:lnTo>
                <a:lnTo>
                  <a:pt x="449" y="279"/>
                </a:lnTo>
                <a:lnTo>
                  <a:pt x="453" y="281"/>
                </a:lnTo>
                <a:lnTo>
                  <a:pt x="462" y="288"/>
                </a:lnTo>
                <a:lnTo>
                  <a:pt x="466" y="297"/>
                </a:lnTo>
                <a:lnTo>
                  <a:pt x="467" y="303"/>
                </a:lnTo>
                <a:lnTo>
                  <a:pt x="453" y="317"/>
                </a:lnTo>
                <a:lnTo>
                  <a:pt x="457" y="319"/>
                </a:lnTo>
                <a:lnTo>
                  <a:pt x="463" y="320"/>
                </a:lnTo>
                <a:lnTo>
                  <a:pt x="461" y="328"/>
                </a:lnTo>
                <a:lnTo>
                  <a:pt x="453" y="334"/>
                </a:lnTo>
                <a:lnTo>
                  <a:pt x="450" y="344"/>
                </a:lnTo>
                <a:lnTo>
                  <a:pt x="455" y="351"/>
                </a:lnTo>
                <a:lnTo>
                  <a:pt x="466" y="357"/>
                </a:lnTo>
                <a:lnTo>
                  <a:pt x="474" y="361"/>
                </a:lnTo>
                <a:lnTo>
                  <a:pt x="482" y="361"/>
                </a:lnTo>
                <a:lnTo>
                  <a:pt x="487" y="365"/>
                </a:lnTo>
                <a:lnTo>
                  <a:pt x="490" y="363"/>
                </a:lnTo>
                <a:lnTo>
                  <a:pt x="501" y="365"/>
                </a:lnTo>
                <a:lnTo>
                  <a:pt x="506" y="376"/>
                </a:lnTo>
                <a:lnTo>
                  <a:pt x="509" y="384"/>
                </a:lnTo>
                <a:lnTo>
                  <a:pt x="510" y="394"/>
                </a:lnTo>
                <a:lnTo>
                  <a:pt x="512" y="401"/>
                </a:lnTo>
                <a:lnTo>
                  <a:pt x="510" y="409"/>
                </a:lnTo>
                <a:lnTo>
                  <a:pt x="516" y="410"/>
                </a:lnTo>
                <a:lnTo>
                  <a:pt x="526" y="414"/>
                </a:lnTo>
                <a:lnTo>
                  <a:pt x="532" y="420"/>
                </a:lnTo>
                <a:lnTo>
                  <a:pt x="526" y="435"/>
                </a:lnTo>
                <a:lnTo>
                  <a:pt x="533" y="436"/>
                </a:lnTo>
                <a:lnTo>
                  <a:pt x="542" y="435"/>
                </a:lnTo>
                <a:lnTo>
                  <a:pt x="552" y="435"/>
                </a:lnTo>
                <a:lnTo>
                  <a:pt x="560" y="436"/>
                </a:lnTo>
                <a:lnTo>
                  <a:pt x="570" y="440"/>
                </a:lnTo>
                <a:lnTo>
                  <a:pt x="573" y="446"/>
                </a:lnTo>
                <a:lnTo>
                  <a:pt x="580" y="454"/>
                </a:lnTo>
                <a:lnTo>
                  <a:pt x="584" y="462"/>
                </a:lnTo>
                <a:lnTo>
                  <a:pt x="591" y="469"/>
                </a:lnTo>
                <a:lnTo>
                  <a:pt x="594" y="478"/>
                </a:lnTo>
                <a:lnTo>
                  <a:pt x="591" y="487"/>
                </a:lnTo>
                <a:lnTo>
                  <a:pt x="585" y="501"/>
                </a:lnTo>
                <a:lnTo>
                  <a:pt x="584" y="510"/>
                </a:lnTo>
                <a:lnTo>
                  <a:pt x="587" y="512"/>
                </a:lnTo>
                <a:lnTo>
                  <a:pt x="589" y="518"/>
                </a:lnTo>
                <a:lnTo>
                  <a:pt x="585" y="530"/>
                </a:lnTo>
                <a:lnTo>
                  <a:pt x="582" y="548"/>
                </a:lnTo>
                <a:lnTo>
                  <a:pt x="584" y="556"/>
                </a:lnTo>
                <a:lnTo>
                  <a:pt x="584" y="594"/>
                </a:lnTo>
                <a:lnTo>
                  <a:pt x="581" y="613"/>
                </a:lnTo>
                <a:lnTo>
                  <a:pt x="579" y="623"/>
                </a:lnTo>
                <a:lnTo>
                  <a:pt x="574" y="623"/>
                </a:lnTo>
                <a:lnTo>
                  <a:pt x="563" y="613"/>
                </a:lnTo>
                <a:lnTo>
                  <a:pt x="554" y="607"/>
                </a:lnTo>
                <a:lnTo>
                  <a:pt x="552" y="610"/>
                </a:lnTo>
                <a:lnTo>
                  <a:pt x="549" y="619"/>
                </a:lnTo>
                <a:lnTo>
                  <a:pt x="543" y="621"/>
                </a:lnTo>
                <a:lnTo>
                  <a:pt x="524" y="607"/>
                </a:lnTo>
                <a:lnTo>
                  <a:pt x="516" y="608"/>
                </a:lnTo>
                <a:lnTo>
                  <a:pt x="524" y="624"/>
                </a:lnTo>
                <a:lnTo>
                  <a:pt x="519" y="626"/>
                </a:lnTo>
                <a:lnTo>
                  <a:pt x="508" y="618"/>
                </a:lnTo>
                <a:lnTo>
                  <a:pt x="500" y="609"/>
                </a:lnTo>
                <a:lnTo>
                  <a:pt x="484" y="596"/>
                </a:lnTo>
                <a:lnTo>
                  <a:pt x="478" y="586"/>
                </a:lnTo>
                <a:lnTo>
                  <a:pt x="471" y="577"/>
                </a:lnTo>
                <a:lnTo>
                  <a:pt x="461" y="572"/>
                </a:lnTo>
                <a:lnTo>
                  <a:pt x="455" y="571"/>
                </a:lnTo>
                <a:lnTo>
                  <a:pt x="436" y="554"/>
                </a:lnTo>
                <a:lnTo>
                  <a:pt x="419" y="543"/>
                </a:lnTo>
                <a:lnTo>
                  <a:pt x="409" y="535"/>
                </a:lnTo>
                <a:lnTo>
                  <a:pt x="399" y="532"/>
                </a:lnTo>
                <a:lnTo>
                  <a:pt x="392" y="522"/>
                </a:lnTo>
                <a:lnTo>
                  <a:pt x="388" y="508"/>
                </a:lnTo>
                <a:lnTo>
                  <a:pt x="383" y="501"/>
                </a:lnTo>
                <a:lnTo>
                  <a:pt x="371" y="495"/>
                </a:lnTo>
                <a:lnTo>
                  <a:pt x="363" y="484"/>
                </a:lnTo>
                <a:lnTo>
                  <a:pt x="339" y="457"/>
                </a:lnTo>
                <a:lnTo>
                  <a:pt x="317" y="433"/>
                </a:lnTo>
                <a:lnTo>
                  <a:pt x="312" y="426"/>
                </a:lnTo>
                <a:lnTo>
                  <a:pt x="311" y="409"/>
                </a:lnTo>
                <a:lnTo>
                  <a:pt x="288" y="366"/>
                </a:lnTo>
                <a:lnTo>
                  <a:pt x="286" y="355"/>
                </a:lnTo>
                <a:lnTo>
                  <a:pt x="278" y="341"/>
                </a:lnTo>
                <a:lnTo>
                  <a:pt x="272" y="336"/>
                </a:lnTo>
                <a:lnTo>
                  <a:pt x="264" y="328"/>
                </a:lnTo>
                <a:lnTo>
                  <a:pt x="258" y="323"/>
                </a:lnTo>
                <a:lnTo>
                  <a:pt x="250" y="306"/>
                </a:lnTo>
                <a:lnTo>
                  <a:pt x="232" y="293"/>
                </a:lnTo>
                <a:lnTo>
                  <a:pt x="225" y="293"/>
                </a:lnTo>
                <a:lnTo>
                  <a:pt x="223" y="292"/>
                </a:lnTo>
                <a:lnTo>
                  <a:pt x="221" y="291"/>
                </a:lnTo>
                <a:lnTo>
                  <a:pt x="216" y="270"/>
                </a:lnTo>
                <a:lnTo>
                  <a:pt x="210" y="248"/>
                </a:lnTo>
                <a:lnTo>
                  <a:pt x="205" y="237"/>
                </a:lnTo>
                <a:lnTo>
                  <a:pt x="198" y="225"/>
                </a:lnTo>
                <a:lnTo>
                  <a:pt x="198" y="215"/>
                </a:lnTo>
                <a:lnTo>
                  <a:pt x="191" y="205"/>
                </a:lnTo>
                <a:lnTo>
                  <a:pt x="181" y="195"/>
                </a:lnTo>
                <a:lnTo>
                  <a:pt x="161" y="185"/>
                </a:lnTo>
                <a:lnTo>
                  <a:pt x="151" y="182"/>
                </a:lnTo>
                <a:lnTo>
                  <a:pt x="139" y="179"/>
                </a:lnTo>
                <a:lnTo>
                  <a:pt x="130" y="148"/>
                </a:lnTo>
                <a:lnTo>
                  <a:pt x="123" y="146"/>
                </a:lnTo>
                <a:lnTo>
                  <a:pt x="121" y="140"/>
                </a:lnTo>
                <a:lnTo>
                  <a:pt x="116" y="136"/>
                </a:lnTo>
                <a:lnTo>
                  <a:pt x="105" y="118"/>
                </a:lnTo>
                <a:lnTo>
                  <a:pt x="94" y="108"/>
                </a:lnTo>
                <a:lnTo>
                  <a:pt x="86" y="103"/>
                </a:lnTo>
                <a:lnTo>
                  <a:pt x="76" y="103"/>
                </a:lnTo>
                <a:lnTo>
                  <a:pt x="65" y="93"/>
                </a:lnTo>
                <a:lnTo>
                  <a:pt x="57" y="83"/>
                </a:lnTo>
                <a:lnTo>
                  <a:pt x="51" y="77"/>
                </a:lnTo>
                <a:lnTo>
                  <a:pt x="41" y="71"/>
                </a:lnTo>
                <a:lnTo>
                  <a:pt x="19" y="46"/>
                </a:lnTo>
                <a:lnTo>
                  <a:pt x="12" y="39"/>
                </a:lnTo>
                <a:lnTo>
                  <a:pt x="4" y="22"/>
                </a:lnTo>
                <a:lnTo>
                  <a:pt x="3" y="3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6" name="Freeform 65">
            <a:extLst>
              <a:ext uri="{FF2B5EF4-FFF2-40B4-BE49-F238E27FC236}">
                <a16:creationId xmlns:a16="http://schemas.microsoft.com/office/drawing/2014/main" id="{29E33DF8-70E3-4EAA-B460-17956A5E46BE}"/>
              </a:ext>
            </a:extLst>
          </p:cNvPr>
          <p:cNvSpPr>
            <a:spLocks noChangeAspect="1"/>
          </p:cNvSpPr>
          <p:nvPr/>
        </p:nvSpPr>
        <p:spPr bwMode="gray">
          <a:xfrm>
            <a:off x="3783752" y="3477246"/>
            <a:ext cx="173023" cy="41329"/>
          </a:xfrm>
          <a:custGeom>
            <a:avLst/>
            <a:gdLst/>
            <a:ahLst/>
            <a:cxnLst>
              <a:cxn ang="0">
                <a:pos x="364" y="129"/>
              </a:cxn>
              <a:cxn ang="0">
                <a:pos x="334" y="130"/>
              </a:cxn>
              <a:cxn ang="0">
                <a:pos x="326" y="124"/>
              </a:cxn>
              <a:cxn ang="0">
                <a:pos x="314" y="126"/>
              </a:cxn>
              <a:cxn ang="0">
                <a:pos x="288" y="120"/>
              </a:cxn>
              <a:cxn ang="0">
                <a:pos x="272" y="110"/>
              </a:cxn>
              <a:cxn ang="0">
                <a:pos x="257" y="102"/>
              </a:cxn>
              <a:cxn ang="0">
                <a:pos x="231" y="99"/>
              </a:cxn>
              <a:cxn ang="0">
                <a:pos x="212" y="97"/>
              </a:cxn>
              <a:cxn ang="0">
                <a:pos x="203" y="99"/>
              </a:cxn>
              <a:cxn ang="0">
                <a:pos x="191" y="96"/>
              </a:cxn>
              <a:cxn ang="0">
                <a:pos x="181" y="103"/>
              </a:cxn>
              <a:cxn ang="0">
                <a:pos x="142" y="96"/>
              </a:cxn>
              <a:cxn ang="0">
                <a:pos x="116" y="87"/>
              </a:cxn>
              <a:cxn ang="0">
                <a:pos x="85" y="83"/>
              </a:cxn>
              <a:cxn ang="0">
                <a:pos x="67" y="76"/>
              </a:cxn>
              <a:cxn ang="0">
                <a:pos x="72" y="60"/>
              </a:cxn>
              <a:cxn ang="0">
                <a:pos x="62" y="59"/>
              </a:cxn>
              <a:cxn ang="0">
                <a:pos x="24" y="50"/>
              </a:cxn>
              <a:cxn ang="0">
                <a:pos x="6" y="46"/>
              </a:cxn>
              <a:cxn ang="0">
                <a:pos x="3" y="38"/>
              </a:cxn>
              <a:cxn ang="0">
                <a:pos x="9" y="41"/>
              </a:cxn>
              <a:cxn ang="0">
                <a:pos x="20" y="38"/>
              </a:cxn>
              <a:cxn ang="0">
                <a:pos x="29" y="30"/>
              </a:cxn>
              <a:cxn ang="0">
                <a:pos x="36" y="14"/>
              </a:cxn>
              <a:cxn ang="0">
                <a:pos x="53" y="1"/>
              </a:cxn>
              <a:cxn ang="0">
                <a:pos x="102" y="0"/>
              </a:cxn>
              <a:cxn ang="0">
                <a:pos x="119" y="7"/>
              </a:cxn>
              <a:cxn ang="0">
                <a:pos x="132" y="16"/>
              </a:cxn>
              <a:cxn ang="0">
                <a:pos x="154" y="18"/>
              </a:cxn>
              <a:cxn ang="0">
                <a:pos x="177" y="33"/>
              </a:cxn>
              <a:cxn ang="0">
                <a:pos x="196" y="49"/>
              </a:cxn>
              <a:cxn ang="0">
                <a:pos x="228" y="49"/>
              </a:cxn>
              <a:cxn ang="0">
                <a:pos x="261" y="53"/>
              </a:cxn>
              <a:cxn ang="0">
                <a:pos x="279" y="56"/>
              </a:cxn>
              <a:cxn ang="0">
                <a:pos x="295" y="39"/>
              </a:cxn>
              <a:cxn ang="0">
                <a:pos x="304" y="25"/>
              </a:cxn>
              <a:cxn ang="0">
                <a:pos x="317" y="35"/>
              </a:cxn>
              <a:cxn ang="0">
                <a:pos x="333" y="41"/>
              </a:cxn>
              <a:cxn ang="0">
                <a:pos x="347" y="40"/>
              </a:cxn>
              <a:cxn ang="0">
                <a:pos x="358" y="45"/>
              </a:cxn>
              <a:cxn ang="0">
                <a:pos x="373" y="51"/>
              </a:cxn>
              <a:cxn ang="0">
                <a:pos x="397" y="55"/>
              </a:cxn>
              <a:cxn ang="0">
                <a:pos x="412" y="75"/>
              </a:cxn>
              <a:cxn ang="0">
                <a:pos x="424" y="96"/>
              </a:cxn>
              <a:cxn ang="0">
                <a:pos x="456" y="97"/>
              </a:cxn>
              <a:cxn ang="0">
                <a:pos x="481" y="94"/>
              </a:cxn>
              <a:cxn ang="0">
                <a:pos x="499" y="103"/>
              </a:cxn>
              <a:cxn ang="0">
                <a:pos x="497" y="136"/>
              </a:cxn>
              <a:cxn ang="0">
                <a:pos x="503" y="148"/>
              </a:cxn>
              <a:cxn ang="0">
                <a:pos x="502" y="156"/>
              </a:cxn>
              <a:cxn ang="0">
                <a:pos x="462" y="141"/>
              </a:cxn>
              <a:cxn ang="0">
                <a:pos x="433" y="130"/>
              </a:cxn>
              <a:cxn ang="0">
                <a:pos x="392" y="136"/>
              </a:cxn>
              <a:cxn ang="0">
                <a:pos x="374" y="129"/>
              </a:cxn>
            </a:cxnLst>
            <a:rect l="0" t="0" r="r" b="b"/>
            <a:pathLst>
              <a:path w="506" h="158">
                <a:moveTo>
                  <a:pt x="374" y="129"/>
                </a:moveTo>
                <a:lnTo>
                  <a:pt x="364" y="129"/>
                </a:lnTo>
                <a:lnTo>
                  <a:pt x="353" y="135"/>
                </a:lnTo>
                <a:lnTo>
                  <a:pt x="334" y="130"/>
                </a:lnTo>
                <a:lnTo>
                  <a:pt x="330" y="127"/>
                </a:lnTo>
                <a:lnTo>
                  <a:pt x="326" y="124"/>
                </a:lnTo>
                <a:lnTo>
                  <a:pt x="323" y="126"/>
                </a:lnTo>
                <a:lnTo>
                  <a:pt x="314" y="126"/>
                </a:lnTo>
                <a:lnTo>
                  <a:pt x="304" y="125"/>
                </a:lnTo>
                <a:lnTo>
                  <a:pt x="288" y="120"/>
                </a:lnTo>
                <a:lnTo>
                  <a:pt x="279" y="115"/>
                </a:lnTo>
                <a:lnTo>
                  <a:pt x="272" y="110"/>
                </a:lnTo>
                <a:lnTo>
                  <a:pt x="266" y="105"/>
                </a:lnTo>
                <a:lnTo>
                  <a:pt x="257" y="102"/>
                </a:lnTo>
                <a:lnTo>
                  <a:pt x="242" y="99"/>
                </a:lnTo>
                <a:lnTo>
                  <a:pt x="231" y="99"/>
                </a:lnTo>
                <a:lnTo>
                  <a:pt x="217" y="96"/>
                </a:lnTo>
                <a:lnTo>
                  <a:pt x="212" y="97"/>
                </a:lnTo>
                <a:lnTo>
                  <a:pt x="208" y="99"/>
                </a:lnTo>
                <a:lnTo>
                  <a:pt x="203" y="99"/>
                </a:lnTo>
                <a:lnTo>
                  <a:pt x="201" y="96"/>
                </a:lnTo>
                <a:lnTo>
                  <a:pt x="191" y="96"/>
                </a:lnTo>
                <a:lnTo>
                  <a:pt x="186" y="100"/>
                </a:lnTo>
                <a:lnTo>
                  <a:pt x="181" y="103"/>
                </a:lnTo>
                <a:lnTo>
                  <a:pt x="177" y="103"/>
                </a:lnTo>
                <a:lnTo>
                  <a:pt x="142" y="96"/>
                </a:lnTo>
                <a:lnTo>
                  <a:pt x="129" y="89"/>
                </a:lnTo>
                <a:lnTo>
                  <a:pt x="116" y="87"/>
                </a:lnTo>
                <a:lnTo>
                  <a:pt x="95" y="86"/>
                </a:lnTo>
                <a:lnTo>
                  <a:pt x="85" y="83"/>
                </a:lnTo>
                <a:lnTo>
                  <a:pt x="79" y="80"/>
                </a:lnTo>
                <a:lnTo>
                  <a:pt x="67" y="76"/>
                </a:lnTo>
                <a:lnTo>
                  <a:pt x="63" y="72"/>
                </a:lnTo>
                <a:lnTo>
                  <a:pt x="72" y="60"/>
                </a:lnTo>
                <a:lnTo>
                  <a:pt x="70" y="59"/>
                </a:lnTo>
                <a:lnTo>
                  <a:pt x="62" y="59"/>
                </a:lnTo>
                <a:lnTo>
                  <a:pt x="42" y="50"/>
                </a:lnTo>
                <a:lnTo>
                  <a:pt x="24" y="50"/>
                </a:lnTo>
                <a:lnTo>
                  <a:pt x="18" y="48"/>
                </a:lnTo>
                <a:lnTo>
                  <a:pt x="6" y="46"/>
                </a:lnTo>
                <a:lnTo>
                  <a:pt x="0" y="40"/>
                </a:lnTo>
                <a:lnTo>
                  <a:pt x="3" y="38"/>
                </a:lnTo>
                <a:lnTo>
                  <a:pt x="5" y="39"/>
                </a:lnTo>
                <a:lnTo>
                  <a:pt x="9" y="41"/>
                </a:lnTo>
                <a:lnTo>
                  <a:pt x="15" y="41"/>
                </a:lnTo>
                <a:lnTo>
                  <a:pt x="20" y="38"/>
                </a:lnTo>
                <a:lnTo>
                  <a:pt x="24" y="30"/>
                </a:lnTo>
                <a:lnTo>
                  <a:pt x="29" y="30"/>
                </a:lnTo>
                <a:lnTo>
                  <a:pt x="33" y="23"/>
                </a:lnTo>
                <a:lnTo>
                  <a:pt x="36" y="14"/>
                </a:lnTo>
                <a:lnTo>
                  <a:pt x="41" y="5"/>
                </a:lnTo>
                <a:lnTo>
                  <a:pt x="53" y="1"/>
                </a:lnTo>
                <a:lnTo>
                  <a:pt x="89" y="7"/>
                </a:lnTo>
                <a:lnTo>
                  <a:pt x="102" y="0"/>
                </a:lnTo>
                <a:lnTo>
                  <a:pt x="113" y="0"/>
                </a:lnTo>
                <a:lnTo>
                  <a:pt x="119" y="7"/>
                </a:lnTo>
                <a:lnTo>
                  <a:pt x="122" y="14"/>
                </a:lnTo>
                <a:lnTo>
                  <a:pt x="132" y="16"/>
                </a:lnTo>
                <a:lnTo>
                  <a:pt x="140" y="14"/>
                </a:lnTo>
                <a:lnTo>
                  <a:pt x="154" y="18"/>
                </a:lnTo>
                <a:lnTo>
                  <a:pt x="164" y="19"/>
                </a:lnTo>
                <a:lnTo>
                  <a:pt x="177" y="33"/>
                </a:lnTo>
                <a:lnTo>
                  <a:pt x="186" y="46"/>
                </a:lnTo>
                <a:lnTo>
                  <a:pt x="196" y="49"/>
                </a:lnTo>
                <a:lnTo>
                  <a:pt x="207" y="48"/>
                </a:lnTo>
                <a:lnTo>
                  <a:pt x="228" y="49"/>
                </a:lnTo>
                <a:lnTo>
                  <a:pt x="234" y="48"/>
                </a:lnTo>
                <a:lnTo>
                  <a:pt x="261" y="53"/>
                </a:lnTo>
                <a:lnTo>
                  <a:pt x="271" y="54"/>
                </a:lnTo>
                <a:lnTo>
                  <a:pt x="279" y="56"/>
                </a:lnTo>
                <a:lnTo>
                  <a:pt x="287" y="54"/>
                </a:lnTo>
                <a:lnTo>
                  <a:pt x="295" y="39"/>
                </a:lnTo>
                <a:lnTo>
                  <a:pt x="296" y="32"/>
                </a:lnTo>
                <a:lnTo>
                  <a:pt x="304" y="25"/>
                </a:lnTo>
                <a:lnTo>
                  <a:pt x="311" y="27"/>
                </a:lnTo>
                <a:lnTo>
                  <a:pt x="317" y="35"/>
                </a:lnTo>
                <a:lnTo>
                  <a:pt x="323" y="41"/>
                </a:lnTo>
                <a:lnTo>
                  <a:pt x="333" y="41"/>
                </a:lnTo>
                <a:lnTo>
                  <a:pt x="342" y="37"/>
                </a:lnTo>
                <a:lnTo>
                  <a:pt x="347" y="40"/>
                </a:lnTo>
                <a:lnTo>
                  <a:pt x="353" y="41"/>
                </a:lnTo>
                <a:lnTo>
                  <a:pt x="358" y="45"/>
                </a:lnTo>
                <a:lnTo>
                  <a:pt x="365" y="46"/>
                </a:lnTo>
                <a:lnTo>
                  <a:pt x="373" y="51"/>
                </a:lnTo>
                <a:lnTo>
                  <a:pt x="390" y="50"/>
                </a:lnTo>
                <a:lnTo>
                  <a:pt x="397" y="55"/>
                </a:lnTo>
                <a:lnTo>
                  <a:pt x="404" y="70"/>
                </a:lnTo>
                <a:lnTo>
                  <a:pt x="412" y="75"/>
                </a:lnTo>
                <a:lnTo>
                  <a:pt x="414" y="91"/>
                </a:lnTo>
                <a:lnTo>
                  <a:pt x="424" y="96"/>
                </a:lnTo>
                <a:lnTo>
                  <a:pt x="435" y="99"/>
                </a:lnTo>
                <a:lnTo>
                  <a:pt x="456" y="97"/>
                </a:lnTo>
                <a:lnTo>
                  <a:pt x="467" y="97"/>
                </a:lnTo>
                <a:lnTo>
                  <a:pt x="481" y="94"/>
                </a:lnTo>
                <a:lnTo>
                  <a:pt x="492" y="97"/>
                </a:lnTo>
                <a:lnTo>
                  <a:pt x="499" y="103"/>
                </a:lnTo>
                <a:lnTo>
                  <a:pt x="500" y="116"/>
                </a:lnTo>
                <a:lnTo>
                  <a:pt x="497" y="136"/>
                </a:lnTo>
                <a:lnTo>
                  <a:pt x="499" y="143"/>
                </a:lnTo>
                <a:lnTo>
                  <a:pt x="503" y="148"/>
                </a:lnTo>
                <a:lnTo>
                  <a:pt x="506" y="158"/>
                </a:lnTo>
                <a:lnTo>
                  <a:pt x="502" y="156"/>
                </a:lnTo>
                <a:lnTo>
                  <a:pt x="495" y="150"/>
                </a:lnTo>
                <a:lnTo>
                  <a:pt x="462" y="141"/>
                </a:lnTo>
                <a:lnTo>
                  <a:pt x="446" y="135"/>
                </a:lnTo>
                <a:lnTo>
                  <a:pt x="433" y="130"/>
                </a:lnTo>
                <a:lnTo>
                  <a:pt x="406" y="138"/>
                </a:lnTo>
                <a:lnTo>
                  <a:pt x="392" y="136"/>
                </a:lnTo>
                <a:lnTo>
                  <a:pt x="381" y="131"/>
                </a:lnTo>
                <a:lnTo>
                  <a:pt x="374" y="12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7" name="Freeform 66">
            <a:extLst>
              <a:ext uri="{FF2B5EF4-FFF2-40B4-BE49-F238E27FC236}">
                <a16:creationId xmlns:a16="http://schemas.microsoft.com/office/drawing/2014/main" id="{45E4753B-9BCA-47C0-87B1-7A15693D83C7}"/>
              </a:ext>
            </a:extLst>
          </p:cNvPr>
          <p:cNvSpPr>
            <a:spLocks noChangeAspect="1"/>
          </p:cNvSpPr>
          <p:nvPr/>
        </p:nvSpPr>
        <p:spPr bwMode="gray">
          <a:xfrm>
            <a:off x="3852276" y="3332593"/>
            <a:ext cx="186728" cy="120114"/>
          </a:xfrm>
          <a:custGeom>
            <a:avLst/>
            <a:gdLst/>
            <a:ahLst/>
            <a:cxnLst>
              <a:cxn ang="0">
                <a:pos x="474" y="15"/>
              </a:cxn>
              <a:cxn ang="0">
                <a:pos x="471" y="22"/>
              </a:cxn>
              <a:cxn ang="0">
                <a:pos x="485" y="38"/>
              </a:cxn>
              <a:cxn ang="0">
                <a:pos x="470" y="42"/>
              </a:cxn>
              <a:cxn ang="0">
                <a:pos x="460" y="57"/>
              </a:cxn>
              <a:cxn ang="0">
                <a:pos x="461" y="67"/>
              </a:cxn>
              <a:cxn ang="0">
                <a:pos x="475" y="80"/>
              </a:cxn>
              <a:cxn ang="0">
                <a:pos x="493" y="121"/>
              </a:cxn>
              <a:cxn ang="0">
                <a:pos x="490" y="132"/>
              </a:cxn>
              <a:cxn ang="0">
                <a:pos x="547" y="186"/>
              </a:cxn>
              <a:cxn ang="0">
                <a:pos x="519" y="194"/>
              </a:cxn>
              <a:cxn ang="0">
                <a:pos x="495" y="186"/>
              </a:cxn>
              <a:cxn ang="0">
                <a:pos x="486" y="202"/>
              </a:cxn>
              <a:cxn ang="0">
                <a:pos x="471" y="228"/>
              </a:cxn>
              <a:cxn ang="0">
                <a:pos x="468" y="266"/>
              </a:cxn>
              <a:cxn ang="0">
                <a:pos x="438" y="311"/>
              </a:cxn>
              <a:cxn ang="0">
                <a:pos x="402" y="336"/>
              </a:cxn>
              <a:cxn ang="0">
                <a:pos x="411" y="350"/>
              </a:cxn>
              <a:cxn ang="0">
                <a:pos x="417" y="381"/>
              </a:cxn>
              <a:cxn ang="0">
                <a:pos x="407" y="393"/>
              </a:cxn>
              <a:cxn ang="0">
                <a:pos x="398" y="407"/>
              </a:cxn>
              <a:cxn ang="0">
                <a:pos x="394" y="417"/>
              </a:cxn>
              <a:cxn ang="0">
                <a:pos x="374" y="441"/>
              </a:cxn>
              <a:cxn ang="0">
                <a:pos x="324" y="465"/>
              </a:cxn>
              <a:cxn ang="0">
                <a:pos x="308" y="433"/>
              </a:cxn>
              <a:cxn ang="0">
                <a:pos x="293" y="423"/>
              </a:cxn>
              <a:cxn ang="0">
                <a:pos x="262" y="428"/>
              </a:cxn>
              <a:cxn ang="0">
                <a:pos x="240" y="414"/>
              </a:cxn>
              <a:cxn ang="0">
                <a:pos x="221" y="408"/>
              </a:cxn>
              <a:cxn ang="0">
                <a:pos x="201" y="424"/>
              </a:cxn>
              <a:cxn ang="0">
                <a:pos x="174" y="427"/>
              </a:cxn>
              <a:cxn ang="0">
                <a:pos x="160" y="430"/>
              </a:cxn>
              <a:cxn ang="0">
                <a:pos x="146" y="398"/>
              </a:cxn>
              <a:cxn ang="0">
                <a:pos x="129" y="398"/>
              </a:cxn>
              <a:cxn ang="0">
                <a:pos x="110" y="406"/>
              </a:cxn>
              <a:cxn ang="0">
                <a:pos x="84" y="397"/>
              </a:cxn>
              <a:cxn ang="0">
                <a:pos x="70" y="387"/>
              </a:cxn>
              <a:cxn ang="0">
                <a:pos x="62" y="353"/>
              </a:cxn>
              <a:cxn ang="0">
                <a:pos x="59" y="333"/>
              </a:cxn>
              <a:cxn ang="0">
                <a:pos x="55" y="305"/>
              </a:cxn>
              <a:cxn ang="0">
                <a:pos x="39" y="278"/>
              </a:cxn>
              <a:cxn ang="0">
                <a:pos x="18" y="268"/>
              </a:cxn>
              <a:cxn ang="0">
                <a:pos x="11" y="233"/>
              </a:cxn>
              <a:cxn ang="0">
                <a:pos x="1" y="214"/>
              </a:cxn>
              <a:cxn ang="0">
                <a:pos x="7" y="163"/>
              </a:cxn>
              <a:cxn ang="0">
                <a:pos x="25" y="134"/>
              </a:cxn>
              <a:cxn ang="0">
                <a:pos x="60" y="174"/>
              </a:cxn>
              <a:cxn ang="0">
                <a:pos x="99" y="185"/>
              </a:cxn>
              <a:cxn ang="0">
                <a:pos x="129" y="186"/>
              </a:cxn>
              <a:cxn ang="0">
                <a:pos x="156" y="183"/>
              </a:cxn>
              <a:cxn ang="0">
                <a:pos x="184" y="155"/>
              </a:cxn>
              <a:cxn ang="0">
                <a:pos x="217" y="166"/>
              </a:cxn>
              <a:cxn ang="0">
                <a:pos x="253" y="174"/>
              </a:cxn>
              <a:cxn ang="0">
                <a:pos x="285" y="163"/>
              </a:cxn>
              <a:cxn ang="0">
                <a:pos x="308" y="147"/>
              </a:cxn>
              <a:cxn ang="0">
                <a:pos x="330" y="90"/>
              </a:cxn>
              <a:cxn ang="0">
                <a:pos x="363" y="27"/>
              </a:cxn>
              <a:cxn ang="0">
                <a:pos x="394" y="0"/>
              </a:cxn>
              <a:cxn ang="0">
                <a:pos x="468" y="11"/>
              </a:cxn>
            </a:cxnLst>
            <a:rect l="0" t="0" r="r" b="b"/>
            <a:pathLst>
              <a:path w="547" h="467">
                <a:moveTo>
                  <a:pt x="472" y="11"/>
                </a:moveTo>
                <a:lnTo>
                  <a:pt x="475" y="13"/>
                </a:lnTo>
                <a:lnTo>
                  <a:pt x="474" y="15"/>
                </a:lnTo>
                <a:lnTo>
                  <a:pt x="469" y="18"/>
                </a:lnTo>
                <a:lnTo>
                  <a:pt x="464" y="19"/>
                </a:lnTo>
                <a:lnTo>
                  <a:pt x="471" y="22"/>
                </a:lnTo>
                <a:lnTo>
                  <a:pt x="477" y="27"/>
                </a:lnTo>
                <a:lnTo>
                  <a:pt x="485" y="30"/>
                </a:lnTo>
                <a:lnTo>
                  <a:pt x="485" y="38"/>
                </a:lnTo>
                <a:lnTo>
                  <a:pt x="479" y="41"/>
                </a:lnTo>
                <a:lnTo>
                  <a:pt x="471" y="40"/>
                </a:lnTo>
                <a:lnTo>
                  <a:pt x="470" y="42"/>
                </a:lnTo>
                <a:lnTo>
                  <a:pt x="457" y="43"/>
                </a:lnTo>
                <a:lnTo>
                  <a:pt x="453" y="47"/>
                </a:lnTo>
                <a:lnTo>
                  <a:pt x="460" y="57"/>
                </a:lnTo>
                <a:lnTo>
                  <a:pt x="464" y="59"/>
                </a:lnTo>
                <a:lnTo>
                  <a:pt x="465" y="63"/>
                </a:lnTo>
                <a:lnTo>
                  <a:pt x="461" y="67"/>
                </a:lnTo>
                <a:lnTo>
                  <a:pt x="464" y="70"/>
                </a:lnTo>
                <a:lnTo>
                  <a:pt x="470" y="75"/>
                </a:lnTo>
                <a:lnTo>
                  <a:pt x="475" y="80"/>
                </a:lnTo>
                <a:lnTo>
                  <a:pt x="479" y="88"/>
                </a:lnTo>
                <a:lnTo>
                  <a:pt x="496" y="116"/>
                </a:lnTo>
                <a:lnTo>
                  <a:pt x="493" y="121"/>
                </a:lnTo>
                <a:lnTo>
                  <a:pt x="492" y="124"/>
                </a:lnTo>
                <a:lnTo>
                  <a:pt x="490" y="127"/>
                </a:lnTo>
                <a:lnTo>
                  <a:pt x="490" y="132"/>
                </a:lnTo>
                <a:lnTo>
                  <a:pt x="491" y="137"/>
                </a:lnTo>
                <a:lnTo>
                  <a:pt x="541" y="180"/>
                </a:lnTo>
                <a:lnTo>
                  <a:pt x="547" y="186"/>
                </a:lnTo>
                <a:lnTo>
                  <a:pt x="547" y="191"/>
                </a:lnTo>
                <a:lnTo>
                  <a:pt x="538" y="193"/>
                </a:lnTo>
                <a:lnTo>
                  <a:pt x="519" y="194"/>
                </a:lnTo>
                <a:lnTo>
                  <a:pt x="504" y="191"/>
                </a:lnTo>
                <a:lnTo>
                  <a:pt x="496" y="181"/>
                </a:lnTo>
                <a:lnTo>
                  <a:pt x="495" y="186"/>
                </a:lnTo>
                <a:lnTo>
                  <a:pt x="497" y="194"/>
                </a:lnTo>
                <a:lnTo>
                  <a:pt x="496" y="197"/>
                </a:lnTo>
                <a:lnTo>
                  <a:pt x="486" y="202"/>
                </a:lnTo>
                <a:lnTo>
                  <a:pt x="479" y="212"/>
                </a:lnTo>
                <a:lnTo>
                  <a:pt x="474" y="219"/>
                </a:lnTo>
                <a:lnTo>
                  <a:pt x="471" y="228"/>
                </a:lnTo>
                <a:lnTo>
                  <a:pt x="471" y="240"/>
                </a:lnTo>
                <a:lnTo>
                  <a:pt x="468" y="248"/>
                </a:lnTo>
                <a:lnTo>
                  <a:pt x="468" y="266"/>
                </a:lnTo>
                <a:lnTo>
                  <a:pt x="460" y="276"/>
                </a:lnTo>
                <a:lnTo>
                  <a:pt x="447" y="304"/>
                </a:lnTo>
                <a:lnTo>
                  <a:pt x="438" y="311"/>
                </a:lnTo>
                <a:lnTo>
                  <a:pt x="433" y="309"/>
                </a:lnTo>
                <a:lnTo>
                  <a:pt x="427" y="316"/>
                </a:lnTo>
                <a:lnTo>
                  <a:pt x="402" y="336"/>
                </a:lnTo>
                <a:lnTo>
                  <a:pt x="404" y="339"/>
                </a:lnTo>
                <a:lnTo>
                  <a:pt x="410" y="341"/>
                </a:lnTo>
                <a:lnTo>
                  <a:pt x="411" y="350"/>
                </a:lnTo>
                <a:lnTo>
                  <a:pt x="411" y="358"/>
                </a:lnTo>
                <a:lnTo>
                  <a:pt x="422" y="363"/>
                </a:lnTo>
                <a:lnTo>
                  <a:pt x="417" y="381"/>
                </a:lnTo>
                <a:lnTo>
                  <a:pt x="411" y="377"/>
                </a:lnTo>
                <a:lnTo>
                  <a:pt x="409" y="381"/>
                </a:lnTo>
                <a:lnTo>
                  <a:pt x="407" y="393"/>
                </a:lnTo>
                <a:lnTo>
                  <a:pt x="404" y="401"/>
                </a:lnTo>
                <a:lnTo>
                  <a:pt x="399" y="402"/>
                </a:lnTo>
                <a:lnTo>
                  <a:pt x="398" y="407"/>
                </a:lnTo>
                <a:lnTo>
                  <a:pt x="398" y="412"/>
                </a:lnTo>
                <a:lnTo>
                  <a:pt x="396" y="416"/>
                </a:lnTo>
                <a:lnTo>
                  <a:pt x="394" y="417"/>
                </a:lnTo>
                <a:lnTo>
                  <a:pt x="390" y="420"/>
                </a:lnTo>
                <a:lnTo>
                  <a:pt x="387" y="433"/>
                </a:lnTo>
                <a:lnTo>
                  <a:pt x="374" y="441"/>
                </a:lnTo>
                <a:lnTo>
                  <a:pt x="371" y="441"/>
                </a:lnTo>
                <a:lnTo>
                  <a:pt x="361" y="447"/>
                </a:lnTo>
                <a:lnTo>
                  <a:pt x="324" y="465"/>
                </a:lnTo>
                <a:lnTo>
                  <a:pt x="315" y="467"/>
                </a:lnTo>
                <a:lnTo>
                  <a:pt x="310" y="443"/>
                </a:lnTo>
                <a:lnTo>
                  <a:pt x="308" y="433"/>
                </a:lnTo>
                <a:lnTo>
                  <a:pt x="304" y="430"/>
                </a:lnTo>
                <a:lnTo>
                  <a:pt x="301" y="430"/>
                </a:lnTo>
                <a:lnTo>
                  <a:pt x="293" y="423"/>
                </a:lnTo>
                <a:lnTo>
                  <a:pt x="280" y="423"/>
                </a:lnTo>
                <a:lnTo>
                  <a:pt x="271" y="427"/>
                </a:lnTo>
                <a:lnTo>
                  <a:pt x="262" y="428"/>
                </a:lnTo>
                <a:lnTo>
                  <a:pt x="260" y="423"/>
                </a:lnTo>
                <a:lnTo>
                  <a:pt x="259" y="414"/>
                </a:lnTo>
                <a:lnTo>
                  <a:pt x="240" y="414"/>
                </a:lnTo>
                <a:lnTo>
                  <a:pt x="229" y="407"/>
                </a:lnTo>
                <a:lnTo>
                  <a:pt x="223" y="404"/>
                </a:lnTo>
                <a:lnTo>
                  <a:pt x="221" y="408"/>
                </a:lnTo>
                <a:lnTo>
                  <a:pt x="222" y="413"/>
                </a:lnTo>
                <a:lnTo>
                  <a:pt x="213" y="419"/>
                </a:lnTo>
                <a:lnTo>
                  <a:pt x="201" y="424"/>
                </a:lnTo>
                <a:lnTo>
                  <a:pt x="194" y="425"/>
                </a:lnTo>
                <a:lnTo>
                  <a:pt x="183" y="423"/>
                </a:lnTo>
                <a:lnTo>
                  <a:pt x="174" y="427"/>
                </a:lnTo>
                <a:lnTo>
                  <a:pt x="168" y="428"/>
                </a:lnTo>
                <a:lnTo>
                  <a:pt x="163" y="430"/>
                </a:lnTo>
                <a:lnTo>
                  <a:pt x="160" y="430"/>
                </a:lnTo>
                <a:lnTo>
                  <a:pt x="158" y="412"/>
                </a:lnTo>
                <a:lnTo>
                  <a:pt x="151" y="391"/>
                </a:lnTo>
                <a:lnTo>
                  <a:pt x="146" y="398"/>
                </a:lnTo>
                <a:lnTo>
                  <a:pt x="143" y="401"/>
                </a:lnTo>
                <a:lnTo>
                  <a:pt x="133" y="397"/>
                </a:lnTo>
                <a:lnTo>
                  <a:pt x="129" y="398"/>
                </a:lnTo>
                <a:lnTo>
                  <a:pt x="124" y="403"/>
                </a:lnTo>
                <a:lnTo>
                  <a:pt x="119" y="404"/>
                </a:lnTo>
                <a:lnTo>
                  <a:pt x="110" y="406"/>
                </a:lnTo>
                <a:lnTo>
                  <a:pt x="104" y="403"/>
                </a:lnTo>
                <a:lnTo>
                  <a:pt x="94" y="404"/>
                </a:lnTo>
                <a:lnTo>
                  <a:pt x="84" y="397"/>
                </a:lnTo>
                <a:lnTo>
                  <a:pt x="81" y="400"/>
                </a:lnTo>
                <a:lnTo>
                  <a:pt x="73" y="401"/>
                </a:lnTo>
                <a:lnTo>
                  <a:pt x="70" y="387"/>
                </a:lnTo>
                <a:lnTo>
                  <a:pt x="71" y="377"/>
                </a:lnTo>
                <a:lnTo>
                  <a:pt x="67" y="373"/>
                </a:lnTo>
                <a:lnTo>
                  <a:pt x="62" y="353"/>
                </a:lnTo>
                <a:lnTo>
                  <a:pt x="56" y="341"/>
                </a:lnTo>
                <a:lnTo>
                  <a:pt x="56" y="336"/>
                </a:lnTo>
                <a:lnTo>
                  <a:pt x="59" y="333"/>
                </a:lnTo>
                <a:lnTo>
                  <a:pt x="60" y="325"/>
                </a:lnTo>
                <a:lnTo>
                  <a:pt x="57" y="314"/>
                </a:lnTo>
                <a:lnTo>
                  <a:pt x="55" y="305"/>
                </a:lnTo>
                <a:lnTo>
                  <a:pt x="45" y="288"/>
                </a:lnTo>
                <a:lnTo>
                  <a:pt x="43" y="283"/>
                </a:lnTo>
                <a:lnTo>
                  <a:pt x="39" y="278"/>
                </a:lnTo>
                <a:lnTo>
                  <a:pt x="29" y="274"/>
                </a:lnTo>
                <a:lnTo>
                  <a:pt x="23" y="268"/>
                </a:lnTo>
                <a:lnTo>
                  <a:pt x="18" y="268"/>
                </a:lnTo>
                <a:lnTo>
                  <a:pt x="13" y="264"/>
                </a:lnTo>
                <a:lnTo>
                  <a:pt x="12" y="253"/>
                </a:lnTo>
                <a:lnTo>
                  <a:pt x="11" y="233"/>
                </a:lnTo>
                <a:lnTo>
                  <a:pt x="6" y="223"/>
                </a:lnTo>
                <a:lnTo>
                  <a:pt x="2" y="219"/>
                </a:lnTo>
                <a:lnTo>
                  <a:pt x="1" y="214"/>
                </a:lnTo>
                <a:lnTo>
                  <a:pt x="0" y="196"/>
                </a:lnTo>
                <a:lnTo>
                  <a:pt x="1" y="182"/>
                </a:lnTo>
                <a:lnTo>
                  <a:pt x="7" y="163"/>
                </a:lnTo>
                <a:lnTo>
                  <a:pt x="12" y="154"/>
                </a:lnTo>
                <a:lnTo>
                  <a:pt x="19" y="145"/>
                </a:lnTo>
                <a:lnTo>
                  <a:pt x="25" y="134"/>
                </a:lnTo>
                <a:lnTo>
                  <a:pt x="33" y="129"/>
                </a:lnTo>
                <a:lnTo>
                  <a:pt x="33" y="134"/>
                </a:lnTo>
                <a:lnTo>
                  <a:pt x="60" y="174"/>
                </a:lnTo>
                <a:lnTo>
                  <a:pt x="73" y="185"/>
                </a:lnTo>
                <a:lnTo>
                  <a:pt x="87" y="188"/>
                </a:lnTo>
                <a:lnTo>
                  <a:pt x="99" y="185"/>
                </a:lnTo>
                <a:lnTo>
                  <a:pt x="110" y="183"/>
                </a:lnTo>
                <a:lnTo>
                  <a:pt x="120" y="190"/>
                </a:lnTo>
                <a:lnTo>
                  <a:pt x="129" y="186"/>
                </a:lnTo>
                <a:lnTo>
                  <a:pt x="138" y="186"/>
                </a:lnTo>
                <a:lnTo>
                  <a:pt x="148" y="187"/>
                </a:lnTo>
                <a:lnTo>
                  <a:pt x="156" y="183"/>
                </a:lnTo>
                <a:lnTo>
                  <a:pt x="172" y="165"/>
                </a:lnTo>
                <a:lnTo>
                  <a:pt x="179" y="156"/>
                </a:lnTo>
                <a:lnTo>
                  <a:pt x="184" y="155"/>
                </a:lnTo>
                <a:lnTo>
                  <a:pt x="211" y="156"/>
                </a:lnTo>
                <a:lnTo>
                  <a:pt x="216" y="159"/>
                </a:lnTo>
                <a:lnTo>
                  <a:pt x="217" y="166"/>
                </a:lnTo>
                <a:lnTo>
                  <a:pt x="222" y="166"/>
                </a:lnTo>
                <a:lnTo>
                  <a:pt x="243" y="174"/>
                </a:lnTo>
                <a:lnTo>
                  <a:pt x="253" y="174"/>
                </a:lnTo>
                <a:lnTo>
                  <a:pt x="264" y="167"/>
                </a:lnTo>
                <a:lnTo>
                  <a:pt x="273" y="165"/>
                </a:lnTo>
                <a:lnTo>
                  <a:pt x="285" y="163"/>
                </a:lnTo>
                <a:lnTo>
                  <a:pt x="298" y="159"/>
                </a:lnTo>
                <a:lnTo>
                  <a:pt x="304" y="154"/>
                </a:lnTo>
                <a:lnTo>
                  <a:pt x="308" y="147"/>
                </a:lnTo>
                <a:lnTo>
                  <a:pt x="315" y="135"/>
                </a:lnTo>
                <a:lnTo>
                  <a:pt x="324" y="117"/>
                </a:lnTo>
                <a:lnTo>
                  <a:pt x="330" y="90"/>
                </a:lnTo>
                <a:lnTo>
                  <a:pt x="356" y="61"/>
                </a:lnTo>
                <a:lnTo>
                  <a:pt x="361" y="49"/>
                </a:lnTo>
                <a:lnTo>
                  <a:pt x="363" y="27"/>
                </a:lnTo>
                <a:lnTo>
                  <a:pt x="369" y="10"/>
                </a:lnTo>
                <a:lnTo>
                  <a:pt x="375" y="2"/>
                </a:lnTo>
                <a:lnTo>
                  <a:pt x="394" y="0"/>
                </a:lnTo>
                <a:lnTo>
                  <a:pt x="445" y="2"/>
                </a:lnTo>
                <a:lnTo>
                  <a:pt x="454" y="7"/>
                </a:lnTo>
                <a:lnTo>
                  <a:pt x="468" y="11"/>
                </a:lnTo>
                <a:lnTo>
                  <a:pt x="472" y="11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8" name="Freeform 67">
            <a:extLst>
              <a:ext uri="{FF2B5EF4-FFF2-40B4-BE49-F238E27FC236}">
                <a16:creationId xmlns:a16="http://schemas.microsoft.com/office/drawing/2014/main" id="{41EF4BC7-3666-4A57-9BDC-6BB6A6E31143}"/>
              </a:ext>
            </a:extLst>
          </p:cNvPr>
          <p:cNvSpPr>
            <a:spLocks noChangeAspect="1"/>
          </p:cNvSpPr>
          <p:nvPr/>
        </p:nvSpPr>
        <p:spPr bwMode="gray">
          <a:xfrm>
            <a:off x="4594046" y="3452707"/>
            <a:ext cx="75376" cy="30997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5" y="69"/>
              </a:cxn>
              <a:cxn ang="0">
                <a:pos x="11" y="72"/>
              </a:cxn>
              <a:cxn ang="0">
                <a:pos x="50" y="75"/>
              </a:cxn>
              <a:cxn ang="0">
                <a:pos x="81" y="73"/>
              </a:cxn>
              <a:cxn ang="0">
                <a:pos x="88" y="69"/>
              </a:cxn>
              <a:cxn ang="0">
                <a:pos x="88" y="62"/>
              </a:cxn>
              <a:cxn ang="0">
                <a:pos x="89" y="58"/>
              </a:cxn>
              <a:cxn ang="0">
                <a:pos x="93" y="51"/>
              </a:cxn>
              <a:cxn ang="0">
                <a:pos x="98" y="47"/>
              </a:cxn>
              <a:cxn ang="0">
                <a:pos x="102" y="49"/>
              </a:cxn>
              <a:cxn ang="0">
                <a:pos x="97" y="58"/>
              </a:cxn>
              <a:cxn ang="0">
                <a:pos x="96" y="68"/>
              </a:cxn>
              <a:cxn ang="0">
                <a:pos x="102" y="72"/>
              </a:cxn>
              <a:cxn ang="0">
                <a:pos x="110" y="69"/>
              </a:cxn>
              <a:cxn ang="0">
                <a:pos x="119" y="69"/>
              </a:cxn>
              <a:cxn ang="0">
                <a:pos x="126" y="73"/>
              </a:cxn>
              <a:cxn ang="0">
                <a:pos x="135" y="72"/>
              </a:cxn>
              <a:cxn ang="0">
                <a:pos x="142" y="69"/>
              </a:cxn>
              <a:cxn ang="0">
                <a:pos x="160" y="47"/>
              </a:cxn>
              <a:cxn ang="0">
                <a:pos x="169" y="41"/>
              </a:cxn>
              <a:cxn ang="0">
                <a:pos x="175" y="42"/>
              </a:cxn>
              <a:cxn ang="0">
                <a:pos x="184" y="37"/>
              </a:cxn>
              <a:cxn ang="0">
                <a:pos x="185" y="27"/>
              </a:cxn>
              <a:cxn ang="0">
                <a:pos x="183" y="18"/>
              </a:cxn>
              <a:cxn ang="0">
                <a:pos x="179" y="9"/>
              </a:cxn>
              <a:cxn ang="0">
                <a:pos x="179" y="4"/>
              </a:cxn>
              <a:cxn ang="0">
                <a:pos x="188" y="2"/>
              </a:cxn>
              <a:cxn ang="0">
                <a:pos x="195" y="5"/>
              </a:cxn>
              <a:cxn ang="0">
                <a:pos x="201" y="5"/>
              </a:cxn>
              <a:cxn ang="0">
                <a:pos x="204" y="3"/>
              </a:cxn>
              <a:cxn ang="0">
                <a:pos x="210" y="0"/>
              </a:cxn>
              <a:cxn ang="0">
                <a:pos x="217" y="4"/>
              </a:cxn>
              <a:cxn ang="0">
                <a:pos x="222" y="14"/>
              </a:cxn>
              <a:cxn ang="0">
                <a:pos x="223" y="27"/>
              </a:cxn>
              <a:cxn ang="0">
                <a:pos x="221" y="36"/>
              </a:cxn>
              <a:cxn ang="0">
                <a:pos x="216" y="42"/>
              </a:cxn>
              <a:cxn ang="0">
                <a:pos x="210" y="45"/>
              </a:cxn>
              <a:cxn ang="0">
                <a:pos x="206" y="52"/>
              </a:cxn>
              <a:cxn ang="0">
                <a:pos x="210" y="63"/>
              </a:cxn>
              <a:cxn ang="0">
                <a:pos x="204" y="74"/>
              </a:cxn>
              <a:cxn ang="0">
                <a:pos x="195" y="77"/>
              </a:cxn>
              <a:cxn ang="0">
                <a:pos x="183" y="74"/>
              </a:cxn>
              <a:cxn ang="0">
                <a:pos x="179" y="79"/>
              </a:cxn>
              <a:cxn ang="0">
                <a:pos x="178" y="86"/>
              </a:cxn>
              <a:cxn ang="0">
                <a:pos x="167" y="97"/>
              </a:cxn>
              <a:cxn ang="0">
                <a:pos x="142" y="110"/>
              </a:cxn>
              <a:cxn ang="0">
                <a:pos x="132" y="112"/>
              </a:cxn>
              <a:cxn ang="0">
                <a:pos x="121" y="115"/>
              </a:cxn>
              <a:cxn ang="0">
                <a:pos x="102" y="115"/>
              </a:cxn>
              <a:cxn ang="0">
                <a:pos x="91" y="117"/>
              </a:cxn>
              <a:cxn ang="0">
                <a:pos x="77" y="117"/>
              </a:cxn>
              <a:cxn ang="0">
                <a:pos x="66" y="106"/>
              </a:cxn>
              <a:cxn ang="0">
                <a:pos x="59" y="106"/>
              </a:cxn>
              <a:cxn ang="0">
                <a:pos x="48" y="110"/>
              </a:cxn>
              <a:cxn ang="0">
                <a:pos x="27" y="96"/>
              </a:cxn>
              <a:cxn ang="0">
                <a:pos x="12" y="92"/>
              </a:cxn>
              <a:cxn ang="0">
                <a:pos x="4" y="84"/>
              </a:cxn>
              <a:cxn ang="0">
                <a:pos x="0" y="73"/>
              </a:cxn>
            </a:cxnLst>
            <a:rect l="0" t="0" r="r" b="b"/>
            <a:pathLst>
              <a:path w="223" h="117">
                <a:moveTo>
                  <a:pt x="0" y="73"/>
                </a:moveTo>
                <a:lnTo>
                  <a:pt x="5" y="69"/>
                </a:lnTo>
                <a:lnTo>
                  <a:pt x="11" y="72"/>
                </a:lnTo>
                <a:lnTo>
                  <a:pt x="50" y="75"/>
                </a:lnTo>
                <a:lnTo>
                  <a:pt x="81" y="73"/>
                </a:lnTo>
                <a:lnTo>
                  <a:pt x="88" y="69"/>
                </a:lnTo>
                <a:lnTo>
                  <a:pt x="88" y="62"/>
                </a:lnTo>
                <a:lnTo>
                  <a:pt x="89" y="58"/>
                </a:lnTo>
                <a:lnTo>
                  <a:pt x="93" y="51"/>
                </a:lnTo>
                <a:lnTo>
                  <a:pt x="98" y="47"/>
                </a:lnTo>
                <a:lnTo>
                  <a:pt x="102" y="49"/>
                </a:lnTo>
                <a:lnTo>
                  <a:pt x="97" y="58"/>
                </a:lnTo>
                <a:lnTo>
                  <a:pt x="96" y="68"/>
                </a:lnTo>
                <a:lnTo>
                  <a:pt x="102" y="72"/>
                </a:lnTo>
                <a:lnTo>
                  <a:pt x="110" y="69"/>
                </a:lnTo>
                <a:lnTo>
                  <a:pt x="119" y="69"/>
                </a:lnTo>
                <a:lnTo>
                  <a:pt x="126" y="73"/>
                </a:lnTo>
                <a:lnTo>
                  <a:pt x="135" y="72"/>
                </a:lnTo>
                <a:lnTo>
                  <a:pt x="142" y="69"/>
                </a:lnTo>
                <a:lnTo>
                  <a:pt x="160" y="47"/>
                </a:lnTo>
                <a:lnTo>
                  <a:pt x="169" y="41"/>
                </a:lnTo>
                <a:lnTo>
                  <a:pt x="175" y="42"/>
                </a:lnTo>
                <a:lnTo>
                  <a:pt x="184" y="37"/>
                </a:lnTo>
                <a:lnTo>
                  <a:pt x="185" y="27"/>
                </a:lnTo>
                <a:lnTo>
                  <a:pt x="183" y="18"/>
                </a:lnTo>
                <a:lnTo>
                  <a:pt x="179" y="9"/>
                </a:lnTo>
                <a:lnTo>
                  <a:pt x="179" y="4"/>
                </a:lnTo>
                <a:lnTo>
                  <a:pt x="188" y="2"/>
                </a:lnTo>
                <a:lnTo>
                  <a:pt x="195" y="5"/>
                </a:lnTo>
                <a:lnTo>
                  <a:pt x="201" y="5"/>
                </a:lnTo>
                <a:lnTo>
                  <a:pt x="204" y="3"/>
                </a:lnTo>
                <a:lnTo>
                  <a:pt x="210" y="0"/>
                </a:lnTo>
                <a:lnTo>
                  <a:pt x="217" y="4"/>
                </a:lnTo>
                <a:lnTo>
                  <a:pt x="222" y="14"/>
                </a:lnTo>
                <a:lnTo>
                  <a:pt x="223" y="27"/>
                </a:lnTo>
                <a:lnTo>
                  <a:pt x="221" y="36"/>
                </a:lnTo>
                <a:lnTo>
                  <a:pt x="216" y="42"/>
                </a:lnTo>
                <a:lnTo>
                  <a:pt x="210" y="45"/>
                </a:lnTo>
                <a:lnTo>
                  <a:pt x="206" y="52"/>
                </a:lnTo>
                <a:lnTo>
                  <a:pt x="210" y="63"/>
                </a:lnTo>
                <a:lnTo>
                  <a:pt x="204" y="74"/>
                </a:lnTo>
                <a:lnTo>
                  <a:pt x="195" y="77"/>
                </a:lnTo>
                <a:lnTo>
                  <a:pt x="183" y="74"/>
                </a:lnTo>
                <a:lnTo>
                  <a:pt x="179" y="79"/>
                </a:lnTo>
                <a:lnTo>
                  <a:pt x="178" y="86"/>
                </a:lnTo>
                <a:lnTo>
                  <a:pt x="167" y="97"/>
                </a:lnTo>
                <a:lnTo>
                  <a:pt x="142" y="110"/>
                </a:lnTo>
                <a:lnTo>
                  <a:pt x="132" y="112"/>
                </a:lnTo>
                <a:lnTo>
                  <a:pt x="121" y="115"/>
                </a:lnTo>
                <a:lnTo>
                  <a:pt x="102" y="115"/>
                </a:lnTo>
                <a:lnTo>
                  <a:pt x="91" y="117"/>
                </a:lnTo>
                <a:lnTo>
                  <a:pt x="77" y="117"/>
                </a:lnTo>
                <a:lnTo>
                  <a:pt x="66" y="106"/>
                </a:lnTo>
                <a:lnTo>
                  <a:pt x="59" y="106"/>
                </a:lnTo>
                <a:lnTo>
                  <a:pt x="48" y="110"/>
                </a:lnTo>
                <a:lnTo>
                  <a:pt x="27" y="96"/>
                </a:lnTo>
                <a:lnTo>
                  <a:pt x="12" y="92"/>
                </a:lnTo>
                <a:lnTo>
                  <a:pt x="4" y="84"/>
                </a:lnTo>
                <a:lnTo>
                  <a:pt x="0" y="73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9" name="Freeform 68">
            <a:extLst>
              <a:ext uri="{FF2B5EF4-FFF2-40B4-BE49-F238E27FC236}">
                <a16:creationId xmlns:a16="http://schemas.microsoft.com/office/drawing/2014/main" id="{D48124FB-5DDC-4806-802D-DF1F4E9D11DB}"/>
              </a:ext>
            </a:extLst>
          </p:cNvPr>
          <p:cNvSpPr>
            <a:spLocks noChangeAspect="1"/>
          </p:cNvSpPr>
          <p:nvPr/>
        </p:nvSpPr>
        <p:spPr bwMode="gray">
          <a:xfrm>
            <a:off x="4455286" y="3430750"/>
            <a:ext cx="186728" cy="114948"/>
          </a:xfrm>
          <a:custGeom>
            <a:avLst/>
            <a:gdLst/>
            <a:ahLst/>
            <a:cxnLst>
              <a:cxn ang="0">
                <a:pos x="5" y="134"/>
              </a:cxn>
              <a:cxn ang="0">
                <a:pos x="0" y="231"/>
              </a:cxn>
              <a:cxn ang="0">
                <a:pos x="10" y="346"/>
              </a:cxn>
              <a:cxn ang="0">
                <a:pos x="31" y="362"/>
              </a:cxn>
              <a:cxn ang="0">
                <a:pos x="56" y="362"/>
              </a:cxn>
              <a:cxn ang="0">
                <a:pos x="93" y="368"/>
              </a:cxn>
              <a:cxn ang="0">
                <a:pos x="125" y="352"/>
              </a:cxn>
              <a:cxn ang="0">
                <a:pos x="118" y="323"/>
              </a:cxn>
              <a:cxn ang="0">
                <a:pos x="137" y="307"/>
              </a:cxn>
              <a:cxn ang="0">
                <a:pos x="152" y="298"/>
              </a:cxn>
              <a:cxn ang="0">
                <a:pos x="155" y="273"/>
              </a:cxn>
              <a:cxn ang="0">
                <a:pos x="180" y="278"/>
              </a:cxn>
              <a:cxn ang="0">
                <a:pos x="196" y="276"/>
              </a:cxn>
              <a:cxn ang="0">
                <a:pos x="211" y="279"/>
              </a:cxn>
              <a:cxn ang="0">
                <a:pos x="232" y="289"/>
              </a:cxn>
              <a:cxn ang="0">
                <a:pos x="258" y="296"/>
              </a:cxn>
              <a:cxn ang="0">
                <a:pos x="291" y="323"/>
              </a:cxn>
              <a:cxn ang="0">
                <a:pos x="330" y="356"/>
              </a:cxn>
              <a:cxn ang="0">
                <a:pos x="335" y="375"/>
              </a:cxn>
              <a:cxn ang="0">
                <a:pos x="357" y="392"/>
              </a:cxn>
              <a:cxn ang="0">
                <a:pos x="388" y="415"/>
              </a:cxn>
              <a:cxn ang="0">
                <a:pos x="425" y="419"/>
              </a:cxn>
              <a:cxn ang="0">
                <a:pos x="495" y="435"/>
              </a:cxn>
              <a:cxn ang="0">
                <a:pos x="526" y="441"/>
              </a:cxn>
              <a:cxn ang="0">
                <a:pos x="515" y="427"/>
              </a:cxn>
              <a:cxn ang="0">
                <a:pos x="544" y="425"/>
              </a:cxn>
              <a:cxn ang="0">
                <a:pos x="506" y="413"/>
              </a:cxn>
              <a:cxn ang="0">
                <a:pos x="496" y="391"/>
              </a:cxn>
              <a:cxn ang="0">
                <a:pos x="462" y="383"/>
              </a:cxn>
              <a:cxn ang="0">
                <a:pos x="456" y="357"/>
              </a:cxn>
              <a:cxn ang="0">
                <a:pos x="419" y="351"/>
              </a:cxn>
              <a:cxn ang="0">
                <a:pos x="397" y="323"/>
              </a:cxn>
              <a:cxn ang="0">
                <a:pos x="393" y="301"/>
              </a:cxn>
              <a:cxn ang="0">
                <a:pos x="367" y="285"/>
              </a:cxn>
              <a:cxn ang="0">
                <a:pos x="341" y="255"/>
              </a:cxn>
              <a:cxn ang="0">
                <a:pos x="339" y="231"/>
              </a:cxn>
              <a:cxn ang="0">
                <a:pos x="370" y="227"/>
              </a:cxn>
              <a:cxn ang="0">
                <a:pos x="375" y="201"/>
              </a:cxn>
              <a:cxn ang="0">
                <a:pos x="348" y="187"/>
              </a:cxn>
              <a:cxn ang="0">
                <a:pos x="296" y="166"/>
              </a:cxn>
              <a:cxn ang="0">
                <a:pos x="266" y="136"/>
              </a:cxn>
              <a:cxn ang="0">
                <a:pos x="238" y="103"/>
              </a:cxn>
              <a:cxn ang="0">
                <a:pos x="193" y="70"/>
              </a:cxn>
              <a:cxn ang="0">
                <a:pos x="166" y="61"/>
              </a:cxn>
              <a:cxn ang="0">
                <a:pos x="92" y="36"/>
              </a:cxn>
              <a:cxn ang="0">
                <a:pos x="42" y="16"/>
              </a:cxn>
              <a:cxn ang="0">
                <a:pos x="1" y="0"/>
              </a:cxn>
            </a:cxnLst>
            <a:rect l="0" t="0" r="r" b="b"/>
            <a:pathLst>
              <a:path w="544" h="446">
                <a:moveTo>
                  <a:pt x="1" y="0"/>
                </a:moveTo>
                <a:lnTo>
                  <a:pt x="0" y="9"/>
                </a:lnTo>
                <a:lnTo>
                  <a:pt x="5" y="134"/>
                </a:lnTo>
                <a:lnTo>
                  <a:pt x="5" y="206"/>
                </a:lnTo>
                <a:lnTo>
                  <a:pt x="1" y="227"/>
                </a:lnTo>
                <a:lnTo>
                  <a:pt x="0" y="231"/>
                </a:lnTo>
                <a:lnTo>
                  <a:pt x="7" y="248"/>
                </a:lnTo>
                <a:lnTo>
                  <a:pt x="7" y="289"/>
                </a:lnTo>
                <a:lnTo>
                  <a:pt x="10" y="346"/>
                </a:lnTo>
                <a:lnTo>
                  <a:pt x="13" y="360"/>
                </a:lnTo>
                <a:lnTo>
                  <a:pt x="26" y="359"/>
                </a:lnTo>
                <a:lnTo>
                  <a:pt x="31" y="362"/>
                </a:lnTo>
                <a:lnTo>
                  <a:pt x="39" y="365"/>
                </a:lnTo>
                <a:lnTo>
                  <a:pt x="48" y="365"/>
                </a:lnTo>
                <a:lnTo>
                  <a:pt x="56" y="362"/>
                </a:lnTo>
                <a:lnTo>
                  <a:pt x="72" y="362"/>
                </a:lnTo>
                <a:lnTo>
                  <a:pt x="77" y="362"/>
                </a:lnTo>
                <a:lnTo>
                  <a:pt x="93" y="368"/>
                </a:lnTo>
                <a:lnTo>
                  <a:pt x="99" y="366"/>
                </a:lnTo>
                <a:lnTo>
                  <a:pt x="114" y="356"/>
                </a:lnTo>
                <a:lnTo>
                  <a:pt x="125" y="352"/>
                </a:lnTo>
                <a:lnTo>
                  <a:pt x="130" y="346"/>
                </a:lnTo>
                <a:lnTo>
                  <a:pt x="124" y="330"/>
                </a:lnTo>
                <a:lnTo>
                  <a:pt x="118" y="323"/>
                </a:lnTo>
                <a:lnTo>
                  <a:pt x="112" y="317"/>
                </a:lnTo>
                <a:lnTo>
                  <a:pt x="131" y="312"/>
                </a:lnTo>
                <a:lnTo>
                  <a:pt x="137" y="307"/>
                </a:lnTo>
                <a:lnTo>
                  <a:pt x="135" y="302"/>
                </a:lnTo>
                <a:lnTo>
                  <a:pt x="140" y="297"/>
                </a:lnTo>
                <a:lnTo>
                  <a:pt x="152" y="298"/>
                </a:lnTo>
                <a:lnTo>
                  <a:pt x="160" y="296"/>
                </a:lnTo>
                <a:lnTo>
                  <a:pt x="157" y="287"/>
                </a:lnTo>
                <a:lnTo>
                  <a:pt x="155" y="273"/>
                </a:lnTo>
                <a:lnTo>
                  <a:pt x="161" y="278"/>
                </a:lnTo>
                <a:lnTo>
                  <a:pt x="173" y="280"/>
                </a:lnTo>
                <a:lnTo>
                  <a:pt x="180" y="278"/>
                </a:lnTo>
                <a:lnTo>
                  <a:pt x="184" y="273"/>
                </a:lnTo>
                <a:lnTo>
                  <a:pt x="189" y="269"/>
                </a:lnTo>
                <a:lnTo>
                  <a:pt x="196" y="276"/>
                </a:lnTo>
                <a:lnTo>
                  <a:pt x="203" y="273"/>
                </a:lnTo>
                <a:lnTo>
                  <a:pt x="210" y="275"/>
                </a:lnTo>
                <a:lnTo>
                  <a:pt x="211" y="279"/>
                </a:lnTo>
                <a:lnTo>
                  <a:pt x="216" y="282"/>
                </a:lnTo>
                <a:lnTo>
                  <a:pt x="223" y="284"/>
                </a:lnTo>
                <a:lnTo>
                  <a:pt x="232" y="289"/>
                </a:lnTo>
                <a:lnTo>
                  <a:pt x="238" y="290"/>
                </a:lnTo>
                <a:lnTo>
                  <a:pt x="247" y="296"/>
                </a:lnTo>
                <a:lnTo>
                  <a:pt x="258" y="296"/>
                </a:lnTo>
                <a:lnTo>
                  <a:pt x="278" y="302"/>
                </a:lnTo>
                <a:lnTo>
                  <a:pt x="289" y="311"/>
                </a:lnTo>
                <a:lnTo>
                  <a:pt x="291" y="323"/>
                </a:lnTo>
                <a:lnTo>
                  <a:pt x="306" y="341"/>
                </a:lnTo>
                <a:lnTo>
                  <a:pt x="312" y="354"/>
                </a:lnTo>
                <a:lnTo>
                  <a:pt x="330" y="356"/>
                </a:lnTo>
                <a:lnTo>
                  <a:pt x="328" y="365"/>
                </a:lnTo>
                <a:lnTo>
                  <a:pt x="329" y="367"/>
                </a:lnTo>
                <a:lnTo>
                  <a:pt x="335" y="375"/>
                </a:lnTo>
                <a:lnTo>
                  <a:pt x="343" y="378"/>
                </a:lnTo>
                <a:lnTo>
                  <a:pt x="350" y="384"/>
                </a:lnTo>
                <a:lnTo>
                  <a:pt x="357" y="392"/>
                </a:lnTo>
                <a:lnTo>
                  <a:pt x="373" y="410"/>
                </a:lnTo>
                <a:lnTo>
                  <a:pt x="378" y="410"/>
                </a:lnTo>
                <a:lnTo>
                  <a:pt x="388" y="415"/>
                </a:lnTo>
                <a:lnTo>
                  <a:pt x="399" y="416"/>
                </a:lnTo>
                <a:lnTo>
                  <a:pt x="408" y="419"/>
                </a:lnTo>
                <a:lnTo>
                  <a:pt x="425" y="419"/>
                </a:lnTo>
                <a:lnTo>
                  <a:pt x="442" y="424"/>
                </a:lnTo>
                <a:lnTo>
                  <a:pt x="494" y="431"/>
                </a:lnTo>
                <a:lnTo>
                  <a:pt x="495" y="435"/>
                </a:lnTo>
                <a:lnTo>
                  <a:pt x="497" y="441"/>
                </a:lnTo>
                <a:lnTo>
                  <a:pt x="512" y="446"/>
                </a:lnTo>
                <a:lnTo>
                  <a:pt x="526" y="441"/>
                </a:lnTo>
                <a:lnTo>
                  <a:pt x="531" y="435"/>
                </a:lnTo>
                <a:lnTo>
                  <a:pt x="522" y="429"/>
                </a:lnTo>
                <a:lnTo>
                  <a:pt x="515" y="427"/>
                </a:lnTo>
                <a:lnTo>
                  <a:pt x="522" y="426"/>
                </a:lnTo>
                <a:lnTo>
                  <a:pt x="533" y="427"/>
                </a:lnTo>
                <a:lnTo>
                  <a:pt x="544" y="425"/>
                </a:lnTo>
                <a:lnTo>
                  <a:pt x="542" y="420"/>
                </a:lnTo>
                <a:lnTo>
                  <a:pt x="517" y="416"/>
                </a:lnTo>
                <a:lnTo>
                  <a:pt x="506" y="413"/>
                </a:lnTo>
                <a:lnTo>
                  <a:pt x="486" y="402"/>
                </a:lnTo>
                <a:lnTo>
                  <a:pt x="489" y="394"/>
                </a:lnTo>
                <a:lnTo>
                  <a:pt x="496" y="391"/>
                </a:lnTo>
                <a:lnTo>
                  <a:pt x="486" y="386"/>
                </a:lnTo>
                <a:lnTo>
                  <a:pt x="473" y="383"/>
                </a:lnTo>
                <a:lnTo>
                  <a:pt x="462" y="383"/>
                </a:lnTo>
                <a:lnTo>
                  <a:pt x="453" y="377"/>
                </a:lnTo>
                <a:lnTo>
                  <a:pt x="454" y="367"/>
                </a:lnTo>
                <a:lnTo>
                  <a:pt x="456" y="357"/>
                </a:lnTo>
                <a:lnTo>
                  <a:pt x="451" y="354"/>
                </a:lnTo>
                <a:lnTo>
                  <a:pt x="426" y="356"/>
                </a:lnTo>
                <a:lnTo>
                  <a:pt x="419" y="351"/>
                </a:lnTo>
                <a:lnTo>
                  <a:pt x="410" y="336"/>
                </a:lnTo>
                <a:lnTo>
                  <a:pt x="403" y="330"/>
                </a:lnTo>
                <a:lnTo>
                  <a:pt x="397" y="323"/>
                </a:lnTo>
                <a:lnTo>
                  <a:pt x="397" y="309"/>
                </a:lnTo>
                <a:lnTo>
                  <a:pt x="395" y="303"/>
                </a:lnTo>
                <a:lnTo>
                  <a:pt x="393" y="301"/>
                </a:lnTo>
                <a:lnTo>
                  <a:pt x="387" y="300"/>
                </a:lnTo>
                <a:lnTo>
                  <a:pt x="383" y="296"/>
                </a:lnTo>
                <a:lnTo>
                  <a:pt x="367" y="285"/>
                </a:lnTo>
                <a:lnTo>
                  <a:pt x="356" y="271"/>
                </a:lnTo>
                <a:lnTo>
                  <a:pt x="348" y="268"/>
                </a:lnTo>
                <a:lnTo>
                  <a:pt x="341" y="255"/>
                </a:lnTo>
                <a:lnTo>
                  <a:pt x="339" y="244"/>
                </a:lnTo>
                <a:lnTo>
                  <a:pt x="334" y="237"/>
                </a:lnTo>
                <a:lnTo>
                  <a:pt x="339" y="231"/>
                </a:lnTo>
                <a:lnTo>
                  <a:pt x="351" y="231"/>
                </a:lnTo>
                <a:lnTo>
                  <a:pt x="362" y="230"/>
                </a:lnTo>
                <a:lnTo>
                  <a:pt x="370" y="227"/>
                </a:lnTo>
                <a:lnTo>
                  <a:pt x="378" y="227"/>
                </a:lnTo>
                <a:lnTo>
                  <a:pt x="379" y="212"/>
                </a:lnTo>
                <a:lnTo>
                  <a:pt x="375" y="201"/>
                </a:lnTo>
                <a:lnTo>
                  <a:pt x="366" y="193"/>
                </a:lnTo>
                <a:lnTo>
                  <a:pt x="356" y="187"/>
                </a:lnTo>
                <a:lnTo>
                  <a:pt x="348" y="187"/>
                </a:lnTo>
                <a:lnTo>
                  <a:pt x="323" y="182"/>
                </a:lnTo>
                <a:lnTo>
                  <a:pt x="314" y="178"/>
                </a:lnTo>
                <a:lnTo>
                  <a:pt x="296" y="166"/>
                </a:lnTo>
                <a:lnTo>
                  <a:pt x="270" y="160"/>
                </a:lnTo>
                <a:lnTo>
                  <a:pt x="266" y="156"/>
                </a:lnTo>
                <a:lnTo>
                  <a:pt x="266" y="136"/>
                </a:lnTo>
                <a:lnTo>
                  <a:pt x="262" y="124"/>
                </a:lnTo>
                <a:lnTo>
                  <a:pt x="250" y="112"/>
                </a:lnTo>
                <a:lnTo>
                  <a:pt x="238" y="103"/>
                </a:lnTo>
                <a:lnTo>
                  <a:pt x="225" y="97"/>
                </a:lnTo>
                <a:lnTo>
                  <a:pt x="201" y="82"/>
                </a:lnTo>
                <a:lnTo>
                  <a:pt x="193" y="70"/>
                </a:lnTo>
                <a:lnTo>
                  <a:pt x="188" y="65"/>
                </a:lnTo>
                <a:lnTo>
                  <a:pt x="177" y="65"/>
                </a:lnTo>
                <a:lnTo>
                  <a:pt x="166" y="61"/>
                </a:lnTo>
                <a:lnTo>
                  <a:pt x="124" y="43"/>
                </a:lnTo>
                <a:lnTo>
                  <a:pt x="102" y="39"/>
                </a:lnTo>
                <a:lnTo>
                  <a:pt x="92" y="36"/>
                </a:lnTo>
                <a:lnTo>
                  <a:pt x="81" y="33"/>
                </a:lnTo>
                <a:lnTo>
                  <a:pt x="63" y="22"/>
                </a:lnTo>
                <a:lnTo>
                  <a:pt x="42" y="16"/>
                </a:lnTo>
                <a:lnTo>
                  <a:pt x="31" y="10"/>
                </a:lnTo>
                <a:lnTo>
                  <a:pt x="16" y="7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00" name="Group 69">
            <a:extLst>
              <a:ext uri="{FF2B5EF4-FFF2-40B4-BE49-F238E27FC236}">
                <a16:creationId xmlns:a16="http://schemas.microsoft.com/office/drawing/2014/main" id="{A9D253FC-C1B1-4446-97F6-271A6B619D18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4008092" y="3127268"/>
            <a:ext cx="174734" cy="188567"/>
            <a:chOff x="3802" y="2280"/>
            <a:chExt cx="102" cy="146"/>
          </a:xfrm>
          <a:solidFill>
            <a:schemeClr val="accent1">
              <a:alpha val="70000"/>
            </a:schemeClr>
          </a:solidFill>
        </p:grpSpPr>
        <p:sp>
          <p:nvSpPr>
            <p:cNvPr id="1328" name="Freeform 70">
              <a:extLst>
                <a:ext uri="{FF2B5EF4-FFF2-40B4-BE49-F238E27FC236}">
                  <a16:creationId xmlns:a16="http://schemas.microsoft.com/office/drawing/2014/main" id="{D975B64A-EE0F-49A0-BB32-D5009054A51F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02" y="2362"/>
              <a:ext cx="25" cy="33"/>
            </a:xfrm>
            <a:custGeom>
              <a:avLst/>
              <a:gdLst/>
              <a:ahLst/>
              <a:cxnLst>
                <a:cxn ang="0">
                  <a:pos x="120" y="2"/>
                </a:cxn>
                <a:cxn ang="0">
                  <a:pos x="123" y="0"/>
                </a:cxn>
                <a:cxn ang="0">
                  <a:pos x="124" y="1"/>
                </a:cxn>
                <a:cxn ang="0">
                  <a:pos x="125" y="15"/>
                </a:cxn>
                <a:cxn ang="0">
                  <a:pos x="126" y="18"/>
                </a:cxn>
                <a:cxn ang="0">
                  <a:pos x="124" y="23"/>
                </a:cxn>
                <a:cxn ang="0">
                  <a:pos x="124" y="32"/>
                </a:cxn>
                <a:cxn ang="0">
                  <a:pos x="129" y="47"/>
                </a:cxn>
                <a:cxn ang="0">
                  <a:pos x="126" y="53"/>
                </a:cxn>
                <a:cxn ang="0">
                  <a:pos x="117" y="59"/>
                </a:cxn>
                <a:cxn ang="0">
                  <a:pos x="112" y="67"/>
                </a:cxn>
                <a:cxn ang="0">
                  <a:pos x="103" y="76"/>
                </a:cxn>
                <a:cxn ang="0">
                  <a:pos x="93" y="80"/>
                </a:cxn>
                <a:cxn ang="0">
                  <a:pos x="86" y="85"/>
                </a:cxn>
                <a:cxn ang="0">
                  <a:pos x="82" y="98"/>
                </a:cxn>
                <a:cxn ang="0">
                  <a:pos x="70" y="112"/>
                </a:cxn>
                <a:cxn ang="0">
                  <a:pos x="49" y="130"/>
                </a:cxn>
                <a:cxn ang="0">
                  <a:pos x="37" y="142"/>
                </a:cxn>
                <a:cxn ang="0">
                  <a:pos x="28" y="150"/>
                </a:cxn>
                <a:cxn ang="0">
                  <a:pos x="19" y="151"/>
                </a:cxn>
                <a:cxn ang="0">
                  <a:pos x="13" y="158"/>
                </a:cxn>
                <a:cxn ang="0">
                  <a:pos x="6" y="163"/>
                </a:cxn>
                <a:cxn ang="0">
                  <a:pos x="0" y="163"/>
                </a:cxn>
                <a:cxn ang="0">
                  <a:pos x="2" y="150"/>
                </a:cxn>
                <a:cxn ang="0">
                  <a:pos x="10" y="137"/>
                </a:cxn>
                <a:cxn ang="0">
                  <a:pos x="17" y="130"/>
                </a:cxn>
                <a:cxn ang="0">
                  <a:pos x="32" y="119"/>
                </a:cxn>
                <a:cxn ang="0">
                  <a:pos x="37" y="118"/>
                </a:cxn>
                <a:cxn ang="0">
                  <a:pos x="69" y="85"/>
                </a:cxn>
                <a:cxn ang="0">
                  <a:pos x="77" y="75"/>
                </a:cxn>
                <a:cxn ang="0">
                  <a:pos x="82" y="71"/>
                </a:cxn>
                <a:cxn ang="0">
                  <a:pos x="88" y="61"/>
                </a:cxn>
                <a:cxn ang="0">
                  <a:pos x="97" y="55"/>
                </a:cxn>
                <a:cxn ang="0">
                  <a:pos x="104" y="53"/>
                </a:cxn>
                <a:cxn ang="0">
                  <a:pos x="112" y="39"/>
                </a:cxn>
                <a:cxn ang="0">
                  <a:pos x="110" y="29"/>
                </a:cxn>
                <a:cxn ang="0">
                  <a:pos x="113" y="34"/>
                </a:cxn>
                <a:cxn ang="0">
                  <a:pos x="117" y="31"/>
                </a:cxn>
                <a:cxn ang="0">
                  <a:pos x="115" y="27"/>
                </a:cxn>
                <a:cxn ang="0">
                  <a:pos x="112" y="23"/>
                </a:cxn>
                <a:cxn ang="0">
                  <a:pos x="114" y="21"/>
                </a:cxn>
                <a:cxn ang="0">
                  <a:pos x="117" y="13"/>
                </a:cxn>
                <a:cxn ang="0">
                  <a:pos x="118" y="5"/>
                </a:cxn>
                <a:cxn ang="0">
                  <a:pos x="120" y="2"/>
                </a:cxn>
              </a:cxnLst>
              <a:rect l="0" t="0" r="r" b="b"/>
              <a:pathLst>
                <a:path w="129" h="163">
                  <a:moveTo>
                    <a:pt x="120" y="2"/>
                  </a:moveTo>
                  <a:lnTo>
                    <a:pt x="123" y="0"/>
                  </a:lnTo>
                  <a:lnTo>
                    <a:pt x="124" y="1"/>
                  </a:lnTo>
                  <a:lnTo>
                    <a:pt x="125" y="15"/>
                  </a:lnTo>
                  <a:lnTo>
                    <a:pt x="126" y="18"/>
                  </a:lnTo>
                  <a:lnTo>
                    <a:pt x="124" y="23"/>
                  </a:lnTo>
                  <a:lnTo>
                    <a:pt x="124" y="32"/>
                  </a:lnTo>
                  <a:lnTo>
                    <a:pt x="129" y="47"/>
                  </a:lnTo>
                  <a:lnTo>
                    <a:pt x="126" y="53"/>
                  </a:lnTo>
                  <a:lnTo>
                    <a:pt x="117" y="59"/>
                  </a:lnTo>
                  <a:lnTo>
                    <a:pt x="112" y="67"/>
                  </a:lnTo>
                  <a:lnTo>
                    <a:pt x="103" y="76"/>
                  </a:lnTo>
                  <a:lnTo>
                    <a:pt x="93" y="80"/>
                  </a:lnTo>
                  <a:lnTo>
                    <a:pt x="86" y="85"/>
                  </a:lnTo>
                  <a:lnTo>
                    <a:pt x="82" y="98"/>
                  </a:lnTo>
                  <a:lnTo>
                    <a:pt x="70" y="112"/>
                  </a:lnTo>
                  <a:lnTo>
                    <a:pt x="49" y="130"/>
                  </a:lnTo>
                  <a:lnTo>
                    <a:pt x="37" y="142"/>
                  </a:lnTo>
                  <a:lnTo>
                    <a:pt x="28" y="150"/>
                  </a:lnTo>
                  <a:lnTo>
                    <a:pt x="19" y="151"/>
                  </a:lnTo>
                  <a:lnTo>
                    <a:pt x="13" y="158"/>
                  </a:lnTo>
                  <a:lnTo>
                    <a:pt x="6" y="163"/>
                  </a:lnTo>
                  <a:lnTo>
                    <a:pt x="0" y="163"/>
                  </a:lnTo>
                  <a:lnTo>
                    <a:pt x="2" y="150"/>
                  </a:lnTo>
                  <a:lnTo>
                    <a:pt x="10" y="137"/>
                  </a:lnTo>
                  <a:lnTo>
                    <a:pt x="17" y="130"/>
                  </a:lnTo>
                  <a:lnTo>
                    <a:pt x="32" y="119"/>
                  </a:lnTo>
                  <a:lnTo>
                    <a:pt x="37" y="118"/>
                  </a:lnTo>
                  <a:lnTo>
                    <a:pt x="69" y="85"/>
                  </a:lnTo>
                  <a:lnTo>
                    <a:pt x="77" y="75"/>
                  </a:lnTo>
                  <a:lnTo>
                    <a:pt x="82" y="71"/>
                  </a:lnTo>
                  <a:lnTo>
                    <a:pt x="88" y="61"/>
                  </a:lnTo>
                  <a:lnTo>
                    <a:pt x="97" y="55"/>
                  </a:lnTo>
                  <a:lnTo>
                    <a:pt x="104" y="53"/>
                  </a:lnTo>
                  <a:lnTo>
                    <a:pt x="112" y="39"/>
                  </a:lnTo>
                  <a:lnTo>
                    <a:pt x="110" y="29"/>
                  </a:lnTo>
                  <a:lnTo>
                    <a:pt x="113" y="34"/>
                  </a:lnTo>
                  <a:lnTo>
                    <a:pt x="117" y="31"/>
                  </a:lnTo>
                  <a:lnTo>
                    <a:pt x="115" y="27"/>
                  </a:lnTo>
                  <a:lnTo>
                    <a:pt x="112" y="23"/>
                  </a:lnTo>
                  <a:lnTo>
                    <a:pt x="114" y="21"/>
                  </a:lnTo>
                  <a:lnTo>
                    <a:pt x="117" y="13"/>
                  </a:lnTo>
                  <a:lnTo>
                    <a:pt x="118" y="5"/>
                  </a:lnTo>
                  <a:lnTo>
                    <a:pt x="120" y="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9" name="Freeform 71">
              <a:extLst>
                <a:ext uri="{FF2B5EF4-FFF2-40B4-BE49-F238E27FC236}">
                  <a16:creationId xmlns:a16="http://schemas.microsoft.com/office/drawing/2014/main" id="{50C5D8FA-AB47-405C-874A-1970D3D8539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35" y="2339"/>
              <a:ext cx="14" cy="14"/>
            </a:xfrm>
            <a:custGeom>
              <a:avLst/>
              <a:gdLst/>
              <a:ahLst/>
              <a:cxnLst>
                <a:cxn ang="0">
                  <a:pos x="2" y="3"/>
                </a:cxn>
                <a:cxn ang="0">
                  <a:pos x="0" y="0"/>
                </a:cxn>
                <a:cxn ang="0">
                  <a:pos x="4" y="0"/>
                </a:cxn>
                <a:cxn ang="0">
                  <a:pos x="32" y="0"/>
                </a:cxn>
                <a:cxn ang="0">
                  <a:pos x="37" y="0"/>
                </a:cxn>
                <a:cxn ang="0">
                  <a:pos x="47" y="3"/>
                </a:cxn>
                <a:cxn ang="0">
                  <a:pos x="56" y="10"/>
                </a:cxn>
                <a:cxn ang="0">
                  <a:pos x="59" y="16"/>
                </a:cxn>
                <a:cxn ang="0">
                  <a:pos x="63" y="17"/>
                </a:cxn>
                <a:cxn ang="0">
                  <a:pos x="64" y="28"/>
                </a:cxn>
                <a:cxn ang="0">
                  <a:pos x="64" y="38"/>
                </a:cxn>
                <a:cxn ang="0">
                  <a:pos x="67" y="51"/>
                </a:cxn>
                <a:cxn ang="0">
                  <a:pos x="63" y="54"/>
                </a:cxn>
                <a:cxn ang="0">
                  <a:pos x="63" y="62"/>
                </a:cxn>
                <a:cxn ang="0">
                  <a:pos x="48" y="71"/>
                </a:cxn>
                <a:cxn ang="0">
                  <a:pos x="45" y="64"/>
                </a:cxn>
                <a:cxn ang="0">
                  <a:pos x="36" y="57"/>
                </a:cxn>
                <a:cxn ang="0">
                  <a:pos x="26" y="36"/>
                </a:cxn>
                <a:cxn ang="0">
                  <a:pos x="25" y="25"/>
                </a:cxn>
                <a:cxn ang="0">
                  <a:pos x="20" y="16"/>
                </a:cxn>
                <a:cxn ang="0">
                  <a:pos x="13" y="13"/>
                </a:cxn>
                <a:cxn ang="0">
                  <a:pos x="10" y="4"/>
                </a:cxn>
                <a:cxn ang="0">
                  <a:pos x="5" y="3"/>
                </a:cxn>
                <a:cxn ang="0">
                  <a:pos x="2" y="3"/>
                </a:cxn>
              </a:cxnLst>
              <a:rect l="0" t="0" r="r" b="b"/>
              <a:pathLst>
                <a:path w="67" h="71">
                  <a:moveTo>
                    <a:pt x="2" y="3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32" y="0"/>
                  </a:lnTo>
                  <a:lnTo>
                    <a:pt x="37" y="0"/>
                  </a:lnTo>
                  <a:lnTo>
                    <a:pt x="47" y="3"/>
                  </a:lnTo>
                  <a:lnTo>
                    <a:pt x="56" y="10"/>
                  </a:lnTo>
                  <a:lnTo>
                    <a:pt x="59" y="16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4" y="38"/>
                  </a:lnTo>
                  <a:lnTo>
                    <a:pt x="67" y="51"/>
                  </a:lnTo>
                  <a:lnTo>
                    <a:pt x="63" y="54"/>
                  </a:lnTo>
                  <a:lnTo>
                    <a:pt x="63" y="62"/>
                  </a:lnTo>
                  <a:lnTo>
                    <a:pt x="48" y="71"/>
                  </a:lnTo>
                  <a:lnTo>
                    <a:pt x="45" y="64"/>
                  </a:lnTo>
                  <a:lnTo>
                    <a:pt x="36" y="57"/>
                  </a:lnTo>
                  <a:lnTo>
                    <a:pt x="26" y="36"/>
                  </a:lnTo>
                  <a:lnTo>
                    <a:pt x="25" y="25"/>
                  </a:lnTo>
                  <a:lnTo>
                    <a:pt x="20" y="16"/>
                  </a:lnTo>
                  <a:lnTo>
                    <a:pt x="13" y="13"/>
                  </a:lnTo>
                  <a:lnTo>
                    <a:pt x="10" y="4"/>
                  </a:lnTo>
                  <a:lnTo>
                    <a:pt x="5" y="3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0" name="Freeform 72">
              <a:extLst>
                <a:ext uri="{FF2B5EF4-FFF2-40B4-BE49-F238E27FC236}">
                  <a16:creationId xmlns:a16="http://schemas.microsoft.com/office/drawing/2014/main" id="{40774E2C-58FE-4544-8B7F-A6BED532FD4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30" y="2280"/>
              <a:ext cx="47" cy="69"/>
            </a:xfrm>
            <a:custGeom>
              <a:avLst/>
              <a:gdLst/>
              <a:ahLst/>
              <a:cxnLst>
                <a:cxn ang="0">
                  <a:pos x="139" y="17"/>
                </a:cxn>
                <a:cxn ang="0">
                  <a:pos x="129" y="44"/>
                </a:cxn>
                <a:cxn ang="0">
                  <a:pos x="139" y="75"/>
                </a:cxn>
                <a:cxn ang="0">
                  <a:pos x="146" y="97"/>
                </a:cxn>
                <a:cxn ang="0">
                  <a:pos x="133" y="132"/>
                </a:cxn>
                <a:cxn ang="0">
                  <a:pos x="120" y="144"/>
                </a:cxn>
                <a:cxn ang="0">
                  <a:pos x="98" y="165"/>
                </a:cxn>
                <a:cxn ang="0">
                  <a:pos x="87" y="188"/>
                </a:cxn>
                <a:cxn ang="0">
                  <a:pos x="98" y="216"/>
                </a:cxn>
                <a:cxn ang="0">
                  <a:pos x="99" y="238"/>
                </a:cxn>
                <a:cxn ang="0">
                  <a:pos x="120" y="268"/>
                </a:cxn>
                <a:cxn ang="0">
                  <a:pos x="131" y="261"/>
                </a:cxn>
                <a:cxn ang="0">
                  <a:pos x="145" y="245"/>
                </a:cxn>
                <a:cxn ang="0">
                  <a:pos x="167" y="245"/>
                </a:cxn>
                <a:cxn ang="0">
                  <a:pos x="179" y="273"/>
                </a:cxn>
                <a:cxn ang="0">
                  <a:pos x="189" y="259"/>
                </a:cxn>
                <a:cxn ang="0">
                  <a:pos x="206" y="267"/>
                </a:cxn>
                <a:cxn ang="0">
                  <a:pos x="215" y="279"/>
                </a:cxn>
                <a:cxn ang="0">
                  <a:pos x="216" y="299"/>
                </a:cxn>
                <a:cxn ang="0">
                  <a:pos x="220" y="312"/>
                </a:cxn>
                <a:cxn ang="0">
                  <a:pos x="232" y="317"/>
                </a:cxn>
                <a:cxn ang="0">
                  <a:pos x="231" y="345"/>
                </a:cxn>
                <a:cxn ang="0">
                  <a:pos x="227" y="324"/>
                </a:cxn>
                <a:cxn ang="0">
                  <a:pos x="201" y="317"/>
                </a:cxn>
                <a:cxn ang="0">
                  <a:pos x="184" y="294"/>
                </a:cxn>
                <a:cxn ang="0">
                  <a:pos x="166" y="279"/>
                </a:cxn>
                <a:cxn ang="0">
                  <a:pos x="149" y="280"/>
                </a:cxn>
                <a:cxn ang="0">
                  <a:pos x="152" y="306"/>
                </a:cxn>
                <a:cxn ang="0">
                  <a:pos x="124" y="273"/>
                </a:cxn>
                <a:cxn ang="0">
                  <a:pos x="98" y="268"/>
                </a:cxn>
                <a:cxn ang="0">
                  <a:pos x="75" y="284"/>
                </a:cxn>
                <a:cxn ang="0">
                  <a:pos x="56" y="270"/>
                </a:cxn>
                <a:cxn ang="0">
                  <a:pos x="45" y="254"/>
                </a:cxn>
                <a:cxn ang="0">
                  <a:pos x="61" y="231"/>
                </a:cxn>
                <a:cxn ang="0">
                  <a:pos x="45" y="219"/>
                </a:cxn>
                <a:cxn ang="0">
                  <a:pos x="33" y="230"/>
                </a:cxn>
                <a:cxn ang="0">
                  <a:pos x="16" y="203"/>
                </a:cxn>
                <a:cxn ang="0">
                  <a:pos x="0" y="138"/>
                </a:cxn>
                <a:cxn ang="0">
                  <a:pos x="17" y="146"/>
                </a:cxn>
                <a:cxn ang="0">
                  <a:pos x="29" y="97"/>
                </a:cxn>
                <a:cxn ang="0">
                  <a:pos x="33" y="53"/>
                </a:cxn>
                <a:cxn ang="0">
                  <a:pos x="43" y="7"/>
                </a:cxn>
                <a:cxn ang="0">
                  <a:pos x="67" y="1"/>
                </a:cxn>
                <a:cxn ang="0">
                  <a:pos x="113" y="17"/>
                </a:cxn>
                <a:cxn ang="0">
                  <a:pos x="130" y="4"/>
                </a:cxn>
              </a:cxnLst>
              <a:rect l="0" t="0" r="r" b="b"/>
              <a:pathLst>
                <a:path w="236" h="345">
                  <a:moveTo>
                    <a:pt x="134" y="10"/>
                  </a:moveTo>
                  <a:lnTo>
                    <a:pt x="137" y="14"/>
                  </a:lnTo>
                  <a:lnTo>
                    <a:pt x="139" y="17"/>
                  </a:lnTo>
                  <a:lnTo>
                    <a:pt x="135" y="22"/>
                  </a:lnTo>
                  <a:lnTo>
                    <a:pt x="130" y="33"/>
                  </a:lnTo>
                  <a:lnTo>
                    <a:pt x="129" y="44"/>
                  </a:lnTo>
                  <a:lnTo>
                    <a:pt x="129" y="66"/>
                  </a:lnTo>
                  <a:lnTo>
                    <a:pt x="134" y="74"/>
                  </a:lnTo>
                  <a:lnTo>
                    <a:pt x="139" y="75"/>
                  </a:lnTo>
                  <a:lnTo>
                    <a:pt x="141" y="81"/>
                  </a:lnTo>
                  <a:lnTo>
                    <a:pt x="146" y="87"/>
                  </a:lnTo>
                  <a:lnTo>
                    <a:pt x="146" y="97"/>
                  </a:lnTo>
                  <a:lnTo>
                    <a:pt x="141" y="109"/>
                  </a:lnTo>
                  <a:lnTo>
                    <a:pt x="135" y="122"/>
                  </a:lnTo>
                  <a:lnTo>
                    <a:pt x="133" y="132"/>
                  </a:lnTo>
                  <a:lnTo>
                    <a:pt x="128" y="143"/>
                  </a:lnTo>
                  <a:lnTo>
                    <a:pt x="121" y="148"/>
                  </a:lnTo>
                  <a:lnTo>
                    <a:pt x="120" y="144"/>
                  </a:lnTo>
                  <a:lnTo>
                    <a:pt x="112" y="150"/>
                  </a:lnTo>
                  <a:lnTo>
                    <a:pt x="104" y="156"/>
                  </a:lnTo>
                  <a:lnTo>
                    <a:pt x="98" y="165"/>
                  </a:lnTo>
                  <a:lnTo>
                    <a:pt x="98" y="175"/>
                  </a:lnTo>
                  <a:lnTo>
                    <a:pt x="94" y="184"/>
                  </a:lnTo>
                  <a:lnTo>
                    <a:pt x="87" y="188"/>
                  </a:lnTo>
                  <a:lnTo>
                    <a:pt x="88" y="198"/>
                  </a:lnTo>
                  <a:lnTo>
                    <a:pt x="93" y="208"/>
                  </a:lnTo>
                  <a:lnTo>
                    <a:pt x="98" y="216"/>
                  </a:lnTo>
                  <a:lnTo>
                    <a:pt x="102" y="222"/>
                  </a:lnTo>
                  <a:lnTo>
                    <a:pt x="99" y="227"/>
                  </a:lnTo>
                  <a:lnTo>
                    <a:pt x="99" y="238"/>
                  </a:lnTo>
                  <a:lnTo>
                    <a:pt x="104" y="247"/>
                  </a:lnTo>
                  <a:lnTo>
                    <a:pt x="106" y="254"/>
                  </a:lnTo>
                  <a:lnTo>
                    <a:pt x="120" y="268"/>
                  </a:lnTo>
                  <a:lnTo>
                    <a:pt x="125" y="268"/>
                  </a:lnTo>
                  <a:lnTo>
                    <a:pt x="134" y="265"/>
                  </a:lnTo>
                  <a:lnTo>
                    <a:pt x="131" y="261"/>
                  </a:lnTo>
                  <a:lnTo>
                    <a:pt x="133" y="251"/>
                  </a:lnTo>
                  <a:lnTo>
                    <a:pt x="136" y="253"/>
                  </a:lnTo>
                  <a:lnTo>
                    <a:pt x="145" y="245"/>
                  </a:lnTo>
                  <a:lnTo>
                    <a:pt x="155" y="247"/>
                  </a:lnTo>
                  <a:lnTo>
                    <a:pt x="160" y="243"/>
                  </a:lnTo>
                  <a:lnTo>
                    <a:pt x="167" y="245"/>
                  </a:lnTo>
                  <a:lnTo>
                    <a:pt x="173" y="252"/>
                  </a:lnTo>
                  <a:lnTo>
                    <a:pt x="178" y="263"/>
                  </a:lnTo>
                  <a:lnTo>
                    <a:pt x="179" y="273"/>
                  </a:lnTo>
                  <a:lnTo>
                    <a:pt x="184" y="276"/>
                  </a:lnTo>
                  <a:lnTo>
                    <a:pt x="190" y="270"/>
                  </a:lnTo>
                  <a:lnTo>
                    <a:pt x="189" y="259"/>
                  </a:lnTo>
                  <a:lnTo>
                    <a:pt x="194" y="262"/>
                  </a:lnTo>
                  <a:lnTo>
                    <a:pt x="198" y="264"/>
                  </a:lnTo>
                  <a:lnTo>
                    <a:pt x="206" y="267"/>
                  </a:lnTo>
                  <a:lnTo>
                    <a:pt x="221" y="273"/>
                  </a:lnTo>
                  <a:lnTo>
                    <a:pt x="223" y="278"/>
                  </a:lnTo>
                  <a:lnTo>
                    <a:pt x="215" y="279"/>
                  </a:lnTo>
                  <a:lnTo>
                    <a:pt x="207" y="285"/>
                  </a:lnTo>
                  <a:lnTo>
                    <a:pt x="209" y="294"/>
                  </a:lnTo>
                  <a:lnTo>
                    <a:pt x="216" y="299"/>
                  </a:lnTo>
                  <a:lnTo>
                    <a:pt x="221" y="301"/>
                  </a:lnTo>
                  <a:lnTo>
                    <a:pt x="219" y="308"/>
                  </a:lnTo>
                  <a:lnTo>
                    <a:pt x="220" y="312"/>
                  </a:lnTo>
                  <a:lnTo>
                    <a:pt x="225" y="312"/>
                  </a:lnTo>
                  <a:lnTo>
                    <a:pt x="226" y="316"/>
                  </a:lnTo>
                  <a:lnTo>
                    <a:pt x="232" y="317"/>
                  </a:lnTo>
                  <a:lnTo>
                    <a:pt x="236" y="321"/>
                  </a:lnTo>
                  <a:lnTo>
                    <a:pt x="236" y="339"/>
                  </a:lnTo>
                  <a:lnTo>
                    <a:pt x="231" y="345"/>
                  </a:lnTo>
                  <a:lnTo>
                    <a:pt x="223" y="338"/>
                  </a:lnTo>
                  <a:lnTo>
                    <a:pt x="221" y="331"/>
                  </a:lnTo>
                  <a:lnTo>
                    <a:pt x="227" y="324"/>
                  </a:lnTo>
                  <a:lnTo>
                    <a:pt x="223" y="324"/>
                  </a:lnTo>
                  <a:lnTo>
                    <a:pt x="211" y="324"/>
                  </a:lnTo>
                  <a:lnTo>
                    <a:pt x="201" y="317"/>
                  </a:lnTo>
                  <a:lnTo>
                    <a:pt x="194" y="315"/>
                  </a:lnTo>
                  <a:lnTo>
                    <a:pt x="190" y="302"/>
                  </a:lnTo>
                  <a:lnTo>
                    <a:pt x="184" y="294"/>
                  </a:lnTo>
                  <a:lnTo>
                    <a:pt x="173" y="289"/>
                  </a:lnTo>
                  <a:lnTo>
                    <a:pt x="168" y="284"/>
                  </a:lnTo>
                  <a:lnTo>
                    <a:pt x="166" y="279"/>
                  </a:lnTo>
                  <a:lnTo>
                    <a:pt x="157" y="270"/>
                  </a:lnTo>
                  <a:lnTo>
                    <a:pt x="147" y="268"/>
                  </a:lnTo>
                  <a:lnTo>
                    <a:pt x="149" y="280"/>
                  </a:lnTo>
                  <a:lnTo>
                    <a:pt x="158" y="302"/>
                  </a:lnTo>
                  <a:lnTo>
                    <a:pt x="158" y="306"/>
                  </a:lnTo>
                  <a:lnTo>
                    <a:pt x="152" y="306"/>
                  </a:lnTo>
                  <a:lnTo>
                    <a:pt x="147" y="294"/>
                  </a:lnTo>
                  <a:lnTo>
                    <a:pt x="137" y="286"/>
                  </a:lnTo>
                  <a:lnTo>
                    <a:pt x="124" y="273"/>
                  </a:lnTo>
                  <a:lnTo>
                    <a:pt x="115" y="268"/>
                  </a:lnTo>
                  <a:lnTo>
                    <a:pt x="109" y="267"/>
                  </a:lnTo>
                  <a:lnTo>
                    <a:pt x="98" y="268"/>
                  </a:lnTo>
                  <a:lnTo>
                    <a:pt x="92" y="278"/>
                  </a:lnTo>
                  <a:lnTo>
                    <a:pt x="85" y="283"/>
                  </a:lnTo>
                  <a:lnTo>
                    <a:pt x="75" y="284"/>
                  </a:lnTo>
                  <a:lnTo>
                    <a:pt x="70" y="278"/>
                  </a:lnTo>
                  <a:lnTo>
                    <a:pt x="63" y="276"/>
                  </a:lnTo>
                  <a:lnTo>
                    <a:pt x="56" y="270"/>
                  </a:lnTo>
                  <a:lnTo>
                    <a:pt x="50" y="274"/>
                  </a:lnTo>
                  <a:lnTo>
                    <a:pt x="47" y="264"/>
                  </a:lnTo>
                  <a:lnTo>
                    <a:pt x="45" y="254"/>
                  </a:lnTo>
                  <a:lnTo>
                    <a:pt x="49" y="247"/>
                  </a:lnTo>
                  <a:lnTo>
                    <a:pt x="56" y="240"/>
                  </a:lnTo>
                  <a:lnTo>
                    <a:pt x="61" y="231"/>
                  </a:lnTo>
                  <a:lnTo>
                    <a:pt x="61" y="225"/>
                  </a:lnTo>
                  <a:lnTo>
                    <a:pt x="55" y="220"/>
                  </a:lnTo>
                  <a:lnTo>
                    <a:pt x="45" y="219"/>
                  </a:lnTo>
                  <a:lnTo>
                    <a:pt x="44" y="233"/>
                  </a:lnTo>
                  <a:lnTo>
                    <a:pt x="42" y="238"/>
                  </a:lnTo>
                  <a:lnTo>
                    <a:pt x="33" y="230"/>
                  </a:lnTo>
                  <a:lnTo>
                    <a:pt x="28" y="219"/>
                  </a:lnTo>
                  <a:lnTo>
                    <a:pt x="21" y="219"/>
                  </a:lnTo>
                  <a:lnTo>
                    <a:pt x="16" y="203"/>
                  </a:lnTo>
                  <a:lnTo>
                    <a:pt x="13" y="188"/>
                  </a:lnTo>
                  <a:lnTo>
                    <a:pt x="2" y="155"/>
                  </a:lnTo>
                  <a:lnTo>
                    <a:pt x="0" y="138"/>
                  </a:lnTo>
                  <a:lnTo>
                    <a:pt x="0" y="134"/>
                  </a:lnTo>
                  <a:lnTo>
                    <a:pt x="8" y="136"/>
                  </a:lnTo>
                  <a:lnTo>
                    <a:pt x="17" y="146"/>
                  </a:lnTo>
                  <a:lnTo>
                    <a:pt x="29" y="143"/>
                  </a:lnTo>
                  <a:lnTo>
                    <a:pt x="28" y="113"/>
                  </a:lnTo>
                  <a:lnTo>
                    <a:pt x="29" y="97"/>
                  </a:lnTo>
                  <a:lnTo>
                    <a:pt x="34" y="82"/>
                  </a:lnTo>
                  <a:lnTo>
                    <a:pt x="34" y="65"/>
                  </a:lnTo>
                  <a:lnTo>
                    <a:pt x="33" y="53"/>
                  </a:lnTo>
                  <a:lnTo>
                    <a:pt x="34" y="41"/>
                  </a:lnTo>
                  <a:lnTo>
                    <a:pt x="38" y="17"/>
                  </a:lnTo>
                  <a:lnTo>
                    <a:pt x="43" y="7"/>
                  </a:lnTo>
                  <a:lnTo>
                    <a:pt x="50" y="0"/>
                  </a:lnTo>
                  <a:lnTo>
                    <a:pt x="56" y="1"/>
                  </a:lnTo>
                  <a:lnTo>
                    <a:pt x="67" y="1"/>
                  </a:lnTo>
                  <a:lnTo>
                    <a:pt x="80" y="4"/>
                  </a:lnTo>
                  <a:lnTo>
                    <a:pt x="102" y="17"/>
                  </a:lnTo>
                  <a:lnTo>
                    <a:pt x="113" y="17"/>
                  </a:lnTo>
                  <a:lnTo>
                    <a:pt x="120" y="15"/>
                  </a:lnTo>
                  <a:lnTo>
                    <a:pt x="123" y="4"/>
                  </a:lnTo>
                  <a:lnTo>
                    <a:pt x="130" y="4"/>
                  </a:lnTo>
                  <a:lnTo>
                    <a:pt x="134" y="1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1" name="Freeform 73">
              <a:extLst>
                <a:ext uri="{FF2B5EF4-FFF2-40B4-BE49-F238E27FC236}">
                  <a16:creationId xmlns:a16="http://schemas.microsoft.com/office/drawing/2014/main" id="{71027F85-B828-43E7-AF5F-6105101F2DBE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67" y="2349"/>
              <a:ext cx="9" cy="9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6" y="2"/>
                </a:cxn>
                <a:cxn ang="0">
                  <a:pos x="7" y="4"/>
                </a:cxn>
                <a:cxn ang="0">
                  <a:pos x="9" y="6"/>
                </a:cxn>
                <a:cxn ang="0">
                  <a:pos x="14" y="6"/>
                </a:cxn>
                <a:cxn ang="0">
                  <a:pos x="43" y="29"/>
                </a:cxn>
                <a:cxn ang="0">
                  <a:pos x="45" y="35"/>
                </a:cxn>
                <a:cxn ang="0">
                  <a:pos x="45" y="45"/>
                </a:cxn>
                <a:cxn ang="0">
                  <a:pos x="35" y="41"/>
                </a:cxn>
                <a:cxn ang="0">
                  <a:pos x="27" y="35"/>
                </a:cxn>
                <a:cxn ang="0">
                  <a:pos x="20" y="25"/>
                </a:cxn>
                <a:cxn ang="0">
                  <a:pos x="17" y="22"/>
                </a:cxn>
                <a:cxn ang="0">
                  <a:pos x="9" y="27"/>
                </a:cxn>
                <a:cxn ang="0">
                  <a:pos x="2" y="33"/>
                </a:cxn>
                <a:cxn ang="0">
                  <a:pos x="0" y="32"/>
                </a:cxn>
                <a:cxn ang="0">
                  <a:pos x="2" y="18"/>
                </a:cxn>
                <a:cxn ang="0">
                  <a:pos x="2" y="0"/>
                </a:cxn>
              </a:cxnLst>
              <a:rect l="0" t="0" r="r" b="b"/>
              <a:pathLst>
                <a:path w="45" h="45">
                  <a:moveTo>
                    <a:pt x="2" y="0"/>
                  </a:moveTo>
                  <a:lnTo>
                    <a:pt x="6" y="2"/>
                  </a:lnTo>
                  <a:lnTo>
                    <a:pt x="7" y="4"/>
                  </a:lnTo>
                  <a:lnTo>
                    <a:pt x="9" y="6"/>
                  </a:lnTo>
                  <a:lnTo>
                    <a:pt x="14" y="6"/>
                  </a:lnTo>
                  <a:lnTo>
                    <a:pt x="43" y="29"/>
                  </a:lnTo>
                  <a:lnTo>
                    <a:pt x="45" y="35"/>
                  </a:lnTo>
                  <a:lnTo>
                    <a:pt x="45" y="45"/>
                  </a:lnTo>
                  <a:lnTo>
                    <a:pt x="35" y="41"/>
                  </a:lnTo>
                  <a:lnTo>
                    <a:pt x="27" y="35"/>
                  </a:lnTo>
                  <a:lnTo>
                    <a:pt x="20" y="25"/>
                  </a:lnTo>
                  <a:lnTo>
                    <a:pt x="17" y="22"/>
                  </a:lnTo>
                  <a:lnTo>
                    <a:pt x="9" y="27"/>
                  </a:lnTo>
                  <a:lnTo>
                    <a:pt x="2" y="33"/>
                  </a:lnTo>
                  <a:lnTo>
                    <a:pt x="0" y="32"/>
                  </a:lnTo>
                  <a:lnTo>
                    <a:pt x="2" y="18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2" name="Freeform 74">
              <a:extLst>
                <a:ext uri="{FF2B5EF4-FFF2-40B4-BE49-F238E27FC236}">
                  <a16:creationId xmlns:a16="http://schemas.microsoft.com/office/drawing/2014/main" id="{828E07A9-2396-4081-8B81-5D98DE1EDA57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79" y="2348"/>
              <a:ext cx="15" cy="17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3" y="4"/>
                </a:cxn>
                <a:cxn ang="0">
                  <a:pos x="26" y="5"/>
                </a:cxn>
                <a:cxn ang="0">
                  <a:pos x="38" y="0"/>
                </a:cxn>
                <a:cxn ang="0">
                  <a:pos x="44" y="2"/>
                </a:cxn>
                <a:cxn ang="0">
                  <a:pos x="51" y="6"/>
                </a:cxn>
                <a:cxn ang="0">
                  <a:pos x="55" y="15"/>
                </a:cxn>
                <a:cxn ang="0">
                  <a:pos x="64" y="21"/>
                </a:cxn>
                <a:cxn ang="0">
                  <a:pos x="64" y="32"/>
                </a:cxn>
                <a:cxn ang="0">
                  <a:pos x="62" y="47"/>
                </a:cxn>
                <a:cxn ang="0">
                  <a:pos x="64" y="57"/>
                </a:cxn>
                <a:cxn ang="0">
                  <a:pos x="72" y="78"/>
                </a:cxn>
                <a:cxn ang="0">
                  <a:pos x="77" y="85"/>
                </a:cxn>
                <a:cxn ang="0">
                  <a:pos x="62" y="85"/>
                </a:cxn>
                <a:cxn ang="0">
                  <a:pos x="51" y="83"/>
                </a:cxn>
                <a:cxn ang="0">
                  <a:pos x="48" y="73"/>
                </a:cxn>
                <a:cxn ang="0">
                  <a:pos x="42" y="70"/>
                </a:cxn>
                <a:cxn ang="0">
                  <a:pos x="34" y="64"/>
                </a:cxn>
                <a:cxn ang="0">
                  <a:pos x="34" y="59"/>
                </a:cxn>
                <a:cxn ang="0">
                  <a:pos x="37" y="51"/>
                </a:cxn>
                <a:cxn ang="0">
                  <a:pos x="35" y="48"/>
                </a:cxn>
                <a:cxn ang="0">
                  <a:pos x="19" y="32"/>
                </a:cxn>
                <a:cxn ang="0">
                  <a:pos x="13" y="30"/>
                </a:cxn>
                <a:cxn ang="0">
                  <a:pos x="6" y="21"/>
                </a:cxn>
                <a:cxn ang="0">
                  <a:pos x="0" y="6"/>
                </a:cxn>
                <a:cxn ang="0">
                  <a:pos x="0" y="4"/>
                </a:cxn>
              </a:cxnLst>
              <a:rect l="0" t="0" r="r" b="b"/>
              <a:pathLst>
                <a:path w="77" h="85">
                  <a:moveTo>
                    <a:pt x="0" y="4"/>
                  </a:moveTo>
                  <a:lnTo>
                    <a:pt x="3" y="4"/>
                  </a:lnTo>
                  <a:lnTo>
                    <a:pt x="26" y="5"/>
                  </a:lnTo>
                  <a:lnTo>
                    <a:pt x="38" y="0"/>
                  </a:lnTo>
                  <a:lnTo>
                    <a:pt x="44" y="2"/>
                  </a:lnTo>
                  <a:lnTo>
                    <a:pt x="51" y="6"/>
                  </a:lnTo>
                  <a:lnTo>
                    <a:pt x="55" y="15"/>
                  </a:lnTo>
                  <a:lnTo>
                    <a:pt x="64" y="21"/>
                  </a:lnTo>
                  <a:lnTo>
                    <a:pt x="64" y="32"/>
                  </a:lnTo>
                  <a:lnTo>
                    <a:pt x="62" y="47"/>
                  </a:lnTo>
                  <a:lnTo>
                    <a:pt x="64" y="57"/>
                  </a:lnTo>
                  <a:lnTo>
                    <a:pt x="72" y="78"/>
                  </a:lnTo>
                  <a:lnTo>
                    <a:pt x="77" y="85"/>
                  </a:lnTo>
                  <a:lnTo>
                    <a:pt x="62" y="85"/>
                  </a:lnTo>
                  <a:lnTo>
                    <a:pt x="51" y="83"/>
                  </a:lnTo>
                  <a:lnTo>
                    <a:pt x="48" y="73"/>
                  </a:lnTo>
                  <a:lnTo>
                    <a:pt x="42" y="70"/>
                  </a:lnTo>
                  <a:lnTo>
                    <a:pt x="34" y="64"/>
                  </a:lnTo>
                  <a:lnTo>
                    <a:pt x="34" y="59"/>
                  </a:lnTo>
                  <a:lnTo>
                    <a:pt x="37" y="51"/>
                  </a:lnTo>
                  <a:lnTo>
                    <a:pt x="35" y="48"/>
                  </a:lnTo>
                  <a:lnTo>
                    <a:pt x="19" y="32"/>
                  </a:lnTo>
                  <a:lnTo>
                    <a:pt x="13" y="30"/>
                  </a:lnTo>
                  <a:lnTo>
                    <a:pt x="6" y="21"/>
                  </a:lnTo>
                  <a:lnTo>
                    <a:pt x="0" y="6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3" name="Freeform 75">
              <a:extLst>
                <a:ext uri="{FF2B5EF4-FFF2-40B4-BE49-F238E27FC236}">
                  <a16:creationId xmlns:a16="http://schemas.microsoft.com/office/drawing/2014/main" id="{E7D77CAB-1E79-4E53-9DE3-E01518EEAF62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53" y="2356"/>
              <a:ext cx="13" cy="17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2" y="0"/>
                </a:cxn>
                <a:cxn ang="0">
                  <a:pos x="11" y="2"/>
                </a:cxn>
                <a:cxn ang="0">
                  <a:pos x="24" y="11"/>
                </a:cxn>
                <a:cxn ang="0">
                  <a:pos x="27" y="17"/>
                </a:cxn>
                <a:cxn ang="0">
                  <a:pos x="33" y="18"/>
                </a:cxn>
                <a:cxn ang="0">
                  <a:pos x="49" y="18"/>
                </a:cxn>
                <a:cxn ang="0">
                  <a:pos x="50" y="22"/>
                </a:cxn>
                <a:cxn ang="0">
                  <a:pos x="60" y="19"/>
                </a:cxn>
                <a:cxn ang="0">
                  <a:pos x="63" y="21"/>
                </a:cxn>
                <a:cxn ang="0">
                  <a:pos x="63" y="33"/>
                </a:cxn>
                <a:cxn ang="0">
                  <a:pos x="60" y="44"/>
                </a:cxn>
                <a:cxn ang="0">
                  <a:pos x="52" y="49"/>
                </a:cxn>
                <a:cxn ang="0">
                  <a:pos x="44" y="59"/>
                </a:cxn>
                <a:cxn ang="0">
                  <a:pos x="36" y="65"/>
                </a:cxn>
                <a:cxn ang="0">
                  <a:pos x="32" y="67"/>
                </a:cxn>
                <a:cxn ang="0">
                  <a:pos x="23" y="68"/>
                </a:cxn>
                <a:cxn ang="0">
                  <a:pos x="11" y="73"/>
                </a:cxn>
                <a:cxn ang="0">
                  <a:pos x="3" y="83"/>
                </a:cxn>
                <a:cxn ang="0">
                  <a:pos x="1" y="71"/>
                </a:cxn>
                <a:cxn ang="0">
                  <a:pos x="1" y="59"/>
                </a:cxn>
                <a:cxn ang="0">
                  <a:pos x="3" y="45"/>
                </a:cxn>
                <a:cxn ang="0">
                  <a:pos x="6" y="17"/>
                </a:cxn>
                <a:cxn ang="0">
                  <a:pos x="4" y="11"/>
                </a:cxn>
                <a:cxn ang="0">
                  <a:pos x="0" y="6"/>
                </a:cxn>
                <a:cxn ang="0">
                  <a:pos x="0" y="1"/>
                </a:cxn>
              </a:cxnLst>
              <a:rect l="0" t="0" r="r" b="b"/>
              <a:pathLst>
                <a:path w="63" h="83">
                  <a:moveTo>
                    <a:pt x="0" y="1"/>
                  </a:moveTo>
                  <a:lnTo>
                    <a:pt x="2" y="0"/>
                  </a:lnTo>
                  <a:lnTo>
                    <a:pt x="11" y="2"/>
                  </a:lnTo>
                  <a:lnTo>
                    <a:pt x="24" y="11"/>
                  </a:lnTo>
                  <a:lnTo>
                    <a:pt x="27" y="17"/>
                  </a:lnTo>
                  <a:lnTo>
                    <a:pt x="33" y="18"/>
                  </a:lnTo>
                  <a:lnTo>
                    <a:pt x="49" y="18"/>
                  </a:lnTo>
                  <a:lnTo>
                    <a:pt x="50" y="22"/>
                  </a:lnTo>
                  <a:lnTo>
                    <a:pt x="60" y="19"/>
                  </a:lnTo>
                  <a:lnTo>
                    <a:pt x="63" y="21"/>
                  </a:lnTo>
                  <a:lnTo>
                    <a:pt x="63" y="33"/>
                  </a:lnTo>
                  <a:lnTo>
                    <a:pt x="60" y="44"/>
                  </a:lnTo>
                  <a:lnTo>
                    <a:pt x="52" y="49"/>
                  </a:lnTo>
                  <a:lnTo>
                    <a:pt x="44" y="59"/>
                  </a:lnTo>
                  <a:lnTo>
                    <a:pt x="36" y="65"/>
                  </a:lnTo>
                  <a:lnTo>
                    <a:pt x="32" y="67"/>
                  </a:lnTo>
                  <a:lnTo>
                    <a:pt x="23" y="68"/>
                  </a:lnTo>
                  <a:lnTo>
                    <a:pt x="11" y="73"/>
                  </a:lnTo>
                  <a:lnTo>
                    <a:pt x="3" y="83"/>
                  </a:lnTo>
                  <a:lnTo>
                    <a:pt x="1" y="71"/>
                  </a:lnTo>
                  <a:lnTo>
                    <a:pt x="1" y="59"/>
                  </a:lnTo>
                  <a:lnTo>
                    <a:pt x="3" y="45"/>
                  </a:lnTo>
                  <a:lnTo>
                    <a:pt x="6" y="17"/>
                  </a:lnTo>
                  <a:lnTo>
                    <a:pt x="4" y="11"/>
                  </a:lnTo>
                  <a:lnTo>
                    <a:pt x="0" y="6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4" name="Freeform 76">
              <a:extLst>
                <a:ext uri="{FF2B5EF4-FFF2-40B4-BE49-F238E27FC236}">
                  <a16:creationId xmlns:a16="http://schemas.microsoft.com/office/drawing/2014/main" id="{235334F0-F2FB-4A97-A495-E230FD1B351D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58" y="2367"/>
              <a:ext cx="12" cy="21"/>
            </a:xfrm>
            <a:custGeom>
              <a:avLst/>
              <a:gdLst/>
              <a:ahLst/>
              <a:cxnLst>
                <a:cxn ang="0">
                  <a:pos x="29" y="8"/>
                </a:cxn>
                <a:cxn ang="0">
                  <a:pos x="39" y="0"/>
                </a:cxn>
                <a:cxn ang="0">
                  <a:pos x="43" y="1"/>
                </a:cxn>
                <a:cxn ang="0">
                  <a:pos x="59" y="5"/>
                </a:cxn>
                <a:cxn ang="0">
                  <a:pos x="59" y="14"/>
                </a:cxn>
                <a:cxn ang="0">
                  <a:pos x="57" y="25"/>
                </a:cxn>
                <a:cxn ang="0">
                  <a:pos x="52" y="30"/>
                </a:cxn>
                <a:cxn ang="0">
                  <a:pos x="51" y="41"/>
                </a:cxn>
                <a:cxn ang="0">
                  <a:pos x="41" y="62"/>
                </a:cxn>
                <a:cxn ang="0">
                  <a:pos x="40" y="75"/>
                </a:cxn>
                <a:cxn ang="0">
                  <a:pos x="41" y="83"/>
                </a:cxn>
                <a:cxn ang="0">
                  <a:pos x="44" y="90"/>
                </a:cxn>
                <a:cxn ang="0">
                  <a:pos x="43" y="101"/>
                </a:cxn>
                <a:cxn ang="0">
                  <a:pos x="34" y="107"/>
                </a:cxn>
                <a:cxn ang="0">
                  <a:pos x="25" y="97"/>
                </a:cxn>
                <a:cxn ang="0">
                  <a:pos x="19" y="89"/>
                </a:cxn>
                <a:cxn ang="0">
                  <a:pos x="13" y="86"/>
                </a:cxn>
                <a:cxn ang="0">
                  <a:pos x="6" y="79"/>
                </a:cxn>
                <a:cxn ang="0">
                  <a:pos x="0" y="69"/>
                </a:cxn>
                <a:cxn ang="0">
                  <a:pos x="3" y="57"/>
                </a:cxn>
                <a:cxn ang="0">
                  <a:pos x="18" y="51"/>
                </a:cxn>
                <a:cxn ang="0">
                  <a:pos x="22" y="42"/>
                </a:cxn>
                <a:cxn ang="0">
                  <a:pos x="22" y="25"/>
                </a:cxn>
                <a:cxn ang="0">
                  <a:pos x="27" y="10"/>
                </a:cxn>
                <a:cxn ang="0">
                  <a:pos x="29" y="8"/>
                </a:cxn>
              </a:cxnLst>
              <a:rect l="0" t="0" r="r" b="b"/>
              <a:pathLst>
                <a:path w="59" h="107">
                  <a:moveTo>
                    <a:pt x="29" y="8"/>
                  </a:moveTo>
                  <a:lnTo>
                    <a:pt x="39" y="0"/>
                  </a:lnTo>
                  <a:lnTo>
                    <a:pt x="43" y="1"/>
                  </a:lnTo>
                  <a:lnTo>
                    <a:pt x="59" y="5"/>
                  </a:lnTo>
                  <a:lnTo>
                    <a:pt x="59" y="14"/>
                  </a:lnTo>
                  <a:lnTo>
                    <a:pt x="57" y="25"/>
                  </a:lnTo>
                  <a:lnTo>
                    <a:pt x="52" y="30"/>
                  </a:lnTo>
                  <a:lnTo>
                    <a:pt x="51" y="41"/>
                  </a:lnTo>
                  <a:lnTo>
                    <a:pt x="41" y="62"/>
                  </a:lnTo>
                  <a:lnTo>
                    <a:pt x="40" y="75"/>
                  </a:lnTo>
                  <a:lnTo>
                    <a:pt x="41" y="83"/>
                  </a:lnTo>
                  <a:lnTo>
                    <a:pt x="44" y="90"/>
                  </a:lnTo>
                  <a:lnTo>
                    <a:pt x="43" y="101"/>
                  </a:lnTo>
                  <a:lnTo>
                    <a:pt x="34" y="107"/>
                  </a:lnTo>
                  <a:lnTo>
                    <a:pt x="25" y="97"/>
                  </a:lnTo>
                  <a:lnTo>
                    <a:pt x="19" y="89"/>
                  </a:lnTo>
                  <a:lnTo>
                    <a:pt x="13" y="86"/>
                  </a:lnTo>
                  <a:lnTo>
                    <a:pt x="6" y="79"/>
                  </a:lnTo>
                  <a:lnTo>
                    <a:pt x="0" y="69"/>
                  </a:lnTo>
                  <a:lnTo>
                    <a:pt x="3" y="57"/>
                  </a:lnTo>
                  <a:lnTo>
                    <a:pt x="18" y="51"/>
                  </a:lnTo>
                  <a:lnTo>
                    <a:pt x="22" y="42"/>
                  </a:lnTo>
                  <a:lnTo>
                    <a:pt x="22" y="25"/>
                  </a:lnTo>
                  <a:lnTo>
                    <a:pt x="27" y="10"/>
                  </a:lnTo>
                  <a:lnTo>
                    <a:pt x="29" y="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5" name="Freeform 77">
              <a:extLst>
                <a:ext uri="{FF2B5EF4-FFF2-40B4-BE49-F238E27FC236}">
                  <a16:creationId xmlns:a16="http://schemas.microsoft.com/office/drawing/2014/main" id="{97F0CA5A-445A-43D8-AA8D-182AAAB4C90E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79" y="2361"/>
              <a:ext cx="10" cy="1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5"/>
                </a:cxn>
                <a:cxn ang="0">
                  <a:pos x="6" y="8"/>
                </a:cxn>
                <a:cxn ang="0">
                  <a:pos x="11" y="6"/>
                </a:cxn>
                <a:cxn ang="0">
                  <a:pos x="16" y="8"/>
                </a:cxn>
                <a:cxn ang="0">
                  <a:pos x="29" y="7"/>
                </a:cxn>
                <a:cxn ang="0">
                  <a:pos x="37" y="18"/>
                </a:cxn>
                <a:cxn ang="0">
                  <a:pos x="38" y="43"/>
                </a:cxn>
                <a:cxn ang="0">
                  <a:pos x="43" y="51"/>
                </a:cxn>
                <a:cxn ang="0">
                  <a:pos x="48" y="64"/>
                </a:cxn>
                <a:cxn ang="0">
                  <a:pos x="51" y="69"/>
                </a:cxn>
                <a:cxn ang="0">
                  <a:pos x="44" y="72"/>
                </a:cxn>
                <a:cxn ang="0">
                  <a:pos x="38" y="70"/>
                </a:cxn>
                <a:cxn ang="0">
                  <a:pos x="37" y="81"/>
                </a:cxn>
                <a:cxn ang="0">
                  <a:pos x="29" y="78"/>
                </a:cxn>
                <a:cxn ang="0">
                  <a:pos x="26" y="67"/>
                </a:cxn>
                <a:cxn ang="0">
                  <a:pos x="26" y="43"/>
                </a:cxn>
                <a:cxn ang="0">
                  <a:pos x="19" y="30"/>
                </a:cxn>
                <a:cxn ang="0">
                  <a:pos x="8" y="34"/>
                </a:cxn>
                <a:cxn ang="0">
                  <a:pos x="6" y="22"/>
                </a:cxn>
                <a:cxn ang="0">
                  <a:pos x="3" y="10"/>
                </a:cxn>
                <a:cxn ang="0">
                  <a:pos x="1" y="6"/>
                </a:cxn>
                <a:cxn ang="0">
                  <a:pos x="0" y="0"/>
                </a:cxn>
              </a:cxnLst>
              <a:rect l="0" t="0" r="r" b="b"/>
              <a:pathLst>
                <a:path w="51" h="81">
                  <a:moveTo>
                    <a:pt x="0" y="0"/>
                  </a:moveTo>
                  <a:lnTo>
                    <a:pt x="2" y="5"/>
                  </a:lnTo>
                  <a:lnTo>
                    <a:pt x="6" y="8"/>
                  </a:lnTo>
                  <a:lnTo>
                    <a:pt x="11" y="6"/>
                  </a:lnTo>
                  <a:lnTo>
                    <a:pt x="16" y="8"/>
                  </a:lnTo>
                  <a:lnTo>
                    <a:pt x="29" y="7"/>
                  </a:lnTo>
                  <a:lnTo>
                    <a:pt x="37" y="18"/>
                  </a:lnTo>
                  <a:lnTo>
                    <a:pt x="38" y="43"/>
                  </a:lnTo>
                  <a:lnTo>
                    <a:pt x="43" y="51"/>
                  </a:lnTo>
                  <a:lnTo>
                    <a:pt x="48" y="64"/>
                  </a:lnTo>
                  <a:lnTo>
                    <a:pt x="51" y="69"/>
                  </a:lnTo>
                  <a:lnTo>
                    <a:pt x="44" y="72"/>
                  </a:lnTo>
                  <a:lnTo>
                    <a:pt x="38" y="70"/>
                  </a:lnTo>
                  <a:lnTo>
                    <a:pt x="37" y="81"/>
                  </a:lnTo>
                  <a:lnTo>
                    <a:pt x="29" y="78"/>
                  </a:lnTo>
                  <a:lnTo>
                    <a:pt x="26" y="67"/>
                  </a:lnTo>
                  <a:lnTo>
                    <a:pt x="26" y="43"/>
                  </a:lnTo>
                  <a:lnTo>
                    <a:pt x="19" y="30"/>
                  </a:lnTo>
                  <a:lnTo>
                    <a:pt x="8" y="34"/>
                  </a:lnTo>
                  <a:lnTo>
                    <a:pt x="6" y="22"/>
                  </a:lnTo>
                  <a:lnTo>
                    <a:pt x="3" y="10"/>
                  </a:lnTo>
                  <a:lnTo>
                    <a:pt x="1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6" name="Freeform 78">
              <a:extLst>
                <a:ext uri="{FF2B5EF4-FFF2-40B4-BE49-F238E27FC236}">
                  <a16:creationId xmlns:a16="http://schemas.microsoft.com/office/drawing/2014/main" id="{B485CAB2-83B0-44DB-B939-675562AD940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69" y="2363"/>
              <a:ext cx="7" cy="20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7" y="0"/>
                </a:cxn>
                <a:cxn ang="0">
                  <a:pos x="38" y="5"/>
                </a:cxn>
                <a:cxn ang="0">
                  <a:pos x="37" y="10"/>
                </a:cxn>
                <a:cxn ang="0">
                  <a:pos x="37" y="33"/>
                </a:cxn>
                <a:cxn ang="0">
                  <a:pos x="36" y="48"/>
                </a:cxn>
                <a:cxn ang="0">
                  <a:pos x="24" y="58"/>
                </a:cxn>
                <a:cxn ang="0">
                  <a:pos x="15" y="75"/>
                </a:cxn>
                <a:cxn ang="0">
                  <a:pos x="10" y="86"/>
                </a:cxn>
                <a:cxn ang="0">
                  <a:pos x="6" y="96"/>
                </a:cxn>
                <a:cxn ang="0">
                  <a:pos x="3" y="99"/>
                </a:cxn>
                <a:cxn ang="0">
                  <a:pos x="0" y="87"/>
                </a:cxn>
                <a:cxn ang="0">
                  <a:pos x="0" y="78"/>
                </a:cxn>
                <a:cxn ang="0">
                  <a:pos x="8" y="58"/>
                </a:cxn>
                <a:cxn ang="0">
                  <a:pos x="17" y="41"/>
                </a:cxn>
                <a:cxn ang="0">
                  <a:pos x="26" y="21"/>
                </a:cxn>
                <a:cxn ang="0">
                  <a:pos x="31" y="5"/>
                </a:cxn>
                <a:cxn ang="0">
                  <a:pos x="35" y="2"/>
                </a:cxn>
              </a:cxnLst>
              <a:rect l="0" t="0" r="r" b="b"/>
              <a:pathLst>
                <a:path w="38" h="99">
                  <a:moveTo>
                    <a:pt x="35" y="2"/>
                  </a:moveTo>
                  <a:lnTo>
                    <a:pt x="37" y="0"/>
                  </a:lnTo>
                  <a:lnTo>
                    <a:pt x="38" y="5"/>
                  </a:lnTo>
                  <a:lnTo>
                    <a:pt x="37" y="10"/>
                  </a:lnTo>
                  <a:lnTo>
                    <a:pt x="37" y="33"/>
                  </a:lnTo>
                  <a:lnTo>
                    <a:pt x="36" y="48"/>
                  </a:lnTo>
                  <a:lnTo>
                    <a:pt x="24" y="58"/>
                  </a:lnTo>
                  <a:lnTo>
                    <a:pt x="15" y="75"/>
                  </a:lnTo>
                  <a:lnTo>
                    <a:pt x="10" y="86"/>
                  </a:lnTo>
                  <a:lnTo>
                    <a:pt x="6" y="96"/>
                  </a:lnTo>
                  <a:lnTo>
                    <a:pt x="3" y="99"/>
                  </a:lnTo>
                  <a:lnTo>
                    <a:pt x="0" y="87"/>
                  </a:lnTo>
                  <a:lnTo>
                    <a:pt x="0" y="78"/>
                  </a:lnTo>
                  <a:lnTo>
                    <a:pt x="8" y="58"/>
                  </a:lnTo>
                  <a:lnTo>
                    <a:pt x="17" y="41"/>
                  </a:lnTo>
                  <a:lnTo>
                    <a:pt x="26" y="21"/>
                  </a:lnTo>
                  <a:lnTo>
                    <a:pt x="31" y="5"/>
                  </a:lnTo>
                  <a:lnTo>
                    <a:pt x="35" y="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7" name="Freeform 79">
              <a:extLst>
                <a:ext uri="{FF2B5EF4-FFF2-40B4-BE49-F238E27FC236}">
                  <a16:creationId xmlns:a16="http://schemas.microsoft.com/office/drawing/2014/main" id="{779986B5-7814-4A06-9587-CE7384719DE1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74" y="2375"/>
              <a:ext cx="8" cy="7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6"/>
                </a:cxn>
                <a:cxn ang="0">
                  <a:pos x="2" y="16"/>
                </a:cxn>
                <a:cxn ang="0">
                  <a:pos x="9" y="12"/>
                </a:cxn>
                <a:cxn ang="0">
                  <a:pos x="12" y="5"/>
                </a:cxn>
                <a:cxn ang="0">
                  <a:pos x="20" y="0"/>
                </a:cxn>
                <a:cxn ang="0">
                  <a:pos x="32" y="5"/>
                </a:cxn>
                <a:cxn ang="0">
                  <a:pos x="39" y="3"/>
                </a:cxn>
                <a:cxn ang="0">
                  <a:pos x="39" y="14"/>
                </a:cxn>
                <a:cxn ang="0">
                  <a:pos x="38" y="18"/>
                </a:cxn>
                <a:cxn ang="0">
                  <a:pos x="39" y="24"/>
                </a:cxn>
                <a:cxn ang="0">
                  <a:pos x="37" y="27"/>
                </a:cxn>
                <a:cxn ang="0">
                  <a:pos x="22" y="31"/>
                </a:cxn>
                <a:cxn ang="0">
                  <a:pos x="7" y="30"/>
                </a:cxn>
                <a:cxn ang="0">
                  <a:pos x="4" y="26"/>
                </a:cxn>
                <a:cxn ang="0">
                  <a:pos x="0" y="18"/>
                </a:cxn>
              </a:cxnLst>
              <a:rect l="0" t="0" r="r" b="b"/>
              <a:pathLst>
                <a:path w="39" h="31">
                  <a:moveTo>
                    <a:pt x="0" y="18"/>
                  </a:moveTo>
                  <a:lnTo>
                    <a:pt x="0" y="16"/>
                  </a:lnTo>
                  <a:lnTo>
                    <a:pt x="2" y="16"/>
                  </a:lnTo>
                  <a:lnTo>
                    <a:pt x="9" y="12"/>
                  </a:lnTo>
                  <a:lnTo>
                    <a:pt x="12" y="5"/>
                  </a:lnTo>
                  <a:lnTo>
                    <a:pt x="20" y="0"/>
                  </a:lnTo>
                  <a:lnTo>
                    <a:pt x="32" y="5"/>
                  </a:lnTo>
                  <a:lnTo>
                    <a:pt x="39" y="3"/>
                  </a:lnTo>
                  <a:lnTo>
                    <a:pt x="39" y="14"/>
                  </a:lnTo>
                  <a:lnTo>
                    <a:pt x="38" y="18"/>
                  </a:lnTo>
                  <a:lnTo>
                    <a:pt x="39" y="24"/>
                  </a:lnTo>
                  <a:lnTo>
                    <a:pt x="37" y="27"/>
                  </a:lnTo>
                  <a:lnTo>
                    <a:pt x="22" y="31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38" name="Freeform 80">
              <a:extLst>
                <a:ext uri="{FF2B5EF4-FFF2-40B4-BE49-F238E27FC236}">
                  <a16:creationId xmlns:a16="http://schemas.microsoft.com/office/drawing/2014/main" id="{AE2BFD11-A6A5-41B5-909A-57708B14CB1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853" y="2380"/>
              <a:ext cx="51" cy="46"/>
            </a:xfrm>
            <a:custGeom>
              <a:avLst/>
              <a:gdLst/>
              <a:ahLst/>
              <a:cxnLst>
                <a:cxn ang="0">
                  <a:pos x="190" y="0"/>
                </a:cxn>
                <a:cxn ang="0">
                  <a:pos x="207" y="10"/>
                </a:cxn>
                <a:cxn ang="0">
                  <a:pos x="224" y="26"/>
                </a:cxn>
                <a:cxn ang="0">
                  <a:pos x="233" y="33"/>
                </a:cxn>
                <a:cxn ang="0">
                  <a:pos x="240" y="51"/>
                </a:cxn>
                <a:cxn ang="0">
                  <a:pos x="242" y="70"/>
                </a:cxn>
                <a:cxn ang="0">
                  <a:pos x="246" y="86"/>
                </a:cxn>
                <a:cxn ang="0">
                  <a:pos x="250" y="110"/>
                </a:cxn>
                <a:cxn ang="0">
                  <a:pos x="254" y="142"/>
                </a:cxn>
                <a:cxn ang="0">
                  <a:pos x="243" y="152"/>
                </a:cxn>
                <a:cxn ang="0">
                  <a:pos x="238" y="185"/>
                </a:cxn>
                <a:cxn ang="0">
                  <a:pos x="227" y="167"/>
                </a:cxn>
                <a:cxn ang="0">
                  <a:pos x="221" y="142"/>
                </a:cxn>
                <a:cxn ang="0">
                  <a:pos x="212" y="131"/>
                </a:cxn>
                <a:cxn ang="0">
                  <a:pos x="192" y="158"/>
                </a:cxn>
                <a:cxn ang="0">
                  <a:pos x="197" y="179"/>
                </a:cxn>
                <a:cxn ang="0">
                  <a:pos x="206" y="201"/>
                </a:cxn>
                <a:cxn ang="0">
                  <a:pos x="194" y="227"/>
                </a:cxn>
                <a:cxn ang="0">
                  <a:pos x="184" y="211"/>
                </a:cxn>
                <a:cxn ang="0">
                  <a:pos x="174" y="211"/>
                </a:cxn>
                <a:cxn ang="0">
                  <a:pos x="156" y="210"/>
                </a:cxn>
                <a:cxn ang="0">
                  <a:pos x="125" y="189"/>
                </a:cxn>
                <a:cxn ang="0">
                  <a:pos x="119" y="171"/>
                </a:cxn>
                <a:cxn ang="0">
                  <a:pos x="113" y="150"/>
                </a:cxn>
                <a:cxn ang="0">
                  <a:pos x="125" y="126"/>
                </a:cxn>
                <a:cxn ang="0">
                  <a:pos x="105" y="108"/>
                </a:cxn>
                <a:cxn ang="0">
                  <a:pos x="89" y="104"/>
                </a:cxn>
                <a:cxn ang="0">
                  <a:pos x="81" y="125"/>
                </a:cxn>
                <a:cxn ang="0">
                  <a:pos x="68" y="121"/>
                </a:cxn>
                <a:cxn ang="0">
                  <a:pos x="55" y="126"/>
                </a:cxn>
                <a:cxn ang="0">
                  <a:pos x="50" y="123"/>
                </a:cxn>
                <a:cxn ang="0">
                  <a:pos x="39" y="112"/>
                </a:cxn>
                <a:cxn ang="0">
                  <a:pos x="16" y="153"/>
                </a:cxn>
                <a:cxn ang="0">
                  <a:pos x="3" y="155"/>
                </a:cxn>
                <a:cxn ang="0">
                  <a:pos x="7" y="121"/>
                </a:cxn>
                <a:cxn ang="0">
                  <a:pos x="22" y="93"/>
                </a:cxn>
                <a:cxn ang="0">
                  <a:pos x="56" y="76"/>
                </a:cxn>
                <a:cxn ang="0">
                  <a:pos x="73" y="64"/>
                </a:cxn>
                <a:cxn ang="0">
                  <a:pos x="99" y="64"/>
                </a:cxn>
                <a:cxn ang="0">
                  <a:pos x="98" y="94"/>
                </a:cxn>
                <a:cxn ang="0">
                  <a:pos x="127" y="69"/>
                </a:cxn>
                <a:cxn ang="0">
                  <a:pos x="146" y="66"/>
                </a:cxn>
                <a:cxn ang="0">
                  <a:pos x="153" y="49"/>
                </a:cxn>
                <a:cxn ang="0">
                  <a:pos x="169" y="46"/>
                </a:cxn>
                <a:cxn ang="0">
                  <a:pos x="189" y="43"/>
                </a:cxn>
                <a:cxn ang="0">
                  <a:pos x="194" y="26"/>
                </a:cxn>
                <a:cxn ang="0">
                  <a:pos x="191" y="1"/>
                </a:cxn>
              </a:cxnLst>
              <a:rect l="0" t="0" r="r" b="b"/>
              <a:pathLst>
                <a:path w="254" h="227">
                  <a:moveTo>
                    <a:pt x="191" y="1"/>
                  </a:moveTo>
                  <a:lnTo>
                    <a:pt x="190" y="0"/>
                  </a:lnTo>
                  <a:lnTo>
                    <a:pt x="200" y="0"/>
                  </a:lnTo>
                  <a:lnTo>
                    <a:pt x="207" y="10"/>
                  </a:lnTo>
                  <a:lnTo>
                    <a:pt x="215" y="13"/>
                  </a:lnTo>
                  <a:lnTo>
                    <a:pt x="224" y="26"/>
                  </a:lnTo>
                  <a:lnTo>
                    <a:pt x="229" y="26"/>
                  </a:lnTo>
                  <a:lnTo>
                    <a:pt x="233" y="33"/>
                  </a:lnTo>
                  <a:lnTo>
                    <a:pt x="240" y="46"/>
                  </a:lnTo>
                  <a:lnTo>
                    <a:pt x="240" y="51"/>
                  </a:lnTo>
                  <a:lnTo>
                    <a:pt x="231" y="64"/>
                  </a:lnTo>
                  <a:lnTo>
                    <a:pt x="242" y="70"/>
                  </a:lnTo>
                  <a:lnTo>
                    <a:pt x="242" y="81"/>
                  </a:lnTo>
                  <a:lnTo>
                    <a:pt x="246" y="86"/>
                  </a:lnTo>
                  <a:lnTo>
                    <a:pt x="248" y="104"/>
                  </a:lnTo>
                  <a:lnTo>
                    <a:pt x="250" y="110"/>
                  </a:lnTo>
                  <a:lnTo>
                    <a:pt x="254" y="124"/>
                  </a:lnTo>
                  <a:lnTo>
                    <a:pt x="254" y="142"/>
                  </a:lnTo>
                  <a:lnTo>
                    <a:pt x="249" y="150"/>
                  </a:lnTo>
                  <a:lnTo>
                    <a:pt x="243" y="152"/>
                  </a:lnTo>
                  <a:lnTo>
                    <a:pt x="238" y="161"/>
                  </a:lnTo>
                  <a:lnTo>
                    <a:pt x="238" y="185"/>
                  </a:lnTo>
                  <a:lnTo>
                    <a:pt x="231" y="179"/>
                  </a:lnTo>
                  <a:lnTo>
                    <a:pt x="227" y="167"/>
                  </a:lnTo>
                  <a:lnTo>
                    <a:pt x="227" y="151"/>
                  </a:lnTo>
                  <a:lnTo>
                    <a:pt x="221" y="142"/>
                  </a:lnTo>
                  <a:lnTo>
                    <a:pt x="217" y="134"/>
                  </a:lnTo>
                  <a:lnTo>
                    <a:pt x="212" y="131"/>
                  </a:lnTo>
                  <a:lnTo>
                    <a:pt x="207" y="135"/>
                  </a:lnTo>
                  <a:lnTo>
                    <a:pt x="192" y="158"/>
                  </a:lnTo>
                  <a:lnTo>
                    <a:pt x="191" y="172"/>
                  </a:lnTo>
                  <a:lnTo>
                    <a:pt x="197" y="179"/>
                  </a:lnTo>
                  <a:lnTo>
                    <a:pt x="202" y="189"/>
                  </a:lnTo>
                  <a:lnTo>
                    <a:pt x="206" y="201"/>
                  </a:lnTo>
                  <a:lnTo>
                    <a:pt x="206" y="207"/>
                  </a:lnTo>
                  <a:lnTo>
                    <a:pt x="194" y="227"/>
                  </a:lnTo>
                  <a:lnTo>
                    <a:pt x="186" y="223"/>
                  </a:lnTo>
                  <a:lnTo>
                    <a:pt x="184" y="211"/>
                  </a:lnTo>
                  <a:lnTo>
                    <a:pt x="183" y="205"/>
                  </a:lnTo>
                  <a:lnTo>
                    <a:pt x="174" y="211"/>
                  </a:lnTo>
                  <a:lnTo>
                    <a:pt x="164" y="212"/>
                  </a:lnTo>
                  <a:lnTo>
                    <a:pt x="156" y="210"/>
                  </a:lnTo>
                  <a:lnTo>
                    <a:pt x="133" y="199"/>
                  </a:lnTo>
                  <a:lnTo>
                    <a:pt x="125" y="189"/>
                  </a:lnTo>
                  <a:lnTo>
                    <a:pt x="120" y="182"/>
                  </a:lnTo>
                  <a:lnTo>
                    <a:pt x="119" y="171"/>
                  </a:lnTo>
                  <a:lnTo>
                    <a:pt x="116" y="162"/>
                  </a:lnTo>
                  <a:lnTo>
                    <a:pt x="113" y="150"/>
                  </a:lnTo>
                  <a:lnTo>
                    <a:pt x="125" y="134"/>
                  </a:lnTo>
                  <a:lnTo>
                    <a:pt x="125" y="126"/>
                  </a:lnTo>
                  <a:lnTo>
                    <a:pt x="116" y="116"/>
                  </a:lnTo>
                  <a:lnTo>
                    <a:pt x="105" y="108"/>
                  </a:lnTo>
                  <a:lnTo>
                    <a:pt x="97" y="104"/>
                  </a:lnTo>
                  <a:lnTo>
                    <a:pt x="89" y="104"/>
                  </a:lnTo>
                  <a:lnTo>
                    <a:pt x="81" y="119"/>
                  </a:lnTo>
                  <a:lnTo>
                    <a:pt x="81" y="125"/>
                  </a:lnTo>
                  <a:lnTo>
                    <a:pt x="73" y="121"/>
                  </a:lnTo>
                  <a:lnTo>
                    <a:pt x="68" y="121"/>
                  </a:lnTo>
                  <a:lnTo>
                    <a:pt x="68" y="114"/>
                  </a:lnTo>
                  <a:lnTo>
                    <a:pt x="55" y="126"/>
                  </a:lnTo>
                  <a:lnTo>
                    <a:pt x="54" y="132"/>
                  </a:lnTo>
                  <a:lnTo>
                    <a:pt x="50" y="123"/>
                  </a:lnTo>
                  <a:lnTo>
                    <a:pt x="47" y="112"/>
                  </a:lnTo>
                  <a:lnTo>
                    <a:pt x="39" y="112"/>
                  </a:lnTo>
                  <a:lnTo>
                    <a:pt x="28" y="124"/>
                  </a:lnTo>
                  <a:lnTo>
                    <a:pt x="16" y="153"/>
                  </a:lnTo>
                  <a:lnTo>
                    <a:pt x="9" y="156"/>
                  </a:lnTo>
                  <a:lnTo>
                    <a:pt x="3" y="155"/>
                  </a:lnTo>
                  <a:lnTo>
                    <a:pt x="0" y="144"/>
                  </a:lnTo>
                  <a:lnTo>
                    <a:pt x="7" y="121"/>
                  </a:lnTo>
                  <a:lnTo>
                    <a:pt x="12" y="104"/>
                  </a:lnTo>
                  <a:lnTo>
                    <a:pt x="22" y="93"/>
                  </a:lnTo>
                  <a:lnTo>
                    <a:pt x="52" y="85"/>
                  </a:lnTo>
                  <a:lnTo>
                    <a:pt x="56" y="76"/>
                  </a:lnTo>
                  <a:lnTo>
                    <a:pt x="63" y="69"/>
                  </a:lnTo>
                  <a:lnTo>
                    <a:pt x="73" y="64"/>
                  </a:lnTo>
                  <a:lnTo>
                    <a:pt x="79" y="56"/>
                  </a:lnTo>
                  <a:lnTo>
                    <a:pt x="99" y="64"/>
                  </a:lnTo>
                  <a:lnTo>
                    <a:pt x="104" y="76"/>
                  </a:lnTo>
                  <a:lnTo>
                    <a:pt x="98" y="94"/>
                  </a:lnTo>
                  <a:lnTo>
                    <a:pt x="120" y="85"/>
                  </a:lnTo>
                  <a:lnTo>
                    <a:pt x="127" y="69"/>
                  </a:lnTo>
                  <a:lnTo>
                    <a:pt x="138" y="64"/>
                  </a:lnTo>
                  <a:lnTo>
                    <a:pt x="146" y="66"/>
                  </a:lnTo>
                  <a:lnTo>
                    <a:pt x="151" y="60"/>
                  </a:lnTo>
                  <a:lnTo>
                    <a:pt x="153" y="49"/>
                  </a:lnTo>
                  <a:lnTo>
                    <a:pt x="158" y="43"/>
                  </a:lnTo>
                  <a:lnTo>
                    <a:pt x="169" y="46"/>
                  </a:lnTo>
                  <a:lnTo>
                    <a:pt x="181" y="40"/>
                  </a:lnTo>
                  <a:lnTo>
                    <a:pt x="189" y="43"/>
                  </a:lnTo>
                  <a:lnTo>
                    <a:pt x="192" y="39"/>
                  </a:lnTo>
                  <a:lnTo>
                    <a:pt x="194" y="26"/>
                  </a:lnTo>
                  <a:lnTo>
                    <a:pt x="191" y="7"/>
                  </a:lnTo>
                  <a:lnTo>
                    <a:pt x="191" y="1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01" name="Freeform 81">
            <a:extLst>
              <a:ext uri="{FF2B5EF4-FFF2-40B4-BE49-F238E27FC236}">
                <a16:creationId xmlns:a16="http://schemas.microsoft.com/office/drawing/2014/main" id="{8F79A363-DA98-49ED-BBB4-8227129DBDCE}"/>
              </a:ext>
            </a:extLst>
          </p:cNvPr>
          <p:cNvSpPr>
            <a:spLocks noChangeAspect="1"/>
          </p:cNvSpPr>
          <p:nvPr/>
        </p:nvSpPr>
        <p:spPr bwMode="gray">
          <a:xfrm>
            <a:off x="3946496" y="3322261"/>
            <a:ext cx="25697" cy="15498"/>
          </a:xfrm>
          <a:custGeom>
            <a:avLst/>
            <a:gdLst/>
            <a:ahLst/>
            <a:cxnLst>
              <a:cxn ang="0">
                <a:pos x="67" y="9"/>
              </a:cxn>
              <a:cxn ang="0">
                <a:pos x="72" y="14"/>
              </a:cxn>
              <a:cxn ang="0">
                <a:pos x="76" y="21"/>
              </a:cxn>
              <a:cxn ang="0">
                <a:pos x="77" y="26"/>
              </a:cxn>
              <a:cxn ang="0">
                <a:pos x="77" y="32"/>
              </a:cxn>
              <a:cxn ang="0">
                <a:pos x="76" y="37"/>
              </a:cxn>
              <a:cxn ang="0">
                <a:pos x="70" y="37"/>
              </a:cxn>
              <a:cxn ang="0">
                <a:pos x="65" y="35"/>
              </a:cxn>
              <a:cxn ang="0">
                <a:pos x="61" y="27"/>
              </a:cxn>
              <a:cxn ang="0">
                <a:pos x="59" y="20"/>
              </a:cxn>
              <a:cxn ang="0">
                <a:pos x="56" y="16"/>
              </a:cxn>
              <a:cxn ang="0">
                <a:pos x="51" y="16"/>
              </a:cxn>
              <a:cxn ang="0">
                <a:pos x="46" y="19"/>
              </a:cxn>
              <a:cxn ang="0">
                <a:pos x="43" y="24"/>
              </a:cxn>
              <a:cxn ang="0">
                <a:pos x="41" y="48"/>
              </a:cxn>
              <a:cxn ang="0">
                <a:pos x="39" y="56"/>
              </a:cxn>
              <a:cxn ang="0">
                <a:pos x="34" y="58"/>
              </a:cxn>
              <a:cxn ang="0">
                <a:pos x="29" y="57"/>
              </a:cxn>
              <a:cxn ang="0">
                <a:pos x="26" y="53"/>
              </a:cxn>
              <a:cxn ang="0">
                <a:pos x="21" y="48"/>
              </a:cxn>
              <a:cxn ang="0">
                <a:pos x="17" y="42"/>
              </a:cxn>
              <a:cxn ang="0">
                <a:pos x="7" y="31"/>
              </a:cxn>
              <a:cxn ang="0">
                <a:pos x="3" y="29"/>
              </a:cxn>
              <a:cxn ang="0">
                <a:pos x="0" y="27"/>
              </a:cxn>
              <a:cxn ang="0">
                <a:pos x="2" y="25"/>
              </a:cxn>
              <a:cxn ang="0">
                <a:pos x="11" y="22"/>
              </a:cxn>
              <a:cxn ang="0">
                <a:pos x="26" y="21"/>
              </a:cxn>
              <a:cxn ang="0">
                <a:pos x="33" y="16"/>
              </a:cxn>
              <a:cxn ang="0">
                <a:pos x="53" y="0"/>
              </a:cxn>
              <a:cxn ang="0">
                <a:pos x="55" y="8"/>
              </a:cxn>
              <a:cxn ang="0">
                <a:pos x="67" y="9"/>
              </a:cxn>
            </a:cxnLst>
            <a:rect l="0" t="0" r="r" b="b"/>
            <a:pathLst>
              <a:path w="77" h="58">
                <a:moveTo>
                  <a:pt x="67" y="9"/>
                </a:moveTo>
                <a:lnTo>
                  <a:pt x="72" y="14"/>
                </a:lnTo>
                <a:lnTo>
                  <a:pt x="76" y="21"/>
                </a:lnTo>
                <a:lnTo>
                  <a:pt x="77" y="26"/>
                </a:lnTo>
                <a:lnTo>
                  <a:pt x="77" y="32"/>
                </a:lnTo>
                <a:lnTo>
                  <a:pt x="76" y="37"/>
                </a:lnTo>
                <a:lnTo>
                  <a:pt x="70" y="37"/>
                </a:lnTo>
                <a:lnTo>
                  <a:pt x="65" y="35"/>
                </a:lnTo>
                <a:lnTo>
                  <a:pt x="61" y="27"/>
                </a:lnTo>
                <a:lnTo>
                  <a:pt x="59" y="20"/>
                </a:lnTo>
                <a:lnTo>
                  <a:pt x="56" y="16"/>
                </a:lnTo>
                <a:lnTo>
                  <a:pt x="51" y="16"/>
                </a:lnTo>
                <a:lnTo>
                  <a:pt x="46" y="19"/>
                </a:lnTo>
                <a:lnTo>
                  <a:pt x="43" y="24"/>
                </a:lnTo>
                <a:lnTo>
                  <a:pt x="41" y="48"/>
                </a:lnTo>
                <a:lnTo>
                  <a:pt x="39" y="56"/>
                </a:lnTo>
                <a:lnTo>
                  <a:pt x="34" y="58"/>
                </a:lnTo>
                <a:lnTo>
                  <a:pt x="29" y="57"/>
                </a:lnTo>
                <a:lnTo>
                  <a:pt x="26" y="53"/>
                </a:lnTo>
                <a:lnTo>
                  <a:pt x="21" y="48"/>
                </a:lnTo>
                <a:lnTo>
                  <a:pt x="17" y="42"/>
                </a:lnTo>
                <a:lnTo>
                  <a:pt x="7" y="31"/>
                </a:lnTo>
                <a:lnTo>
                  <a:pt x="3" y="29"/>
                </a:lnTo>
                <a:lnTo>
                  <a:pt x="0" y="27"/>
                </a:lnTo>
                <a:lnTo>
                  <a:pt x="2" y="25"/>
                </a:lnTo>
                <a:lnTo>
                  <a:pt x="11" y="22"/>
                </a:lnTo>
                <a:lnTo>
                  <a:pt x="26" y="21"/>
                </a:lnTo>
                <a:lnTo>
                  <a:pt x="33" y="16"/>
                </a:lnTo>
                <a:lnTo>
                  <a:pt x="53" y="0"/>
                </a:lnTo>
                <a:lnTo>
                  <a:pt x="55" y="8"/>
                </a:lnTo>
                <a:lnTo>
                  <a:pt x="67" y="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2" name="Freeform 82">
            <a:extLst>
              <a:ext uri="{FF2B5EF4-FFF2-40B4-BE49-F238E27FC236}">
                <a16:creationId xmlns:a16="http://schemas.microsoft.com/office/drawing/2014/main" id="{88E00E2A-11BD-4147-B4C4-77B6B58DD7DF}"/>
              </a:ext>
            </a:extLst>
          </p:cNvPr>
          <p:cNvSpPr>
            <a:spLocks noChangeAspect="1"/>
          </p:cNvSpPr>
          <p:nvPr/>
        </p:nvSpPr>
        <p:spPr bwMode="gray">
          <a:xfrm>
            <a:off x="3985897" y="3439791"/>
            <a:ext cx="5140" cy="11624"/>
          </a:xfrm>
          <a:custGeom>
            <a:avLst/>
            <a:gdLst/>
            <a:ahLst/>
            <a:cxnLst>
              <a:cxn ang="0">
                <a:pos x="8" y="1"/>
              </a:cxn>
              <a:cxn ang="0">
                <a:pos x="9" y="0"/>
              </a:cxn>
              <a:cxn ang="0">
                <a:pos x="11" y="10"/>
              </a:cxn>
              <a:cxn ang="0">
                <a:pos x="13" y="26"/>
              </a:cxn>
              <a:cxn ang="0">
                <a:pos x="15" y="33"/>
              </a:cxn>
              <a:cxn ang="0">
                <a:pos x="9" y="41"/>
              </a:cxn>
              <a:cxn ang="0">
                <a:pos x="4" y="42"/>
              </a:cxn>
              <a:cxn ang="0">
                <a:pos x="0" y="27"/>
              </a:cxn>
              <a:cxn ang="0">
                <a:pos x="0" y="13"/>
              </a:cxn>
              <a:cxn ang="0">
                <a:pos x="3" y="4"/>
              </a:cxn>
              <a:cxn ang="0">
                <a:pos x="8" y="0"/>
              </a:cxn>
              <a:cxn ang="0">
                <a:pos x="8" y="1"/>
              </a:cxn>
            </a:cxnLst>
            <a:rect l="0" t="0" r="r" b="b"/>
            <a:pathLst>
              <a:path w="15" h="42">
                <a:moveTo>
                  <a:pt x="8" y="1"/>
                </a:moveTo>
                <a:lnTo>
                  <a:pt x="9" y="0"/>
                </a:lnTo>
                <a:lnTo>
                  <a:pt x="11" y="10"/>
                </a:lnTo>
                <a:lnTo>
                  <a:pt x="13" y="26"/>
                </a:lnTo>
                <a:lnTo>
                  <a:pt x="15" y="33"/>
                </a:lnTo>
                <a:lnTo>
                  <a:pt x="9" y="41"/>
                </a:lnTo>
                <a:lnTo>
                  <a:pt x="4" y="42"/>
                </a:lnTo>
                <a:lnTo>
                  <a:pt x="0" y="27"/>
                </a:lnTo>
                <a:lnTo>
                  <a:pt x="0" y="13"/>
                </a:lnTo>
                <a:lnTo>
                  <a:pt x="3" y="4"/>
                </a:lnTo>
                <a:lnTo>
                  <a:pt x="8" y="0"/>
                </a:lnTo>
                <a:lnTo>
                  <a:pt x="8" y="1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3" name="Freeform 83">
            <a:extLst>
              <a:ext uri="{FF2B5EF4-FFF2-40B4-BE49-F238E27FC236}">
                <a16:creationId xmlns:a16="http://schemas.microsoft.com/office/drawing/2014/main" id="{85C2F7EE-3103-4A69-B91E-156E52205808}"/>
              </a:ext>
            </a:extLst>
          </p:cNvPr>
          <p:cNvSpPr>
            <a:spLocks noChangeAspect="1"/>
          </p:cNvSpPr>
          <p:nvPr/>
        </p:nvSpPr>
        <p:spPr bwMode="gray">
          <a:xfrm>
            <a:off x="4148641" y="3512118"/>
            <a:ext cx="46254" cy="15498"/>
          </a:xfrm>
          <a:custGeom>
            <a:avLst/>
            <a:gdLst/>
            <a:ahLst/>
            <a:cxnLst>
              <a:cxn ang="0">
                <a:pos x="0" y="39"/>
              </a:cxn>
              <a:cxn ang="0">
                <a:pos x="2" y="38"/>
              </a:cxn>
              <a:cxn ang="0">
                <a:pos x="11" y="29"/>
              </a:cxn>
              <a:cxn ang="0">
                <a:pos x="18" y="17"/>
              </a:cxn>
              <a:cxn ang="0">
                <a:pos x="27" y="16"/>
              </a:cxn>
              <a:cxn ang="0">
                <a:pos x="55" y="11"/>
              </a:cxn>
              <a:cxn ang="0">
                <a:pos x="61" y="7"/>
              </a:cxn>
              <a:cxn ang="0">
                <a:pos x="71" y="10"/>
              </a:cxn>
              <a:cxn ang="0">
                <a:pos x="98" y="7"/>
              </a:cxn>
              <a:cxn ang="0">
                <a:pos x="109" y="3"/>
              </a:cxn>
              <a:cxn ang="0">
                <a:pos x="118" y="2"/>
              </a:cxn>
              <a:cxn ang="0">
                <a:pos x="124" y="0"/>
              </a:cxn>
              <a:cxn ang="0">
                <a:pos x="132" y="2"/>
              </a:cxn>
              <a:cxn ang="0">
                <a:pos x="133" y="6"/>
              </a:cxn>
              <a:cxn ang="0">
                <a:pos x="129" y="19"/>
              </a:cxn>
              <a:cxn ang="0">
                <a:pos x="113" y="23"/>
              </a:cxn>
              <a:cxn ang="0">
                <a:pos x="88" y="37"/>
              </a:cxn>
              <a:cxn ang="0">
                <a:pos x="73" y="40"/>
              </a:cxn>
              <a:cxn ang="0">
                <a:pos x="61" y="46"/>
              </a:cxn>
              <a:cxn ang="0">
                <a:pos x="39" y="51"/>
              </a:cxn>
              <a:cxn ang="0">
                <a:pos x="23" y="61"/>
              </a:cxn>
              <a:cxn ang="0">
                <a:pos x="18" y="59"/>
              </a:cxn>
              <a:cxn ang="0">
                <a:pos x="0" y="39"/>
              </a:cxn>
            </a:cxnLst>
            <a:rect l="0" t="0" r="r" b="b"/>
            <a:pathLst>
              <a:path w="133" h="61">
                <a:moveTo>
                  <a:pt x="0" y="39"/>
                </a:moveTo>
                <a:lnTo>
                  <a:pt x="2" y="38"/>
                </a:lnTo>
                <a:lnTo>
                  <a:pt x="11" y="29"/>
                </a:lnTo>
                <a:lnTo>
                  <a:pt x="18" y="17"/>
                </a:lnTo>
                <a:lnTo>
                  <a:pt x="27" y="16"/>
                </a:lnTo>
                <a:lnTo>
                  <a:pt x="55" y="11"/>
                </a:lnTo>
                <a:lnTo>
                  <a:pt x="61" y="7"/>
                </a:lnTo>
                <a:lnTo>
                  <a:pt x="71" y="10"/>
                </a:lnTo>
                <a:lnTo>
                  <a:pt x="98" y="7"/>
                </a:lnTo>
                <a:lnTo>
                  <a:pt x="109" y="3"/>
                </a:lnTo>
                <a:lnTo>
                  <a:pt x="118" y="2"/>
                </a:lnTo>
                <a:lnTo>
                  <a:pt x="124" y="0"/>
                </a:lnTo>
                <a:lnTo>
                  <a:pt x="132" y="2"/>
                </a:lnTo>
                <a:lnTo>
                  <a:pt x="133" y="6"/>
                </a:lnTo>
                <a:lnTo>
                  <a:pt x="129" y="19"/>
                </a:lnTo>
                <a:lnTo>
                  <a:pt x="113" y="23"/>
                </a:lnTo>
                <a:lnTo>
                  <a:pt x="88" y="37"/>
                </a:lnTo>
                <a:lnTo>
                  <a:pt x="73" y="40"/>
                </a:lnTo>
                <a:lnTo>
                  <a:pt x="61" y="46"/>
                </a:lnTo>
                <a:lnTo>
                  <a:pt x="39" y="51"/>
                </a:lnTo>
                <a:lnTo>
                  <a:pt x="23" y="61"/>
                </a:lnTo>
                <a:lnTo>
                  <a:pt x="18" y="59"/>
                </a:lnTo>
                <a:lnTo>
                  <a:pt x="0" y="3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4" name="Freeform 84">
            <a:extLst>
              <a:ext uri="{FF2B5EF4-FFF2-40B4-BE49-F238E27FC236}">
                <a16:creationId xmlns:a16="http://schemas.microsoft.com/office/drawing/2014/main" id="{14DA1C84-563C-4DA6-BA02-22E419626152}"/>
              </a:ext>
            </a:extLst>
          </p:cNvPr>
          <p:cNvSpPr>
            <a:spLocks noChangeAspect="1"/>
          </p:cNvSpPr>
          <p:nvPr/>
        </p:nvSpPr>
        <p:spPr bwMode="gray">
          <a:xfrm>
            <a:off x="4126371" y="3522450"/>
            <a:ext cx="29123" cy="18081"/>
          </a:xfrm>
          <a:custGeom>
            <a:avLst/>
            <a:gdLst/>
            <a:ahLst/>
            <a:cxnLst>
              <a:cxn ang="0">
                <a:pos x="85" y="20"/>
              </a:cxn>
              <a:cxn ang="0">
                <a:pos x="85" y="22"/>
              </a:cxn>
              <a:cxn ang="0">
                <a:pos x="80" y="35"/>
              </a:cxn>
              <a:cxn ang="0">
                <a:pos x="69" y="46"/>
              </a:cxn>
              <a:cxn ang="0">
                <a:pos x="63" y="54"/>
              </a:cxn>
              <a:cxn ang="0">
                <a:pos x="54" y="58"/>
              </a:cxn>
              <a:cxn ang="0">
                <a:pos x="49" y="60"/>
              </a:cxn>
              <a:cxn ang="0">
                <a:pos x="40" y="63"/>
              </a:cxn>
              <a:cxn ang="0">
                <a:pos x="31" y="68"/>
              </a:cxn>
              <a:cxn ang="0">
                <a:pos x="21" y="70"/>
              </a:cxn>
              <a:cxn ang="0">
                <a:pos x="15" y="71"/>
              </a:cxn>
              <a:cxn ang="0">
                <a:pos x="5" y="71"/>
              </a:cxn>
              <a:cxn ang="0">
                <a:pos x="0" y="66"/>
              </a:cxn>
              <a:cxn ang="0">
                <a:pos x="8" y="58"/>
              </a:cxn>
              <a:cxn ang="0">
                <a:pos x="9" y="52"/>
              </a:cxn>
              <a:cxn ang="0">
                <a:pos x="6" y="46"/>
              </a:cxn>
              <a:cxn ang="0">
                <a:pos x="8" y="31"/>
              </a:cxn>
              <a:cxn ang="0">
                <a:pos x="15" y="23"/>
              </a:cxn>
              <a:cxn ang="0">
                <a:pos x="22" y="17"/>
              </a:cxn>
              <a:cxn ang="0">
                <a:pos x="32" y="15"/>
              </a:cxn>
              <a:cxn ang="0">
                <a:pos x="41" y="9"/>
              </a:cxn>
              <a:cxn ang="0">
                <a:pos x="48" y="6"/>
              </a:cxn>
              <a:cxn ang="0">
                <a:pos x="53" y="4"/>
              </a:cxn>
              <a:cxn ang="0">
                <a:pos x="62" y="3"/>
              </a:cxn>
              <a:cxn ang="0">
                <a:pos x="67" y="0"/>
              </a:cxn>
              <a:cxn ang="0">
                <a:pos x="85" y="20"/>
              </a:cxn>
            </a:cxnLst>
            <a:rect l="0" t="0" r="r" b="b"/>
            <a:pathLst>
              <a:path w="85" h="71">
                <a:moveTo>
                  <a:pt x="85" y="20"/>
                </a:moveTo>
                <a:lnTo>
                  <a:pt x="85" y="22"/>
                </a:lnTo>
                <a:lnTo>
                  <a:pt x="80" y="35"/>
                </a:lnTo>
                <a:lnTo>
                  <a:pt x="69" y="46"/>
                </a:lnTo>
                <a:lnTo>
                  <a:pt x="63" y="54"/>
                </a:lnTo>
                <a:lnTo>
                  <a:pt x="54" y="58"/>
                </a:lnTo>
                <a:lnTo>
                  <a:pt x="49" y="60"/>
                </a:lnTo>
                <a:lnTo>
                  <a:pt x="40" y="63"/>
                </a:lnTo>
                <a:lnTo>
                  <a:pt x="31" y="68"/>
                </a:lnTo>
                <a:lnTo>
                  <a:pt x="21" y="70"/>
                </a:lnTo>
                <a:lnTo>
                  <a:pt x="15" y="71"/>
                </a:lnTo>
                <a:lnTo>
                  <a:pt x="5" y="71"/>
                </a:lnTo>
                <a:lnTo>
                  <a:pt x="0" y="66"/>
                </a:lnTo>
                <a:lnTo>
                  <a:pt x="8" y="58"/>
                </a:lnTo>
                <a:lnTo>
                  <a:pt x="9" y="52"/>
                </a:lnTo>
                <a:lnTo>
                  <a:pt x="6" y="46"/>
                </a:lnTo>
                <a:lnTo>
                  <a:pt x="8" y="31"/>
                </a:lnTo>
                <a:lnTo>
                  <a:pt x="15" y="23"/>
                </a:lnTo>
                <a:lnTo>
                  <a:pt x="22" y="17"/>
                </a:lnTo>
                <a:lnTo>
                  <a:pt x="32" y="15"/>
                </a:lnTo>
                <a:lnTo>
                  <a:pt x="41" y="9"/>
                </a:lnTo>
                <a:lnTo>
                  <a:pt x="48" y="6"/>
                </a:lnTo>
                <a:lnTo>
                  <a:pt x="53" y="4"/>
                </a:lnTo>
                <a:lnTo>
                  <a:pt x="62" y="3"/>
                </a:lnTo>
                <a:lnTo>
                  <a:pt x="67" y="0"/>
                </a:lnTo>
                <a:lnTo>
                  <a:pt x="85" y="2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5" name="Freeform 85">
            <a:extLst>
              <a:ext uri="{FF2B5EF4-FFF2-40B4-BE49-F238E27FC236}">
                <a16:creationId xmlns:a16="http://schemas.microsoft.com/office/drawing/2014/main" id="{4CF172F3-7604-4F3C-88AC-8889B3554183}"/>
              </a:ext>
            </a:extLst>
          </p:cNvPr>
          <p:cNvSpPr>
            <a:spLocks noChangeAspect="1"/>
          </p:cNvSpPr>
          <p:nvPr/>
        </p:nvSpPr>
        <p:spPr bwMode="gray">
          <a:xfrm>
            <a:off x="4208600" y="3433334"/>
            <a:ext cx="54819" cy="15498"/>
          </a:xfrm>
          <a:custGeom>
            <a:avLst/>
            <a:gdLst/>
            <a:ahLst/>
            <a:cxnLst>
              <a:cxn ang="0">
                <a:pos x="3" y="38"/>
              </a:cxn>
              <a:cxn ang="0">
                <a:pos x="1" y="37"/>
              </a:cxn>
              <a:cxn ang="0">
                <a:pos x="0" y="24"/>
              </a:cxn>
              <a:cxn ang="0">
                <a:pos x="2" y="18"/>
              </a:cxn>
              <a:cxn ang="0">
                <a:pos x="7" y="14"/>
              </a:cxn>
              <a:cxn ang="0">
                <a:pos x="12" y="8"/>
              </a:cxn>
              <a:cxn ang="0">
                <a:pos x="17" y="3"/>
              </a:cxn>
              <a:cxn ang="0">
                <a:pos x="43" y="5"/>
              </a:cxn>
              <a:cxn ang="0">
                <a:pos x="54" y="4"/>
              </a:cxn>
              <a:cxn ang="0">
                <a:pos x="63" y="2"/>
              </a:cxn>
              <a:cxn ang="0">
                <a:pos x="70" y="5"/>
              </a:cxn>
              <a:cxn ang="0">
                <a:pos x="88" y="0"/>
              </a:cxn>
              <a:cxn ang="0">
                <a:pos x="99" y="4"/>
              </a:cxn>
              <a:cxn ang="0">
                <a:pos x="108" y="11"/>
              </a:cxn>
              <a:cxn ang="0">
                <a:pos x="116" y="13"/>
              </a:cxn>
              <a:cxn ang="0">
                <a:pos x="125" y="13"/>
              </a:cxn>
              <a:cxn ang="0">
                <a:pos x="132" y="10"/>
              </a:cxn>
              <a:cxn ang="0">
                <a:pos x="142" y="14"/>
              </a:cxn>
              <a:cxn ang="0">
                <a:pos x="148" y="30"/>
              </a:cxn>
              <a:cxn ang="0">
                <a:pos x="152" y="35"/>
              </a:cxn>
              <a:cxn ang="0">
                <a:pos x="160" y="37"/>
              </a:cxn>
              <a:cxn ang="0">
                <a:pos x="162" y="50"/>
              </a:cxn>
              <a:cxn ang="0">
                <a:pos x="157" y="59"/>
              </a:cxn>
              <a:cxn ang="0">
                <a:pos x="149" y="54"/>
              </a:cxn>
              <a:cxn ang="0">
                <a:pos x="108" y="32"/>
              </a:cxn>
              <a:cxn ang="0">
                <a:pos x="98" y="30"/>
              </a:cxn>
              <a:cxn ang="0">
                <a:pos x="88" y="30"/>
              </a:cxn>
              <a:cxn ang="0">
                <a:pos x="88" y="35"/>
              </a:cxn>
              <a:cxn ang="0">
                <a:pos x="83" y="36"/>
              </a:cxn>
              <a:cxn ang="0">
                <a:pos x="72" y="35"/>
              </a:cxn>
              <a:cxn ang="0">
                <a:pos x="62" y="34"/>
              </a:cxn>
              <a:cxn ang="0">
                <a:pos x="54" y="26"/>
              </a:cxn>
              <a:cxn ang="0">
                <a:pos x="45" y="30"/>
              </a:cxn>
              <a:cxn ang="0">
                <a:pos x="41" y="35"/>
              </a:cxn>
              <a:cxn ang="0">
                <a:pos x="34" y="37"/>
              </a:cxn>
              <a:cxn ang="0">
                <a:pos x="24" y="32"/>
              </a:cxn>
              <a:cxn ang="0">
                <a:pos x="13" y="21"/>
              </a:cxn>
              <a:cxn ang="0">
                <a:pos x="11" y="24"/>
              </a:cxn>
              <a:cxn ang="0">
                <a:pos x="3" y="38"/>
              </a:cxn>
            </a:cxnLst>
            <a:rect l="0" t="0" r="r" b="b"/>
            <a:pathLst>
              <a:path w="162" h="59">
                <a:moveTo>
                  <a:pt x="3" y="38"/>
                </a:moveTo>
                <a:lnTo>
                  <a:pt x="1" y="37"/>
                </a:lnTo>
                <a:lnTo>
                  <a:pt x="0" y="24"/>
                </a:lnTo>
                <a:lnTo>
                  <a:pt x="2" y="18"/>
                </a:lnTo>
                <a:lnTo>
                  <a:pt x="7" y="14"/>
                </a:lnTo>
                <a:lnTo>
                  <a:pt x="12" y="8"/>
                </a:lnTo>
                <a:lnTo>
                  <a:pt x="17" y="3"/>
                </a:lnTo>
                <a:lnTo>
                  <a:pt x="43" y="5"/>
                </a:lnTo>
                <a:lnTo>
                  <a:pt x="54" y="4"/>
                </a:lnTo>
                <a:lnTo>
                  <a:pt x="63" y="2"/>
                </a:lnTo>
                <a:lnTo>
                  <a:pt x="70" y="5"/>
                </a:lnTo>
                <a:lnTo>
                  <a:pt x="88" y="0"/>
                </a:lnTo>
                <a:lnTo>
                  <a:pt x="99" y="4"/>
                </a:lnTo>
                <a:lnTo>
                  <a:pt x="108" y="11"/>
                </a:lnTo>
                <a:lnTo>
                  <a:pt x="116" y="13"/>
                </a:lnTo>
                <a:lnTo>
                  <a:pt x="125" y="13"/>
                </a:lnTo>
                <a:lnTo>
                  <a:pt x="132" y="10"/>
                </a:lnTo>
                <a:lnTo>
                  <a:pt x="142" y="14"/>
                </a:lnTo>
                <a:lnTo>
                  <a:pt x="148" y="30"/>
                </a:lnTo>
                <a:lnTo>
                  <a:pt x="152" y="35"/>
                </a:lnTo>
                <a:lnTo>
                  <a:pt x="160" y="37"/>
                </a:lnTo>
                <a:lnTo>
                  <a:pt x="162" y="50"/>
                </a:lnTo>
                <a:lnTo>
                  <a:pt x="157" y="59"/>
                </a:lnTo>
                <a:lnTo>
                  <a:pt x="149" y="54"/>
                </a:lnTo>
                <a:lnTo>
                  <a:pt x="108" y="32"/>
                </a:lnTo>
                <a:lnTo>
                  <a:pt x="98" y="30"/>
                </a:lnTo>
                <a:lnTo>
                  <a:pt x="88" y="30"/>
                </a:lnTo>
                <a:lnTo>
                  <a:pt x="88" y="35"/>
                </a:lnTo>
                <a:lnTo>
                  <a:pt x="83" y="36"/>
                </a:lnTo>
                <a:lnTo>
                  <a:pt x="72" y="35"/>
                </a:lnTo>
                <a:lnTo>
                  <a:pt x="62" y="34"/>
                </a:lnTo>
                <a:lnTo>
                  <a:pt x="54" y="26"/>
                </a:lnTo>
                <a:lnTo>
                  <a:pt x="45" y="30"/>
                </a:lnTo>
                <a:lnTo>
                  <a:pt x="41" y="35"/>
                </a:lnTo>
                <a:lnTo>
                  <a:pt x="34" y="37"/>
                </a:lnTo>
                <a:lnTo>
                  <a:pt x="24" y="32"/>
                </a:lnTo>
                <a:lnTo>
                  <a:pt x="13" y="21"/>
                </a:lnTo>
                <a:lnTo>
                  <a:pt x="11" y="24"/>
                </a:lnTo>
                <a:lnTo>
                  <a:pt x="3" y="38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6" name="Freeform 86">
            <a:extLst>
              <a:ext uri="{FF2B5EF4-FFF2-40B4-BE49-F238E27FC236}">
                <a16:creationId xmlns:a16="http://schemas.microsoft.com/office/drawing/2014/main" id="{4AC13D1F-A268-4E29-9468-EF8150D0FB71}"/>
              </a:ext>
            </a:extLst>
          </p:cNvPr>
          <p:cNvSpPr>
            <a:spLocks noChangeAspect="1"/>
          </p:cNvSpPr>
          <p:nvPr/>
        </p:nvSpPr>
        <p:spPr bwMode="gray">
          <a:xfrm>
            <a:off x="4039003" y="3370047"/>
            <a:ext cx="118204" cy="104615"/>
          </a:xfrm>
          <a:custGeom>
            <a:avLst/>
            <a:gdLst/>
            <a:ahLst/>
            <a:cxnLst>
              <a:cxn ang="0">
                <a:pos x="141" y="30"/>
              </a:cxn>
              <a:cxn ang="0">
                <a:pos x="163" y="33"/>
              </a:cxn>
              <a:cxn ang="0">
                <a:pos x="184" y="36"/>
              </a:cxn>
              <a:cxn ang="0">
                <a:pos x="205" y="43"/>
              </a:cxn>
              <a:cxn ang="0">
                <a:pos x="229" y="42"/>
              </a:cxn>
              <a:cxn ang="0">
                <a:pos x="288" y="42"/>
              </a:cxn>
              <a:cxn ang="0">
                <a:pos x="325" y="6"/>
              </a:cxn>
              <a:cxn ang="0">
                <a:pos x="344" y="4"/>
              </a:cxn>
              <a:cxn ang="0">
                <a:pos x="339" y="30"/>
              </a:cxn>
              <a:cxn ang="0">
                <a:pos x="303" y="69"/>
              </a:cxn>
              <a:cxn ang="0">
                <a:pos x="268" y="78"/>
              </a:cxn>
              <a:cxn ang="0">
                <a:pos x="218" y="68"/>
              </a:cxn>
              <a:cxn ang="0">
                <a:pos x="164" y="72"/>
              </a:cxn>
              <a:cxn ang="0">
                <a:pos x="145" y="69"/>
              </a:cxn>
              <a:cxn ang="0">
                <a:pos x="121" y="72"/>
              </a:cxn>
              <a:cxn ang="0">
                <a:pos x="87" y="69"/>
              </a:cxn>
              <a:cxn ang="0">
                <a:pos x="67" y="107"/>
              </a:cxn>
              <a:cxn ang="0">
                <a:pos x="86" y="148"/>
              </a:cxn>
              <a:cxn ang="0">
                <a:pos x="124" y="164"/>
              </a:cxn>
              <a:cxn ang="0">
                <a:pos x="151" y="143"/>
              </a:cxn>
              <a:cxn ang="0">
                <a:pos x="172" y="148"/>
              </a:cxn>
              <a:cxn ang="0">
                <a:pos x="215" y="138"/>
              </a:cxn>
              <a:cxn ang="0">
                <a:pos x="244" y="124"/>
              </a:cxn>
              <a:cxn ang="0">
                <a:pos x="243" y="150"/>
              </a:cxn>
              <a:cxn ang="0">
                <a:pos x="198" y="172"/>
              </a:cxn>
              <a:cxn ang="0">
                <a:pos x="166" y="189"/>
              </a:cxn>
              <a:cxn ang="0">
                <a:pos x="137" y="193"/>
              </a:cxn>
              <a:cxn ang="0">
                <a:pos x="180" y="251"/>
              </a:cxn>
              <a:cxn ang="0">
                <a:pos x="196" y="271"/>
              </a:cxn>
              <a:cxn ang="0">
                <a:pos x="184" y="286"/>
              </a:cxn>
              <a:cxn ang="0">
                <a:pos x="202" y="309"/>
              </a:cxn>
              <a:cxn ang="0">
                <a:pos x="216" y="320"/>
              </a:cxn>
              <a:cxn ang="0">
                <a:pos x="211" y="337"/>
              </a:cxn>
              <a:cxn ang="0">
                <a:pos x="175" y="354"/>
              </a:cxn>
              <a:cxn ang="0">
                <a:pos x="146" y="348"/>
              </a:cxn>
              <a:cxn ang="0">
                <a:pos x="143" y="314"/>
              </a:cxn>
              <a:cxn ang="0">
                <a:pos x="113" y="280"/>
              </a:cxn>
              <a:cxn ang="0">
                <a:pos x="119" y="245"/>
              </a:cxn>
              <a:cxn ang="0">
                <a:pos x="92" y="245"/>
              </a:cxn>
              <a:cxn ang="0">
                <a:pos x="83" y="280"/>
              </a:cxn>
              <a:cxn ang="0">
                <a:pos x="86" y="354"/>
              </a:cxn>
              <a:cxn ang="0">
                <a:pos x="85" y="397"/>
              </a:cxn>
              <a:cxn ang="0">
                <a:pos x="55" y="404"/>
              </a:cxn>
              <a:cxn ang="0">
                <a:pos x="27" y="384"/>
              </a:cxn>
              <a:cxn ang="0">
                <a:pos x="43" y="316"/>
              </a:cxn>
              <a:cxn ang="0">
                <a:pos x="22" y="284"/>
              </a:cxn>
              <a:cxn ang="0">
                <a:pos x="0" y="259"/>
              </a:cxn>
              <a:cxn ang="0">
                <a:pos x="18" y="210"/>
              </a:cxn>
              <a:cxn ang="0">
                <a:pos x="37" y="144"/>
              </a:cxn>
              <a:cxn ang="0">
                <a:pos x="51" y="138"/>
              </a:cxn>
              <a:cxn ang="0">
                <a:pos x="45" y="97"/>
              </a:cxn>
              <a:cxn ang="0">
                <a:pos x="55" y="80"/>
              </a:cxn>
              <a:cxn ang="0">
                <a:pos x="73" y="46"/>
              </a:cxn>
              <a:cxn ang="0">
                <a:pos x="93" y="51"/>
              </a:cxn>
              <a:cxn ang="0">
                <a:pos x="110" y="24"/>
              </a:cxn>
            </a:cxnLst>
            <a:rect l="0" t="0" r="r" b="b"/>
            <a:pathLst>
              <a:path w="345" h="404">
                <a:moveTo>
                  <a:pt x="120" y="22"/>
                </a:moveTo>
                <a:lnTo>
                  <a:pt x="139" y="24"/>
                </a:lnTo>
                <a:lnTo>
                  <a:pt x="141" y="30"/>
                </a:lnTo>
                <a:lnTo>
                  <a:pt x="147" y="35"/>
                </a:lnTo>
                <a:lnTo>
                  <a:pt x="155" y="36"/>
                </a:lnTo>
                <a:lnTo>
                  <a:pt x="163" y="33"/>
                </a:lnTo>
                <a:lnTo>
                  <a:pt x="169" y="33"/>
                </a:lnTo>
                <a:lnTo>
                  <a:pt x="178" y="35"/>
                </a:lnTo>
                <a:lnTo>
                  <a:pt x="184" y="36"/>
                </a:lnTo>
                <a:lnTo>
                  <a:pt x="193" y="36"/>
                </a:lnTo>
                <a:lnTo>
                  <a:pt x="201" y="38"/>
                </a:lnTo>
                <a:lnTo>
                  <a:pt x="205" y="43"/>
                </a:lnTo>
                <a:lnTo>
                  <a:pt x="216" y="47"/>
                </a:lnTo>
                <a:lnTo>
                  <a:pt x="222" y="46"/>
                </a:lnTo>
                <a:lnTo>
                  <a:pt x="229" y="42"/>
                </a:lnTo>
                <a:lnTo>
                  <a:pt x="237" y="41"/>
                </a:lnTo>
                <a:lnTo>
                  <a:pt x="274" y="46"/>
                </a:lnTo>
                <a:lnTo>
                  <a:pt x="288" y="42"/>
                </a:lnTo>
                <a:lnTo>
                  <a:pt x="309" y="21"/>
                </a:lnTo>
                <a:lnTo>
                  <a:pt x="317" y="16"/>
                </a:lnTo>
                <a:lnTo>
                  <a:pt x="325" y="6"/>
                </a:lnTo>
                <a:lnTo>
                  <a:pt x="335" y="0"/>
                </a:lnTo>
                <a:lnTo>
                  <a:pt x="341" y="2"/>
                </a:lnTo>
                <a:lnTo>
                  <a:pt x="344" y="4"/>
                </a:lnTo>
                <a:lnTo>
                  <a:pt x="345" y="13"/>
                </a:lnTo>
                <a:lnTo>
                  <a:pt x="344" y="20"/>
                </a:lnTo>
                <a:lnTo>
                  <a:pt x="339" y="30"/>
                </a:lnTo>
                <a:lnTo>
                  <a:pt x="323" y="47"/>
                </a:lnTo>
                <a:lnTo>
                  <a:pt x="313" y="60"/>
                </a:lnTo>
                <a:lnTo>
                  <a:pt x="303" y="69"/>
                </a:lnTo>
                <a:lnTo>
                  <a:pt x="293" y="75"/>
                </a:lnTo>
                <a:lnTo>
                  <a:pt x="280" y="75"/>
                </a:lnTo>
                <a:lnTo>
                  <a:pt x="268" y="78"/>
                </a:lnTo>
                <a:lnTo>
                  <a:pt x="245" y="78"/>
                </a:lnTo>
                <a:lnTo>
                  <a:pt x="234" y="70"/>
                </a:lnTo>
                <a:lnTo>
                  <a:pt x="218" y="68"/>
                </a:lnTo>
                <a:lnTo>
                  <a:pt x="201" y="68"/>
                </a:lnTo>
                <a:lnTo>
                  <a:pt x="178" y="69"/>
                </a:lnTo>
                <a:lnTo>
                  <a:pt x="164" y="72"/>
                </a:lnTo>
                <a:lnTo>
                  <a:pt x="156" y="68"/>
                </a:lnTo>
                <a:lnTo>
                  <a:pt x="148" y="68"/>
                </a:lnTo>
                <a:lnTo>
                  <a:pt x="145" y="69"/>
                </a:lnTo>
                <a:lnTo>
                  <a:pt x="135" y="67"/>
                </a:lnTo>
                <a:lnTo>
                  <a:pt x="130" y="68"/>
                </a:lnTo>
                <a:lnTo>
                  <a:pt x="121" y="72"/>
                </a:lnTo>
                <a:lnTo>
                  <a:pt x="109" y="72"/>
                </a:lnTo>
                <a:lnTo>
                  <a:pt x="98" y="69"/>
                </a:lnTo>
                <a:lnTo>
                  <a:pt x="87" y="69"/>
                </a:lnTo>
                <a:lnTo>
                  <a:pt x="77" y="80"/>
                </a:lnTo>
                <a:lnTo>
                  <a:pt x="70" y="94"/>
                </a:lnTo>
                <a:lnTo>
                  <a:pt x="67" y="107"/>
                </a:lnTo>
                <a:lnTo>
                  <a:pt x="67" y="137"/>
                </a:lnTo>
                <a:lnTo>
                  <a:pt x="75" y="144"/>
                </a:lnTo>
                <a:lnTo>
                  <a:pt x="86" y="148"/>
                </a:lnTo>
                <a:lnTo>
                  <a:pt x="100" y="171"/>
                </a:lnTo>
                <a:lnTo>
                  <a:pt x="121" y="170"/>
                </a:lnTo>
                <a:lnTo>
                  <a:pt x="124" y="164"/>
                </a:lnTo>
                <a:lnTo>
                  <a:pt x="132" y="156"/>
                </a:lnTo>
                <a:lnTo>
                  <a:pt x="140" y="146"/>
                </a:lnTo>
                <a:lnTo>
                  <a:pt x="151" y="143"/>
                </a:lnTo>
                <a:lnTo>
                  <a:pt x="159" y="145"/>
                </a:lnTo>
                <a:lnTo>
                  <a:pt x="163" y="145"/>
                </a:lnTo>
                <a:lnTo>
                  <a:pt x="172" y="148"/>
                </a:lnTo>
                <a:lnTo>
                  <a:pt x="177" y="140"/>
                </a:lnTo>
                <a:lnTo>
                  <a:pt x="193" y="138"/>
                </a:lnTo>
                <a:lnTo>
                  <a:pt x="215" y="138"/>
                </a:lnTo>
                <a:lnTo>
                  <a:pt x="217" y="129"/>
                </a:lnTo>
                <a:lnTo>
                  <a:pt x="233" y="124"/>
                </a:lnTo>
                <a:lnTo>
                  <a:pt x="244" y="124"/>
                </a:lnTo>
                <a:lnTo>
                  <a:pt x="250" y="133"/>
                </a:lnTo>
                <a:lnTo>
                  <a:pt x="249" y="144"/>
                </a:lnTo>
                <a:lnTo>
                  <a:pt x="243" y="150"/>
                </a:lnTo>
                <a:lnTo>
                  <a:pt x="231" y="144"/>
                </a:lnTo>
                <a:lnTo>
                  <a:pt x="218" y="146"/>
                </a:lnTo>
                <a:lnTo>
                  <a:pt x="198" y="172"/>
                </a:lnTo>
                <a:lnTo>
                  <a:pt x="189" y="180"/>
                </a:lnTo>
                <a:lnTo>
                  <a:pt x="173" y="187"/>
                </a:lnTo>
                <a:lnTo>
                  <a:pt x="166" y="189"/>
                </a:lnTo>
                <a:lnTo>
                  <a:pt x="155" y="196"/>
                </a:lnTo>
                <a:lnTo>
                  <a:pt x="150" y="197"/>
                </a:lnTo>
                <a:lnTo>
                  <a:pt x="137" y="193"/>
                </a:lnTo>
                <a:lnTo>
                  <a:pt x="139" y="203"/>
                </a:lnTo>
                <a:lnTo>
                  <a:pt x="152" y="212"/>
                </a:lnTo>
                <a:lnTo>
                  <a:pt x="180" y="251"/>
                </a:lnTo>
                <a:lnTo>
                  <a:pt x="185" y="252"/>
                </a:lnTo>
                <a:lnTo>
                  <a:pt x="190" y="263"/>
                </a:lnTo>
                <a:lnTo>
                  <a:pt x="196" y="271"/>
                </a:lnTo>
                <a:lnTo>
                  <a:pt x="193" y="277"/>
                </a:lnTo>
                <a:lnTo>
                  <a:pt x="185" y="279"/>
                </a:lnTo>
                <a:lnTo>
                  <a:pt x="184" y="286"/>
                </a:lnTo>
                <a:lnTo>
                  <a:pt x="185" y="293"/>
                </a:lnTo>
                <a:lnTo>
                  <a:pt x="198" y="301"/>
                </a:lnTo>
                <a:lnTo>
                  <a:pt x="202" y="309"/>
                </a:lnTo>
                <a:lnTo>
                  <a:pt x="202" y="317"/>
                </a:lnTo>
                <a:lnTo>
                  <a:pt x="209" y="321"/>
                </a:lnTo>
                <a:lnTo>
                  <a:pt x="216" y="320"/>
                </a:lnTo>
                <a:lnTo>
                  <a:pt x="218" y="328"/>
                </a:lnTo>
                <a:lnTo>
                  <a:pt x="215" y="332"/>
                </a:lnTo>
                <a:lnTo>
                  <a:pt x="211" y="337"/>
                </a:lnTo>
                <a:lnTo>
                  <a:pt x="196" y="337"/>
                </a:lnTo>
                <a:lnTo>
                  <a:pt x="182" y="341"/>
                </a:lnTo>
                <a:lnTo>
                  <a:pt x="175" y="354"/>
                </a:lnTo>
                <a:lnTo>
                  <a:pt x="166" y="360"/>
                </a:lnTo>
                <a:lnTo>
                  <a:pt x="150" y="359"/>
                </a:lnTo>
                <a:lnTo>
                  <a:pt x="146" y="348"/>
                </a:lnTo>
                <a:lnTo>
                  <a:pt x="145" y="333"/>
                </a:lnTo>
                <a:lnTo>
                  <a:pt x="148" y="321"/>
                </a:lnTo>
                <a:lnTo>
                  <a:pt x="143" y="314"/>
                </a:lnTo>
                <a:lnTo>
                  <a:pt x="131" y="305"/>
                </a:lnTo>
                <a:lnTo>
                  <a:pt x="120" y="294"/>
                </a:lnTo>
                <a:lnTo>
                  <a:pt x="113" y="280"/>
                </a:lnTo>
                <a:lnTo>
                  <a:pt x="121" y="264"/>
                </a:lnTo>
                <a:lnTo>
                  <a:pt x="121" y="253"/>
                </a:lnTo>
                <a:lnTo>
                  <a:pt x="119" y="245"/>
                </a:lnTo>
                <a:lnTo>
                  <a:pt x="116" y="239"/>
                </a:lnTo>
                <a:lnTo>
                  <a:pt x="105" y="237"/>
                </a:lnTo>
                <a:lnTo>
                  <a:pt x="92" y="245"/>
                </a:lnTo>
                <a:lnTo>
                  <a:pt x="81" y="253"/>
                </a:lnTo>
                <a:lnTo>
                  <a:pt x="76" y="267"/>
                </a:lnTo>
                <a:lnTo>
                  <a:pt x="83" y="280"/>
                </a:lnTo>
                <a:lnTo>
                  <a:pt x="83" y="294"/>
                </a:lnTo>
                <a:lnTo>
                  <a:pt x="82" y="344"/>
                </a:lnTo>
                <a:lnTo>
                  <a:pt x="86" y="354"/>
                </a:lnTo>
                <a:lnTo>
                  <a:pt x="80" y="368"/>
                </a:lnTo>
                <a:lnTo>
                  <a:pt x="81" y="384"/>
                </a:lnTo>
                <a:lnTo>
                  <a:pt x="85" y="397"/>
                </a:lnTo>
                <a:lnTo>
                  <a:pt x="82" y="400"/>
                </a:lnTo>
                <a:lnTo>
                  <a:pt x="67" y="401"/>
                </a:lnTo>
                <a:lnTo>
                  <a:pt x="55" y="404"/>
                </a:lnTo>
                <a:lnTo>
                  <a:pt x="42" y="403"/>
                </a:lnTo>
                <a:lnTo>
                  <a:pt x="33" y="398"/>
                </a:lnTo>
                <a:lnTo>
                  <a:pt x="27" y="384"/>
                </a:lnTo>
                <a:lnTo>
                  <a:pt x="34" y="363"/>
                </a:lnTo>
                <a:lnTo>
                  <a:pt x="35" y="350"/>
                </a:lnTo>
                <a:lnTo>
                  <a:pt x="43" y="316"/>
                </a:lnTo>
                <a:lnTo>
                  <a:pt x="39" y="310"/>
                </a:lnTo>
                <a:lnTo>
                  <a:pt x="34" y="284"/>
                </a:lnTo>
                <a:lnTo>
                  <a:pt x="22" y="284"/>
                </a:lnTo>
                <a:lnTo>
                  <a:pt x="11" y="285"/>
                </a:lnTo>
                <a:lnTo>
                  <a:pt x="2" y="273"/>
                </a:lnTo>
                <a:lnTo>
                  <a:pt x="0" y="259"/>
                </a:lnTo>
                <a:lnTo>
                  <a:pt x="1" y="240"/>
                </a:lnTo>
                <a:lnTo>
                  <a:pt x="12" y="226"/>
                </a:lnTo>
                <a:lnTo>
                  <a:pt x="18" y="210"/>
                </a:lnTo>
                <a:lnTo>
                  <a:pt x="26" y="196"/>
                </a:lnTo>
                <a:lnTo>
                  <a:pt x="24" y="166"/>
                </a:lnTo>
                <a:lnTo>
                  <a:pt x="37" y="144"/>
                </a:lnTo>
                <a:lnTo>
                  <a:pt x="44" y="137"/>
                </a:lnTo>
                <a:lnTo>
                  <a:pt x="49" y="128"/>
                </a:lnTo>
                <a:lnTo>
                  <a:pt x="51" y="138"/>
                </a:lnTo>
                <a:lnTo>
                  <a:pt x="54" y="126"/>
                </a:lnTo>
                <a:lnTo>
                  <a:pt x="53" y="105"/>
                </a:lnTo>
                <a:lnTo>
                  <a:pt x="45" y="97"/>
                </a:lnTo>
                <a:lnTo>
                  <a:pt x="48" y="97"/>
                </a:lnTo>
                <a:lnTo>
                  <a:pt x="55" y="86"/>
                </a:lnTo>
                <a:lnTo>
                  <a:pt x="55" y="80"/>
                </a:lnTo>
                <a:lnTo>
                  <a:pt x="57" y="69"/>
                </a:lnTo>
                <a:lnTo>
                  <a:pt x="62" y="58"/>
                </a:lnTo>
                <a:lnTo>
                  <a:pt x="73" y="46"/>
                </a:lnTo>
                <a:lnTo>
                  <a:pt x="78" y="46"/>
                </a:lnTo>
                <a:lnTo>
                  <a:pt x="86" y="52"/>
                </a:lnTo>
                <a:lnTo>
                  <a:pt x="93" y="51"/>
                </a:lnTo>
                <a:lnTo>
                  <a:pt x="102" y="40"/>
                </a:lnTo>
                <a:lnTo>
                  <a:pt x="104" y="27"/>
                </a:lnTo>
                <a:lnTo>
                  <a:pt x="110" y="24"/>
                </a:lnTo>
                <a:lnTo>
                  <a:pt x="120" y="2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7" name="Freeform 87">
            <a:extLst>
              <a:ext uri="{FF2B5EF4-FFF2-40B4-BE49-F238E27FC236}">
                <a16:creationId xmlns:a16="http://schemas.microsoft.com/office/drawing/2014/main" id="{2835CF41-B619-4474-B81C-F9FC7E20F803}"/>
              </a:ext>
            </a:extLst>
          </p:cNvPr>
          <p:cNvSpPr>
            <a:spLocks noChangeAspect="1"/>
          </p:cNvSpPr>
          <p:nvPr/>
        </p:nvSpPr>
        <p:spPr bwMode="gray">
          <a:xfrm>
            <a:off x="4198321" y="3362299"/>
            <a:ext cx="27410" cy="43912"/>
          </a:xfrm>
          <a:custGeom>
            <a:avLst/>
            <a:gdLst/>
            <a:ahLst/>
            <a:cxnLst>
              <a:cxn ang="0">
                <a:pos x="31" y="0"/>
              </a:cxn>
              <a:cxn ang="0">
                <a:pos x="32" y="0"/>
              </a:cxn>
              <a:cxn ang="0">
                <a:pos x="34" y="2"/>
              </a:cxn>
              <a:cxn ang="0">
                <a:pos x="36" y="6"/>
              </a:cxn>
              <a:cxn ang="0">
                <a:pos x="31" y="14"/>
              </a:cxn>
              <a:cxn ang="0">
                <a:pos x="27" y="17"/>
              </a:cxn>
              <a:cxn ang="0">
                <a:pos x="26" y="21"/>
              </a:cxn>
              <a:cxn ang="0">
                <a:pos x="31" y="25"/>
              </a:cxn>
              <a:cxn ang="0">
                <a:pos x="34" y="36"/>
              </a:cxn>
              <a:cxn ang="0">
                <a:pos x="36" y="45"/>
              </a:cxn>
              <a:cxn ang="0">
                <a:pos x="34" y="53"/>
              </a:cxn>
              <a:cxn ang="0">
                <a:pos x="22" y="65"/>
              </a:cxn>
              <a:cxn ang="0">
                <a:pos x="15" y="72"/>
              </a:cxn>
              <a:cxn ang="0">
                <a:pos x="15" y="74"/>
              </a:cxn>
              <a:cxn ang="0">
                <a:pos x="22" y="75"/>
              </a:cxn>
              <a:cxn ang="0">
                <a:pos x="28" y="69"/>
              </a:cxn>
              <a:cxn ang="0">
                <a:pos x="37" y="63"/>
              </a:cxn>
              <a:cxn ang="0">
                <a:pos x="47" y="45"/>
              </a:cxn>
              <a:cxn ang="0">
                <a:pos x="57" y="40"/>
              </a:cxn>
              <a:cxn ang="0">
                <a:pos x="68" y="38"/>
              </a:cxn>
              <a:cxn ang="0">
                <a:pos x="70" y="41"/>
              </a:cxn>
              <a:cxn ang="0">
                <a:pos x="74" y="49"/>
              </a:cxn>
              <a:cxn ang="0">
                <a:pos x="74" y="63"/>
              </a:cxn>
              <a:cxn ang="0">
                <a:pos x="52" y="78"/>
              </a:cxn>
              <a:cxn ang="0">
                <a:pos x="52" y="81"/>
              </a:cxn>
              <a:cxn ang="0">
                <a:pos x="69" y="92"/>
              </a:cxn>
              <a:cxn ang="0">
                <a:pos x="70" y="99"/>
              </a:cxn>
              <a:cxn ang="0">
                <a:pos x="74" y="103"/>
              </a:cxn>
              <a:cxn ang="0">
                <a:pos x="80" y="107"/>
              </a:cxn>
              <a:cxn ang="0">
                <a:pos x="70" y="108"/>
              </a:cxn>
              <a:cxn ang="0">
                <a:pos x="62" y="102"/>
              </a:cxn>
              <a:cxn ang="0">
                <a:pos x="47" y="100"/>
              </a:cxn>
              <a:cxn ang="0">
                <a:pos x="36" y="96"/>
              </a:cxn>
              <a:cxn ang="0">
                <a:pos x="31" y="102"/>
              </a:cxn>
              <a:cxn ang="0">
                <a:pos x="30" y="118"/>
              </a:cxn>
              <a:cxn ang="0">
                <a:pos x="32" y="137"/>
              </a:cxn>
              <a:cxn ang="0">
                <a:pos x="37" y="146"/>
              </a:cxn>
              <a:cxn ang="0">
                <a:pos x="43" y="158"/>
              </a:cxn>
              <a:cxn ang="0">
                <a:pos x="54" y="170"/>
              </a:cxn>
              <a:cxn ang="0">
                <a:pos x="49" y="170"/>
              </a:cxn>
              <a:cxn ang="0">
                <a:pos x="39" y="160"/>
              </a:cxn>
              <a:cxn ang="0">
                <a:pos x="21" y="137"/>
              </a:cxn>
              <a:cxn ang="0">
                <a:pos x="17" y="106"/>
              </a:cxn>
              <a:cxn ang="0">
                <a:pos x="12" y="92"/>
              </a:cxn>
              <a:cxn ang="0">
                <a:pos x="12" y="80"/>
              </a:cxn>
              <a:cxn ang="0">
                <a:pos x="10" y="72"/>
              </a:cxn>
              <a:cxn ang="0">
                <a:pos x="5" y="68"/>
              </a:cxn>
              <a:cxn ang="0">
                <a:pos x="0" y="59"/>
              </a:cxn>
              <a:cxn ang="0">
                <a:pos x="1" y="49"/>
              </a:cxn>
              <a:cxn ang="0">
                <a:pos x="3" y="48"/>
              </a:cxn>
              <a:cxn ang="0">
                <a:pos x="10" y="25"/>
              </a:cxn>
              <a:cxn ang="0">
                <a:pos x="15" y="15"/>
              </a:cxn>
              <a:cxn ang="0">
                <a:pos x="31" y="0"/>
              </a:cxn>
            </a:cxnLst>
            <a:rect l="0" t="0" r="r" b="b"/>
            <a:pathLst>
              <a:path w="80" h="170">
                <a:moveTo>
                  <a:pt x="31" y="0"/>
                </a:moveTo>
                <a:lnTo>
                  <a:pt x="32" y="0"/>
                </a:lnTo>
                <a:lnTo>
                  <a:pt x="34" y="2"/>
                </a:lnTo>
                <a:lnTo>
                  <a:pt x="36" y="6"/>
                </a:lnTo>
                <a:lnTo>
                  <a:pt x="31" y="14"/>
                </a:lnTo>
                <a:lnTo>
                  <a:pt x="27" y="17"/>
                </a:lnTo>
                <a:lnTo>
                  <a:pt x="26" y="21"/>
                </a:lnTo>
                <a:lnTo>
                  <a:pt x="31" y="25"/>
                </a:lnTo>
                <a:lnTo>
                  <a:pt x="34" y="36"/>
                </a:lnTo>
                <a:lnTo>
                  <a:pt x="36" y="45"/>
                </a:lnTo>
                <a:lnTo>
                  <a:pt x="34" y="53"/>
                </a:lnTo>
                <a:lnTo>
                  <a:pt x="22" y="65"/>
                </a:lnTo>
                <a:lnTo>
                  <a:pt x="15" y="72"/>
                </a:lnTo>
                <a:lnTo>
                  <a:pt x="15" y="74"/>
                </a:lnTo>
                <a:lnTo>
                  <a:pt x="22" y="75"/>
                </a:lnTo>
                <a:lnTo>
                  <a:pt x="28" y="69"/>
                </a:lnTo>
                <a:lnTo>
                  <a:pt x="37" y="63"/>
                </a:lnTo>
                <a:lnTo>
                  <a:pt x="47" y="45"/>
                </a:lnTo>
                <a:lnTo>
                  <a:pt x="57" y="40"/>
                </a:lnTo>
                <a:lnTo>
                  <a:pt x="68" y="38"/>
                </a:lnTo>
                <a:lnTo>
                  <a:pt x="70" y="41"/>
                </a:lnTo>
                <a:lnTo>
                  <a:pt x="74" y="49"/>
                </a:lnTo>
                <a:lnTo>
                  <a:pt x="74" y="63"/>
                </a:lnTo>
                <a:lnTo>
                  <a:pt x="52" y="78"/>
                </a:lnTo>
                <a:lnTo>
                  <a:pt x="52" y="81"/>
                </a:lnTo>
                <a:lnTo>
                  <a:pt x="69" y="92"/>
                </a:lnTo>
                <a:lnTo>
                  <a:pt x="70" y="99"/>
                </a:lnTo>
                <a:lnTo>
                  <a:pt x="74" y="103"/>
                </a:lnTo>
                <a:lnTo>
                  <a:pt x="80" y="107"/>
                </a:lnTo>
                <a:lnTo>
                  <a:pt x="70" y="108"/>
                </a:lnTo>
                <a:lnTo>
                  <a:pt x="62" y="102"/>
                </a:lnTo>
                <a:lnTo>
                  <a:pt x="47" y="100"/>
                </a:lnTo>
                <a:lnTo>
                  <a:pt x="36" y="96"/>
                </a:lnTo>
                <a:lnTo>
                  <a:pt x="31" y="102"/>
                </a:lnTo>
                <a:lnTo>
                  <a:pt x="30" y="118"/>
                </a:lnTo>
                <a:lnTo>
                  <a:pt x="32" y="137"/>
                </a:lnTo>
                <a:lnTo>
                  <a:pt x="37" y="146"/>
                </a:lnTo>
                <a:lnTo>
                  <a:pt x="43" y="158"/>
                </a:lnTo>
                <a:lnTo>
                  <a:pt x="54" y="170"/>
                </a:lnTo>
                <a:lnTo>
                  <a:pt x="49" y="170"/>
                </a:lnTo>
                <a:lnTo>
                  <a:pt x="39" y="160"/>
                </a:lnTo>
                <a:lnTo>
                  <a:pt x="21" y="137"/>
                </a:lnTo>
                <a:lnTo>
                  <a:pt x="17" y="106"/>
                </a:lnTo>
                <a:lnTo>
                  <a:pt x="12" y="92"/>
                </a:lnTo>
                <a:lnTo>
                  <a:pt x="12" y="80"/>
                </a:lnTo>
                <a:lnTo>
                  <a:pt x="10" y="72"/>
                </a:lnTo>
                <a:lnTo>
                  <a:pt x="5" y="68"/>
                </a:lnTo>
                <a:lnTo>
                  <a:pt x="0" y="59"/>
                </a:lnTo>
                <a:lnTo>
                  <a:pt x="1" y="49"/>
                </a:lnTo>
                <a:lnTo>
                  <a:pt x="3" y="48"/>
                </a:lnTo>
                <a:lnTo>
                  <a:pt x="10" y="25"/>
                </a:lnTo>
                <a:lnTo>
                  <a:pt x="15" y="15"/>
                </a:lnTo>
                <a:lnTo>
                  <a:pt x="31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8" name="Freeform 88">
            <a:extLst>
              <a:ext uri="{FF2B5EF4-FFF2-40B4-BE49-F238E27FC236}">
                <a16:creationId xmlns:a16="http://schemas.microsoft.com/office/drawing/2014/main" id="{5D47F1F2-F442-468A-83E2-0964D879EF1B}"/>
              </a:ext>
            </a:extLst>
          </p:cNvPr>
          <p:cNvSpPr>
            <a:spLocks noChangeAspect="1"/>
          </p:cNvSpPr>
          <p:nvPr/>
        </p:nvSpPr>
        <p:spPr bwMode="gray">
          <a:xfrm>
            <a:off x="4265131" y="3399753"/>
            <a:ext cx="195293" cy="123988"/>
          </a:xfrm>
          <a:custGeom>
            <a:avLst/>
            <a:gdLst/>
            <a:ahLst/>
            <a:cxnLst>
              <a:cxn ang="0">
                <a:pos x="549" y="469"/>
              </a:cxn>
              <a:cxn ang="0">
                <a:pos x="503" y="428"/>
              </a:cxn>
              <a:cxn ang="0">
                <a:pos x="474" y="427"/>
              </a:cxn>
              <a:cxn ang="0">
                <a:pos x="441" y="433"/>
              </a:cxn>
              <a:cxn ang="0">
                <a:pos x="426" y="433"/>
              </a:cxn>
              <a:cxn ang="0">
                <a:pos x="378" y="431"/>
              </a:cxn>
              <a:cxn ang="0">
                <a:pos x="419" y="383"/>
              </a:cxn>
              <a:cxn ang="0">
                <a:pos x="444" y="385"/>
              </a:cxn>
              <a:cxn ang="0">
                <a:pos x="431" y="368"/>
              </a:cxn>
              <a:cxn ang="0">
                <a:pos x="421" y="335"/>
              </a:cxn>
              <a:cxn ang="0">
                <a:pos x="406" y="293"/>
              </a:cxn>
              <a:cxn ang="0">
                <a:pos x="378" y="269"/>
              </a:cxn>
              <a:cxn ang="0">
                <a:pos x="342" y="250"/>
              </a:cxn>
              <a:cxn ang="0">
                <a:pos x="290" y="235"/>
              </a:cxn>
              <a:cxn ang="0">
                <a:pos x="229" y="223"/>
              </a:cxn>
              <a:cxn ang="0">
                <a:pos x="210" y="206"/>
              </a:cxn>
              <a:cxn ang="0">
                <a:pos x="188" y="203"/>
              </a:cxn>
              <a:cxn ang="0">
                <a:pos x="168" y="183"/>
              </a:cxn>
              <a:cxn ang="0">
                <a:pos x="161" y="149"/>
              </a:cxn>
              <a:cxn ang="0">
                <a:pos x="152" y="167"/>
              </a:cxn>
              <a:cxn ang="0">
                <a:pos x="132" y="203"/>
              </a:cxn>
              <a:cxn ang="0">
                <a:pos x="105" y="190"/>
              </a:cxn>
              <a:cxn ang="0">
                <a:pos x="95" y="163"/>
              </a:cxn>
              <a:cxn ang="0">
                <a:pos x="56" y="141"/>
              </a:cxn>
              <a:cxn ang="0">
                <a:pos x="95" y="130"/>
              </a:cxn>
              <a:cxn ang="0">
                <a:pos x="147" y="120"/>
              </a:cxn>
              <a:cxn ang="0">
                <a:pos x="162" y="93"/>
              </a:cxn>
              <a:cxn ang="0">
                <a:pos x="94" y="106"/>
              </a:cxn>
              <a:cxn ang="0">
                <a:pos x="55" y="83"/>
              </a:cxn>
              <a:cxn ang="0">
                <a:pos x="27" y="63"/>
              </a:cxn>
              <a:cxn ang="0">
                <a:pos x="2" y="51"/>
              </a:cxn>
              <a:cxn ang="0">
                <a:pos x="29" y="23"/>
              </a:cxn>
              <a:cxn ang="0">
                <a:pos x="78" y="0"/>
              </a:cxn>
              <a:cxn ang="0">
                <a:pos x="126" y="18"/>
              </a:cxn>
              <a:cxn ang="0">
                <a:pos x="178" y="49"/>
              </a:cxn>
              <a:cxn ang="0">
                <a:pos x="179" y="114"/>
              </a:cxn>
              <a:cxn ang="0">
                <a:pos x="205" y="122"/>
              </a:cxn>
              <a:cxn ang="0">
                <a:pos x="234" y="164"/>
              </a:cxn>
              <a:cxn ang="0">
                <a:pos x="269" y="148"/>
              </a:cxn>
              <a:cxn ang="0">
                <a:pos x="302" y="103"/>
              </a:cxn>
              <a:cxn ang="0">
                <a:pos x="345" y="90"/>
              </a:cxn>
              <a:cxn ang="0">
                <a:pos x="380" y="57"/>
              </a:cxn>
              <a:cxn ang="0">
                <a:pos x="421" y="77"/>
              </a:cxn>
              <a:cxn ang="0">
                <a:pos x="471" y="100"/>
              </a:cxn>
              <a:cxn ang="0">
                <a:pos x="506" y="104"/>
              </a:cxn>
              <a:cxn ang="0">
                <a:pos x="534" y="114"/>
              </a:cxn>
              <a:cxn ang="0">
                <a:pos x="543" y="121"/>
              </a:cxn>
              <a:cxn ang="0">
                <a:pos x="555" y="129"/>
              </a:cxn>
              <a:cxn ang="0">
                <a:pos x="555" y="351"/>
              </a:cxn>
              <a:cxn ang="0">
                <a:pos x="568" y="480"/>
              </a:cxn>
            </a:cxnLst>
            <a:rect l="0" t="0" r="r" b="b"/>
            <a:pathLst>
              <a:path w="568" h="480">
                <a:moveTo>
                  <a:pt x="568" y="480"/>
                </a:moveTo>
                <a:lnTo>
                  <a:pt x="568" y="479"/>
                </a:lnTo>
                <a:lnTo>
                  <a:pt x="556" y="475"/>
                </a:lnTo>
                <a:lnTo>
                  <a:pt x="549" y="469"/>
                </a:lnTo>
                <a:lnTo>
                  <a:pt x="532" y="455"/>
                </a:lnTo>
                <a:lnTo>
                  <a:pt x="523" y="444"/>
                </a:lnTo>
                <a:lnTo>
                  <a:pt x="513" y="433"/>
                </a:lnTo>
                <a:lnTo>
                  <a:pt x="503" y="428"/>
                </a:lnTo>
                <a:lnTo>
                  <a:pt x="501" y="425"/>
                </a:lnTo>
                <a:lnTo>
                  <a:pt x="497" y="421"/>
                </a:lnTo>
                <a:lnTo>
                  <a:pt x="484" y="423"/>
                </a:lnTo>
                <a:lnTo>
                  <a:pt x="474" y="427"/>
                </a:lnTo>
                <a:lnTo>
                  <a:pt x="455" y="423"/>
                </a:lnTo>
                <a:lnTo>
                  <a:pt x="447" y="431"/>
                </a:lnTo>
                <a:lnTo>
                  <a:pt x="442" y="426"/>
                </a:lnTo>
                <a:lnTo>
                  <a:pt x="441" y="433"/>
                </a:lnTo>
                <a:lnTo>
                  <a:pt x="441" y="436"/>
                </a:lnTo>
                <a:lnTo>
                  <a:pt x="438" y="437"/>
                </a:lnTo>
                <a:lnTo>
                  <a:pt x="431" y="437"/>
                </a:lnTo>
                <a:lnTo>
                  <a:pt x="426" y="433"/>
                </a:lnTo>
                <a:lnTo>
                  <a:pt x="405" y="439"/>
                </a:lnTo>
                <a:lnTo>
                  <a:pt x="385" y="440"/>
                </a:lnTo>
                <a:lnTo>
                  <a:pt x="378" y="440"/>
                </a:lnTo>
                <a:lnTo>
                  <a:pt x="378" y="431"/>
                </a:lnTo>
                <a:lnTo>
                  <a:pt x="384" y="421"/>
                </a:lnTo>
                <a:lnTo>
                  <a:pt x="390" y="405"/>
                </a:lnTo>
                <a:lnTo>
                  <a:pt x="406" y="386"/>
                </a:lnTo>
                <a:lnTo>
                  <a:pt x="419" y="383"/>
                </a:lnTo>
                <a:lnTo>
                  <a:pt x="427" y="384"/>
                </a:lnTo>
                <a:lnTo>
                  <a:pt x="437" y="390"/>
                </a:lnTo>
                <a:lnTo>
                  <a:pt x="444" y="393"/>
                </a:lnTo>
                <a:lnTo>
                  <a:pt x="444" y="385"/>
                </a:lnTo>
                <a:lnTo>
                  <a:pt x="433" y="377"/>
                </a:lnTo>
                <a:lnTo>
                  <a:pt x="435" y="373"/>
                </a:lnTo>
                <a:lnTo>
                  <a:pt x="442" y="372"/>
                </a:lnTo>
                <a:lnTo>
                  <a:pt x="431" y="368"/>
                </a:lnTo>
                <a:lnTo>
                  <a:pt x="420" y="359"/>
                </a:lnTo>
                <a:lnTo>
                  <a:pt x="426" y="357"/>
                </a:lnTo>
                <a:lnTo>
                  <a:pt x="430" y="341"/>
                </a:lnTo>
                <a:lnTo>
                  <a:pt x="421" y="335"/>
                </a:lnTo>
                <a:lnTo>
                  <a:pt x="414" y="321"/>
                </a:lnTo>
                <a:lnTo>
                  <a:pt x="410" y="300"/>
                </a:lnTo>
                <a:lnTo>
                  <a:pt x="410" y="297"/>
                </a:lnTo>
                <a:lnTo>
                  <a:pt x="406" y="293"/>
                </a:lnTo>
                <a:lnTo>
                  <a:pt x="395" y="277"/>
                </a:lnTo>
                <a:lnTo>
                  <a:pt x="389" y="277"/>
                </a:lnTo>
                <a:lnTo>
                  <a:pt x="383" y="275"/>
                </a:lnTo>
                <a:lnTo>
                  <a:pt x="378" y="269"/>
                </a:lnTo>
                <a:lnTo>
                  <a:pt x="377" y="269"/>
                </a:lnTo>
                <a:lnTo>
                  <a:pt x="372" y="262"/>
                </a:lnTo>
                <a:lnTo>
                  <a:pt x="361" y="260"/>
                </a:lnTo>
                <a:lnTo>
                  <a:pt x="342" y="250"/>
                </a:lnTo>
                <a:lnTo>
                  <a:pt x="334" y="251"/>
                </a:lnTo>
                <a:lnTo>
                  <a:pt x="313" y="240"/>
                </a:lnTo>
                <a:lnTo>
                  <a:pt x="299" y="237"/>
                </a:lnTo>
                <a:lnTo>
                  <a:pt x="290" y="235"/>
                </a:lnTo>
                <a:lnTo>
                  <a:pt x="270" y="228"/>
                </a:lnTo>
                <a:lnTo>
                  <a:pt x="260" y="227"/>
                </a:lnTo>
                <a:lnTo>
                  <a:pt x="243" y="224"/>
                </a:lnTo>
                <a:lnTo>
                  <a:pt x="229" y="223"/>
                </a:lnTo>
                <a:lnTo>
                  <a:pt x="228" y="219"/>
                </a:lnTo>
                <a:lnTo>
                  <a:pt x="224" y="218"/>
                </a:lnTo>
                <a:lnTo>
                  <a:pt x="215" y="213"/>
                </a:lnTo>
                <a:lnTo>
                  <a:pt x="210" y="206"/>
                </a:lnTo>
                <a:lnTo>
                  <a:pt x="207" y="199"/>
                </a:lnTo>
                <a:lnTo>
                  <a:pt x="199" y="199"/>
                </a:lnTo>
                <a:lnTo>
                  <a:pt x="189" y="197"/>
                </a:lnTo>
                <a:lnTo>
                  <a:pt x="188" y="203"/>
                </a:lnTo>
                <a:lnTo>
                  <a:pt x="184" y="197"/>
                </a:lnTo>
                <a:lnTo>
                  <a:pt x="175" y="191"/>
                </a:lnTo>
                <a:lnTo>
                  <a:pt x="170" y="189"/>
                </a:lnTo>
                <a:lnTo>
                  <a:pt x="168" y="183"/>
                </a:lnTo>
                <a:lnTo>
                  <a:pt x="158" y="179"/>
                </a:lnTo>
                <a:lnTo>
                  <a:pt x="156" y="171"/>
                </a:lnTo>
                <a:lnTo>
                  <a:pt x="157" y="162"/>
                </a:lnTo>
                <a:lnTo>
                  <a:pt x="161" y="149"/>
                </a:lnTo>
                <a:lnTo>
                  <a:pt x="159" y="142"/>
                </a:lnTo>
                <a:lnTo>
                  <a:pt x="157" y="148"/>
                </a:lnTo>
                <a:lnTo>
                  <a:pt x="156" y="159"/>
                </a:lnTo>
                <a:lnTo>
                  <a:pt x="152" y="167"/>
                </a:lnTo>
                <a:lnTo>
                  <a:pt x="145" y="181"/>
                </a:lnTo>
                <a:lnTo>
                  <a:pt x="142" y="189"/>
                </a:lnTo>
                <a:lnTo>
                  <a:pt x="138" y="196"/>
                </a:lnTo>
                <a:lnTo>
                  <a:pt x="132" y="203"/>
                </a:lnTo>
                <a:lnTo>
                  <a:pt x="113" y="206"/>
                </a:lnTo>
                <a:lnTo>
                  <a:pt x="108" y="203"/>
                </a:lnTo>
                <a:lnTo>
                  <a:pt x="105" y="200"/>
                </a:lnTo>
                <a:lnTo>
                  <a:pt x="105" y="190"/>
                </a:lnTo>
                <a:lnTo>
                  <a:pt x="102" y="179"/>
                </a:lnTo>
                <a:lnTo>
                  <a:pt x="103" y="174"/>
                </a:lnTo>
                <a:lnTo>
                  <a:pt x="103" y="163"/>
                </a:lnTo>
                <a:lnTo>
                  <a:pt x="95" y="163"/>
                </a:lnTo>
                <a:lnTo>
                  <a:pt x="88" y="149"/>
                </a:lnTo>
                <a:lnTo>
                  <a:pt x="78" y="143"/>
                </a:lnTo>
                <a:lnTo>
                  <a:pt x="65" y="143"/>
                </a:lnTo>
                <a:lnTo>
                  <a:pt x="56" y="141"/>
                </a:lnTo>
                <a:lnTo>
                  <a:pt x="57" y="132"/>
                </a:lnTo>
                <a:lnTo>
                  <a:pt x="67" y="127"/>
                </a:lnTo>
                <a:lnTo>
                  <a:pt x="81" y="127"/>
                </a:lnTo>
                <a:lnTo>
                  <a:pt x="95" y="130"/>
                </a:lnTo>
                <a:lnTo>
                  <a:pt x="115" y="119"/>
                </a:lnTo>
                <a:lnTo>
                  <a:pt x="125" y="115"/>
                </a:lnTo>
                <a:lnTo>
                  <a:pt x="135" y="119"/>
                </a:lnTo>
                <a:lnTo>
                  <a:pt x="147" y="120"/>
                </a:lnTo>
                <a:lnTo>
                  <a:pt x="156" y="116"/>
                </a:lnTo>
                <a:lnTo>
                  <a:pt x="157" y="105"/>
                </a:lnTo>
                <a:lnTo>
                  <a:pt x="161" y="99"/>
                </a:lnTo>
                <a:lnTo>
                  <a:pt x="162" y="93"/>
                </a:lnTo>
                <a:lnTo>
                  <a:pt x="152" y="97"/>
                </a:lnTo>
                <a:lnTo>
                  <a:pt x="132" y="101"/>
                </a:lnTo>
                <a:lnTo>
                  <a:pt x="110" y="106"/>
                </a:lnTo>
                <a:lnTo>
                  <a:pt x="94" y="106"/>
                </a:lnTo>
                <a:lnTo>
                  <a:pt x="86" y="104"/>
                </a:lnTo>
                <a:lnTo>
                  <a:pt x="77" y="106"/>
                </a:lnTo>
                <a:lnTo>
                  <a:pt x="62" y="99"/>
                </a:lnTo>
                <a:lnTo>
                  <a:pt x="55" y="83"/>
                </a:lnTo>
                <a:lnTo>
                  <a:pt x="52" y="72"/>
                </a:lnTo>
                <a:lnTo>
                  <a:pt x="46" y="67"/>
                </a:lnTo>
                <a:lnTo>
                  <a:pt x="36" y="62"/>
                </a:lnTo>
                <a:lnTo>
                  <a:pt x="27" y="63"/>
                </a:lnTo>
                <a:lnTo>
                  <a:pt x="19" y="60"/>
                </a:lnTo>
                <a:lnTo>
                  <a:pt x="17" y="66"/>
                </a:lnTo>
                <a:lnTo>
                  <a:pt x="0" y="58"/>
                </a:lnTo>
                <a:lnTo>
                  <a:pt x="2" y="51"/>
                </a:lnTo>
                <a:lnTo>
                  <a:pt x="7" y="45"/>
                </a:lnTo>
                <a:lnTo>
                  <a:pt x="16" y="28"/>
                </a:lnTo>
                <a:lnTo>
                  <a:pt x="19" y="25"/>
                </a:lnTo>
                <a:lnTo>
                  <a:pt x="29" y="23"/>
                </a:lnTo>
                <a:lnTo>
                  <a:pt x="38" y="23"/>
                </a:lnTo>
                <a:lnTo>
                  <a:pt x="48" y="19"/>
                </a:lnTo>
                <a:lnTo>
                  <a:pt x="66" y="3"/>
                </a:lnTo>
                <a:lnTo>
                  <a:pt x="78" y="0"/>
                </a:lnTo>
                <a:lnTo>
                  <a:pt x="93" y="0"/>
                </a:lnTo>
                <a:lnTo>
                  <a:pt x="107" y="2"/>
                </a:lnTo>
                <a:lnTo>
                  <a:pt x="119" y="11"/>
                </a:lnTo>
                <a:lnTo>
                  <a:pt x="126" y="18"/>
                </a:lnTo>
                <a:lnTo>
                  <a:pt x="135" y="23"/>
                </a:lnTo>
                <a:lnTo>
                  <a:pt x="168" y="23"/>
                </a:lnTo>
                <a:lnTo>
                  <a:pt x="172" y="39"/>
                </a:lnTo>
                <a:lnTo>
                  <a:pt x="178" y="49"/>
                </a:lnTo>
                <a:lnTo>
                  <a:pt x="179" y="65"/>
                </a:lnTo>
                <a:lnTo>
                  <a:pt x="175" y="77"/>
                </a:lnTo>
                <a:lnTo>
                  <a:pt x="174" y="90"/>
                </a:lnTo>
                <a:lnTo>
                  <a:pt x="179" y="114"/>
                </a:lnTo>
                <a:lnTo>
                  <a:pt x="193" y="132"/>
                </a:lnTo>
                <a:lnTo>
                  <a:pt x="194" y="127"/>
                </a:lnTo>
                <a:lnTo>
                  <a:pt x="195" y="119"/>
                </a:lnTo>
                <a:lnTo>
                  <a:pt x="205" y="122"/>
                </a:lnTo>
                <a:lnTo>
                  <a:pt x="210" y="138"/>
                </a:lnTo>
                <a:lnTo>
                  <a:pt x="213" y="142"/>
                </a:lnTo>
                <a:lnTo>
                  <a:pt x="218" y="153"/>
                </a:lnTo>
                <a:lnTo>
                  <a:pt x="234" y="164"/>
                </a:lnTo>
                <a:lnTo>
                  <a:pt x="242" y="164"/>
                </a:lnTo>
                <a:lnTo>
                  <a:pt x="255" y="163"/>
                </a:lnTo>
                <a:lnTo>
                  <a:pt x="261" y="151"/>
                </a:lnTo>
                <a:lnTo>
                  <a:pt x="269" y="148"/>
                </a:lnTo>
                <a:lnTo>
                  <a:pt x="275" y="143"/>
                </a:lnTo>
                <a:lnTo>
                  <a:pt x="276" y="135"/>
                </a:lnTo>
                <a:lnTo>
                  <a:pt x="296" y="120"/>
                </a:lnTo>
                <a:lnTo>
                  <a:pt x="302" y="103"/>
                </a:lnTo>
                <a:lnTo>
                  <a:pt x="310" y="100"/>
                </a:lnTo>
                <a:lnTo>
                  <a:pt x="318" y="100"/>
                </a:lnTo>
                <a:lnTo>
                  <a:pt x="336" y="97"/>
                </a:lnTo>
                <a:lnTo>
                  <a:pt x="345" y="90"/>
                </a:lnTo>
                <a:lnTo>
                  <a:pt x="344" y="81"/>
                </a:lnTo>
                <a:lnTo>
                  <a:pt x="349" y="77"/>
                </a:lnTo>
                <a:lnTo>
                  <a:pt x="361" y="67"/>
                </a:lnTo>
                <a:lnTo>
                  <a:pt x="380" y="57"/>
                </a:lnTo>
                <a:lnTo>
                  <a:pt x="387" y="60"/>
                </a:lnTo>
                <a:lnTo>
                  <a:pt x="390" y="65"/>
                </a:lnTo>
                <a:lnTo>
                  <a:pt x="410" y="72"/>
                </a:lnTo>
                <a:lnTo>
                  <a:pt x="421" y="77"/>
                </a:lnTo>
                <a:lnTo>
                  <a:pt x="427" y="78"/>
                </a:lnTo>
                <a:lnTo>
                  <a:pt x="432" y="83"/>
                </a:lnTo>
                <a:lnTo>
                  <a:pt x="455" y="90"/>
                </a:lnTo>
                <a:lnTo>
                  <a:pt x="471" y="100"/>
                </a:lnTo>
                <a:lnTo>
                  <a:pt x="479" y="104"/>
                </a:lnTo>
                <a:lnTo>
                  <a:pt x="491" y="108"/>
                </a:lnTo>
                <a:lnTo>
                  <a:pt x="501" y="106"/>
                </a:lnTo>
                <a:lnTo>
                  <a:pt x="506" y="104"/>
                </a:lnTo>
                <a:lnTo>
                  <a:pt x="514" y="108"/>
                </a:lnTo>
                <a:lnTo>
                  <a:pt x="519" y="106"/>
                </a:lnTo>
                <a:lnTo>
                  <a:pt x="523" y="108"/>
                </a:lnTo>
                <a:lnTo>
                  <a:pt x="534" y="114"/>
                </a:lnTo>
                <a:lnTo>
                  <a:pt x="539" y="114"/>
                </a:lnTo>
                <a:lnTo>
                  <a:pt x="541" y="116"/>
                </a:lnTo>
                <a:lnTo>
                  <a:pt x="541" y="119"/>
                </a:lnTo>
                <a:lnTo>
                  <a:pt x="543" y="121"/>
                </a:lnTo>
                <a:lnTo>
                  <a:pt x="549" y="121"/>
                </a:lnTo>
                <a:lnTo>
                  <a:pt x="551" y="120"/>
                </a:lnTo>
                <a:lnTo>
                  <a:pt x="556" y="120"/>
                </a:lnTo>
                <a:lnTo>
                  <a:pt x="555" y="129"/>
                </a:lnTo>
                <a:lnTo>
                  <a:pt x="560" y="254"/>
                </a:lnTo>
                <a:lnTo>
                  <a:pt x="560" y="326"/>
                </a:lnTo>
                <a:lnTo>
                  <a:pt x="556" y="347"/>
                </a:lnTo>
                <a:lnTo>
                  <a:pt x="555" y="351"/>
                </a:lnTo>
                <a:lnTo>
                  <a:pt x="562" y="368"/>
                </a:lnTo>
                <a:lnTo>
                  <a:pt x="562" y="409"/>
                </a:lnTo>
                <a:lnTo>
                  <a:pt x="565" y="466"/>
                </a:lnTo>
                <a:lnTo>
                  <a:pt x="568" y="48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9" name="Freeform 89">
            <a:extLst>
              <a:ext uri="{FF2B5EF4-FFF2-40B4-BE49-F238E27FC236}">
                <a16:creationId xmlns:a16="http://schemas.microsoft.com/office/drawing/2014/main" id="{3D2705E4-F830-4191-A406-678599BEDD94}"/>
              </a:ext>
            </a:extLst>
          </p:cNvPr>
          <p:cNvSpPr>
            <a:spLocks noChangeAspect="1"/>
          </p:cNvSpPr>
          <p:nvPr/>
        </p:nvSpPr>
        <p:spPr bwMode="gray">
          <a:xfrm>
            <a:off x="4640300" y="3430750"/>
            <a:ext cx="44540" cy="30997"/>
          </a:xfrm>
          <a:custGeom>
            <a:avLst/>
            <a:gdLst/>
            <a:ahLst/>
            <a:cxnLst>
              <a:cxn ang="0">
                <a:pos x="0" y="3"/>
              </a:cxn>
              <a:cxn ang="0">
                <a:pos x="2" y="0"/>
              </a:cxn>
              <a:cxn ang="0">
                <a:pos x="20" y="11"/>
              </a:cxn>
              <a:cxn ang="0">
                <a:pos x="26" y="16"/>
              </a:cxn>
              <a:cxn ang="0">
                <a:pos x="34" y="20"/>
              </a:cxn>
              <a:cxn ang="0">
                <a:pos x="54" y="35"/>
              </a:cxn>
              <a:cxn ang="0">
                <a:pos x="66" y="36"/>
              </a:cxn>
              <a:cxn ang="0">
                <a:pos x="75" y="43"/>
              </a:cxn>
              <a:cxn ang="0">
                <a:pos x="81" y="49"/>
              </a:cxn>
              <a:cxn ang="0">
                <a:pos x="95" y="58"/>
              </a:cxn>
              <a:cxn ang="0">
                <a:pos x="100" y="66"/>
              </a:cxn>
              <a:cxn ang="0">
                <a:pos x="107" y="71"/>
              </a:cxn>
              <a:cxn ang="0">
                <a:pos x="117" y="74"/>
              </a:cxn>
              <a:cxn ang="0">
                <a:pos x="121" y="78"/>
              </a:cxn>
              <a:cxn ang="0">
                <a:pos x="124" y="87"/>
              </a:cxn>
              <a:cxn ang="0">
                <a:pos x="129" y="93"/>
              </a:cxn>
              <a:cxn ang="0">
                <a:pos x="129" y="100"/>
              </a:cxn>
              <a:cxn ang="0">
                <a:pos x="124" y="107"/>
              </a:cxn>
              <a:cxn ang="0">
                <a:pos x="120" y="119"/>
              </a:cxn>
              <a:cxn ang="0">
                <a:pos x="111" y="119"/>
              </a:cxn>
              <a:cxn ang="0">
                <a:pos x="105" y="93"/>
              </a:cxn>
              <a:cxn ang="0">
                <a:pos x="97" y="71"/>
              </a:cxn>
              <a:cxn ang="0">
                <a:pos x="86" y="53"/>
              </a:cxn>
              <a:cxn ang="0">
                <a:pos x="80" y="49"/>
              </a:cxn>
              <a:cxn ang="0">
                <a:pos x="66" y="47"/>
              </a:cxn>
              <a:cxn ang="0">
                <a:pos x="54" y="39"/>
              </a:cxn>
              <a:cxn ang="0">
                <a:pos x="46" y="31"/>
              </a:cxn>
              <a:cxn ang="0">
                <a:pos x="40" y="30"/>
              </a:cxn>
              <a:cxn ang="0">
                <a:pos x="31" y="23"/>
              </a:cxn>
              <a:cxn ang="0">
                <a:pos x="26" y="21"/>
              </a:cxn>
              <a:cxn ang="0">
                <a:pos x="9" y="10"/>
              </a:cxn>
              <a:cxn ang="0">
                <a:pos x="0" y="9"/>
              </a:cxn>
              <a:cxn ang="0">
                <a:pos x="0" y="3"/>
              </a:cxn>
            </a:cxnLst>
            <a:rect l="0" t="0" r="r" b="b"/>
            <a:pathLst>
              <a:path w="129" h="119">
                <a:moveTo>
                  <a:pt x="0" y="3"/>
                </a:moveTo>
                <a:lnTo>
                  <a:pt x="2" y="0"/>
                </a:lnTo>
                <a:lnTo>
                  <a:pt x="20" y="11"/>
                </a:lnTo>
                <a:lnTo>
                  <a:pt x="26" y="16"/>
                </a:lnTo>
                <a:lnTo>
                  <a:pt x="34" y="20"/>
                </a:lnTo>
                <a:lnTo>
                  <a:pt x="54" y="35"/>
                </a:lnTo>
                <a:lnTo>
                  <a:pt x="66" y="36"/>
                </a:lnTo>
                <a:lnTo>
                  <a:pt x="75" y="43"/>
                </a:lnTo>
                <a:lnTo>
                  <a:pt x="81" y="49"/>
                </a:lnTo>
                <a:lnTo>
                  <a:pt x="95" y="58"/>
                </a:lnTo>
                <a:lnTo>
                  <a:pt x="100" y="66"/>
                </a:lnTo>
                <a:lnTo>
                  <a:pt x="107" y="71"/>
                </a:lnTo>
                <a:lnTo>
                  <a:pt x="117" y="74"/>
                </a:lnTo>
                <a:lnTo>
                  <a:pt x="121" y="78"/>
                </a:lnTo>
                <a:lnTo>
                  <a:pt x="124" y="87"/>
                </a:lnTo>
                <a:lnTo>
                  <a:pt x="129" y="93"/>
                </a:lnTo>
                <a:lnTo>
                  <a:pt x="129" y="100"/>
                </a:lnTo>
                <a:lnTo>
                  <a:pt x="124" y="107"/>
                </a:lnTo>
                <a:lnTo>
                  <a:pt x="120" y="119"/>
                </a:lnTo>
                <a:lnTo>
                  <a:pt x="111" y="119"/>
                </a:lnTo>
                <a:lnTo>
                  <a:pt x="105" y="93"/>
                </a:lnTo>
                <a:lnTo>
                  <a:pt x="97" y="71"/>
                </a:lnTo>
                <a:lnTo>
                  <a:pt x="86" y="53"/>
                </a:lnTo>
                <a:lnTo>
                  <a:pt x="80" y="49"/>
                </a:lnTo>
                <a:lnTo>
                  <a:pt x="66" y="47"/>
                </a:lnTo>
                <a:lnTo>
                  <a:pt x="54" y="39"/>
                </a:lnTo>
                <a:lnTo>
                  <a:pt x="46" y="31"/>
                </a:lnTo>
                <a:lnTo>
                  <a:pt x="40" y="30"/>
                </a:lnTo>
                <a:lnTo>
                  <a:pt x="31" y="23"/>
                </a:lnTo>
                <a:lnTo>
                  <a:pt x="26" y="21"/>
                </a:lnTo>
                <a:lnTo>
                  <a:pt x="9" y="10"/>
                </a:lnTo>
                <a:lnTo>
                  <a:pt x="0" y="9"/>
                </a:lnTo>
                <a:lnTo>
                  <a:pt x="0" y="3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0" name="Freeform 90">
            <a:extLst>
              <a:ext uri="{FF2B5EF4-FFF2-40B4-BE49-F238E27FC236}">
                <a16:creationId xmlns:a16="http://schemas.microsoft.com/office/drawing/2014/main" id="{FCC0E5D7-9244-4580-8FB8-D88DB3919628}"/>
              </a:ext>
            </a:extLst>
          </p:cNvPr>
          <p:cNvSpPr>
            <a:spLocks noChangeAspect="1"/>
          </p:cNvSpPr>
          <p:nvPr/>
        </p:nvSpPr>
        <p:spPr bwMode="gray">
          <a:xfrm>
            <a:off x="3723793" y="3058786"/>
            <a:ext cx="135335" cy="214396"/>
          </a:xfrm>
          <a:custGeom>
            <a:avLst/>
            <a:gdLst/>
            <a:ahLst/>
            <a:cxnLst>
              <a:cxn ang="0">
                <a:pos x="237" y="758"/>
              </a:cxn>
              <a:cxn ang="0">
                <a:pos x="250" y="749"/>
              </a:cxn>
              <a:cxn ang="0">
                <a:pos x="270" y="727"/>
              </a:cxn>
              <a:cxn ang="0">
                <a:pos x="321" y="713"/>
              </a:cxn>
              <a:cxn ang="0">
                <a:pos x="376" y="679"/>
              </a:cxn>
              <a:cxn ang="0">
                <a:pos x="387" y="654"/>
              </a:cxn>
              <a:cxn ang="0">
                <a:pos x="388" y="643"/>
              </a:cxn>
              <a:cxn ang="0">
                <a:pos x="388" y="607"/>
              </a:cxn>
              <a:cxn ang="0">
                <a:pos x="395" y="596"/>
              </a:cxn>
              <a:cxn ang="0">
                <a:pos x="389" y="557"/>
              </a:cxn>
              <a:cxn ang="0">
                <a:pos x="382" y="507"/>
              </a:cxn>
              <a:cxn ang="0">
                <a:pos x="336" y="409"/>
              </a:cxn>
              <a:cxn ang="0">
                <a:pos x="323" y="401"/>
              </a:cxn>
              <a:cxn ang="0">
                <a:pos x="281" y="372"/>
              </a:cxn>
              <a:cxn ang="0">
                <a:pos x="255" y="344"/>
              </a:cxn>
              <a:cxn ang="0">
                <a:pos x="228" y="297"/>
              </a:cxn>
              <a:cxn ang="0">
                <a:pos x="194" y="245"/>
              </a:cxn>
              <a:cxn ang="0">
                <a:pos x="239" y="171"/>
              </a:cxn>
              <a:cxn ang="0">
                <a:pos x="258" y="140"/>
              </a:cxn>
              <a:cxn ang="0">
                <a:pos x="307" y="105"/>
              </a:cxn>
              <a:cxn ang="0">
                <a:pos x="312" y="97"/>
              </a:cxn>
              <a:cxn ang="0">
                <a:pos x="255" y="77"/>
              </a:cxn>
              <a:cxn ang="0">
                <a:pos x="244" y="26"/>
              </a:cxn>
              <a:cxn ang="0">
                <a:pos x="184" y="5"/>
              </a:cxn>
              <a:cxn ang="0">
                <a:pos x="142" y="19"/>
              </a:cxn>
              <a:cxn ang="0">
                <a:pos x="104" y="33"/>
              </a:cxn>
              <a:cxn ang="0">
                <a:pos x="71" y="31"/>
              </a:cxn>
              <a:cxn ang="0">
                <a:pos x="36" y="33"/>
              </a:cxn>
              <a:cxn ang="0">
                <a:pos x="13" y="37"/>
              </a:cxn>
              <a:cxn ang="0">
                <a:pos x="12" y="60"/>
              </a:cxn>
              <a:cxn ang="0">
                <a:pos x="41" y="112"/>
              </a:cxn>
              <a:cxn ang="0">
                <a:pos x="97" y="134"/>
              </a:cxn>
              <a:cxn ang="0">
                <a:pos x="129" y="162"/>
              </a:cxn>
              <a:cxn ang="0">
                <a:pos x="146" y="192"/>
              </a:cxn>
              <a:cxn ang="0">
                <a:pos x="107" y="208"/>
              </a:cxn>
              <a:cxn ang="0">
                <a:pos x="107" y="231"/>
              </a:cxn>
              <a:cxn ang="0">
                <a:pos x="165" y="280"/>
              </a:cxn>
              <a:cxn ang="0">
                <a:pos x="213" y="332"/>
              </a:cxn>
              <a:cxn ang="0">
                <a:pos x="238" y="371"/>
              </a:cxn>
              <a:cxn ang="0">
                <a:pos x="265" y="396"/>
              </a:cxn>
              <a:cxn ang="0">
                <a:pos x="292" y="457"/>
              </a:cxn>
              <a:cxn ang="0">
                <a:pos x="299" y="558"/>
              </a:cxn>
              <a:cxn ang="0">
                <a:pos x="281" y="625"/>
              </a:cxn>
              <a:cxn ang="0">
                <a:pos x="238" y="646"/>
              </a:cxn>
              <a:cxn ang="0">
                <a:pos x="206" y="674"/>
              </a:cxn>
              <a:cxn ang="0">
                <a:pos x="194" y="697"/>
              </a:cxn>
              <a:cxn ang="0">
                <a:pos x="158" y="705"/>
              </a:cxn>
              <a:cxn ang="0">
                <a:pos x="134" y="726"/>
              </a:cxn>
              <a:cxn ang="0">
                <a:pos x="161" y="752"/>
              </a:cxn>
              <a:cxn ang="0">
                <a:pos x="148" y="797"/>
              </a:cxn>
              <a:cxn ang="0">
                <a:pos x="153" y="832"/>
              </a:cxn>
              <a:cxn ang="0">
                <a:pos x="195" y="797"/>
              </a:cxn>
              <a:cxn ang="0">
                <a:pos x="228" y="773"/>
              </a:cxn>
            </a:cxnLst>
            <a:rect l="0" t="0" r="r" b="b"/>
            <a:pathLst>
              <a:path w="395" h="832">
                <a:moveTo>
                  <a:pt x="228" y="773"/>
                </a:moveTo>
                <a:lnTo>
                  <a:pt x="238" y="776"/>
                </a:lnTo>
                <a:lnTo>
                  <a:pt x="242" y="768"/>
                </a:lnTo>
                <a:lnTo>
                  <a:pt x="237" y="758"/>
                </a:lnTo>
                <a:lnTo>
                  <a:pt x="239" y="753"/>
                </a:lnTo>
                <a:lnTo>
                  <a:pt x="245" y="754"/>
                </a:lnTo>
                <a:lnTo>
                  <a:pt x="247" y="748"/>
                </a:lnTo>
                <a:lnTo>
                  <a:pt x="250" y="749"/>
                </a:lnTo>
                <a:lnTo>
                  <a:pt x="249" y="741"/>
                </a:lnTo>
                <a:lnTo>
                  <a:pt x="253" y="737"/>
                </a:lnTo>
                <a:lnTo>
                  <a:pt x="255" y="731"/>
                </a:lnTo>
                <a:lnTo>
                  <a:pt x="270" y="727"/>
                </a:lnTo>
                <a:lnTo>
                  <a:pt x="276" y="731"/>
                </a:lnTo>
                <a:lnTo>
                  <a:pt x="283" y="731"/>
                </a:lnTo>
                <a:lnTo>
                  <a:pt x="308" y="716"/>
                </a:lnTo>
                <a:lnTo>
                  <a:pt x="321" y="713"/>
                </a:lnTo>
                <a:lnTo>
                  <a:pt x="330" y="701"/>
                </a:lnTo>
                <a:lnTo>
                  <a:pt x="361" y="687"/>
                </a:lnTo>
                <a:lnTo>
                  <a:pt x="367" y="681"/>
                </a:lnTo>
                <a:lnTo>
                  <a:pt x="376" y="679"/>
                </a:lnTo>
                <a:lnTo>
                  <a:pt x="378" y="673"/>
                </a:lnTo>
                <a:lnTo>
                  <a:pt x="379" y="665"/>
                </a:lnTo>
                <a:lnTo>
                  <a:pt x="385" y="660"/>
                </a:lnTo>
                <a:lnTo>
                  <a:pt x="387" y="654"/>
                </a:lnTo>
                <a:lnTo>
                  <a:pt x="383" y="650"/>
                </a:lnTo>
                <a:lnTo>
                  <a:pt x="385" y="646"/>
                </a:lnTo>
                <a:lnTo>
                  <a:pt x="388" y="647"/>
                </a:lnTo>
                <a:lnTo>
                  <a:pt x="388" y="643"/>
                </a:lnTo>
                <a:lnTo>
                  <a:pt x="383" y="619"/>
                </a:lnTo>
                <a:lnTo>
                  <a:pt x="384" y="615"/>
                </a:lnTo>
                <a:lnTo>
                  <a:pt x="388" y="618"/>
                </a:lnTo>
                <a:lnTo>
                  <a:pt x="388" y="607"/>
                </a:lnTo>
                <a:lnTo>
                  <a:pt x="392" y="602"/>
                </a:lnTo>
                <a:lnTo>
                  <a:pt x="395" y="603"/>
                </a:lnTo>
                <a:lnTo>
                  <a:pt x="395" y="607"/>
                </a:lnTo>
                <a:lnTo>
                  <a:pt x="395" y="596"/>
                </a:lnTo>
                <a:lnTo>
                  <a:pt x="394" y="587"/>
                </a:lnTo>
                <a:lnTo>
                  <a:pt x="390" y="585"/>
                </a:lnTo>
                <a:lnTo>
                  <a:pt x="389" y="569"/>
                </a:lnTo>
                <a:lnTo>
                  <a:pt x="389" y="557"/>
                </a:lnTo>
                <a:lnTo>
                  <a:pt x="388" y="549"/>
                </a:lnTo>
                <a:lnTo>
                  <a:pt x="388" y="539"/>
                </a:lnTo>
                <a:lnTo>
                  <a:pt x="385" y="536"/>
                </a:lnTo>
                <a:lnTo>
                  <a:pt x="382" y="507"/>
                </a:lnTo>
                <a:lnTo>
                  <a:pt x="366" y="456"/>
                </a:lnTo>
                <a:lnTo>
                  <a:pt x="344" y="434"/>
                </a:lnTo>
                <a:lnTo>
                  <a:pt x="337" y="424"/>
                </a:lnTo>
                <a:lnTo>
                  <a:pt x="336" y="409"/>
                </a:lnTo>
                <a:lnTo>
                  <a:pt x="335" y="413"/>
                </a:lnTo>
                <a:lnTo>
                  <a:pt x="329" y="414"/>
                </a:lnTo>
                <a:lnTo>
                  <a:pt x="329" y="409"/>
                </a:lnTo>
                <a:lnTo>
                  <a:pt x="323" y="401"/>
                </a:lnTo>
                <a:lnTo>
                  <a:pt x="306" y="398"/>
                </a:lnTo>
                <a:lnTo>
                  <a:pt x="298" y="387"/>
                </a:lnTo>
                <a:lnTo>
                  <a:pt x="290" y="378"/>
                </a:lnTo>
                <a:lnTo>
                  <a:pt x="281" y="372"/>
                </a:lnTo>
                <a:lnTo>
                  <a:pt x="274" y="362"/>
                </a:lnTo>
                <a:lnTo>
                  <a:pt x="270" y="359"/>
                </a:lnTo>
                <a:lnTo>
                  <a:pt x="265" y="351"/>
                </a:lnTo>
                <a:lnTo>
                  <a:pt x="255" y="344"/>
                </a:lnTo>
                <a:lnTo>
                  <a:pt x="248" y="334"/>
                </a:lnTo>
                <a:lnTo>
                  <a:pt x="236" y="324"/>
                </a:lnTo>
                <a:lnTo>
                  <a:pt x="234" y="312"/>
                </a:lnTo>
                <a:lnTo>
                  <a:pt x="228" y="297"/>
                </a:lnTo>
                <a:lnTo>
                  <a:pt x="217" y="290"/>
                </a:lnTo>
                <a:lnTo>
                  <a:pt x="197" y="270"/>
                </a:lnTo>
                <a:lnTo>
                  <a:pt x="191" y="258"/>
                </a:lnTo>
                <a:lnTo>
                  <a:pt x="194" y="245"/>
                </a:lnTo>
                <a:lnTo>
                  <a:pt x="197" y="235"/>
                </a:lnTo>
                <a:lnTo>
                  <a:pt x="199" y="222"/>
                </a:lnTo>
                <a:lnTo>
                  <a:pt x="211" y="195"/>
                </a:lnTo>
                <a:lnTo>
                  <a:pt x="239" y="171"/>
                </a:lnTo>
                <a:lnTo>
                  <a:pt x="243" y="166"/>
                </a:lnTo>
                <a:lnTo>
                  <a:pt x="247" y="152"/>
                </a:lnTo>
                <a:lnTo>
                  <a:pt x="253" y="145"/>
                </a:lnTo>
                <a:lnTo>
                  <a:pt x="258" y="140"/>
                </a:lnTo>
                <a:lnTo>
                  <a:pt x="276" y="132"/>
                </a:lnTo>
                <a:lnTo>
                  <a:pt x="286" y="124"/>
                </a:lnTo>
                <a:lnTo>
                  <a:pt x="287" y="116"/>
                </a:lnTo>
                <a:lnTo>
                  <a:pt x="307" y="105"/>
                </a:lnTo>
                <a:lnTo>
                  <a:pt x="315" y="108"/>
                </a:lnTo>
                <a:lnTo>
                  <a:pt x="318" y="106"/>
                </a:lnTo>
                <a:lnTo>
                  <a:pt x="319" y="102"/>
                </a:lnTo>
                <a:lnTo>
                  <a:pt x="312" y="97"/>
                </a:lnTo>
                <a:lnTo>
                  <a:pt x="293" y="98"/>
                </a:lnTo>
                <a:lnTo>
                  <a:pt x="283" y="96"/>
                </a:lnTo>
                <a:lnTo>
                  <a:pt x="278" y="91"/>
                </a:lnTo>
                <a:lnTo>
                  <a:pt x="255" y="77"/>
                </a:lnTo>
                <a:lnTo>
                  <a:pt x="248" y="65"/>
                </a:lnTo>
                <a:lnTo>
                  <a:pt x="243" y="50"/>
                </a:lnTo>
                <a:lnTo>
                  <a:pt x="248" y="35"/>
                </a:lnTo>
                <a:lnTo>
                  <a:pt x="244" y="26"/>
                </a:lnTo>
                <a:lnTo>
                  <a:pt x="224" y="25"/>
                </a:lnTo>
                <a:lnTo>
                  <a:pt x="211" y="21"/>
                </a:lnTo>
                <a:lnTo>
                  <a:pt x="196" y="15"/>
                </a:lnTo>
                <a:lnTo>
                  <a:pt x="184" y="5"/>
                </a:lnTo>
                <a:lnTo>
                  <a:pt x="169" y="0"/>
                </a:lnTo>
                <a:lnTo>
                  <a:pt x="162" y="1"/>
                </a:lnTo>
                <a:lnTo>
                  <a:pt x="152" y="12"/>
                </a:lnTo>
                <a:lnTo>
                  <a:pt x="142" y="19"/>
                </a:lnTo>
                <a:lnTo>
                  <a:pt x="127" y="27"/>
                </a:lnTo>
                <a:lnTo>
                  <a:pt x="121" y="28"/>
                </a:lnTo>
                <a:lnTo>
                  <a:pt x="113" y="26"/>
                </a:lnTo>
                <a:lnTo>
                  <a:pt x="104" y="33"/>
                </a:lnTo>
                <a:lnTo>
                  <a:pt x="94" y="38"/>
                </a:lnTo>
                <a:lnTo>
                  <a:pt x="91" y="32"/>
                </a:lnTo>
                <a:lnTo>
                  <a:pt x="77" y="36"/>
                </a:lnTo>
                <a:lnTo>
                  <a:pt x="71" y="31"/>
                </a:lnTo>
                <a:lnTo>
                  <a:pt x="65" y="32"/>
                </a:lnTo>
                <a:lnTo>
                  <a:pt x="50" y="42"/>
                </a:lnTo>
                <a:lnTo>
                  <a:pt x="44" y="41"/>
                </a:lnTo>
                <a:lnTo>
                  <a:pt x="36" y="33"/>
                </a:lnTo>
                <a:lnTo>
                  <a:pt x="23" y="31"/>
                </a:lnTo>
                <a:lnTo>
                  <a:pt x="21" y="28"/>
                </a:lnTo>
                <a:lnTo>
                  <a:pt x="17" y="31"/>
                </a:lnTo>
                <a:lnTo>
                  <a:pt x="13" y="37"/>
                </a:lnTo>
                <a:lnTo>
                  <a:pt x="7" y="44"/>
                </a:lnTo>
                <a:lnTo>
                  <a:pt x="7" y="48"/>
                </a:lnTo>
                <a:lnTo>
                  <a:pt x="0" y="44"/>
                </a:lnTo>
                <a:lnTo>
                  <a:pt x="12" y="60"/>
                </a:lnTo>
                <a:lnTo>
                  <a:pt x="29" y="80"/>
                </a:lnTo>
                <a:lnTo>
                  <a:pt x="39" y="90"/>
                </a:lnTo>
                <a:lnTo>
                  <a:pt x="44" y="100"/>
                </a:lnTo>
                <a:lnTo>
                  <a:pt x="41" y="112"/>
                </a:lnTo>
                <a:lnTo>
                  <a:pt x="43" y="120"/>
                </a:lnTo>
                <a:lnTo>
                  <a:pt x="57" y="135"/>
                </a:lnTo>
                <a:lnTo>
                  <a:pt x="77" y="139"/>
                </a:lnTo>
                <a:lnTo>
                  <a:pt x="97" y="134"/>
                </a:lnTo>
                <a:lnTo>
                  <a:pt x="113" y="135"/>
                </a:lnTo>
                <a:lnTo>
                  <a:pt x="122" y="146"/>
                </a:lnTo>
                <a:lnTo>
                  <a:pt x="127" y="155"/>
                </a:lnTo>
                <a:lnTo>
                  <a:pt x="129" y="162"/>
                </a:lnTo>
                <a:lnTo>
                  <a:pt x="137" y="168"/>
                </a:lnTo>
                <a:lnTo>
                  <a:pt x="141" y="177"/>
                </a:lnTo>
                <a:lnTo>
                  <a:pt x="147" y="183"/>
                </a:lnTo>
                <a:lnTo>
                  <a:pt x="146" y="192"/>
                </a:lnTo>
                <a:lnTo>
                  <a:pt x="130" y="208"/>
                </a:lnTo>
                <a:lnTo>
                  <a:pt x="125" y="208"/>
                </a:lnTo>
                <a:lnTo>
                  <a:pt x="114" y="205"/>
                </a:lnTo>
                <a:lnTo>
                  <a:pt x="107" y="208"/>
                </a:lnTo>
                <a:lnTo>
                  <a:pt x="103" y="213"/>
                </a:lnTo>
                <a:lnTo>
                  <a:pt x="99" y="222"/>
                </a:lnTo>
                <a:lnTo>
                  <a:pt x="100" y="229"/>
                </a:lnTo>
                <a:lnTo>
                  <a:pt x="107" y="231"/>
                </a:lnTo>
                <a:lnTo>
                  <a:pt x="115" y="237"/>
                </a:lnTo>
                <a:lnTo>
                  <a:pt x="134" y="247"/>
                </a:lnTo>
                <a:lnTo>
                  <a:pt x="161" y="267"/>
                </a:lnTo>
                <a:lnTo>
                  <a:pt x="165" y="280"/>
                </a:lnTo>
                <a:lnTo>
                  <a:pt x="188" y="301"/>
                </a:lnTo>
                <a:lnTo>
                  <a:pt x="191" y="311"/>
                </a:lnTo>
                <a:lnTo>
                  <a:pt x="208" y="331"/>
                </a:lnTo>
                <a:lnTo>
                  <a:pt x="213" y="332"/>
                </a:lnTo>
                <a:lnTo>
                  <a:pt x="231" y="344"/>
                </a:lnTo>
                <a:lnTo>
                  <a:pt x="236" y="358"/>
                </a:lnTo>
                <a:lnTo>
                  <a:pt x="239" y="370"/>
                </a:lnTo>
                <a:lnTo>
                  <a:pt x="238" y="371"/>
                </a:lnTo>
                <a:lnTo>
                  <a:pt x="239" y="372"/>
                </a:lnTo>
                <a:lnTo>
                  <a:pt x="243" y="386"/>
                </a:lnTo>
                <a:lnTo>
                  <a:pt x="251" y="386"/>
                </a:lnTo>
                <a:lnTo>
                  <a:pt x="265" y="396"/>
                </a:lnTo>
                <a:lnTo>
                  <a:pt x="274" y="404"/>
                </a:lnTo>
                <a:lnTo>
                  <a:pt x="278" y="421"/>
                </a:lnTo>
                <a:lnTo>
                  <a:pt x="291" y="450"/>
                </a:lnTo>
                <a:lnTo>
                  <a:pt x="292" y="457"/>
                </a:lnTo>
                <a:lnTo>
                  <a:pt x="292" y="490"/>
                </a:lnTo>
                <a:lnTo>
                  <a:pt x="290" y="527"/>
                </a:lnTo>
                <a:lnTo>
                  <a:pt x="292" y="543"/>
                </a:lnTo>
                <a:lnTo>
                  <a:pt x="299" y="558"/>
                </a:lnTo>
                <a:lnTo>
                  <a:pt x="298" y="607"/>
                </a:lnTo>
                <a:lnTo>
                  <a:pt x="296" y="619"/>
                </a:lnTo>
                <a:lnTo>
                  <a:pt x="290" y="628"/>
                </a:lnTo>
                <a:lnTo>
                  <a:pt x="281" y="625"/>
                </a:lnTo>
                <a:lnTo>
                  <a:pt x="271" y="634"/>
                </a:lnTo>
                <a:lnTo>
                  <a:pt x="264" y="638"/>
                </a:lnTo>
                <a:lnTo>
                  <a:pt x="256" y="638"/>
                </a:lnTo>
                <a:lnTo>
                  <a:pt x="238" y="646"/>
                </a:lnTo>
                <a:lnTo>
                  <a:pt x="237" y="656"/>
                </a:lnTo>
                <a:lnTo>
                  <a:pt x="218" y="657"/>
                </a:lnTo>
                <a:lnTo>
                  <a:pt x="208" y="661"/>
                </a:lnTo>
                <a:lnTo>
                  <a:pt x="206" y="674"/>
                </a:lnTo>
                <a:lnTo>
                  <a:pt x="207" y="683"/>
                </a:lnTo>
                <a:lnTo>
                  <a:pt x="208" y="692"/>
                </a:lnTo>
                <a:lnTo>
                  <a:pt x="202" y="694"/>
                </a:lnTo>
                <a:lnTo>
                  <a:pt x="194" y="697"/>
                </a:lnTo>
                <a:lnTo>
                  <a:pt x="183" y="704"/>
                </a:lnTo>
                <a:lnTo>
                  <a:pt x="173" y="708"/>
                </a:lnTo>
                <a:lnTo>
                  <a:pt x="165" y="705"/>
                </a:lnTo>
                <a:lnTo>
                  <a:pt x="158" y="705"/>
                </a:lnTo>
                <a:lnTo>
                  <a:pt x="157" y="715"/>
                </a:lnTo>
                <a:lnTo>
                  <a:pt x="152" y="720"/>
                </a:lnTo>
                <a:lnTo>
                  <a:pt x="145" y="724"/>
                </a:lnTo>
                <a:lnTo>
                  <a:pt x="134" y="726"/>
                </a:lnTo>
                <a:lnTo>
                  <a:pt x="129" y="727"/>
                </a:lnTo>
                <a:lnTo>
                  <a:pt x="136" y="738"/>
                </a:lnTo>
                <a:lnTo>
                  <a:pt x="154" y="746"/>
                </a:lnTo>
                <a:lnTo>
                  <a:pt x="161" y="752"/>
                </a:lnTo>
                <a:lnTo>
                  <a:pt x="157" y="760"/>
                </a:lnTo>
                <a:lnTo>
                  <a:pt x="150" y="770"/>
                </a:lnTo>
                <a:lnTo>
                  <a:pt x="148" y="786"/>
                </a:lnTo>
                <a:lnTo>
                  <a:pt x="148" y="797"/>
                </a:lnTo>
                <a:lnTo>
                  <a:pt x="151" y="810"/>
                </a:lnTo>
                <a:lnTo>
                  <a:pt x="156" y="822"/>
                </a:lnTo>
                <a:lnTo>
                  <a:pt x="151" y="827"/>
                </a:lnTo>
                <a:lnTo>
                  <a:pt x="153" y="832"/>
                </a:lnTo>
                <a:lnTo>
                  <a:pt x="162" y="830"/>
                </a:lnTo>
                <a:lnTo>
                  <a:pt x="175" y="821"/>
                </a:lnTo>
                <a:lnTo>
                  <a:pt x="186" y="807"/>
                </a:lnTo>
                <a:lnTo>
                  <a:pt x="195" y="797"/>
                </a:lnTo>
                <a:lnTo>
                  <a:pt x="216" y="789"/>
                </a:lnTo>
                <a:lnTo>
                  <a:pt x="220" y="785"/>
                </a:lnTo>
                <a:lnTo>
                  <a:pt x="220" y="778"/>
                </a:lnTo>
                <a:lnTo>
                  <a:pt x="228" y="773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1" name="Freeform 91">
            <a:extLst>
              <a:ext uri="{FF2B5EF4-FFF2-40B4-BE49-F238E27FC236}">
                <a16:creationId xmlns:a16="http://schemas.microsoft.com/office/drawing/2014/main" id="{75A0426B-DB6D-48DB-86F9-A6FF17141A2B}"/>
              </a:ext>
            </a:extLst>
          </p:cNvPr>
          <p:cNvSpPr>
            <a:spLocks noChangeAspect="1"/>
          </p:cNvSpPr>
          <p:nvPr/>
        </p:nvSpPr>
        <p:spPr bwMode="gray">
          <a:xfrm>
            <a:off x="3864267" y="3296430"/>
            <a:ext cx="181588" cy="85242"/>
          </a:xfrm>
          <a:custGeom>
            <a:avLst/>
            <a:gdLst/>
            <a:ahLst/>
            <a:cxnLst>
              <a:cxn ang="0">
                <a:pos x="249" y="133"/>
              </a:cxn>
              <a:cxn ang="0">
                <a:pos x="268" y="155"/>
              </a:cxn>
              <a:cxn ang="0">
                <a:pos x="281" y="158"/>
              </a:cxn>
              <a:cxn ang="0">
                <a:pos x="288" y="121"/>
              </a:cxn>
              <a:cxn ang="0">
                <a:pos x="301" y="122"/>
              </a:cxn>
              <a:cxn ang="0">
                <a:pos x="312" y="139"/>
              </a:cxn>
              <a:cxn ang="0">
                <a:pos x="319" y="128"/>
              </a:cxn>
              <a:cxn ang="0">
                <a:pos x="309" y="111"/>
              </a:cxn>
              <a:cxn ang="0">
                <a:pos x="328" y="96"/>
              </a:cxn>
              <a:cxn ang="0">
                <a:pos x="324" y="81"/>
              </a:cxn>
              <a:cxn ang="0">
                <a:pos x="351" y="64"/>
              </a:cxn>
              <a:cxn ang="0">
                <a:pos x="383" y="20"/>
              </a:cxn>
              <a:cxn ang="0">
                <a:pos x="392" y="0"/>
              </a:cxn>
              <a:cxn ang="0">
                <a:pos x="395" y="14"/>
              </a:cxn>
              <a:cxn ang="0">
                <a:pos x="404" y="9"/>
              </a:cxn>
              <a:cxn ang="0">
                <a:pos x="417" y="4"/>
              </a:cxn>
              <a:cxn ang="0">
                <a:pos x="433" y="20"/>
              </a:cxn>
              <a:cxn ang="0">
                <a:pos x="442" y="43"/>
              </a:cxn>
              <a:cxn ang="0">
                <a:pos x="448" y="57"/>
              </a:cxn>
              <a:cxn ang="0">
                <a:pos x="463" y="54"/>
              </a:cxn>
              <a:cxn ang="0">
                <a:pos x="462" y="68"/>
              </a:cxn>
              <a:cxn ang="0">
                <a:pos x="474" y="65"/>
              </a:cxn>
              <a:cxn ang="0">
                <a:pos x="502" y="80"/>
              </a:cxn>
              <a:cxn ang="0">
                <a:pos x="530" y="95"/>
              </a:cxn>
              <a:cxn ang="0">
                <a:pos x="512" y="108"/>
              </a:cxn>
              <a:cxn ang="0">
                <a:pos x="482" y="110"/>
              </a:cxn>
              <a:cxn ang="0">
                <a:pos x="476" y="126"/>
              </a:cxn>
              <a:cxn ang="0">
                <a:pos x="492" y="137"/>
              </a:cxn>
              <a:cxn ang="0">
                <a:pos x="463" y="149"/>
              </a:cxn>
              <a:cxn ang="0">
                <a:pos x="446" y="143"/>
              </a:cxn>
              <a:cxn ang="0">
                <a:pos x="439" y="151"/>
              </a:cxn>
              <a:cxn ang="0">
                <a:pos x="412" y="142"/>
              </a:cxn>
              <a:cxn ang="0">
                <a:pos x="336" y="150"/>
              </a:cxn>
              <a:cxn ang="0">
                <a:pos x="323" y="201"/>
              </a:cxn>
              <a:cxn ang="0">
                <a:pos x="282" y="275"/>
              </a:cxn>
              <a:cxn ang="0">
                <a:pos x="265" y="299"/>
              </a:cxn>
              <a:cxn ang="0">
                <a:pos x="231" y="307"/>
              </a:cxn>
              <a:cxn ang="0">
                <a:pos x="189" y="306"/>
              </a:cxn>
              <a:cxn ang="0">
                <a:pos x="178" y="296"/>
              </a:cxn>
              <a:cxn ang="0">
                <a:pos x="139" y="305"/>
              </a:cxn>
              <a:cxn ang="0">
                <a:pos x="105" y="326"/>
              </a:cxn>
              <a:cxn ang="0">
                <a:pos x="77" y="323"/>
              </a:cxn>
              <a:cxn ang="0">
                <a:pos x="40" y="325"/>
              </a:cxn>
              <a:cxn ang="0">
                <a:pos x="0" y="269"/>
              </a:cxn>
              <a:cxn ang="0">
                <a:pos x="7" y="264"/>
              </a:cxn>
              <a:cxn ang="0">
                <a:pos x="28" y="283"/>
              </a:cxn>
              <a:cxn ang="0">
                <a:pos x="53" y="284"/>
              </a:cxn>
              <a:cxn ang="0">
                <a:pos x="84" y="293"/>
              </a:cxn>
              <a:cxn ang="0">
                <a:pos x="91" y="269"/>
              </a:cxn>
              <a:cxn ang="0">
                <a:pos x="96" y="250"/>
              </a:cxn>
              <a:cxn ang="0">
                <a:pos x="103" y="239"/>
              </a:cxn>
              <a:cxn ang="0">
                <a:pos x="116" y="221"/>
              </a:cxn>
              <a:cxn ang="0">
                <a:pos x="137" y="218"/>
              </a:cxn>
              <a:cxn ang="0">
                <a:pos x="161" y="215"/>
              </a:cxn>
              <a:cxn ang="0">
                <a:pos x="190" y="201"/>
              </a:cxn>
              <a:cxn ang="0">
                <a:pos x="215" y="167"/>
              </a:cxn>
              <a:cxn ang="0">
                <a:pos x="240" y="131"/>
              </a:cxn>
            </a:cxnLst>
            <a:rect l="0" t="0" r="r" b="b"/>
            <a:pathLst>
              <a:path w="530" h="330">
                <a:moveTo>
                  <a:pt x="242" y="129"/>
                </a:moveTo>
                <a:lnTo>
                  <a:pt x="245" y="131"/>
                </a:lnTo>
                <a:lnTo>
                  <a:pt x="249" y="133"/>
                </a:lnTo>
                <a:lnTo>
                  <a:pt x="259" y="144"/>
                </a:lnTo>
                <a:lnTo>
                  <a:pt x="263" y="150"/>
                </a:lnTo>
                <a:lnTo>
                  <a:pt x="268" y="155"/>
                </a:lnTo>
                <a:lnTo>
                  <a:pt x="271" y="159"/>
                </a:lnTo>
                <a:lnTo>
                  <a:pt x="276" y="160"/>
                </a:lnTo>
                <a:lnTo>
                  <a:pt x="281" y="158"/>
                </a:lnTo>
                <a:lnTo>
                  <a:pt x="283" y="150"/>
                </a:lnTo>
                <a:lnTo>
                  <a:pt x="285" y="126"/>
                </a:lnTo>
                <a:lnTo>
                  <a:pt x="288" y="121"/>
                </a:lnTo>
                <a:lnTo>
                  <a:pt x="293" y="118"/>
                </a:lnTo>
                <a:lnTo>
                  <a:pt x="298" y="118"/>
                </a:lnTo>
                <a:lnTo>
                  <a:pt x="301" y="122"/>
                </a:lnTo>
                <a:lnTo>
                  <a:pt x="303" y="129"/>
                </a:lnTo>
                <a:lnTo>
                  <a:pt x="307" y="137"/>
                </a:lnTo>
                <a:lnTo>
                  <a:pt x="312" y="139"/>
                </a:lnTo>
                <a:lnTo>
                  <a:pt x="318" y="139"/>
                </a:lnTo>
                <a:lnTo>
                  <a:pt x="319" y="134"/>
                </a:lnTo>
                <a:lnTo>
                  <a:pt x="319" y="128"/>
                </a:lnTo>
                <a:lnTo>
                  <a:pt x="318" y="123"/>
                </a:lnTo>
                <a:lnTo>
                  <a:pt x="314" y="116"/>
                </a:lnTo>
                <a:lnTo>
                  <a:pt x="309" y="111"/>
                </a:lnTo>
                <a:lnTo>
                  <a:pt x="315" y="110"/>
                </a:lnTo>
                <a:lnTo>
                  <a:pt x="320" y="106"/>
                </a:lnTo>
                <a:lnTo>
                  <a:pt x="328" y="96"/>
                </a:lnTo>
                <a:lnTo>
                  <a:pt x="322" y="94"/>
                </a:lnTo>
                <a:lnTo>
                  <a:pt x="319" y="88"/>
                </a:lnTo>
                <a:lnTo>
                  <a:pt x="324" y="81"/>
                </a:lnTo>
                <a:lnTo>
                  <a:pt x="329" y="79"/>
                </a:lnTo>
                <a:lnTo>
                  <a:pt x="339" y="79"/>
                </a:lnTo>
                <a:lnTo>
                  <a:pt x="351" y="64"/>
                </a:lnTo>
                <a:lnTo>
                  <a:pt x="357" y="53"/>
                </a:lnTo>
                <a:lnTo>
                  <a:pt x="357" y="47"/>
                </a:lnTo>
                <a:lnTo>
                  <a:pt x="383" y="20"/>
                </a:lnTo>
                <a:lnTo>
                  <a:pt x="387" y="13"/>
                </a:lnTo>
                <a:lnTo>
                  <a:pt x="388" y="6"/>
                </a:lnTo>
                <a:lnTo>
                  <a:pt x="392" y="0"/>
                </a:lnTo>
                <a:lnTo>
                  <a:pt x="394" y="0"/>
                </a:lnTo>
                <a:lnTo>
                  <a:pt x="395" y="3"/>
                </a:lnTo>
                <a:lnTo>
                  <a:pt x="395" y="14"/>
                </a:lnTo>
                <a:lnTo>
                  <a:pt x="393" y="20"/>
                </a:lnTo>
                <a:lnTo>
                  <a:pt x="393" y="22"/>
                </a:lnTo>
                <a:lnTo>
                  <a:pt x="404" y="9"/>
                </a:lnTo>
                <a:lnTo>
                  <a:pt x="408" y="2"/>
                </a:lnTo>
                <a:lnTo>
                  <a:pt x="415" y="2"/>
                </a:lnTo>
                <a:lnTo>
                  <a:pt x="417" y="4"/>
                </a:lnTo>
                <a:lnTo>
                  <a:pt x="422" y="19"/>
                </a:lnTo>
                <a:lnTo>
                  <a:pt x="428" y="22"/>
                </a:lnTo>
                <a:lnTo>
                  <a:pt x="433" y="20"/>
                </a:lnTo>
                <a:lnTo>
                  <a:pt x="443" y="29"/>
                </a:lnTo>
                <a:lnTo>
                  <a:pt x="446" y="40"/>
                </a:lnTo>
                <a:lnTo>
                  <a:pt x="442" y="43"/>
                </a:lnTo>
                <a:lnTo>
                  <a:pt x="443" y="57"/>
                </a:lnTo>
                <a:lnTo>
                  <a:pt x="444" y="58"/>
                </a:lnTo>
                <a:lnTo>
                  <a:pt x="448" y="57"/>
                </a:lnTo>
                <a:lnTo>
                  <a:pt x="452" y="57"/>
                </a:lnTo>
                <a:lnTo>
                  <a:pt x="458" y="54"/>
                </a:lnTo>
                <a:lnTo>
                  <a:pt x="463" y="54"/>
                </a:lnTo>
                <a:lnTo>
                  <a:pt x="467" y="59"/>
                </a:lnTo>
                <a:lnTo>
                  <a:pt x="465" y="64"/>
                </a:lnTo>
                <a:lnTo>
                  <a:pt x="462" y="68"/>
                </a:lnTo>
                <a:lnTo>
                  <a:pt x="463" y="70"/>
                </a:lnTo>
                <a:lnTo>
                  <a:pt x="469" y="70"/>
                </a:lnTo>
                <a:lnTo>
                  <a:pt x="474" y="65"/>
                </a:lnTo>
                <a:lnTo>
                  <a:pt x="480" y="65"/>
                </a:lnTo>
                <a:lnTo>
                  <a:pt x="486" y="69"/>
                </a:lnTo>
                <a:lnTo>
                  <a:pt x="502" y="80"/>
                </a:lnTo>
                <a:lnTo>
                  <a:pt x="523" y="86"/>
                </a:lnTo>
                <a:lnTo>
                  <a:pt x="529" y="91"/>
                </a:lnTo>
                <a:lnTo>
                  <a:pt x="530" y="95"/>
                </a:lnTo>
                <a:lnTo>
                  <a:pt x="528" y="100"/>
                </a:lnTo>
                <a:lnTo>
                  <a:pt x="518" y="104"/>
                </a:lnTo>
                <a:lnTo>
                  <a:pt x="512" y="108"/>
                </a:lnTo>
                <a:lnTo>
                  <a:pt x="501" y="112"/>
                </a:lnTo>
                <a:lnTo>
                  <a:pt x="491" y="115"/>
                </a:lnTo>
                <a:lnTo>
                  <a:pt x="482" y="110"/>
                </a:lnTo>
                <a:lnTo>
                  <a:pt x="475" y="113"/>
                </a:lnTo>
                <a:lnTo>
                  <a:pt x="474" y="121"/>
                </a:lnTo>
                <a:lnTo>
                  <a:pt x="476" y="126"/>
                </a:lnTo>
                <a:lnTo>
                  <a:pt x="482" y="132"/>
                </a:lnTo>
                <a:lnTo>
                  <a:pt x="487" y="133"/>
                </a:lnTo>
                <a:lnTo>
                  <a:pt x="492" y="137"/>
                </a:lnTo>
                <a:lnTo>
                  <a:pt x="494" y="140"/>
                </a:lnTo>
                <a:lnTo>
                  <a:pt x="480" y="143"/>
                </a:lnTo>
                <a:lnTo>
                  <a:pt x="463" y="149"/>
                </a:lnTo>
                <a:lnTo>
                  <a:pt x="457" y="149"/>
                </a:lnTo>
                <a:lnTo>
                  <a:pt x="452" y="147"/>
                </a:lnTo>
                <a:lnTo>
                  <a:pt x="446" y="143"/>
                </a:lnTo>
                <a:lnTo>
                  <a:pt x="444" y="143"/>
                </a:lnTo>
                <a:lnTo>
                  <a:pt x="443" y="148"/>
                </a:lnTo>
                <a:lnTo>
                  <a:pt x="439" y="151"/>
                </a:lnTo>
                <a:lnTo>
                  <a:pt x="435" y="151"/>
                </a:lnTo>
                <a:lnTo>
                  <a:pt x="421" y="147"/>
                </a:lnTo>
                <a:lnTo>
                  <a:pt x="412" y="142"/>
                </a:lnTo>
                <a:lnTo>
                  <a:pt x="361" y="140"/>
                </a:lnTo>
                <a:lnTo>
                  <a:pt x="342" y="142"/>
                </a:lnTo>
                <a:lnTo>
                  <a:pt x="336" y="150"/>
                </a:lnTo>
                <a:lnTo>
                  <a:pt x="330" y="167"/>
                </a:lnTo>
                <a:lnTo>
                  <a:pt x="328" y="189"/>
                </a:lnTo>
                <a:lnTo>
                  <a:pt x="323" y="201"/>
                </a:lnTo>
                <a:lnTo>
                  <a:pt x="297" y="230"/>
                </a:lnTo>
                <a:lnTo>
                  <a:pt x="291" y="257"/>
                </a:lnTo>
                <a:lnTo>
                  <a:pt x="282" y="275"/>
                </a:lnTo>
                <a:lnTo>
                  <a:pt x="275" y="287"/>
                </a:lnTo>
                <a:lnTo>
                  <a:pt x="271" y="294"/>
                </a:lnTo>
                <a:lnTo>
                  <a:pt x="265" y="299"/>
                </a:lnTo>
                <a:lnTo>
                  <a:pt x="252" y="303"/>
                </a:lnTo>
                <a:lnTo>
                  <a:pt x="240" y="305"/>
                </a:lnTo>
                <a:lnTo>
                  <a:pt x="231" y="307"/>
                </a:lnTo>
                <a:lnTo>
                  <a:pt x="220" y="314"/>
                </a:lnTo>
                <a:lnTo>
                  <a:pt x="210" y="314"/>
                </a:lnTo>
                <a:lnTo>
                  <a:pt x="189" y="306"/>
                </a:lnTo>
                <a:lnTo>
                  <a:pt x="184" y="306"/>
                </a:lnTo>
                <a:lnTo>
                  <a:pt x="183" y="299"/>
                </a:lnTo>
                <a:lnTo>
                  <a:pt x="178" y="296"/>
                </a:lnTo>
                <a:lnTo>
                  <a:pt x="151" y="295"/>
                </a:lnTo>
                <a:lnTo>
                  <a:pt x="146" y="296"/>
                </a:lnTo>
                <a:lnTo>
                  <a:pt x="139" y="305"/>
                </a:lnTo>
                <a:lnTo>
                  <a:pt x="123" y="323"/>
                </a:lnTo>
                <a:lnTo>
                  <a:pt x="115" y="327"/>
                </a:lnTo>
                <a:lnTo>
                  <a:pt x="105" y="326"/>
                </a:lnTo>
                <a:lnTo>
                  <a:pt x="96" y="326"/>
                </a:lnTo>
                <a:lnTo>
                  <a:pt x="87" y="330"/>
                </a:lnTo>
                <a:lnTo>
                  <a:pt x="77" y="323"/>
                </a:lnTo>
                <a:lnTo>
                  <a:pt x="66" y="325"/>
                </a:lnTo>
                <a:lnTo>
                  <a:pt x="54" y="328"/>
                </a:lnTo>
                <a:lnTo>
                  <a:pt x="40" y="325"/>
                </a:lnTo>
                <a:lnTo>
                  <a:pt x="27" y="314"/>
                </a:lnTo>
                <a:lnTo>
                  <a:pt x="0" y="274"/>
                </a:lnTo>
                <a:lnTo>
                  <a:pt x="0" y="269"/>
                </a:lnTo>
                <a:lnTo>
                  <a:pt x="2" y="268"/>
                </a:lnTo>
                <a:lnTo>
                  <a:pt x="5" y="266"/>
                </a:lnTo>
                <a:lnTo>
                  <a:pt x="7" y="264"/>
                </a:lnTo>
                <a:lnTo>
                  <a:pt x="10" y="273"/>
                </a:lnTo>
                <a:lnTo>
                  <a:pt x="13" y="278"/>
                </a:lnTo>
                <a:lnTo>
                  <a:pt x="28" y="283"/>
                </a:lnTo>
                <a:lnTo>
                  <a:pt x="34" y="284"/>
                </a:lnTo>
                <a:lnTo>
                  <a:pt x="48" y="283"/>
                </a:lnTo>
                <a:lnTo>
                  <a:pt x="53" y="284"/>
                </a:lnTo>
                <a:lnTo>
                  <a:pt x="59" y="288"/>
                </a:lnTo>
                <a:lnTo>
                  <a:pt x="67" y="290"/>
                </a:lnTo>
                <a:lnTo>
                  <a:pt x="84" y="293"/>
                </a:lnTo>
                <a:lnTo>
                  <a:pt x="86" y="285"/>
                </a:lnTo>
                <a:lnTo>
                  <a:pt x="89" y="279"/>
                </a:lnTo>
                <a:lnTo>
                  <a:pt x="91" y="269"/>
                </a:lnTo>
                <a:lnTo>
                  <a:pt x="93" y="263"/>
                </a:lnTo>
                <a:lnTo>
                  <a:pt x="91" y="253"/>
                </a:lnTo>
                <a:lnTo>
                  <a:pt x="96" y="250"/>
                </a:lnTo>
                <a:lnTo>
                  <a:pt x="102" y="251"/>
                </a:lnTo>
                <a:lnTo>
                  <a:pt x="103" y="253"/>
                </a:lnTo>
                <a:lnTo>
                  <a:pt x="103" y="239"/>
                </a:lnTo>
                <a:lnTo>
                  <a:pt x="105" y="235"/>
                </a:lnTo>
                <a:lnTo>
                  <a:pt x="113" y="225"/>
                </a:lnTo>
                <a:lnTo>
                  <a:pt x="116" y="221"/>
                </a:lnTo>
                <a:lnTo>
                  <a:pt x="134" y="220"/>
                </a:lnTo>
                <a:lnTo>
                  <a:pt x="137" y="219"/>
                </a:lnTo>
                <a:lnTo>
                  <a:pt x="137" y="218"/>
                </a:lnTo>
                <a:lnTo>
                  <a:pt x="142" y="217"/>
                </a:lnTo>
                <a:lnTo>
                  <a:pt x="152" y="217"/>
                </a:lnTo>
                <a:lnTo>
                  <a:pt x="161" y="215"/>
                </a:lnTo>
                <a:lnTo>
                  <a:pt x="174" y="214"/>
                </a:lnTo>
                <a:lnTo>
                  <a:pt x="179" y="212"/>
                </a:lnTo>
                <a:lnTo>
                  <a:pt x="190" y="201"/>
                </a:lnTo>
                <a:lnTo>
                  <a:pt x="205" y="183"/>
                </a:lnTo>
                <a:lnTo>
                  <a:pt x="207" y="177"/>
                </a:lnTo>
                <a:lnTo>
                  <a:pt x="215" y="167"/>
                </a:lnTo>
                <a:lnTo>
                  <a:pt x="231" y="154"/>
                </a:lnTo>
                <a:lnTo>
                  <a:pt x="238" y="143"/>
                </a:lnTo>
                <a:lnTo>
                  <a:pt x="240" y="131"/>
                </a:lnTo>
                <a:lnTo>
                  <a:pt x="242" y="12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2" name="Freeform 92">
            <a:extLst>
              <a:ext uri="{FF2B5EF4-FFF2-40B4-BE49-F238E27FC236}">
                <a16:creationId xmlns:a16="http://schemas.microsoft.com/office/drawing/2014/main" id="{8C196A3F-04F8-4704-B5AF-13B4CE063F69}"/>
              </a:ext>
            </a:extLst>
          </p:cNvPr>
          <p:cNvSpPr>
            <a:spLocks noChangeAspect="1"/>
          </p:cNvSpPr>
          <p:nvPr/>
        </p:nvSpPr>
        <p:spPr bwMode="gray">
          <a:xfrm>
            <a:off x="3687819" y="3299013"/>
            <a:ext cx="77090" cy="76201"/>
          </a:xfrm>
          <a:custGeom>
            <a:avLst/>
            <a:gdLst/>
            <a:ahLst/>
            <a:cxnLst>
              <a:cxn ang="0">
                <a:pos x="5" y="16"/>
              </a:cxn>
              <a:cxn ang="0">
                <a:pos x="2" y="16"/>
              </a:cxn>
              <a:cxn ang="0">
                <a:pos x="7" y="24"/>
              </a:cxn>
              <a:cxn ang="0">
                <a:pos x="10" y="43"/>
              </a:cxn>
              <a:cxn ang="0">
                <a:pos x="14" y="55"/>
              </a:cxn>
              <a:cxn ang="0">
                <a:pos x="15" y="87"/>
              </a:cxn>
              <a:cxn ang="0">
                <a:pos x="18" y="98"/>
              </a:cxn>
              <a:cxn ang="0">
                <a:pos x="26" y="104"/>
              </a:cxn>
              <a:cxn ang="0">
                <a:pos x="27" y="115"/>
              </a:cxn>
              <a:cxn ang="0">
                <a:pos x="26" y="130"/>
              </a:cxn>
              <a:cxn ang="0">
                <a:pos x="32" y="141"/>
              </a:cxn>
              <a:cxn ang="0">
                <a:pos x="33" y="148"/>
              </a:cxn>
              <a:cxn ang="0">
                <a:pos x="52" y="173"/>
              </a:cxn>
              <a:cxn ang="0">
                <a:pos x="60" y="183"/>
              </a:cxn>
              <a:cxn ang="0">
                <a:pos x="66" y="196"/>
              </a:cxn>
              <a:cxn ang="0">
                <a:pos x="68" y="208"/>
              </a:cxn>
              <a:cxn ang="0">
                <a:pos x="77" y="218"/>
              </a:cxn>
              <a:cxn ang="0">
                <a:pos x="93" y="229"/>
              </a:cxn>
              <a:cxn ang="0">
                <a:pos x="114" y="248"/>
              </a:cxn>
              <a:cxn ang="0">
                <a:pos x="129" y="253"/>
              </a:cxn>
              <a:cxn ang="0">
                <a:pos x="144" y="265"/>
              </a:cxn>
              <a:cxn ang="0">
                <a:pos x="152" y="269"/>
              </a:cxn>
              <a:cxn ang="0">
                <a:pos x="166" y="276"/>
              </a:cxn>
              <a:cxn ang="0">
                <a:pos x="178" y="287"/>
              </a:cxn>
              <a:cxn ang="0">
                <a:pos x="182" y="285"/>
              </a:cxn>
              <a:cxn ang="0">
                <a:pos x="185" y="291"/>
              </a:cxn>
              <a:cxn ang="0">
                <a:pos x="189" y="287"/>
              </a:cxn>
              <a:cxn ang="0">
                <a:pos x="192" y="281"/>
              </a:cxn>
              <a:cxn ang="0">
                <a:pos x="198" y="277"/>
              </a:cxn>
              <a:cxn ang="0">
                <a:pos x="211" y="280"/>
              </a:cxn>
              <a:cxn ang="0">
                <a:pos x="220" y="288"/>
              </a:cxn>
              <a:cxn ang="0">
                <a:pos x="224" y="281"/>
              </a:cxn>
              <a:cxn ang="0">
                <a:pos x="226" y="265"/>
              </a:cxn>
              <a:cxn ang="0">
                <a:pos x="210" y="237"/>
              </a:cxn>
              <a:cxn ang="0">
                <a:pos x="205" y="222"/>
              </a:cxn>
              <a:cxn ang="0">
                <a:pos x="188" y="210"/>
              </a:cxn>
              <a:cxn ang="0">
                <a:pos x="182" y="191"/>
              </a:cxn>
              <a:cxn ang="0">
                <a:pos x="179" y="151"/>
              </a:cxn>
              <a:cxn ang="0">
                <a:pos x="183" y="126"/>
              </a:cxn>
              <a:cxn ang="0">
                <a:pos x="183" y="108"/>
              </a:cxn>
              <a:cxn ang="0">
                <a:pos x="181" y="95"/>
              </a:cxn>
              <a:cxn ang="0">
                <a:pos x="174" y="83"/>
              </a:cxn>
              <a:cxn ang="0">
                <a:pos x="158" y="60"/>
              </a:cxn>
              <a:cxn ang="0">
                <a:pos x="136" y="44"/>
              </a:cxn>
              <a:cxn ang="0">
                <a:pos x="123" y="28"/>
              </a:cxn>
              <a:cxn ang="0">
                <a:pos x="111" y="29"/>
              </a:cxn>
              <a:cxn ang="0">
                <a:pos x="103" y="41"/>
              </a:cxn>
              <a:cxn ang="0">
                <a:pos x="92" y="43"/>
              </a:cxn>
              <a:cxn ang="0">
                <a:pos x="81" y="41"/>
              </a:cxn>
              <a:cxn ang="0">
                <a:pos x="58" y="56"/>
              </a:cxn>
              <a:cxn ang="0">
                <a:pos x="54" y="45"/>
              </a:cxn>
              <a:cxn ang="0">
                <a:pos x="57" y="29"/>
              </a:cxn>
              <a:cxn ang="0">
                <a:pos x="47" y="14"/>
              </a:cxn>
              <a:cxn ang="0">
                <a:pos x="37" y="12"/>
              </a:cxn>
              <a:cxn ang="0">
                <a:pos x="20" y="9"/>
              </a:cxn>
              <a:cxn ang="0">
                <a:pos x="12" y="0"/>
              </a:cxn>
              <a:cxn ang="0">
                <a:pos x="0" y="0"/>
              </a:cxn>
              <a:cxn ang="0">
                <a:pos x="5" y="16"/>
              </a:cxn>
            </a:cxnLst>
            <a:rect l="0" t="0" r="r" b="b"/>
            <a:pathLst>
              <a:path w="226" h="291">
                <a:moveTo>
                  <a:pt x="5" y="16"/>
                </a:moveTo>
                <a:lnTo>
                  <a:pt x="2" y="16"/>
                </a:lnTo>
                <a:lnTo>
                  <a:pt x="7" y="24"/>
                </a:lnTo>
                <a:lnTo>
                  <a:pt x="10" y="43"/>
                </a:lnTo>
                <a:lnTo>
                  <a:pt x="14" y="55"/>
                </a:lnTo>
                <a:lnTo>
                  <a:pt x="15" y="87"/>
                </a:lnTo>
                <a:lnTo>
                  <a:pt x="18" y="98"/>
                </a:lnTo>
                <a:lnTo>
                  <a:pt x="26" y="104"/>
                </a:lnTo>
                <a:lnTo>
                  <a:pt x="27" y="115"/>
                </a:lnTo>
                <a:lnTo>
                  <a:pt x="26" y="130"/>
                </a:lnTo>
                <a:lnTo>
                  <a:pt x="32" y="141"/>
                </a:lnTo>
                <a:lnTo>
                  <a:pt x="33" y="148"/>
                </a:lnTo>
                <a:lnTo>
                  <a:pt x="52" y="173"/>
                </a:lnTo>
                <a:lnTo>
                  <a:pt x="60" y="183"/>
                </a:lnTo>
                <a:lnTo>
                  <a:pt x="66" y="196"/>
                </a:lnTo>
                <a:lnTo>
                  <a:pt x="68" y="208"/>
                </a:lnTo>
                <a:lnTo>
                  <a:pt x="77" y="218"/>
                </a:lnTo>
                <a:lnTo>
                  <a:pt x="93" y="229"/>
                </a:lnTo>
                <a:lnTo>
                  <a:pt x="114" y="248"/>
                </a:lnTo>
                <a:lnTo>
                  <a:pt x="129" y="253"/>
                </a:lnTo>
                <a:lnTo>
                  <a:pt x="144" y="265"/>
                </a:lnTo>
                <a:lnTo>
                  <a:pt x="152" y="269"/>
                </a:lnTo>
                <a:lnTo>
                  <a:pt x="166" y="276"/>
                </a:lnTo>
                <a:lnTo>
                  <a:pt x="178" y="287"/>
                </a:lnTo>
                <a:lnTo>
                  <a:pt x="182" y="285"/>
                </a:lnTo>
                <a:lnTo>
                  <a:pt x="185" y="291"/>
                </a:lnTo>
                <a:lnTo>
                  <a:pt x="189" y="287"/>
                </a:lnTo>
                <a:lnTo>
                  <a:pt x="192" y="281"/>
                </a:lnTo>
                <a:lnTo>
                  <a:pt x="198" y="277"/>
                </a:lnTo>
                <a:lnTo>
                  <a:pt x="211" y="280"/>
                </a:lnTo>
                <a:lnTo>
                  <a:pt x="220" y="288"/>
                </a:lnTo>
                <a:lnTo>
                  <a:pt x="224" y="281"/>
                </a:lnTo>
                <a:lnTo>
                  <a:pt x="226" y="265"/>
                </a:lnTo>
                <a:lnTo>
                  <a:pt x="210" y="237"/>
                </a:lnTo>
                <a:lnTo>
                  <a:pt x="205" y="222"/>
                </a:lnTo>
                <a:lnTo>
                  <a:pt x="188" y="210"/>
                </a:lnTo>
                <a:lnTo>
                  <a:pt x="182" y="191"/>
                </a:lnTo>
                <a:lnTo>
                  <a:pt x="179" y="151"/>
                </a:lnTo>
                <a:lnTo>
                  <a:pt x="183" y="126"/>
                </a:lnTo>
                <a:lnTo>
                  <a:pt x="183" y="108"/>
                </a:lnTo>
                <a:lnTo>
                  <a:pt x="181" y="95"/>
                </a:lnTo>
                <a:lnTo>
                  <a:pt x="174" y="83"/>
                </a:lnTo>
                <a:lnTo>
                  <a:pt x="158" y="60"/>
                </a:lnTo>
                <a:lnTo>
                  <a:pt x="136" y="44"/>
                </a:lnTo>
                <a:lnTo>
                  <a:pt x="123" y="28"/>
                </a:lnTo>
                <a:lnTo>
                  <a:pt x="111" y="29"/>
                </a:lnTo>
                <a:lnTo>
                  <a:pt x="103" y="41"/>
                </a:lnTo>
                <a:lnTo>
                  <a:pt x="92" y="43"/>
                </a:lnTo>
                <a:lnTo>
                  <a:pt x="81" y="41"/>
                </a:lnTo>
                <a:lnTo>
                  <a:pt x="58" y="56"/>
                </a:lnTo>
                <a:lnTo>
                  <a:pt x="54" y="45"/>
                </a:lnTo>
                <a:lnTo>
                  <a:pt x="57" y="29"/>
                </a:lnTo>
                <a:lnTo>
                  <a:pt x="47" y="14"/>
                </a:lnTo>
                <a:lnTo>
                  <a:pt x="37" y="12"/>
                </a:lnTo>
                <a:lnTo>
                  <a:pt x="20" y="9"/>
                </a:lnTo>
                <a:lnTo>
                  <a:pt x="12" y="0"/>
                </a:lnTo>
                <a:lnTo>
                  <a:pt x="0" y="0"/>
                </a:lnTo>
                <a:lnTo>
                  <a:pt x="5" y="16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3" name="Freeform 93">
            <a:extLst>
              <a:ext uri="{FF2B5EF4-FFF2-40B4-BE49-F238E27FC236}">
                <a16:creationId xmlns:a16="http://schemas.microsoft.com/office/drawing/2014/main" id="{11404663-5890-49CA-9EE6-95984AFAA75F}"/>
              </a:ext>
            </a:extLst>
          </p:cNvPr>
          <p:cNvSpPr>
            <a:spLocks noChangeAspect="1"/>
          </p:cNvSpPr>
          <p:nvPr/>
        </p:nvSpPr>
        <p:spPr bwMode="gray">
          <a:xfrm>
            <a:off x="3639852" y="3096240"/>
            <a:ext cx="147326" cy="218272"/>
          </a:xfrm>
          <a:custGeom>
            <a:avLst/>
            <a:gdLst/>
            <a:ahLst/>
            <a:cxnLst>
              <a:cxn ang="0">
                <a:pos x="125" y="24"/>
              </a:cxn>
              <a:cxn ang="0">
                <a:pos x="77" y="49"/>
              </a:cxn>
              <a:cxn ang="0">
                <a:pos x="23" y="67"/>
              </a:cxn>
              <a:cxn ang="0">
                <a:pos x="0" y="135"/>
              </a:cxn>
              <a:cxn ang="0">
                <a:pos x="40" y="199"/>
              </a:cxn>
              <a:cxn ang="0">
                <a:pos x="52" y="252"/>
              </a:cxn>
              <a:cxn ang="0">
                <a:pos x="53" y="283"/>
              </a:cxn>
              <a:cxn ang="0">
                <a:pos x="38" y="315"/>
              </a:cxn>
              <a:cxn ang="0">
                <a:pos x="58" y="366"/>
              </a:cxn>
              <a:cxn ang="0">
                <a:pos x="82" y="434"/>
              </a:cxn>
              <a:cxn ang="0">
                <a:pos x="111" y="503"/>
              </a:cxn>
              <a:cxn ang="0">
                <a:pos x="72" y="559"/>
              </a:cxn>
              <a:cxn ang="0">
                <a:pos x="59" y="597"/>
              </a:cxn>
              <a:cxn ang="0">
                <a:pos x="37" y="681"/>
              </a:cxn>
              <a:cxn ang="0">
                <a:pos x="80" y="725"/>
              </a:cxn>
              <a:cxn ang="0">
                <a:pos x="118" y="774"/>
              </a:cxn>
              <a:cxn ang="0">
                <a:pos x="160" y="797"/>
              </a:cxn>
              <a:cxn ang="0">
                <a:pos x="194" y="833"/>
              </a:cxn>
              <a:cxn ang="0">
                <a:pos x="243" y="829"/>
              </a:cxn>
              <a:cxn ang="0">
                <a:pos x="215" y="778"/>
              </a:cxn>
              <a:cxn ang="0">
                <a:pos x="157" y="745"/>
              </a:cxn>
              <a:cxn ang="0">
                <a:pos x="131" y="676"/>
              </a:cxn>
              <a:cxn ang="0">
                <a:pos x="102" y="651"/>
              </a:cxn>
              <a:cxn ang="0">
                <a:pos x="85" y="607"/>
              </a:cxn>
              <a:cxn ang="0">
                <a:pos x="93" y="568"/>
              </a:cxn>
              <a:cxn ang="0">
                <a:pos x="112" y="515"/>
              </a:cxn>
              <a:cxn ang="0">
                <a:pos x="133" y="439"/>
              </a:cxn>
              <a:cxn ang="0">
                <a:pos x="161" y="409"/>
              </a:cxn>
              <a:cxn ang="0">
                <a:pos x="179" y="455"/>
              </a:cxn>
              <a:cxn ang="0">
                <a:pos x="189" y="458"/>
              </a:cxn>
              <a:cxn ang="0">
                <a:pos x="251" y="476"/>
              </a:cxn>
              <a:cxn ang="0">
                <a:pos x="271" y="489"/>
              </a:cxn>
              <a:cxn ang="0">
                <a:pos x="292" y="510"/>
              </a:cxn>
              <a:cxn ang="0">
                <a:pos x="265" y="462"/>
              </a:cxn>
              <a:cxn ang="0">
                <a:pos x="265" y="407"/>
              </a:cxn>
              <a:cxn ang="0">
                <a:pos x="298" y="366"/>
              </a:cxn>
              <a:cxn ang="0">
                <a:pos x="368" y="365"/>
              </a:cxn>
              <a:cxn ang="0">
                <a:pos x="416" y="365"/>
              </a:cxn>
              <a:cxn ang="0">
                <a:pos x="431" y="302"/>
              </a:cxn>
              <a:cxn ang="0">
                <a:pos x="416" y="275"/>
              </a:cxn>
              <a:cxn ang="0">
                <a:pos x="389" y="252"/>
              </a:cxn>
              <a:cxn ang="0">
                <a:pos x="382" y="191"/>
              </a:cxn>
              <a:cxn ang="0">
                <a:pos x="360" y="165"/>
              </a:cxn>
              <a:cxn ang="0">
                <a:pos x="323" y="134"/>
              </a:cxn>
              <a:cxn ang="0">
                <a:pos x="292" y="153"/>
              </a:cxn>
              <a:cxn ang="0">
                <a:pos x="255" y="156"/>
              </a:cxn>
              <a:cxn ang="0">
                <a:pos x="220" y="151"/>
              </a:cxn>
              <a:cxn ang="0">
                <a:pos x="183" y="182"/>
              </a:cxn>
              <a:cxn ang="0">
                <a:pos x="188" y="126"/>
              </a:cxn>
              <a:cxn ang="0">
                <a:pos x="190" y="81"/>
              </a:cxn>
              <a:cxn ang="0">
                <a:pos x="163" y="59"/>
              </a:cxn>
              <a:cxn ang="0">
                <a:pos x="152" y="16"/>
              </a:cxn>
              <a:cxn ang="0">
                <a:pos x="141" y="0"/>
              </a:cxn>
            </a:cxnLst>
            <a:rect l="0" t="0" r="r" b="b"/>
            <a:pathLst>
              <a:path w="431" h="844">
                <a:moveTo>
                  <a:pt x="144" y="0"/>
                </a:moveTo>
                <a:lnTo>
                  <a:pt x="138" y="3"/>
                </a:lnTo>
                <a:lnTo>
                  <a:pt x="131" y="11"/>
                </a:lnTo>
                <a:lnTo>
                  <a:pt x="125" y="24"/>
                </a:lnTo>
                <a:lnTo>
                  <a:pt x="112" y="27"/>
                </a:lnTo>
                <a:lnTo>
                  <a:pt x="103" y="32"/>
                </a:lnTo>
                <a:lnTo>
                  <a:pt x="88" y="43"/>
                </a:lnTo>
                <a:lnTo>
                  <a:pt x="77" y="49"/>
                </a:lnTo>
                <a:lnTo>
                  <a:pt x="66" y="60"/>
                </a:lnTo>
                <a:lnTo>
                  <a:pt x="55" y="64"/>
                </a:lnTo>
                <a:lnTo>
                  <a:pt x="37" y="65"/>
                </a:lnTo>
                <a:lnTo>
                  <a:pt x="23" y="67"/>
                </a:lnTo>
                <a:lnTo>
                  <a:pt x="9" y="106"/>
                </a:lnTo>
                <a:lnTo>
                  <a:pt x="7" y="118"/>
                </a:lnTo>
                <a:lnTo>
                  <a:pt x="9" y="128"/>
                </a:lnTo>
                <a:lnTo>
                  <a:pt x="0" y="135"/>
                </a:lnTo>
                <a:lnTo>
                  <a:pt x="1" y="142"/>
                </a:lnTo>
                <a:lnTo>
                  <a:pt x="7" y="159"/>
                </a:lnTo>
                <a:lnTo>
                  <a:pt x="17" y="182"/>
                </a:lnTo>
                <a:lnTo>
                  <a:pt x="40" y="199"/>
                </a:lnTo>
                <a:lnTo>
                  <a:pt x="48" y="209"/>
                </a:lnTo>
                <a:lnTo>
                  <a:pt x="50" y="225"/>
                </a:lnTo>
                <a:lnTo>
                  <a:pt x="49" y="240"/>
                </a:lnTo>
                <a:lnTo>
                  <a:pt x="52" y="252"/>
                </a:lnTo>
                <a:lnTo>
                  <a:pt x="61" y="253"/>
                </a:lnTo>
                <a:lnTo>
                  <a:pt x="65" y="263"/>
                </a:lnTo>
                <a:lnTo>
                  <a:pt x="59" y="269"/>
                </a:lnTo>
                <a:lnTo>
                  <a:pt x="53" y="283"/>
                </a:lnTo>
                <a:lnTo>
                  <a:pt x="50" y="291"/>
                </a:lnTo>
                <a:lnTo>
                  <a:pt x="50" y="304"/>
                </a:lnTo>
                <a:lnTo>
                  <a:pt x="47" y="307"/>
                </a:lnTo>
                <a:lnTo>
                  <a:pt x="38" y="315"/>
                </a:lnTo>
                <a:lnTo>
                  <a:pt x="34" y="323"/>
                </a:lnTo>
                <a:lnTo>
                  <a:pt x="33" y="337"/>
                </a:lnTo>
                <a:lnTo>
                  <a:pt x="39" y="354"/>
                </a:lnTo>
                <a:lnTo>
                  <a:pt x="58" y="366"/>
                </a:lnTo>
                <a:lnTo>
                  <a:pt x="76" y="386"/>
                </a:lnTo>
                <a:lnTo>
                  <a:pt x="79" y="392"/>
                </a:lnTo>
                <a:lnTo>
                  <a:pt x="81" y="401"/>
                </a:lnTo>
                <a:lnTo>
                  <a:pt x="82" y="434"/>
                </a:lnTo>
                <a:lnTo>
                  <a:pt x="88" y="452"/>
                </a:lnTo>
                <a:lnTo>
                  <a:pt x="91" y="454"/>
                </a:lnTo>
                <a:lnTo>
                  <a:pt x="96" y="469"/>
                </a:lnTo>
                <a:lnTo>
                  <a:pt x="111" y="503"/>
                </a:lnTo>
                <a:lnTo>
                  <a:pt x="109" y="510"/>
                </a:lnTo>
                <a:lnTo>
                  <a:pt x="91" y="540"/>
                </a:lnTo>
                <a:lnTo>
                  <a:pt x="80" y="547"/>
                </a:lnTo>
                <a:lnTo>
                  <a:pt x="72" y="559"/>
                </a:lnTo>
                <a:lnTo>
                  <a:pt x="70" y="574"/>
                </a:lnTo>
                <a:lnTo>
                  <a:pt x="65" y="586"/>
                </a:lnTo>
                <a:lnTo>
                  <a:pt x="60" y="594"/>
                </a:lnTo>
                <a:lnTo>
                  <a:pt x="59" y="597"/>
                </a:lnTo>
                <a:lnTo>
                  <a:pt x="54" y="610"/>
                </a:lnTo>
                <a:lnTo>
                  <a:pt x="53" y="618"/>
                </a:lnTo>
                <a:lnTo>
                  <a:pt x="39" y="664"/>
                </a:lnTo>
                <a:lnTo>
                  <a:pt x="37" y="681"/>
                </a:lnTo>
                <a:lnTo>
                  <a:pt x="37" y="696"/>
                </a:lnTo>
                <a:lnTo>
                  <a:pt x="40" y="705"/>
                </a:lnTo>
                <a:lnTo>
                  <a:pt x="60" y="703"/>
                </a:lnTo>
                <a:lnTo>
                  <a:pt x="80" y="725"/>
                </a:lnTo>
                <a:lnTo>
                  <a:pt x="86" y="729"/>
                </a:lnTo>
                <a:lnTo>
                  <a:pt x="101" y="750"/>
                </a:lnTo>
                <a:lnTo>
                  <a:pt x="112" y="759"/>
                </a:lnTo>
                <a:lnTo>
                  <a:pt x="118" y="774"/>
                </a:lnTo>
                <a:lnTo>
                  <a:pt x="145" y="804"/>
                </a:lnTo>
                <a:lnTo>
                  <a:pt x="140" y="788"/>
                </a:lnTo>
                <a:lnTo>
                  <a:pt x="152" y="788"/>
                </a:lnTo>
                <a:lnTo>
                  <a:pt x="160" y="797"/>
                </a:lnTo>
                <a:lnTo>
                  <a:pt x="177" y="800"/>
                </a:lnTo>
                <a:lnTo>
                  <a:pt x="187" y="802"/>
                </a:lnTo>
                <a:lnTo>
                  <a:pt x="197" y="817"/>
                </a:lnTo>
                <a:lnTo>
                  <a:pt x="194" y="833"/>
                </a:lnTo>
                <a:lnTo>
                  <a:pt x="198" y="844"/>
                </a:lnTo>
                <a:lnTo>
                  <a:pt x="221" y="829"/>
                </a:lnTo>
                <a:lnTo>
                  <a:pt x="232" y="831"/>
                </a:lnTo>
                <a:lnTo>
                  <a:pt x="243" y="829"/>
                </a:lnTo>
                <a:lnTo>
                  <a:pt x="251" y="817"/>
                </a:lnTo>
                <a:lnTo>
                  <a:pt x="242" y="804"/>
                </a:lnTo>
                <a:lnTo>
                  <a:pt x="230" y="790"/>
                </a:lnTo>
                <a:lnTo>
                  <a:pt x="215" y="778"/>
                </a:lnTo>
                <a:lnTo>
                  <a:pt x="181" y="773"/>
                </a:lnTo>
                <a:lnTo>
                  <a:pt x="168" y="758"/>
                </a:lnTo>
                <a:lnTo>
                  <a:pt x="162" y="754"/>
                </a:lnTo>
                <a:lnTo>
                  <a:pt x="157" y="745"/>
                </a:lnTo>
                <a:lnTo>
                  <a:pt x="151" y="709"/>
                </a:lnTo>
                <a:lnTo>
                  <a:pt x="145" y="699"/>
                </a:lnTo>
                <a:lnTo>
                  <a:pt x="136" y="691"/>
                </a:lnTo>
                <a:lnTo>
                  <a:pt x="131" y="676"/>
                </a:lnTo>
                <a:lnTo>
                  <a:pt x="129" y="660"/>
                </a:lnTo>
                <a:lnTo>
                  <a:pt x="124" y="649"/>
                </a:lnTo>
                <a:lnTo>
                  <a:pt x="114" y="646"/>
                </a:lnTo>
                <a:lnTo>
                  <a:pt x="102" y="651"/>
                </a:lnTo>
                <a:lnTo>
                  <a:pt x="92" y="649"/>
                </a:lnTo>
                <a:lnTo>
                  <a:pt x="88" y="640"/>
                </a:lnTo>
                <a:lnTo>
                  <a:pt x="86" y="623"/>
                </a:lnTo>
                <a:lnTo>
                  <a:pt x="85" y="607"/>
                </a:lnTo>
                <a:lnTo>
                  <a:pt x="85" y="592"/>
                </a:lnTo>
                <a:lnTo>
                  <a:pt x="86" y="586"/>
                </a:lnTo>
                <a:lnTo>
                  <a:pt x="92" y="578"/>
                </a:lnTo>
                <a:lnTo>
                  <a:pt x="93" y="568"/>
                </a:lnTo>
                <a:lnTo>
                  <a:pt x="98" y="563"/>
                </a:lnTo>
                <a:lnTo>
                  <a:pt x="103" y="553"/>
                </a:lnTo>
                <a:lnTo>
                  <a:pt x="103" y="542"/>
                </a:lnTo>
                <a:lnTo>
                  <a:pt x="112" y="515"/>
                </a:lnTo>
                <a:lnTo>
                  <a:pt x="119" y="501"/>
                </a:lnTo>
                <a:lnTo>
                  <a:pt x="126" y="487"/>
                </a:lnTo>
                <a:lnTo>
                  <a:pt x="128" y="471"/>
                </a:lnTo>
                <a:lnTo>
                  <a:pt x="133" y="439"/>
                </a:lnTo>
                <a:lnTo>
                  <a:pt x="129" y="415"/>
                </a:lnTo>
                <a:lnTo>
                  <a:pt x="142" y="411"/>
                </a:lnTo>
                <a:lnTo>
                  <a:pt x="157" y="409"/>
                </a:lnTo>
                <a:lnTo>
                  <a:pt x="161" y="409"/>
                </a:lnTo>
                <a:lnTo>
                  <a:pt x="168" y="411"/>
                </a:lnTo>
                <a:lnTo>
                  <a:pt x="179" y="414"/>
                </a:lnTo>
                <a:lnTo>
                  <a:pt x="182" y="419"/>
                </a:lnTo>
                <a:lnTo>
                  <a:pt x="179" y="455"/>
                </a:lnTo>
                <a:lnTo>
                  <a:pt x="183" y="462"/>
                </a:lnTo>
                <a:lnTo>
                  <a:pt x="187" y="462"/>
                </a:lnTo>
                <a:lnTo>
                  <a:pt x="184" y="458"/>
                </a:lnTo>
                <a:lnTo>
                  <a:pt x="189" y="458"/>
                </a:lnTo>
                <a:lnTo>
                  <a:pt x="212" y="460"/>
                </a:lnTo>
                <a:lnTo>
                  <a:pt x="222" y="458"/>
                </a:lnTo>
                <a:lnTo>
                  <a:pt x="233" y="461"/>
                </a:lnTo>
                <a:lnTo>
                  <a:pt x="251" y="476"/>
                </a:lnTo>
                <a:lnTo>
                  <a:pt x="257" y="484"/>
                </a:lnTo>
                <a:lnTo>
                  <a:pt x="264" y="488"/>
                </a:lnTo>
                <a:lnTo>
                  <a:pt x="270" y="492"/>
                </a:lnTo>
                <a:lnTo>
                  <a:pt x="271" y="489"/>
                </a:lnTo>
                <a:lnTo>
                  <a:pt x="276" y="493"/>
                </a:lnTo>
                <a:lnTo>
                  <a:pt x="285" y="511"/>
                </a:lnTo>
                <a:lnTo>
                  <a:pt x="291" y="516"/>
                </a:lnTo>
                <a:lnTo>
                  <a:pt x="292" y="510"/>
                </a:lnTo>
                <a:lnTo>
                  <a:pt x="292" y="501"/>
                </a:lnTo>
                <a:lnTo>
                  <a:pt x="286" y="487"/>
                </a:lnTo>
                <a:lnTo>
                  <a:pt x="280" y="473"/>
                </a:lnTo>
                <a:lnTo>
                  <a:pt x="265" y="462"/>
                </a:lnTo>
                <a:lnTo>
                  <a:pt x="258" y="440"/>
                </a:lnTo>
                <a:lnTo>
                  <a:pt x="255" y="429"/>
                </a:lnTo>
                <a:lnTo>
                  <a:pt x="258" y="411"/>
                </a:lnTo>
                <a:lnTo>
                  <a:pt x="265" y="407"/>
                </a:lnTo>
                <a:lnTo>
                  <a:pt x="270" y="396"/>
                </a:lnTo>
                <a:lnTo>
                  <a:pt x="278" y="392"/>
                </a:lnTo>
                <a:lnTo>
                  <a:pt x="292" y="372"/>
                </a:lnTo>
                <a:lnTo>
                  <a:pt x="298" y="366"/>
                </a:lnTo>
                <a:lnTo>
                  <a:pt x="307" y="363"/>
                </a:lnTo>
                <a:lnTo>
                  <a:pt x="334" y="365"/>
                </a:lnTo>
                <a:lnTo>
                  <a:pt x="350" y="368"/>
                </a:lnTo>
                <a:lnTo>
                  <a:pt x="368" y="365"/>
                </a:lnTo>
                <a:lnTo>
                  <a:pt x="396" y="364"/>
                </a:lnTo>
                <a:lnTo>
                  <a:pt x="405" y="374"/>
                </a:lnTo>
                <a:lnTo>
                  <a:pt x="416" y="369"/>
                </a:lnTo>
                <a:lnTo>
                  <a:pt x="416" y="365"/>
                </a:lnTo>
                <a:lnTo>
                  <a:pt x="420" y="365"/>
                </a:lnTo>
                <a:lnTo>
                  <a:pt x="427" y="354"/>
                </a:lnTo>
                <a:lnTo>
                  <a:pt x="427" y="312"/>
                </a:lnTo>
                <a:lnTo>
                  <a:pt x="431" y="302"/>
                </a:lnTo>
                <a:lnTo>
                  <a:pt x="430" y="293"/>
                </a:lnTo>
                <a:lnTo>
                  <a:pt x="429" y="286"/>
                </a:lnTo>
                <a:lnTo>
                  <a:pt x="424" y="280"/>
                </a:lnTo>
                <a:lnTo>
                  <a:pt x="416" y="275"/>
                </a:lnTo>
                <a:lnTo>
                  <a:pt x="414" y="268"/>
                </a:lnTo>
                <a:lnTo>
                  <a:pt x="404" y="267"/>
                </a:lnTo>
                <a:lnTo>
                  <a:pt x="397" y="262"/>
                </a:lnTo>
                <a:lnTo>
                  <a:pt x="389" y="252"/>
                </a:lnTo>
                <a:lnTo>
                  <a:pt x="386" y="241"/>
                </a:lnTo>
                <a:lnTo>
                  <a:pt x="387" y="216"/>
                </a:lnTo>
                <a:lnTo>
                  <a:pt x="386" y="203"/>
                </a:lnTo>
                <a:lnTo>
                  <a:pt x="382" y="191"/>
                </a:lnTo>
                <a:lnTo>
                  <a:pt x="377" y="181"/>
                </a:lnTo>
                <a:lnTo>
                  <a:pt x="370" y="176"/>
                </a:lnTo>
                <a:lnTo>
                  <a:pt x="368" y="169"/>
                </a:lnTo>
                <a:lnTo>
                  <a:pt x="360" y="165"/>
                </a:lnTo>
                <a:lnTo>
                  <a:pt x="353" y="158"/>
                </a:lnTo>
                <a:lnTo>
                  <a:pt x="348" y="150"/>
                </a:lnTo>
                <a:lnTo>
                  <a:pt x="335" y="135"/>
                </a:lnTo>
                <a:lnTo>
                  <a:pt x="323" y="134"/>
                </a:lnTo>
                <a:lnTo>
                  <a:pt x="312" y="135"/>
                </a:lnTo>
                <a:lnTo>
                  <a:pt x="301" y="138"/>
                </a:lnTo>
                <a:lnTo>
                  <a:pt x="297" y="149"/>
                </a:lnTo>
                <a:lnTo>
                  <a:pt x="292" y="153"/>
                </a:lnTo>
                <a:lnTo>
                  <a:pt x="285" y="156"/>
                </a:lnTo>
                <a:lnTo>
                  <a:pt x="273" y="162"/>
                </a:lnTo>
                <a:lnTo>
                  <a:pt x="264" y="162"/>
                </a:lnTo>
                <a:lnTo>
                  <a:pt x="255" y="156"/>
                </a:lnTo>
                <a:lnTo>
                  <a:pt x="249" y="146"/>
                </a:lnTo>
                <a:lnTo>
                  <a:pt x="242" y="144"/>
                </a:lnTo>
                <a:lnTo>
                  <a:pt x="233" y="146"/>
                </a:lnTo>
                <a:lnTo>
                  <a:pt x="220" y="151"/>
                </a:lnTo>
                <a:lnTo>
                  <a:pt x="208" y="164"/>
                </a:lnTo>
                <a:lnTo>
                  <a:pt x="195" y="169"/>
                </a:lnTo>
                <a:lnTo>
                  <a:pt x="188" y="178"/>
                </a:lnTo>
                <a:lnTo>
                  <a:pt x="183" y="182"/>
                </a:lnTo>
                <a:lnTo>
                  <a:pt x="184" y="177"/>
                </a:lnTo>
                <a:lnTo>
                  <a:pt x="181" y="164"/>
                </a:lnTo>
                <a:lnTo>
                  <a:pt x="185" y="150"/>
                </a:lnTo>
                <a:lnTo>
                  <a:pt x="188" y="126"/>
                </a:lnTo>
                <a:lnTo>
                  <a:pt x="193" y="115"/>
                </a:lnTo>
                <a:lnTo>
                  <a:pt x="193" y="106"/>
                </a:lnTo>
                <a:lnTo>
                  <a:pt x="194" y="97"/>
                </a:lnTo>
                <a:lnTo>
                  <a:pt x="190" y="81"/>
                </a:lnTo>
                <a:lnTo>
                  <a:pt x="194" y="64"/>
                </a:lnTo>
                <a:lnTo>
                  <a:pt x="190" y="60"/>
                </a:lnTo>
                <a:lnTo>
                  <a:pt x="169" y="60"/>
                </a:lnTo>
                <a:lnTo>
                  <a:pt x="163" y="59"/>
                </a:lnTo>
                <a:lnTo>
                  <a:pt x="161" y="58"/>
                </a:lnTo>
                <a:lnTo>
                  <a:pt x="161" y="40"/>
                </a:lnTo>
                <a:lnTo>
                  <a:pt x="158" y="25"/>
                </a:lnTo>
                <a:lnTo>
                  <a:pt x="152" y="16"/>
                </a:lnTo>
                <a:lnTo>
                  <a:pt x="149" y="11"/>
                </a:lnTo>
                <a:lnTo>
                  <a:pt x="142" y="14"/>
                </a:lnTo>
                <a:lnTo>
                  <a:pt x="140" y="8"/>
                </a:lnTo>
                <a:lnTo>
                  <a:pt x="141" y="0"/>
                </a:lnTo>
                <a:lnTo>
                  <a:pt x="144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4" name="Freeform 94">
            <a:extLst>
              <a:ext uri="{FF2B5EF4-FFF2-40B4-BE49-F238E27FC236}">
                <a16:creationId xmlns:a16="http://schemas.microsoft.com/office/drawing/2014/main" id="{C3F1AFF7-3BAE-41A5-97E5-C3F97FB89398}"/>
              </a:ext>
            </a:extLst>
          </p:cNvPr>
          <p:cNvSpPr>
            <a:spLocks noChangeAspect="1"/>
          </p:cNvSpPr>
          <p:nvPr/>
        </p:nvSpPr>
        <p:spPr bwMode="gray">
          <a:xfrm>
            <a:off x="3538779" y="2978710"/>
            <a:ext cx="166171" cy="271224"/>
          </a:xfrm>
          <a:custGeom>
            <a:avLst/>
            <a:gdLst/>
            <a:ahLst/>
            <a:cxnLst>
              <a:cxn ang="0">
                <a:pos x="125" y="657"/>
              </a:cxn>
              <a:cxn ang="0">
                <a:pos x="116" y="592"/>
              </a:cxn>
              <a:cxn ang="0">
                <a:pos x="89" y="559"/>
              </a:cxn>
              <a:cxn ang="0">
                <a:pos x="85" y="536"/>
              </a:cxn>
              <a:cxn ang="0">
                <a:pos x="78" y="512"/>
              </a:cxn>
              <a:cxn ang="0">
                <a:pos x="22" y="470"/>
              </a:cxn>
              <a:cxn ang="0">
                <a:pos x="0" y="443"/>
              </a:cxn>
              <a:cxn ang="0">
                <a:pos x="19" y="416"/>
              </a:cxn>
              <a:cxn ang="0">
                <a:pos x="27" y="376"/>
              </a:cxn>
              <a:cxn ang="0">
                <a:pos x="47" y="365"/>
              </a:cxn>
              <a:cxn ang="0">
                <a:pos x="42" y="326"/>
              </a:cxn>
              <a:cxn ang="0">
                <a:pos x="59" y="276"/>
              </a:cxn>
              <a:cxn ang="0">
                <a:pos x="101" y="268"/>
              </a:cxn>
              <a:cxn ang="0">
                <a:pos x="134" y="197"/>
              </a:cxn>
              <a:cxn ang="0">
                <a:pos x="160" y="155"/>
              </a:cxn>
              <a:cxn ang="0">
                <a:pos x="194" y="92"/>
              </a:cxn>
              <a:cxn ang="0">
                <a:pos x="242" y="63"/>
              </a:cxn>
              <a:cxn ang="0">
                <a:pos x="264" y="33"/>
              </a:cxn>
              <a:cxn ang="0">
                <a:pos x="290" y="5"/>
              </a:cxn>
              <a:cxn ang="0">
                <a:pos x="322" y="20"/>
              </a:cxn>
              <a:cxn ang="0">
                <a:pos x="354" y="79"/>
              </a:cxn>
              <a:cxn ang="0">
                <a:pos x="342" y="163"/>
              </a:cxn>
              <a:cxn ang="0">
                <a:pos x="311" y="198"/>
              </a:cxn>
              <a:cxn ang="0">
                <a:pos x="304" y="256"/>
              </a:cxn>
              <a:cxn ang="0">
                <a:pos x="323" y="258"/>
              </a:cxn>
              <a:cxn ang="0">
                <a:pos x="366" y="281"/>
              </a:cxn>
              <a:cxn ang="0">
                <a:pos x="391" y="346"/>
              </a:cxn>
              <a:cxn ang="0">
                <a:pos x="423" y="387"/>
              </a:cxn>
              <a:cxn ang="0">
                <a:pos x="488" y="391"/>
              </a:cxn>
              <a:cxn ang="0">
                <a:pos x="456" y="427"/>
              </a:cxn>
              <a:cxn ang="0">
                <a:pos x="445" y="443"/>
              </a:cxn>
              <a:cxn ang="0">
                <a:pos x="426" y="464"/>
              </a:cxn>
              <a:cxn ang="0">
                <a:pos x="383" y="496"/>
              </a:cxn>
              <a:cxn ang="0">
                <a:pos x="332" y="518"/>
              </a:cxn>
              <a:cxn ang="0">
                <a:pos x="304" y="581"/>
              </a:cxn>
              <a:cxn ang="0">
                <a:pos x="312" y="635"/>
              </a:cxn>
              <a:cxn ang="0">
                <a:pos x="344" y="693"/>
              </a:cxn>
              <a:cxn ang="0">
                <a:pos x="354" y="722"/>
              </a:cxn>
              <a:cxn ang="0">
                <a:pos x="342" y="760"/>
              </a:cxn>
              <a:cxn ang="0">
                <a:pos x="334" y="807"/>
              </a:cxn>
              <a:cxn ang="0">
                <a:pos x="376" y="854"/>
              </a:cxn>
              <a:cxn ang="0">
                <a:pos x="391" y="922"/>
              </a:cxn>
              <a:cxn ang="0">
                <a:pos x="375" y="1000"/>
              </a:cxn>
              <a:cxn ang="0">
                <a:pos x="355" y="1047"/>
              </a:cxn>
              <a:cxn ang="0">
                <a:pos x="349" y="1017"/>
              </a:cxn>
              <a:cxn ang="0">
                <a:pos x="351" y="958"/>
              </a:cxn>
              <a:cxn ang="0">
                <a:pos x="351" y="937"/>
              </a:cxn>
              <a:cxn ang="0">
                <a:pos x="333" y="851"/>
              </a:cxn>
              <a:cxn ang="0">
                <a:pos x="317" y="821"/>
              </a:cxn>
              <a:cxn ang="0">
                <a:pos x="297" y="721"/>
              </a:cxn>
              <a:cxn ang="0">
                <a:pos x="279" y="688"/>
              </a:cxn>
              <a:cxn ang="0">
                <a:pos x="251" y="653"/>
              </a:cxn>
              <a:cxn ang="0">
                <a:pos x="226" y="693"/>
              </a:cxn>
              <a:cxn ang="0">
                <a:pos x="179" y="726"/>
              </a:cxn>
              <a:cxn ang="0">
                <a:pos x="154" y="728"/>
              </a:cxn>
              <a:cxn ang="0">
                <a:pos x="122" y="726"/>
              </a:cxn>
              <a:cxn ang="0">
                <a:pos x="112" y="704"/>
              </a:cxn>
            </a:cxnLst>
            <a:rect l="0" t="0" r="r" b="b"/>
            <a:pathLst>
              <a:path w="489" h="1050">
                <a:moveTo>
                  <a:pt x="112" y="704"/>
                </a:moveTo>
                <a:lnTo>
                  <a:pt x="117" y="690"/>
                </a:lnTo>
                <a:lnTo>
                  <a:pt x="119" y="673"/>
                </a:lnTo>
                <a:lnTo>
                  <a:pt x="125" y="657"/>
                </a:lnTo>
                <a:lnTo>
                  <a:pt x="125" y="638"/>
                </a:lnTo>
                <a:lnTo>
                  <a:pt x="121" y="607"/>
                </a:lnTo>
                <a:lnTo>
                  <a:pt x="117" y="599"/>
                </a:lnTo>
                <a:lnTo>
                  <a:pt x="116" y="592"/>
                </a:lnTo>
                <a:lnTo>
                  <a:pt x="109" y="580"/>
                </a:lnTo>
                <a:lnTo>
                  <a:pt x="95" y="556"/>
                </a:lnTo>
                <a:lnTo>
                  <a:pt x="92" y="545"/>
                </a:lnTo>
                <a:lnTo>
                  <a:pt x="89" y="559"/>
                </a:lnTo>
                <a:lnTo>
                  <a:pt x="78" y="553"/>
                </a:lnTo>
                <a:lnTo>
                  <a:pt x="71" y="539"/>
                </a:lnTo>
                <a:lnTo>
                  <a:pt x="74" y="531"/>
                </a:lnTo>
                <a:lnTo>
                  <a:pt x="85" y="536"/>
                </a:lnTo>
                <a:lnTo>
                  <a:pt x="84" y="531"/>
                </a:lnTo>
                <a:lnTo>
                  <a:pt x="76" y="525"/>
                </a:lnTo>
                <a:lnTo>
                  <a:pt x="79" y="518"/>
                </a:lnTo>
                <a:lnTo>
                  <a:pt x="78" y="512"/>
                </a:lnTo>
                <a:lnTo>
                  <a:pt x="38" y="493"/>
                </a:lnTo>
                <a:lnTo>
                  <a:pt x="37" y="482"/>
                </a:lnTo>
                <a:lnTo>
                  <a:pt x="28" y="479"/>
                </a:lnTo>
                <a:lnTo>
                  <a:pt x="22" y="470"/>
                </a:lnTo>
                <a:lnTo>
                  <a:pt x="21" y="474"/>
                </a:lnTo>
                <a:lnTo>
                  <a:pt x="14" y="468"/>
                </a:lnTo>
                <a:lnTo>
                  <a:pt x="10" y="458"/>
                </a:lnTo>
                <a:lnTo>
                  <a:pt x="0" y="443"/>
                </a:lnTo>
                <a:lnTo>
                  <a:pt x="1" y="425"/>
                </a:lnTo>
                <a:lnTo>
                  <a:pt x="3" y="418"/>
                </a:lnTo>
                <a:lnTo>
                  <a:pt x="7" y="413"/>
                </a:lnTo>
                <a:lnTo>
                  <a:pt x="19" y="416"/>
                </a:lnTo>
                <a:lnTo>
                  <a:pt x="17" y="387"/>
                </a:lnTo>
                <a:lnTo>
                  <a:pt x="19" y="384"/>
                </a:lnTo>
                <a:lnTo>
                  <a:pt x="22" y="381"/>
                </a:lnTo>
                <a:lnTo>
                  <a:pt x="27" y="376"/>
                </a:lnTo>
                <a:lnTo>
                  <a:pt x="36" y="378"/>
                </a:lnTo>
                <a:lnTo>
                  <a:pt x="41" y="377"/>
                </a:lnTo>
                <a:lnTo>
                  <a:pt x="46" y="371"/>
                </a:lnTo>
                <a:lnTo>
                  <a:pt x="47" y="365"/>
                </a:lnTo>
                <a:lnTo>
                  <a:pt x="44" y="365"/>
                </a:lnTo>
                <a:lnTo>
                  <a:pt x="41" y="355"/>
                </a:lnTo>
                <a:lnTo>
                  <a:pt x="41" y="339"/>
                </a:lnTo>
                <a:lnTo>
                  <a:pt x="42" y="326"/>
                </a:lnTo>
                <a:lnTo>
                  <a:pt x="53" y="327"/>
                </a:lnTo>
                <a:lnTo>
                  <a:pt x="57" y="322"/>
                </a:lnTo>
                <a:lnTo>
                  <a:pt x="60" y="302"/>
                </a:lnTo>
                <a:lnTo>
                  <a:pt x="59" y="276"/>
                </a:lnTo>
                <a:lnTo>
                  <a:pt x="66" y="269"/>
                </a:lnTo>
                <a:lnTo>
                  <a:pt x="80" y="265"/>
                </a:lnTo>
                <a:lnTo>
                  <a:pt x="93" y="268"/>
                </a:lnTo>
                <a:lnTo>
                  <a:pt x="101" y="268"/>
                </a:lnTo>
                <a:lnTo>
                  <a:pt x="106" y="263"/>
                </a:lnTo>
                <a:lnTo>
                  <a:pt x="112" y="243"/>
                </a:lnTo>
                <a:lnTo>
                  <a:pt x="130" y="208"/>
                </a:lnTo>
                <a:lnTo>
                  <a:pt x="134" y="197"/>
                </a:lnTo>
                <a:lnTo>
                  <a:pt x="132" y="187"/>
                </a:lnTo>
                <a:lnTo>
                  <a:pt x="138" y="178"/>
                </a:lnTo>
                <a:lnTo>
                  <a:pt x="154" y="167"/>
                </a:lnTo>
                <a:lnTo>
                  <a:pt x="160" y="155"/>
                </a:lnTo>
                <a:lnTo>
                  <a:pt x="159" y="127"/>
                </a:lnTo>
                <a:lnTo>
                  <a:pt x="166" y="111"/>
                </a:lnTo>
                <a:lnTo>
                  <a:pt x="179" y="100"/>
                </a:lnTo>
                <a:lnTo>
                  <a:pt x="194" y="92"/>
                </a:lnTo>
                <a:lnTo>
                  <a:pt x="204" y="84"/>
                </a:lnTo>
                <a:lnTo>
                  <a:pt x="211" y="70"/>
                </a:lnTo>
                <a:lnTo>
                  <a:pt x="231" y="66"/>
                </a:lnTo>
                <a:lnTo>
                  <a:pt x="242" y="63"/>
                </a:lnTo>
                <a:lnTo>
                  <a:pt x="258" y="68"/>
                </a:lnTo>
                <a:lnTo>
                  <a:pt x="263" y="63"/>
                </a:lnTo>
                <a:lnTo>
                  <a:pt x="259" y="47"/>
                </a:lnTo>
                <a:lnTo>
                  <a:pt x="264" y="33"/>
                </a:lnTo>
                <a:lnTo>
                  <a:pt x="275" y="28"/>
                </a:lnTo>
                <a:lnTo>
                  <a:pt x="281" y="21"/>
                </a:lnTo>
                <a:lnTo>
                  <a:pt x="281" y="9"/>
                </a:lnTo>
                <a:lnTo>
                  <a:pt x="290" y="5"/>
                </a:lnTo>
                <a:lnTo>
                  <a:pt x="294" y="0"/>
                </a:lnTo>
                <a:lnTo>
                  <a:pt x="297" y="0"/>
                </a:lnTo>
                <a:lnTo>
                  <a:pt x="310" y="6"/>
                </a:lnTo>
                <a:lnTo>
                  <a:pt x="322" y="20"/>
                </a:lnTo>
                <a:lnTo>
                  <a:pt x="326" y="37"/>
                </a:lnTo>
                <a:lnTo>
                  <a:pt x="331" y="45"/>
                </a:lnTo>
                <a:lnTo>
                  <a:pt x="347" y="47"/>
                </a:lnTo>
                <a:lnTo>
                  <a:pt x="354" y="79"/>
                </a:lnTo>
                <a:lnTo>
                  <a:pt x="355" y="100"/>
                </a:lnTo>
                <a:lnTo>
                  <a:pt x="351" y="128"/>
                </a:lnTo>
                <a:lnTo>
                  <a:pt x="351" y="136"/>
                </a:lnTo>
                <a:lnTo>
                  <a:pt x="342" y="163"/>
                </a:lnTo>
                <a:lnTo>
                  <a:pt x="333" y="174"/>
                </a:lnTo>
                <a:lnTo>
                  <a:pt x="326" y="177"/>
                </a:lnTo>
                <a:lnTo>
                  <a:pt x="322" y="187"/>
                </a:lnTo>
                <a:lnTo>
                  <a:pt x="311" y="198"/>
                </a:lnTo>
                <a:lnTo>
                  <a:pt x="307" y="217"/>
                </a:lnTo>
                <a:lnTo>
                  <a:pt x="301" y="231"/>
                </a:lnTo>
                <a:lnTo>
                  <a:pt x="305" y="247"/>
                </a:lnTo>
                <a:lnTo>
                  <a:pt x="304" y="256"/>
                </a:lnTo>
                <a:lnTo>
                  <a:pt x="294" y="273"/>
                </a:lnTo>
                <a:lnTo>
                  <a:pt x="299" y="278"/>
                </a:lnTo>
                <a:lnTo>
                  <a:pt x="312" y="264"/>
                </a:lnTo>
                <a:lnTo>
                  <a:pt x="323" y="258"/>
                </a:lnTo>
                <a:lnTo>
                  <a:pt x="342" y="257"/>
                </a:lnTo>
                <a:lnTo>
                  <a:pt x="361" y="256"/>
                </a:lnTo>
                <a:lnTo>
                  <a:pt x="361" y="267"/>
                </a:lnTo>
                <a:lnTo>
                  <a:pt x="366" y="281"/>
                </a:lnTo>
                <a:lnTo>
                  <a:pt x="367" y="301"/>
                </a:lnTo>
                <a:lnTo>
                  <a:pt x="381" y="311"/>
                </a:lnTo>
                <a:lnTo>
                  <a:pt x="397" y="319"/>
                </a:lnTo>
                <a:lnTo>
                  <a:pt x="391" y="346"/>
                </a:lnTo>
                <a:lnTo>
                  <a:pt x="387" y="366"/>
                </a:lnTo>
                <a:lnTo>
                  <a:pt x="402" y="369"/>
                </a:lnTo>
                <a:lnTo>
                  <a:pt x="420" y="375"/>
                </a:lnTo>
                <a:lnTo>
                  <a:pt x="423" y="387"/>
                </a:lnTo>
                <a:lnTo>
                  <a:pt x="441" y="404"/>
                </a:lnTo>
                <a:lnTo>
                  <a:pt x="461" y="402"/>
                </a:lnTo>
                <a:lnTo>
                  <a:pt x="476" y="389"/>
                </a:lnTo>
                <a:lnTo>
                  <a:pt x="488" y="391"/>
                </a:lnTo>
                <a:lnTo>
                  <a:pt x="489" y="397"/>
                </a:lnTo>
                <a:lnTo>
                  <a:pt x="488" y="402"/>
                </a:lnTo>
                <a:lnTo>
                  <a:pt x="483" y="409"/>
                </a:lnTo>
                <a:lnTo>
                  <a:pt x="456" y="427"/>
                </a:lnTo>
                <a:lnTo>
                  <a:pt x="456" y="432"/>
                </a:lnTo>
                <a:lnTo>
                  <a:pt x="458" y="440"/>
                </a:lnTo>
                <a:lnTo>
                  <a:pt x="452" y="441"/>
                </a:lnTo>
                <a:lnTo>
                  <a:pt x="445" y="443"/>
                </a:lnTo>
                <a:lnTo>
                  <a:pt x="440" y="447"/>
                </a:lnTo>
                <a:lnTo>
                  <a:pt x="439" y="453"/>
                </a:lnTo>
                <a:lnTo>
                  <a:pt x="433" y="456"/>
                </a:lnTo>
                <a:lnTo>
                  <a:pt x="426" y="464"/>
                </a:lnTo>
                <a:lnTo>
                  <a:pt x="420" y="477"/>
                </a:lnTo>
                <a:lnTo>
                  <a:pt x="407" y="480"/>
                </a:lnTo>
                <a:lnTo>
                  <a:pt x="398" y="485"/>
                </a:lnTo>
                <a:lnTo>
                  <a:pt x="383" y="496"/>
                </a:lnTo>
                <a:lnTo>
                  <a:pt x="372" y="502"/>
                </a:lnTo>
                <a:lnTo>
                  <a:pt x="361" y="513"/>
                </a:lnTo>
                <a:lnTo>
                  <a:pt x="350" y="517"/>
                </a:lnTo>
                <a:lnTo>
                  <a:pt x="332" y="518"/>
                </a:lnTo>
                <a:lnTo>
                  <a:pt x="318" y="520"/>
                </a:lnTo>
                <a:lnTo>
                  <a:pt x="304" y="559"/>
                </a:lnTo>
                <a:lnTo>
                  <a:pt x="302" y="571"/>
                </a:lnTo>
                <a:lnTo>
                  <a:pt x="304" y="581"/>
                </a:lnTo>
                <a:lnTo>
                  <a:pt x="295" y="588"/>
                </a:lnTo>
                <a:lnTo>
                  <a:pt x="296" y="595"/>
                </a:lnTo>
                <a:lnTo>
                  <a:pt x="302" y="612"/>
                </a:lnTo>
                <a:lnTo>
                  <a:pt x="312" y="635"/>
                </a:lnTo>
                <a:lnTo>
                  <a:pt x="335" y="652"/>
                </a:lnTo>
                <a:lnTo>
                  <a:pt x="343" y="662"/>
                </a:lnTo>
                <a:lnTo>
                  <a:pt x="345" y="678"/>
                </a:lnTo>
                <a:lnTo>
                  <a:pt x="344" y="693"/>
                </a:lnTo>
                <a:lnTo>
                  <a:pt x="347" y="705"/>
                </a:lnTo>
                <a:lnTo>
                  <a:pt x="356" y="706"/>
                </a:lnTo>
                <a:lnTo>
                  <a:pt x="360" y="716"/>
                </a:lnTo>
                <a:lnTo>
                  <a:pt x="354" y="722"/>
                </a:lnTo>
                <a:lnTo>
                  <a:pt x="348" y="736"/>
                </a:lnTo>
                <a:lnTo>
                  <a:pt x="345" y="744"/>
                </a:lnTo>
                <a:lnTo>
                  <a:pt x="345" y="757"/>
                </a:lnTo>
                <a:lnTo>
                  <a:pt x="342" y="760"/>
                </a:lnTo>
                <a:lnTo>
                  <a:pt x="333" y="768"/>
                </a:lnTo>
                <a:lnTo>
                  <a:pt x="329" y="776"/>
                </a:lnTo>
                <a:lnTo>
                  <a:pt x="328" y="790"/>
                </a:lnTo>
                <a:lnTo>
                  <a:pt x="334" y="807"/>
                </a:lnTo>
                <a:lnTo>
                  <a:pt x="353" y="819"/>
                </a:lnTo>
                <a:lnTo>
                  <a:pt x="371" y="839"/>
                </a:lnTo>
                <a:lnTo>
                  <a:pt x="374" y="845"/>
                </a:lnTo>
                <a:lnTo>
                  <a:pt x="376" y="854"/>
                </a:lnTo>
                <a:lnTo>
                  <a:pt x="377" y="887"/>
                </a:lnTo>
                <a:lnTo>
                  <a:pt x="383" y="905"/>
                </a:lnTo>
                <a:lnTo>
                  <a:pt x="386" y="907"/>
                </a:lnTo>
                <a:lnTo>
                  <a:pt x="391" y="922"/>
                </a:lnTo>
                <a:lnTo>
                  <a:pt x="406" y="956"/>
                </a:lnTo>
                <a:lnTo>
                  <a:pt x="404" y="963"/>
                </a:lnTo>
                <a:lnTo>
                  <a:pt x="386" y="993"/>
                </a:lnTo>
                <a:lnTo>
                  <a:pt x="375" y="1000"/>
                </a:lnTo>
                <a:lnTo>
                  <a:pt x="367" y="1012"/>
                </a:lnTo>
                <a:lnTo>
                  <a:pt x="365" y="1027"/>
                </a:lnTo>
                <a:lnTo>
                  <a:pt x="360" y="1039"/>
                </a:lnTo>
                <a:lnTo>
                  <a:pt x="355" y="1047"/>
                </a:lnTo>
                <a:lnTo>
                  <a:pt x="354" y="1050"/>
                </a:lnTo>
                <a:lnTo>
                  <a:pt x="344" y="1043"/>
                </a:lnTo>
                <a:lnTo>
                  <a:pt x="345" y="1031"/>
                </a:lnTo>
                <a:lnTo>
                  <a:pt x="349" y="1017"/>
                </a:lnTo>
                <a:lnTo>
                  <a:pt x="359" y="993"/>
                </a:lnTo>
                <a:lnTo>
                  <a:pt x="359" y="981"/>
                </a:lnTo>
                <a:lnTo>
                  <a:pt x="361" y="964"/>
                </a:lnTo>
                <a:lnTo>
                  <a:pt x="351" y="958"/>
                </a:lnTo>
                <a:lnTo>
                  <a:pt x="344" y="953"/>
                </a:lnTo>
                <a:lnTo>
                  <a:pt x="345" y="946"/>
                </a:lnTo>
                <a:lnTo>
                  <a:pt x="354" y="947"/>
                </a:lnTo>
                <a:lnTo>
                  <a:pt x="351" y="937"/>
                </a:lnTo>
                <a:lnTo>
                  <a:pt x="354" y="924"/>
                </a:lnTo>
                <a:lnTo>
                  <a:pt x="349" y="897"/>
                </a:lnTo>
                <a:lnTo>
                  <a:pt x="338" y="870"/>
                </a:lnTo>
                <a:lnTo>
                  <a:pt x="333" y="851"/>
                </a:lnTo>
                <a:lnTo>
                  <a:pt x="329" y="855"/>
                </a:lnTo>
                <a:lnTo>
                  <a:pt x="327" y="860"/>
                </a:lnTo>
                <a:lnTo>
                  <a:pt x="322" y="844"/>
                </a:lnTo>
                <a:lnTo>
                  <a:pt x="317" y="821"/>
                </a:lnTo>
                <a:lnTo>
                  <a:pt x="311" y="805"/>
                </a:lnTo>
                <a:lnTo>
                  <a:pt x="306" y="784"/>
                </a:lnTo>
                <a:lnTo>
                  <a:pt x="301" y="759"/>
                </a:lnTo>
                <a:lnTo>
                  <a:pt x="297" y="721"/>
                </a:lnTo>
                <a:lnTo>
                  <a:pt x="299" y="695"/>
                </a:lnTo>
                <a:lnTo>
                  <a:pt x="295" y="695"/>
                </a:lnTo>
                <a:lnTo>
                  <a:pt x="291" y="694"/>
                </a:lnTo>
                <a:lnTo>
                  <a:pt x="279" y="688"/>
                </a:lnTo>
                <a:lnTo>
                  <a:pt x="269" y="679"/>
                </a:lnTo>
                <a:lnTo>
                  <a:pt x="262" y="671"/>
                </a:lnTo>
                <a:lnTo>
                  <a:pt x="254" y="673"/>
                </a:lnTo>
                <a:lnTo>
                  <a:pt x="251" y="653"/>
                </a:lnTo>
                <a:lnTo>
                  <a:pt x="246" y="642"/>
                </a:lnTo>
                <a:lnTo>
                  <a:pt x="246" y="662"/>
                </a:lnTo>
                <a:lnTo>
                  <a:pt x="241" y="685"/>
                </a:lnTo>
                <a:lnTo>
                  <a:pt x="226" y="693"/>
                </a:lnTo>
                <a:lnTo>
                  <a:pt x="211" y="700"/>
                </a:lnTo>
                <a:lnTo>
                  <a:pt x="200" y="710"/>
                </a:lnTo>
                <a:lnTo>
                  <a:pt x="189" y="717"/>
                </a:lnTo>
                <a:lnTo>
                  <a:pt x="179" y="726"/>
                </a:lnTo>
                <a:lnTo>
                  <a:pt x="170" y="738"/>
                </a:lnTo>
                <a:lnTo>
                  <a:pt x="165" y="733"/>
                </a:lnTo>
                <a:lnTo>
                  <a:pt x="159" y="735"/>
                </a:lnTo>
                <a:lnTo>
                  <a:pt x="154" y="728"/>
                </a:lnTo>
                <a:lnTo>
                  <a:pt x="146" y="738"/>
                </a:lnTo>
                <a:lnTo>
                  <a:pt x="136" y="733"/>
                </a:lnTo>
                <a:lnTo>
                  <a:pt x="127" y="730"/>
                </a:lnTo>
                <a:lnTo>
                  <a:pt x="122" y="726"/>
                </a:lnTo>
                <a:lnTo>
                  <a:pt x="125" y="717"/>
                </a:lnTo>
                <a:lnTo>
                  <a:pt x="116" y="725"/>
                </a:lnTo>
                <a:lnTo>
                  <a:pt x="109" y="721"/>
                </a:lnTo>
                <a:lnTo>
                  <a:pt x="112" y="704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5" name="Freeform 95">
            <a:extLst>
              <a:ext uri="{FF2B5EF4-FFF2-40B4-BE49-F238E27FC236}">
                <a16:creationId xmlns:a16="http://schemas.microsoft.com/office/drawing/2014/main" id="{F8626835-556D-4B32-B25F-517A54F4DAF1}"/>
              </a:ext>
            </a:extLst>
          </p:cNvPr>
          <p:cNvSpPr>
            <a:spLocks noChangeAspect="1"/>
          </p:cNvSpPr>
          <p:nvPr/>
        </p:nvSpPr>
        <p:spPr bwMode="gray">
          <a:xfrm>
            <a:off x="3727220" y="3185357"/>
            <a:ext cx="99360" cy="60703"/>
          </a:xfrm>
          <a:custGeom>
            <a:avLst/>
            <a:gdLst/>
            <a:ahLst/>
            <a:cxnLst>
              <a:cxn ang="0">
                <a:pos x="115" y="236"/>
              </a:cxn>
              <a:cxn ang="0">
                <a:pos x="106" y="230"/>
              </a:cxn>
              <a:cxn ang="0">
                <a:pos x="82" y="232"/>
              </a:cxn>
              <a:cxn ang="0">
                <a:pos x="72" y="221"/>
              </a:cxn>
              <a:cxn ang="0">
                <a:pos x="75" y="204"/>
              </a:cxn>
              <a:cxn ang="0">
                <a:pos x="64" y="203"/>
              </a:cxn>
              <a:cxn ang="0">
                <a:pos x="50" y="214"/>
              </a:cxn>
              <a:cxn ang="0">
                <a:pos x="41" y="186"/>
              </a:cxn>
              <a:cxn ang="0">
                <a:pos x="45" y="184"/>
              </a:cxn>
              <a:cxn ang="0">
                <a:pos x="36" y="172"/>
              </a:cxn>
              <a:cxn ang="0">
                <a:pos x="37" y="157"/>
              </a:cxn>
              <a:cxn ang="0">
                <a:pos x="25" y="129"/>
              </a:cxn>
              <a:cxn ang="0">
                <a:pos x="3" y="96"/>
              </a:cxn>
              <a:cxn ang="0">
                <a:pos x="3" y="67"/>
              </a:cxn>
              <a:cxn ang="0">
                <a:pos x="15" y="52"/>
              </a:cxn>
              <a:cxn ang="0">
                <a:pos x="37" y="28"/>
              </a:cxn>
              <a:cxn ang="0">
                <a:pos x="52" y="19"/>
              </a:cxn>
              <a:cxn ang="0">
                <a:pos x="95" y="24"/>
              </a:cxn>
              <a:cxn ang="0">
                <a:pos x="141" y="20"/>
              </a:cxn>
              <a:cxn ang="0">
                <a:pos x="161" y="25"/>
              </a:cxn>
              <a:cxn ang="0">
                <a:pos x="187" y="37"/>
              </a:cxn>
              <a:cxn ang="0">
                <a:pos x="207" y="38"/>
              </a:cxn>
              <a:cxn ang="0">
                <a:pos x="223" y="15"/>
              </a:cxn>
              <a:cxn ang="0">
                <a:pos x="242" y="11"/>
              </a:cxn>
              <a:cxn ang="0">
                <a:pos x="258" y="20"/>
              </a:cxn>
              <a:cxn ang="0">
                <a:pos x="279" y="6"/>
              </a:cxn>
              <a:cxn ang="0">
                <a:pos x="281" y="37"/>
              </a:cxn>
              <a:cxn ang="0">
                <a:pos x="290" y="68"/>
              </a:cxn>
              <a:cxn ang="0">
                <a:pos x="287" y="129"/>
              </a:cxn>
              <a:cxn ang="0">
                <a:pos x="272" y="135"/>
              </a:cxn>
              <a:cxn ang="0">
                <a:pos x="255" y="148"/>
              </a:cxn>
              <a:cxn ang="0">
                <a:pos x="229" y="156"/>
              </a:cxn>
              <a:cxn ang="0">
                <a:pos x="209" y="167"/>
              </a:cxn>
              <a:cxn ang="0">
                <a:pos x="197" y="184"/>
              </a:cxn>
              <a:cxn ang="0">
                <a:pos x="199" y="202"/>
              </a:cxn>
              <a:cxn ang="0">
                <a:pos x="185" y="207"/>
              </a:cxn>
              <a:cxn ang="0">
                <a:pos x="164" y="218"/>
              </a:cxn>
              <a:cxn ang="0">
                <a:pos x="149" y="215"/>
              </a:cxn>
              <a:cxn ang="0">
                <a:pos x="143" y="230"/>
              </a:cxn>
              <a:cxn ang="0">
                <a:pos x="125" y="236"/>
              </a:cxn>
            </a:cxnLst>
            <a:rect l="0" t="0" r="r" b="b"/>
            <a:pathLst>
              <a:path w="290" h="237">
                <a:moveTo>
                  <a:pt x="120" y="237"/>
                </a:moveTo>
                <a:lnTo>
                  <a:pt x="115" y="236"/>
                </a:lnTo>
                <a:lnTo>
                  <a:pt x="112" y="234"/>
                </a:lnTo>
                <a:lnTo>
                  <a:pt x="106" y="230"/>
                </a:lnTo>
                <a:lnTo>
                  <a:pt x="89" y="229"/>
                </a:lnTo>
                <a:lnTo>
                  <a:pt x="82" y="232"/>
                </a:lnTo>
                <a:lnTo>
                  <a:pt x="72" y="232"/>
                </a:lnTo>
                <a:lnTo>
                  <a:pt x="72" y="221"/>
                </a:lnTo>
                <a:lnTo>
                  <a:pt x="77" y="214"/>
                </a:lnTo>
                <a:lnTo>
                  <a:pt x="75" y="204"/>
                </a:lnTo>
                <a:lnTo>
                  <a:pt x="69" y="202"/>
                </a:lnTo>
                <a:lnTo>
                  <a:pt x="64" y="203"/>
                </a:lnTo>
                <a:lnTo>
                  <a:pt x="59" y="211"/>
                </a:lnTo>
                <a:lnTo>
                  <a:pt x="50" y="214"/>
                </a:lnTo>
                <a:lnTo>
                  <a:pt x="41" y="188"/>
                </a:lnTo>
                <a:lnTo>
                  <a:pt x="41" y="186"/>
                </a:lnTo>
                <a:lnTo>
                  <a:pt x="45" y="189"/>
                </a:lnTo>
                <a:lnTo>
                  <a:pt x="45" y="184"/>
                </a:lnTo>
                <a:lnTo>
                  <a:pt x="36" y="173"/>
                </a:lnTo>
                <a:lnTo>
                  <a:pt x="36" y="172"/>
                </a:lnTo>
                <a:lnTo>
                  <a:pt x="37" y="166"/>
                </a:lnTo>
                <a:lnTo>
                  <a:pt x="37" y="157"/>
                </a:lnTo>
                <a:lnTo>
                  <a:pt x="31" y="143"/>
                </a:lnTo>
                <a:lnTo>
                  <a:pt x="25" y="129"/>
                </a:lnTo>
                <a:lnTo>
                  <a:pt x="10" y="118"/>
                </a:lnTo>
                <a:lnTo>
                  <a:pt x="3" y="96"/>
                </a:lnTo>
                <a:lnTo>
                  <a:pt x="0" y="85"/>
                </a:lnTo>
                <a:lnTo>
                  <a:pt x="3" y="67"/>
                </a:lnTo>
                <a:lnTo>
                  <a:pt x="10" y="63"/>
                </a:lnTo>
                <a:lnTo>
                  <a:pt x="15" y="52"/>
                </a:lnTo>
                <a:lnTo>
                  <a:pt x="23" y="48"/>
                </a:lnTo>
                <a:lnTo>
                  <a:pt x="37" y="28"/>
                </a:lnTo>
                <a:lnTo>
                  <a:pt x="43" y="22"/>
                </a:lnTo>
                <a:lnTo>
                  <a:pt x="52" y="19"/>
                </a:lnTo>
                <a:lnTo>
                  <a:pt x="79" y="21"/>
                </a:lnTo>
                <a:lnTo>
                  <a:pt x="95" y="24"/>
                </a:lnTo>
                <a:lnTo>
                  <a:pt x="113" y="21"/>
                </a:lnTo>
                <a:lnTo>
                  <a:pt x="141" y="20"/>
                </a:lnTo>
                <a:lnTo>
                  <a:pt x="150" y="30"/>
                </a:lnTo>
                <a:lnTo>
                  <a:pt x="161" y="25"/>
                </a:lnTo>
                <a:lnTo>
                  <a:pt x="169" y="33"/>
                </a:lnTo>
                <a:lnTo>
                  <a:pt x="187" y="37"/>
                </a:lnTo>
                <a:lnTo>
                  <a:pt x="198" y="41"/>
                </a:lnTo>
                <a:lnTo>
                  <a:pt x="207" y="38"/>
                </a:lnTo>
                <a:lnTo>
                  <a:pt x="207" y="24"/>
                </a:lnTo>
                <a:lnTo>
                  <a:pt x="223" y="15"/>
                </a:lnTo>
                <a:lnTo>
                  <a:pt x="234" y="11"/>
                </a:lnTo>
                <a:lnTo>
                  <a:pt x="242" y="11"/>
                </a:lnTo>
                <a:lnTo>
                  <a:pt x="251" y="20"/>
                </a:lnTo>
                <a:lnTo>
                  <a:pt x="258" y="20"/>
                </a:lnTo>
                <a:lnTo>
                  <a:pt x="268" y="15"/>
                </a:lnTo>
                <a:lnTo>
                  <a:pt x="279" y="6"/>
                </a:lnTo>
                <a:lnTo>
                  <a:pt x="283" y="0"/>
                </a:lnTo>
                <a:lnTo>
                  <a:pt x="281" y="37"/>
                </a:lnTo>
                <a:lnTo>
                  <a:pt x="283" y="53"/>
                </a:lnTo>
                <a:lnTo>
                  <a:pt x="290" y="68"/>
                </a:lnTo>
                <a:lnTo>
                  <a:pt x="289" y="117"/>
                </a:lnTo>
                <a:lnTo>
                  <a:pt x="287" y="129"/>
                </a:lnTo>
                <a:lnTo>
                  <a:pt x="281" y="138"/>
                </a:lnTo>
                <a:lnTo>
                  <a:pt x="272" y="135"/>
                </a:lnTo>
                <a:lnTo>
                  <a:pt x="262" y="144"/>
                </a:lnTo>
                <a:lnTo>
                  <a:pt x="255" y="148"/>
                </a:lnTo>
                <a:lnTo>
                  <a:pt x="247" y="148"/>
                </a:lnTo>
                <a:lnTo>
                  <a:pt x="229" y="156"/>
                </a:lnTo>
                <a:lnTo>
                  <a:pt x="228" y="166"/>
                </a:lnTo>
                <a:lnTo>
                  <a:pt x="209" y="167"/>
                </a:lnTo>
                <a:lnTo>
                  <a:pt x="199" y="171"/>
                </a:lnTo>
                <a:lnTo>
                  <a:pt x="197" y="184"/>
                </a:lnTo>
                <a:lnTo>
                  <a:pt x="198" y="193"/>
                </a:lnTo>
                <a:lnTo>
                  <a:pt x="199" y="202"/>
                </a:lnTo>
                <a:lnTo>
                  <a:pt x="193" y="204"/>
                </a:lnTo>
                <a:lnTo>
                  <a:pt x="185" y="207"/>
                </a:lnTo>
                <a:lnTo>
                  <a:pt x="174" y="214"/>
                </a:lnTo>
                <a:lnTo>
                  <a:pt x="164" y="218"/>
                </a:lnTo>
                <a:lnTo>
                  <a:pt x="156" y="215"/>
                </a:lnTo>
                <a:lnTo>
                  <a:pt x="149" y="215"/>
                </a:lnTo>
                <a:lnTo>
                  <a:pt x="148" y="225"/>
                </a:lnTo>
                <a:lnTo>
                  <a:pt x="143" y="230"/>
                </a:lnTo>
                <a:lnTo>
                  <a:pt x="136" y="234"/>
                </a:lnTo>
                <a:lnTo>
                  <a:pt x="125" y="236"/>
                </a:lnTo>
                <a:lnTo>
                  <a:pt x="120" y="23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6" name="Freeform 96">
            <a:extLst>
              <a:ext uri="{FF2B5EF4-FFF2-40B4-BE49-F238E27FC236}">
                <a16:creationId xmlns:a16="http://schemas.microsoft.com/office/drawing/2014/main" id="{0AD586E9-A84C-4E1E-BF3C-EF45D85EFC14}"/>
              </a:ext>
            </a:extLst>
          </p:cNvPr>
          <p:cNvSpPr>
            <a:spLocks noChangeAspect="1"/>
          </p:cNvSpPr>
          <p:nvPr/>
        </p:nvSpPr>
        <p:spPr bwMode="gray">
          <a:xfrm>
            <a:off x="3687819" y="3069119"/>
            <a:ext cx="135335" cy="126571"/>
          </a:xfrm>
          <a:custGeom>
            <a:avLst/>
            <a:gdLst/>
            <a:ahLst/>
            <a:cxnLst>
              <a:cxn ang="0">
                <a:pos x="135" y="39"/>
              </a:cxn>
              <a:cxn ang="0">
                <a:pos x="147" y="71"/>
              </a:cxn>
              <a:cxn ang="0">
                <a:pos x="183" y="98"/>
              </a:cxn>
              <a:cxn ang="0">
                <a:pos x="228" y="105"/>
              </a:cxn>
              <a:cxn ang="0">
                <a:pos x="243" y="127"/>
              </a:cxn>
              <a:cxn ang="0">
                <a:pos x="252" y="151"/>
              </a:cxn>
              <a:cxn ang="0">
                <a:pos x="220" y="164"/>
              </a:cxn>
              <a:cxn ang="0">
                <a:pos x="205" y="181"/>
              </a:cxn>
              <a:cxn ang="0">
                <a:pos x="221" y="196"/>
              </a:cxn>
              <a:cxn ang="0">
                <a:pos x="271" y="239"/>
              </a:cxn>
              <a:cxn ang="0">
                <a:pos x="314" y="290"/>
              </a:cxn>
              <a:cxn ang="0">
                <a:pos x="342" y="317"/>
              </a:cxn>
              <a:cxn ang="0">
                <a:pos x="345" y="331"/>
              </a:cxn>
              <a:cxn ang="0">
                <a:pos x="371" y="355"/>
              </a:cxn>
              <a:cxn ang="0">
                <a:pos x="397" y="409"/>
              </a:cxn>
              <a:cxn ang="0">
                <a:pos x="394" y="455"/>
              </a:cxn>
              <a:cxn ang="0">
                <a:pos x="366" y="469"/>
              </a:cxn>
              <a:cxn ang="0">
                <a:pos x="338" y="464"/>
              </a:cxn>
              <a:cxn ang="0">
                <a:pos x="313" y="490"/>
              </a:cxn>
              <a:cxn ang="0">
                <a:pos x="276" y="474"/>
              </a:cxn>
              <a:cxn ang="0">
                <a:pos x="287" y="459"/>
              </a:cxn>
              <a:cxn ang="0">
                <a:pos x="290" y="398"/>
              </a:cxn>
              <a:cxn ang="0">
                <a:pos x="276" y="380"/>
              </a:cxn>
              <a:cxn ang="0">
                <a:pos x="257" y="367"/>
              </a:cxn>
              <a:cxn ang="0">
                <a:pos x="247" y="321"/>
              </a:cxn>
              <a:cxn ang="0">
                <a:pos x="237" y="286"/>
              </a:cxn>
              <a:cxn ang="0">
                <a:pos x="220" y="270"/>
              </a:cxn>
              <a:cxn ang="0">
                <a:pos x="195" y="240"/>
              </a:cxn>
              <a:cxn ang="0">
                <a:pos x="161" y="243"/>
              </a:cxn>
              <a:cxn ang="0">
                <a:pos x="145" y="261"/>
              </a:cxn>
              <a:cxn ang="0">
                <a:pos x="115" y="261"/>
              </a:cxn>
              <a:cxn ang="0">
                <a:pos x="93" y="251"/>
              </a:cxn>
              <a:cxn ang="0">
                <a:pos x="55" y="274"/>
              </a:cxn>
              <a:cxn ang="0">
                <a:pos x="44" y="282"/>
              </a:cxn>
              <a:cxn ang="0">
                <a:pos x="48" y="231"/>
              </a:cxn>
              <a:cxn ang="0">
                <a:pos x="54" y="202"/>
              </a:cxn>
              <a:cxn ang="0">
                <a:pos x="50" y="165"/>
              </a:cxn>
              <a:cxn ang="0">
                <a:pos x="21" y="163"/>
              </a:cxn>
              <a:cxn ang="0">
                <a:pos x="12" y="121"/>
              </a:cxn>
              <a:cxn ang="0">
                <a:pos x="0" y="113"/>
              </a:cxn>
              <a:cxn ang="0">
                <a:pos x="5" y="99"/>
              </a:cxn>
              <a:cxn ang="0">
                <a:pos x="23" y="92"/>
              </a:cxn>
              <a:cxn ang="0">
                <a:pos x="48" y="61"/>
              </a:cxn>
              <a:cxn ang="0">
                <a:pos x="59" y="76"/>
              </a:cxn>
              <a:cxn ang="0">
                <a:pos x="85" y="52"/>
              </a:cxn>
              <a:cxn ang="0">
                <a:pos x="77" y="7"/>
              </a:cxn>
              <a:cxn ang="0">
                <a:pos x="106" y="3"/>
              </a:cxn>
            </a:cxnLst>
            <a:rect l="0" t="0" r="r" b="b"/>
            <a:pathLst>
              <a:path w="398" h="490">
                <a:moveTo>
                  <a:pt x="106" y="3"/>
                </a:moveTo>
                <a:lnTo>
                  <a:pt x="118" y="19"/>
                </a:lnTo>
                <a:lnTo>
                  <a:pt x="135" y="39"/>
                </a:lnTo>
                <a:lnTo>
                  <a:pt x="145" y="49"/>
                </a:lnTo>
                <a:lnTo>
                  <a:pt x="150" y="59"/>
                </a:lnTo>
                <a:lnTo>
                  <a:pt x="147" y="71"/>
                </a:lnTo>
                <a:lnTo>
                  <a:pt x="149" y="79"/>
                </a:lnTo>
                <a:lnTo>
                  <a:pt x="163" y="94"/>
                </a:lnTo>
                <a:lnTo>
                  <a:pt x="183" y="98"/>
                </a:lnTo>
                <a:lnTo>
                  <a:pt x="203" y="93"/>
                </a:lnTo>
                <a:lnTo>
                  <a:pt x="219" y="94"/>
                </a:lnTo>
                <a:lnTo>
                  <a:pt x="228" y="105"/>
                </a:lnTo>
                <a:lnTo>
                  <a:pt x="233" y="114"/>
                </a:lnTo>
                <a:lnTo>
                  <a:pt x="235" y="121"/>
                </a:lnTo>
                <a:lnTo>
                  <a:pt x="243" y="127"/>
                </a:lnTo>
                <a:lnTo>
                  <a:pt x="247" y="136"/>
                </a:lnTo>
                <a:lnTo>
                  <a:pt x="253" y="142"/>
                </a:lnTo>
                <a:lnTo>
                  <a:pt x="252" y="151"/>
                </a:lnTo>
                <a:lnTo>
                  <a:pt x="236" y="167"/>
                </a:lnTo>
                <a:lnTo>
                  <a:pt x="231" y="167"/>
                </a:lnTo>
                <a:lnTo>
                  <a:pt x="220" y="164"/>
                </a:lnTo>
                <a:lnTo>
                  <a:pt x="213" y="167"/>
                </a:lnTo>
                <a:lnTo>
                  <a:pt x="209" y="172"/>
                </a:lnTo>
                <a:lnTo>
                  <a:pt x="205" y="181"/>
                </a:lnTo>
                <a:lnTo>
                  <a:pt x="206" y="188"/>
                </a:lnTo>
                <a:lnTo>
                  <a:pt x="213" y="190"/>
                </a:lnTo>
                <a:lnTo>
                  <a:pt x="221" y="196"/>
                </a:lnTo>
                <a:lnTo>
                  <a:pt x="240" y="206"/>
                </a:lnTo>
                <a:lnTo>
                  <a:pt x="267" y="226"/>
                </a:lnTo>
                <a:lnTo>
                  <a:pt x="271" y="239"/>
                </a:lnTo>
                <a:lnTo>
                  <a:pt x="294" y="260"/>
                </a:lnTo>
                <a:lnTo>
                  <a:pt x="297" y="270"/>
                </a:lnTo>
                <a:lnTo>
                  <a:pt x="314" y="290"/>
                </a:lnTo>
                <a:lnTo>
                  <a:pt x="319" y="291"/>
                </a:lnTo>
                <a:lnTo>
                  <a:pt x="337" y="303"/>
                </a:lnTo>
                <a:lnTo>
                  <a:pt x="342" y="317"/>
                </a:lnTo>
                <a:lnTo>
                  <a:pt x="345" y="329"/>
                </a:lnTo>
                <a:lnTo>
                  <a:pt x="344" y="330"/>
                </a:lnTo>
                <a:lnTo>
                  <a:pt x="345" y="331"/>
                </a:lnTo>
                <a:lnTo>
                  <a:pt x="349" y="345"/>
                </a:lnTo>
                <a:lnTo>
                  <a:pt x="357" y="345"/>
                </a:lnTo>
                <a:lnTo>
                  <a:pt x="371" y="355"/>
                </a:lnTo>
                <a:lnTo>
                  <a:pt x="380" y="363"/>
                </a:lnTo>
                <a:lnTo>
                  <a:pt x="384" y="380"/>
                </a:lnTo>
                <a:lnTo>
                  <a:pt x="397" y="409"/>
                </a:lnTo>
                <a:lnTo>
                  <a:pt x="398" y="416"/>
                </a:lnTo>
                <a:lnTo>
                  <a:pt x="398" y="449"/>
                </a:lnTo>
                <a:lnTo>
                  <a:pt x="394" y="455"/>
                </a:lnTo>
                <a:lnTo>
                  <a:pt x="383" y="464"/>
                </a:lnTo>
                <a:lnTo>
                  <a:pt x="373" y="469"/>
                </a:lnTo>
                <a:lnTo>
                  <a:pt x="366" y="469"/>
                </a:lnTo>
                <a:lnTo>
                  <a:pt x="357" y="460"/>
                </a:lnTo>
                <a:lnTo>
                  <a:pt x="349" y="460"/>
                </a:lnTo>
                <a:lnTo>
                  <a:pt x="338" y="464"/>
                </a:lnTo>
                <a:lnTo>
                  <a:pt x="322" y="473"/>
                </a:lnTo>
                <a:lnTo>
                  <a:pt x="322" y="487"/>
                </a:lnTo>
                <a:lnTo>
                  <a:pt x="313" y="490"/>
                </a:lnTo>
                <a:lnTo>
                  <a:pt x="302" y="486"/>
                </a:lnTo>
                <a:lnTo>
                  <a:pt x="284" y="482"/>
                </a:lnTo>
                <a:lnTo>
                  <a:pt x="276" y="474"/>
                </a:lnTo>
                <a:lnTo>
                  <a:pt x="276" y="470"/>
                </a:lnTo>
                <a:lnTo>
                  <a:pt x="280" y="470"/>
                </a:lnTo>
                <a:lnTo>
                  <a:pt x="287" y="459"/>
                </a:lnTo>
                <a:lnTo>
                  <a:pt x="287" y="417"/>
                </a:lnTo>
                <a:lnTo>
                  <a:pt x="291" y="407"/>
                </a:lnTo>
                <a:lnTo>
                  <a:pt x="290" y="398"/>
                </a:lnTo>
                <a:lnTo>
                  <a:pt x="289" y="391"/>
                </a:lnTo>
                <a:lnTo>
                  <a:pt x="284" y="385"/>
                </a:lnTo>
                <a:lnTo>
                  <a:pt x="276" y="380"/>
                </a:lnTo>
                <a:lnTo>
                  <a:pt x="274" y="373"/>
                </a:lnTo>
                <a:lnTo>
                  <a:pt x="264" y="372"/>
                </a:lnTo>
                <a:lnTo>
                  <a:pt x="257" y="367"/>
                </a:lnTo>
                <a:lnTo>
                  <a:pt x="249" y="357"/>
                </a:lnTo>
                <a:lnTo>
                  <a:pt x="246" y="346"/>
                </a:lnTo>
                <a:lnTo>
                  <a:pt x="247" y="321"/>
                </a:lnTo>
                <a:lnTo>
                  <a:pt x="246" y="308"/>
                </a:lnTo>
                <a:lnTo>
                  <a:pt x="242" y="296"/>
                </a:lnTo>
                <a:lnTo>
                  <a:pt x="237" y="286"/>
                </a:lnTo>
                <a:lnTo>
                  <a:pt x="230" y="281"/>
                </a:lnTo>
                <a:lnTo>
                  <a:pt x="228" y="274"/>
                </a:lnTo>
                <a:lnTo>
                  <a:pt x="220" y="270"/>
                </a:lnTo>
                <a:lnTo>
                  <a:pt x="213" y="263"/>
                </a:lnTo>
                <a:lnTo>
                  <a:pt x="208" y="255"/>
                </a:lnTo>
                <a:lnTo>
                  <a:pt x="195" y="240"/>
                </a:lnTo>
                <a:lnTo>
                  <a:pt x="183" y="239"/>
                </a:lnTo>
                <a:lnTo>
                  <a:pt x="172" y="240"/>
                </a:lnTo>
                <a:lnTo>
                  <a:pt x="161" y="243"/>
                </a:lnTo>
                <a:lnTo>
                  <a:pt x="157" y="254"/>
                </a:lnTo>
                <a:lnTo>
                  <a:pt x="152" y="258"/>
                </a:lnTo>
                <a:lnTo>
                  <a:pt x="145" y="261"/>
                </a:lnTo>
                <a:lnTo>
                  <a:pt x="133" y="267"/>
                </a:lnTo>
                <a:lnTo>
                  <a:pt x="124" y="267"/>
                </a:lnTo>
                <a:lnTo>
                  <a:pt x="115" y="261"/>
                </a:lnTo>
                <a:lnTo>
                  <a:pt x="109" y="251"/>
                </a:lnTo>
                <a:lnTo>
                  <a:pt x="102" y="249"/>
                </a:lnTo>
                <a:lnTo>
                  <a:pt x="93" y="251"/>
                </a:lnTo>
                <a:lnTo>
                  <a:pt x="80" y="256"/>
                </a:lnTo>
                <a:lnTo>
                  <a:pt x="68" y="269"/>
                </a:lnTo>
                <a:lnTo>
                  <a:pt x="55" y="274"/>
                </a:lnTo>
                <a:lnTo>
                  <a:pt x="48" y="283"/>
                </a:lnTo>
                <a:lnTo>
                  <a:pt x="43" y="287"/>
                </a:lnTo>
                <a:lnTo>
                  <a:pt x="44" y="282"/>
                </a:lnTo>
                <a:lnTo>
                  <a:pt x="41" y="269"/>
                </a:lnTo>
                <a:lnTo>
                  <a:pt x="45" y="255"/>
                </a:lnTo>
                <a:lnTo>
                  <a:pt x="48" y="231"/>
                </a:lnTo>
                <a:lnTo>
                  <a:pt x="53" y="220"/>
                </a:lnTo>
                <a:lnTo>
                  <a:pt x="53" y="211"/>
                </a:lnTo>
                <a:lnTo>
                  <a:pt x="54" y="202"/>
                </a:lnTo>
                <a:lnTo>
                  <a:pt x="50" y="186"/>
                </a:lnTo>
                <a:lnTo>
                  <a:pt x="54" y="169"/>
                </a:lnTo>
                <a:lnTo>
                  <a:pt x="50" y="165"/>
                </a:lnTo>
                <a:lnTo>
                  <a:pt x="29" y="165"/>
                </a:lnTo>
                <a:lnTo>
                  <a:pt x="23" y="164"/>
                </a:lnTo>
                <a:lnTo>
                  <a:pt x="21" y="163"/>
                </a:lnTo>
                <a:lnTo>
                  <a:pt x="21" y="145"/>
                </a:lnTo>
                <a:lnTo>
                  <a:pt x="18" y="130"/>
                </a:lnTo>
                <a:lnTo>
                  <a:pt x="12" y="121"/>
                </a:lnTo>
                <a:lnTo>
                  <a:pt x="9" y="116"/>
                </a:lnTo>
                <a:lnTo>
                  <a:pt x="2" y="119"/>
                </a:lnTo>
                <a:lnTo>
                  <a:pt x="0" y="113"/>
                </a:lnTo>
                <a:lnTo>
                  <a:pt x="1" y="105"/>
                </a:lnTo>
                <a:lnTo>
                  <a:pt x="4" y="105"/>
                </a:lnTo>
                <a:lnTo>
                  <a:pt x="5" y="99"/>
                </a:lnTo>
                <a:lnTo>
                  <a:pt x="10" y="95"/>
                </a:lnTo>
                <a:lnTo>
                  <a:pt x="17" y="93"/>
                </a:lnTo>
                <a:lnTo>
                  <a:pt x="23" y="92"/>
                </a:lnTo>
                <a:lnTo>
                  <a:pt x="21" y="84"/>
                </a:lnTo>
                <a:lnTo>
                  <a:pt x="21" y="79"/>
                </a:lnTo>
                <a:lnTo>
                  <a:pt x="48" y="61"/>
                </a:lnTo>
                <a:lnTo>
                  <a:pt x="53" y="54"/>
                </a:lnTo>
                <a:lnTo>
                  <a:pt x="54" y="49"/>
                </a:lnTo>
                <a:lnTo>
                  <a:pt x="59" y="76"/>
                </a:lnTo>
                <a:lnTo>
                  <a:pt x="80" y="71"/>
                </a:lnTo>
                <a:lnTo>
                  <a:pt x="84" y="67"/>
                </a:lnTo>
                <a:lnTo>
                  <a:pt x="85" y="52"/>
                </a:lnTo>
                <a:lnTo>
                  <a:pt x="79" y="36"/>
                </a:lnTo>
                <a:lnTo>
                  <a:pt x="76" y="19"/>
                </a:lnTo>
                <a:lnTo>
                  <a:pt x="77" y="7"/>
                </a:lnTo>
                <a:lnTo>
                  <a:pt x="86" y="0"/>
                </a:lnTo>
                <a:lnTo>
                  <a:pt x="106" y="1"/>
                </a:lnTo>
                <a:lnTo>
                  <a:pt x="106" y="3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17" name="Group 97">
            <a:extLst>
              <a:ext uri="{FF2B5EF4-FFF2-40B4-BE49-F238E27FC236}">
                <a16:creationId xmlns:a16="http://schemas.microsoft.com/office/drawing/2014/main" id="{16D6F24E-17EC-4AE3-8588-ACE4E58CF5A5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2947452" y="2832876"/>
            <a:ext cx="686913" cy="477891"/>
            <a:chOff x="3183" y="2052"/>
            <a:chExt cx="401" cy="370"/>
          </a:xfrm>
          <a:solidFill>
            <a:schemeClr val="accent1">
              <a:alpha val="70000"/>
            </a:schemeClr>
          </a:solidFill>
        </p:grpSpPr>
        <p:sp>
          <p:nvSpPr>
            <p:cNvPr id="1321" name="Freeform 98">
              <a:extLst>
                <a:ext uri="{FF2B5EF4-FFF2-40B4-BE49-F238E27FC236}">
                  <a16:creationId xmlns:a16="http://schemas.microsoft.com/office/drawing/2014/main" id="{814F5D39-46AA-473A-A4AD-25BDA3089597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509" y="2232"/>
              <a:ext cx="3" cy="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1" y="26"/>
                </a:cxn>
                <a:cxn ang="0">
                  <a:pos x="9" y="27"/>
                </a:cxn>
                <a:cxn ang="0">
                  <a:pos x="14" y="21"/>
                </a:cxn>
                <a:cxn ang="0">
                  <a:pos x="14" y="12"/>
                </a:cxn>
                <a:cxn ang="0">
                  <a:pos x="9" y="3"/>
                </a:cxn>
                <a:cxn ang="0">
                  <a:pos x="5" y="0"/>
                </a:cxn>
                <a:cxn ang="0">
                  <a:pos x="0" y="4"/>
                </a:cxn>
              </a:cxnLst>
              <a:rect l="0" t="0" r="r" b="b"/>
              <a:pathLst>
                <a:path w="14" h="27">
                  <a:moveTo>
                    <a:pt x="0" y="4"/>
                  </a:moveTo>
                  <a:lnTo>
                    <a:pt x="1" y="26"/>
                  </a:lnTo>
                  <a:lnTo>
                    <a:pt x="9" y="27"/>
                  </a:lnTo>
                  <a:lnTo>
                    <a:pt x="14" y="21"/>
                  </a:lnTo>
                  <a:lnTo>
                    <a:pt x="14" y="12"/>
                  </a:lnTo>
                  <a:lnTo>
                    <a:pt x="9" y="3"/>
                  </a:lnTo>
                  <a:lnTo>
                    <a:pt x="5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2" name="Freeform 99">
              <a:extLst>
                <a:ext uri="{FF2B5EF4-FFF2-40B4-BE49-F238E27FC236}">
                  <a16:creationId xmlns:a16="http://schemas.microsoft.com/office/drawing/2014/main" id="{C511F03B-404B-4019-8388-2A7F89B6EACA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262" y="2066"/>
              <a:ext cx="322" cy="332"/>
            </a:xfrm>
            <a:custGeom>
              <a:avLst/>
              <a:gdLst/>
              <a:ahLst/>
              <a:cxnLst>
                <a:cxn ang="0">
                  <a:pos x="351" y="1334"/>
                </a:cxn>
                <a:cxn ang="0">
                  <a:pos x="468" y="1614"/>
                </a:cxn>
                <a:cxn ang="0">
                  <a:pos x="594" y="1598"/>
                </a:cxn>
                <a:cxn ang="0">
                  <a:pos x="655" y="1431"/>
                </a:cxn>
                <a:cxn ang="0">
                  <a:pos x="659" y="1302"/>
                </a:cxn>
                <a:cxn ang="0">
                  <a:pos x="733" y="1205"/>
                </a:cxn>
                <a:cxn ang="0">
                  <a:pos x="880" y="1087"/>
                </a:cxn>
                <a:cxn ang="0">
                  <a:pos x="1036" y="913"/>
                </a:cxn>
                <a:cxn ang="0">
                  <a:pos x="1107" y="902"/>
                </a:cxn>
                <a:cxn ang="0">
                  <a:pos x="1134" y="854"/>
                </a:cxn>
                <a:cxn ang="0">
                  <a:pos x="1120" y="738"/>
                </a:cxn>
                <a:cxn ang="0">
                  <a:pos x="1122" y="669"/>
                </a:cxn>
                <a:cxn ang="0">
                  <a:pos x="1143" y="613"/>
                </a:cxn>
                <a:cxn ang="0">
                  <a:pos x="1264" y="679"/>
                </a:cxn>
                <a:cxn ang="0">
                  <a:pos x="1268" y="798"/>
                </a:cxn>
                <a:cxn ang="0">
                  <a:pos x="1346" y="881"/>
                </a:cxn>
                <a:cxn ang="0">
                  <a:pos x="1387" y="799"/>
                </a:cxn>
                <a:cxn ang="0">
                  <a:pos x="1487" y="652"/>
                </a:cxn>
                <a:cxn ang="0">
                  <a:pos x="1602" y="525"/>
                </a:cxn>
                <a:cxn ang="0">
                  <a:pos x="1532" y="422"/>
                </a:cxn>
                <a:cxn ang="0">
                  <a:pos x="1379" y="492"/>
                </a:cxn>
                <a:cxn ang="0">
                  <a:pos x="1319" y="570"/>
                </a:cxn>
                <a:cxn ang="0">
                  <a:pos x="1160" y="592"/>
                </a:cxn>
                <a:cxn ang="0">
                  <a:pos x="1133" y="551"/>
                </a:cxn>
                <a:cxn ang="0">
                  <a:pos x="1090" y="541"/>
                </a:cxn>
                <a:cxn ang="0">
                  <a:pos x="1046" y="615"/>
                </a:cxn>
                <a:cxn ang="0">
                  <a:pos x="873" y="555"/>
                </a:cxn>
                <a:cxn ang="0">
                  <a:pos x="772" y="530"/>
                </a:cxn>
                <a:cxn ang="0">
                  <a:pos x="676" y="480"/>
                </a:cxn>
                <a:cxn ang="0">
                  <a:pos x="675" y="409"/>
                </a:cxn>
                <a:cxn ang="0">
                  <a:pos x="690" y="367"/>
                </a:cxn>
                <a:cxn ang="0">
                  <a:pos x="631" y="332"/>
                </a:cxn>
                <a:cxn ang="0">
                  <a:pos x="589" y="304"/>
                </a:cxn>
                <a:cxn ang="0">
                  <a:pos x="581" y="224"/>
                </a:cxn>
                <a:cxn ang="0">
                  <a:pos x="617" y="223"/>
                </a:cxn>
                <a:cxn ang="0">
                  <a:pos x="597" y="174"/>
                </a:cxn>
                <a:cxn ang="0">
                  <a:pos x="628" y="126"/>
                </a:cxn>
                <a:cxn ang="0">
                  <a:pos x="666" y="52"/>
                </a:cxn>
                <a:cxn ang="0">
                  <a:pos x="642" y="22"/>
                </a:cxn>
                <a:cxn ang="0">
                  <a:pos x="599" y="6"/>
                </a:cxn>
                <a:cxn ang="0">
                  <a:pos x="489" y="68"/>
                </a:cxn>
                <a:cxn ang="0">
                  <a:pos x="427" y="92"/>
                </a:cxn>
                <a:cxn ang="0">
                  <a:pos x="333" y="79"/>
                </a:cxn>
                <a:cxn ang="0">
                  <a:pos x="320" y="126"/>
                </a:cxn>
                <a:cxn ang="0">
                  <a:pos x="321" y="181"/>
                </a:cxn>
                <a:cxn ang="0">
                  <a:pos x="384" y="232"/>
                </a:cxn>
                <a:cxn ang="0">
                  <a:pos x="362" y="267"/>
                </a:cxn>
                <a:cxn ang="0">
                  <a:pos x="371" y="324"/>
                </a:cxn>
                <a:cxn ang="0">
                  <a:pos x="314" y="388"/>
                </a:cxn>
                <a:cxn ang="0">
                  <a:pos x="212" y="504"/>
                </a:cxn>
                <a:cxn ang="0">
                  <a:pos x="132" y="513"/>
                </a:cxn>
                <a:cxn ang="0">
                  <a:pos x="111" y="603"/>
                </a:cxn>
                <a:cxn ang="0">
                  <a:pos x="142" y="669"/>
                </a:cxn>
                <a:cxn ang="0">
                  <a:pos x="166" y="733"/>
                </a:cxn>
                <a:cxn ang="0">
                  <a:pos x="127" y="734"/>
                </a:cxn>
                <a:cxn ang="0">
                  <a:pos x="47" y="740"/>
                </a:cxn>
                <a:cxn ang="0">
                  <a:pos x="0" y="773"/>
                </a:cxn>
                <a:cxn ang="0">
                  <a:pos x="124" y="814"/>
                </a:cxn>
                <a:cxn ang="0">
                  <a:pos x="131" y="945"/>
                </a:cxn>
                <a:cxn ang="0">
                  <a:pos x="229" y="857"/>
                </a:cxn>
                <a:cxn ang="0">
                  <a:pos x="246" y="924"/>
                </a:cxn>
                <a:cxn ang="0">
                  <a:pos x="261" y="1041"/>
                </a:cxn>
                <a:cxn ang="0">
                  <a:pos x="276" y="1157"/>
                </a:cxn>
              </a:cxnLst>
              <a:rect l="0" t="0" r="r" b="b"/>
              <a:pathLst>
                <a:path w="1608" h="1661">
                  <a:moveTo>
                    <a:pt x="304" y="1236"/>
                  </a:moveTo>
                  <a:lnTo>
                    <a:pt x="306" y="1238"/>
                  </a:lnTo>
                  <a:lnTo>
                    <a:pt x="310" y="1250"/>
                  </a:lnTo>
                  <a:lnTo>
                    <a:pt x="312" y="1252"/>
                  </a:lnTo>
                  <a:lnTo>
                    <a:pt x="315" y="1249"/>
                  </a:lnTo>
                  <a:lnTo>
                    <a:pt x="320" y="1250"/>
                  </a:lnTo>
                  <a:lnTo>
                    <a:pt x="316" y="1255"/>
                  </a:lnTo>
                  <a:lnTo>
                    <a:pt x="316" y="1260"/>
                  </a:lnTo>
                  <a:lnTo>
                    <a:pt x="322" y="1281"/>
                  </a:lnTo>
                  <a:lnTo>
                    <a:pt x="331" y="1293"/>
                  </a:lnTo>
                  <a:lnTo>
                    <a:pt x="338" y="1297"/>
                  </a:lnTo>
                  <a:lnTo>
                    <a:pt x="348" y="1319"/>
                  </a:lnTo>
                  <a:lnTo>
                    <a:pt x="351" y="1334"/>
                  </a:lnTo>
                  <a:lnTo>
                    <a:pt x="358" y="1343"/>
                  </a:lnTo>
                  <a:lnTo>
                    <a:pt x="364" y="1358"/>
                  </a:lnTo>
                  <a:lnTo>
                    <a:pt x="370" y="1388"/>
                  </a:lnTo>
                  <a:lnTo>
                    <a:pt x="382" y="1426"/>
                  </a:lnTo>
                  <a:lnTo>
                    <a:pt x="382" y="1429"/>
                  </a:lnTo>
                  <a:lnTo>
                    <a:pt x="391" y="1444"/>
                  </a:lnTo>
                  <a:lnTo>
                    <a:pt x="401" y="1453"/>
                  </a:lnTo>
                  <a:lnTo>
                    <a:pt x="418" y="1475"/>
                  </a:lnTo>
                  <a:lnTo>
                    <a:pt x="425" y="1494"/>
                  </a:lnTo>
                  <a:lnTo>
                    <a:pt x="432" y="1519"/>
                  </a:lnTo>
                  <a:lnTo>
                    <a:pt x="454" y="1572"/>
                  </a:lnTo>
                  <a:lnTo>
                    <a:pt x="461" y="1600"/>
                  </a:lnTo>
                  <a:lnTo>
                    <a:pt x="468" y="1614"/>
                  </a:lnTo>
                  <a:lnTo>
                    <a:pt x="481" y="1633"/>
                  </a:lnTo>
                  <a:lnTo>
                    <a:pt x="495" y="1650"/>
                  </a:lnTo>
                  <a:lnTo>
                    <a:pt x="508" y="1661"/>
                  </a:lnTo>
                  <a:lnTo>
                    <a:pt x="525" y="1661"/>
                  </a:lnTo>
                  <a:lnTo>
                    <a:pt x="534" y="1653"/>
                  </a:lnTo>
                  <a:lnTo>
                    <a:pt x="534" y="1650"/>
                  </a:lnTo>
                  <a:lnTo>
                    <a:pt x="540" y="1647"/>
                  </a:lnTo>
                  <a:lnTo>
                    <a:pt x="546" y="1642"/>
                  </a:lnTo>
                  <a:lnTo>
                    <a:pt x="548" y="1636"/>
                  </a:lnTo>
                  <a:lnTo>
                    <a:pt x="547" y="1632"/>
                  </a:lnTo>
                  <a:lnTo>
                    <a:pt x="554" y="1611"/>
                  </a:lnTo>
                  <a:lnTo>
                    <a:pt x="577" y="1600"/>
                  </a:lnTo>
                  <a:lnTo>
                    <a:pt x="594" y="1598"/>
                  </a:lnTo>
                  <a:lnTo>
                    <a:pt x="593" y="1588"/>
                  </a:lnTo>
                  <a:lnTo>
                    <a:pt x="594" y="1578"/>
                  </a:lnTo>
                  <a:lnTo>
                    <a:pt x="607" y="1560"/>
                  </a:lnTo>
                  <a:lnTo>
                    <a:pt x="610" y="1552"/>
                  </a:lnTo>
                  <a:lnTo>
                    <a:pt x="615" y="1541"/>
                  </a:lnTo>
                  <a:lnTo>
                    <a:pt x="628" y="1539"/>
                  </a:lnTo>
                  <a:lnTo>
                    <a:pt x="632" y="1542"/>
                  </a:lnTo>
                  <a:lnTo>
                    <a:pt x="643" y="1542"/>
                  </a:lnTo>
                  <a:lnTo>
                    <a:pt x="643" y="1525"/>
                  </a:lnTo>
                  <a:lnTo>
                    <a:pt x="640" y="1496"/>
                  </a:lnTo>
                  <a:lnTo>
                    <a:pt x="640" y="1467"/>
                  </a:lnTo>
                  <a:lnTo>
                    <a:pt x="643" y="1456"/>
                  </a:lnTo>
                  <a:lnTo>
                    <a:pt x="655" y="1431"/>
                  </a:lnTo>
                  <a:lnTo>
                    <a:pt x="660" y="1417"/>
                  </a:lnTo>
                  <a:lnTo>
                    <a:pt x="667" y="1390"/>
                  </a:lnTo>
                  <a:lnTo>
                    <a:pt x="669" y="1381"/>
                  </a:lnTo>
                  <a:lnTo>
                    <a:pt x="667" y="1368"/>
                  </a:lnTo>
                  <a:lnTo>
                    <a:pt x="661" y="1363"/>
                  </a:lnTo>
                  <a:lnTo>
                    <a:pt x="660" y="1358"/>
                  </a:lnTo>
                  <a:lnTo>
                    <a:pt x="658" y="1356"/>
                  </a:lnTo>
                  <a:lnTo>
                    <a:pt x="660" y="1352"/>
                  </a:lnTo>
                  <a:lnTo>
                    <a:pt x="664" y="1356"/>
                  </a:lnTo>
                  <a:lnTo>
                    <a:pt x="656" y="1324"/>
                  </a:lnTo>
                  <a:lnTo>
                    <a:pt x="659" y="1314"/>
                  </a:lnTo>
                  <a:lnTo>
                    <a:pt x="659" y="1304"/>
                  </a:lnTo>
                  <a:lnTo>
                    <a:pt x="659" y="1302"/>
                  </a:lnTo>
                  <a:lnTo>
                    <a:pt x="655" y="1297"/>
                  </a:lnTo>
                  <a:lnTo>
                    <a:pt x="654" y="1284"/>
                  </a:lnTo>
                  <a:lnTo>
                    <a:pt x="654" y="1262"/>
                  </a:lnTo>
                  <a:lnTo>
                    <a:pt x="661" y="1251"/>
                  </a:lnTo>
                  <a:lnTo>
                    <a:pt x="670" y="1238"/>
                  </a:lnTo>
                  <a:lnTo>
                    <a:pt x="680" y="1233"/>
                  </a:lnTo>
                  <a:lnTo>
                    <a:pt x="688" y="1232"/>
                  </a:lnTo>
                  <a:lnTo>
                    <a:pt x="698" y="1238"/>
                  </a:lnTo>
                  <a:lnTo>
                    <a:pt x="706" y="1234"/>
                  </a:lnTo>
                  <a:lnTo>
                    <a:pt x="713" y="1222"/>
                  </a:lnTo>
                  <a:lnTo>
                    <a:pt x="718" y="1208"/>
                  </a:lnTo>
                  <a:lnTo>
                    <a:pt x="720" y="1208"/>
                  </a:lnTo>
                  <a:lnTo>
                    <a:pt x="733" y="1205"/>
                  </a:lnTo>
                  <a:lnTo>
                    <a:pt x="746" y="1202"/>
                  </a:lnTo>
                  <a:lnTo>
                    <a:pt x="769" y="1193"/>
                  </a:lnTo>
                  <a:lnTo>
                    <a:pt x="776" y="1185"/>
                  </a:lnTo>
                  <a:lnTo>
                    <a:pt x="776" y="1174"/>
                  </a:lnTo>
                  <a:lnTo>
                    <a:pt x="782" y="1164"/>
                  </a:lnTo>
                  <a:lnTo>
                    <a:pt x="795" y="1155"/>
                  </a:lnTo>
                  <a:lnTo>
                    <a:pt x="820" y="1136"/>
                  </a:lnTo>
                  <a:lnTo>
                    <a:pt x="837" y="1123"/>
                  </a:lnTo>
                  <a:lnTo>
                    <a:pt x="849" y="1109"/>
                  </a:lnTo>
                  <a:lnTo>
                    <a:pt x="864" y="1098"/>
                  </a:lnTo>
                  <a:lnTo>
                    <a:pt x="875" y="1092"/>
                  </a:lnTo>
                  <a:lnTo>
                    <a:pt x="878" y="1088"/>
                  </a:lnTo>
                  <a:lnTo>
                    <a:pt x="880" y="1087"/>
                  </a:lnTo>
                  <a:lnTo>
                    <a:pt x="890" y="1077"/>
                  </a:lnTo>
                  <a:lnTo>
                    <a:pt x="925" y="1034"/>
                  </a:lnTo>
                  <a:lnTo>
                    <a:pt x="938" y="1024"/>
                  </a:lnTo>
                  <a:lnTo>
                    <a:pt x="968" y="1007"/>
                  </a:lnTo>
                  <a:lnTo>
                    <a:pt x="986" y="1001"/>
                  </a:lnTo>
                  <a:lnTo>
                    <a:pt x="995" y="996"/>
                  </a:lnTo>
                  <a:lnTo>
                    <a:pt x="998" y="996"/>
                  </a:lnTo>
                  <a:lnTo>
                    <a:pt x="1015" y="981"/>
                  </a:lnTo>
                  <a:lnTo>
                    <a:pt x="1024" y="970"/>
                  </a:lnTo>
                  <a:lnTo>
                    <a:pt x="1026" y="964"/>
                  </a:lnTo>
                  <a:lnTo>
                    <a:pt x="1036" y="953"/>
                  </a:lnTo>
                  <a:lnTo>
                    <a:pt x="1030" y="929"/>
                  </a:lnTo>
                  <a:lnTo>
                    <a:pt x="1036" y="913"/>
                  </a:lnTo>
                  <a:lnTo>
                    <a:pt x="1068" y="897"/>
                  </a:lnTo>
                  <a:lnTo>
                    <a:pt x="1078" y="894"/>
                  </a:lnTo>
                  <a:lnTo>
                    <a:pt x="1084" y="889"/>
                  </a:lnTo>
                  <a:lnTo>
                    <a:pt x="1089" y="880"/>
                  </a:lnTo>
                  <a:lnTo>
                    <a:pt x="1091" y="874"/>
                  </a:lnTo>
                  <a:lnTo>
                    <a:pt x="1096" y="868"/>
                  </a:lnTo>
                  <a:lnTo>
                    <a:pt x="1100" y="868"/>
                  </a:lnTo>
                  <a:lnTo>
                    <a:pt x="1097" y="880"/>
                  </a:lnTo>
                  <a:lnTo>
                    <a:pt x="1097" y="893"/>
                  </a:lnTo>
                  <a:lnTo>
                    <a:pt x="1099" y="894"/>
                  </a:lnTo>
                  <a:lnTo>
                    <a:pt x="1101" y="894"/>
                  </a:lnTo>
                  <a:lnTo>
                    <a:pt x="1104" y="895"/>
                  </a:lnTo>
                  <a:lnTo>
                    <a:pt x="1107" y="902"/>
                  </a:lnTo>
                  <a:lnTo>
                    <a:pt x="1116" y="901"/>
                  </a:lnTo>
                  <a:lnTo>
                    <a:pt x="1121" y="897"/>
                  </a:lnTo>
                  <a:lnTo>
                    <a:pt x="1124" y="899"/>
                  </a:lnTo>
                  <a:lnTo>
                    <a:pt x="1126" y="890"/>
                  </a:lnTo>
                  <a:lnTo>
                    <a:pt x="1128" y="886"/>
                  </a:lnTo>
                  <a:lnTo>
                    <a:pt x="1131" y="896"/>
                  </a:lnTo>
                  <a:lnTo>
                    <a:pt x="1134" y="900"/>
                  </a:lnTo>
                  <a:lnTo>
                    <a:pt x="1142" y="897"/>
                  </a:lnTo>
                  <a:lnTo>
                    <a:pt x="1135" y="884"/>
                  </a:lnTo>
                  <a:lnTo>
                    <a:pt x="1137" y="878"/>
                  </a:lnTo>
                  <a:lnTo>
                    <a:pt x="1135" y="874"/>
                  </a:lnTo>
                  <a:lnTo>
                    <a:pt x="1133" y="863"/>
                  </a:lnTo>
                  <a:lnTo>
                    <a:pt x="1134" y="854"/>
                  </a:lnTo>
                  <a:lnTo>
                    <a:pt x="1132" y="846"/>
                  </a:lnTo>
                  <a:lnTo>
                    <a:pt x="1127" y="841"/>
                  </a:lnTo>
                  <a:lnTo>
                    <a:pt x="1124" y="832"/>
                  </a:lnTo>
                  <a:lnTo>
                    <a:pt x="1124" y="823"/>
                  </a:lnTo>
                  <a:lnTo>
                    <a:pt x="1126" y="820"/>
                  </a:lnTo>
                  <a:lnTo>
                    <a:pt x="1127" y="804"/>
                  </a:lnTo>
                  <a:lnTo>
                    <a:pt x="1126" y="800"/>
                  </a:lnTo>
                  <a:lnTo>
                    <a:pt x="1122" y="799"/>
                  </a:lnTo>
                  <a:lnTo>
                    <a:pt x="1122" y="784"/>
                  </a:lnTo>
                  <a:lnTo>
                    <a:pt x="1116" y="778"/>
                  </a:lnTo>
                  <a:lnTo>
                    <a:pt x="1116" y="770"/>
                  </a:lnTo>
                  <a:lnTo>
                    <a:pt x="1118" y="759"/>
                  </a:lnTo>
                  <a:lnTo>
                    <a:pt x="1120" y="738"/>
                  </a:lnTo>
                  <a:lnTo>
                    <a:pt x="1111" y="728"/>
                  </a:lnTo>
                  <a:lnTo>
                    <a:pt x="1105" y="723"/>
                  </a:lnTo>
                  <a:lnTo>
                    <a:pt x="1094" y="718"/>
                  </a:lnTo>
                  <a:lnTo>
                    <a:pt x="1085" y="714"/>
                  </a:lnTo>
                  <a:lnTo>
                    <a:pt x="1084" y="708"/>
                  </a:lnTo>
                  <a:lnTo>
                    <a:pt x="1085" y="703"/>
                  </a:lnTo>
                  <a:lnTo>
                    <a:pt x="1090" y="695"/>
                  </a:lnTo>
                  <a:lnTo>
                    <a:pt x="1097" y="694"/>
                  </a:lnTo>
                  <a:lnTo>
                    <a:pt x="1104" y="690"/>
                  </a:lnTo>
                  <a:lnTo>
                    <a:pt x="1106" y="683"/>
                  </a:lnTo>
                  <a:lnTo>
                    <a:pt x="1126" y="681"/>
                  </a:lnTo>
                  <a:lnTo>
                    <a:pt x="1126" y="673"/>
                  </a:lnTo>
                  <a:lnTo>
                    <a:pt x="1122" y="669"/>
                  </a:lnTo>
                  <a:lnTo>
                    <a:pt x="1123" y="665"/>
                  </a:lnTo>
                  <a:lnTo>
                    <a:pt x="1108" y="667"/>
                  </a:lnTo>
                  <a:lnTo>
                    <a:pt x="1101" y="662"/>
                  </a:lnTo>
                  <a:lnTo>
                    <a:pt x="1099" y="648"/>
                  </a:lnTo>
                  <a:lnTo>
                    <a:pt x="1095" y="644"/>
                  </a:lnTo>
                  <a:lnTo>
                    <a:pt x="1110" y="620"/>
                  </a:lnTo>
                  <a:lnTo>
                    <a:pt x="1112" y="608"/>
                  </a:lnTo>
                  <a:lnTo>
                    <a:pt x="1117" y="605"/>
                  </a:lnTo>
                  <a:lnTo>
                    <a:pt x="1126" y="622"/>
                  </a:lnTo>
                  <a:lnTo>
                    <a:pt x="1132" y="630"/>
                  </a:lnTo>
                  <a:lnTo>
                    <a:pt x="1133" y="622"/>
                  </a:lnTo>
                  <a:lnTo>
                    <a:pt x="1137" y="610"/>
                  </a:lnTo>
                  <a:lnTo>
                    <a:pt x="1143" y="613"/>
                  </a:lnTo>
                  <a:lnTo>
                    <a:pt x="1145" y="627"/>
                  </a:lnTo>
                  <a:lnTo>
                    <a:pt x="1153" y="636"/>
                  </a:lnTo>
                  <a:lnTo>
                    <a:pt x="1159" y="632"/>
                  </a:lnTo>
                  <a:lnTo>
                    <a:pt x="1166" y="638"/>
                  </a:lnTo>
                  <a:lnTo>
                    <a:pt x="1175" y="624"/>
                  </a:lnTo>
                  <a:lnTo>
                    <a:pt x="1177" y="628"/>
                  </a:lnTo>
                  <a:lnTo>
                    <a:pt x="1180" y="648"/>
                  </a:lnTo>
                  <a:lnTo>
                    <a:pt x="1185" y="667"/>
                  </a:lnTo>
                  <a:lnTo>
                    <a:pt x="1192" y="675"/>
                  </a:lnTo>
                  <a:lnTo>
                    <a:pt x="1203" y="680"/>
                  </a:lnTo>
                  <a:lnTo>
                    <a:pt x="1246" y="684"/>
                  </a:lnTo>
                  <a:lnTo>
                    <a:pt x="1250" y="681"/>
                  </a:lnTo>
                  <a:lnTo>
                    <a:pt x="1264" y="679"/>
                  </a:lnTo>
                  <a:lnTo>
                    <a:pt x="1288" y="681"/>
                  </a:lnTo>
                  <a:lnTo>
                    <a:pt x="1311" y="685"/>
                  </a:lnTo>
                  <a:lnTo>
                    <a:pt x="1326" y="691"/>
                  </a:lnTo>
                  <a:lnTo>
                    <a:pt x="1325" y="696"/>
                  </a:lnTo>
                  <a:lnTo>
                    <a:pt x="1315" y="701"/>
                  </a:lnTo>
                  <a:lnTo>
                    <a:pt x="1310" y="714"/>
                  </a:lnTo>
                  <a:lnTo>
                    <a:pt x="1298" y="729"/>
                  </a:lnTo>
                  <a:lnTo>
                    <a:pt x="1288" y="739"/>
                  </a:lnTo>
                  <a:lnTo>
                    <a:pt x="1276" y="744"/>
                  </a:lnTo>
                  <a:lnTo>
                    <a:pt x="1262" y="754"/>
                  </a:lnTo>
                  <a:lnTo>
                    <a:pt x="1260" y="762"/>
                  </a:lnTo>
                  <a:lnTo>
                    <a:pt x="1261" y="778"/>
                  </a:lnTo>
                  <a:lnTo>
                    <a:pt x="1268" y="798"/>
                  </a:lnTo>
                  <a:lnTo>
                    <a:pt x="1278" y="799"/>
                  </a:lnTo>
                  <a:lnTo>
                    <a:pt x="1284" y="809"/>
                  </a:lnTo>
                  <a:lnTo>
                    <a:pt x="1292" y="814"/>
                  </a:lnTo>
                  <a:lnTo>
                    <a:pt x="1295" y="807"/>
                  </a:lnTo>
                  <a:lnTo>
                    <a:pt x="1301" y="786"/>
                  </a:lnTo>
                  <a:lnTo>
                    <a:pt x="1312" y="771"/>
                  </a:lnTo>
                  <a:lnTo>
                    <a:pt x="1319" y="772"/>
                  </a:lnTo>
                  <a:lnTo>
                    <a:pt x="1326" y="786"/>
                  </a:lnTo>
                  <a:lnTo>
                    <a:pt x="1331" y="803"/>
                  </a:lnTo>
                  <a:lnTo>
                    <a:pt x="1333" y="811"/>
                  </a:lnTo>
                  <a:lnTo>
                    <a:pt x="1336" y="819"/>
                  </a:lnTo>
                  <a:lnTo>
                    <a:pt x="1342" y="847"/>
                  </a:lnTo>
                  <a:lnTo>
                    <a:pt x="1346" y="881"/>
                  </a:lnTo>
                  <a:lnTo>
                    <a:pt x="1349" y="878"/>
                  </a:lnTo>
                  <a:lnTo>
                    <a:pt x="1354" y="873"/>
                  </a:lnTo>
                  <a:lnTo>
                    <a:pt x="1363" y="875"/>
                  </a:lnTo>
                  <a:lnTo>
                    <a:pt x="1368" y="874"/>
                  </a:lnTo>
                  <a:lnTo>
                    <a:pt x="1373" y="868"/>
                  </a:lnTo>
                  <a:lnTo>
                    <a:pt x="1374" y="862"/>
                  </a:lnTo>
                  <a:lnTo>
                    <a:pt x="1371" y="862"/>
                  </a:lnTo>
                  <a:lnTo>
                    <a:pt x="1368" y="852"/>
                  </a:lnTo>
                  <a:lnTo>
                    <a:pt x="1368" y="836"/>
                  </a:lnTo>
                  <a:lnTo>
                    <a:pt x="1369" y="823"/>
                  </a:lnTo>
                  <a:lnTo>
                    <a:pt x="1380" y="824"/>
                  </a:lnTo>
                  <a:lnTo>
                    <a:pt x="1384" y="819"/>
                  </a:lnTo>
                  <a:lnTo>
                    <a:pt x="1387" y="799"/>
                  </a:lnTo>
                  <a:lnTo>
                    <a:pt x="1386" y="773"/>
                  </a:lnTo>
                  <a:lnTo>
                    <a:pt x="1393" y="766"/>
                  </a:lnTo>
                  <a:lnTo>
                    <a:pt x="1407" y="762"/>
                  </a:lnTo>
                  <a:lnTo>
                    <a:pt x="1420" y="765"/>
                  </a:lnTo>
                  <a:lnTo>
                    <a:pt x="1428" y="765"/>
                  </a:lnTo>
                  <a:lnTo>
                    <a:pt x="1433" y="760"/>
                  </a:lnTo>
                  <a:lnTo>
                    <a:pt x="1439" y="740"/>
                  </a:lnTo>
                  <a:lnTo>
                    <a:pt x="1457" y="705"/>
                  </a:lnTo>
                  <a:lnTo>
                    <a:pt x="1461" y="694"/>
                  </a:lnTo>
                  <a:lnTo>
                    <a:pt x="1459" y="684"/>
                  </a:lnTo>
                  <a:lnTo>
                    <a:pt x="1465" y="675"/>
                  </a:lnTo>
                  <a:lnTo>
                    <a:pt x="1481" y="664"/>
                  </a:lnTo>
                  <a:lnTo>
                    <a:pt x="1487" y="652"/>
                  </a:lnTo>
                  <a:lnTo>
                    <a:pt x="1486" y="624"/>
                  </a:lnTo>
                  <a:lnTo>
                    <a:pt x="1493" y="608"/>
                  </a:lnTo>
                  <a:lnTo>
                    <a:pt x="1506" y="597"/>
                  </a:lnTo>
                  <a:lnTo>
                    <a:pt x="1521" y="589"/>
                  </a:lnTo>
                  <a:lnTo>
                    <a:pt x="1531" y="581"/>
                  </a:lnTo>
                  <a:lnTo>
                    <a:pt x="1538" y="567"/>
                  </a:lnTo>
                  <a:lnTo>
                    <a:pt x="1558" y="563"/>
                  </a:lnTo>
                  <a:lnTo>
                    <a:pt x="1569" y="560"/>
                  </a:lnTo>
                  <a:lnTo>
                    <a:pt x="1585" y="565"/>
                  </a:lnTo>
                  <a:lnTo>
                    <a:pt x="1590" y="560"/>
                  </a:lnTo>
                  <a:lnTo>
                    <a:pt x="1586" y="544"/>
                  </a:lnTo>
                  <a:lnTo>
                    <a:pt x="1591" y="530"/>
                  </a:lnTo>
                  <a:lnTo>
                    <a:pt x="1602" y="525"/>
                  </a:lnTo>
                  <a:lnTo>
                    <a:pt x="1608" y="518"/>
                  </a:lnTo>
                  <a:lnTo>
                    <a:pt x="1608" y="506"/>
                  </a:lnTo>
                  <a:lnTo>
                    <a:pt x="1604" y="493"/>
                  </a:lnTo>
                  <a:lnTo>
                    <a:pt x="1594" y="490"/>
                  </a:lnTo>
                  <a:lnTo>
                    <a:pt x="1580" y="490"/>
                  </a:lnTo>
                  <a:lnTo>
                    <a:pt x="1570" y="486"/>
                  </a:lnTo>
                  <a:lnTo>
                    <a:pt x="1552" y="486"/>
                  </a:lnTo>
                  <a:lnTo>
                    <a:pt x="1554" y="470"/>
                  </a:lnTo>
                  <a:lnTo>
                    <a:pt x="1556" y="455"/>
                  </a:lnTo>
                  <a:lnTo>
                    <a:pt x="1543" y="453"/>
                  </a:lnTo>
                  <a:lnTo>
                    <a:pt x="1541" y="442"/>
                  </a:lnTo>
                  <a:lnTo>
                    <a:pt x="1543" y="434"/>
                  </a:lnTo>
                  <a:lnTo>
                    <a:pt x="1532" y="422"/>
                  </a:lnTo>
                  <a:lnTo>
                    <a:pt x="1520" y="426"/>
                  </a:lnTo>
                  <a:lnTo>
                    <a:pt x="1505" y="436"/>
                  </a:lnTo>
                  <a:lnTo>
                    <a:pt x="1492" y="439"/>
                  </a:lnTo>
                  <a:lnTo>
                    <a:pt x="1472" y="441"/>
                  </a:lnTo>
                  <a:lnTo>
                    <a:pt x="1463" y="439"/>
                  </a:lnTo>
                  <a:lnTo>
                    <a:pt x="1457" y="434"/>
                  </a:lnTo>
                  <a:lnTo>
                    <a:pt x="1452" y="433"/>
                  </a:lnTo>
                  <a:lnTo>
                    <a:pt x="1443" y="438"/>
                  </a:lnTo>
                  <a:lnTo>
                    <a:pt x="1434" y="444"/>
                  </a:lnTo>
                  <a:lnTo>
                    <a:pt x="1428" y="455"/>
                  </a:lnTo>
                  <a:lnTo>
                    <a:pt x="1408" y="472"/>
                  </a:lnTo>
                  <a:lnTo>
                    <a:pt x="1393" y="476"/>
                  </a:lnTo>
                  <a:lnTo>
                    <a:pt x="1379" y="492"/>
                  </a:lnTo>
                  <a:lnTo>
                    <a:pt x="1369" y="499"/>
                  </a:lnTo>
                  <a:lnTo>
                    <a:pt x="1354" y="507"/>
                  </a:lnTo>
                  <a:lnTo>
                    <a:pt x="1342" y="515"/>
                  </a:lnTo>
                  <a:lnTo>
                    <a:pt x="1314" y="522"/>
                  </a:lnTo>
                  <a:lnTo>
                    <a:pt x="1296" y="527"/>
                  </a:lnTo>
                  <a:lnTo>
                    <a:pt x="1298" y="529"/>
                  </a:lnTo>
                  <a:lnTo>
                    <a:pt x="1298" y="531"/>
                  </a:lnTo>
                  <a:lnTo>
                    <a:pt x="1295" y="538"/>
                  </a:lnTo>
                  <a:lnTo>
                    <a:pt x="1295" y="540"/>
                  </a:lnTo>
                  <a:lnTo>
                    <a:pt x="1296" y="542"/>
                  </a:lnTo>
                  <a:lnTo>
                    <a:pt x="1315" y="550"/>
                  </a:lnTo>
                  <a:lnTo>
                    <a:pt x="1321" y="556"/>
                  </a:lnTo>
                  <a:lnTo>
                    <a:pt x="1319" y="570"/>
                  </a:lnTo>
                  <a:lnTo>
                    <a:pt x="1320" y="574"/>
                  </a:lnTo>
                  <a:lnTo>
                    <a:pt x="1320" y="577"/>
                  </a:lnTo>
                  <a:lnTo>
                    <a:pt x="1312" y="581"/>
                  </a:lnTo>
                  <a:lnTo>
                    <a:pt x="1292" y="584"/>
                  </a:lnTo>
                  <a:lnTo>
                    <a:pt x="1278" y="585"/>
                  </a:lnTo>
                  <a:lnTo>
                    <a:pt x="1257" y="589"/>
                  </a:lnTo>
                  <a:lnTo>
                    <a:pt x="1249" y="590"/>
                  </a:lnTo>
                  <a:lnTo>
                    <a:pt x="1240" y="590"/>
                  </a:lnTo>
                  <a:lnTo>
                    <a:pt x="1230" y="587"/>
                  </a:lnTo>
                  <a:lnTo>
                    <a:pt x="1225" y="587"/>
                  </a:lnTo>
                  <a:lnTo>
                    <a:pt x="1202" y="595"/>
                  </a:lnTo>
                  <a:lnTo>
                    <a:pt x="1183" y="595"/>
                  </a:lnTo>
                  <a:lnTo>
                    <a:pt x="1160" y="592"/>
                  </a:lnTo>
                  <a:lnTo>
                    <a:pt x="1149" y="588"/>
                  </a:lnTo>
                  <a:lnTo>
                    <a:pt x="1145" y="585"/>
                  </a:lnTo>
                  <a:lnTo>
                    <a:pt x="1142" y="585"/>
                  </a:lnTo>
                  <a:lnTo>
                    <a:pt x="1140" y="584"/>
                  </a:lnTo>
                  <a:lnTo>
                    <a:pt x="1140" y="577"/>
                  </a:lnTo>
                  <a:lnTo>
                    <a:pt x="1139" y="574"/>
                  </a:lnTo>
                  <a:lnTo>
                    <a:pt x="1134" y="573"/>
                  </a:lnTo>
                  <a:lnTo>
                    <a:pt x="1134" y="568"/>
                  </a:lnTo>
                  <a:lnTo>
                    <a:pt x="1143" y="560"/>
                  </a:lnTo>
                  <a:lnTo>
                    <a:pt x="1144" y="556"/>
                  </a:lnTo>
                  <a:lnTo>
                    <a:pt x="1139" y="556"/>
                  </a:lnTo>
                  <a:lnTo>
                    <a:pt x="1135" y="554"/>
                  </a:lnTo>
                  <a:lnTo>
                    <a:pt x="1133" y="551"/>
                  </a:lnTo>
                  <a:lnTo>
                    <a:pt x="1133" y="544"/>
                  </a:lnTo>
                  <a:lnTo>
                    <a:pt x="1137" y="531"/>
                  </a:lnTo>
                  <a:lnTo>
                    <a:pt x="1137" y="525"/>
                  </a:lnTo>
                  <a:lnTo>
                    <a:pt x="1134" y="515"/>
                  </a:lnTo>
                  <a:lnTo>
                    <a:pt x="1133" y="512"/>
                  </a:lnTo>
                  <a:lnTo>
                    <a:pt x="1128" y="509"/>
                  </a:lnTo>
                  <a:lnTo>
                    <a:pt x="1123" y="511"/>
                  </a:lnTo>
                  <a:lnTo>
                    <a:pt x="1115" y="517"/>
                  </a:lnTo>
                  <a:lnTo>
                    <a:pt x="1107" y="517"/>
                  </a:lnTo>
                  <a:lnTo>
                    <a:pt x="1099" y="520"/>
                  </a:lnTo>
                  <a:lnTo>
                    <a:pt x="1097" y="522"/>
                  </a:lnTo>
                  <a:lnTo>
                    <a:pt x="1094" y="529"/>
                  </a:lnTo>
                  <a:lnTo>
                    <a:pt x="1090" y="541"/>
                  </a:lnTo>
                  <a:lnTo>
                    <a:pt x="1091" y="556"/>
                  </a:lnTo>
                  <a:lnTo>
                    <a:pt x="1090" y="570"/>
                  </a:lnTo>
                  <a:lnTo>
                    <a:pt x="1086" y="574"/>
                  </a:lnTo>
                  <a:lnTo>
                    <a:pt x="1086" y="578"/>
                  </a:lnTo>
                  <a:lnTo>
                    <a:pt x="1094" y="582"/>
                  </a:lnTo>
                  <a:lnTo>
                    <a:pt x="1099" y="592"/>
                  </a:lnTo>
                  <a:lnTo>
                    <a:pt x="1099" y="599"/>
                  </a:lnTo>
                  <a:lnTo>
                    <a:pt x="1092" y="610"/>
                  </a:lnTo>
                  <a:lnTo>
                    <a:pt x="1092" y="613"/>
                  </a:lnTo>
                  <a:lnTo>
                    <a:pt x="1080" y="611"/>
                  </a:lnTo>
                  <a:lnTo>
                    <a:pt x="1069" y="614"/>
                  </a:lnTo>
                  <a:lnTo>
                    <a:pt x="1054" y="613"/>
                  </a:lnTo>
                  <a:lnTo>
                    <a:pt x="1046" y="615"/>
                  </a:lnTo>
                  <a:lnTo>
                    <a:pt x="1036" y="610"/>
                  </a:lnTo>
                  <a:lnTo>
                    <a:pt x="1026" y="609"/>
                  </a:lnTo>
                  <a:lnTo>
                    <a:pt x="1020" y="609"/>
                  </a:lnTo>
                  <a:lnTo>
                    <a:pt x="973" y="601"/>
                  </a:lnTo>
                  <a:lnTo>
                    <a:pt x="967" y="595"/>
                  </a:lnTo>
                  <a:lnTo>
                    <a:pt x="959" y="592"/>
                  </a:lnTo>
                  <a:lnTo>
                    <a:pt x="945" y="593"/>
                  </a:lnTo>
                  <a:lnTo>
                    <a:pt x="925" y="589"/>
                  </a:lnTo>
                  <a:lnTo>
                    <a:pt x="913" y="581"/>
                  </a:lnTo>
                  <a:lnTo>
                    <a:pt x="907" y="576"/>
                  </a:lnTo>
                  <a:lnTo>
                    <a:pt x="897" y="562"/>
                  </a:lnTo>
                  <a:lnTo>
                    <a:pt x="891" y="558"/>
                  </a:lnTo>
                  <a:lnTo>
                    <a:pt x="873" y="555"/>
                  </a:lnTo>
                  <a:lnTo>
                    <a:pt x="869" y="555"/>
                  </a:lnTo>
                  <a:lnTo>
                    <a:pt x="866" y="558"/>
                  </a:lnTo>
                  <a:lnTo>
                    <a:pt x="860" y="557"/>
                  </a:lnTo>
                  <a:lnTo>
                    <a:pt x="852" y="554"/>
                  </a:lnTo>
                  <a:lnTo>
                    <a:pt x="841" y="554"/>
                  </a:lnTo>
                  <a:lnTo>
                    <a:pt x="832" y="558"/>
                  </a:lnTo>
                  <a:lnTo>
                    <a:pt x="827" y="558"/>
                  </a:lnTo>
                  <a:lnTo>
                    <a:pt x="806" y="554"/>
                  </a:lnTo>
                  <a:lnTo>
                    <a:pt x="796" y="541"/>
                  </a:lnTo>
                  <a:lnTo>
                    <a:pt x="794" y="539"/>
                  </a:lnTo>
                  <a:lnTo>
                    <a:pt x="785" y="538"/>
                  </a:lnTo>
                  <a:lnTo>
                    <a:pt x="782" y="538"/>
                  </a:lnTo>
                  <a:lnTo>
                    <a:pt x="772" y="530"/>
                  </a:lnTo>
                  <a:lnTo>
                    <a:pt x="761" y="525"/>
                  </a:lnTo>
                  <a:lnTo>
                    <a:pt x="751" y="524"/>
                  </a:lnTo>
                  <a:lnTo>
                    <a:pt x="741" y="519"/>
                  </a:lnTo>
                  <a:lnTo>
                    <a:pt x="736" y="515"/>
                  </a:lnTo>
                  <a:lnTo>
                    <a:pt x="724" y="501"/>
                  </a:lnTo>
                  <a:lnTo>
                    <a:pt x="715" y="495"/>
                  </a:lnTo>
                  <a:lnTo>
                    <a:pt x="707" y="491"/>
                  </a:lnTo>
                  <a:lnTo>
                    <a:pt x="703" y="487"/>
                  </a:lnTo>
                  <a:lnTo>
                    <a:pt x="690" y="480"/>
                  </a:lnTo>
                  <a:lnTo>
                    <a:pt x="687" y="480"/>
                  </a:lnTo>
                  <a:lnTo>
                    <a:pt x="686" y="484"/>
                  </a:lnTo>
                  <a:lnTo>
                    <a:pt x="681" y="484"/>
                  </a:lnTo>
                  <a:lnTo>
                    <a:pt x="676" y="480"/>
                  </a:lnTo>
                  <a:lnTo>
                    <a:pt x="675" y="474"/>
                  </a:lnTo>
                  <a:lnTo>
                    <a:pt x="670" y="469"/>
                  </a:lnTo>
                  <a:lnTo>
                    <a:pt x="659" y="468"/>
                  </a:lnTo>
                  <a:lnTo>
                    <a:pt x="658" y="465"/>
                  </a:lnTo>
                  <a:lnTo>
                    <a:pt x="659" y="458"/>
                  </a:lnTo>
                  <a:lnTo>
                    <a:pt x="664" y="450"/>
                  </a:lnTo>
                  <a:lnTo>
                    <a:pt x="667" y="449"/>
                  </a:lnTo>
                  <a:lnTo>
                    <a:pt x="669" y="442"/>
                  </a:lnTo>
                  <a:lnTo>
                    <a:pt x="672" y="438"/>
                  </a:lnTo>
                  <a:lnTo>
                    <a:pt x="669" y="429"/>
                  </a:lnTo>
                  <a:lnTo>
                    <a:pt x="672" y="422"/>
                  </a:lnTo>
                  <a:lnTo>
                    <a:pt x="677" y="416"/>
                  </a:lnTo>
                  <a:lnTo>
                    <a:pt x="675" y="409"/>
                  </a:lnTo>
                  <a:lnTo>
                    <a:pt x="675" y="405"/>
                  </a:lnTo>
                  <a:lnTo>
                    <a:pt x="679" y="400"/>
                  </a:lnTo>
                  <a:lnTo>
                    <a:pt x="685" y="400"/>
                  </a:lnTo>
                  <a:lnTo>
                    <a:pt x="688" y="393"/>
                  </a:lnTo>
                  <a:lnTo>
                    <a:pt x="696" y="388"/>
                  </a:lnTo>
                  <a:lnTo>
                    <a:pt x="699" y="382"/>
                  </a:lnTo>
                  <a:lnTo>
                    <a:pt x="701" y="377"/>
                  </a:lnTo>
                  <a:lnTo>
                    <a:pt x="703" y="375"/>
                  </a:lnTo>
                  <a:lnTo>
                    <a:pt x="706" y="377"/>
                  </a:lnTo>
                  <a:lnTo>
                    <a:pt x="712" y="375"/>
                  </a:lnTo>
                  <a:lnTo>
                    <a:pt x="709" y="374"/>
                  </a:lnTo>
                  <a:lnTo>
                    <a:pt x="692" y="369"/>
                  </a:lnTo>
                  <a:lnTo>
                    <a:pt x="690" y="367"/>
                  </a:lnTo>
                  <a:lnTo>
                    <a:pt x="686" y="361"/>
                  </a:lnTo>
                  <a:lnTo>
                    <a:pt x="681" y="359"/>
                  </a:lnTo>
                  <a:lnTo>
                    <a:pt x="669" y="350"/>
                  </a:lnTo>
                  <a:lnTo>
                    <a:pt x="663" y="350"/>
                  </a:lnTo>
                  <a:lnTo>
                    <a:pt x="656" y="346"/>
                  </a:lnTo>
                  <a:lnTo>
                    <a:pt x="654" y="342"/>
                  </a:lnTo>
                  <a:lnTo>
                    <a:pt x="654" y="339"/>
                  </a:lnTo>
                  <a:lnTo>
                    <a:pt x="651" y="335"/>
                  </a:lnTo>
                  <a:lnTo>
                    <a:pt x="647" y="335"/>
                  </a:lnTo>
                  <a:lnTo>
                    <a:pt x="645" y="332"/>
                  </a:lnTo>
                  <a:lnTo>
                    <a:pt x="640" y="330"/>
                  </a:lnTo>
                  <a:lnTo>
                    <a:pt x="632" y="334"/>
                  </a:lnTo>
                  <a:lnTo>
                    <a:pt x="631" y="332"/>
                  </a:lnTo>
                  <a:lnTo>
                    <a:pt x="629" y="326"/>
                  </a:lnTo>
                  <a:lnTo>
                    <a:pt x="628" y="325"/>
                  </a:lnTo>
                  <a:lnTo>
                    <a:pt x="624" y="324"/>
                  </a:lnTo>
                  <a:lnTo>
                    <a:pt x="621" y="325"/>
                  </a:lnTo>
                  <a:lnTo>
                    <a:pt x="612" y="324"/>
                  </a:lnTo>
                  <a:lnTo>
                    <a:pt x="608" y="325"/>
                  </a:lnTo>
                  <a:lnTo>
                    <a:pt x="602" y="329"/>
                  </a:lnTo>
                  <a:lnTo>
                    <a:pt x="599" y="329"/>
                  </a:lnTo>
                  <a:lnTo>
                    <a:pt x="596" y="326"/>
                  </a:lnTo>
                  <a:lnTo>
                    <a:pt x="597" y="316"/>
                  </a:lnTo>
                  <a:lnTo>
                    <a:pt x="593" y="313"/>
                  </a:lnTo>
                  <a:lnTo>
                    <a:pt x="589" y="307"/>
                  </a:lnTo>
                  <a:lnTo>
                    <a:pt x="589" y="304"/>
                  </a:lnTo>
                  <a:lnTo>
                    <a:pt x="584" y="299"/>
                  </a:lnTo>
                  <a:lnTo>
                    <a:pt x="584" y="294"/>
                  </a:lnTo>
                  <a:lnTo>
                    <a:pt x="586" y="287"/>
                  </a:lnTo>
                  <a:lnTo>
                    <a:pt x="583" y="281"/>
                  </a:lnTo>
                  <a:lnTo>
                    <a:pt x="583" y="277"/>
                  </a:lnTo>
                  <a:lnTo>
                    <a:pt x="584" y="270"/>
                  </a:lnTo>
                  <a:lnTo>
                    <a:pt x="586" y="264"/>
                  </a:lnTo>
                  <a:lnTo>
                    <a:pt x="579" y="254"/>
                  </a:lnTo>
                  <a:lnTo>
                    <a:pt x="572" y="246"/>
                  </a:lnTo>
                  <a:lnTo>
                    <a:pt x="572" y="237"/>
                  </a:lnTo>
                  <a:lnTo>
                    <a:pt x="569" y="229"/>
                  </a:lnTo>
                  <a:lnTo>
                    <a:pt x="570" y="226"/>
                  </a:lnTo>
                  <a:lnTo>
                    <a:pt x="581" y="224"/>
                  </a:lnTo>
                  <a:lnTo>
                    <a:pt x="584" y="221"/>
                  </a:lnTo>
                  <a:lnTo>
                    <a:pt x="585" y="222"/>
                  </a:lnTo>
                  <a:lnTo>
                    <a:pt x="586" y="229"/>
                  </a:lnTo>
                  <a:lnTo>
                    <a:pt x="589" y="234"/>
                  </a:lnTo>
                  <a:lnTo>
                    <a:pt x="591" y="237"/>
                  </a:lnTo>
                  <a:lnTo>
                    <a:pt x="599" y="239"/>
                  </a:lnTo>
                  <a:lnTo>
                    <a:pt x="601" y="238"/>
                  </a:lnTo>
                  <a:lnTo>
                    <a:pt x="604" y="237"/>
                  </a:lnTo>
                  <a:lnTo>
                    <a:pt x="607" y="238"/>
                  </a:lnTo>
                  <a:lnTo>
                    <a:pt x="608" y="232"/>
                  </a:lnTo>
                  <a:lnTo>
                    <a:pt x="612" y="229"/>
                  </a:lnTo>
                  <a:lnTo>
                    <a:pt x="616" y="223"/>
                  </a:lnTo>
                  <a:lnTo>
                    <a:pt x="617" y="223"/>
                  </a:lnTo>
                  <a:lnTo>
                    <a:pt x="621" y="228"/>
                  </a:lnTo>
                  <a:lnTo>
                    <a:pt x="623" y="228"/>
                  </a:lnTo>
                  <a:lnTo>
                    <a:pt x="632" y="217"/>
                  </a:lnTo>
                  <a:lnTo>
                    <a:pt x="632" y="215"/>
                  </a:lnTo>
                  <a:lnTo>
                    <a:pt x="628" y="208"/>
                  </a:lnTo>
                  <a:lnTo>
                    <a:pt x="622" y="200"/>
                  </a:lnTo>
                  <a:lnTo>
                    <a:pt x="621" y="195"/>
                  </a:lnTo>
                  <a:lnTo>
                    <a:pt x="622" y="192"/>
                  </a:lnTo>
                  <a:lnTo>
                    <a:pt x="622" y="189"/>
                  </a:lnTo>
                  <a:lnTo>
                    <a:pt x="612" y="184"/>
                  </a:lnTo>
                  <a:lnTo>
                    <a:pt x="607" y="185"/>
                  </a:lnTo>
                  <a:lnTo>
                    <a:pt x="606" y="181"/>
                  </a:lnTo>
                  <a:lnTo>
                    <a:pt x="597" y="174"/>
                  </a:lnTo>
                  <a:lnTo>
                    <a:pt x="597" y="159"/>
                  </a:lnTo>
                  <a:lnTo>
                    <a:pt x="602" y="158"/>
                  </a:lnTo>
                  <a:lnTo>
                    <a:pt x="600" y="152"/>
                  </a:lnTo>
                  <a:lnTo>
                    <a:pt x="601" y="149"/>
                  </a:lnTo>
                  <a:lnTo>
                    <a:pt x="602" y="148"/>
                  </a:lnTo>
                  <a:lnTo>
                    <a:pt x="595" y="141"/>
                  </a:lnTo>
                  <a:lnTo>
                    <a:pt x="596" y="135"/>
                  </a:lnTo>
                  <a:lnTo>
                    <a:pt x="596" y="133"/>
                  </a:lnTo>
                  <a:lnTo>
                    <a:pt x="606" y="133"/>
                  </a:lnTo>
                  <a:lnTo>
                    <a:pt x="610" y="130"/>
                  </a:lnTo>
                  <a:lnTo>
                    <a:pt x="621" y="133"/>
                  </a:lnTo>
                  <a:lnTo>
                    <a:pt x="623" y="131"/>
                  </a:lnTo>
                  <a:lnTo>
                    <a:pt x="628" y="126"/>
                  </a:lnTo>
                  <a:lnTo>
                    <a:pt x="633" y="116"/>
                  </a:lnTo>
                  <a:lnTo>
                    <a:pt x="633" y="105"/>
                  </a:lnTo>
                  <a:lnTo>
                    <a:pt x="643" y="104"/>
                  </a:lnTo>
                  <a:lnTo>
                    <a:pt x="644" y="103"/>
                  </a:lnTo>
                  <a:lnTo>
                    <a:pt x="642" y="100"/>
                  </a:lnTo>
                  <a:lnTo>
                    <a:pt x="643" y="97"/>
                  </a:lnTo>
                  <a:lnTo>
                    <a:pt x="647" y="94"/>
                  </a:lnTo>
                  <a:lnTo>
                    <a:pt x="648" y="92"/>
                  </a:lnTo>
                  <a:lnTo>
                    <a:pt x="651" y="88"/>
                  </a:lnTo>
                  <a:lnTo>
                    <a:pt x="658" y="83"/>
                  </a:lnTo>
                  <a:lnTo>
                    <a:pt x="658" y="77"/>
                  </a:lnTo>
                  <a:lnTo>
                    <a:pt x="664" y="71"/>
                  </a:lnTo>
                  <a:lnTo>
                    <a:pt x="666" y="52"/>
                  </a:lnTo>
                  <a:lnTo>
                    <a:pt x="669" y="50"/>
                  </a:lnTo>
                  <a:lnTo>
                    <a:pt x="669" y="43"/>
                  </a:lnTo>
                  <a:lnTo>
                    <a:pt x="675" y="35"/>
                  </a:lnTo>
                  <a:lnTo>
                    <a:pt x="675" y="32"/>
                  </a:lnTo>
                  <a:lnTo>
                    <a:pt x="671" y="29"/>
                  </a:lnTo>
                  <a:lnTo>
                    <a:pt x="667" y="29"/>
                  </a:lnTo>
                  <a:lnTo>
                    <a:pt x="660" y="38"/>
                  </a:lnTo>
                  <a:lnTo>
                    <a:pt x="658" y="38"/>
                  </a:lnTo>
                  <a:lnTo>
                    <a:pt x="655" y="34"/>
                  </a:lnTo>
                  <a:lnTo>
                    <a:pt x="653" y="23"/>
                  </a:lnTo>
                  <a:lnTo>
                    <a:pt x="648" y="27"/>
                  </a:lnTo>
                  <a:lnTo>
                    <a:pt x="644" y="27"/>
                  </a:lnTo>
                  <a:lnTo>
                    <a:pt x="642" y="22"/>
                  </a:lnTo>
                  <a:lnTo>
                    <a:pt x="639" y="22"/>
                  </a:lnTo>
                  <a:lnTo>
                    <a:pt x="637" y="20"/>
                  </a:lnTo>
                  <a:lnTo>
                    <a:pt x="636" y="11"/>
                  </a:lnTo>
                  <a:lnTo>
                    <a:pt x="632" y="9"/>
                  </a:lnTo>
                  <a:lnTo>
                    <a:pt x="631" y="7"/>
                  </a:lnTo>
                  <a:lnTo>
                    <a:pt x="628" y="6"/>
                  </a:lnTo>
                  <a:lnTo>
                    <a:pt x="624" y="6"/>
                  </a:lnTo>
                  <a:lnTo>
                    <a:pt x="621" y="1"/>
                  </a:lnTo>
                  <a:lnTo>
                    <a:pt x="618" y="0"/>
                  </a:lnTo>
                  <a:lnTo>
                    <a:pt x="615" y="0"/>
                  </a:lnTo>
                  <a:lnTo>
                    <a:pt x="610" y="2"/>
                  </a:lnTo>
                  <a:lnTo>
                    <a:pt x="604" y="2"/>
                  </a:lnTo>
                  <a:lnTo>
                    <a:pt x="599" y="6"/>
                  </a:lnTo>
                  <a:lnTo>
                    <a:pt x="585" y="6"/>
                  </a:lnTo>
                  <a:lnTo>
                    <a:pt x="575" y="13"/>
                  </a:lnTo>
                  <a:lnTo>
                    <a:pt x="564" y="19"/>
                  </a:lnTo>
                  <a:lnTo>
                    <a:pt x="557" y="24"/>
                  </a:lnTo>
                  <a:lnTo>
                    <a:pt x="552" y="29"/>
                  </a:lnTo>
                  <a:lnTo>
                    <a:pt x="547" y="30"/>
                  </a:lnTo>
                  <a:lnTo>
                    <a:pt x="543" y="35"/>
                  </a:lnTo>
                  <a:lnTo>
                    <a:pt x="536" y="32"/>
                  </a:lnTo>
                  <a:lnTo>
                    <a:pt x="531" y="35"/>
                  </a:lnTo>
                  <a:lnTo>
                    <a:pt x="526" y="35"/>
                  </a:lnTo>
                  <a:lnTo>
                    <a:pt x="492" y="60"/>
                  </a:lnTo>
                  <a:lnTo>
                    <a:pt x="488" y="66"/>
                  </a:lnTo>
                  <a:lnTo>
                    <a:pt x="489" y="68"/>
                  </a:lnTo>
                  <a:lnTo>
                    <a:pt x="489" y="71"/>
                  </a:lnTo>
                  <a:lnTo>
                    <a:pt x="486" y="79"/>
                  </a:lnTo>
                  <a:lnTo>
                    <a:pt x="482" y="83"/>
                  </a:lnTo>
                  <a:lnTo>
                    <a:pt x="478" y="82"/>
                  </a:lnTo>
                  <a:lnTo>
                    <a:pt x="475" y="78"/>
                  </a:lnTo>
                  <a:lnTo>
                    <a:pt x="456" y="79"/>
                  </a:lnTo>
                  <a:lnTo>
                    <a:pt x="454" y="81"/>
                  </a:lnTo>
                  <a:lnTo>
                    <a:pt x="449" y="87"/>
                  </a:lnTo>
                  <a:lnTo>
                    <a:pt x="446" y="88"/>
                  </a:lnTo>
                  <a:lnTo>
                    <a:pt x="440" y="88"/>
                  </a:lnTo>
                  <a:lnTo>
                    <a:pt x="433" y="86"/>
                  </a:lnTo>
                  <a:lnTo>
                    <a:pt x="429" y="88"/>
                  </a:lnTo>
                  <a:lnTo>
                    <a:pt x="427" y="92"/>
                  </a:lnTo>
                  <a:lnTo>
                    <a:pt x="423" y="94"/>
                  </a:lnTo>
                  <a:lnTo>
                    <a:pt x="421" y="95"/>
                  </a:lnTo>
                  <a:lnTo>
                    <a:pt x="414" y="94"/>
                  </a:lnTo>
                  <a:lnTo>
                    <a:pt x="411" y="95"/>
                  </a:lnTo>
                  <a:lnTo>
                    <a:pt x="407" y="93"/>
                  </a:lnTo>
                  <a:lnTo>
                    <a:pt x="395" y="93"/>
                  </a:lnTo>
                  <a:lnTo>
                    <a:pt x="390" y="92"/>
                  </a:lnTo>
                  <a:lnTo>
                    <a:pt x="385" y="92"/>
                  </a:lnTo>
                  <a:lnTo>
                    <a:pt x="370" y="83"/>
                  </a:lnTo>
                  <a:lnTo>
                    <a:pt x="360" y="81"/>
                  </a:lnTo>
                  <a:lnTo>
                    <a:pt x="342" y="73"/>
                  </a:lnTo>
                  <a:lnTo>
                    <a:pt x="337" y="76"/>
                  </a:lnTo>
                  <a:lnTo>
                    <a:pt x="333" y="79"/>
                  </a:lnTo>
                  <a:lnTo>
                    <a:pt x="326" y="78"/>
                  </a:lnTo>
                  <a:lnTo>
                    <a:pt x="322" y="79"/>
                  </a:lnTo>
                  <a:lnTo>
                    <a:pt x="321" y="82"/>
                  </a:lnTo>
                  <a:lnTo>
                    <a:pt x="320" y="90"/>
                  </a:lnTo>
                  <a:lnTo>
                    <a:pt x="312" y="104"/>
                  </a:lnTo>
                  <a:lnTo>
                    <a:pt x="312" y="106"/>
                  </a:lnTo>
                  <a:lnTo>
                    <a:pt x="321" y="106"/>
                  </a:lnTo>
                  <a:lnTo>
                    <a:pt x="323" y="111"/>
                  </a:lnTo>
                  <a:lnTo>
                    <a:pt x="323" y="115"/>
                  </a:lnTo>
                  <a:lnTo>
                    <a:pt x="319" y="117"/>
                  </a:lnTo>
                  <a:lnTo>
                    <a:pt x="317" y="119"/>
                  </a:lnTo>
                  <a:lnTo>
                    <a:pt x="317" y="122"/>
                  </a:lnTo>
                  <a:lnTo>
                    <a:pt x="320" y="126"/>
                  </a:lnTo>
                  <a:lnTo>
                    <a:pt x="322" y="127"/>
                  </a:lnTo>
                  <a:lnTo>
                    <a:pt x="333" y="126"/>
                  </a:lnTo>
                  <a:lnTo>
                    <a:pt x="336" y="129"/>
                  </a:lnTo>
                  <a:lnTo>
                    <a:pt x="337" y="132"/>
                  </a:lnTo>
                  <a:lnTo>
                    <a:pt x="337" y="133"/>
                  </a:lnTo>
                  <a:lnTo>
                    <a:pt x="332" y="138"/>
                  </a:lnTo>
                  <a:lnTo>
                    <a:pt x="326" y="141"/>
                  </a:lnTo>
                  <a:lnTo>
                    <a:pt x="325" y="147"/>
                  </a:lnTo>
                  <a:lnTo>
                    <a:pt x="337" y="158"/>
                  </a:lnTo>
                  <a:lnTo>
                    <a:pt x="337" y="164"/>
                  </a:lnTo>
                  <a:lnTo>
                    <a:pt x="336" y="169"/>
                  </a:lnTo>
                  <a:lnTo>
                    <a:pt x="322" y="178"/>
                  </a:lnTo>
                  <a:lnTo>
                    <a:pt x="321" y="181"/>
                  </a:lnTo>
                  <a:lnTo>
                    <a:pt x="330" y="185"/>
                  </a:lnTo>
                  <a:lnTo>
                    <a:pt x="333" y="194"/>
                  </a:lnTo>
                  <a:lnTo>
                    <a:pt x="343" y="200"/>
                  </a:lnTo>
                  <a:lnTo>
                    <a:pt x="342" y="207"/>
                  </a:lnTo>
                  <a:lnTo>
                    <a:pt x="349" y="208"/>
                  </a:lnTo>
                  <a:lnTo>
                    <a:pt x="352" y="212"/>
                  </a:lnTo>
                  <a:lnTo>
                    <a:pt x="358" y="210"/>
                  </a:lnTo>
                  <a:lnTo>
                    <a:pt x="363" y="211"/>
                  </a:lnTo>
                  <a:lnTo>
                    <a:pt x="363" y="216"/>
                  </a:lnTo>
                  <a:lnTo>
                    <a:pt x="362" y="222"/>
                  </a:lnTo>
                  <a:lnTo>
                    <a:pt x="365" y="229"/>
                  </a:lnTo>
                  <a:lnTo>
                    <a:pt x="366" y="230"/>
                  </a:lnTo>
                  <a:lnTo>
                    <a:pt x="384" y="232"/>
                  </a:lnTo>
                  <a:lnTo>
                    <a:pt x="389" y="235"/>
                  </a:lnTo>
                  <a:lnTo>
                    <a:pt x="394" y="234"/>
                  </a:lnTo>
                  <a:lnTo>
                    <a:pt x="400" y="242"/>
                  </a:lnTo>
                  <a:lnTo>
                    <a:pt x="398" y="246"/>
                  </a:lnTo>
                  <a:lnTo>
                    <a:pt x="401" y="250"/>
                  </a:lnTo>
                  <a:lnTo>
                    <a:pt x="396" y="255"/>
                  </a:lnTo>
                  <a:lnTo>
                    <a:pt x="394" y="259"/>
                  </a:lnTo>
                  <a:lnTo>
                    <a:pt x="386" y="260"/>
                  </a:lnTo>
                  <a:lnTo>
                    <a:pt x="382" y="260"/>
                  </a:lnTo>
                  <a:lnTo>
                    <a:pt x="380" y="259"/>
                  </a:lnTo>
                  <a:lnTo>
                    <a:pt x="375" y="260"/>
                  </a:lnTo>
                  <a:lnTo>
                    <a:pt x="373" y="262"/>
                  </a:lnTo>
                  <a:lnTo>
                    <a:pt x="362" y="267"/>
                  </a:lnTo>
                  <a:lnTo>
                    <a:pt x="358" y="275"/>
                  </a:lnTo>
                  <a:lnTo>
                    <a:pt x="357" y="286"/>
                  </a:lnTo>
                  <a:lnTo>
                    <a:pt x="362" y="292"/>
                  </a:lnTo>
                  <a:lnTo>
                    <a:pt x="360" y="297"/>
                  </a:lnTo>
                  <a:lnTo>
                    <a:pt x="363" y="298"/>
                  </a:lnTo>
                  <a:lnTo>
                    <a:pt x="364" y="301"/>
                  </a:lnTo>
                  <a:lnTo>
                    <a:pt x="363" y="304"/>
                  </a:lnTo>
                  <a:lnTo>
                    <a:pt x="358" y="308"/>
                  </a:lnTo>
                  <a:lnTo>
                    <a:pt x="357" y="314"/>
                  </a:lnTo>
                  <a:lnTo>
                    <a:pt x="357" y="316"/>
                  </a:lnTo>
                  <a:lnTo>
                    <a:pt x="359" y="318"/>
                  </a:lnTo>
                  <a:lnTo>
                    <a:pt x="369" y="318"/>
                  </a:lnTo>
                  <a:lnTo>
                    <a:pt x="371" y="324"/>
                  </a:lnTo>
                  <a:lnTo>
                    <a:pt x="369" y="326"/>
                  </a:lnTo>
                  <a:lnTo>
                    <a:pt x="365" y="328"/>
                  </a:lnTo>
                  <a:lnTo>
                    <a:pt x="362" y="326"/>
                  </a:lnTo>
                  <a:lnTo>
                    <a:pt x="359" y="324"/>
                  </a:lnTo>
                  <a:lnTo>
                    <a:pt x="357" y="331"/>
                  </a:lnTo>
                  <a:lnTo>
                    <a:pt x="343" y="336"/>
                  </a:lnTo>
                  <a:lnTo>
                    <a:pt x="331" y="352"/>
                  </a:lnTo>
                  <a:lnTo>
                    <a:pt x="326" y="355"/>
                  </a:lnTo>
                  <a:lnTo>
                    <a:pt x="321" y="361"/>
                  </a:lnTo>
                  <a:lnTo>
                    <a:pt x="317" y="366"/>
                  </a:lnTo>
                  <a:lnTo>
                    <a:pt x="316" y="372"/>
                  </a:lnTo>
                  <a:lnTo>
                    <a:pt x="317" y="380"/>
                  </a:lnTo>
                  <a:lnTo>
                    <a:pt x="314" y="388"/>
                  </a:lnTo>
                  <a:lnTo>
                    <a:pt x="305" y="393"/>
                  </a:lnTo>
                  <a:lnTo>
                    <a:pt x="298" y="393"/>
                  </a:lnTo>
                  <a:lnTo>
                    <a:pt x="292" y="398"/>
                  </a:lnTo>
                  <a:lnTo>
                    <a:pt x="287" y="406"/>
                  </a:lnTo>
                  <a:lnTo>
                    <a:pt x="283" y="417"/>
                  </a:lnTo>
                  <a:lnTo>
                    <a:pt x="277" y="428"/>
                  </a:lnTo>
                  <a:lnTo>
                    <a:pt x="262" y="450"/>
                  </a:lnTo>
                  <a:lnTo>
                    <a:pt x="256" y="457"/>
                  </a:lnTo>
                  <a:lnTo>
                    <a:pt x="244" y="464"/>
                  </a:lnTo>
                  <a:lnTo>
                    <a:pt x="233" y="474"/>
                  </a:lnTo>
                  <a:lnTo>
                    <a:pt x="229" y="479"/>
                  </a:lnTo>
                  <a:lnTo>
                    <a:pt x="219" y="495"/>
                  </a:lnTo>
                  <a:lnTo>
                    <a:pt x="212" y="504"/>
                  </a:lnTo>
                  <a:lnTo>
                    <a:pt x="204" y="519"/>
                  </a:lnTo>
                  <a:lnTo>
                    <a:pt x="199" y="522"/>
                  </a:lnTo>
                  <a:lnTo>
                    <a:pt x="195" y="523"/>
                  </a:lnTo>
                  <a:lnTo>
                    <a:pt x="172" y="523"/>
                  </a:lnTo>
                  <a:lnTo>
                    <a:pt x="169" y="524"/>
                  </a:lnTo>
                  <a:lnTo>
                    <a:pt x="161" y="527"/>
                  </a:lnTo>
                  <a:lnTo>
                    <a:pt x="156" y="533"/>
                  </a:lnTo>
                  <a:lnTo>
                    <a:pt x="152" y="534"/>
                  </a:lnTo>
                  <a:lnTo>
                    <a:pt x="149" y="533"/>
                  </a:lnTo>
                  <a:lnTo>
                    <a:pt x="147" y="528"/>
                  </a:lnTo>
                  <a:lnTo>
                    <a:pt x="139" y="514"/>
                  </a:lnTo>
                  <a:lnTo>
                    <a:pt x="136" y="512"/>
                  </a:lnTo>
                  <a:lnTo>
                    <a:pt x="132" y="513"/>
                  </a:lnTo>
                  <a:lnTo>
                    <a:pt x="122" y="522"/>
                  </a:lnTo>
                  <a:lnTo>
                    <a:pt x="118" y="528"/>
                  </a:lnTo>
                  <a:lnTo>
                    <a:pt x="107" y="538"/>
                  </a:lnTo>
                  <a:lnTo>
                    <a:pt x="93" y="556"/>
                  </a:lnTo>
                  <a:lnTo>
                    <a:pt x="85" y="563"/>
                  </a:lnTo>
                  <a:lnTo>
                    <a:pt x="83" y="570"/>
                  </a:lnTo>
                  <a:lnTo>
                    <a:pt x="79" y="588"/>
                  </a:lnTo>
                  <a:lnTo>
                    <a:pt x="79" y="593"/>
                  </a:lnTo>
                  <a:lnTo>
                    <a:pt x="81" y="598"/>
                  </a:lnTo>
                  <a:lnTo>
                    <a:pt x="88" y="601"/>
                  </a:lnTo>
                  <a:lnTo>
                    <a:pt x="94" y="600"/>
                  </a:lnTo>
                  <a:lnTo>
                    <a:pt x="101" y="603"/>
                  </a:lnTo>
                  <a:lnTo>
                    <a:pt x="111" y="603"/>
                  </a:lnTo>
                  <a:lnTo>
                    <a:pt x="113" y="604"/>
                  </a:lnTo>
                  <a:lnTo>
                    <a:pt x="117" y="608"/>
                  </a:lnTo>
                  <a:lnTo>
                    <a:pt x="118" y="611"/>
                  </a:lnTo>
                  <a:lnTo>
                    <a:pt x="118" y="616"/>
                  </a:lnTo>
                  <a:lnTo>
                    <a:pt x="112" y="636"/>
                  </a:lnTo>
                  <a:lnTo>
                    <a:pt x="112" y="641"/>
                  </a:lnTo>
                  <a:lnTo>
                    <a:pt x="113" y="646"/>
                  </a:lnTo>
                  <a:lnTo>
                    <a:pt x="123" y="657"/>
                  </a:lnTo>
                  <a:lnTo>
                    <a:pt x="127" y="658"/>
                  </a:lnTo>
                  <a:lnTo>
                    <a:pt x="137" y="654"/>
                  </a:lnTo>
                  <a:lnTo>
                    <a:pt x="139" y="655"/>
                  </a:lnTo>
                  <a:lnTo>
                    <a:pt x="142" y="658"/>
                  </a:lnTo>
                  <a:lnTo>
                    <a:pt x="142" y="669"/>
                  </a:lnTo>
                  <a:lnTo>
                    <a:pt x="143" y="678"/>
                  </a:lnTo>
                  <a:lnTo>
                    <a:pt x="148" y="685"/>
                  </a:lnTo>
                  <a:lnTo>
                    <a:pt x="150" y="692"/>
                  </a:lnTo>
                  <a:lnTo>
                    <a:pt x="155" y="698"/>
                  </a:lnTo>
                  <a:lnTo>
                    <a:pt x="160" y="703"/>
                  </a:lnTo>
                  <a:lnTo>
                    <a:pt x="160" y="706"/>
                  </a:lnTo>
                  <a:lnTo>
                    <a:pt x="164" y="711"/>
                  </a:lnTo>
                  <a:lnTo>
                    <a:pt x="165" y="714"/>
                  </a:lnTo>
                  <a:lnTo>
                    <a:pt x="160" y="716"/>
                  </a:lnTo>
                  <a:lnTo>
                    <a:pt x="160" y="718"/>
                  </a:lnTo>
                  <a:lnTo>
                    <a:pt x="160" y="728"/>
                  </a:lnTo>
                  <a:lnTo>
                    <a:pt x="159" y="732"/>
                  </a:lnTo>
                  <a:lnTo>
                    <a:pt x="166" y="733"/>
                  </a:lnTo>
                  <a:lnTo>
                    <a:pt x="166" y="735"/>
                  </a:lnTo>
                  <a:lnTo>
                    <a:pt x="159" y="735"/>
                  </a:lnTo>
                  <a:lnTo>
                    <a:pt x="154" y="739"/>
                  </a:lnTo>
                  <a:lnTo>
                    <a:pt x="154" y="741"/>
                  </a:lnTo>
                  <a:lnTo>
                    <a:pt x="150" y="743"/>
                  </a:lnTo>
                  <a:lnTo>
                    <a:pt x="147" y="743"/>
                  </a:lnTo>
                  <a:lnTo>
                    <a:pt x="140" y="743"/>
                  </a:lnTo>
                  <a:lnTo>
                    <a:pt x="139" y="740"/>
                  </a:lnTo>
                  <a:lnTo>
                    <a:pt x="138" y="739"/>
                  </a:lnTo>
                  <a:lnTo>
                    <a:pt x="139" y="733"/>
                  </a:lnTo>
                  <a:lnTo>
                    <a:pt x="139" y="732"/>
                  </a:lnTo>
                  <a:lnTo>
                    <a:pt x="132" y="730"/>
                  </a:lnTo>
                  <a:lnTo>
                    <a:pt x="127" y="734"/>
                  </a:lnTo>
                  <a:lnTo>
                    <a:pt x="115" y="738"/>
                  </a:lnTo>
                  <a:lnTo>
                    <a:pt x="111" y="745"/>
                  </a:lnTo>
                  <a:lnTo>
                    <a:pt x="110" y="746"/>
                  </a:lnTo>
                  <a:lnTo>
                    <a:pt x="107" y="746"/>
                  </a:lnTo>
                  <a:lnTo>
                    <a:pt x="93" y="746"/>
                  </a:lnTo>
                  <a:lnTo>
                    <a:pt x="84" y="739"/>
                  </a:lnTo>
                  <a:lnTo>
                    <a:pt x="78" y="741"/>
                  </a:lnTo>
                  <a:lnTo>
                    <a:pt x="74" y="739"/>
                  </a:lnTo>
                  <a:lnTo>
                    <a:pt x="62" y="740"/>
                  </a:lnTo>
                  <a:lnTo>
                    <a:pt x="58" y="739"/>
                  </a:lnTo>
                  <a:lnTo>
                    <a:pt x="52" y="740"/>
                  </a:lnTo>
                  <a:lnTo>
                    <a:pt x="48" y="739"/>
                  </a:lnTo>
                  <a:lnTo>
                    <a:pt x="47" y="740"/>
                  </a:lnTo>
                  <a:lnTo>
                    <a:pt x="46" y="740"/>
                  </a:lnTo>
                  <a:lnTo>
                    <a:pt x="43" y="735"/>
                  </a:lnTo>
                  <a:lnTo>
                    <a:pt x="41" y="735"/>
                  </a:lnTo>
                  <a:lnTo>
                    <a:pt x="40" y="740"/>
                  </a:lnTo>
                  <a:lnTo>
                    <a:pt x="40" y="757"/>
                  </a:lnTo>
                  <a:lnTo>
                    <a:pt x="20" y="757"/>
                  </a:lnTo>
                  <a:lnTo>
                    <a:pt x="16" y="759"/>
                  </a:lnTo>
                  <a:lnTo>
                    <a:pt x="11" y="757"/>
                  </a:lnTo>
                  <a:lnTo>
                    <a:pt x="9" y="762"/>
                  </a:lnTo>
                  <a:lnTo>
                    <a:pt x="7" y="764"/>
                  </a:lnTo>
                  <a:lnTo>
                    <a:pt x="5" y="767"/>
                  </a:lnTo>
                  <a:lnTo>
                    <a:pt x="0" y="771"/>
                  </a:lnTo>
                  <a:lnTo>
                    <a:pt x="0" y="773"/>
                  </a:lnTo>
                  <a:lnTo>
                    <a:pt x="2" y="782"/>
                  </a:lnTo>
                  <a:lnTo>
                    <a:pt x="9" y="782"/>
                  </a:lnTo>
                  <a:lnTo>
                    <a:pt x="13" y="791"/>
                  </a:lnTo>
                  <a:lnTo>
                    <a:pt x="27" y="809"/>
                  </a:lnTo>
                  <a:lnTo>
                    <a:pt x="37" y="820"/>
                  </a:lnTo>
                  <a:lnTo>
                    <a:pt x="47" y="825"/>
                  </a:lnTo>
                  <a:lnTo>
                    <a:pt x="67" y="827"/>
                  </a:lnTo>
                  <a:lnTo>
                    <a:pt x="89" y="825"/>
                  </a:lnTo>
                  <a:lnTo>
                    <a:pt x="105" y="821"/>
                  </a:lnTo>
                  <a:lnTo>
                    <a:pt x="113" y="818"/>
                  </a:lnTo>
                  <a:lnTo>
                    <a:pt x="117" y="810"/>
                  </a:lnTo>
                  <a:lnTo>
                    <a:pt x="122" y="808"/>
                  </a:lnTo>
                  <a:lnTo>
                    <a:pt x="124" y="814"/>
                  </a:lnTo>
                  <a:lnTo>
                    <a:pt x="117" y="834"/>
                  </a:lnTo>
                  <a:lnTo>
                    <a:pt x="106" y="843"/>
                  </a:lnTo>
                  <a:lnTo>
                    <a:pt x="96" y="850"/>
                  </a:lnTo>
                  <a:lnTo>
                    <a:pt x="84" y="852"/>
                  </a:lnTo>
                  <a:lnTo>
                    <a:pt x="70" y="854"/>
                  </a:lnTo>
                  <a:lnTo>
                    <a:pt x="59" y="857"/>
                  </a:lnTo>
                  <a:lnTo>
                    <a:pt x="51" y="850"/>
                  </a:lnTo>
                  <a:lnTo>
                    <a:pt x="47" y="854"/>
                  </a:lnTo>
                  <a:lnTo>
                    <a:pt x="50" y="870"/>
                  </a:lnTo>
                  <a:lnTo>
                    <a:pt x="90" y="911"/>
                  </a:lnTo>
                  <a:lnTo>
                    <a:pt x="104" y="926"/>
                  </a:lnTo>
                  <a:lnTo>
                    <a:pt x="124" y="944"/>
                  </a:lnTo>
                  <a:lnTo>
                    <a:pt x="131" y="945"/>
                  </a:lnTo>
                  <a:lnTo>
                    <a:pt x="156" y="947"/>
                  </a:lnTo>
                  <a:lnTo>
                    <a:pt x="167" y="944"/>
                  </a:lnTo>
                  <a:lnTo>
                    <a:pt x="174" y="943"/>
                  </a:lnTo>
                  <a:lnTo>
                    <a:pt x="183" y="936"/>
                  </a:lnTo>
                  <a:lnTo>
                    <a:pt x="190" y="936"/>
                  </a:lnTo>
                  <a:lnTo>
                    <a:pt x="207" y="924"/>
                  </a:lnTo>
                  <a:lnTo>
                    <a:pt x="213" y="916"/>
                  </a:lnTo>
                  <a:lnTo>
                    <a:pt x="218" y="906"/>
                  </a:lnTo>
                  <a:lnTo>
                    <a:pt x="219" y="879"/>
                  </a:lnTo>
                  <a:lnTo>
                    <a:pt x="222" y="867"/>
                  </a:lnTo>
                  <a:lnTo>
                    <a:pt x="224" y="852"/>
                  </a:lnTo>
                  <a:lnTo>
                    <a:pt x="226" y="856"/>
                  </a:lnTo>
                  <a:lnTo>
                    <a:pt x="229" y="857"/>
                  </a:lnTo>
                  <a:lnTo>
                    <a:pt x="258" y="858"/>
                  </a:lnTo>
                  <a:lnTo>
                    <a:pt x="260" y="859"/>
                  </a:lnTo>
                  <a:lnTo>
                    <a:pt x="253" y="866"/>
                  </a:lnTo>
                  <a:lnTo>
                    <a:pt x="242" y="866"/>
                  </a:lnTo>
                  <a:lnTo>
                    <a:pt x="239" y="879"/>
                  </a:lnTo>
                  <a:lnTo>
                    <a:pt x="241" y="880"/>
                  </a:lnTo>
                  <a:lnTo>
                    <a:pt x="240" y="891"/>
                  </a:lnTo>
                  <a:lnTo>
                    <a:pt x="242" y="894"/>
                  </a:lnTo>
                  <a:lnTo>
                    <a:pt x="249" y="897"/>
                  </a:lnTo>
                  <a:lnTo>
                    <a:pt x="242" y="911"/>
                  </a:lnTo>
                  <a:lnTo>
                    <a:pt x="242" y="922"/>
                  </a:lnTo>
                  <a:lnTo>
                    <a:pt x="242" y="924"/>
                  </a:lnTo>
                  <a:lnTo>
                    <a:pt x="246" y="924"/>
                  </a:lnTo>
                  <a:lnTo>
                    <a:pt x="249" y="928"/>
                  </a:lnTo>
                  <a:lnTo>
                    <a:pt x="249" y="934"/>
                  </a:lnTo>
                  <a:lnTo>
                    <a:pt x="255" y="952"/>
                  </a:lnTo>
                  <a:lnTo>
                    <a:pt x="256" y="963"/>
                  </a:lnTo>
                  <a:lnTo>
                    <a:pt x="256" y="971"/>
                  </a:lnTo>
                  <a:lnTo>
                    <a:pt x="250" y="987"/>
                  </a:lnTo>
                  <a:lnTo>
                    <a:pt x="247" y="998"/>
                  </a:lnTo>
                  <a:lnTo>
                    <a:pt x="247" y="1009"/>
                  </a:lnTo>
                  <a:lnTo>
                    <a:pt x="251" y="1028"/>
                  </a:lnTo>
                  <a:lnTo>
                    <a:pt x="253" y="1031"/>
                  </a:lnTo>
                  <a:lnTo>
                    <a:pt x="253" y="1047"/>
                  </a:lnTo>
                  <a:lnTo>
                    <a:pt x="257" y="1044"/>
                  </a:lnTo>
                  <a:lnTo>
                    <a:pt x="261" y="1041"/>
                  </a:lnTo>
                  <a:lnTo>
                    <a:pt x="262" y="1045"/>
                  </a:lnTo>
                  <a:lnTo>
                    <a:pt x="263" y="1052"/>
                  </a:lnTo>
                  <a:lnTo>
                    <a:pt x="261" y="1056"/>
                  </a:lnTo>
                  <a:lnTo>
                    <a:pt x="261" y="1060"/>
                  </a:lnTo>
                  <a:lnTo>
                    <a:pt x="260" y="1065"/>
                  </a:lnTo>
                  <a:lnTo>
                    <a:pt x="257" y="1084"/>
                  </a:lnTo>
                  <a:lnTo>
                    <a:pt x="263" y="1093"/>
                  </a:lnTo>
                  <a:lnTo>
                    <a:pt x="262" y="1096"/>
                  </a:lnTo>
                  <a:lnTo>
                    <a:pt x="265" y="1114"/>
                  </a:lnTo>
                  <a:lnTo>
                    <a:pt x="266" y="1114"/>
                  </a:lnTo>
                  <a:lnTo>
                    <a:pt x="273" y="1139"/>
                  </a:lnTo>
                  <a:lnTo>
                    <a:pt x="276" y="1147"/>
                  </a:lnTo>
                  <a:lnTo>
                    <a:pt x="276" y="1157"/>
                  </a:lnTo>
                  <a:lnTo>
                    <a:pt x="278" y="1163"/>
                  </a:lnTo>
                  <a:lnTo>
                    <a:pt x="282" y="1192"/>
                  </a:lnTo>
                  <a:lnTo>
                    <a:pt x="284" y="1201"/>
                  </a:lnTo>
                  <a:lnTo>
                    <a:pt x="289" y="1212"/>
                  </a:lnTo>
                  <a:lnTo>
                    <a:pt x="293" y="1214"/>
                  </a:lnTo>
                  <a:lnTo>
                    <a:pt x="295" y="1225"/>
                  </a:lnTo>
                  <a:lnTo>
                    <a:pt x="304" y="123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3" name="Freeform 100">
              <a:extLst>
                <a:ext uri="{FF2B5EF4-FFF2-40B4-BE49-F238E27FC236}">
                  <a16:creationId xmlns:a16="http://schemas.microsoft.com/office/drawing/2014/main" id="{33FFB1C5-E7E9-4754-A32D-EFFD207396F2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183" y="2052"/>
              <a:ext cx="184" cy="168"/>
            </a:xfrm>
            <a:custGeom>
              <a:avLst/>
              <a:gdLst/>
              <a:ahLst/>
              <a:cxnLst>
                <a:cxn ang="0">
                  <a:pos x="106" y="668"/>
                </a:cxn>
                <a:cxn ang="0">
                  <a:pos x="108" y="599"/>
                </a:cxn>
                <a:cxn ang="0">
                  <a:pos x="0" y="475"/>
                </a:cxn>
                <a:cxn ang="0">
                  <a:pos x="109" y="492"/>
                </a:cxn>
                <a:cxn ang="0">
                  <a:pos x="187" y="487"/>
                </a:cxn>
                <a:cxn ang="0">
                  <a:pos x="302" y="458"/>
                </a:cxn>
                <a:cxn ang="0">
                  <a:pos x="325" y="378"/>
                </a:cxn>
                <a:cxn ang="0">
                  <a:pos x="379" y="373"/>
                </a:cxn>
                <a:cxn ang="0">
                  <a:pos x="405" y="346"/>
                </a:cxn>
                <a:cxn ang="0">
                  <a:pos x="435" y="356"/>
                </a:cxn>
                <a:cxn ang="0">
                  <a:pos x="464" y="297"/>
                </a:cxn>
                <a:cxn ang="0">
                  <a:pos x="490" y="258"/>
                </a:cxn>
                <a:cxn ang="0">
                  <a:pos x="506" y="218"/>
                </a:cxn>
                <a:cxn ang="0">
                  <a:pos x="549" y="202"/>
                </a:cxn>
                <a:cxn ang="0">
                  <a:pos x="561" y="163"/>
                </a:cxn>
                <a:cxn ang="0">
                  <a:pos x="588" y="114"/>
                </a:cxn>
                <a:cxn ang="0">
                  <a:pos x="570" y="60"/>
                </a:cxn>
                <a:cxn ang="0">
                  <a:pos x="604" y="34"/>
                </a:cxn>
                <a:cxn ang="0">
                  <a:pos x="645" y="12"/>
                </a:cxn>
                <a:cxn ang="0">
                  <a:pos x="731" y="11"/>
                </a:cxn>
                <a:cxn ang="0">
                  <a:pos x="780" y="2"/>
                </a:cxn>
                <a:cxn ang="0">
                  <a:pos x="811" y="16"/>
                </a:cxn>
                <a:cxn ang="0">
                  <a:pos x="830" y="59"/>
                </a:cxn>
                <a:cxn ang="0">
                  <a:pos x="852" y="78"/>
                </a:cxn>
                <a:cxn ang="0">
                  <a:pos x="903" y="99"/>
                </a:cxn>
                <a:cxn ang="0">
                  <a:pos x="877" y="153"/>
                </a:cxn>
                <a:cxn ang="0">
                  <a:pos x="828" y="156"/>
                </a:cxn>
                <a:cxn ang="0">
                  <a:pos x="790" y="163"/>
                </a:cxn>
                <a:cxn ang="0">
                  <a:pos x="721" y="148"/>
                </a:cxn>
                <a:cxn ang="0">
                  <a:pos x="718" y="185"/>
                </a:cxn>
                <a:cxn ang="0">
                  <a:pos x="732" y="202"/>
                </a:cxn>
                <a:cxn ang="0">
                  <a:pos x="717" y="248"/>
                </a:cxn>
                <a:cxn ang="0">
                  <a:pos x="753" y="280"/>
                </a:cxn>
                <a:cxn ang="0">
                  <a:pos x="789" y="304"/>
                </a:cxn>
                <a:cxn ang="0">
                  <a:pos x="775" y="329"/>
                </a:cxn>
                <a:cxn ang="0">
                  <a:pos x="758" y="368"/>
                </a:cxn>
                <a:cxn ang="0">
                  <a:pos x="766" y="394"/>
                </a:cxn>
                <a:cxn ang="0">
                  <a:pos x="721" y="425"/>
                </a:cxn>
                <a:cxn ang="0">
                  <a:pos x="687" y="468"/>
                </a:cxn>
                <a:cxn ang="0">
                  <a:pos x="624" y="549"/>
                </a:cxn>
                <a:cxn ang="0">
                  <a:pos x="556" y="597"/>
                </a:cxn>
                <a:cxn ang="0">
                  <a:pos x="517" y="592"/>
                </a:cxn>
                <a:cxn ang="0">
                  <a:pos x="476" y="668"/>
                </a:cxn>
                <a:cxn ang="0">
                  <a:pos x="513" y="686"/>
                </a:cxn>
                <a:cxn ang="0">
                  <a:pos x="537" y="728"/>
                </a:cxn>
                <a:cxn ang="0">
                  <a:pos x="559" y="781"/>
                </a:cxn>
                <a:cxn ang="0">
                  <a:pos x="554" y="805"/>
                </a:cxn>
                <a:cxn ang="0">
                  <a:pos x="534" y="803"/>
                </a:cxn>
                <a:cxn ang="0">
                  <a:pos x="488" y="816"/>
                </a:cxn>
                <a:cxn ang="0">
                  <a:pos x="442" y="810"/>
                </a:cxn>
                <a:cxn ang="0">
                  <a:pos x="406" y="827"/>
                </a:cxn>
                <a:cxn ang="0">
                  <a:pos x="363" y="834"/>
                </a:cxn>
                <a:cxn ang="0">
                  <a:pos x="329" y="781"/>
                </a:cxn>
                <a:cxn ang="0">
                  <a:pos x="250" y="744"/>
                </a:cxn>
                <a:cxn ang="0">
                  <a:pos x="164" y="746"/>
                </a:cxn>
                <a:cxn ang="0">
                  <a:pos x="61" y="761"/>
                </a:cxn>
              </a:cxnLst>
              <a:rect l="0" t="0" r="r" b="b"/>
              <a:pathLst>
                <a:path w="921" h="842">
                  <a:moveTo>
                    <a:pt x="42" y="757"/>
                  </a:moveTo>
                  <a:lnTo>
                    <a:pt x="42" y="743"/>
                  </a:lnTo>
                  <a:lnTo>
                    <a:pt x="44" y="730"/>
                  </a:lnTo>
                  <a:lnTo>
                    <a:pt x="55" y="701"/>
                  </a:lnTo>
                  <a:lnTo>
                    <a:pt x="64" y="689"/>
                  </a:lnTo>
                  <a:lnTo>
                    <a:pt x="77" y="679"/>
                  </a:lnTo>
                  <a:lnTo>
                    <a:pt x="91" y="674"/>
                  </a:lnTo>
                  <a:lnTo>
                    <a:pt x="106" y="668"/>
                  </a:lnTo>
                  <a:lnTo>
                    <a:pt x="118" y="665"/>
                  </a:lnTo>
                  <a:lnTo>
                    <a:pt x="131" y="653"/>
                  </a:lnTo>
                  <a:lnTo>
                    <a:pt x="134" y="647"/>
                  </a:lnTo>
                  <a:lnTo>
                    <a:pt x="133" y="637"/>
                  </a:lnTo>
                  <a:lnTo>
                    <a:pt x="128" y="632"/>
                  </a:lnTo>
                  <a:lnTo>
                    <a:pt x="108" y="628"/>
                  </a:lnTo>
                  <a:lnTo>
                    <a:pt x="109" y="614"/>
                  </a:lnTo>
                  <a:lnTo>
                    <a:pt x="108" y="599"/>
                  </a:lnTo>
                  <a:lnTo>
                    <a:pt x="103" y="573"/>
                  </a:lnTo>
                  <a:lnTo>
                    <a:pt x="98" y="567"/>
                  </a:lnTo>
                  <a:lnTo>
                    <a:pt x="71" y="558"/>
                  </a:lnTo>
                  <a:lnTo>
                    <a:pt x="55" y="550"/>
                  </a:lnTo>
                  <a:lnTo>
                    <a:pt x="43" y="540"/>
                  </a:lnTo>
                  <a:lnTo>
                    <a:pt x="22" y="497"/>
                  </a:lnTo>
                  <a:lnTo>
                    <a:pt x="8" y="485"/>
                  </a:lnTo>
                  <a:lnTo>
                    <a:pt x="0" y="475"/>
                  </a:lnTo>
                  <a:lnTo>
                    <a:pt x="4" y="470"/>
                  </a:lnTo>
                  <a:lnTo>
                    <a:pt x="63" y="486"/>
                  </a:lnTo>
                  <a:lnTo>
                    <a:pt x="81" y="496"/>
                  </a:lnTo>
                  <a:lnTo>
                    <a:pt x="88" y="497"/>
                  </a:lnTo>
                  <a:lnTo>
                    <a:pt x="92" y="496"/>
                  </a:lnTo>
                  <a:lnTo>
                    <a:pt x="96" y="493"/>
                  </a:lnTo>
                  <a:lnTo>
                    <a:pt x="99" y="492"/>
                  </a:lnTo>
                  <a:lnTo>
                    <a:pt x="109" y="492"/>
                  </a:lnTo>
                  <a:lnTo>
                    <a:pt x="118" y="491"/>
                  </a:lnTo>
                  <a:lnTo>
                    <a:pt x="130" y="491"/>
                  </a:lnTo>
                  <a:lnTo>
                    <a:pt x="144" y="490"/>
                  </a:lnTo>
                  <a:lnTo>
                    <a:pt x="161" y="490"/>
                  </a:lnTo>
                  <a:lnTo>
                    <a:pt x="177" y="497"/>
                  </a:lnTo>
                  <a:lnTo>
                    <a:pt x="180" y="495"/>
                  </a:lnTo>
                  <a:lnTo>
                    <a:pt x="184" y="490"/>
                  </a:lnTo>
                  <a:lnTo>
                    <a:pt x="187" y="487"/>
                  </a:lnTo>
                  <a:lnTo>
                    <a:pt x="194" y="485"/>
                  </a:lnTo>
                  <a:lnTo>
                    <a:pt x="206" y="485"/>
                  </a:lnTo>
                  <a:lnTo>
                    <a:pt x="232" y="486"/>
                  </a:lnTo>
                  <a:lnTo>
                    <a:pt x="248" y="482"/>
                  </a:lnTo>
                  <a:lnTo>
                    <a:pt x="268" y="475"/>
                  </a:lnTo>
                  <a:lnTo>
                    <a:pt x="293" y="470"/>
                  </a:lnTo>
                  <a:lnTo>
                    <a:pt x="302" y="464"/>
                  </a:lnTo>
                  <a:lnTo>
                    <a:pt x="302" y="458"/>
                  </a:lnTo>
                  <a:lnTo>
                    <a:pt x="298" y="454"/>
                  </a:lnTo>
                  <a:lnTo>
                    <a:pt x="298" y="450"/>
                  </a:lnTo>
                  <a:lnTo>
                    <a:pt x="302" y="431"/>
                  </a:lnTo>
                  <a:lnTo>
                    <a:pt x="301" y="418"/>
                  </a:lnTo>
                  <a:lnTo>
                    <a:pt x="305" y="404"/>
                  </a:lnTo>
                  <a:lnTo>
                    <a:pt x="308" y="398"/>
                  </a:lnTo>
                  <a:lnTo>
                    <a:pt x="319" y="389"/>
                  </a:lnTo>
                  <a:lnTo>
                    <a:pt x="325" y="378"/>
                  </a:lnTo>
                  <a:lnTo>
                    <a:pt x="333" y="374"/>
                  </a:lnTo>
                  <a:lnTo>
                    <a:pt x="336" y="377"/>
                  </a:lnTo>
                  <a:lnTo>
                    <a:pt x="336" y="380"/>
                  </a:lnTo>
                  <a:lnTo>
                    <a:pt x="348" y="382"/>
                  </a:lnTo>
                  <a:lnTo>
                    <a:pt x="359" y="379"/>
                  </a:lnTo>
                  <a:lnTo>
                    <a:pt x="370" y="377"/>
                  </a:lnTo>
                  <a:lnTo>
                    <a:pt x="377" y="375"/>
                  </a:lnTo>
                  <a:lnTo>
                    <a:pt x="379" y="373"/>
                  </a:lnTo>
                  <a:lnTo>
                    <a:pt x="379" y="371"/>
                  </a:lnTo>
                  <a:lnTo>
                    <a:pt x="372" y="368"/>
                  </a:lnTo>
                  <a:lnTo>
                    <a:pt x="371" y="366"/>
                  </a:lnTo>
                  <a:lnTo>
                    <a:pt x="375" y="362"/>
                  </a:lnTo>
                  <a:lnTo>
                    <a:pt x="392" y="353"/>
                  </a:lnTo>
                  <a:lnTo>
                    <a:pt x="394" y="348"/>
                  </a:lnTo>
                  <a:lnTo>
                    <a:pt x="399" y="346"/>
                  </a:lnTo>
                  <a:lnTo>
                    <a:pt x="405" y="346"/>
                  </a:lnTo>
                  <a:lnTo>
                    <a:pt x="421" y="351"/>
                  </a:lnTo>
                  <a:lnTo>
                    <a:pt x="421" y="348"/>
                  </a:lnTo>
                  <a:lnTo>
                    <a:pt x="418" y="347"/>
                  </a:lnTo>
                  <a:lnTo>
                    <a:pt x="420" y="343"/>
                  </a:lnTo>
                  <a:lnTo>
                    <a:pt x="424" y="343"/>
                  </a:lnTo>
                  <a:lnTo>
                    <a:pt x="431" y="348"/>
                  </a:lnTo>
                  <a:lnTo>
                    <a:pt x="432" y="352"/>
                  </a:lnTo>
                  <a:lnTo>
                    <a:pt x="435" y="356"/>
                  </a:lnTo>
                  <a:lnTo>
                    <a:pt x="441" y="358"/>
                  </a:lnTo>
                  <a:lnTo>
                    <a:pt x="443" y="358"/>
                  </a:lnTo>
                  <a:lnTo>
                    <a:pt x="463" y="337"/>
                  </a:lnTo>
                  <a:lnTo>
                    <a:pt x="463" y="334"/>
                  </a:lnTo>
                  <a:lnTo>
                    <a:pt x="461" y="323"/>
                  </a:lnTo>
                  <a:lnTo>
                    <a:pt x="459" y="305"/>
                  </a:lnTo>
                  <a:lnTo>
                    <a:pt x="461" y="302"/>
                  </a:lnTo>
                  <a:lnTo>
                    <a:pt x="464" y="297"/>
                  </a:lnTo>
                  <a:lnTo>
                    <a:pt x="467" y="292"/>
                  </a:lnTo>
                  <a:lnTo>
                    <a:pt x="469" y="292"/>
                  </a:lnTo>
                  <a:lnTo>
                    <a:pt x="470" y="288"/>
                  </a:lnTo>
                  <a:lnTo>
                    <a:pt x="469" y="282"/>
                  </a:lnTo>
                  <a:lnTo>
                    <a:pt x="470" y="277"/>
                  </a:lnTo>
                  <a:lnTo>
                    <a:pt x="476" y="275"/>
                  </a:lnTo>
                  <a:lnTo>
                    <a:pt x="478" y="261"/>
                  </a:lnTo>
                  <a:lnTo>
                    <a:pt x="490" y="258"/>
                  </a:lnTo>
                  <a:lnTo>
                    <a:pt x="497" y="259"/>
                  </a:lnTo>
                  <a:lnTo>
                    <a:pt x="507" y="251"/>
                  </a:lnTo>
                  <a:lnTo>
                    <a:pt x="515" y="249"/>
                  </a:lnTo>
                  <a:lnTo>
                    <a:pt x="519" y="243"/>
                  </a:lnTo>
                  <a:lnTo>
                    <a:pt x="519" y="239"/>
                  </a:lnTo>
                  <a:lnTo>
                    <a:pt x="515" y="234"/>
                  </a:lnTo>
                  <a:lnTo>
                    <a:pt x="510" y="218"/>
                  </a:lnTo>
                  <a:lnTo>
                    <a:pt x="506" y="218"/>
                  </a:lnTo>
                  <a:lnTo>
                    <a:pt x="500" y="208"/>
                  </a:lnTo>
                  <a:lnTo>
                    <a:pt x="499" y="205"/>
                  </a:lnTo>
                  <a:lnTo>
                    <a:pt x="500" y="200"/>
                  </a:lnTo>
                  <a:lnTo>
                    <a:pt x="504" y="197"/>
                  </a:lnTo>
                  <a:lnTo>
                    <a:pt x="508" y="199"/>
                  </a:lnTo>
                  <a:lnTo>
                    <a:pt x="527" y="203"/>
                  </a:lnTo>
                  <a:lnTo>
                    <a:pt x="538" y="205"/>
                  </a:lnTo>
                  <a:lnTo>
                    <a:pt x="549" y="202"/>
                  </a:lnTo>
                  <a:lnTo>
                    <a:pt x="555" y="199"/>
                  </a:lnTo>
                  <a:lnTo>
                    <a:pt x="562" y="189"/>
                  </a:lnTo>
                  <a:lnTo>
                    <a:pt x="562" y="181"/>
                  </a:lnTo>
                  <a:lnTo>
                    <a:pt x="566" y="178"/>
                  </a:lnTo>
                  <a:lnTo>
                    <a:pt x="562" y="175"/>
                  </a:lnTo>
                  <a:lnTo>
                    <a:pt x="558" y="173"/>
                  </a:lnTo>
                  <a:lnTo>
                    <a:pt x="558" y="167"/>
                  </a:lnTo>
                  <a:lnTo>
                    <a:pt x="561" y="163"/>
                  </a:lnTo>
                  <a:lnTo>
                    <a:pt x="565" y="156"/>
                  </a:lnTo>
                  <a:lnTo>
                    <a:pt x="572" y="147"/>
                  </a:lnTo>
                  <a:lnTo>
                    <a:pt x="581" y="141"/>
                  </a:lnTo>
                  <a:lnTo>
                    <a:pt x="587" y="133"/>
                  </a:lnTo>
                  <a:lnTo>
                    <a:pt x="591" y="126"/>
                  </a:lnTo>
                  <a:lnTo>
                    <a:pt x="591" y="120"/>
                  </a:lnTo>
                  <a:lnTo>
                    <a:pt x="588" y="116"/>
                  </a:lnTo>
                  <a:lnTo>
                    <a:pt x="588" y="114"/>
                  </a:lnTo>
                  <a:lnTo>
                    <a:pt x="593" y="105"/>
                  </a:lnTo>
                  <a:lnTo>
                    <a:pt x="593" y="104"/>
                  </a:lnTo>
                  <a:lnTo>
                    <a:pt x="588" y="94"/>
                  </a:lnTo>
                  <a:lnTo>
                    <a:pt x="585" y="81"/>
                  </a:lnTo>
                  <a:lnTo>
                    <a:pt x="578" y="73"/>
                  </a:lnTo>
                  <a:lnTo>
                    <a:pt x="570" y="67"/>
                  </a:lnTo>
                  <a:lnTo>
                    <a:pt x="569" y="66"/>
                  </a:lnTo>
                  <a:lnTo>
                    <a:pt x="570" y="60"/>
                  </a:lnTo>
                  <a:lnTo>
                    <a:pt x="574" y="56"/>
                  </a:lnTo>
                  <a:lnTo>
                    <a:pt x="591" y="43"/>
                  </a:lnTo>
                  <a:lnTo>
                    <a:pt x="591" y="38"/>
                  </a:lnTo>
                  <a:lnTo>
                    <a:pt x="592" y="36"/>
                  </a:lnTo>
                  <a:lnTo>
                    <a:pt x="597" y="36"/>
                  </a:lnTo>
                  <a:lnTo>
                    <a:pt x="602" y="39"/>
                  </a:lnTo>
                  <a:lnTo>
                    <a:pt x="605" y="38"/>
                  </a:lnTo>
                  <a:lnTo>
                    <a:pt x="604" y="34"/>
                  </a:lnTo>
                  <a:lnTo>
                    <a:pt x="605" y="32"/>
                  </a:lnTo>
                  <a:lnTo>
                    <a:pt x="615" y="29"/>
                  </a:lnTo>
                  <a:lnTo>
                    <a:pt x="619" y="25"/>
                  </a:lnTo>
                  <a:lnTo>
                    <a:pt x="619" y="23"/>
                  </a:lnTo>
                  <a:lnTo>
                    <a:pt x="624" y="22"/>
                  </a:lnTo>
                  <a:lnTo>
                    <a:pt x="628" y="19"/>
                  </a:lnTo>
                  <a:lnTo>
                    <a:pt x="636" y="18"/>
                  </a:lnTo>
                  <a:lnTo>
                    <a:pt x="645" y="12"/>
                  </a:lnTo>
                  <a:lnTo>
                    <a:pt x="652" y="12"/>
                  </a:lnTo>
                  <a:lnTo>
                    <a:pt x="662" y="7"/>
                  </a:lnTo>
                  <a:lnTo>
                    <a:pt x="666" y="8"/>
                  </a:lnTo>
                  <a:lnTo>
                    <a:pt x="701" y="6"/>
                  </a:lnTo>
                  <a:lnTo>
                    <a:pt x="705" y="7"/>
                  </a:lnTo>
                  <a:lnTo>
                    <a:pt x="712" y="6"/>
                  </a:lnTo>
                  <a:lnTo>
                    <a:pt x="726" y="11"/>
                  </a:lnTo>
                  <a:lnTo>
                    <a:pt x="731" y="11"/>
                  </a:lnTo>
                  <a:lnTo>
                    <a:pt x="737" y="6"/>
                  </a:lnTo>
                  <a:lnTo>
                    <a:pt x="741" y="6"/>
                  </a:lnTo>
                  <a:lnTo>
                    <a:pt x="746" y="2"/>
                  </a:lnTo>
                  <a:lnTo>
                    <a:pt x="755" y="4"/>
                  </a:lnTo>
                  <a:lnTo>
                    <a:pt x="757" y="0"/>
                  </a:lnTo>
                  <a:lnTo>
                    <a:pt x="755" y="1"/>
                  </a:lnTo>
                  <a:lnTo>
                    <a:pt x="766" y="4"/>
                  </a:lnTo>
                  <a:lnTo>
                    <a:pt x="780" y="2"/>
                  </a:lnTo>
                  <a:lnTo>
                    <a:pt x="784" y="3"/>
                  </a:lnTo>
                  <a:lnTo>
                    <a:pt x="789" y="6"/>
                  </a:lnTo>
                  <a:lnTo>
                    <a:pt x="796" y="4"/>
                  </a:lnTo>
                  <a:lnTo>
                    <a:pt x="798" y="7"/>
                  </a:lnTo>
                  <a:lnTo>
                    <a:pt x="798" y="19"/>
                  </a:lnTo>
                  <a:lnTo>
                    <a:pt x="800" y="20"/>
                  </a:lnTo>
                  <a:lnTo>
                    <a:pt x="806" y="16"/>
                  </a:lnTo>
                  <a:lnTo>
                    <a:pt x="811" y="16"/>
                  </a:lnTo>
                  <a:lnTo>
                    <a:pt x="822" y="23"/>
                  </a:lnTo>
                  <a:lnTo>
                    <a:pt x="828" y="29"/>
                  </a:lnTo>
                  <a:lnTo>
                    <a:pt x="830" y="35"/>
                  </a:lnTo>
                  <a:lnTo>
                    <a:pt x="830" y="41"/>
                  </a:lnTo>
                  <a:lnTo>
                    <a:pt x="828" y="47"/>
                  </a:lnTo>
                  <a:lnTo>
                    <a:pt x="830" y="50"/>
                  </a:lnTo>
                  <a:lnTo>
                    <a:pt x="832" y="55"/>
                  </a:lnTo>
                  <a:lnTo>
                    <a:pt x="830" y="59"/>
                  </a:lnTo>
                  <a:lnTo>
                    <a:pt x="825" y="60"/>
                  </a:lnTo>
                  <a:lnTo>
                    <a:pt x="825" y="62"/>
                  </a:lnTo>
                  <a:lnTo>
                    <a:pt x="827" y="66"/>
                  </a:lnTo>
                  <a:lnTo>
                    <a:pt x="834" y="67"/>
                  </a:lnTo>
                  <a:lnTo>
                    <a:pt x="840" y="78"/>
                  </a:lnTo>
                  <a:lnTo>
                    <a:pt x="844" y="79"/>
                  </a:lnTo>
                  <a:lnTo>
                    <a:pt x="849" y="78"/>
                  </a:lnTo>
                  <a:lnTo>
                    <a:pt x="852" y="78"/>
                  </a:lnTo>
                  <a:lnTo>
                    <a:pt x="857" y="74"/>
                  </a:lnTo>
                  <a:lnTo>
                    <a:pt x="861" y="73"/>
                  </a:lnTo>
                  <a:lnTo>
                    <a:pt x="862" y="77"/>
                  </a:lnTo>
                  <a:lnTo>
                    <a:pt x="862" y="83"/>
                  </a:lnTo>
                  <a:lnTo>
                    <a:pt x="872" y="89"/>
                  </a:lnTo>
                  <a:lnTo>
                    <a:pt x="889" y="95"/>
                  </a:lnTo>
                  <a:lnTo>
                    <a:pt x="897" y="100"/>
                  </a:lnTo>
                  <a:lnTo>
                    <a:pt x="903" y="99"/>
                  </a:lnTo>
                  <a:lnTo>
                    <a:pt x="910" y="104"/>
                  </a:lnTo>
                  <a:lnTo>
                    <a:pt x="921" y="105"/>
                  </a:lnTo>
                  <a:lnTo>
                    <a:pt x="887" y="130"/>
                  </a:lnTo>
                  <a:lnTo>
                    <a:pt x="883" y="136"/>
                  </a:lnTo>
                  <a:lnTo>
                    <a:pt x="884" y="138"/>
                  </a:lnTo>
                  <a:lnTo>
                    <a:pt x="884" y="141"/>
                  </a:lnTo>
                  <a:lnTo>
                    <a:pt x="881" y="149"/>
                  </a:lnTo>
                  <a:lnTo>
                    <a:pt x="877" y="153"/>
                  </a:lnTo>
                  <a:lnTo>
                    <a:pt x="873" y="152"/>
                  </a:lnTo>
                  <a:lnTo>
                    <a:pt x="870" y="148"/>
                  </a:lnTo>
                  <a:lnTo>
                    <a:pt x="851" y="149"/>
                  </a:lnTo>
                  <a:lnTo>
                    <a:pt x="849" y="151"/>
                  </a:lnTo>
                  <a:lnTo>
                    <a:pt x="844" y="157"/>
                  </a:lnTo>
                  <a:lnTo>
                    <a:pt x="841" y="158"/>
                  </a:lnTo>
                  <a:lnTo>
                    <a:pt x="835" y="158"/>
                  </a:lnTo>
                  <a:lnTo>
                    <a:pt x="828" y="156"/>
                  </a:lnTo>
                  <a:lnTo>
                    <a:pt x="824" y="158"/>
                  </a:lnTo>
                  <a:lnTo>
                    <a:pt x="822" y="162"/>
                  </a:lnTo>
                  <a:lnTo>
                    <a:pt x="818" y="164"/>
                  </a:lnTo>
                  <a:lnTo>
                    <a:pt x="816" y="165"/>
                  </a:lnTo>
                  <a:lnTo>
                    <a:pt x="809" y="164"/>
                  </a:lnTo>
                  <a:lnTo>
                    <a:pt x="806" y="165"/>
                  </a:lnTo>
                  <a:lnTo>
                    <a:pt x="802" y="163"/>
                  </a:lnTo>
                  <a:lnTo>
                    <a:pt x="790" y="163"/>
                  </a:lnTo>
                  <a:lnTo>
                    <a:pt x="785" y="162"/>
                  </a:lnTo>
                  <a:lnTo>
                    <a:pt x="780" y="162"/>
                  </a:lnTo>
                  <a:lnTo>
                    <a:pt x="765" y="153"/>
                  </a:lnTo>
                  <a:lnTo>
                    <a:pt x="755" y="151"/>
                  </a:lnTo>
                  <a:lnTo>
                    <a:pt x="737" y="143"/>
                  </a:lnTo>
                  <a:lnTo>
                    <a:pt x="732" y="146"/>
                  </a:lnTo>
                  <a:lnTo>
                    <a:pt x="728" y="149"/>
                  </a:lnTo>
                  <a:lnTo>
                    <a:pt x="721" y="148"/>
                  </a:lnTo>
                  <a:lnTo>
                    <a:pt x="717" y="149"/>
                  </a:lnTo>
                  <a:lnTo>
                    <a:pt x="716" y="152"/>
                  </a:lnTo>
                  <a:lnTo>
                    <a:pt x="715" y="160"/>
                  </a:lnTo>
                  <a:lnTo>
                    <a:pt x="707" y="174"/>
                  </a:lnTo>
                  <a:lnTo>
                    <a:pt x="707" y="176"/>
                  </a:lnTo>
                  <a:lnTo>
                    <a:pt x="716" y="176"/>
                  </a:lnTo>
                  <a:lnTo>
                    <a:pt x="718" y="181"/>
                  </a:lnTo>
                  <a:lnTo>
                    <a:pt x="718" y="185"/>
                  </a:lnTo>
                  <a:lnTo>
                    <a:pt x="714" y="187"/>
                  </a:lnTo>
                  <a:lnTo>
                    <a:pt x="712" y="189"/>
                  </a:lnTo>
                  <a:lnTo>
                    <a:pt x="712" y="192"/>
                  </a:lnTo>
                  <a:lnTo>
                    <a:pt x="715" y="196"/>
                  </a:lnTo>
                  <a:lnTo>
                    <a:pt x="717" y="197"/>
                  </a:lnTo>
                  <a:lnTo>
                    <a:pt x="728" y="196"/>
                  </a:lnTo>
                  <a:lnTo>
                    <a:pt x="731" y="199"/>
                  </a:lnTo>
                  <a:lnTo>
                    <a:pt x="732" y="202"/>
                  </a:lnTo>
                  <a:lnTo>
                    <a:pt x="732" y="203"/>
                  </a:lnTo>
                  <a:lnTo>
                    <a:pt x="727" y="208"/>
                  </a:lnTo>
                  <a:lnTo>
                    <a:pt x="721" y="211"/>
                  </a:lnTo>
                  <a:lnTo>
                    <a:pt x="720" y="217"/>
                  </a:lnTo>
                  <a:lnTo>
                    <a:pt x="732" y="228"/>
                  </a:lnTo>
                  <a:lnTo>
                    <a:pt x="732" y="234"/>
                  </a:lnTo>
                  <a:lnTo>
                    <a:pt x="731" y="239"/>
                  </a:lnTo>
                  <a:lnTo>
                    <a:pt x="717" y="248"/>
                  </a:lnTo>
                  <a:lnTo>
                    <a:pt x="716" y="251"/>
                  </a:lnTo>
                  <a:lnTo>
                    <a:pt x="725" y="255"/>
                  </a:lnTo>
                  <a:lnTo>
                    <a:pt x="728" y="264"/>
                  </a:lnTo>
                  <a:lnTo>
                    <a:pt x="738" y="270"/>
                  </a:lnTo>
                  <a:lnTo>
                    <a:pt x="737" y="277"/>
                  </a:lnTo>
                  <a:lnTo>
                    <a:pt x="744" y="278"/>
                  </a:lnTo>
                  <a:lnTo>
                    <a:pt x="747" y="282"/>
                  </a:lnTo>
                  <a:lnTo>
                    <a:pt x="753" y="280"/>
                  </a:lnTo>
                  <a:lnTo>
                    <a:pt x="758" y="281"/>
                  </a:lnTo>
                  <a:lnTo>
                    <a:pt x="758" y="286"/>
                  </a:lnTo>
                  <a:lnTo>
                    <a:pt x="757" y="292"/>
                  </a:lnTo>
                  <a:lnTo>
                    <a:pt x="760" y="299"/>
                  </a:lnTo>
                  <a:lnTo>
                    <a:pt x="761" y="300"/>
                  </a:lnTo>
                  <a:lnTo>
                    <a:pt x="779" y="302"/>
                  </a:lnTo>
                  <a:lnTo>
                    <a:pt x="784" y="305"/>
                  </a:lnTo>
                  <a:lnTo>
                    <a:pt x="789" y="304"/>
                  </a:lnTo>
                  <a:lnTo>
                    <a:pt x="795" y="312"/>
                  </a:lnTo>
                  <a:lnTo>
                    <a:pt x="793" y="316"/>
                  </a:lnTo>
                  <a:lnTo>
                    <a:pt x="796" y="320"/>
                  </a:lnTo>
                  <a:lnTo>
                    <a:pt x="791" y="325"/>
                  </a:lnTo>
                  <a:lnTo>
                    <a:pt x="789" y="329"/>
                  </a:lnTo>
                  <a:lnTo>
                    <a:pt x="781" y="330"/>
                  </a:lnTo>
                  <a:lnTo>
                    <a:pt x="777" y="330"/>
                  </a:lnTo>
                  <a:lnTo>
                    <a:pt x="775" y="329"/>
                  </a:lnTo>
                  <a:lnTo>
                    <a:pt x="770" y="330"/>
                  </a:lnTo>
                  <a:lnTo>
                    <a:pt x="768" y="332"/>
                  </a:lnTo>
                  <a:lnTo>
                    <a:pt x="757" y="337"/>
                  </a:lnTo>
                  <a:lnTo>
                    <a:pt x="753" y="345"/>
                  </a:lnTo>
                  <a:lnTo>
                    <a:pt x="752" y="356"/>
                  </a:lnTo>
                  <a:lnTo>
                    <a:pt x="757" y="362"/>
                  </a:lnTo>
                  <a:lnTo>
                    <a:pt x="755" y="367"/>
                  </a:lnTo>
                  <a:lnTo>
                    <a:pt x="758" y="368"/>
                  </a:lnTo>
                  <a:lnTo>
                    <a:pt x="759" y="371"/>
                  </a:lnTo>
                  <a:lnTo>
                    <a:pt x="758" y="374"/>
                  </a:lnTo>
                  <a:lnTo>
                    <a:pt x="753" y="378"/>
                  </a:lnTo>
                  <a:lnTo>
                    <a:pt x="752" y="384"/>
                  </a:lnTo>
                  <a:lnTo>
                    <a:pt x="752" y="386"/>
                  </a:lnTo>
                  <a:lnTo>
                    <a:pt x="754" y="388"/>
                  </a:lnTo>
                  <a:lnTo>
                    <a:pt x="764" y="388"/>
                  </a:lnTo>
                  <a:lnTo>
                    <a:pt x="766" y="394"/>
                  </a:lnTo>
                  <a:lnTo>
                    <a:pt x="764" y="396"/>
                  </a:lnTo>
                  <a:lnTo>
                    <a:pt x="760" y="398"/>
                  </a:lnTo>
                  <a:lnTo>
                    <a:pt x="757" y="396"/>
                  </a:lnTo>
                  <a:lnTo>
                    <a:pt x="754" y="394"/>
                  </a:lnTo>
                  <a:lnTo>
                    <a:pt x="752" y="401"/>
                  </a:lnTo>
                  <a:lnTo>
                    <a:pt x="738" y="406"/>
                  </a:lnTo>
                  <a:lnTo>
                    <a:pt x="726" y="422"/>
                  </a:lnTo>
                  <a:lnTo>
                    <a:pt x="721" y="425"/>
                  </a:lnTo>
                  <a:lnTo>
                    <a:pt x="716" y="431"/>
                  </a:lnTo>
                  <a:lnTo>
                    <a:pt x="712" y="436"/>
                  </a:lnTo>
                  <a:lnTo>
                    <a:pt x="711" y="442"/>
                  </a:lnTo>
                  <a:lnTo>
                    <a:pt x="712" y="450"/>
                  </a:lnTo>
                  <a:lnTo>
                    <a:pt x="709" y="458"/>
                  </a:lnTo>
                  <a:lnTo>
                    <a:pt x="700" y="463"/>
                  </a:lnTo>
                  <a:lnTo>
                    <a:pt x="693" y="463"/>
                  </a:lnTo>
                  <a:lnTo>
                    <a:pt x="687" y="468"/>
                  </a:lnTo>
                  <a:lnTo>
                    <a:pt x="682" y="476"/>
                  </a:lnTo>
                  <a:lnTo>
                    <a:pt x="678" y="487"/>
                  </a:lnTo>
                  <a:lnTo>
                    <a:pt x="672" y="498"/>
                  </a:lnTo>
                  <a:lnTo>
                    <a:pt x="657" y="520"/>
                  </a:lnTo>
                  <a:lnTo>
                    <a:pt x="651" y="527"/>
                  </a:lnTo>
                  <a:lnTo>
                    <a:pt x="639" y="534"/>
                  </a:lnTo>
                  <a:lnTo>
                    <a:pt x="628" y="544"/>
                  </a:lnTo>
                  <a:lnTo>
                    <a:pt x="624" y="549"/>
                  </a:lnTo>
                  <a:lnTo>
                    <a:pt x="614" y="565"/>
                  </a:lnTo>
                  <a:lnTo>
                    <a:pt x="607" y="574"/>
                  </a:lnTo>
                  <a:lnTo>
                    <a:pt x="599" y="589"/>
                  </a:lnTo>
                  <a:lnTo>
                    <a:pt x="594" y="592"/>
                  </a:lnTo>
                  <a:lnTo>
                    <a:pt x="590" y="593"/>
                  </a:lnTo>
                  <a:lnTo>
                    <a:pt x="567" y="593"/>
                  </a:lnTo>
                  <a:lnTo>
                    <a:pt x="564" y="594"/>
                  </a:lnTo>
                  <a:lnTo>
                    <a:pt x="556" y="597"/>
                  </a:lnTo>
                  <a:lnTo>
                    <a:pt x="551" y="603"/>
                  </a:lnTo>
                  <a:lnTo>
                    <a:pt x="547" y="604"/>
                  </a:lnTo>
                  <a:lnTo>
                    <a:pt x="544" y="603"/>
                  </a:lnTo>
                  <a:lnTo>
                    <a:pt x="542" y="598"/>
                  </a:lnTo>
                  <a:lnTo>
                    <a:pt x="534" y="584"/>
                  </a:lnTo>
                  <a:lnTo>
                    <a:pt x="531" y="582"/>
                  </a:lnTo>
                  <a:lnTo>
                    <a:pt x="527" y="583"/>
                  </a:lnTo>
                  <a:lnTo>
                    <a:pt x="517" y="592"/>
                  </a:lnTo>
                  <a:lnTo>
                    <a:pt x="513" y="598"/>
                  </a:lnTo>
                  <a:lnTo>
                    <a:pt x="502" y="608"/>
                  </a:lnTo>
                  <a:lnTo>
                    <a:pt x="488" y="626"/>
                  </a:lnTo>
                  <a:lnTo>
                    <a:pt x="480" y="633"/>
                  </a:lnTo>
                  <a:lnTo>
                    <a:pt x="478" y="640"/>
                  </a:lnTo>
                  <a:lnTo>
                    <a:pt x="474" y="658"/>
                  </a:lnTo>
                  <a:lnTo>
                    <a:pt x="474" y="663"/>
                  </a:lnTo>
                  <a:lnTo>
                    <a:pt x="476" y="668"/>
                  </a:lnTo>
                  <a:lnTo>
                    <a:pt x="483" y="671"/>
                  </a:lnTo>
                  <a:lnTo>
                    <a:pt x="489" y="670"/>
                  </a:lnTo>
                  <a:lnTo>
                    <a:pt x="496" y="673"/>
                  </a:lnTo>
                  <a:lnTo>
                    <a:pt x="506" y="673"/>
                  </a:lnTo>
                  <a:lnTo>
                    <a:pt x="508" y="674"/>
                  </a:lnTo>
                  <a:lnTo>
                    <a:pt x="512" y="678"/>
                  </a:lnTo>
                  <a:lnTo>
                    <a:pt x="513" y="681"/>
                  </a:lnTo>
                  <a:lnTo>
                    <a:pt x="513" y="686"/>
                  </a:lnTo>
                  <a:lnTo>
                    <a:pt x="507" y="706"/>
                  </a:lnTo>
                  <a:lnTo>
                    <a:pt x="507" y="711"/>
                  </a:lnTo>
                  <a:lnTo>
                    <a:pt x="508" y="716"/>
                  </a:lnTo>
                  <a:lnTo>
                    <a:pt x="518" y="727"/>
                  </a:lnTo>
                  <a:lnTo>
                    <a:pt x="522" y="728"/>
                  </a:lnTo>
                  <a:lnTo>
                    <a:pt x="532" y="724"/>
                  </a:lnTo>
                  <a:lnTo>
                    <a:pt x="534" y="725"/>
                  </a:lnTo>
                  <a:lnTo>
                    <a:pt x="537" y="728"/>
                  </a:lnTo>
                  <a:lnTo>
                    <a:pt x="537" y="739"/>
                  </a:lnTo>
                  <a:lnTo>
                    <a:pt x="538" y="748"/>
                  </a:lnTo>
                  <a:lnTo>
                    <a:pt x="543" y="755"/>
                  </a:lnTo>
                  <a:lnTo>
                    <a:pt x="545" y="762"/>
                  </a:lnTo>
                  <a:lnTo>
                    <a:pt x="550" y="768"/>
                  </a:lnTo>
                  <a:lnTo>
                    <a:pt x="555" y="773"/>
                  </a:lnTo>
                  <a:lnTo>
                    <a:pt x="555" y="776"/>
                  </a:lnTo>
                  <a:lnTo>
                    <a:pt x="559" y="781"/>
                  </a:lnTo>
                  <a:lnTo>
                    <a:pt x="560" y="784"/>
                  </a:lnTo>
                  <a:lnTo>
                    <a:pt x="555" y="786"/>
                  </a:lnTo>
                  <a:lnTo>
                    <a:pt x="555" y="788"/>
                  </a:lnTo>
                  <a:lnTo>
                    <a:pt x="555" y="798"/>
                  </a:lnTo>
                  <a:lnTo>
                    <a:pt x="554" y="802"/>
                  </a:lnTo>
                  <a:lnTo>
                    <a:pt x="561" y="803"/>
                  </a:lnTo>
                  <a:lnTo>
                    <a:pt x="561" y="805"/>
                  </a:lnTo>
                  <a:lnTo>
                    <a:pt x="554" y="805"/>
                  </a:lnTo>
                  <a:lnTo>
                    <a:pt x="549" y="809"/>
                  </a:lnTo>
                  <a:lnTo>
                    <a:pt x="549" y="811"/>
                  </a:lnTo>
                  <a:lnTo>
                    <a:pt x="545" y="813"/>
                  </a:lnTo>
                  <a:lnTo>
                    <a:pt x="542" y="813"/>
                  </a:lnTo>
                  <a:lnTo>
                    <a:pt x="535" y="813"/>
                  </a:lnTo>
                  <a:lnTo>
                    <a:pt x="534" y="810"/>
                  </a:lnTo>
                  <a:lnTo>
                    <a:pt x="533" y="809"/>
                  </a:lnTo>
                  <a:lnTo>
                    <a:pt x="534" y="803"/>
                  </a:lnTo>
                  <a:lnTo>
                    <a:pt x="534" y="802"/>
                  </a:lnTo>
                  <a:lnTo>
                    <a:pt x="527" y="800"/>
                  </a:lnTo>
                  <a:lnTo>
                    <a:pt x="522" y="804"/>
                  </a:lnTo>
                  <a:lnTo>
                    <a:pt x="510" y="808"/>
                  </a:lnTo>
                  <a:lnTo>
                    <a:pt x="506" y="815"/>
                  </a:lnTo>
                  <a:lnTo>
                    <a:pt x="505" y="816"/>
                  </a:lnTo>
                  <a:lnTo>
                    <a:pt x="502" y="816"/>
                  </a:lnTo>
                  <a:lnTo>
                    <a:pt x="488" y="816"/>
                  </a:lnTo>
                  <a:lnTo>
                    <a:pt x="479" y="809"/>
                  </a:lnTo>
                  <a:lnTo>
                    <a:pt x="473" y="811"/>
                  </a:lnTo>
                  <a:lnTo>
                    <a:pt x="469" y="809"/>
                  </a:lnTo>
                  <a:lnTo>
                    <a:pt x="457" y="810"/>
                  </a:lnTo>
                  <a:lnTo>
                    <a:pt x="453" y="809"/>
                  </a:lnTo>
                  <a:lnTo>
                    <a:pt x="447" y="810"/>
                  </a:lnTo>
                  <a:lnTo>
                    <a:pt x="443" y="809"/>
                  </a:lnTo>
                  <a:lnTo>
                    <a:pt x="442" y="810"/>
                  </a:lnTo>
                  <a:lnTo>
                    <a:pt x="441" y="810"/>
                  </a:lnTo>
                  <a:lnTo>
                    <a:pt x="438" y="805"/>
                  </a:lnTo>
                  <a:lnTo>
                    <a:pt x="436" y="805"/>
                  </a:lnTo>
                  <a:lnTo>
                    <a:pt x="435" y="810"/>
                  </a:lnTo>
                  <a:lnTo>
                    <a:pt x="435" y="827"/>
                  </a:lnTo>
                  <a:lnTo>
                    <a:pt x="415" y="827"/>
                  </a:lnTo>
                  <a:lnTo>
                    <a:pt x="411" y="829"/>
                  </a:lnTo>
                  <a:lnTo>
                    <a:pt x="406" y="827"/>
                  </a:lnTo>
                  <a:lnTo>
                    <a:pt x="404" y="832"/>
                  </a:lnTo>
                  <a:lnTo>
                    <a:pt x="402" y="834"/>
                  </a:lnTo>
                  <a:lnTo>
                    <a:pt x="400" y="837"/>
                  </a:lnTo>
                  <a:lnTo>
                    <a:pt x="395" y="841"/>
                  </a:lnTo>
                  <a:lnTo>
                    <a:pt x="391" y="842"/>
                  </a:lnTo>
                  <a:lnTo>
                    <a:pt x="378" y="837"/>
                  </a:lnTo>
                  <a:lnTo>
                    <a:pt x="367" y="836"/>
                  </a:lnTo>
                  <a:lnTo>
                    <a:pt x="363" y="834"/>
                  </a:lnTo>
                  <a:lnTo>
                    <a:pt x="362" y="827"/>
                  </a:lnTo>
                  <a:lnTo>
                    <a:pt x="360" y="824"/>
                  </a:lnTo>
                  <a:lnTo>
                    <a:pt x="355" y="820"/>
                  </a:lnTo>
                  <a:lnTo>
                    <a:pt x="350" y="808"/>
                  </a:lnTo>
                  <a:lnTo>
                    <a:pt x="344" y="791"/>
                  </a:lnTo>
                  <a:lnTo>
                    <a:pt x="344" y="784"/>
                  </a:lnTo>
                  <a:lnTo>
                    <a:pt x="340" y="784"/>
                  </a:lnTo>
                  <a:lnTo>
                    <a:pt x="329" y="781"/>
                  </a:lnTo>
                  <a:lnTo>
                    <a:pt x="322" y="776"/>
                  </a:lnTo>
                  <a:lnTo>
                    <a:pt x="318" y="756"/>
                  </a:lnTo>
                  <a:lnTo>
                    <a:pt x="316" y="751"/>
                  </a:lnTo>
                  <a:lnTo>
                    <a:pt x="308" y="745"/>
                  </a:lnTo>
                  <a:lnTo>
                    <a:pt x="302" y="741"/>
                  </a:lnTo>
                  <a:lnTo>
                    <a:pt x="292" y="740"/>
                  </a:lnTo>
                  <a:lnTo>
                    <a:pt x="271" y="744"/>
                  </a:lnTo>
                  <a:lnTo>
                    <a:pt x="250" y="744"/>
                  </a:lnTo>
                  <a:lnTo>
                    <a:pt x="236" y="750"/>
                  </a:lnTo>
                  <a:lnTo>
                    <a:pt x="227" y="748"/>
                  </a:lnTo>
                  <a:lnTo>
                    <a:pt x="212" y="746"/>
                  </a:lnTo>
                  <a:lnTo>
                    <a:pt x="205" y="759"/>
                  </a:lnTo>
                  <a:lnTo>
                    <a:pt x="200" y="753"/>
                  </a:lnTo>
                  <a:lnTo>
                    <a:pt x="188" y="753"/>
                  </a:lnTo>
                  <a:lnTo>
                    <a:pt x="178" y="745"/>
                  </a:lnTo>
                  <a:lnTo>
                    <a:pt x="164" y="746"/>
                  </a:lnTo>
                  <a:lnTo>
                    <a:pt x="151" y="745"/>
                  </a:lnTo>
                  <a:lnTo>
                    <a:pt x="144" y="753"/>
                  </a:lnTo>
                  <a:lnTo>
                    <a:pt x="130" y="755"/>
                  </a:lnTo>
                  <a:lnTo>
                    <a:pt x="102" y="751"/>
                  </a:lnTo>
                  <a:lnTo>
                    <a:pt x="91" y="751"/>
                  </a:lnTo>
                  <a:lnTo>
                    <a:pt x="76" y="759"/>
                  </a:lnTo>
                  <a:lnTo>
                    <a:pt x="69" y="755"/>
                  </a:lnTo>
                  <a:lnTo>
                    <a:pt x="61" y="761"/>
                  </a:lnTo>
                  <a:lnTo>
                    <a:pt x="53" y="761"/>
                  </a:lnTo>
                  <a:lnTo>
                    <a:pt x="48" y="765"/>
                  </a:lnTo>
                  <a:lnTo>
                    <a:pt x="45" y="759"/>
                  </a:lnTo>
                  <a:lnTo>
                    <a:pt x="42" y="75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4" name="Freeform 101">
              <a:extLst>
                <a:ext uri="{FF2B5EF4-FFF2-40B4-BE49-F238E27FC236}">
                  <a16:creationId xmlns:a16="http://schemas.microsoft.com/office/drawing/2014/main" id="{9AB63646-889A-430A-BA41-5A2DE7E76AB6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489" y="2165"/>
              <a:ext cx="37" cy="20"/>
            </a:xfrm>
            <a:custGeom>
              <a:avLst/>
              <a:gdLst/>
              <a:ahLst/>
              <a:cxnLst>
                <a:cxn ang="0">
                  <a:pos x="164" y="32"/>
                </a:cxn>
                <a:cxn ang="0">
                  <a:pos x="164" y="30"/>
                </a:cxn>
                <a:cxn ang="0">
                  <a:pos x="150" y="22"/>
                </a:cxn>
                <a:cxn ang="0">
                  <a:pos x="148" y="18"/>
                </a:cxn>
                <a:cxn ang="0">
                  <a:pos x="145" y="17"/>
                </a:cxn>
                <a:cxn ang="0">
                  <a:pos x="130" y="21"/>
                </a:cxn>
                <a:cxn ang="0">
                  <a:pos x="126" y="21"/>
                </a:cxn>
                <a:cxn ang="0">
                  <a:pos x="112" y="16"/>
                </a:cxn>
                <a:cxn ang="0">
                  <a:pos x="96" y="15"/>
                </a:cxn>
                <a:cxn ang="0">
                  <a:pos x="89" y="10"/>
                </a:cxn>
                <a:cxn ang="0">
                  <a:pos x="89" y="7"/>
                </a:cxn>
                <a:cxn ang="0">
                  <a:pos x="85" y="1"/>
                </a:cxn>
                <a:cxn ang="0">
                  <a:pos x="79" y="0"/>
                </a:cxn>
                <a:cxn ang="0">
                  <a:pos x="65" y="1"/>
                </a:cxn>
                <a:cxn ang="0">
                  <a:pos x="53" y="6"/>
                </a:cxn>
                <a:cxn ang="0">
                  <a:pos x="42" y="17"/>
                </a:cxn>
                <a:cxn ang="0">
                  <a:pos x="32" y="33"/>
                </a:cxn>
                <a:cxn ang="0">
                  <a:pos x="11" y="53"/>
                </a:cxn>
                <a:cxn ang="0">
                  <a:pos x="10" y="59"/>
                </a:cxn>
                <a:cxn ang="0">
                  <a:pos x="9" y="63"/>
                </a:cxn>
                <a:cxn ang="0">
                  <a:pos x="0" y="71"/>
                </a:cxn>
                <a:cxn ang="0">
                  <a:pos x="0" y="76"/>
                </a:cxn>
                <a:cxn ang="0">
                  <a:pos x="5" y="77"/>
                </a:cxn>
                <a:cxn ang="0">
                  <a:pos x="6" y="80"/>
                </a:cxn>
                <a:cxn ang="0">
                  <a:pos x="6" y="87"/>
                </a:cxn>
                <a:cxn ang="0">
                  <a:pos x="8" y="88"/>
                </a:cxn>
                <a:cxn ang="0">
                  <a:pos x="11" y="88"/>
                </a:cxn>
                <a:cxn ang="0">
                  <a:pos x="15" y="91"/>
                </a:cxn>
                <a:cxn ang="0">
                  <a:pos x="26" y="95"/>
                </a:cxn>
                <a:cxn ang="0">
                  <a:pos x="49" y="98"/>
                </a:cxn>
                <a:cxn ang="0">
                  <a:pos x="68" y="98"/>
                </a:cxn>
                <a:cxn ang="0">
                  <a:pos x="91" y="90"/>
                </a:cxn>
                <a:cxn ang="0">
                  <a:pos x="96" y="90"/>
                </a:cxn>
                <a:cxn ang="0">
                  <a:pos x="106" y="93"/>
                </a:cxn>
                <a:cxn ang="0">
                  <a:pos x="115" y="93"/>
                </a:cxn>
                <a:cxn ang="0">
                  <a:pos x="123" y="92"/>
                </a:cxn>
                <a:cxn ang="0">
                  <a:pos x="144" y="88"/>
                </a:cxn>
                <a:cxn ang="0">
                  <a:pos x="158" y="87"/>
                </a:cxn>
                <a:cxn ang="0">
                  <a:pos x="178" y="84"/>
                </a:cxn>
                <a:cxn ang="0">
                  <a:pos x="186" y="80"/>
                </a:cxn>
                <a:cxn ang="0">
                  <a:pos x="186" y="77"/>
                </a:cxn>
                <a:cxn ang="0">
                  <a:pos x="185" y="73"/>
                </a:cxn>
                <a:cxn ang="0">
                  <a:pos x="187" y="59"/>
                </a:cxn>
                <a:cxn ang="0">
                  <a:pos x="181" y="53"/>
                </a:cxn>
                <a:cxn ang="0">
                  <a:pos x="162" y="45"/>
                </a:cxn>
                <a:cxn ang="0">
                  <a:pos x="161" y="43"/>
                </a:cxn>
                <a:cxn ang="0">
                  <a:pos x="161" y="41"/>
                </a:cxn>
                <a:cxn ang="0">
                  <a:pos x="164" y="34"/>
                </a:cxn>
                <a:cxn ang="0">
                  <a:pos x="164" y="32"/>
                </a:cxn>
              </a:cxnLst>
              <a:rect l="0" t="0" r="r" b="b"/>
              <a:pathLst>
                <a:path w="187" h="98">
                  <a:moveTo>
                    <a:pt x="164" y="32"/>
                  </a:moveTo>
                  <a:lnTo>
                    <a:pt x="164" y="30"/>
                  </a:lnTo>
                  <a:lnTo>
                    <a:pt x="150" y="22"/>
                  </a:lnTo>
                  <a:lnTo>
                    <a:pt x="148" y="18"/>
                  </a:lnTo>
                  <a:lnTo>
                    <a:pt x="145" y="17"/>
                  </a:lnTo>
                  <a:lnTo>
                    <a:pt x="130" y="21"/>
                  </a:lnTo>
                  <a:lnTo>
                    <a:pt x="126" y="21"/>
                  </a:lnTo>
                  <a:lnTo>
                    <a:pt x="112" y="16"/>
                  </a:lnTo>
                  <a:lnTo>
                    <a:pt x="96" y="15"/>
                  </a:lnTo>
                  <a:lnTo>
                    <a:pt x="89" y="10"/>
                  </a:lnTo>
                  <a:lnTo>
                    <a:pt x="89" y="7"/>
                  </a:lnTo>
                  <a:lnTo>
                    <a:pt x="85" y="1"/>
                  </a:lnTo>
                  <a:lnTo>
                    <a:pt x="79" y="0"/>
                  </a:lnTo>
                  <a:lnTo>
                    <a:pt x="65" y="1"/>
                  </a:lnTo>
                  <a:lnTo>
                    <a:pt x="53" y="6"/>
                  </a:lnTo>
                  <a:lnTo>
                    <a:pt x="42" y="17"/>
                  </a:lnTo>
                  <a:lnTo>
                    <a:pt x="32" y="33"/>
                  </a:lnTo>
                  <a:lnTo>
                    <a:pt x="11" y="53"/>
                  </a:lnTo>
                  <a:lnTo>
                    <a:pt x="10" y="59"/>
                  </a:lnTo>
                  <a:lnTo>
                    <a:pt x="9" y="63"/>
                  </a:lnTo>
                  <a:lnTo>
                    <a:pt x="0" y="71"/>
                  </a:lnTo>
                  <a:lnTo>
                    <a:pt x="0" y="76"/>
                  </a:lnTo>
                  <a:lnTo>
                    <a:pt x="5" y="77"/>
                  </a:lnTo>
                  <a:lnTo>
                    <a:pt x="6" y="80"/>
                  </a:lnTo>
                  <a:lnTo>
                    <a:pt x="6" y="87"/>
                  </a:lnTo>
                  <a:lnTo>
                    <a:pt x="8" y="88"/>
                  </a:lnTo>
                  <a:lnTo>
                    <a:pt x="11" y="88"/>
                  </a:lnTo>
                  <a:lnTo>
                    <a:pt x="15" y="91"/>
                  </a:lnTo>
                  <a:lnTo>
                    <a:pt x="26" y="95"/>
                  </a:lnTo>
                  <a:lnTo>
                    <a:pt x="49" y="98"/>
                  </a:lnTo>
                  <a:lnTo>
                    <a:pt x="68" y="98"/>
                  </a:lnTo>
                  <a:lnTo>
                    <a:pt x="91" y="90"/>
                  </a:lnTo>
                  <a:lnTo>
                    <a:pt x="96" y="90"/>
                  </a:lnTo>
                  <a:lnTo>
                    <a:pt x="106" y="93"/>
                  </a:lnTo>
                  <a:lnTo>
                    <a:pt x="115" y="93"/>
                  </a:lnTo>
                  <a:lnTo>
                    <a:pt x="123" y="92"/>
                  </a:lnTo>
                  <a:lnTo>
                    <a:pt x="144" y="88"/>
                  </a:lnTo>
                  <a:lnTo>
                    <a:pt x="158" y="87"/>
                  </a:lnTo>
                  <a:lnTo>
                    <a:pt x="178" y="84"/>
                  </a:lnTo>
                  <a:lnTo>
                    <a:pt x="186" y="80"/>
                  </a:lnTo>
                  <a:lnTo>
                    <a:pt x="186" y="77"/>
                  </a:lnTo>
                  <a:lnTo>
                    <a:pt x="185" y="73"/>
                  </a:lnTo>
                  <a:lnTo>
                    <a:pt x="187" y="59"/>
                  </a:lnTo>
                  <a:lnTo>
                    <a:pt x="181" y="53"/>
                  </a:lnTo>
                  <a:lnTo>
                    <a:pt x="162" y="45"/>
                  </a:lnTo>
                  <a:lnTo>
                    <a:pt x="161" y="43"/>
                  </a:lnTo>
                  <a:lnTo>
                    <a:pt x="161" y="41"/>
                  </a:lnTo>
                  <a:lnTo>
                    <a:pt x="164" y="34"/>
                  </a:lnTo>
                  <a:lnTo>
                    <a:pt x="164" y="3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5" name="Freeform 102">
              <a:extLst>
                <a:ext uri="{FF2B5EF4-FFF2-40B4-BE49-F238E27FC236}">
                  <a16:creationId xmlns:a16="http://schemas.microsoft.com/office/drawing/2014/main" id="{9ED38360-1371-4892-85A2-5710715D8D1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394" y="2140"/>
              <a:ext cx="88" cy="49"/>
            </a:xfrm>
            <a:custGeom>
              <a:avLst/>
              <a:gdLst/>
              <a:ahLst/>
              <a:cxnLst>
                <a:cxn ang="0">
                  <a:pos x="432" y="170"/>
                </a:cxn>
                <a:cxn ang="0">
                  <a:pos x="428" y="203"/>
                </a:cxn>
                <a:cxn ang="0">
                  <a:pos x="441" y="221"/>
                </a:cxn>
                <a:cxn ang="0">
                  <a:pos x="434" y="242"/>
                </a:cxn>
                <a:cxn ang="0">
                  <a:pos x="396" y="242"/>
                </a:cxn>
                <a:cxn ang="0">
                  <a:pos x="368" y="238"/>
                </a:cxn>
                <a:cxn ang="0">
                  <a:pos x="308" y="224"/>
                </a:cxn>
                <a:cxn ang="0">
                  <a:pos x="267" y="218"/>
                </a:cxn>
                <a:cxn ang="0">
                  <a:pos x="239" y="191"/>
                </a:cxn>
                <a:cxn ang="0">
                  <a:pos x="211" y="184"/>
                </a:cxn>
                <a:cxn ang="0">
                  <a:pos x="192" y="184"/>
                </a:cxn>
                <a:cxn ang="0">
                  <a:pos x="168" y="187"/>
                </a:cxn>
                <a:cxn ang="0">
                  <a:pos x="136" y="168"/>
                </a:cxn>
                <a:cxn ang="0">
                  <a:pos x="114" y="159"/>
                </a:cxn>
                <a:cxn ang="0">
                  <a:pos x="83" y="148"/>
                </a:cxn>
                <a:cxn ang="0">
                  <a:pos x="57" y="124"/>
                </a:cxn>
                <a:cxn ang="0">
                  <a:pos x="32" y="109"/>
                </a:cxn>
                <a:cxn ang="0">
                  <a:pos x="23" y="113"/>
                </a:cxn>
                <a:cxn ang="0">
                  <a:pos x="12" y="98"/>
                </a:cxn>
                <a:cxn ang="0">
                  <a:pos x="1" y="87"/>
                </a:cxn>
                <a:cxn ang="0">
                  <a:pos x="11" y="71"/>
                </a:cxn>
                <a:cxn ang="0">
                  <a:pos x="14" y="51"/>
                </a:cxn>
                <a:cxn ang="0">
                  <a:pos x="17" y="34"/>
                </a:cxn>
                <a:cxn ang="0">
                  <a:pos x="30" y="22"/>
                </a:cxn>
                <a:cxn ang="0">
                  <a:pos x="43" y="6"/>
                </a:cxn>
                <a:cxn ang="0">
                  <a:pos x="54" y="4"/>
                </a:cxn>
                <a:cxn ang="0">
                  <a:pos x="67" y="18"/>
                </a:cxn>
                <a:cxn ang="0">
                  <a:pos x="71" y="8"/>
                </a:cxn>
                <a:cxn ang="0">
                  <a:pos x="73" y="0"/>
                </a:cxn>
                <a:cxn ang="0">
                  <a:pos x="110" y="7"/>
                </a:cxn>
                <a:cxn ang="0">
                  <a:pos x="141" y="24"/>
                </a:cxn>
                <a:cxn ang="0">
                  <a:pos x="174" y="46"/>
                </a:cxn>
                <a:cxn ang="0">
                  <a:pos x="186" y="77"/>
                </a:cxn>
                <a:cxn ang="0">
                  <a:pos x="200" y="74"/>
                </a:cxn>
                <a:cxn ang="0">
                  <a:pos x="207" y="67"/>
                </a:cxn>
                <a:cxn ang="0">
                  <a:pos x="221" y="63"/>
                </a:cxn>
                <a:cxn ang="0">
                  <a:pos x="226" y="73"/>
                </a:cxn>
                <a:cxn ang="0">
                  <a:pos x="226" y="95"/>
                </a:cxn>
                <a:cxn ang="0">
                  <a:pos x="235" y="101"/>
                </a:cxn>
                <a:cxn ang="0">
                  <a:pos x="251" y="104"/>
                </a:cxn>
                <a:cxn ang="0">
                  <a:pos x="272" y="106"/>
                </a:cxn>
                <a:cxn ang="0">
                  <a:pos x="277" y="117"/>
                </a:cxn>
                <a:cxn ang="0">
                  <a:pos x="301" y="131"/>
                </a:cxn>
                <a:cxn ang="0">
                  <a:pos x="315" y="142"/>
                </a:cxn>
                <a:cxn ang="0">
                  <a:pos x="329" y="149"/>
                </a:cxn>
                <a:cxn ang="0">
                  <a:pos x="344" y="149"/>
                </a:cxn>
                <a:cxn ang="0">
                  <a:pos x="356" y="144"/>
                </a:cxn>
                <a:cxn ang="0">
                  <a:pos x="377" y="151"/>
                </a:cxn>
                <a:cxn ang="0">
                  <a:pos x="398" y="158"/>
                </a:cxn>
                <a:cxn ang="0">
                  <a:pos x="422" y="159"/>
                </a:cxn>
                <a:cxn ang="0">
                  <a:pos x="439" y="151"/>
                </a:cxn>
              </a:cxnLst>
              <a:rect l="0" t="0" r="r" b="b"/>
              <a:pathLst>
                <a:path w="441" h="244">
                  <a:moveTo>
                    <a:pt x="439" y="151"/>
                  </a:moveTo>
                  <a:lnTo>
                    <a:pt x="436" y="158"/>
                  </a:lnTo>
                  <a:lnTo>
                    <a:pt x="432" y="170"/>
                  </a:lnTo>
                  <a:lnTo>
                    <a:pt x="433" y="185"/>
                  </a:lnTo>
                  <a:lnTo>
                    <a:pt x="432" y="199"/>
                  </a:lnTo>
                  <a:lnTo>
                    <a:pt x="428" y="203"/>
                  </a:lnTo>
                  <a:lnTo>
                    <a:pt x="428" y="207"/>
                  </a:lnTo>
                  <a:lnTo>
                    <a:pt x="436" y="211"/>
                  </a:lnTo>
                  <a:lnTo>
                    <a:pt x="441" y="221"/>
                  </a:lnTo>
                  <a:lnTo>
                    <a:pt x="441" y="228"/>
                  </a:lnTo>
                  <a:lnTo>
                    <a:pt x="434" y="239"/>
                  </a:lnTo>
                  <a:lnTo>
                    <a:pt x="434" y="242"/>
                  </a:lnTo>
                  <a:lnTo>
                    <a:pt x="422" y="240"/>
                  </a:lnTo>
                  <a:lnTo>
                    <a:pt x="411" y="243"/>
                  </a:lnTo>
                  <a:lnTo>
                    <a:pt x="396" y="242"/>
                  </a:lnTo>
                  <a:lnTo>
                    <a:pt x="388" y="244"/>
                  </a:lnTo>
                  <a:lnTo>
                    <a:pt x="378" y="239"/>
                  </a:lnTo>
                  <a:lnTo>
                    <a:pt x="368" y="238"/>
                  </a:lnTo>
                  <a:lnTo>
                    <a:pt x="362" y="238"/>
                  </a:lnTo>
                  <a:lnTo>
                    <a:pt x="315" y="230"/>
                  </a:lnTo>
                  <a:lnTo>
                    <a:pt x="308" y="224"/>
                  </a:lnTo>
                  <a:lnTo>
                    <a:pt x="299" y="221"/>
                  </a:lnTo>
                  <a:lnTo>
                    <a:pt x="287" y="222"/>
                  </a:lnTo>
                  <a:lnTo>
                    <a:pt x="267" y="218"/>
                  </a:lnTo>
                  <a:lnTo>
                    <a:pt x="255" y="210"/>
                  </a:lnTo>
                  <a:lnTo>
                    <a:pt x="249" y="205"/>
                  </a:lnTo>
                  <a:lnTo>
                    <a:pt x="239" y="191"/>
                  </a:lnTo>
                  <a:lnTo>
                    <a:pt x="232" y="187"/>
                  </a:lnTo>
                  <a:lnTo>
                    <a:pt x="213" y="184"/>
                  </a:lnTo>
                  <a:lnTo>
                    <a:pt x="211" y="184"/>
                  </a:lnTo>
                  <a:lnTo>
                    <a:pt x="208" y="187"/>
                  </a:lnTo>
                  <a:lnTo>
                    <a:pt x="202" y="186"/>
                  </a:lnTo>
                  <a:lnTo>
                    <a:pt x="192" y="184"/>
                  </a:lnTo>
                  <a:lnTo>
                    <a:pt x="183" y="183"/>
                  </a:lnTo>
                  <a:lnTo>
                    <a:pt x="173" y="187"/>
                  </a:lnTo>
                  <a:lnTo>
                    <a:pt x="168" y="187"/>
                  </a:lnTo>
                  <a:lnTo>
                    <a:pt x="148" y="183"/>
                  </a:lnTo>
                  <a:lnTo>
                    <a:pt x="138" y="170"/>
                  </a:lnTo>
                  <a:lnTo>
                    <a:pt x="136" y="168"/>
                  </a:lnTo>
                  <a:lnTo>
                    <a:pt x="127" y="167"/>
                  </a:lnTo>
                  <a:lnTo>
                    <a:pt x="124" y="167"/>
                  </a:lnTo>
                  <a:lnTo>
                    <a:pt x="114" y="159"/>
                  </a:lnTo>
                  <a:lnTo>
                    <a:pt x="103" y="154"/>
                  </a:lnTo>
                  <a:lnTo>
                    <a:pt x="93" y="153"/>
                  </a:lnTo>
                  <a:lnTo>
                    <a:pt x="83" y="148"/>
                  </a:lnTo>
                  <a:lnTo>
                    <a:pt x="78" y="144"/>
                  </a:lnTo>
                  <a:lnTo>
                    <a:pt x="66" y="130"/>
                  </a:lnTo>
                  <a:lnTo>
                    <a:pt x="57" y="124"/>
                  </a:lnTo>
                  <a:lnTo>
                    <a:pt x="49" y="120"/>
                  </a:lnTo>
                  <a:lnTo>
                    <a:pt x="45" y="116"/>
                  </a:lnTo>
                  <a:lnTo>
                    <a:pt x="32" y="109"/>
                  </a:lnTo>
                  <a:lnTo>
                    <a:pt x="28" y="109"/>
                  </a:lnTo>
                  <a:lnTo>
                    <a:pt x="28" y="113"/>
                  </a:lnTo>
                  <a:lnTo>
                    <a:pt x="23" y="113"/>
                  </a:lnTo>
                  <a:lnTo>
                    <a:pt x="18" y="109"/>
                  </a:lnTo>
                  <a:lnTo>
                    <a:pt x="17" y="103"/>
                  </a:lnTo>
                  <a:lnTo>
                    <a:pt x="12" y="98"/>
                  </a:lnTo>
                  <a:lnTo>
                    <a:pt x="1" y="97"/>
                  </a:lnTo>
                  <a:lnTo>
                    <a:pt x="0" y="94"/>
                  </a:lnTo>
                  <a:lnTo>
                    <a:pt x="1" y="87"/>
                  </a:lnTo>
                  <a:lnTo>
                    <a:pt x="6" y="79"/>
                  </a:lnTo>
                  <a:lnTo>
                    <a:pt x="9" y="78"/>
                  </a:lnTo>
                  <a:lnTo>
                    <a:pt x="11" y="71"/>
                  </a:lnTo>
                  <a:lnTo>
                    <a:pt x="14" y="67"/>
                  </a:lnTo>
                  <a:lnTo>
                    <a:pt x="11" y="58"/>
                  </a:lnTo>
                  <a:lnTo>
                    <a:pt x="14" y="51"/>
                  </a:lnTo>
                  <a:lnTo>
                    <a:pt x="19" y="45"/>
                  </a:lnTo>
                  <a:lnTo>
                    <a:pt x="17" y="38"/>
                  </a:lnTo>
                  <a:lnTo>
                    <a:pt x="17" y="34"/>
                  </a:lnTo>
                  <a:lnTo>
                    <a:pt x="21" y="29"/>
                  </a:lnTo>
                  <a:lnTo>
                    <a:pt x="27" y="29"/>
                  </a:lnTo>
                  <a:lnTo>
                    <a:pt x="30" y="22"/>
                  </a:lnTo>
                  <a:lnTo>
                    <a:pt x="38" y="17"/>
                  </a:lnTo>
                  <a:lnTo>
                    <a:pt x="41" y="11"/>
                  </a:lnTo>
                  <a:lnTo>
                    <a:pt x="43" y="6"/>
                  </a:lnTo>
                  <a:lnTo>
                    <a:pt x="45" y="4"/>
                  </a:lnTo>
                  <a:lnTo>
                    <a:pt x="48" y="7"/>
                  </a:lnTo>
                  <a:lnTo>
                    <a:pt x="54" y="4"/>
                  </a:lnTo>
                  <a:lnTo>
                    <a:pt x="56" y="6"/>
                  </a:lnTo>
                  <a:lnTo>
                    <a:pt x="59" y="11"/>
                  </a:lnTo>
                  <a:lnTo>
                    <a:pt x="67" y="18"/>
                  </a:lnTo>
                  <a:lnTo>
                    <a:pt x="68" y="14"/>
                  </a:lnTo>
                  <a:lnTo>
                    <a:pt x="67" y="12"/>
                  </a:lnTo>
                  <a:lnTo>
                    <a:pt x="71" y="8"/>
                  </a:lnTo>
                  <a:lnTo>
                    <a:pt x="71" y="2"/>
                  </a:lnTo>
                  <a:lnTo>
                    <a:pt x="71" y="1"/>
                  </a:lnTo>
                  <a:lnTo>
                    <a:pt x="73" y="0"/>
                  </a:lnTo>
                  <a:lnTo>
                    <a:pt x="89" y="2"/>
                  </a:lnTo>
                  <a:lnTo>
                    <a:pt x="92" y="3"/>
                  </a:lnTo>
                  <a:lnTo>
                    <a:pt x="110" y="7"/>
                  </a:lnTo>
                  <a:lnTo>
                    <a:pt x="130" y="13"/>
                  </a:lnTo>
                  <a:lnTo>
                    <a:pt x="135" y="15"/>
                  </a:lnTo>
                  <a:lnTo>
                    <a:pt x="141" y="24"/>
                  </a:lnTo>
                  <a:lnTo>
                    <a:pt x="151" y="33"/>
                  </a:lnTo>
                  <a:lnTo>
                    <a:pt x="163" y="36"/>
                  </a:lnTo>
                  <a:lnTo>
                    <a:pt x="174" y="46"/>
                  </a:lnTo>
                  <a:lnTo>
                    <a:pt x="181" y="55"/>
                  </a:lnTo>
                  <a:lnTo>
                    <a:pt x="184" y="72"/>
                  </a:lnTo>
                  <a:lnTo>
                    <a:pt x="186" y="77"/>
                  </a:lnTo>
                  <a:lnTo>
                    <a:pt x="192" y="79"/>
                  </a:lnTo>
                  <a:lnTo>
                    <a:pt x="196" y="79"/>
                  </a:lnTo>
                  <a:lnTo>
                    <a:pt x="200" y="74"/>
                  </a:lnTo>
                  <a:lnTo>
                    <a:pt x="204" y="73"/>
                  </a:lnTo>
                  <a:lnTo>
                    <a:pt x="207" y="70"/>
                  </a:lnTo>
                  <a:lnTo>
                    <a:pt x="207" y="67"/>
                  </a:lnTo>
                  <a:lnTo>
                    <a:pt x="211" y="63"/>
                  </a:lnTo>
                  <a:lnTo>
                    <a:pt x="215" y="65"/>
                  </a:lnTo>
                  <a:lnTo>
                    <a:pt x="221" y="63"/>
                  </a:lnTo>
                  <a:lnTo>
                    <a:pt x="227" y="65"/>
                  </a:lnTo>
                  <a:lnTo>
                    <a:pt x="229" y="67"/>
                  </a:lnTo>
                  <a:lnTo>
                    <a:pt x="226" y="73"/>
                  </a:lnTo>
                  <a:lnTo>
                    <a:pt x="227" y="79"/>
                  </a:lnTo>
                  <a:lnTo>
                    <a:pt x="224" y="92"/>
                  </a:lnTo>
                  <a:lnTo>
                    <a:pt x="226" y="95"/>
                  </a:lnTo>
                  <a:lnTo>
                    <a:pt x="231" y="93"/>
                  </a:lnTo>
                  <a:lnTo>
                    <a:pt x="233" y="98"/>
                  </a:lnTo>
                  <a:lnTo>
                    <a:pt x="235" y="101"/>
                  </a:lnTo>
                  <a:lnTo>
                    <a:pt x="240" y="101"/>
                  </a:lnTo>
                  <a:lnTo>
                    <a:pt x="245" y="105"/>
                  </a:lnTo>
                  <a:lnTo>
                    <a:pt x="251" y="104"/>
                  </a:lnTo>
                  <a:lnTo>
                    <a:pt x="259" y="106"/>
                  </a:lnTo>
                  <a:lnTo>
                    <a:pt x="267" y="108"/>
                  </a:lnTo>
                  <a:lnTo>
                    <a:pt x="272" y="106"/>
                  </a:lnTo>
                  <a:lnTo>
                    <a:pt x="277" y="103"/>
                  </a:lnTo>
                  <a:lnTo>
                    <a:pt x="280" y="104"/>
                  </a:lnTo>
                  <a:lnTo>
                    <a:pt x="277" y="117"/>
                  </a:lnTo>
                  <a:lnTo>
                    <a:pt x="278" y="124"/>
                  </a:lnTo>
                  <a:lnTo>
                    <a:pt x="293" y="133"/>
                  </a:lnTo>
                  <a:lnTo>
                    <a:pt x="301" y="131"/>
                  </a:lnTo>
                  <a:lnTo>
                    <a:pt x="308" y="132"/>
                  </a:lnTo>
                  <a:lnTo>
                    <a:pt x="314" y="138"/>
                  </a:lnTo>
                  <a:lnTo>
                    <a:pt x="315" y="142"/>
                  </a:lnTo>
                  <a:lnTo>
                    <a:pt x="319" y="148"/>
                  </a:lnTo>
                  <a:lnTo>
                    <a:pt x="323" y="151"/>
                  </a:lnTo>
                  <a:lnTo>
                    <a:pt x="329" y="149"/>
                  </a:lnTo>
                  <a:lnTo>
                    <a:pt x="333" y="147"/>
                  </a:lnTo>
                  <a:lnTo>
                    <a:pt x="339" y="151"/>
                  </a:lnTo>
                  <a:lnTo>
                    <a:pt x="344" y="149"/>
                  </a:lnTo>
                  <a:lnTo>
                    <a:pt x="350" y="152"/>
                  </a:lnTo>
                  <a:lnTo>
                    <a:pt x="352" y="151"/>
                  </a:lnTo>
                  <a:lnTo>
                    <a:pt x="356" y="144"/>
                  </a:lnTo>
                  <a:lnTo>
                    <a:pt x="361" y="143"/>
                  </a:lnTo>
                  <a:lnTo>
                    <a:pt x="369" y="144"/>
                  </a:lnTo>
                  <a:lnTo>
                    <a:pt x="377" y="151"/>
                  </a:lnTo>
                  <a:lnTo>
                    <a:pt x="387" y="153"/>
                  </a:lnTo>
                  <a:lnTo>
                    <a:pt x="394" y="157"/>
                  </a:lnTo>
                  <a:lnTo>
                    <a:pt x="398" y="158"/>
                  </a:lnTo>
                  <a:lnTo>
                    <a:pt x="405" y="156"/>
                  </a:lnTo>
                  <a:lnTo>
                    <a:pt x="419" y="159"/>
                  </a:lnTo>
                  <a:lnTo>
                    <a:pt x="422" y="159"/>
                  </a:lnTo>
                  <a:lnTo>
                    <a:pt x="428" y="151"/>
                  </a:lnTo>
                  <a:lnTo>
                    <a:pt x="436" y="149"/>
                  </a:lnTo>
                  <a:lnTo>
                    <a:pt x="439" y="151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6" name="Freeform 103">
              <a:extLst>
                <a:ext uri="{FF2B5EF4-FFF2-40B4-BE49-F238E27FC236}">
                  <a16:creationId xmlns:a16="http://schemas.microsoft.com/office/drawing/2014/main" id="{FD875EE2-A7C8-4AD3-92F7-8A3CF3FC772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479" y="2187"/>
              <a:ext cx="52" cy="67"/>
            </a:xfrm>
            <a:custGeom>
              <a:avLst/>
              <a:gdLst/>
              <a:ahLst/>
              <a:cxnLst>
                <a:cxn ang="0">
                  <a:pos x="241" y="337"/>
                </a:cxn>
                <a:cxn ang="0">
                  <a:pos x="226" y="291"/>
                </a:cxn>
                <a:cxn ang="0">
                  <a:pos x="221" y="257"/>
                </a:cxn>
                <a:cxn ang="0">
                  <a:pos x="198" y="225"/>
                </a:cxn>
                <a:cxn ang="0">
                  <a:pos x="174" y="230"/>
                </a:cxn>
                <a:cxn ang="0">
                  <a:pos x="161" y="215"/>
                </a:cxn>
                <a:cxn ang="0">
                  <a:pos x="153" y="227"/>
                </a:cxn>
                <a:cxn ang="0">
                  <a:pos x="149" y="246"/>
                </a:cxn>
                <a:cxn ang="0">
                  <a:pos x="129" y="283"/>
                </a:cxn>
                <a:cxn ang="0">
                  <a:pos x="115" y="267"/>
                </a:cxn>
                <a:cxn ang="0">
                  <a:pos x="108" y="279"/>
                </a:cxn>
                <a:cxn ang="0">
                  <a:pos x="96" y="280"/>
                </a:cxn>
                <a:cxn ang="0">
                  <a:pos x="80" y="284"/>
                </a:cxn>
                <a:cxn ang="0">
                  <a:pos x="75" y="286"/>
                </a:cxn>
                <a:cxn ang="0">
                  <a:pos x="69" y="291"/>
                </a:cxn>
                <a:cxn ang="0">
                  <a:pos x="58" y="292"/>
                </a:cxn>
                <a:cxn ang="0">
                  <a:pos x="53" y="273"/>
                </a:cxn>
                <a:cxn ang="0">
                  <a:pos x="49" y="258"/>
                </a:cxn>
                <a:cxn ang="0">
                  <a:pos x="48" y="241"/>
                </a:cxn>
                <a:cxn ang="0">
                  <a:pos x="40" y="227"/>
                </a:cxn>
                <a:cxn ang="0">
                  <a:pos x="42" y="215"/>
                </a:cxn>
                <a:cxn ang="0">
                  <a:pos x="42" y="195"/>
                </a:cxn>
                <a:cxn ang="0">
                  <a:pos x="38" y="179"/>
                </a:cxn>
                <a:cxn ang="0">
                  <a:pos x="32" y="165"/>
                </a:cxn>
                <a:cxn ang="0">
                  <a:pos x="36" y="133"/>
                </a:cxn>
                <a:cxn ang="0">
                  <a:pos x="21" y="118"/>
                </a:cxn>
                <a:cxn ang="0">
                  <a:pos x="1" y="109"/>
                </a:cxn>
                <a:cxn ang="0">
                  <a:pos x="1" y="98"/>
                </a:cxn>
                <a:cxn ang="0">
                  <a:pos x="13" y="89"/>
                </a:cxn>
                <a:cxn ang="0">
                  <a:pos x="22" y="78"/>
                </a:cxn>
                <a:cxn ang="0">
                  <a:pos x="42" y="68"/>
                </a:cxn>
                <a:cxn ang="0">
                  <a:pos x="39" y="60"/>
                </a:cxn>
                <a:cxn ang="0">
                  <a:pos x="17" y="57"/>
                </a:cxn>
                <a:cxn ang="0">
                  <a:pos x="11" y="39"/>
                </a:cxn>
                <a:cxn ang="0">
                  <a:pos x="28" y="3"/>
                </a:cxn>
                <a:cxn ang="0">
                  <a:pos x="42" y="17"/>
                </a:cxn>
                <a:cxn ang="0">
                  <a:pos x="49" y="17"/>
                </a:cxn>
                <a:cxn ang="0">
                  <a:pos x="59" y="8"/>
                </a:cxn>
                <a:cxn ang="0">
                  <a:pos x="69" y="31"/>
                </a:cxn>
                <a:cxn ang="0">
                  <a:pos x="82" y="33"/>
                </a:cxn>
                <a:cxn ang="0">
                  <a:pos x="93" y="23"/>
                </a:cxn>
                <a:cxn ang="0">
                  <a:pos x="101" y="62"/>
                </a:cxn>
                <a:cxn ang="0">
                  <a:pos x="118" y="75"/>
                </a:cxn>
                <a:cxn ang="0">
                  <a:pos x="166" y="76"/>
                </a:cxn>
                <a:cxn ang="0">
                  <a:pos x="203" y="76"/>
                </a:cxn>
                <a:cxn ang="0">
                  <a:pos x="242" y="86"/>
                </a:cxn>
                <a:cxn ang="0">
                  <a:pos x="231" y="96"/>
                </a:cxn>
                <a:cxn ang="0">
                  <a:pos x="214" y="124"/>
                </a:cxn>
                <a:cxn ang="0">
                  <a:pos x="192" y="140"/>
                </a:cxn>
                <a:cxn ang="0">
                  <a:pos x="176" y="157"/>
                </a:cxn>
                <a:cxn ang="0">
                  <a:pos x="184" y="193"/>
                </a:cxn>
                <a:cxn ang="0">
                  <a:pos x="199" y="204"/>
                </a:cxn>
                <a:cxn ang="0">
                  <a:pos x="211" y="202"/>
                </a:cxn>
                <a:cxn ang="0">
                  <a:pos x="228" y="166"/>
                </a:cxn>
                <a:cxn ang="0">
                  <a:pos x="241" y="181"/>
                </a:cxn>
                <a:cxn ang="0">
                  <a:pos x="249" y="206"/>
                </a:cxn>
                <a:cxn ang="0">
                  <a:pos x="258" y="243"/>
                </a:cxn>
                <a:cxn ang="0">
                  <a:pos x="260" y="279"/>
                </a:cxn>
                <a:cxn ang="0">
                  <a:pos x="250" y="305"/>
                </a:cxn>
                <a:cxn ang="0">
                  <a:pos x="243" y="318"/>
                </a:cxn>
              </a:cxnLst>
              <a:rect l="0" t="0" r="r" b="b"/>
              <a:pathLst>
                <a:path w="262" h="337">
                  <a:moveTo>
                    <a:pt x="243" y="335"/>
                  </a:moveTo>
                  <a:lnTo>
                    <a:pt x="241" y="337"/>
                  </a:lnTo>
                  <a:lnTo>
                    <a:pt x="233" y="319"/>
                  </a:lnTo>
                  <a:lnTo>
                    <a:pt x="226" y="291"/>
                  </a:lnTo>
                  <a:lnTo>
                    <a:pt x="225" y="276"/>
                  </a:lnTo>
                  <a:lnTo>
                    <a:pt x="221" y="257"/>
                  </a:lnTo>
                  <a:lnTo>
                    <a:pt x="204" y="230"/>
                  </a:lnTo>
                  <a:lnTo>
                    <a:pt x="198" y="225"/>
                  </a:lnTo>
                  <a:lnTo>
                    <a:pt x="187" y="229"/>
                  </a:lnTo>
                  <a:lnTo>
                    <a:pt x="174" y="230"/>
                  </a:lnTo>
                  <a:lnTo>
                    <a:pt x="166" y="225"/>
                  </a:lnTo>
                  <a:lnTo>
                    <a:pt x="161" y="215"/>
                  </a:lnTo>
                  <a:lnTo>
                    <a:pt x="157" y="218"/>
                  </a:lnTo>
                  <a:lnTo>
                    <a:pt x="153" y="227"/>
                  </a:lnTo>
                  <a:lnTo>
                    <a:pt x="146" y="234"/>
                  </a:lnTo>
                  <a:lnTo>
                    <a:pt x="149" y="246"/>
                  </a:lnTo>
                  <a:lnTo>
                    <a:pt x="149" y="257"/>
                  </a:lnTo>
                  <a:lnTo>
                    <a:pt x="129" y="283"/>
                  </a:lnTo>
                  <a:lnTo>
                    <a:pt x="125" y="280"/>
                  </a:lnTo>
                  <a:lnTo>
                    <a:pt x="115" y="267"/>
                  </a:lnTo>
                  <a:lnTo>
                    <a:pt x="110" y="274"/>
                  </a:lnTo>
                  <a:lnTo>
                    <a:pt x="108" y="279"/>
                  </a:lnTo>
                  <a:lnTo>
                    <a:pt x="99" y="288"/>
                  </a:lnTo>
                  <a:lnTo>
                    <a:pt x="96" y="280"/>
                  </a:lnTo>
                  <a:lnTo>
                    <a:pt x="91" y="285"/>
                  </a:lnTo>
                  <a:lnTo>
                    <a:pt x="80" y="284"/>
                  </a:lnTo>
                  <a:lnTo>
                    <a:pt x="79" y="289"/>
                  </a:lnTo>
                  <a:lnTo>
                    <a:pt x="75" y="286"/>
                  </a:lnTo>
                  <a:lnTo>
                    <a:pt x="71" y="288"/>
                  </a:lnTo>
                  <a:lnTo>
                    <a:pt x="69" y="291"/>
                  </a:lnTo>
                  <a:lnTo>
                    <a:pt x="65" y="294"/>
                  </a:lnTo>
                  <a:lnTo>
                    <a:pt x="58" y="292"/>
                  </a:lnTo>
                  <a:lnTo>
                    <a:pt x="51" y="279"/>
                  </a:lnTo>
                  <a:lnTo>
                    <a:pt x="53" y="273"/>
                  </a:lnTo>
                  <a:lnTo>
                    <a:pt x="51" y="269"/>
                  </a:lnTo>
                  <a:lnTo>
                    <a:pt x="49" y="258"/>
                  </a:lnTo>
                  <a:lnTo>
                    <a:pt x="50" y="251"/>
                  </a:lnTo>
                  <a:lnTo>
                    <a:pt x="48" y="241"/>
                  </a:lnTo>
                  <a:lnTo>
                    <a:pt x="43" y="236"/>
                  </a:lnTo>
                  <a:lnTo>
                    <a:pt x="40" y="227"/>
                  </a:lnTo>
                  <a:lnTo>
                    <a:pt x="40" y="218"/>
                  </a:lnTo>
                  <a:lnTo>
                    <a:pt x="42" y="215"/>
                  </a:lnTo>
                  <a:lnTo>
                    <a:pt x="43" y="199"/>
                  </a:lnTo>
                  <a:lnTo>
                    <a:pt x="42" y="195"/>
                  </a:lnTo>
                  <a:lnTo>
                    <a:pt x="38" y="194"/>
                  </a:lnTo>
                  <a:lnTo>
                    <a:pt x="38" y="179"/>
                  </a:lnTo>
                  <a:lnTo>
                    <a:pt x="32" y="173"/>
                  </a:lnTo>
                  <a:lnTo>
                    <a:pt x="32" y="165"/>
                  </a:lnTo>
                  <a:lnTo>
                    <a:pt x="34" y="154"/>
                  </a:lnTo>
                  <a:lnTo>
                    <a:pt x="36" y="133"/>
                  </a:lnTo>
                  <a:lnTo>
                    <a:pt x="27" y="123"/>
                  </a:lnTo>
                  <a:lnTo>
                    <a:pt x="21" y="118"/>
                  </a:lnTo>
                  <a:lnTo>
                    <a:pt x="10" y="113"/>
                  </a:lnTo>
                  <a:lnTo>
                    <a:pt x="1" y="109"/>
                  </a:lnTo>
                  <a:lnTo>
                    <a:pt x="0" y="103"/>
                  </a:lnTo>
                  <a:lnTo>
                    <a:pt x="1" y="98"/>
                  </a:lnTo>
                  <a:lnTo>
                    <a:pt x="6" y="90"/>
                  </a:lnTo>
                  <a:lnTo>
                    <a:pt x="13" y="89"/>
                  </a:lnTo>
                  <a:lnTo>
                    <a:pt x="20" y="85"/>
                  </a:lnTo>
                  <a:lnTo>
                    <a:pt x="22" y="78"/>
                  </a:lnTo>
                  <a:lnTo>
                    <a:pt x="42" y="76"/>
                  </a:lnTo>
                  <a:lnTo>
                    <a:pt x="42" y="68"/>
                  </a:lnTo>
                  <a:lnTo>
                    <a:pt x="38" y="64"/>
                  </a:lnTo>
                  <a:lnTo>
                    <a:pt x="39" y="60"/>
                  </a:lnTo>
                  <a:lnTo>
                    <a:pt x="24" y="62"/>
                  </a:lnTo>
                  <a:lnTo>
                    <a:pt x="17" y="57"/>
                  </a:lnTo>
                  <a:lnTo>
                    <a:pt x="15" y="43"/>
                  </a:lnTo>
                  <a:lnTo>
                    <a:pt x="11" y="39"/>
                  </a:lnTo>
                  <a:lnTo>
                    <a:pt x="26" y="15"/>
                  </a:lnTo>
                  <a:lnTo>
                    <a:pt x="28" y="3"/>
                  </a:lnTo>
                  <a:lnTo>
                    <a:pt x="32" y="0"/>
                  </a:lnTo>
                  <a:lnTo>
                    <a:pt x="42" y="17"/>
                  </a:lnTo>
                  <a:lnTo>
                    <a:pt x="48" y="25"/>
                  </a:lnTo>
                  <a:lnTo>
                    <a:pt x="49" y="17"/>
                  </a:lnTo>
                  <a:lnTo>
                    <a:pt x="53" y="5"/>
                  </a:lnTo>
                  <a:lnTo>
                    <a:pt x="59" y="8"/>
                  </a:lnTo>
                  <a:lnTo>
                    <a:pt x="61" y="22"/>
                  </a:lnTo>
                  <a:lnTo>
                    <a:pt x="69" y="31"/>
                  </a:lnTo>
                  <a:lnTo>
                    <a:pt x="74" y="27"/>
                  </a:lnTo>
                  <a:lnTo>
                    <a:pt x="82" y="33"/>
                  </a:lnTo>
                  <a:lnTo>
                    <a:pt x="91" y="19"/>
                  </a:lnTo>
                  <a:lnTo>
                    <a:pt x="93" y="23"/>
                  </a:lnTo>
                  <a:lnTo>
                    <a:pt x="96" y="43"/>
                  </a:lnTo>
                  <a:lnTo>
                    <a:pt x="101" y="62"/>
                  </a:lnTo>
                  <a:lnTo>
                    <a:pt x="107" y="70"/>
                  </a:lnTo>
                  <a:lnTo>
                    <a:pt x="118" y="75"/>
                  </a:lnTo>
                  <a:lnTo>
                    <a:pt x="162" y="79"/>
                  </a:lnTo>
                  <a:lnTo>
                    <a:pt x="166" y="76"/>
                  </a:lnTo>
                  <a:lnTo>
                    <a:pt x="180" y="74"/>
                  </a:lnTo>
                  <a:lnTo>
                    <a:pt x="203" y="76"/>
                  </a:lnTo>
                  <a:lnTo>
                    <a:pt x="227" y="80"/>
                  </a:lnTo>
                  <a:lnTo>
                    <a:pt x="242" y="86"/>
                  </a:lnTo>
                  <a:lnTo>
                    <a:pt x="239" y="91"/>
                  </a:lnTo>
                  <a:lnTo>
                    <a:pt x="231" y="96"/>
                  </a:lnTo>
                  <a:lnTo>
                    <a:pt x="226" y="109"/>
                  </a:lnTo>
                  <a:lnTo>
                    <a:pt x="214" y="124"/>
                  </a:lnTo>
                  <a:lnTo>
                    <a:pt x="203" y="134"/>
                  </a:lnTo>
                  <a:lnTo>
                    <a:pt x="192" y="140"/>
                  </a:lnTo>
                  <a:lnTo>
                    <a:pt x="178" y="149"/>
                  </a:lnTo>
                  <a:lnTo>
                    <a:pt x="176" y="157"/>
                  </a:lnTo>
                  <a:lnTo>
                    <a:pt x="177" y="173"/>
                  </a:lnTo>
                  <a:lnTo>
                    <a:pt x="184" y="193"/>
                  </a:lnTo>
                  <a:lnTo>
                    <a:pt x="194" y="194"/>
                  </a:lnTo>
                  <a:lnTo>
                    <a:pt x="199" y="204"/>
                  </a:lnTo>
                  <a:lnTo>
                    <a:pt x="206" y="210"/>
                  </a:lnTo>
                  <a:lnTo>
                    <a:pt x="211" y="202"/>
                  </a:lnTo>
                  <a:lnTo>
                    <a:pt x="217" y="181"/>
                  </a:lnTo>
                  <a:lnTo>
                    <a:pt x="228" y="166"/>
                  </a:lnTo>
                  <a:lnTo>
                    <a:pt x="233" y="167"/>
                  </a:lnTo>
                  <a:lnTo>
                    <a:pt x="241" y="181"/>
                  </a:lnTo>
                  <a:lnTo>
                    <a:pt x="246" y="198"/>
                  </a:lnTo>
                  <a:lnTo>
                    <a:pt x="249" y="206"/>
                  </a:lnTo>
                  <a:lnTo>
                    <a:pt x="252" y="215"/>
                  </a:lnTo>
                  <a:lnTo>
                    <a:pt x="258" y="243"/>
                  </a:lnTo>
                  <a:lnTo>
                    <a:pt x="262" y="276"/>
                  </a:lnTo>
                  <a:lnTo>
                    <a:pt x="260" y="279"/>
                  </a:lnTo>
                  <a:lnTo>
                    <a:pt x="262" y="308"/>
                  </a:lnTo>
                  <a:lnTo>
                    <a:pt x="250" y="305"/>
                  </a:lnTo>
                  <a:lnTo>
                    <a:pt x="244" y="310"/>
                  </a:lnTo>
                  <a:lnTo>
                    <a:pt x="243" y="318"/>
                  </a:lnTo>
                  <a:lnTo>
                    <a:pt x="243" y="33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7" name="Freeform 104">
              <a:extLst>
                <a:ext uri="{FF2B5EF4-FFF2-40B4-BE49-F238E27FC236}">
                  <a16:creationId xmlns:a16="http://schemas.microsoft.com/office/drawing/2014/main" id="{BB419B64-5653-4F4C-B47E-09A122E98B8A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390" y="2379"/>
              <a:ext cx="23" cy="43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13" y="4"/>
                </a:cxn>
                <a:cxn ang="0">
                  <a:pos x="19" y="9"/>
                </a:cxn>
                <a:cxn ang="0">
                  <a:pos x="28" y="12"/>
                </a:cxn>
                <a:cxn ang="0">
                  <a:pos x="33" y="19"/>
                </a:cxn>
                <a:cxn ang="0">
                  <a:pos x="28" y="19"/>
                </a:cxn>
                <a:cxn ang="0">
                  <a:pos x="22" y="25"/>
                </a:cxn>
                <a:cxn ang="0">
                  <a:pos x="19" y="38"/>
                </a:cxn>
                <a:cxn ang="0">
                  <a:pos x="13" y="47"/>
                </a:cxn>
                <a:cxn ang="0">
                  <a:pos x="7" y="95"/>
                </a:cxn>
                <a:cxn ang="0">
                  <a:pos x="2" y="91"/>
                </a:cxn>
                <a:cxn ang="0">
                  <a:pos x="0" y="95"/>
                </a:cxn>
                <a:cxn ang="0">
                  <a:pos x="0" y="111"/>
                </a:cxn>
                <a:cxn ang="0">
                  <a:pos x="7" y="166"/>
                </a:cxn>
                <a:cxn ang="0">
                  <a:pos x="11" y="182"/>
                </a:cxn>
                <a:cxn ang="0">
                  <a:pos x="19" y="198"/>
                </a:cxn>
                <a:cxn ang="0">
                  <a:pos x="29" y="209"/>
                </a:cxn>
                <a:cxn ang="0">
                  <a:pos x="45" y="211"/>
                </a:cxn>
                <a:cxn ang="0">
                  <a:pos x="59" y="211"/>
                </a:cxn>
                <a:cxn ang="0">
                  <a:pos x="86" y="197"/>
                </a:cxn>
                <a:cxn ang="0">
                  <a:pos x="100" y="187"/>
                </a:cxn>
                <a:cxn ang="0">
                  <a:pos x="113" y="170"/>
                </a:cxn>
                <a:cxn ang="0">
                  <a:pos x="115" y="145"/>
                </a:cxn>
                <a:cxn ang="0">
                  <a:pos x="116" y="125"/>
                </a:cxn>
                <a:cxn ang="0">
                  <a:pos x="115" y="117"/>
                </a:cxn>
                <a:cxn ang="0">
                  <a:pos x="108" y="114"/>
                </a:cxn>
                <a:cxn ang="0">
                  <a:pos x="98" y="87"/>
                </a:cxn>
                <a:cxn ang="0">
                  <a:pos x="92" y="75"/>
                </a:cxn>
                <a:cxn ang="0">
                  <a:pos x="86" y="69"/>
                </a:cxn>
                <a:cxn ang="0">
                  <a:pos x="83" y="62"/>
                </a:cxn>
                <a:cxn ang="0">
                  <a:pos x="80" y="55"/>
                </a:cxn>
                <a:cxn ang="0">
                  <a:pos x="67" y="44"/>
                </a:cxn>
                <a:cxn ang="0">
                  <a:pos x="64" y="33"/>
                </a:cxn>
                <a:cxn ang="0">
                  <a:pos x="45" y="12"/>
                </a:cxn>
                <a:cxn ang="0">
                  <a:pos x="35" y="4"/>
                </a:cxn>
                <a:cxn ang="0">
                  <a:pos x="27" y="0"/>
                </a:cxn>
                <a:cxn ang="0">
                  <a:pos x="18" y="0"/>
                </a:cxn>
              </a:cxnLst>
              <a:rect l="0" t="0" r="r" b="b"/>
              <a:pathLst>
                <a:path w="116" h="211">
                  <a:moveTo>
                    <a:pt x="18" y="0"/>
                  </a:moveTo>
                  <a:lnTo>
                    <a:pt x="13" y="4"/>
                  </a:lnTo>
                  <a:lnTo>
                    <a:pt x="19" y="9"/>
                  </a:lnTo>
                  <a:lnTo>
                    <a:pt x="28" y="12"/>
                  </a:lnTo>
                  <a:lnTo>
                    <a:pt x="33" y="19"/>
                  </a:lnTo>
                  <a:lnTo>
                    <a:pt x="28" y="19"/>
                  </a:lnTo>
                  <a:lnTo>
                    <a:pt x="22" y="25"/>
                  </a:lnTo>
                  <a:lnTo>
                    <a:pt x="19" y="38"/>
                  </a:lnTo>
                  <a:lnTo>
                    <a:pt x="13" y="47"/>
                  </a:lnTo>
                  <a:lnTo>
                    <a:pt x="7" y="95"/>
                  </a:lnTo>
                  <a:lnTo>
                    <a:pt x="2" y="91"/>
                  </a:lnTo>
                  <a:lnTo>
                    <a:pt x="0" y="95"/>
                  </a:lnTo>
                  <a:lnTo>
                    <a:pt x="0" y="111"/>
                  </a:lnTo>
                  <a:lnTo>
                    <a:pt x="7" y="166"/>
                  </a:lnTo>
                  <a:lnTo>
                    <a:pt x="11" y="182"/>
                  </a:lnTo>
                  <a:lnTo>
                    <a:pt x="19" y="198"/>
                  </a:lnTo>
                  <a:lnTo>
                    <a:pt x="29" y="209"/>
                  </a:lnTo>
                  <a:lnTo>
                    <a:pt x="45" y="211"/>
                  </a:lnTo>
                  <a:lnTo>
                    <a:pt x="59" y="211"/>
                  </a:lnTo>
                  <a:lnTo>
                    <a:pt x="86" y="197"/>
                  </a:lnTo>
                  <a:lnTo>
                    <a:pt x="100" y="187"/>
                  </a:lnTo>
                  <a:lnTo>
                    <a:pt x="113" y="170"/>
                  </a:lnTo>
                  <a:lnTo>
                    <a:pt x="115" y="145"/>
                  </a:lnTo>
                  <a:lnTo>
                    <a:pt x="116" y="125"/>
                  </a:lnTo>
                  <a:lnTo>
                    <a:pt x="115" y="117"/>
                  </a:lnTo>
                  <a:lnTo>
                    <a:pt x="108" y="114"/>
                  </a:lnTo>
                  <a:lnTo>
                    <a:pt x="98" y="87"/>
                  </a:lnTo>
                  <a:lnTo>
                    <a:pt x="92" y="75"/>
                  </a:lnTo>
                  <a:lnTo>
                    <a:pt x="86" y="69"/>
                  </a:lnTo>
                  <a:lnTo>
                    <a:pt x="83" y="62"/>
                  </a:lnTo>
                  <a:lnTo>
                    <a:pt x="80" y="55"/>
                  </a:lnTo>
                  <a:lnTo>
                    <a:pt x="67" y="44"/>
                  </a:lnTo>
                  <a:lnTo>
                    <a:pt x="64" y="33"/>
                  </a:lnTo>
                  <a:lnTo>
                    <a:pt x="45" y="12"/>
                  </a:lnTo>
                  <a:lnTo>
                    <a:pt x="35" y="4"/>
                  </a:lnTo>
                  <a:lnTo>
                    <a:pt x="27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18" name="Freeform 105">
            <a:extLst>
              <a:ext uri="{FF2B5EF4-FFF2-40B4-BE49-F238E27FC236}">
                <a16:creationId xmlns:a16="http://schemas.microsoft.com/office/drawing/2014/main" id="{AFB01204-C795-48D6-B99F-2A0BBED92AC1}"/>
              </a:ext>
            </a:extLst>
          </p:cNvPr>
          <p:cNvSpPr>
            <a:spLocks noChangeAspect="1"/>
          </p:cNvSpPr>
          <p:nvPr/>
        </p:nvSpPr>
        <p:spPr bwMode="gray">
          <a:xfrm>
            <a:off x="4061274" y="3026497"/>
            <a:ext cx="32549" cy="51662"/>
          </a:xfrm>
          <a:custGeom>
            <a:avLst/>
            <a:gdLst/>
            <a:ahLst/>
            <a:cxnLst>
              <a:cxn ang="0">
                <a:pos x="75" y="0"/>
              </a:cxn>
              <a:cxn ang="0">
                <a:pos x="82" y="4"/>
              </a:cxn>
              <a:cxn ang="0">
                <a:pos x="87" y="9"/>
              </a:cxn>
              <a:cxn ang="0">
                <a:pos x="92" y="9"/>
              </a:cxn>
              <a:cxn ang="0">
                <a:pos x="94" y="10"/>
              </a:cxn>
              <a:cxn ang="0">
                <a:pos x="97" y="15"/>
              </a:cxn>
              <a:cxn ang="0">
                <a:pos x="97" y="18"/>
              </a:cxn>
              <a:cxn ang="0">
                <a:pos x="93" y="26"/>
              </a:cxn>
              <a:cxn ang="0">
                <a:pos x="93" y="32"/>
              </a:cxn>
              <a:cxn ang="0">
                <a:pos x="94" y="41"/>
              </a:cxn>
              <a:cxn ang="0">
                <a:pos x="92" y="50"/>
              </a:cxn>
              <a:cxn ang="0">
                <a:pos x="83" y="69"/>
              </a:cxn>
              <a:cxn ang="0">
                <a:pos x="79" y="95"/>
              </a:cxn>
              <a:cxn ang="0">
                <a:pos x="76" y="114"/>
              </a:cxn>
              <a:cxn ang="0">
                <a:pos x="68" y="131"/>
              </a:cxn>
              <a:cxn ang="0">
                <a:pos x="57" y="150"/>
              </a:cxn>
              <a:cxn ang="0">
                <a:pos x="51" y="159"/>
              </a:cxn>
              <a:cxn ang="0">
                <a:pos x="48" y="168"/>
              </a:cxn>
              <a:cxn ang="0">
                <a:pos x="40" y="199"/>
              </a:cxn>
              <a:cxn ang="0">
                <a:pos x="36" y="195"/>
              </a:cxn>
              <a:cxn ang="0">
                <a:pos x="33" y="182"/>
              </a:cxn>
              <a:cxn ang="0">
                <a:pos x="25" y="170"/>
              </a:cxn>
              <a:cxn ang="0">
                <a:pos x="16" y="163"/>
              </a:cxn>
              <a:cxn ang="0">
                <a:pos x="6" y="147"/>
              </a:cxn>
              <a:cxn ang="0">
                <a:pos x="1" y="122"/>
              </a:cxn>
              <a:cxn ang="0">
                <a:pos x="0" y="102"/>
              </a:cxn>
              <a:cxn ang="0">
                <a:pos x="2" y="92"/>
              </a:cxn>
              <a:cxn ang="0">
                <a:pos x="9" y="76"/>
              </a:cxn>
              <a:cxn ang="0">
                <a:pos x="48" y="17"/>
              </a:cxn>
              <a:cxn ang="0">
                <a:pos x="65" y="7"/>
              </a:cxn>
              <a:cxn ang="0">
                <a:pos x="68" y="3"/>
              </a:cxn>
              <a:cxn ang="0">
                <a:pos x="75" y="0"/>
              </a:cxn>
            </a:cxnLst>
            <a:rect l="0" t="0" r="r" b="b"/>
            <a:pathLst>
              <a:path w="97" h="199">
                <a:moveTo>
                  <a:pt x="75" y="0"/>
                </a:moveTo>
                <a:lnTo>
                  <a:pt x="82" y="4"/>
                </a:lnTo>
                <a:lnTo>
                  <a:pt x="87" y="9"/>
                </a:lnTo>
                <a:lnTo>
                  <a:pt x="92" y="9"/>
                </a:lnTo>
                <a:lnTo>
                  <a:pt x="94" y="10"/>
                </a:lnTo>
                <a:lnTo>
                  <a:pt x="97" y="15"/>
                </a:lnTo>
                <a:lnTo>
                  <a:pt x="97" y="18"/>
                </a:lnTo>
                <a:lnTo>
                  <a:pt x="93" y="26"/>
                </a:lnTo>
                <a:lnTo>
                  <a:pt x="93" y="32"/>
                </a:lnTo>
                <a:lnTo>
                  <a:pt x="94" y="41"/>
                </a:lnTo>
                <a:lnTo>
                  <a:pt x="92" y="50"/>
                </a:lnTo>
                <a:lnTo>
                  <a:pt x="83" y="69"/>
                </a:lnTo>
                <a:lnTo>
                  <a:pt x="79" y="95"/>
                </a:lnTo>
                <a:lnTo>
                  <a:pt x="76" y="114"/>
                </a:lnTo>
                <a:lnTo>
                  <a:pt x="68" y="131"/>
                </a:lnTo>
                <a:lnTo>
                  <a:pt x="57" y="150"/>
                </a:lnTo>
                <a:lnTo>
                  <a:pt x="51" y="159"/>
                </a:lnTo>
                <a:lnTo>
                  <a:pt x="48" y="168"/>
                </a:lnTo>
                <a:lnTo>
                  <a:pt x="40" y="199"/>
                </a:lnTo>
                <a:lnTo>
                  <a:pt x="36" y="195"/>
                </a:lnTo>
                <a:lnTo>
                  <a:pt x="33" y="182"/>
                </a:lnTo>
                <a:lnTo>
                  <a:pt x="25" y="170"/>
                </a:lnTo>
                <a:lnTo>
                  <a:pt x="16" y="163"/>
                </a:lnTo>
                <a:lnTo>
                  <a:pt x="6" y="147"/>
                </a:lnTo>
                <a:lnTo>
                  <a:pt x="1" y="122"/>
                </a:lnTo>
                <a:lnTo>
                  <a:pt x="0" y="102"/>
                </a:lnTo>
                <a:lnTo>
                  <a:pt x="2" y="92"/>
                </a:lnTo>
                <a:lnTo>
                  <a:pt x="9" y="76"/>
                </a:lnTo>
                <a:lnTo>
                  <a:pt x="48" y="17"/>
                </a:lnTo>
                <a:lnTo>
                  <a:pt x="65" y="7"/>
                </a:lnTo>
                <a:lnTo>
                  <a:pt x="68" y="3"/>
                </a:lnTo>
                <a:lnTo>
                  <a:pt x="75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19" name="Group 106">
            <a:extLst>
              <a:ext uri="{FF2B5EF4-FFF2-40B4-BE49-F238E27FC236}">
                <a16:creationId xmlns:a16="http://schemas.microsoft.com/office/drawing/2014/main" id="{8CA8F519-00B8-4718-9D45-5EBE1EE0C67E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4241126" y="2673896"/>
            <a:ext cx="304930" cy="260891"/>
            <a:chOff x="3938" y="1929"/>
            <a:chExt cx="178" cy="202"/>
          </a:xfrm>
          <a:solidFill>
            <a:schemeClr val="accent1">
              <a:alpha val="70000"/>
            </a:schemeClr>
          </a:solidFill>
        </p:grpSpPr>
        <p:sp>
          <p:nvSpPr>
            <p:cNvPr id="1317" name="Freeform 107">
              <a:extLst>
                <a:ext uri="{FF2B5EF4-FFF2-40B4-BE49-F238E27FC236}">
                  <a16:creationId xmlns:a16="http://schemas.microsoft.com/office/drawing/2014/main" id="{FC1D7262-DD96-4029-A9FF-902D7BDB4678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050" y="1929"/>
              <a:ext cx="66" cy="61"/>
            </a:xfrm>
            <a:custGeom>
              <a:avLst/>
              <a:gdLst/>
              <a:ahLst/>
              <a:cxnLst>
                <a:cxn ang="0">
                  <a:pos x="301" y="94"/>
                </a:cxn>
                <a:cxn ang="0">
                  <a:pos x="299" y="113"/>
                </a:cxn>
                <a:cxn ang="0">
                  <a:pos x="294" y="141"/>
                </a:cxn>
                <a:cxn ang="0">
                  <a:pos x="304" y="164"/>
                </a:cxn>
                <a:cxn ang="0">
                  <a:pos x="330" y="159"/>
                </a:cxn>
                <a:cxn ang="0">
                  <a:pos x="308" y="177"/>
                </a:cxn>
                <a:cxn ang="0">
                  <a:pos x="283" y="191"/>
                </a:cxn>
                <a:cxn ang="0">
                  <a:pos x="271" y="195"/>
                </a:cxn>
                <a:cxn ang="0">
                  <a:pos x="238" y="195"/>
                </a:cxn>
                <a:cxn ang="0">
                  <a:pos x="208" y="223"/>
                </a:cxn>
                <a:cxn ang="0">
                  <a:pos x="195" y="259"/>
                </a:cxn>
                <a:cxn ang="0">
                  <a:pos x="162" y="248"/>
                </a:cxn>
                <a:cxn ang="0">
                  <a:pos x="114" y="224"/>
                </a:cxn>
                <a:cxn ang="0">
                  <a:pos x="84" y="227"/>
                </a:cxn>
                <a:cxn ang="0">
                  <a:pos x="63" y="235"/>
                </a:cxn>
                <a:cxn ang="0">
                  <a:pos x="36" y="226"/>
                </a:cxn>
                <a:cxn ang="0">
                  <a:pos x="34" y="251"/>
                </a:cxn>
                <a:cxn ang="0">
                  <a:pos x="74" y="277"/>
                </a:cxn>
                <a:cxn ang="0">
                  <a:pos x="59" y="283"/>
                </a:cxn>
                <a:cxn ang="0">
                  <a:pos x="40" y="289"/>
                </a:cxn>
                <a:cxn ang="0">
                  <a:pos x="22" y="307"/>
                </a:cxn>
                <a:cxn ang="0">
                  <a:pos x="11" y="295"/>
                </a:cxn>
                <a:cxn ang="0">
                  <a:pos x="0" y="247"/>
                </a:cxn>
                <a:cxn ang="0">
                  <a:pos x="11" y="214"/>
                </a:cxn>
                <a:cxn ang="0">
                  <a:pos x="34" y="195"/>
                </a:cxn>
                <a:cxn ang="0">
                  <a:pos x="31" y="176"/>
                </a:cxn>
                <a:cxn ang="0">
                  <a:pos x="47" y="171"/>
                </a:cxn>
                <a:cxn ang="0">
                  <a:pos x="81" y="175"/>
                </a:cxn>
                <a:cxn ang="0">
                  <a:pos x="87" y="146"/>
                </a:cxn>
                <a:cxn ang="0">
                  <a:pos x="94" y="127"/>
                </a:cxn>
                <a:cxn ang="0">
                  <a:pos x="102" y="90"/>
                </a:cxn>
                <a:cxn ang="0">
                  <a:pos x="99" y="25"/>
                </a:cxn>
                <a:cxn ang="0">
                  <a:pos x="110" y="3"/>
                </a:cxn>
                <a:cxn ang="0">
                  <a:pos x="122" y="8"/>
                </a:cxn>
                <a:cxn ang="0">
                  <a:pos x="135" y="22"/>
                </a:cxn>
                <a:cxn ang="0">
                  <a:pos x="179" y="75"/>
                </a:cxn>
                <a:cxn ang="0">
                  <a:pos x="222" y="103"/>
                </a:cxn>
                <a:cxn ang="0">
                  <a:pos x="250" y="116"/>
                </a:cxn>
                <a:cxn ang="0">
                  <a:pos x="272" y="118"/>
                </a:cxn>
              </a:cxnLst>
              <a:rect l="0" t="0" r="r" b="b"/>
              <a:pathLst>
                <a:path w="330" h="307">
                  <a:moveTo>
                    <a:pt x="285" y="108"/>
                  </a:moveTo>
                  <a:lnTo>
                    <a:pt x="301" y="94"/>
                  </a:lnTo>
                  <a:lnTo>
                    <a:pt x="305" y="97"/>
                  </a:lnTo>
                  <a:lnTo>
                    <a:pt x="299" y="113"/>
                  </a:lnTo>
                  <a:lnTo>
                    <a:pt x="291" y="129"/>
                  </a:lnTo>
                  <a:lnTo>
                    <a:pt x="294" y="141"/>
                  </a:lnTo>
                  <a:lnTo>
                    <a:pt x="304" y="148"/>
                  </a:lnTo>
                  <a:lnTo>
                    <a:pt x="304" y="164"/>
                  </a:lnTo>
                  <a:lnTo>
                    <a:pt x="315" y="164"/>
                  </a:lnTo>
                  <a:lnTo>
                    <a:pt x="330" y="159"/>
                  </a:lnTo>
                  <a:lnTo>
                    <a:pt x="325" y="170"/>
                  </a:lnTo>
                  <a:lnTo>
                    <a:pt x="308" y="177"/>
                  </a:lnTo>
                  <a:lnTo>
                    <a:pt x="293" y="188"/>
                  </a:lnTo>
                  <a:lnTo>
                    <a:pt x="283" y="191"/>
                  </a:lnTo>
                  <a:lnTo>
                    <a:pt x="277" y="187"/>
                  </a:lnTo>
                  <a:lnTo>
                    <a:pt x="271" y="195"/>
                  </a:lnTo>
                  <a:lnTo>
                    <a:pt x="254" y="193"/>
                  </a:lnTo>
                  <a:lnTo>
                    <a:pt x="238" y="195"/>
                  </a:lnTo>
                  <a:lnTo>
                    <a:pt x="223" y="204"/>
                  </a:lnTo>
                  <a:lnTo>
                    <a:pt x="208" y="223"/>
                  </a:lnTo>
                  <a:lnTo>
                    <a:pt x="199" y="241"/>
                  </a:lnTo>
                  <a:lnTo>
                    <a:pt x="195" y="259"/>
                  </a:lnTo>
                  <a:lnTo>
                    <a:pt x="189" y="268"/>
                  </a:lnTo>
                  <a:lnTo>
                    <a:pt x="162" y="248"/>
                  </a:lnTo>
                  <a:lnTo>
                    <a:pt x="142" y="241"/>
                  </a:lnTo>
                  <a:lnTo>
                    <a:pt x="114" y="224"/>
                  </a:lnTo>
                  <a:lnTo>
                    <a:pt x="97" y="221"/>
                  </a:lnTo>
                  <a:lnTo>
                    <a:pt x="84" y="227"/>
                  </a:lnTo>
                  <a:lnTo>
                    <a:pt x="74" y="236"/>
                  </a:lnTo>
                  <a:lnTo>
                    <a:pt x="63" y="235"/>
                  </a:lnTo>
                  <a:lnTo>
                    <a:pt x="52" y="225"/>
                  </a:lnTo>
                  <a:lnTo>
                    <a:pt x="36" y="226"/>
                  </a:lnTo>
                  <a:lnTo>
                    <a:pt x="28" y="240"/>
                  </a:lnTo>
                  <a:lnTo>
                    <a:pt x="34" y="251"/>
                  </a:lnTo>
                  <a:lnTo>
                    <a:pt x="57" y="262"/>
                  </a:lnTo>
                  <a:lnTo>
                    <a:pt x="74" y="277"/>
                  </a:lnTo>
                  <a:lnTo>
                    <a:pt x="71" y="284"/>
                  </a:lnTo>
                  <a:lnTo>
                    <a:pt x="59" y="283"/>
                  </a:lnTo>
                  <a:lnTo>
                    <a:pt x="50" y="283"/>
                  </a:lnTo>
                  <a:lnTo>
                    <a:pt x="40" y="289"/>
                  </a:lnTo>
                  <a:lnTo>
                    <a:pt x="35" y="297"/>
                  </a:lnTo>
                  <a:lnTo>
                    <a:pt x="22" y="307"/>
                  </a:lnTo>
                  <a:lnTo>
                    <a:pt x="14" y="305"/>
                  </a:lnTo>
                  <a:lnTo>
                    <a:pt x="11" y="295"/>
                  </a:lnTo>
                  <a:lnTo>
                    <a:pt x="18" y="264"/>
                  </a:lnTo>
                  <a:lnTo>
                    <a:pt x="0" y="247"/>
                  </a:lnTo>
                  <a:lnTo>
                    <a:pt x="2" y="224"/>
                  </a:lnTo>
                  <a:lnTo>
                    <a:pt x="11" y="214"/>
                  </a:lnTo>
                  <a:lnTo>
                    <a:pt x="24" y="207"/>
                  </a:lnTo>
                  <a:lnTo>
                    <a:pt x="34" y="195"/>
                  </a:lnTo>
                  <a:lnTo>
                    <a:pt x="38" y="184"/>
                  </a:lnTo>
                  <a:lnTo>
                    <a:pt x="31" y="176"/>
                  </a:lnTo>
                  <a:lnTo>
                    <a:pt x="34" y="167"/>
                  </a:lnTo>
                  <a:lnTo>
                    <a:pt x="47" y="171"/>
                  </a:lnTo>
                  <a:lnTo>
                    <a:pt x="60" y="175"/>
                  </a:lnTo>
                  <a:lnTo>
                    <a:pt x="81" y="175"/>
                  </a:lnTo>
                  <a:lnTo>
                    <a:pt x="88" y="160"/>
                  </a:lnTo>
                  <a:lnTo>
                    <a:pt x="87" y="146"/>
                  </a:lnTo>
                  <a:lnTo>
                    <a:pt x="87" y="135"/>
                  </a:lnTo>
                  <a:lnTo>
                    <a:pt x="94" y="127"/>
                  </a:lnTo>
                  <a:lnTo>
                    <a:pt x="100" y="110"/>
                  </a:lnTo>
                  <a:lnTo>
                    <a:pt x="102" y="90"/>
                  </a:lnTo>
                  <a:lnTo>
                    <a:pt x="109" y="58"/>
                  </a:lnTo>
                  <a:lnTo>
                    <a:pt x="99" y="25"/>
                  </a:lnTo>
                  <a:lnTo>
                    <a:pt x="99" y="15"/>
                  </a:lnTo>
                  <a:lnTo>
                    <a:pt x="110" y="3"/>
                  </a:lnTo>
                  <a:lnTo>
                    <a:pt x="115" y="0"/>
                  </a:lnTo>
                  <a:lnTo>
                    <a:pt x="122" y="8"/>
                  </a:lnTo>
                  <a:lnTo>
                    <a:pt x="126" y="15"/>
                  </a:lnTo>
                  <a:lnTo>
                    <a:pt x="135" y="22"/>
                  </a:lnTo>
                  <a:lnTo>
                    <a:pt x="158" y="54"/>
                  </a:lnTo>
                  <a:lnTo>
                    <a:pt x="179" y="75"/>
                  </a:lnTo>
                  <a:lnTo>
                    <a:pt x="199" y="92"/>
                  </a:lnTo>
                  <a:lnTo>
                    <a:pt x="222" y="103"/>
                  </a:lnTo>
                  <a:lnTo>
                    <a:pt x="244" y="108"/>
                  </a:lnTo>
                  <a:lnTo>
                    <a:pt x="250" y="116"/>
                  </a:lnTo>
                  <a:lnTo>
                    <a:pt x="261" y="121"/>
                  </a:lnTo>
                  <a:lnTo>
                    <a:pt x="272" y="118"/>
                  </a:lnTo>
                  <a:lnTo>
                    <a:pt x="285" y="10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18" name="Freeform 108">
              <a:extLst>
                <a:ext uri="{FF2B5EF4-FFF2-40B4-BE49-F238E27FC236}">
                  <a16:creationId xmlns:a16="http://schemas.microsoft.com/office/drawing/2014/main" id="{9AD6C5FB-79D5-446D-9CE2-72248B81567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952" y="1989"/>
              <a:ext cx="123" cy="110"/>
            </a:xfrm>
            <a:custGeom>
              <a:avLst/>
              <a:gdLst/>
              <a:ahLst/>
              <a:cxnLst>
                <a:cxn ang="0">
                  <a:pos x="578" y="13"/>
                </a:cxn>
                <a:cxn ang="0">
                  <a:pos x="582" y="69"/>
                </a:cxn>
                <a:cxn ang="0">
                  <a:pos x="607" y="118"/>
                </a:cxn>
                <a:cxn ang="0">
                  <a:pos x="608" y="160"/>
                </a:cxn>
                <a:cxn ang="0">
                  <a:pos x="593" y="180"/>
                </a:cxn>
                <a:cxn ang="0">
                  <a:pos x="571" y="223"/>
                </a:cxn>
                <a:cxn ang="0">
                  <a:pos x="554" y="268"/>
                </a:cxn>
                <a:cxn ang="0">
                  <a:pos x="558" y="317"/>
                </a:cxn>
                <a:cxn ang="0">
                  <a:pos x="535" y="365"/>
                </a:cxn>
                <a:cxn ang="0">
                  <a:pos x="545" y="404"/>
                </a:cxn>
                <a:cxn ang="0">
                  <a:pos x="521" y="439"/>
                </a:cxn>
                <a:cxn ang="0">
                  <a:pos x="495" y="425"/>
                </a:cxn>
                <a:cxn ang="0">
                  <a:pos x="491" y="408"/>
                </a:cxn>
                <a:cxn ang="0">
                  <a:pos x="483" y="440"/>
                </a:cxn>
                <a:cxn ang="0">
                  <a:pos x="456" y="443"/>
                </a:cxn>
                <a:cxn ang="0">
                  <a:pos x="437" y="474"/>
                </a:cxn>
                <a:cxn ang="0">
                  <a:pos x="427" y="446"/>
                </a:cxn>
                <a:cxn ang="0">
                  <a:pos x="404" y="478"/>
                </a:cxn>
                <a:cxn ang="0">
                  <a:pos x="356" y="476"/>
                </a:cxn>
                <a:cxn ang="0">
                  <a:pos x="351" y="470"/>
                </a:cxn>
                <a:cxn ang="0">
                  <a:pos x="333" y="470"/>
                </a:cxn>
                <a:cxn ang="0">
                  <a:pos x="320" y="451"/>
                </a:cxn>
                <a:cxn ang="0">
                  <a:pos x="328" y="504"/>
                </a:cxn>
                <a:cxn ang="0">
                  <a:pos x="307" y="503"/>
                </a:cxn>
                <a:cxn ang="0">
                  <a:pos x="295" y="517"/>
                </a:cxn>
                <a:cxn ang="0">
                  <a:pos x="252" y="546"/>
                </a:cxn>
                <a:cxn ang="0">
                  <a:pos x="233" y="517"/>
                </a:cxn>
                <a:cxn ang="0">
                  <a:pos x="248" y="479"/>
                </a:cxn>
                <a:cxn ang="0">
                  <a:pos x="228" y="476"/>
                </a:cxn>
                <a:cxn ang="0">
                  <a:pos x="190" y="468"/>
                </a:cxn>
                <a:cxn ang="0">
                  <a:pos x="156" y="483"/>
                </a:cxn>
                <a:cxn ang="0">
                  <a:pos x="133" y="492"/>
                </a:cxn>
                <a:cxn ang="0">
                  <a:pos x="92" y="503"/>
                </a:cxn>
                <a:cxn ang="0">
                  <a:pos x="69" y="524"/>
                </a:cxn>
                <a:cxn ang="0">
                  <a:pos x="43" y="515"/>
                </a:cxn>
                <a:cxn ang="0">
                  <a:pos x="20" y="521"/>
                </a:cxn>
                <a:cxn ang="0">
                  <a:pos x="0" y="503"/>
                </a:cxn>
                <a:cxn ang="0">
                  <a:pos x="35" y="478"/>
                </a:cxn>
                <a:cxn ang="0">
                  <a:pos x="74" y="446"/>
                </a:cxn>
                <a:cxn ang="0">
                  <a:pos x="106" y="417"/>
                </a:cxn>
                <a:cxn ang="0">
                  <a:pos x="155" y="416"/>
                </a:cxn>
                <a:cxn ang="0">
                  <a:pos x="219" y="407"/>
                </a:cxn>
                <a:cxn ang="0">
                  <a:pos x="237" y="412"/>
                </a:cxn>
                <a:cxn ang="0">
                  <a:pos x="270" y="412"/>
                </a:cxn>
                <a:cxn ang="0">
                  <a:pos x="300" y="357"/>
                </a:cxn>
                <a:cxn ang="0">
                  <a:pos x="322" y="305"/>
                </a:cxn>
                <a:cxn ang="0">
                  <a:pos x="351" y="284"/>
                </a:cxn>
                <a:cxn ang="0">
                  <a:pos x="333" y="306"/>
                </a:cxn>
                <a:cxn ang="0">
                  <a:pos x="336" y="333"/>
                </a:cxn>
                <a:cxn ang="0">
                  <a:pos x="363" y="321"/>
                </a:cxn>
                <a:cxn ang="0">
                  <a:pos x="410" y="295"/>
                </a:cxn>
                <a:cxn ang="0">
                  <a:pos x="440" y="257"/>
                </a:cxn>
                <a:cxn ang="0">
                  <a:pos x="467" y="235"/>
                </a:cxn>
                <a:cxn ang="0">
                  <a:pos x="486" y="188"/>
                </a:cxn>
                <a:cxn ang="0">
                  <a:pos x="499" y="154"/>
                </a:cxn>
                <a:cxn ang="0">
                  <a:pos x="495" y="117"/>
                </a:cxn>
                <a:cxn ang="0">
                  <a:pos x="499" y="92"/>
                </a:cxn>
                <a:cxn ang="0">
                  <a:pos x="512" y="49"/>
                </a:cxn>
                <a:cxn ang="0">
                  <a:pos x="524" y="20"/>
                </a:cxn>
                <a:cxn ang="0">
                  <a:pos x="539" y="48"/>
                </a:cxn>
                <a:cxn ang="0">
                  <a:pos x="560" y="41"/>
                </a:cxn>
                <a:cxn ang="0">
                  <a:pos x="559" y="22"/>
                </a:cxn>
                <a:cxn ang="0">
                  <a:pos x="547" y="3"/>
                </a:cxn>
              </a:cxnLst>
              <a:rect l="0" t="0" r="r" b="b"/>
              <a:pathLst>
                <a:path w="613" h="552">
                  <a:moveTo>
                    <a:pt x="560" y="6"/>
                  </a:moveTo>
                  <a:lnTo>
                    <a:pt x="576" y="6"/>
                  </a:lnTo>
                  <a:lnTo>
                    <a:pt x="578" y="13"/>
                  </a:lnTo>
                  <a:lnTo>
                    <a:pt x="576" y="37"/>
                  </a:lnTo>
                  <a:lnTo>
                    <a:pt x="577" y="53"/>
                  </a:lnTo>
                  <a:lnTo>
                    <a:pt x="582" y="69"/>
                  </a:lnTo>
                  <a:lnTo>
                    <a:pt x="592" y="83"/>
                  </a:lnTo>
                  <a:lnTo>
                    <a:pt x="598" y="96"/>
                  </a:lnTo>
                  <a:lnTo>
                    <a:pt x="607" y="118"/>
                  </a:lnTo>
                  <a:lnTo>
                    <a:pt x="613" y="143"/>
                  </a:lnTo>
                  <a:lnTo>
                    <a:pt x="612" y="153"/>
                  </a:lnTo>
                  <a:lnTo>
                    <a:pt x="608" y="160"/>
                  </a:lnTo>
                  <a:lnTo>
                    <a:pt x="607" y="171"/>
                  </a:lnTo>
                  <a:lnTo>
                    <a:pt x="599" y="180"/>
                  </a:lnTo>
                  <a:lnTo>
                    <a:pt x="593" y="180"/>
                  </a:lnTo>
                  <a:lnTo>
                    <a:pt x="585" y="208"/>
                  </a:lnTo>
                  <a:lnTo>
                    <a:pt x="583" y="224"/>
                  </a:lnTo>
                  <a:lnTo>
                    <a:pt x="571" y="223"/>
                  </a:lnTo>
                  <a:lnTo>
                    <a:pt x="556" y="232"/>
                  </a:lnTo>
                  <a:lnTo>
                    <a:pt x="551" y="251"/>
                  </a:lnTo>
                  <a:lnTo>
                    <a:pt x="554" y="268"/>
                  </a:lnTo>
                  <a:lnTo>
                    <a:pt x="556" y="284"/>
                  </a:lnTo>
                  <a:lnTo>
                    <a:pt x="556" y="305"/>
                  </a:lnTo>
                  <a:lnTo>
                    <a:pt x="558" y="317"/>
                  </a:lnTo>
                  <a:lnTo>
                    <a:pt x="548" y="327"/>
                  </a:lnTo>
                  <a:lnTo>
                    <a:pt x="539" y="347"/>
                  </a:lnTo>
                  <a:lnTo>
                    <a:pt x="535" y="365"/>
                  </a:lnTo>
                  <a:lnTo>
                    <a:pt x="535" y="386"/>
                  </a:lnTo>
                  <a:lnTo>
                    <a:pt x="543" y="397"/>
                  </a:lnTo>
                  <a:lnTo>
                    <a:pt x="545" y="404"/>
                  </a:lnTo>
                  <a:lnTo>
                    <a:pt x="537" y="409"/>
                  </a:lnTo>
                  <a:lnTo>
                    <a:pt x="527" y="425"/>
                  </a:lnTo>
                  <a:lnTo>
                    <a:pt x="521" y="439"/>
                  </a:lnTo>
                  <a:lnTo>
                    <a:pt x="494" y="459"/>
                  </a:lnTo>
                  <a:lnTo>
                    <a:pt x="491" y="449"/>
                  </a:lnTo>
                  <a:lnTo>
                    <a:pt x="495" y="425"/>
                  </a:lnTo>
                  <a:lnTo>
                    <a:pt x="502" y="417"/>
                  </a:lnTo>
                  <a:lnTo>
                    <a:pt x="505" y="408"/>
                  </a:lnTo>
                  <a:lnTo>
                    <a:pt x="491" y="408"/>
                  </a:lnTo>
                  <a:lnTo>
                    <a:pt x="489" y="419"/>
                  </a:lnTo>
                  <a:lnTo>
                    <a:pt x="484" y="429"/>
                  </a:lnTo>
                  <a:lnTo>
                    <a:pt x="483" y="440"/>
                  </a:lnTo>
                  <a:lnTo>
                    <a:pt x="475" y="434"/>
                  </a:lnTo>
                  <a:lnTo>
                    <a:pt x="462" y="433"/>
                  </a:lnTo>
                  <a:lnTo>
                    <a:pt x="456" y="443"/>
                  </a:lnTo>
                  <a:lnTo>
                    <a:pt x="451" y="468"/>
                  </a:lnTo>
                  <a:lnTo>
                    <a:pt x="445" y="476"/>
                  </a:lnTo>
                  <a:lnTo>
                    <a:pt x="437" y="474"/>
                  </a:lnTo>
                  <a:lnTo>
                    <a:pt x="435" y="459"/>
                  </a:lnTo>
                  <a:lnTo>
                    <a:pt x="436" y="447"/>
                  </a:lnTo>
                  <a:lnTo>
                    <a:pt x="427" y="446"/>
                  </a:lnTo>
                  <a:lnTo>
                    <a:pt x="419" y="455"/>
                  </a:lnTo>
                  <a:lnTo>
                    <a:pt x="410" y="466"/>
                  </a:lnTo>
                  <a:lnTo>
                    <a:pt x="404" y="478"/>
                  </a:lnTo>
                  <a:lnTo>
                    <a:pt x="402" y="479"/>
                  </a:lnTo>
                  <a:lnTo>
                    <a:pt x="384" y="476"/>
                  </a:lnTo>
                  <a:lnTo>
                    <a:pt x="356" y="476"/>
                  </a:lnTo>
                  <a:lnTo>
                    <a:pt x="341" y="479"/>
                  </a:lnTo>
                  <a:lnTo>
                    <a:pt x="345" y="474"/>
                  </a:lnTo>
                  <a:lnTo>
                    <a:pt x="351" y="470"/>
                  </a:lnTo>
                  <a:lnTo>
                    <a:pt x="339" y="467"/>
                  </a:lnTo>
                  <a:lnTo>
                    <a:pt x="336" y="463"/>
                  </a:lnTo>
                  <a:lnTo>
                    <a:pt x="333" y="470"/>
                  </a:lnTo>
                  <a:lnTo>
                    <a:pt x="327" y="462"/>
                  </a:lnTo>
                  <a:lnTo>
                    <a:pt x="325" y="449"/>
                  </a:lnTo>
                  <a:lnTo>
                    <a:pt x="320" y="451"/>
                  </a:lnTo>
                  <a:lnTo>
                    <a:pt x="309" y="476"/>
                  </a:lnTo>
                  <a:lnTo>
                    <a:pt x="328" y="488"/>
                  </a:lnTo>
                  <a:lnTo>
                    <a:pt x="328" y="504"/>
                  </a:lnTo>
                  <a:lnTo>
                    <a:pt x="320" y="498"/>
                  </a:lnTo>
                  <a:lnTo>
                    <a:pt x="314" y="501"/>
                  </a:lnTo>
                  <a:lnTo>
                    <a:pt x="307" y="503"/>
                  </a:lnTo>
                  <a:lnTo>
                    <a:pt x="300" y="508"/>
                  </a:lnTo>
                  <a:lnTo>
                    <a:pt x="296" y="514"/>
                  </a:lnTo>
                  <a:lnTo>
                    <a:pt x="295" y="517"/>
                  </a:lnTo>
                  <a:lnTo>
                    <a:pt x="279" y="546"/>
                  </a:lnTo>
                  <a:lnTo>
                    <a:pt x="268" y="552"/>
                  </a:lnTo>
                  <a:lnTo>
                    <a:pt x="252" y="546"/>
                  </a:lnTo>
                  <a:lnTo>
                    <a:pt x="247" y="536"/>
                  </a:lnTo>
                  <a:lnTo>
                    <a:pt x="236" y="529"/>
                  </a:lnTo>
                  <a:lnTo>
                    <a:pt x="233" y="517"/>
                  </a:lnTo>
                  <a:lnTo>
                    <a:pt x="233" y="499"/>
                  </a:lnTo>
                  <a:lnTo>
                    <a:pt x="238" y="494"/>
                  </a:lnTo>
                  <a:lnTo>
                    <a:pt x="248" y="479"/>
                  </a:lnTo>
                  <a:lnTo>
                    <a:pt x="249" y="474"/>
                  </a:lnTo>
                  <a:lnTo>
                    <a:pt x="247" y="472"/>
                  </a:lnTo>
                  <a:lnTo>
                    <a:pt x="228" y="476"/>
                  </a:lnTo>
                  <a:lnTo>
                    <a:pt x="216" y="471"/>
                  </a:lnTo>
                  <a:lnTo>
                    <a:pt x="203" y="468"/>
                  </a:lnTo>
                  <a:lnTo>
                    <a:pt x="190" y="468"/>
                  </a:lnTo>
                  <a:lnTo>
                    <a:pt x="179" y="478"/>
                  </a:lnTo>
                  <a:lnTo>
                    <a:pt x="163" y="488"/>
                  </a:lnTo>
                  <a:lnTo>
                    <a:pt x="156" y="483"/>
                  </a:lnTo>
                  <a:lnTo>
                    <a:pt x="147" y="487"/>
                  </a:lnTo>
                  <a:lnTo>
                    <a:pt x="142" y="487"/>
                  </a:lnTo>
                  <a:lnTo>
                    <a:pt x="133" y="492"/>
                  </a:lnTo>
                  <a:lnTo>
                    <a:pt x="126" y="492"/>
                  </a:lnTo>
                  <a:lnTo>
                    <a:pt x="119" y="495"/>
                  </a:lnTo>
                  <a:lnTo>
                    <a:pt x="92" y="503"/>
                  </a:lnTo>
                  <a:lnTo>
                    <a:pt x="85" y="497"/>
                  </a:lnTo>
                  <a:lnTo>
                    <a:pt x="78" y="498"/>
                  </a:lnTo>
                  <a:lnTo>
                    <a:pt x="69" y="524"/>
                  </a:lnTo>
                  <a:lnTo>
                    <a:pt x="64" y="525"/>
                  </a:lnTo>
                  <a:lnTo>
                    <a:pt x="51" y="520"/>
                  </a:lnTo>
                  <a:lnTo>
                    <a:pt x="43" y="515"/>
                  </a:lnTo>
                  <a:lnTo>
                    <a:pt x="32" y="519"/>
                  </a:lnTo>
                  <a:lnTo>
                    <a:pt x="24" y="519"/>
                  </a:lnTo>
                  <a:lnTo>
                    <a:pt x="20" y="521"/>
                  </a:lnTo>
                  <a:lnTo>
                    <a:pt x="10" y="517"/>
                  </a:lnTo>
                  <a:lnTo>
                    <a:pt x="0" y="516"/>
                  </a:lnTo>
                  <a:lnTo>
                    <a:pt x="0" y="503"/>
                  </a:lnTo>
                  <a:lnTo>
                    <a:pt x="1" y="495"/>
                  </a:lnTo>
                  <a:lnTo>
                    <a:pt x="26" y="488"/>
                  </a:lnTo>
                  <a:lnTo>
                    <a:pt x="35" y="478"/>
                  </a:lnTo>
                  <a:lnTo>
                    <a:pt x="45" y="471"/>
                  </a:lnTo>
                  <a:lnTo>
                    <a:pt x="63" y="461"/>
                  </a:lnTo>
                  <a:lnTo>
                    <a:pt x="74" y="446"/>
                  </a:lnTo>
                  <a:lnTo>
                    <a:pt x="87" y="438"/>
                  </a:lnTo>
                  <a:lnTo>
                    <a:pt x="94" y="424"/>
                  </a:lnTo>
                  <a:lnTo>
                    <a:pt x="106" y="417"/>
                  </a:lnTo>
                  <a:lnTo>
                    <a:pt x="118" y="413"/>
                  </a:lnTo>
                  <a:lnTo>
                    <a:pt x="136" y="418"/>
                  </a:lnTo>
                  <a:lnTo>
                    <a:pt x="155" y="416"/>
                  </a:lnTo>
                  <a:lnTo>
                    <a:pt x="169" y="417"/>
                  </a:lnTo>
                  <a:lnTo>
                    <a:pt x="209" y="408"/>
                  </a:lnTo>
                  <a:lnTo>
                    <a:pt x="219" y="407"/>
                  </a:lnTo>
                  <a:lnTo>
                    <a:pt x="228" y="403"/>
                  </a:lnTo>
                  <a:lnTo>
                    <a:pt x="238" y="403"/>
                  </a:lnTo>
                  <a:lnTo>
                    <a:pt x="237" y="412"/>
                  </a:lnTo>
                  <a:lnTo>
                    <a:pt x="260" y="418"/>
                  </a:lnTo>
                  <a:lnTo>
                    <a:pt x="265" y="417"/>
                  </a:lnTo>
                  <a:lnTo>
                    <a:pt x="270" y="412"/>
                  </a:lnTo>
                  <a:lnTo>
                    <a:pt x="282" y="403"/>
                  </a:lnTo>
                  <a:lnTo>
                    <a:pt x="284" y="371"/>
                  </a:lnTo>
                  <a:lnTo>
                    <a:pt x="300" y="357"/>
                  </a:lnTo>
                  <a:lnTo>
                    <a:pt x="312" y="339"/>
                  </a:lnTo>
                  <a:lnTo>
                    <a:pt x="320" y="320"/>
                  </a:lnTo>
                  <a:lnTo>
                    <a:pt x="322" y="305"/>
                  </a:lnTo>
                  <a:lnTo>
                    <a:pt x="324" y="294"/>
                  </a:lnTo>
                  <a:lnTo>
                    <a:pt x="343" y="283"/>
                  </a:lnTo>
                  <a:lnTo>
                    <a:pt x="351" y="284"/>
                  </a:lnTo>
                  <a:lnTo>
                    <a:pt x="350" y="294"/>
                  </a:lnTo>
                  <a:lnTo>
                    <a:pt x="341" y="298"/>
                  </a:lnTo>
                  <a:lnTo>
                    <a:pt x="333" y="306"/>
                  </a:lnTo>
                  <a:lnTo>
                    <a:pt x="332" y="309"/>
                  </a:lnTo>
                  <a:lnTo>
                    <a:pt x="336" y="321"/>
                  </a:lnTo>
                  <a:lnTo>
                    <a:pt x="336" y="333"/>
                  </a:lnTo>
                  <a:lnTo>
                    <a:pt x="341" y="333"/>
                  </a:lnTo>
                  <a:lnTo>
                    <a:pt x="354" y="332"/>
                  </a:lnTo>
                  <a:lnTo>
                    <a:pt x="363" y="321"/>
                  </a:lnTo>
                  <a:lnTo>
                    <a:pt x="377" y="314"/>
                  </a:lnTo>
                  <a:lnTo>
                    <a:pt x="393" y="309"/>
                  </a:lnTo>
                  <a:lnTo>
                    <a:pt x="410" y="295"/>
                  </a:lnTo>
                  <a:lnTo>
                    <a:pt x="422" y="284"/>
                  </a:lnTo>
                  <a:lnTo>
                    <a:pt x="430" y="269"/>
                  </a:lnTo>
                  <a:lnTo>
                    <a:pt x="440" y="257"/>
                  </a:lnTo>
                  <a:lnTo>
                    <a:pt x="453" y="247"/>
                  </a:lnTo>
                  <a:lnTo>
                    <a:pt x="459" y="247"/>
                  </a:lnTo>
                  <a:lnTo>
                    <a:pt x="467" y="235"/>
                  </a:lnTo>
                  <a:lnTo>
                    <a:pt x="468" y="225"/>
                  </a:lnTo>
                  <a:lnTo>
                    <a:pt x="470" y="215"/>
                  </a:lnTo>
                  <a:lnTo>
                    <a:pt x="486" y="188"/>
                  </a:lnTo>
                  <a:lnTo>
                    <a:pt x="490" y="176"/>
                  </a:lnTo>
                  <a:lnTo>
                    <a:pt x="492" y="165"/>
                  </a:lnTo>
                  <a:lnTo>
                    <a:pt x="499" y="154"/>
                  </a:lnTo>
                  <a:lnTo>
                    <a:pt x="502" y="139"/>
                  </a:lnTo>
                  <a:lnTo>
                    <a:pt x="502" y="123"/>
                  </a:lnTo>
                  <a:lnTo>
                    <a:pt x="495" y="117"/>
                  </a:lnTo>
                  <a:lnTo>
                    <a:pt x="484" y="112"/>
                  </a:lnTo>
                  <a:lnTo>
                    <a:pt x="489" y="107"/>
                  </a:lnTo>
                  <a:lnTo>
                    <a:pt x="499" y="92"/>
                  </a:lnTo>
                  <a:lnTo>
                    <a:pt x="497" y="62"/>
                  </a:lnTo>
                  <a:lnTo>
                    <a:pt x="502" y="53"/>
                  </a:lnTo>
                  <a:lnTo>
                    <a:pt x="512" y="49"/>
                  </a:lnTo>
                  <a:lnTo>
                    <a:pt x="513" y="32"/>
                  </a:lnTo>
                  <a:lnTo>
                    <a:pt x="517" y="24"/>
                  </a:lnTo>
                  <a:lnTo>
                    <a:pt x="524" y="20"/>
                  </a:lnTo>
                  <a:lnTo>
                    <a:pt x="531" y="29"/>
                  </a:lnTo>
                  <a:lnTo>
                    <a:pt x="535" y="42"/>
                  </a:lnTo>
                  <a:lnTo>
                    <a:pt x="539" y="48"/>
                  </a:lnTo>
                  <a:lnTo>
                    <a:pt x="547" y="38"/>
                  </a:lnTo>
                  <a:lnTo>
                    <a:pt x="553" y="42"/>
                  </a:lnTo>
                  <a:lnTo>
                    <a:pt x="560" y="41"/>
                  </a:lnTo>
                  <a:lnTo>
                    <a:pt x="566" y="27"/>
                  </a:lnTo>
                  <a:lnTo>
                    <a:pt x="567" y="15"/>
                  </a:lnTo>
                  <a:lnTo>
                    <a:pt x="559" y="22"/>
                  </a:lnTo>
                  <a:lnTo>
                    <a:pt x="547" y="26"/>
                  </a:lnTo>
                  <a:lnTo>
                    <a:pt x="543" y="14"/>
                  </a:lnTo>
                  <a:lnTo>
                    <a:pt x="547" y="3"/>
                  </a:lnTo>
                  <a:lnTo>
                    <a:pt x="551" y="0"/>
                  </a:lnTo>
                  <a:lnTo>
                    <a:pt x="560" y="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19" name="Freeform 109">
              <a:extLst>
                <a:ext uri="{FF2B5EF4-FFF2-40B4-BE49-F238E27FC236}">
                  <a16:creationId xmlns:a16="http://schemas.microsoft.com/office/drawing/2014/main" id="{9D139A3F-82BB-4393-9880-F3026A197B8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966" y="2088"/>
              <a:ext cx="28" cy="21"/>
            </a:xfrm>
            <a:custGeom>
              <a:avLst/>
              <a:gdLst/>
              <a:ahLst/>
              <a:cxnLst>
                <a:cxn ang="0">
                  <a:pos x="113" y="70"/>
                </a:cxn>
                <a:cxn ang="0">
                  <a:pos x="102" y="63"/>
                </a:cxn>
                <a:cxn ang="0">
                  <a:pos x="88" y="58"/>
                </a:cxn>
                <a:cxn ang="0">
                  <a:pos x="74" y="62"/>
                </a:cxn>
                <a:cxn ang="0">
                  <a:pos x="66" y="68"/>
                </a:cxn>
                <a:cxn ang="0">
                  <a:pos x="59" y="80"/>
                </a:cxn>
                <a:cxn ang="0">
                  <a:pos x="50" y="95"/>
                </a:cxn>
                <a:cxn ang="0">
                  <a:pos x="48" y="106"/>
                </a:cxn>
                <a:cxn ang="0">
                  <a:pos x="39" y="107"/>
                </a:cxn>
                <a:cxn ang="0">
                  <a:pos x="30" y="100"/>
                </a:cxn>
                <a:cxn ang="0">
                  <a:pos x="26" y="95"/>
                </a:cxn>
                <a:cxn ang="0">
                  <a:pos x="19" y="82"/>
                </a:cxn>
                <a:cxn ang="0">
                  <a:pos x="20" y="76"/>
                </a:cxn>
                <a:cxn ang="0">
                  <a:pos x="16" y="69"/>
                </a:cxn>
                <a:cxn ang="0">
                  <a:pos x="10" y="64"/>
                </a:cxn>
                <a:cxn ang="0">
                  <a:pos x="0" y="64"/>
                </a:cxn>
                <a:cxn ang="0">
                  <a:pos x="15" y="53"/>
                </a:cxn>
                <a:cxn ang="0">
                  <a:pos x="37" y="23"/>
                </a:cxn>
                <a:cxn ang="0">
                  <a:pos x="50" y="25"/>
                </a:cxn>
                <a:cxn ang="0">
                  <a:pos x="57" y="28"/>
                </a:cxn>
                <a:cxn ang="0">
                  <a:pos x="68" y="26"/>
                </a:cxn>
                <a:cxn ang="0">
                  <a:pos x="78" y="21"/>
                </a:cxn>
                <a:cxn ang="0">
                  <a:pos x="82" y="14"/>
                </a:cxn>
                <a:cxn ang="0">
                  <a:pos x="95" y="1"/>
                </a:cxn>
                <a:cxn ang="0">
                  <a:pos x="102" y="0"/>
                </a:cxn>
                <a:cxn ang="0">
                  <a:pos x="112" y="3"/>
                </a:cxn>
                <a:cxn ang="0">
                  <a:pos x="123" y="9"/>
                </a:cxn>
                <a:cxn ang="0">
                  <a:pos x="132" y="10"/>
                </a:cxn>
                <a:cxn ang="0">
                  <a:pos x="138" y="33"/>
                </a:cxn>
                <a:cxn ang="0">
                  <a:pos x="140" y="36"/>
                </a:cxn>
                <a:cxn ang="0">
                  <a:pos x="134" y="44"/>
                </a:cxn>
                <a:cxn ang="0">
                  <a:pos x="128" y="47"/>
                </a:cxn>
                <a:cxn ang="0">
                  <a:pos x="123" y="54"/>
                </a:cxn>
                <a:cxn ang="0">
                  <a:pos x="118" y="63"/>
                </a:cxn>
                <a:cxn ang="0">
                  <a:pos x="113" y="70"/>
                </a:cxn>
              </a:cxnLst>
              <a:rect l="0" t="0" r="r" b="b"/>
              <a:pathLst>
                <a:path w="140" h="107">
                  <a:moveTo>
                    <a:pt x="113" y="70"/>
                  </a:moveTo>
                  <a:lnTo>
                    <a:pt x="102" y="63"/>
                  </a:lnTo>
                  <a:lnTo>
                    <a:pt x="88" y="58"/>
                  </a:lnTo>
                  <a:lnTo>
                    <a:pt x="74" y="62"/>
                  </a:lnTo>
                  <a:lnTo>
                    <a:pt x="66" y="68"/>
                  </a:lnTo>
                  <a:lnTo>
                    <a:pt x="59" y="80"/>
                  </a:lnTo>
                  <a:lnTo>
                    <a:pt x="50" y="95"/>
                  </a:lnTo>
                  <a:lnTo>
                    <a:pt x="48" y="106"/>
                  </a:lnTo>
                  <a:lnTo>
                    <a:pt x="39" y="107"/>
                  </a:lnTo>
                  <a:lnTo>
                    <a:pt x="30" y="100"/>
                  </a:lnTo>
                  <a:lnTo>
                    <a:pt x="26" y="95"/>
                  </a:lnTo>
                  <a:lnTo>
                    <a:pt x="19" y="82"/>
                  </a:lnTo>
                  <a:lnTo>
                    <a:pt x="20" y="76"/>
                  </a:lnTo>
                  <a:lnTo>
                    <a:pt x="16" y="69"/>
                  </a:lnTo>
                  <a:lnTo>
                    <a:pt x="10" y="64"/>
                  </a:lnTo>
                  <a:lnTo>
                    <a:pt x="0" y="64"/>
                  </a:lnTo>
                  <a:lnTo>
                    <a:pt x="15" y="53"/>
                  </a:lnTo>
                  <a:lnTo>
                    <a:pt x="37" y="23"/>
                  </a:lnTo>
                  <a:lnTo>
                    <a:pt x="50" y="25"/>
                  </a:lnTo>
                  <a:lnTo>
                    <a:pt x="57" y="28"/>
                  </a:lnTo>
                  <a:lnTo>
                    <a:pt x="68" y="26"/>
                  </a:lnTo>
                  <a:lnTo>
                    <a:pt x="78" y="21"/>
                  </a:lnTo>
                  <a:lnTo>
                    <a:pt x="82" y="14"/>
                  </a:lnTo>
                  <a:lnTo>
                    <a:pt x="95" y="1"/>
                  </a:lnTo>
                  <a:lnTo>
                    <a:pt x="102" y="0"/>
                  </a:lnTo>
                  <a:lnTo>
                    <a:pt x="112" y="3"/>
                  </a:lnTo>
                  <a:lnTo>
                    <a:pt x="123" y="9"/>
                  </a:lnTo>
                  <a:lnTo>
                    <a:pt x="132" y="10"/>
                  </a:lnTo>
                  <a:lnTo>
                    <a:pt x="138" y="33"/>
                  </a:lnTo>
                  <a:lnTo>
                    <a:pt x="140" y="36"/>
                  </a:lnTo>
                  <a:lnTo>
                    <a:pt x="134" y="44"/>
                  </a:lnTo>
                  <a:lnTo>
                    <a:pt x="128" y="47"/>
                  </a:lnTo>
                  <a:lnTo>
                    <a:pt x="123" y="54"/>
                  </a:lnTo>
                  <a:lnTo>
                    <a:pt x="118" y="63"/>
                  </a:lnTo>
                  <a:lnTo>
                    <a:pt x="113" y="7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20" name="Freeform 110">
              <a:extLst>
                <a:ext uri="{FF2B5EF4-FFF2-40B4-BE49-F238E27FC236}">
                  <a16:creationId xmlns:a16="http://schemas.microsoft.com/office/drawing/2014/main" id="{043B39E6-1B07-4AA7-820F-9C115C99841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938" y="2093"/>
              <a:ext cx="26" cy="38"/>
            </a:xfrm>
            <a:custGeom>
              <a:avLst/>
              <a:gdLst/>
              <a:ahLst/>
              <a:cxnLst>
                <a:cxn ang="0">
                  <a:pos x="69" y="2"/>
                </a:cxn>
                <a:cxn ang="0">
                  <a:pos x="56" y="4"/>
                </a:cxn>
                <a:cxn ang="0">
                  <a:pos x="42" y="22"/>
                </a:cxn>
                <a:cxn ang="0">
                  <a:pos x="29" y="29"/>
                </a:cxn>
                <a:cxn ang="0">
                  <a:pos x="18" y="29"/>
                </a:cxn>
                <a:cxn ang="0">
                  <a:pos x="0" y="48"/>
                </a:cxn>
                <a:cxn ang="0">
                  <a:pos x="16" y="64"/>
                </a:cxn>
                <a:cxn ang="0">
                  <a:pos x="11" y="62"/>
                </a:cxn>
                <a:cxn ang="0">
                  <a:pos x="9" y="88"/>
                </a:cxn>
                <a:cxn ang="0">
                  <a:pos x="27" y="78"/>
                </a:cxn>
                <a:cxn ang="0">
                  <a:pos x="41" y="75"/>
                </a:cxn>
                <a:cxn ang="0">
                  <a:pos x="32" y="65"/>
                </a:cxn>
                <a:cxn ang="0">
                  <a:pos x="37" y="50"/>
                </a:cxn>
                <a:cxn ang="0">
                  <a:pos x="51" y="74"/>
                </a:cxn>
                <a:cxn ang="0">
                  <a:pos x="53" y="86"/>
                </a:cxn>
                <a:cxn ang="0">
                  <a:pos x="47" y="112"/>
                </a:cxn>
                <a:cxn ang="0">
                  <a:pos x="36" y="128"/>
                </a:cxn>
                <a:cxn ang="0">
                  <a:pos x="38" y="159"/>
                </a:cxn>
                <a:cxn ang="0">
                  <a:pos x="41" y="174"/>
                </a:cxn>
                <a:cxn ang="0">
                  <a:pos x="58" y="166"/>
                </a:cxn>
                <a:cxn ang="0">
                  <a:pos x="57" y="145"/>
                </a:cxn>
                <a:cxn ang="0">
                  <a:pos x="62" y="151"/>
                </a:cxn>
                <a:cxn ang="0">
                  <a:pos x="63" y="172"/>
                </a:cxn>
                <a:cxn ang="0">
                  <a:pos x="70" y="185"/>
                </a:cxn>
                <a:cxn ang="0">
                  <a:pos x="79" y="169"/>
                </a:cxn>
                <a:cxn ang="0">
                  <a:pos x="94" y="164"/>
                </a:cxn>
                <a:cxn ang="0">
                  <a:pos x="107" y="117"/>
                </a:cxn>
                <a:cxn ang="0">
                  <a:pos x="120" y="89"/>
                </a:cxn>
                <a:cxn ang="0">
                  <a:pos x="131" y="69"/>
                </a:cxn>
                <a:cxn ang="0">
                  <a:pos x="124" y="48"/>
                </a:cxn>
                <a:cxn ang="0">
                  <a:pos x="110" y="40"/>
                </a:cxn>
                <a:cxn ang="0">
                  <a:pos x="112" y="19"/>
                </a:cxn>
                <a:cxn ang="0">
                  <a:pos x="86" y="22"/>
                </a:cxn>
                <a:cxn ang="0">
                  <a:pos x="77" y="3"/>
                </a:cxn>
              </a:cxnLst>
              <a:rect l="0" t="0" r="r" b="b"/>
              <a:pathLst>
                <a:path w="131" h="187">
                  <a:moveTo>
                    <a:pt x="67" y="2"/>
                  </a:moveTo>
                  <a:lnTo>
                    <a:pt x="69" y="2"/>
                  </a:lnTo>
                  <a:lnTo>
                    <a:pt x="64" y="0"/>
                  </a:lnTo>
                  <a:lnTo>
                    <a:pt x="56" y="4"/>
                  </a:lnTo>
                  <a:lnTo>
                    <a:pt x="47" y="13"/>
                  </a:lnTo>
                  <a:lnTo>
                    <a:pt x="42" y="22"/>
                  </a:lnTo>
                  <a:lnTo>
                    <a:pt x="35" y="22"/>
                  </a:lnTo>
                  <a:lnTo>
                    <a:pt x="29" y="29"/>
                  </a:lnTo>
                  <a:lnTo>
                    <a:pt x="21" y="32"/>
                  </a:lnTo>
                  <a:lnTo>
                    <a:pt x="18" y="29"/>
                  </a:lnTo>
                  <a:lnTo>
                    <a:pt x="11" y="34"/>
                  </a:lnTo>
                  <a:lnTo>
                    <a:pt x="0" y="48"/>
                  </a:lnTo>
                  <a:lnTo>
                    <a:pt x="10" y="56"/>
                  </a:lnTo>
                  <a:lnTo>
                    <a:pt x="16" y="64"/>
                  </a:lnTo>
                  <a:lnTo>
                    <a:pt x="16" y="72"/>
                  </a:lnTo>
                  <a:lnTo>
                    <a:pt x="11" y="62"/>
                  </a:lnTo>
                  <a:lnTo>
                    <a:pt x="5" y="62"/>
                  </a:lnTo>
                  <a:lnTo>
                    <a:pt x="9" y="88"/>
                  </a:lnTo>
                  <a:lnTo>
                    <a:pt x="14" y="81"/>
                  </a:lnTo>
                  <a:lnTo>
                    <a:pt x="27" y="78"/>
                  </a:lnTo>
                  <a:lnTo>
                    <a:pt x="37" y="84"/>
                  </a:lnTo>
                  <a:lnTo>
                    <a:pt x="41" y="75"/>
                  </a:lnTo>
                  <a:lnTo>
                    <a:pt x="35" y="72"/>
                  </a:lnTo>
                  <a:lnTo>
                    <a:pt x="32" y="65"/>
                  </a:lnTo>
                  <a:lnTo>
                    <a:pt x="32" y="54"/>
                  </a:lnTo>
                  <a:lnTo>
                    <a:pt x="37" y="50"/>
                  </a:lnTo>
                  <a:lnTo>
                    <a:pt x="43" y="63"/>
                  </a:lnTo>
                  <a:lnTo>
                    <a:pt x="51" y="74"/>
                  </a:lnTo>
                  <a:lnTo>
                    <a:pt x="51" y="85"/>
                  </a:lnTo>
                  <a:lnTo>
                    <a:pt x="53" y="86"/>
                  </a:lnTo>
                  <a:lnTo>
                    <a:pt x="53" y="100"/>
                  </a:lnTo>
                  <a:lnTo>
                    <a:pt x="47" y="112"/>
                  </a:lnTo>
                  <a:lnTo>
                    <a:pt x="41" y="118"/>
                  </a:lnTo>
                  <a:lnTo>
                    <a:pt x="36" y="128"/>
                  </a:lnTo>
                  <a:lnTo>
                    <a:pt x="35" y="143"/>
                  </a:lnTo>
                  <a:lnTo>
                    <a:pt x="38" y="159"/>
                  </a:lnTo>
                  <a:lnTo>
                    <a:pt x="35" y="167"/>
                  </a:lnTo>
                  <a:lnTo>
                    <a:pt x="41" y="174"/>
                  </a:lnTo>
                  <a:lnTo>
                    <a:pt x="54" y="180"/>
                  </a:lnTo>
                  <a:lnTo>
                    <a:pt x="58" y="166"/>
                  </a:lnTo>
                  <a:lnTo>
                    <a:pt x="53" y="155"/>
                  </a:lnTo>
                  <a:lnTo>
                    <a:pt x="57" y="145"/>
                  </a:lnTo>
                  <a:lnTo>
                    <a:pt x="65" y="148"/>
                  </a:lnTo>
                  <a:lnTo>
                    <a:pt x="62" y="151"/>
                  </a:lnTo>
                  <a:lnTo>
                    <a:pt x="61" y="160"/>
                  </a:lnTo>
                  <a:lnTo>
                    <a:pt x="63" y="172"/>
                  </a:lnTo>
                  <a:lnTo>
                    <a:pt x="63" y="187"/>
                  </a:lnTo>
                  <a:lnTo>
                    <a:pt x="70" y="185"/>
                  </a:lnTo>
                  <a:lnTo>
                    <a:pt x="79" y="177"/>
                  </a:lnTo>
                  <a:lnTo>
                    <a:pt x="79" y="169"/>
                  </a:lnTo>
                  <a:lnTo>
                    <a:pt x="88" y="160"/>
                  </a:lnTo>
                  <a:lnTo>
                    <a:pt x="94" y="164"/>
                  </a:lnTo>
                  <a:lnTo>
                    <a:pt x="100" y="148"/>
                  </a:lnTo>
                  <a:lnTo>
                    <a:pt x="107" y="117"/>
                  </a:lnTo>
                  <a:lnTo>
                    <a:pt x="113" y="100"/>
                  </a:lnTo>
                  <a:lnTo>
                    <a:pt x="120" y="89"/>
                  </a:lnTo>
                  <a:lnTo>
                    <a:pt x="127" y="78"/>
                  </a:lnTo>
                  <a:lnTo>
                    <a:pt x="131" y="69"/>
                  </a:lnTo>
                  <a:lnTo>
                    <a:pt x="129" y="59"/>
                  </a:lnTo>
                  <a:lnTo>
                    <a:pt x="124" y="48"/>
                  </a:lnTo>
                  <a:lnTo>
                    <a:pt x="111" y="45"/>
                  </a:lnTo>
                  <a:lnTo>
                    <a:pt x="110" y="40"/>
                  </a:lnTo>
                  <a:lnTo>
                    <a:pt x="115" y="26"/>
                  </a:lnTo>
                  <a:lnTo>
                    <a:pt x="112" y="19"/>
                  </a:lnTo>
                  <a:lnTo>
                    <a:pt x="104" y="21"/>
                  </a:lnTo>
                  <a:lnTo>
                    <a:pt x="86" y="22"/>
                  </a:lnTo>
                  <a:lnTo>
                    <a:pt x="77" y="9"/>
                  </a:lnTo>
                  <a:lnTo>
                    <a:pt x="77" y="3"/>
                  </a:lnTo>
                  <a:lnTo>
                    <a:pt x="67" y="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20" name="Freeform 111">
            <a:extLst>
              <a:ext uri="{FF2B5EF4-FFF2-40B4-BE49-F238E27FC236}">
                <a16:creationId xmlns:a16="http://schemas.microsoft.com/office/drawing/2014/main" id="{F5F2DA87-83B6-47DC-8ED6-742F579587DA}"/>
              </a:ext>
            </a:extLst>
          </p:cNvPr>
          <p:cNvSpPr>
            <a:spLocks noChangeAspect="1"/>
          </p:cNvSpPr>
          <p:nvPr/>
        </p:nvSpPr>
        <p:spPr bwMode="gray">
          <a:xfrm>
            <a:off x="4174338" y="2805643"/>
            <a:ext cx="65098" cy="73618"/>
          </a:xfrm>
          <a:custGeom>
            <a:avLst/>
            <a:gdLst/>
            <a:ahLst/>
            <a:cxnLst>
              <a:cxn ang="0">
                <a:pos x="130" y="5"/>
              </a:cxn>
              <a:cxn ang="0">
                <a:pos x="156" y="46"/>
              </a:cxn>
              <a:cxn ang="0">
                <a:pos x="173" y="73"/>
              </a:cxn>
              <a:cxn ang="0">
                <a:pos x="184" y="113"/>
              </a:cxn>
              <a:cxn ang="0">
                <a:pos x="184" y="170"/>
              </a:cxn>
              <a:cxn ang="0">
                <a:pos x="181" y="201"/>
              </a:cxn>
              <a:cxn ang="0">
                <a:pos x="163" y="228"/>
              </a:cxn>
              <a:cxn ang="0">
                <a:pos x="142" y="233"/>
              </a:cxn>
              <a:cxn ang="0">
                <a:pos x="131" y="235"/>
              </a:cxn>
              <a:cxn ang="0">
                <a:pos x="120" y="252"/>
              </a:cxn>
              <a:cxn ang="0">
                <a:pos x="111" y="245"/>
              </a:cxn>
              <a:cxn ang="0">
                <a:pos x="95" y="241"/>
              </a:cxn>
              <a:cxn ang="0">
                <a:pos x="88" y="252"/>
              </a:cxn>
              <a:cxn ang="0">
                <a:pos x="79" y="263"/>
              </a:cxn>
              <a:cxn ang="0">
                <a:pos x="72" y="252"/>
              </a:cxn>
              <a:cxn ang="0">
                <a:pos x="66" y="272"/>
              </a:cxn>
              <a:cxn ang="0">
                <a:pos x="57" y="269"/>
              </a:cxn>
              <a:cxn ang="0">
                <a:pos x="66" y="257"/>
              </a:cxn>
              <a:cxn ang="0">
                <a:pos x="51" y="264"/>
              </a:cxn>
              <a:cxn ang="0">
                <a:pos x="38" y="276"/>
              </a:cxn>
              <a:cxn ang="0">
                <a:pos x="31" y="274"/>
              </a:cxn>
              <a:cxn ang="0">
                <a:pos x="20" y="274"/>
              </a:cxn>
              <a:cxn ang="0">
                <a:pos x="8" y="285"/>
              </a:cxn>
              <a:cxn ang="0">
                <a:pos x="9" y="273"/>
              </a:cxn>
              <a:cxn ang="0">
                <a:pos x="22" y="267"/>
              </a:cxn>
              <a:cxn ang="0">
                <a:pos x="24" y="253"/>
              </a:cxn>
              <a:cxn ang="0">
                <a:pos x="13" y="256"/>
              </a:cxn>
              <a:cxn ang="0">
                <a:pos x="15" y="235"/>
              </a:cxn>
              <a:cxn ang="0">
                <a:pos x="20" y="212"/>
              </a:cxn>
              <a:cxn ang="0">
                <a:pos x="23" y="199"/>
              </a:cxn>
              <a:cxn ang="0">
                <a:pos x="34" y="186"/>
              </a:cxn>
              <a:cxn ang="0">
                <a:pos x="30" y="174"/>
              </a:cxn>
              <a:cxn ang="0">
                <a:pos x="23" y="155"/>
              </a:cxn>
              <a:cxn ang="0">
                <a:pos x="19" y="129"/>
              </a:cxn>
              <a:cxn ang="0">
                <a:pos x="15" y="139"/>
              </a:cxn>
              <a:cxn ang="0">
                <a:pos x="4" y="132"/>
              </a:cxn>
              <a:cxn ang="0">
                <a:pos x="1" y="123"/>
              </a:cxn>
              <a:cxn ang="0">
                <a:pos x="17" y="115"/>
              </a:cxn>
              <a:cxn ang="0">
                <a:pos x="39" y="117"/>
              </a:cxn>
              <a:cxn ang="0">
                <a:pos x="38" y="108"/>
              </a:cxn>
              <a:cxn ang="0">
                <a:pos x="34" y="95"/>
              </a:cxn>
              <a:cxn ang="0">
                <a:pos x="38" y="86"/>
              </a:cxn>
              <a:cxn ang="0">
                <a:pos x="29" y="83"/>
              </a:cxn>
              <a:cxn ang="0">
                <a:pos x="24" y="72"/>
              </a:cxn>
              <a:cxn ang="0">
                <a:pos x="22" y="64"/>
              </a:cxn>
              <a:cxn ang="0">
                <a:pos x="19" y="53"/>
              </a:cxn>
              <a:cxn ang="0">
                <a:pos x="36" y="45"/>
              </a:cxn>
              <a:cxn ang="0">
                <a:pos x="76" y="21"/>
              </a:cxn>
              <a:cxn ang="0">
                <a:pos x="108" y="16"/>
              </a:cxn>
            </a:cxnLst>
            <a:rect l="0" t="0" r="r" b="b"/>
            <a:pathLst>
              <a:path w="190" h="285">
                <a:moveTo>
                  <a:pt x="125" y="0"/>
                </a:moveTo>
                <a:lnTo>
                  <a:pt x="130" y="5"/>
                </a:lnTo>
                <a:lnTo>
                  <a:pt x="146" y="36"/>
                </a:lnTo>
                <a:lnTo>
                  <a:pt x="156" y="46"/>
                </a:lnTo>
                <a:lnTo>
                  <a:pt x="165" y="58"/>
                </a:lnTo>
                <a:lnTo>
                  <a:pt x="173" y="73"/>
                </a:lnTo>
                <a:lnTo>
                  <a:pt x="180" y="91"/>
                </a:lnTo>
                <a:lnTo>
                  <a:pt x="184" y="113"/>
                </a:lnTo>
                <a:lnTo>
                  <a:pt x="183" y="150"/>
                </a:lnTo>
                <a:lnTo>
                  <a:pt x="184" y="170"/>
                </a:lnTo>
                <a:lnTo>
                  <a:pt x="190" y="171"/>
                </a:lnTo>
                <a:lnTo>
                  <a:pt x="181" y="201"/>
                </a:lnTo>
                <a:lnTo>
                  <a:pt x="174" y="217"/>
                </a:lnTo>
                <a:lnTo>
                  <a:pt x="163" y="228"/>
                </a:lnTo>
                <a:lnTo>
                  <a:pt x="154" y="230"/>
                </a:lnTo>
                <a:lnTo>
                  <a:pt x="142" y="233"/>
                </a:lnTo>
                <a:lnTo>
                  <a:pt x="135" y="230"/>
                </a:lnTo>
                <a:lnTo>
                  <a:pt x="131" y="235"/>
                </a:lnTo>
                <a:lnTo>
                  <a:pt x="127" y="242"/>
                </a:lnTo>
                <a:lnTo>
                  <a:pt x="120" y="252"/>
                </a:lnTo>
                <a:lnTo>
                  <a:pt x="116" y="245"/>
                </a:lnTo>
                <a:lnTo>
                  <a:pt x="111" y="245"/>
                </a:lnTo>
                <a:lnTo>
                  <a:pt x="101" y="240"/>
                </a:lnTo>
                <a:lnTo>
                  <a:pt x="95" y="241"/>
                </a:lnTo>
                <a:lnTo>
                  <a:pt x="83" y="246"/>
                </a:lnTo>
                <a:lnTo>
                  <a:pt x="88" y="252"/>
                </a:lnTo>
                <a:lnTo>
                  <a:pt x="86" y="260"/>
                </a:lnTo>
                <a:lnTo>
                  <a:pt x="79" y="263"/>
                </a:lnTo>
                <a:lnTo>
                  <a:pt x="76" y="256"/>
                </a:lnTo>
                <a:lnTo>
                  <a:pt x="72" y="252"/>
                </a:lnTo>
                <a:lnTo>
                  <a:pt x="71" y="268"/>
                </a:lnTo>
                <a:lnTo>
                  <a:pt x="66" y="272"/>
                </a:lnTo>
                <a:lnTo>
                  <a:pt x="61" y="273"/>
                </a:lnTo>
                <a:lnTo>
                  <a:pt x="57" y="269"/>
                </a:lnTo>
                <a:lnTo>
                  <a:pt x="65" y="263"/>
                </a:lnTo>
                <a:lnTo>
                  <a:pt x="66" y="257"/>
                </a:lnTo>
                <a:lnTo>
                  <a:pt x="60" y="260"/>
                </a:lnTo>
                <a:lnTo>
                  <a:pt x="51" y="264"/>
                </a:lnTo>
                <a:lnTo>
                  <a:pt x="41" y="276"/>
                </a:lnTo>
                <a:lnTo>
                  <a:pt x="38" y="276"/>
                </a:lnTo>
                <a:lnTo>
                  <a:pt x="35" y="269"/>
                </a:lnTo>
                <a:lnTo>
                  <a:pt x="31" y="274"/>
                </a:lnTo>
                <a:lnTo>
                  <a:pt x="22" y="283"/>
                </a:lnTo>
                <a:lnTo>
                  <a:pt x="20" y="274"/>
                </a:lnTo>
                <a:lnTo>
                  <a:pt x="12" y="277"/>
                </a:lnTo>
                <a:lnTo>
                  <a:pt x="8" y="285"/>
                </a:lnTo>
                <a:lnTo>
                  <a:pt x="4" y="282"/>
                </a:lnTo>
                <a:lnTo>
                  <a:pt x="9" y="273"/>
                </a:lnTo>
                <a:lnTo>
                  <a:pt x="11" y="263"/>
                </a:lnTo>
                <a:lnTo>
                  <a:pt x="22" y="267"/>
                </a:lnTo>
                <a:lnTo>
                  <a:pt x="20" y="261"/>
                </a:lnTo>
                <a:lnTo>
                  <a:pt x="24" y="253"/>
                </a:lnTo>
                <a:lnTo>
                  <a:pt x="19" y="250"/>
                </a:lnTo>
                <a:lnTo>
                  <a:pt x="13" y="256"/>
                </a:lnTo>
                <a:lnTo>
                  <a:pt x="11" y="247"/>
                </a:lnTo>
                <a:lnTo>
                  <a:pt x="15" y="235"/>
                </a:lnTo>
                <a:lnTo>
                  <a:pt x="15" y="225"/>
                </a:lnTo>
                <a:lnTo>
                  <a:pt x="20" y="212"/>
                </a:lnTo>
                <a:lnTo>
                  <a:pt x="27" y="203"/>
                </a:lnTo>
                <a:lnTo>
                  <a:pt x="23" y="199"/>
                </a:lnTo>
                <a:lnTo>
                  <a:pt x="31" y="193"/>
                </a:lnTo>
                <a:lnTo>
                  <a:pt x="34" y="186"/>
                </a:lnTo>
                <a:lnTo>
                  <a:pt x="30" y="180"/>
                </a:lnTo>
                <a:lnTo>
                  <a:pt x="30" y="174"/>
                </a:lnTo>
                <a:lnTo>
                  <a:pt x="24" y="167"/>
                </a:lnTo>
                <a:lnTo>
                  <a:pt x="23" y="155"/>
                </a:lnTo>
                <a:lnTo>
                  <a:pt x="20" y="143"/>
                </a:lnTo>
                <a:lnTo>
                  <a:pt x="19" y="129"/>
                </a:lnTo>
                <a:lnTo>
                  <a:pt x="13" y="127"/>
                </a:lnTo>
                <a:lnTo>
                  <a:pt x="15" y="139"/>
                </a:lnTo>
                <a:lnTo>
                  <a:pt x="11" y="142"/>
                </a:lnTo>
                <a:lnTo>
                  <a:pt x="4" y="132"/>
                </a:lnTo>
                <a:lnTo>
                  <a:pt x="0" y="132"/>
                </a:lnTo>
                <a:lnTo>
                  <a:pt x="1" y="123"/>
                </a:lnTo>
                <a:lnTo>
                  <a:pt x="8" y="115"/>
                </a:lnTo>
                <a:lnTo>
                  <a:pt x="17" y="115"/>
                </a:lnTo>
                <a:lnTo>
                  <a:pt x="29" y="110"/>
                </a:lnTo>
                <a:lnTo>
                  <a:pt x="39" y="117"/>
                </a:lnTo>
                <a:lnTo>
                  <a:pt x="43" y="118"/>
                </a:lnTo>
                <a:lnTo>
                  <a:pt x="38" y="108"/>
                </a:lnTo>
                <a:lnTo>
                  <a:pt x="38" y="100"/>
                </a:lnTo>
                <a:lnTo>
                  <a:pt x="34" y="95"/>
                </a:lnTo>
                <a:lnTo>
                  <a:pt x="35" y="89"/>
                </a:lnTo>
                <a:lnTo>
                  <a:pt x="38" y="86"/>
                </a:lnTo>
                <a:lnTo>
                  <a:pt x="31" y="81"/>
                </a:lnTo>
                <a:lnTo>
                  <a:pt x="29" y="83"/>
                </a:lnTo>
                <a:lnTo>
                  <a:pt x="25" y="77"/>
                </a:lnTo>
                <a:lnTo>
                  <a:pt x="24" y="72"/>
                </a:lnTo>
                <a:lnTo>
                  <a:pt x="28" y="72"/>
                </a:lnTo>
                <a:lnTo>
                  <a:pt x="22" y="64"/>
                </a:lnTo>
                <a:lnTo>
                  <a:pt x="19" y="58"/>
                </a:lnTo>
                <a:lnTo>
                  <a:pt x="19" y="53"/>
                </a:lnTo>
                <a:lnTo>
                  <a:pt x="23" y="56"/>
                </a:lnTo>
                <a:lnTo>
                  <a:pt x="36" y="45"/>
                </a:lnTo>
                <a:lnTo>
                  <a:pt x="58" y="22"/>
                </a:lnTo>
                <a:lnTo>
                  <a:pt x="76" y="21"/>
                </a:lnTo>
                <a:lnTo>
                  <a:pt x="93" y="22"/>
                </a:lnTo>
                <a:lnTo>
                  <a:pt x="108" y="16"/>
                </a:lnTo>
                <a:lnTo>
                  <a:pt x="125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1" name="Freeform 112">
            <a:extLst>
              <a:ext uri="{FF2B5EF4-FFF2-40B4-BE49-F238E27FC236}">
                <a16:creationId xmlns:a16="http://schemas.microsoft.com/office/drawing/2014/main" id="{A4129788-4E78-4BBB-B9B3-0B40D4DB33EB}"/>
              </a:ext>
            </a:extLst>
          </p:cNvPr>
          <p:cNvSpPr>
            <a:spLocks noChangeAspect="1"/>
          </p:cNvSpPr>
          <p:nvPr/>
        </p:nvSpPr>
        <p:spPr bwMode="gray">
          <a:xfrm>
            <a:off x="3454838" y="2529253"/>
            <a:ext cx="594445" cy="219562"/>
          </a:xfrm>
          <a:custGeom>
            <a:avLst/>
            <a:gdLst/>
            <a:ahLst/>
            <a:cxnLst>
              <a:cxn ang="0">
                <a:pos x="46" y="227"/>
              </a:cxn>
              <a:cxn ang="0">
                <a:pos x="129" y="180"/>
              </a:cxn>
              <a:cxn ang="0">
                <a:pos x="243" y="132"/>
              </a:cxn>
              <a:cxn ang="0">
                <a:pos x="313" y="149"/>
              </a:cxn>
              <a:cxn ang="0">
                <a:pos x="387" y="187"/>
              </a:cxn>
              <a:cxn ang="0">
                <a:pos x="508" y="190"/>
              </a:cxn>
              <a:cxn ang="0">
                <a:pos x="552" y="160"/>
              </a:cxn>
              <a:cxn ang="0">
                <a:pos x="554" y="99"/>
              </a:cxn>
              <a:cxn ang="0">
                <a:pos x="582" y="33"/>
              </a:cxn>
              <a:cxn ang="0">
                <a:pos x="645" y="6"/>
              </a:cxn>
              <a:cxn ang="0">
                <a:pos x="731" y="47"/>
              </a:cxn>
              <a:cxn ang="0">
                <a:pos x="787" y="103"/>
              </a:cxn>
              <a:cxn ang="0">
                <a:pos x="830" y="154"/>
              </a:cxn>
              <a:cxn ang="0">
                <a:pos x="944" y="132"/>
              </a:cxn>
              <a:cxn ang="0">
                <a:pos x="1034" y="169"/>
              </a:cxn>
              <a:cxn ang="0">
                <a:pos x="1104" y="201"/>
              </a:cxn>
              <a:cxn ang="0">
                <a:pos x="1200" y="249"/>
              </a:cxn>
              <a:cxn ang="0">
                <a:pos x="1317" y="237"/>
              </a:cxn>
              <a:cxn ang="0">
                <a:pos x="1439" y="179"/>
              </a:cxn>
              <a:cxn ang="0">
                <a:pos x="1528" y="199"/>
              </a:cxn>
              <a:cxn ang="0">
                <a:pos x="1565" y="195"/>
              </a:cxn>
              <a:cxn ang="0">
                <a:pos x="1525" y="255"/>
              </a:cxn>
              <a:cxn ang="0">
                <a:pos x="1517" y="325"/>
              </a:cxn>
              <a:cxn ang="0">
                <a:pos x="1570" y="391"/>
              </a:cxn>
              <a:cxn ang="0">
                <a:pos x="1667" y="348"/>
              </a:cxn>
              <a:cxn ang="0">
                <a:pos x="1721" y="415"/>
              </a:cxn>
              <a:cxn ang="0">
                <a:pos x="1734" y="458"/>
              </a:cxn>
              <a:cxn ang="0">
                <a:pos x="1663" y="461"/>
              </a:cxn>
              <a:cxn ang="0">
                <a:pos x="1576" y="482"/>
              </a:cxn>
              <a:cxn ang="0">
                <a:pos x="1489" y="551"/>
              </a:cxn>
              <a:cxn ang="0">
                <a:pos x="1411" y="611"/>
              </a:cxn>
              <a:cxn ang="0">
                <a:pos x="1344" y="588"/>
              </a:cxn>
              <a:cxn ang="0">
                <a:pos x="1298" y="646"/>
              </a:cxn>
              <a:cxn ang="0">
                <a:pos x="1255" y="752"/>
              </a:cxn>
              <a:cxn ang="0">
                <a:pos x="1163" y="789"/>
              </a:cxn>
              <a:cxn ang="0">
                <a:pos x="1088" y="788"/>
              </a:cxn>
              <a:cxn ang="0">
                <a:pos x="1014" y="815"/>
              </a:cxn>
              <a:cxn ang="0">
                <a:pos x="942" y="847"/>
              </a:cxn>
              <a:cxn ang="0">
                <a:pos x="903" y="834"/>
              </a:cxn>
              <a:cxn ang="0">
                <a:pos x="801" y="805"/>
              </a:cxn>
              <a:cxn ang="0">
                <a:pos x="744" y="767"/>
              </a:cxn>
              <a:cxn ang="0">
                <a:pos x="527" y="766"/>
              </a:cxn>
              <a:cxn ang="0">
                <a:pos x="463" y="730"/>
              </a:cxn>
              <a:cxn ang="0">
                <a:pos x="421" y="659"/>
              </a:cxn>
              <a:cxn ang="0">
                <a:pos x="353" y="625"/>
              </a:cxn>
              <a:cxn ang="0">
                <a:pos x="280" y="590"/>
              </a:cxn>
              <a:cxn ang="0">
                <a:pos x="211" y="584"/>
              </a:cxn>
              <a:cxn ang="0">
                <a:pos x="158" y="552"/>
              </a:cxn>
              <a:cxn ang="0">
                <a:pos x="163" y="470"/>
              </a:cxn>
              <a:cxn ang="0">
                <a:pos x="124" y="372"/>
              </a:cxn>
              <a:cxn ang="0">
                <a:pos x="70" y="369"/>
              </a:cxn>
              <a:cxn ang="0">
                <a:pos x="3" y="288"/>
              </a:cxn>
            </a:cxnLst>
            <a:rect l="0" t="0" r="r" b="b"/>
            <a:pathLst>
              <a:path w="1734" h="848">
                <a:moveTo>
                  <a:pt x="0" y="273"/>
                </a:moveTo>
                <a:lnTo>
                  <a:pt x="12" y="251"/>
                </a:lnTo>
                <a:lnTo>
                  <a:pt x="28" y="234"/>
                </a:lnTo>
                <a:lnTo>
                  <a:pt x="46" y="227"/>
                </a:lnTo>
                <a:lnTo>
                  <a:pt x="65" y="221"/>
                </a:lnTo>
                <a:lnTo>
                  <a:pt x="84" y="208"/>
                </a:lnTo>
                <a:lnTo>
                  <a:pt x="104" y="192"/>
                </a:lnTo>
                <a:lnTo>
                  <a:pt x="129" y="180"/>
                </a:lnTo>
                <a:lnTo>
                  <a:pt x="154" y="158"/>
                </a:lnTo>
                <a:lnTo>
                  <a:pt x="195" y="146"/>
                </a:lnTo>
                <a:lnTo>
                  <a:pt x="220" y="135"/>
                </a:lnTo>
                <a:lnTo>
                  <a:pt x="243" y="132"/>
                </a:lnTo>
                <a:lnTo>
                  <a:pt x="265" y="136"/>
                </a:lnTo>
                <a:lnTo>
                  <a:pt x="281" y="142"/>
                </a:lnTo>
                <a:lnTo>
                  <a:pt x="294" y="153"/>
                </a:lnTo>
                <a:lnTo>
                  <a:pt x="313" y="149"/>
                </a:lnTo>
                <a:lnTo>
                  <a:pt x="334" y="148"/>
                </a:lnTo>
                <a:lnTo>
                  <a:pt x="351" y="151"/>
                </a:lnTo>
                <a:lnTo>
                  <a:pt x="382" y="180"/>
                </a:lnTo>
                <a:lnTo>
                  <a:pt x="387" y="187"/>
                </a:lnTo>
                <a:lnTo>
                  <a:pt x="404" y="190"/>
                </a:lnTo>
                <a:lnTo>
                  <a:pt x="451" y="183"/>
                </a:lnTo>
                <a:lnTo>
                  <a:pt x="464" y="189"/>
                </a:lnTo>
                <a:lnTo>
                  <a:pt x="508" y="190"/>
                </a:lnTo>
                <a:lnTo>
                  <a:pt x="546" y="185"/>
                </a:lnTo>
                <a:lnTo>
                  <a:pt x="556" y="180"/>
                </a:lnTo>
                <a:lnTo>
                  <a:pt x="556" y="172"/>
                </a:lnTo>
                <a:lnTo>
                  <a:pt x="552" y="160"/>
                </a:lnTo>
                <a:lnTo>
                  <a:pt x="555" y="146"/>
                </a:lnTo>
                <a:lnTo>
                  <a:pt x="565" y="130"/>
                </a:lnTo>
                <a:lnTo>
                  <a:pt x="565" y="114"/>
                </a:lnTo>
                <a:lnTo>
                  <a:pt x="554" y="99"/>
                </a:lnTo>
                <a:lnTo>
                  <a:pt x="550" y="81"/>
                </a:lnTo>
                <a:lnTo>
                  <a:pt x="552" y="63"/>
                </a:lnTo>
                <a:lnTo>
                  <a:pt x="568" y="49"/>
                </a:lnTo>
                <a:lnTo>
                  <a:pt x="582" y="33"/>
                </a:lnTo>
                <a:lnTo>
                  <a:pt x="600" y="18"/>
                </a:lnTo>
                <a:lnTo>
                  <a:pt x="611" y="1"/>
                </a:lnTo>
                <a:lnTo>
                  <a:pt x="625" y="0"/>
                </a:lnTo>
                <a:lnTo>
                  <a:pt x="645" y="6"/>
                </a:lnTo>
                <a:lnTo>
                  <a:pt x="659" y="17"/>
                </a:lnTo>
                <a:lnTo>
                  <a:pt x="696" y="27"/>
                </a:lnTo>
                <a:lnTo>
                  <a:pt x="707" y="41"/>
                </a:lnTo>
                <a:lnTo>
                  <a:pt x="731" y="47"/>
                </a:lnTo>
                <a:lnTo>
                  <a:pt x="755" y="50"/>
                </a:lnTo>
                <a:lnTo>
                  <a:pt x="772" y="57"/>
                </a:lnTo>
                <a:lnTo>
                  <a:pt x="782" y="73"/>
                </a:lnTo>
                <a:lnTo>
                  <a:pt x="787" y="103"/>
                </a:lnTo>
                <a:lnTo>
                  <a:pt x="787" y="124"/>
                </a:lnTo>
                <a:lnTo>
                  <a:pt x="792" y="124"/>
                </a:lnTo>
                <a:lnTo>
                  <a:pt x="807" y="138"/>
                </a:lnTo>
                <a:lnTo>
                  <a:pt x="830" y="154"/>
                </a:lnTo>
                <a:lnTo>
                  <a:pt x="864" y="165"/>
                </a:lnTo>
                <a:lnTo>
                  <a:pt x="892" y="159"/>
                </a:lnTo>
                <a:lnTo>
                  <a:pt x="919" y="144"/>
                </a:lnTo>
                <a:lnTo>
                  <a:pt x="944" y="132"/>
                </a:lnTo>
                <a:lnTo>
                  <a:pt x="975" y="140"/>
                </a:lnTo>
                <a:lnTo>
                  <a:pt x="1023" y="157"/>
                </a:lnTo>
                <a:lnTo>
                  <a:pt x="1033" y="169"/>
                </a:lnTo>
                <a:lnTo>
                  <a:pt x="1034" y="169"/>
                </a:lnTo>
                <a:lnTo>
                  <a:pt x="1040" y="174"/>
                </a:lnTo>
                <a:lnTo>
                  <a:pt x="1062" y="186"/>
                </a:lnTo>
                <a:lnTo>
                  <a:pt x="1083" y="192"/>
                </a:lnTo>
                <a:lnTo>
                  <a:pt x="1104" y="201"/>
                </a:lnTo>
                <a:lnTo>
                  <a:pt x="1118" y="221"/>
                </a:lnTo>
                <a:lnTo>
                  <a:pt x="1145" y="237"/>
                </a:lnTo>
                <a:lnTo>
                  <a:pt x="1177" y="242"/>
                </a:lnTo>
                <a:lnTo>
                  <a:pt x="1200" y="249"/>
                </a:lnTo>
                <a:lnTo>
                  <a:pt x="1218" y="250"/>
                </a:lnTo>
                <a:lnTo>
                  <a:pt x="1243" y="248"/>
                </a:lnTo>
                <a:lnTo>
                  <a:pt x="1261" y="256"/>
                </a:lnTo>
                <a:lnTo>
                  <a:pt x="1317" y="237"/>
                </a:lnTo>
                <a:lnTo>
                  <a:pt x="1351" y="229"/>
                </a:lnTo>
                <a:lnTo>
                  <a:pt x="1378" y="224"/>
                </a:lnTo>
                <a:lnTo>
                  <a:pt x="1415" y="195"/>
                </a:lnTo>
                <a:lnTo>
                  <a:pt x="1439" y="179"/>
                </a:lnTo>
                <a:lnTo>
                  <a:pt x="1464" y="170"/>
                </a:lnTo>
                <a:lnTo>
                  <a:pt x="1489" y="180"/>
                </a:lnTo>
                <a:lnTo>
                  <a:pt x="1507" y="195"/>
                </a:lnTo>
                <a:lnTo>
                  <a:pt x="1528" y="199"/>
                </a:lnTo>
                <a:lnTo>
                  <a:pt x="1545" y="195"/>
                </a:lnTo>
                <a:lnTo>
                  <a:pt x="1559" y="187"/>
                </a:lnTo>
                <a:lnTo>
                  <a:pt x="1565" y="190"/>
                </a:lnTo>
                <a:lnTo>
                  <a:pt x="1565" y="195"/>
                </a:lnTo>
                <a:lnTo>
                  <a:pt x="1556" y="203"/>
                </a:lnTo>
                <a:lnTo>
                  <a:pt x="1540" y="232"/>
                </a:lnTo>
                <a:lnTo>
                  <a:pt x="1529" y="246"/>
                </a:lnTo>
                <a:lnTo>
                  <a:pt x="1525" y="255"/>
                </a:lnTo>
                <a:lnTo>
                  <a:pt x="1525" y="271"/>
                </a:lnTo>
                <a:lnTo>
                  <a:pt x="1528" y="288"/>
                </a:lnTo>
                <a:lnTo>
                  <a:pt x="1525" y="308"/>
                </a:lnTo>
                <a:lnTo>
                  <a:pt x="1517" y="325"/>
                </a:lnTo>
                <a:lnTo>
                  <a:pt x="1517" y="347"/>
                </a:lnTo>
                <a:lnTo>
                  <a:pt x="1520" y="367"/>
                </a:lnTo>
                <a:lnTo>
                  <a:pt x="1529" y="382"/>
                </a:lnTo>
                <a:lnTo>
                  <a:pt x="1570" y="391"/>
                </a:lnTo>
                <a:lnTo>
                  <a:pt x="1595" y="389"/>
                </a:lnTo>
                <a:lnTo>
                  <a:pt x="1620" y="382"/>
                </a:lnTo>
                <a:lnTo>
                  <a:pt x="1638" y="369"/>
                </a:lnTo>
                <a:lnTo>
                  <a:pt x="1667" y="348"/>
                </a:lnTo>
                <a:lnTo>
                  <a:pt x="1673" y="362"/>
                </a:lnTo>
                <a:lnTo>
                  <a:pt x="1686" y="377"/>
                </a:lnTo>
                <a:lnTo>
                  <a:pt x="1715" y="401"/>
                </a:lnTo>
                <a:lnTo>
                  <a:pt x="1721" y="415"/>
                </a:lnTo>
                <a:lnTo>
                  <a:pt x="1719" y="428"/>
                </a:lnTo>
                <a:lnTo>
                  <a:pt x="1719" y="437"/>
                </a:lnTo>
                <a:lnTo>
                  <a:pt x="1733" y="445"/>
                </a:lnTo>
                <a:lnTo>
                  <a:pt x="1734" y="458"/>
                </a:lnTo>
                <a:lnTo>
                  <a:pt x="1724" y="464"/>
                </a:lnTo>
                <a:lnTo>
                  <a:pt x="1707" y="461"/>
                </a:lnTo>
                <a:lnTo>
                  <a:pt x="1688" y="456"/>
                </a:lnTo>
                <a:lnTo>
                  <a:pt x="1663" y="461"/>
                </a:lnTo>
                <a:lnTo>
                  <a:pt x="1638" y="465"/>
                </a:lnTo>
                <a:lnTo>
                  <a:pt x="1613" y="464"/>
                </a:lnTo>
                <a:lnTo>
                  <a:pt x="1592" y="468"/>
                </a:lnTo>
                <a:lnTo>
                  <a:pt x="1576" y="482"/>
                </a:lnTo>
                <a:lnTo>
                  <a:pt x="1525" y="538"/>
                </a:lnTo>
                <a:lnTo>
                  <a:pt x="1507" y="550"/>
                </a:lnTo>
                <a:lnTo>
                  <a:pt x="1500" y="552"/>
                </a:lnTo>
                <a:lnTo>
                  <a:pt x="1489" y="551"/>
                </a:lnTo>
                <a:lnTo>
                  <a:pt x="1477" y="551"/>
                </a:lnTo>
                <a:lnTo>
                  <a:pt x="1457" y="573"/>
                </a:lnTo>
                <a:lnTo>
                  <a:pt x="1438" y="594"/>
                </a:lnTo>
                <a:lnTo>
                  <a:pt x="1411" y="611"/>
                </a:lnTo>
                <a:lnTo>
                  <a:pt x="1393" y="611"/>
                </a:lnTo>
                <a:lnTo>
                  <a:pt x="1372" y="606"/>
                </a:lnTo>
                <a:lnTo>
                  <a:pt x="1360" y="593"/>
                </a:lnTo>
                <a:lnTo>
                  <a:pt x="1344" y="588"/>
                </a:lnTo>
                <a:lnTo>
                  <a:pt x="1323" y="594"/>
                </a:lnTo>
                <a:lnTo>
                  <a:pt x="1314" y="611"/>
                </a:lnTo>
                <a:lnTo>
                  <a:pt x="1301" y="631"/>
                </a:lnTo>
                <a:lnTo>
                  <a:pt x="1298" y="646"/>
                </a:lnTo>
                <a:lnTo>
                  <a:pt x="1320" y="675"/>
                </a:lnTo>
                <a:lnTo>
                  <a:pt x="1323" y="689"/>
                </a:lnTo>
                <a:lnTo>
                  <a:pt x="1265" y="738"/>
                </a:lnTo>
                <a:lnTo>
                  <a:pt x="1255" y="752"/>
                </a:lnTo>
                <a:lnTo>
                  <a:pt x="1235" y="767"/>
                </a:lnTo>
                <a:lnTo>
                  <a:pt x="1221" y="776"/>
                </a:lnTo>
                <a:lnTo>
                  <a:pt x="1191" y="787"/>
                </a:lnTo>
                <a:lnTo>
                  <a:pt x="1163" y="789"/>
                </a:lnTo>
                <a:lnTo>
                  <a:pt x="1158" y="792"/>
                </a:lnTo>
                <a:lnTo>
                  <a:pt x="1130" y="783"/>
                </a:lnTo>
                <a:lnTo>
                  <a:pt x="1114" y="789"/>
                </a:lnTo>
                <a:lnTo>
                  <a:pt x="1088" y="788"/>
                </a:lnTo>
                <a:lnTo>
                  <a:pt x="1070" y="795"/>
                </a:lnTo>
                <a:lnTo>
                  <a:pt x="1033" y="802"/>
                </a:lnTo>
                <a:lnTo>
                  <a:pt x="1022" y="805"/>
                </a:lnTo>
                <a:lnTo>
                  <a:pt x="1014" y="815"/>
                </a:lnTo>
                <a:lnTo>
                  <a:pt x="1003" y="819"/>
                </a:lnTo>
                <a:lnTo>
                  <a:pt x="990" y="821"/>
                </a:lnTo>
                <a:lnTo>
                  <a:pt x="960" y="832"/>
                </a:lnTo>
                <a:lnTo>
                  <a:pt x="942" y="847"/>
                </a:lnTo>
                <a:lnTo>
                  <a:pt x="932" y="848"/>
                </a:lnTo>
                <a:lnTo>
                  <a:pt x="920" y="845"/>
                </a:lnTo>
                <a:lnTo>
                  <a:pt x="909" y="836"/>
                </a:lnTo>
                <a:lnTo>
                  <a:pt x="903" y="834"/>
                </a:lnTo>
                <a:lnTo>
                  <a:pt x="874" y="832"/>
                </a:lnTo>
                <a:lnTo>
                  <a:pt x="852" y="825"/>
                </a:lnTo>
                <a:lnTo>
                  <a:pt x="834" y="815"/>
                </a:lnTo>
                <a:lnTo>
                  <a:pt x="801" y="805"/>
                </a:lnTo>
                <a:lnTo>
                  <a:pt x="778" y="795"/>
                </a:lnTo>
                <a:lnTo>
                  <a:pt x="763" y="782"/>
                </a:lnTo>
                <a:lnTo>
                  <a:pt x="754" y="771"/>
                </a:lnTo>
                <a:lnTo>
                  <a:pt x="744" y="767"/>
                </a:lnTo>
                <a:lnTo>
                  <a:pt x="710" y="756"/>
                </a:lnTo>
                <a:lnTo>
                  <a:pt x="693" y="754"/>
                </a:lnTo>
                <a:lnTo>
                  <a:pt x="675" y="756"/>
                </a:lnTo>
                <a:lnTo>
                  <a:pt x="527" y="766"/>
                </a:lnTo>
                <a:lnTo>
                  <a:pt x="506" y="766"/>
                </a:lnTo>
                <a:lnTo>
                  <a:pt x="492" y="760"/>
                </a:lnTo>
                <a:lnTo>
                  <a:pt x="476" y="746"/>
                </a:lnTo>
                <a:lnTo>
                  <a:pt x="463" y="730"/>
                </a:lnTo>
                <a:lnTo>
                  <a:pt x="451" y="716"/>
                </a:lnTo>
                <a:lnTo>
                  <a:pt x="439" y="696"/>
                </a:lnTo>
                <a:lnTo>
                  <a:pt x="432" y="676"/>
                </a:lnTo>
                <a:lnTo>
                  <a:pt x="421" y="659"/>
                </a:lnTo>
                <a:lnTo>
                  <a:pt x="410" y="644"/>
                </a:lnTo>
                <a:lnTo>
                  <a:pt x="398" y="643"/>
                </a:lnTo>
                <a:lnTo>
                  <a:pt x="385" y="633"/>
                </a:lnTo>
                <a:lnTo>
                  <a:pt x="353" y="625"/>
                </a:lnTo>
                <a:lnTo>
                  <a:pt x="337" y="616"/>
                </a:lnTo>
                <a:lnTo>
                  <a:pt x="322" y="606"/>
                </a:lnTo>
                <a:lnTo>
                  <a:pt x="292" y="596"/>
                </a:lnTo>
                <a:lnTo>
                  <a:pt x="280" y="590"/>
                </a:lnTo>
                <a:lnTo>
                  <a:pt x="267" y="590"/>
                </a:lnTo>
                <a:lnTo>
                  <a:pt x="254" y="595"/>
                </a:lnTo>
                <a:lnTo>
                  <a:pt x="245" y="595"/>
                </a:lnTo>
                <a:lnTo>
                  <a:pt x="211" y="584"/>
                </a:lnTo>
                <a:lnTo>
                  <a:pt x="180" y="581"/>
                </a:lnTo>
                <a:lnTo>
                  <a:pt x="164" y="574"/>
                </a:lnTo>
                <a:lnTo>
                  <a:pt x="157" y="567"/>
                </a:lnTo>
                <a:lnTo>
                  <a:pt x="158" y="552"/>
                </a:lnTo>
                <a:lnTo>
                  <a:pt x="166" y="536"/>
                </a:lnTo>
                <a:lnTo>
                  <a:pt x="167" y="517"/>
                </a:lnTo>
                <a:lnTo>
                  <a:pt x="163" y="498"/>
                </a:lnTo>
                <a:lnTo>
                  <a:pt x="163" y="470"/>
                </a:lnTo>
                <a:lnTo>
                  <a:pt x="151" y="427"/>
                </a:lnTo>
                <a:lnTo>
                  <a:pt x="141" y="410"/>
                </a:lnTo>
                <a:lnTo>
                  <a:pt x="134" y="388"/>
                </a:lnTo>
                <a:lnTo>
                  <a:pt x="124" y="372"/>
                </a:lnTo>
                <a:lnTo>
                  <a:pt x="108" y="369"/>
                </a:lnTo>
                <a:lnTo>
                  <a:pt x="93" y="361"/>
                </a:lnTo>
                <a:lnTo>
                  <a:pt x="77" y="358"/>
                </a:lnTo>
                <a:lnTo>
                  <a:pt x="70" y="369"/>
                </a:lnTo>
                <a:lnTo>
                  <a:pt x="55" y="358"/>
                </a:lnTo>
                <a:lnTo>
                  <a:pt x="44" y="337"/>
                </a:lnTo>
                <a:lnTo>
                  <a:pt x="14" y="314"/>
                </a:lnTo>
                <a:lnTo>
                  <a:pt x="3" y="288"/>
                </a:lnTo>
                <a:lnTo>
                  <a:pt x="0" y="277"/>
                </a:lnTo>
                <a:lnTo>
                  <a:pt x="0" y="273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2" name="Freeform 113">
            <a:extLst>
              <a:ext uri="{FF2B5EF4-FFF2-40B4-BE49-F238E27FC236}">
                <a16:creationId xmlns:a16="http://schemas.microsoft.com/office/drawing/2014/main" id="{C5CD76C0-9EF1-43B7-9364-80F4C0FF6AA4}"/>
              </a:ext>
            </a:extLst>
          </p:cNvPr>
          <p:cNvSpPr>
            <a:spLocks noChangeAspect="1"/>
          </p:cNvSpPr>
          <p:nvPr/>
        </p:nvSpPr>
        <p:spPr bwMode="gray">
          <a:xfrm>
            <a:off x="3845424" y="3103990"/>
            <a:ext cx="44540" cy="29706"/>
          </a:xfrm>
          <a:custGeom>
            <a:avLst/>
            <a:gdLst/>
            <a:ahLst/>
            <a:cxnLst>
              <a:cxn ang="0">
                <a:pos x="102" y="5"/>
              </a:cxn>
              <a:cxn ang="0">
                <a:pos x="100" y="5"/>
              </a:cxn>
              <a:cxn ang="0">
                <a:pos x="105" y="0"/>
              </a:cxn>
              <a:cxn ang="0">
                <a:pos x="112" y="5"/>
              </a:cxn>
              <a:cxn ang="0">
                <a:pos x="123" y="8"/>
              </a:cxn>
              <a:cxn ang="0">
                <a:pos x="127" y="20"/>
              </a:cxn>
              <a:cxn ang="0">
                <a:pos x="127" y="27"/>
              </a:cxn>
              <a:cxn ang="0">
                <a:pos x="117" y="37"/>
              </a:cxn>
              <a:cxn ang="0">
                <a:pos x="105" y="61"/>
              </a:cxn>
              <a:cxn ang="0">
                <a:pos x="100" y="79"/>
              </a:cxn>
              <a:cxn ang="0">
                <a:pos x="91" y="85"/>
              </a:cxn>
              <a:cxn ang="0">
                <a:pos x="78" y="99"/>
              </a:cxn>
              <a:cxn ang="0">
                <a:pos x="66" y="101"/>
              </a:cxn>
              <a:cxn ang="0">
                <a:pos x="59" y="113"/>
              </a:cxn>
              <a:cxn ang="0">
                <a:pos x="53" y="112"/>
              </a:cxn>
              <a:cxn ang="0">
                <a:pos x="48" y="109"/>
              </a:cxn>
              <a:cxn ang="0">
                <a:pos x="11" y="97"/>
              </a:cxn>
              <a:cxn ang="0">
                <a:pos x="3" y="86"/>
              </a:cxn>
              <a:cxn ang="0">
                <a:pos x="0" y="50"/>
              </a:cxn>
              <a:cxn ang="0">
                <a:pos x="6" y="45"/>
              </a:cxn>
              <a:cxn ang="0">
                <a:pos x="19" y="31"/>
              </a:cxn>
              <a:cxn ang="0">
                <a:pos x="28" y="24"/>
              </a:cxn>
              <a:cxn ang="0">
                <a:pos x="30" y="20"/>
              </a:cxn>
              <a:cxn ang="0">
                <a:pos x="37" y="15"/>
              </a:cxn>
              <a:cxn ang="0">
                <a:pos x="49" y="10"/>
              </a:cxn>
              <a:cxn ang="0">
                <a:pos x="78" y="9"/>
              </a:cxn>
              <a:cxn ang="0">
                <a:pos x="85" y="4"/>
              </a:cxn>
              <a:cxn ang="0">
                <a:pos x="92" y="5"/>
              </a:cxn>
              <a:cxn ang="0">
                <a:pos x="97" y="4"/>
              </a:cxn>
              <a:cxn ang="0">
                <a:pos x="102" y="5"/>
              </a:cxn>
            </a:cxnLst>
            <a:rect l="0" t="0" r="r" b="b"/>
            <a:pathLst>
              <a:path w="127" h="113">
                <a:moveTo>
                  <a:pt x="102" y="5"/>
                </a:moveTo>
                <a:lnTo>
                  <a:pt x="100" y="5"/>
                </a:lnTo>
                <a:lnTo>
                  <a:pt x="105" y="0"/>
                </a:lnTo>
                <a:lnTo>
                  <a:pt x="112" y="5"/>
                </a:lnTo>
                <a:lnTo>
                  <a:pt x="123" y="8"/>
                </a:lnTo>
                <a:lnTo>
                  <a:pt x="127" y="20"/>
                </a:lnTo>
                <a:lnTo>
                  <a:pt x="127" y="27"/>
                </a:lnTo>
                <a:lnTo>
                  <a:pt x="117" y="37"/>
                </a:lnTo>
                <a:lnTo>
                  <a:pt x="105" y="61"/>
                </a:lnTo>
                <a:lnTo>
                  <a:pt x="100" y="79"/>
                </a:lnTo>
                <a:lnTo>
                  <a:pt x="91" y="85"/>
                </a:lnTo>
                <a:lnTo>
                  <a:pt x="78" y="99"/>
                </a:lnTo>
                <a:lnTo>
                  <a:pt x="66" y="101"/>
                </a:lnTo>
                <a:lnTo>
                  <a:pt x="59" y="113"/>
                </a:lnTo>
                <a:lnTo>
                  <a:pt x="53" y="112"/>
                </a:lnTo>
                <a:lnTo>
                  <a:pt x="48" y="109"/>
                </a:lnTo>
                <a:lnTo>
                  <a:pt x="11" y="97"/>
                </a:lnTo>
                <a:lnTo>
                  <a:pt x="3" y="86"/>
                </a:lnTo>
                <a:lnTo>
                  <a:pt x="0" y="50"/>
                </a:lnTo>
                <a:lnTo>
                  <a:pt x="6" y="45"/>
                </a:lnTo>
                <a:lnTo>
                  <a:pt x="19" y="31"/>
                </a:lnTo>
                <a:lnTo>
                  <a:pt x="28" y="24"/>
                </a:lnTo>
                <a:lnTo>
                  <a:pt x="30" y="20"/>
                </a:lnTo>
                <a:lnTo>
                  <a:pt x="37" y="15"/>
                </a:lnTo>
                <a:lnTo>
                  <a:pt x="49" y="10"/>
                </a:lnTo>
                <a:lnTo>
                  <a:pt x="78" y="9"/>
                </a:lnTo>
                <a:lnTo>
                  <a:pt x="85" y="4"/>
                </a:lnTo>
                <a:lnTo>
                  <a:pt x="92" y="5"/>
                </a:lnTo>
                <a:lnTo>
                  <a:pt x="97" y="4"/>
                </a:lnTo>
                <a:lnTo>
                  <a:pt x="102" y="5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3" name="Freeform 114">
            <a:extLst>
              <a:ext uri="{FF2B5EF4-FFF2-40B4-BE49-F238E27FC236}">
                <a16:creationId xmlns:a16="http://schemas.microsoft.com/office/drawing/2014/main" id="{0A510236-A954-4445-97FD-E59C48DAC40E}"/>
              </a:ext>
            </a:extLst>
          </p:cNvPr>
          <p:cNvSpPr>
            <a:spLocks noChangeAspect="1"/>
          </p:cNvSpPr>
          <p:nvPr/>
        </p:nvSpPr>
        <p:spPr bwMode="gray">
          <a:xfrm>
            <a:off x="3187595" y="2499547"/>
            <a:ext cx="1151200" cy="603151"/>
          </a:xfrm>
          <a:custGeom>
            <a:avLst/>
            <a:gdLst/>
            <a:ahLst/>
            <a:cxnLst>
              <a:cxn ang="0">
                <a:pos x="2191" y="2191"/>
              </a:cxn>
              <a:cxn ang="0">
                <a:pos x="2134" y="2244"/>
              </a:cxn>
              <a:cxn ang="0">
                <a:pos x="2015" y="2329"/>
              </a:cxn>
              <a:cxn ang="0">
                <a:pos x="1898" y="2261"/>
              </a:cxn>
              <a:cxn ang="0">
                <a:pos x="1746" y="2168"/>
              </a:cxn>
              <a:cxn ang="0">
                <a:pos x="1585" y="2194"/>
              </a:cxn>
              <a:cxn ang="0">
                <a:pos x="1509" y="2247"/>
              </a:cxn>
              <a:cxn ang="0">
                <a:pos x="1333" y="2120"/>
              </a:cxn>
              <a:cxn ang="0">
                <a:pos x="1352" y="1901"/>
              </a:cxn>
              <a:cxn ang="0">
                <a:pos x="1237" y="1793"/>
              </a:cxn>
              <a:cxn ang="0">
                <a:pos x="1036" y="1874"/>
              </a:cxn>
              <a:cxn ang="0">
                <a:pos x="881" y="1862"/>
              </a:cxn>
              <a:cxn ang="0">
                <a:pos x="793" y="1879"/>
              </a:cxn>
              <a:cxn ang="0">
                <a:pos x="691" y="1881"/>
              </a:cxn>
              <a:cxn ang="0">
                <a:pos x="603" y="1834"/>
              </a:cxn>
              <a:cxn ang="0">
                <a:pos x="556" y="1803"/>
              </a:cxn>
              <a:cxn ang="0">
                <a:pos x="423" y="1731"/>
              </a:cxn>
              <a:cxn ang="0">
                <a:pos x="348" y="1701"/>
              </a:cxn>
              <a:cxn ang="0">
                <a:pos x="291" y="1675"/>
              </a:cxn>
              <a:cxn ang="0">
                <a:pos x="278" y="1580"/>
              </a:cxn>
              <a:cxn ang="0">
                <a:pos x="322" y="1567"/>
              </a:cxn>
              <a:cxn ang="0">
                <a:pos x="300" y="1492"/>
              </a:cxn>
              <a:cxn ang="0">
                <a:pos x="360" y="1411"/>
              </a:cxn>
              <a:cxn ang="0">
                <a:pos x="326" y="1368"/>
              </a:cxn>
              <a:cxn ang="0">
                <a:pos x="230" y="1391"/>
              </a:cxn>
              <a:cxn ang="0">
                <a:pos x="126" y="1355"/>
              </a:cxn>
              <a:cxn ang="0">
                <a:pos x="88" y="1295"/>
              </a:cxn>
              <a:cxn ang="0">
                <a:pos x="63" y="1212"/>
              </a:cxn>
              <a:cxn ang="0">
                <a:pos x="105" y="1043"/>
              </a:cxn>
              <a:cxn ang="0">
                <a:pos x="364" y="920"/>
              </a:cxn>
              <a:cxn ang="0">
                <a:pos x="471" y="693"/>
              </a:cxn>
              <a:cxn ang="0">
                <a:pos x="656" y="507"/>
              </a:cxn>
              <a:cxn ang="0">
                <a:pos x="854" y="474"/>
              </a:cxn>
              <a:cxn ang="0">
                <a:pos x="1031" y="711"/>
              </a:cxn>
              <a:cxn ang="0">
                <a:pos x="1283" y="882"/>
              </a:cxn>
              <a:cxn ang="0">
                <a:pos x="1719" y="963"/>
              </a:cxn>
              <a:cxn ang="0">
                <a:pos x="2042" y="854"/>
              </a:cxn>
              <a:cxn ang="0">
                <a:pos x="2284" y="666"/>
              </a:cxn>
              <a:cxn ang="0">
                <a:pos x="2450" y="478"/>
              </a:cxn>
              <a:cxn ang="0">
                <a:pos x="2342" y="311"/>
              </a:cxn>
              <a:cxn ang="0">
                <a:pos x="2557" y="161"/>
              </a:cxn>
              <a:cxn ang="0">
                <a:pos x="2738" y="0"/>
              </a:cxn>
              <a:cxn ang="0">
                <a:pos x="2901" y="155"/>
              </a:cxn>
              <a:cxn ang="0">
                <a:pos x="3109" y="394"/>
              </a:cxn>
              <a:cxn ang="0">
                <a:pos x="3323" y="441"/>
              </a:cxn>
              <a:cxn ang="0">
                <a:pos x="3195" y="693"/>
              </a:cxn>
              <a:cxn ang="0">
                <a:pos x="2994" y="941"/>
              </a:cxn>
              <a:cxn ang="0">
                <a:pos x="2729" y="1097"/>
              </a:cxn>
              <a:cxn ang="0">
                <a:pos x="2616" y="1118"/>
              </a:cxn>
              <a:cxn ang="0">
                <a:pos x="2542" y="1082"/>
              </a:cxn>
              <a:cxn ang="0">
                <a:pos x="2444" y="1221"/>
              </a:cxn>
              <a:cxn ang="0">
                <a:pos x="2611" y="1254"/>
              </a:cxn>
              <a:cxn ang="0">
                <a:pos x="2643" y="1301"/>
              </a:cxn>
              <a:cxn ang="0">
                <a:pos x="2521" y="1404"/>
              </a:cxn>
              <a:cxn ang="0">
                <a:pos x="2646" y="1642"/>
              </a:cxn>
              <a:cxn ang="0">
                <a:pos x="2640" y="1677"/>
              </a:cxn>
              <a:cxn ang="0">
                <a:pos x="2624" y="1743"/>
              </a:cxn>
              <a:cxn ang="0">
                <a:pos x="2628" y="1814"/>
              </a:cxn>
              <a:cxn ang="0">
                <a:pos x="2555" y="1933"/>
              </a:cxn>
              <a:cxn ang="0">
                <a:pos x="2512" y="2028"/>
              </a:cxn>
              <a:cxn ang="0">
                <a:pos x="2435" y="2097"/>
              </a:cxn>
              <a:cxn ang="0">
                <a:pos x="2344" y="2177"/>
              </a:cxn>
              <a:cxn ang="0">
                <a:pos x="2245" y="2202"/>
              </a:cxn>
            </a:cxnLst>
            <a:rect l="0" t="0" r="r" b="b"/>
            <a:pathLst>
              <a:path w="3356" h="2335">
                <a:moveTo>
                  <a:pt x="2243" y="2202"/>
                </a:moveTo>
                <a:lnTo>
                  <a:pt x="2240" y="2209"/>
                </a:lnTo>
                <a:lnTo>
                  <a:pt x="2239" y="2206"/>
                </a:lnTo>
                <a:lnTo>
                  <a:pt x="2239" y="2202"/>
                </a:lnTo>
                <a:lnTo>
                  <a:pt x="2235" y="2199"/>
                </a:lnTo>
                <a:lnTo>
                  <a:pt x="2226" y="2201"/>
                </a:lnTo>
                <a:lnTo>
                  <a:pt x="2225" y="2202"/>
                </a:lnTo>
                <a:lnTo>
                  <a:pt x="2224" y="2202"/>
                </a:lnTo>
                <a:lnTo>
                  <a:pt x="2224" y="2205"/>
                </a:lnTo>
                <a:lnTo>
                  <a:pt x="2229" y="2211"/>
                </a:lnTo>
                <a:lnTo>
                  <a:pt x="2224" y="2212"/>
                </a:lnTo>
                <a:lnTo>
                  <a:pt x="2211" y="2213"/>
                </a:lnTo>
                <a:lnTo>
                  <a:pt x="2210" y="2209"/>
                </a:lnTo>
                <a:lnTo>
                  <a:pt x="2211" y="2206"/>
                </a:lnTo>
                <a:lnTo>
                  <a:pt x="2209" y="2202"/>
                </a:lnTo>
                <a:lnTo>
                  <a:pt x="2199" y="2194"/>
                </a:lnTo>
                <a:lnTo>
                  <a:pt x="2191" y="2191"/>
                </a:lnTo>
                <a:lnTo>
                  <a:pt x="2188" y="2185"/>
                </a:lnTo>
                <a:lnTo>
                  <a:pt x="2186" y="2198"/>
                </a:lnTo>
                <a:lnTo>
                  <a:pt x="2186" y="2209"/>
                </a:lnTo>
                <a:lnTo>
                  <a:pt x="2187" y="2216"/>
                </a:lnTo>
                <a:lnTo>
                  <a:pt x="2187" y="2218"/>
                </a:lnTo>
                <a:lnTo>
                  <a:pt x="2183" y="2220"/>
                </a:lnTo>
                <a:lnTo>
                  <a:pt x="2180" y="2220"/>
                </a:lnTo>
                <a:lnTo>
                  <a:pt x="2171" y="2209"/>
                </a:lnTo>
                <a:lnTo>
                  <a:pt x="2164" y="2204"/>
                </a:lnTo>
                <a:lnTo>
                  <a:pt x="2161" y="2198"/>
                </a:lnTo>
                <a:lnTo>
                  <a:pt x="2155" y="2215"/>
                </a:lnTo>
                <a:lnTo>
                  <a:pt x="2155" y="2222"/>
                </a:lnTo>
                <a:lnTo>
                  <a:pt x="2156" y="2227"/>
                </a:lnTo>
                <a:lnTo>
                  <a:pt x="2156" y="2236"/>
                </a:lnTo>
                <a:lnTo>
                  <a:pt x="2153" y="2239"/>
                </a:lnTo>
                <a:lnTo>
                  <a:pt x="2149" y="2237"/>
                </a:lnTo>
                <a:lnTo>
                  <a:pt x="2134" y="2244"/>
                </a:lnTo>
                <a:lnTo>
                  <a:pt x="2123" y="2245"/>
                </a:lnTo>
                <a:lnTo>
                  <a:pt x="2116" y="2249"/>
                </a:lnTo>
                <a:lnTo>
                  <a:pt x="2107" y="2249"/>
                </a:lnTo>
                <a:lnTo>
                  <a:pt x="2105" y="2247"/>
                </a:lnTo>
                <a:lnTo>
                  <a:pt x="2094" y="2249"/>
                </a:lnTo>
                <a:lnTo>
                  <a:pt x="2084" y="2258"/>
                </a:lnTo>
                <a:lnTo>
                  <a:pt x="2073" y="2261"/>
                </a:lnTo>
                <a:lnTo>
                  <a:pt x="2059" y="2263"/>
                </a:lnTo>
                <a:lnTo>
                  <a:pt x="2051" y="2261"/>
                </a:lnTo>
                <a:lnTo>
                  <a:pt x="2048" y="2265"/>
                </a:lnTo>
                <a:lnTo>
                  <a:pt x="2038" y="2270"/>
                </a:lnTo>
                <a:lnTo>
                  <a:pt x="2024" y="2274"/>
                </a:lnTo>
                <a:lnTo>
                  <a:pt x="2015" y="2271"/>
                </a:lnTo>
                <a:lnTo>
                  <a:pt x="2004" y="2297"/>
                </a:lnTo>
                <a:lnTo>
                  <a:pt x="2011" y="2309"/>
                </a:lnTo>
                <a:lnTo>
                  <a:pt x="2015" y="2317"/>
                </a:lnTo>
                <a:lnTo>
                  <a:pt x="2015" y="2329"/>
                </a:lnTo>
                <a:lnTo>
                  <a:pt x="1999" y="2335"/>
                </a:lnTo>
                <a:lnTo>
                  <a:pt x="1988" y="2329"/>
                </a:lnTo>
                <a:lnTo>
                  <a:pt x="1973" y="2298"/>
                </a:lnTo>
                <a:lnTo>
                  <a:pt x="1971" y="2291"/>
                </a:lnTo>
                <a:lnTo>
                  <a:pt x="1972" y="2288"/>
                </a:lnTo>
                <a:lnTo>
                  <a:pt x="1978" y="2266"/>
                </a:lnTo>
                <a:lnTo>
                  <a:pt x="1974" y="2259"/>
                </a:lnTo>
                <a:lnTo>
                  <a:pt x="1968" y="2261"/>
                </a:lnTo>
                <a:lnTo>
                  <a:pt x="1958" y="2269"/>
                </a:lnTo>
                <a:lnTo>
                  <a:pt x="1947" y="2269"/>
                </a:lnTo>
                <a:lnTo>
                  <a:pt x="1942" y="2264"/>
                </a:lnTo>
                <a:lnTo>
                  <a:pt x="1941" y="2259"/>
                </a:lnTo>
                <a:lnTo>
                  <a:pt x="1923" y="2254"/>
                </a:lnTo>
                <a:lnTo>
                  <a:pt x="1915" y="2252"/>
                </a:lnTo>
                <a:lnTo>
                  <a:pt x="1911" y="2252"/>
                </a:lnTo>
                <a:lnTo>
                  <a:pt x="1907" y="2260"/>
                </a:lnTo>
                <a:lnTo>
                  <a:pt x="1898" y="2261"/>
                </a:lnTo>
                <a:lnTo>
                  <a:pt x="1898" y="2269"/>
                </a:lnTo>
                <a:lnTo>
                  <a:pt x="1895" y="2258"/>
                </a:lnTo>
                <a:lnTo>
                  <a:pt x="1890" y="2261"/>
                </a:lnTo>
                <a:lnTo>
                  <a:pt x="1881" y="2265"/>
                </a:lnTo>
                <a:lnTo>
                  <a:pt x="1874" y="2260"/>
                </a:lnTo>
                <a:lnTo>
                  <a:pt x="1855" y="2261"/>
                </a:lnTo>
                <a:lnTo>
                  <a:pt x="1845" y="2259"/>
                </a:lnTo>
                <a:lnTo>
                  <a:pt x="1840" y="2254"/>
                </a:lnTo>
                <a:lnTo>
                  <a:pt x="1817" y="2240"/>
                </a:lnTo>
                <a:lnTo>
                  <a:pt x="1810" y="2228"/>
                </a:lnTo>
                <a:lnTo>
                  <a:pt x="1805" y="2213"/>
                </a:lnTo>
                <a:lnTo>
                  <a:pt x="1810" y="2198"/>
                </a:lnTo>
                <a:lnTo>
                  <a:pt x="1806" y="2189"/>
                </a:lnTo>
                <a:lnTo>
                  <a:pt x="1786" y="2188"/>
                </a:lnTo>
                <a:lnTo>
                  <a:pt x="1773" y="2184"/>
                </a:lnTo>
                <a:lnTo>
                  <a:pt x="1758" y="2178"/>
                </a:lnTo>
                <a:lnTo>
                  <a:pt x="1746" y="2168"/>
                </a:lnTo>
                <a:lnTo>
                  <a:pt x="1731" y="2163"/>
                </a:lnTo>
                <a:lnTo>
                  <a:pt x="1724" y="2164"/>
                </a:lnTo>
                <a:lnTo>
                  <a:pt x="1714" y="2175"/>
                </a:lnTo>
                <a:lnTo>
                  <a:pt x="1704" y="2182"/>
                </a:lnTo>
                <a:lnTo>
                  <a:pt x="1689" y="2190"/>
                </a:lnTo>
                <a:lnTo>
                  <a:pt x="1683" y="2191"/>
                </a:lnTo>
                <a:lnTo>
                  <a:pt x="1675" y="2189"/>
                </a:lnTo>
                <a:lnTo>
                  <a:pt x="1666" y="2196"/>
                </a:lnTo>
                <a:lnTo>
                  <a:pt x="1656" y="2201"/>
                </a:lnTo>
                <a:lnTo>
                  <a:pt x="1653" y="2195"/>
                </a:lnTo>
                <a:lnTo>
                  <a:pt x="1639" y="2199"/>
                </a:lnTo>
                <a:lnTo>
                  <a:pt x="1633" y="2194"/>
                </a:lnTo>
                <a:lnTo>
                  <a:pt x="1627" y="2195"/>
                </a:lnTo>
                <a:lnTo>
                  <a:pt x="1612" y="2205"/>
                </a:lnTo>
                <a:lnTo>
                  <a:pt x="1606" y="2204"/>
                </a:lnTo>
                <a:lnTo>
                  <a:pt x="1598" y="2196"/>
                </a:lnTo>
                <a:lnTo>
                  <a:pt x="1585" y="2194"/>
                </a:lnTo>
                <a:lnTo>
                  <a:pt x="1583" y="2191"/>
                </a:lnTo>
                <a:lnTo>
                  <a:pt x="1579" y="2194"/>
                </a:lnTo>
                <a:lnTo>
                  <a:pt x="1575" y="2200"/>
                </a:lnTo>
                <a:lnTo>
                  <a:pt x="1569" y="2207"/>
                </a:lnTo>
                <a:lnTo>
                  <a:pt x="1569" y="2211"/>
                </a:lnTo>
                <a:lnTo>
                  <a:pt x="1562" y="2207"/>
                </a:lnTo>
                <a:lnTo>
                  <a:pt x="1562" y="2205"/>
                </a:lnTo>
                <a:lnTo>
                  <a:pt x="1542" y="2204"/>
                </a:lnTo>
                <a:lnTo>
                  <a:pt x="1533" y="2211"/>
                </a:lnTo>
                <a:lnTo>
                  <a:pt x="1532" y="2223"/>
                </a:lnTo>
                <a:lnTo>
                  <a:pt x="1535" y="2240"/>
                </a:lnTo>
                <a:lnTo>
                  <a:pt x="1541" y="2256"/>
                </a:lnTo>
                <a:lnTo>
                  <a:pt x="1540" y="2271"/>
                </a:lnTo>
                <a:lnTo>
                  <a:pt x="1536" y="2275"/>
                </a:lnTo>
                <a:lnTo>
                  <a:pt x="1515" y="2280"/>
                </a:lnTo>
                <a:lnTo>
                  <a:pt x="1510" y="2253"/>
                </a:lnTo>
                <a:lnTo>
                  <a:pt x="1509" y="2247"/>
                </a:lnTo>
                <a:lnTo>
                  <a:pt x="1497" y="2245"/>
                </a:lnTo>
                <a:lnTo>
                  <a:pt x="1482" y="2258"/>
                </a:lnTo>
                <a:lnTo>
                  <a:pt x="1462" y="2260"/>
                </a:lnTo>
                <a:lnTo>
                  <a:pt x="1444" y="2243"/>
                </a:lnTo>
                <a:lnTo>
                  <a:pt x="1441" y="2231"/>
                </a:lnTo>
                <a:lnTo>
                  <a:pt x="1423" y="2225"/>
                </a:lnTo>
                <a:lnTo>
                  <a:pt x="1408" y="2222"/>
                </a:lnTo>
                <a:lnTo>
                  <a:pt x="1412" y="2202"/>
                </a:lnTo>
                <a:lnTo>
                  <a:pt x="1418" y="2175"/>
                </a:lnTo>
                <a:lnTo>
                  <a:pt x="1402" y="2167"/>
                </a:lnTo>
                <a:lnTo>
                  <a:pt x="1388" y="2157"/>
                </a:lnTo>
                <a:lnTo>
                  <a:pt x="1387" y="2137"/>
                </a:lnTo>
                <a:lnTo>
                  <a:pt x="1382" y="2123"/>
                </a:lnTo>
                <a:lnTo>
                  <a:pt x="1382" y="2112"/>
                </a:lnTo>
                <a:lnTo>
                  <a:pt x="1363" y="2113"/>
                </a:lnTo>
                <a:lnTo>
                  <a:pt x="1344" y="2114"/>
                </a:lnTo>
                <a:lnTo>
                  <a:pt x="1333" y="2120"/>
                </a:lnTo>
                <a:lnTo>
                  <a:pt x="1320" y="2134"/>
                </a:lnTo>
                <a:lnTo>
                  <a:pt x="1315" y="2129"/>
                </a:lnTo>
                <a:lnTo>
                  <a:pt x="1325" y="2112"/>
                </a:lnTo>
                <a:lnTo>
                  <a:pt x="1326" y="2103"/>
                </a:lnTo>
                <a:lnTo>
                  <a:pt x="1322" y="2087"/>
                </a:lnTo>
                <a:lnTo>
                  <a:pt x="1328" y="2073"/>
                </a:lnTo>
                <a:lnTo>
                  <a:pt x="1332" y="2054"/>
                </a:lnTo>
                <a:lnTo>
                  <a:pt x="1343" y="2043"/>
                </a:lnTo>
                <a:lnTo>
                  <a:pt x="1347" y="2033"/>
                </a:lnTo>
                <a:lnTo>
                  <a:pt x="1354" y="2030"/>
                </a:lnTo>
                <a:lnTo>
                  <a:pt x="1363" y="2019"/>
                </a:lnTo>
                <a:lnTo>
                  <a:pt x="1372" y="1992"/>
                </a:lnTo>
                <a:lnTo>
                  <a:pt x="1372" y="1984"/>
                </a:lnTo>
                <a:lnTo>
                  <a:pt x="1376" y="1956"/>
                </a:lnTo>
                <a:lnTo>
                  <a:pt x="1375" y="1935"/>
                </a:lnTo>
                <a:lnTo>
                  <a:pt x="1368" y="1903"/>
                </a:lnTo>
                <a:lnTo>
                  <a:pt x="1352" y="1901"/>
                </a:lnTo>
                <a:lnTo>
                  <a:pt x="1347" y="1893"/>
                </a:lnTo>
                <a:lnTo>
                  <a:pt x="1343" y="1876"/>
                </a:lnTo>
                <a:lnTo>
                  <a:pt x="1331" y="1862"/>
                </a:lnTo>
                <a:lnTo>
                  <a:pt x="1318" y="1856"/>
                </a:lnTo>
                <a:lnTo>
                  <a:pt x="1315" y="1856"/>
                </a:lnTo>
                <a:lnTo>
                  <a:pt x="1311" y="1861"/>
                </a:lnTo>
                <a:lnTo>
                  <a:pt x="1302" y="1865"/>
                </a:lnTo>
                <a:lnTo>
                  <a:pt x="1298" y="1852"/>
                </a:lnTo>
                <a:lnTo>
                  <a:pt x="1288" y="1849"/>
                </a:lnTo>
                <a:lnTo>
                  <a:pt x="1274" y="1849"/>
                </a:lnTo>
                <a:lnTo>
                  <a:pt x="1264" y="1845"/>
                </a:lnTo>
                <a:lnTo>
                  <a:pt x="1246" y="1845"/>
                </a:lnTo>
                <a:lnTo>
                  <a:pt x="1248" y="1829"/>
                </a:lnTo>
                <a:lnTo>
                  <a:pt x="1250" y="1814"/>
                </a:lnTo>
                <a:lnTo>
                  <a:pt x="1237" y="1812"/>
                </a:lnTo>
                <a:lnTo>
                  <a:pt x="1235" y="1801"/>
                </a:lnTo>
                <a:lnTo>
                  <a:pt x="1237" y="1793"/>
                </a:lnTo>
                <a:lnTo>
                  <a:pt x="1226" y="1781"/>
                </a:lnTo>
                <a:lnTo>
                  <a:pt x="1214" y="1785"/>
                </a:lnTo>
                <a:lnTo>
                  <a:pt x="1199" y="1795"/>
                </a:lnTo>
                <a:lnTo>
                  <a:pt x="1186" y="1798"/>
                </a:lnTo>
                <a:lnTo>
                  <a:pt x="1166" y="1800"/>
                </a:lnTo>
                <a:lnTo>
                  <a:pt x="1157" y="1798"/>
                </a:lnTo>
                <a:lnTo>
                  <a:pt x="1151" y="1793"/>
                </a:lnTo>
                <a:lnTo>
                  <a:pt x="1146" y="1792"/>
                </a:lnTo>
                <a:lnTo>
                  <a:pt x="1137" y="1797"/>
                </a:lnTo>
                <a:lnTo>
                  <a:pt x="1128" y="1803"/>
                </a:lnTo>
                <a:lnTo>
                  <a:pt x="1122" y="1814"/>
                </a:lnTo>
                <a:lnTo>
                  <a:pt x="1102" y="1831"/>
                </a:lnTo>
                <a:lnTo>
                  <a:pt x="1087" y="1835"/>
                </a:lnTo>
                <a:lnTo>
                  <a:pt x="1073" y="1851"/>
                </a:lnTo>
                <a:lnTo>
                  <a:pt x="1063" y="1858"/>
                </a:lnTo>
                <a:lnTo>
                  <a:pt x="1048" y="1866"/>
                </a:lnTo>
                <a:lnTo>
                  <a:pt x="1036" y="1874"/>
                </a:lnTo>
                <a:lnTo>
                  <a:pt x="1008" y="1881"/>
                </a:lnTo>
                <a:lnTo>
                  <a:pt x="990" y="1886"/>
                </a:lnTo>
                <a:lnTo>
                  <a:pt x="992" y="1888"/>
                </a:lnTo>
                <a:lnTo>
                  <a:pt x="992" y="1886"/>
                </a:lnTo>
                <a:lnTo>
                  <a:pt x="978" y="1878"/>
                </a:lnTo>
                <a:lnTo>
                  <a:pt x="976" y="1874"/>
                </a:lnTo>
                <a:lnTo>
                  <a:pt x="973" y="1873"/>
                </a:lnTo>
                <a:lnTo>
                  <a:pt x="958" y="1877"/>
                </a:lnTo>
                <a:lnTo>
                  <a:pt x="954" y="1877"/>
                </a:lnTo>
                <a:lnTo>
                  <a:pt x="940" y="1872"/>
                </a:lnTo>
                <a:lnTo>
                  <a:pt x="924" y="1871"/>
                </a:lnTo>
                <a:lnTo>
                  <a:pt x="917" y="1866"/>
                </a:lnTo>
                <a:lnTo>
                  <a:pt x="917" y="1863"/>
                </a:lnTo>
                <a:lnTo>
                  <a:pt x="913" y="1857"/>
                </a:lnTo>
                <a:lnTo>
                  <a:pt x="907" y="1856"/>
                </a:lnTo>
                <a:lnTo>
                  <a:pt x="893" y="1857"/>
                </a:lnTo>
                <a:lnTo>
                  <a:pt x="881" y="1862"/>
                </a:lnTo>
                <a:lnTo>
                  <a:pt x="870" y="1873"/>
                </a:lnTo>
                <a:lnTo>
                  <a:pt x="860" y="1889"/>
                </a:lnTo>
                <a:lnTo>
                  <a:pt x="839" y="1909"/>
                </a:lnTo>
                <a:lnTo>
                  <a:pt x="838" y="1915"/>
                </a:lnTo>
                <a:lnTo>
                  <a:pt x="833" y="1915"/>
                </a:lnTo>
                <a:lnTo>
                  <a:pt x="829" y="1913"/>
                </a:lnTo>
                <a:lnTo>
                  <a:pt x="827" y="1910"/>
                </a:lnTo>
                <a:lnTo>
                  <a:pt x="827" y="1903"/>
                </a:lnTo>
                <a:lnTo>
                  <a:pt x="831" y="1890"/>
                </a:lnTo>
                <a:lnTo>
                  <a:pt x="831" y="1884"/>
                </a:lnTo>
                <a:lnTo>
                  <a:pt x="828" y="1874"/>
                </a:lnTo>
                <a:lnTo>
                  <a:pt x="827" y="1871"/>
                </a:lnTo>
                <a:lnTo>
                  <a:pt x="822" y="1868"/>
                </a:lnTo>
                <a:lnTo>
                  <a:pt x="817" y="1870"/>
                </a:lnTo>
                <a:lnTo>
                  <a:pt x="809" y="1876"/>
                </a:lnTo>
                <a:lnTo>
                  <a:pt x="801" y="1876"/>
                </a:lnTo>
                <a:lnTo>
                  <a:pt x="793" y="1879"/>
                </a:lnTo>
                <a:lnTo>
                  <a:pt x="791" y="1881"/>
                </a:lnTo>
                <a:lnTo>
                  <a:pt x="788" y="1879"/>
                </a:lnTo>
                <a:lnTo>
                  <a:pt x="780" y="1881"/>
                </a:lnTo>
                <a:lnTo>
                  <a:pt x="774" y="1889"/>
                </a:lnTo>
                <a:lnTo>
                  <a:pt x="771" y="1889"/>
                </a:lnTo>
                <a:lnTo>
                  <a:pt x="757" y="1886"/>
                </a:lnTo>
                <a:lnTo>
                  <a:pt x="750" y="1888"/>
                </a:lnTo>
                <a:lnTo>
                  <a:pt x="746" y="1887"/>
                </a:lnTo>
                <a:lnTo>
                  <a:pt x="739" y="1883"/>
                </a:lnTo>
                <a:lnTo>
                  <a:pt x="729" y="1881"/>
                </a:lnTo>
                <a:lnTo>
                  <a:pt x="723" y="1873"/>
                </a:lnTo>
                <a:lnTo>
                  <a:pt x="713" y="1873"/>
                </a:lnTo>
                <a:lnTo>
                  <a:pt x="708" y="1874"/>
                </a:lnTo>
                <a:lnTo>
                  <a:pt x="704" y="1881"/>
                </a:lnTo>
                <a:lnTo>
                  <a:pt x="702" y="1882"/>
                </a:lnTo>
                <a:lnTo>
                  <a:pt x="696" y="1879"/>
                </a:lnTo>
                <a:lnTo>
                  <a:pt x="691" y="1881"/>
                </a:lnTo>
                <a:lnTo>
                  <a:pt x="685" y="1877"/>
                </a:lnTo>
                <a:lnTo>
                  <a:pt x="681" y="1879"/>
                </a:lnTo>
                <a:lnTo>
                  <a:pt x="675" y="1881"/>
                </a:lnTo>
                <a:lnTo>
                  <a:pt x="671" y="1878"/>
                </a:lnTo>
                <a:lnTo>
                  <a:pt x="667" y="1872"/>
                </a:lnTo>
                <a:lnTo>
                  <a:pt x="666" y="1868"/>
                </a:lnTo>
                <a:lnTo>
                  <a:pt x="661" y="1862"/>
                </a:lnTo>
                <a:lnTo>
                  <a:pt x="653" y="1861"/>
                </a:lnTo>
                <a:lnTo>
                  <a:pt x="645" y="1863"/>
                </a:lnTo>
                <a:lnTo>
                  <a:pt x="630" y="1854"/>
                </a:lnTo>
                <a:lnTo>
                  <a:pt x="629" y="1847"/>
                </a:lnTo>
                <a:lnTo>
                  <a:pt x="632" y="1834"/>
                </a:lnTo>
                <a:lnTo>
                  <a:pt x="629" y="1833"/>
                </a:lnTo>
                <a:lnTo>
                  <a:pt x="624" y="1836"/>
                </a:lnTo>
                <a:lnTo>
                  <a:pt x="619" y="1838"/>
                </a:lnTo>
                <a:lnTo>
                  <a:pt x="611" y="1836"/>
                </a:lnTo>
                <a:lnTo>
                  <a:pt x="603" y="1834"/>
                </a:lnTo>
                <a:lnTo>
                  <a:pt x="599" y="1835"/>
                </a:lnTo>
                <a:lnTo>
                  <a:pt x="592" y="1831"/>
                </a:lnTo>
                <a:lnTo>
                  <a:pt x="589" y="1831"/>
                </a:lnTo>
                <a:lnTo>
                  <a:pt x="585" y="1828"/>
                </a:lnTo>
                <a:lnTo>
                  <a:pt x="583" y="1823"/>
                </a:lnTo>
                <a:lnTo>
                  <a:pt x="578" y="1825"/>
                </a:lnTo>
                <a:lnTo>
                  <a:pt x="576" y="1822"/>
                </a:lnTo>
                <a:lnTo>
                  <a:pt x="579" y="1809"/>
                </a:lnTo>
                <a:lnTo>
                  <a:pt x="578" y="1803"/>
                </a:lnTo>
                <a:lnTo>
                  <a:pt x="581" y="1797"/>
                </a:lnTo>
                <a:lnTo>
                  <a:pt x="579" y="1795"/>
                </a:lnTo>
                <a:lnTo>
                  <a:pt x="573" y="1793"/>
                </a:lnTo>
                <a:lnTo>
                  <a:pt x="567" y="1795"/>
                </a:lnTo>
                <a:lnTo>
                  <a:pt x="563" y="1793"/>
                </a:lnTo>
                <a:lnTo>
                  <a:pt x="560" y="1797"/>
                </a:lnTo>
                <a:lnTo>
                  <a:pt x="559" y="1800"/>
                </a:lnTo>
                <a:lnTo>
                  <a:pt x="556" y="1803"/>
                </a:lnTo>
                <a:lnTo>
                  <a:pt x="553" y="1804"/>
                </a:lnTo>
                <a:lnTo>
                  <a:pt x="548" y="1809"/>
                </a:lnTo>
                <a:lnTo>
                  <a:pt x="544" y="1808"/>
                </a:lnTo>
                <a:lnTo>
                  <a:pt x="538" y="1807"/>
                </a:lnTo>
                <a:lnTo>
                  <a:pt x="536" y="1802"/>
                </a:lnTo>
                <a:lnTo>
                  <a:pt x="533" y="1785"/>
                </a:lnTo>
                <a:lnTo>
                  <a:pt x="527" y="1776"/>
                </a:lnTo>
                <a:lnTo>
                  <a:pt x="515" y="1766"/>
                </a:lnTo>
                <a:lnTo>
                  <a:pt x="503" y="1763"/>
                </a:lnTo>
                <a:lnTo>
                  <a:pt x="493" y="1754"/>
                </a:lnTo>
                <a:lnTo>
                  <a:pt x="487" y="1745"/>
                </a:lnTo>
                <a:lnTo>
                  <a:pt x="482" y="1743"/>
                </a:lnTo>
                <a:lnTo>
                  <a:pt x="462" y="1737"/>
                </a:lnTo>
                <a:lnTo>
                  <a:pt x="444" y="1733"/>
                </a:lnTo>
                <a:lnTo>
                  <a:pt x="441" y="1732"/>
                </a:lnTo>
                <a:lnTo>
                  <a:pt x="425" y="1730"/>
                </a:lnTo>
                <a:lnTo>
                  <a:pt x="423" y="1731"/>
                </a:lnTo>
                <a:lnTo>
                  <a:pt x="423" y="1732"/>
                </a:lnTo>
                <a:lnTo>
                  <a:pt x="423" y="1737"/>
                </a:lnTo>
                <a:lnTo>
                  <a:pt x="419" y="1742"/>
                </a:lnTo>
                <a:lnTo>
                  <a:pt x="420" y="1744"/>
                </a:lnTo>
                <a:lnTo>
                  <a:pt x="419" y="1748"/>
                </a:lnTo>
                <a:lnTo>
                  <a:pt x="411" y="1741"/>
                </a:lnTo>
                <a:lnTo>
                  <a:pt x="408" y="1736"/>
                </a:lnTo>
                <a:lnTo>
                  <a:pt x="406" y="1734"/>
                </a:lnTo>
                <a:lnTo>
                  <a:pt x="403" y="1733"/>
                </a:lnTo>
                <a:lnTo>
                  <a:pt x="386" y="1728"/>
                </a:lnTo>
                <a:lnTo>
                  <a:pt x="384" y="1726"/>
                </a:lnTo>
                <a:lnTo>
                  <a:pt x="380" y="1720"/>
                </a:lnTo>
                <a:lnTo>
                  <a:pt x="375" y="1718"/>
                </a:lnTo>
                <a:lnTo>
                  <a:pt x="363" y="1709"/>
                </a:lnTo>
                <a:lnTo>
                  <a:pt x="357" y="1709"/>
                </a:lnTo>
                <a:lnTo>
                  <a:pt x="350" y="1705"/>
                </a:lnTo>
                <a:lnTo>
                  <a:pt x="348" y="1701"/>
                </a:lnTo>
                <a:lnTo>
                  <a:pt x="348" y="1698"/>
                </a:lnTo>
                <a:lnTo>
                  <a:pt x="345" y="1694"/>
                </a:lnTo>
                <a:lnTo>
                  <a:pt x="341" y="1694"/>
                </a:lnTo>
                <a:lnTo>
                  <a:pt x="339" y="1691"/>
                </a:lnTo>
                <a:lnTo>
                  <a:pt x="334" y="1689"/>
                </a:lnTo>
                <a:lnTo>
                  <a:pt x="326" y="1693"/>
                </a:lnTo>
                <a:lnTo>
                  <a:pt x="325" y="1691"/>
                </a:lnTo>
                <a:lnTo>
                  <a:pt x="323" y="1685"/>
                </a:lnTo>
                <a:lnTo>
                  <a:pt x="322" y="1684"/>
                </a:lnTo>
                <a:lnTo>
                  <a:pt x="318" y="1683"/>
                </a:lnTo>
                <a:lnTo>
                  <a:pt x="315" y="1684"/>
                </a:lnTo>
                <a:lnTo>
                  <a:pt x="306" y="1683"/>
                </a:lnTo>
                <a:lnTo>
                  <a:pt x="302" y="1684"/>
                </a:lnTo>
                <a:lnTo>
                  <a:pt x="296" y="1688"/>
                </a:lnTo>
                <a:lnTo>
                  <a:pt x="293" y="1688"/>
                </a:lnTo>
                <a:lnTo>
                  <a:pt x="290" y="1685"/>
                </a:lnTo>
                <a:lnTo>
                  <a:pt x="291" y="1675"/>
                </a:lnTo>
                <a:lnTo>
                  <a:pt x="287" y="1672"/>
                </a:lnTo>
                <a:lnTo>
                  <a:pt x="283" y="1666"/>
                </a:lnTo>
                <a:lnTo>
                  <a:pt x="283" y="1663"/>
                </a:lnTo>
                <a:lnTo>
                  <a:pt x="278" y="1658"/>
                </a:lnTo>
                <a:lnTo>
                  <a:pt x="278" y="1653"/>
                </a:lnTo>
                <a:lnTo>
                  <a:pt x="280" y="1646"/>
                </a:lnTo>
                <a:lnTo>
                  <a:pt x="277" y="1640"/>
                </a:lnTo>
                <a:lnTo>
                  <a:pt x="277" y="1636"/>
                </a:lnTo>
                <a:lnTo>
                  <a:pt x="278" y="1629"/>
                </a:lnTo>
                <a:lnTo>
                  <a:pt x="280" y="1623"/>
                </a:lnTo>
                <a:lnTo>
                  <a:pt x="273" y="1613"/>
                </a:lnTo>
                <a:lnTo>
                  <a:pt x="266" y="1605"/>
                </a:lnTo>
                <a:lnTo>
                  <a:pt x="266" y="1596"/>
                </a:lnTo>
                <a:lnTo>
                  <a:pt x="263" y="1588"/>
                </a:lnTo>
                <a:lnTo>
                  <a:pt x="264" y="1585"/>
                </a:lnTo>
                <a:lnTo>
                  <a:pt x="275" y="1583"/>
                </a:lnTo>
                <a:lnTo>
                  <a:pt x="278" y="1580"/>
                </a:lnTo>
                <a:lnTo>
                  <a:pt x="279" y="1581"/>
                </a:lnTo>
                <a:lnTo>
                  <a:pt x="280" y="1588"/>
                </a:lnTo>
                <a:lnTo>
                  <a:pt x="283" y="1593"/>
                </a:lnTo>
                <a:lnTo>
                  <a:pt x="285" y="1596"/>
                </a:lnTo>
                <a:lnTo>
                  <a:pt x="293" y="1598"/>
                </a:lnTo>
                <a:lnTo>
                  <a:pt x="295" y="1597"/>
                </a:lnTo>
                <a:lnTo>
                  <a:pt x="298" y="1596"/>
                </a:lnTo>
                <a:lnTo>
                  <a:pt x="301" y="1597"/>
                </a:lnTo>
                <a:lnTo>
                  <a:pt x="302" y="1591"/>
                </a:lnTo>
                <a:lnTo>
                  <a:pt x="306" y="1588"/>
                </a:lnTo>
                <a:lnTo>
                  <a:pt x="310" y="1582"/>
                </a:lnTo>
                <a:lnTo>
                  <a:pt x="311" y="1582"/>
                </a:lnTo>
                <a:lnTo>
                  <a:pt x="315" y="1587"/>
                </a:lnTo>
                <a:lnTo>
                  <a:pt x="317" y="1587"/>
                </a:lnTo>
                <a:lnTo>
                  <a:pt x="326" y="1576"/>
                </a:lnTo>
                <a:lnTo>
                  <a:pt x="326" y="1574"/>
                </a:lnTo>
                <a:lnTo>
                  <a:pt x="322" y="1567"/>
                </a:lnTo>
                <a:lnTo>
                  <a:pt x="316" y="1559"/>
                </a:lnTo>
                <a:lnTo>
                  <a:pt x="315" y="1554"/>
                </a:lnTo>
                <a:lnTo>
                  <a:pt x="316" y="1551"/>
                </a:lnTo>
                <a:lnTo>
                  <a:pt x="316" y="1548"/>
                </a:lnTo>
                <a:lnTo>
                  <a:pt x="306" y="1543"/>
                </a:lnTo>
                <a:lnTo>
                  <a:pt x="301" y="1544"/>
                </a:lnTo>
                <a:lnTo>
                  <a:pt x="300" y="1540"/>
                </a:lnTo>
                <a:lnTo>
                  <a:pt x="291" y="1533"/>
                </a:lnTo>
                <a:lnTo>
                  <a:pt x="291" y="1518"/>
                </a:lnTo>
                <a:lnTo>
                  <a:pt x="296" y="1517"/>
                </a:lnTo>
                <a:lnTo>
                  <a:pt x="294" y="1511"/>
                </a:lnTo>
                <a:lnTo>
                  <a:pt x="295" y="1508"/>
                </a:lnTo>
                <a:lnTo>
                  <a:pt x="296" y="1507"/>
                </a:lnTo>
                <a:lnTo>
                  <a:pt x="289" y="1500"/>
                </a:lnTo>
                <a:lnTo>
                  <a:pt x="290" y="1494"/>
                </a:lnTo>
                <a:lnTo>
                  <a:pt x="290" y="1492"/>
                </a:lnTo>
                <a:lnTo>
                  <a:pt x="300" y="1492"/>
                </a:lnTo>
                <a:lnTo>
                  <a:pt x="304" y="1489"/>
                </a:lnTo>
                <a:lnTo>
                  <a:pt x="315" y="1492"/>
                </a:lnTo>
                <a:lnTo>
                  <a:pt x="317" y="1490"/>
                </a:lnTo>
                <a:lnTo>
                  <a:pt x="322" y="1485"/>
                </a:lnTo>
                <a:lnTo>
                  <a:pt x="327" y="1475"/>
                </a:lnTo>
                <a:lnTo>
                  <a:pt x="327" y="1464"/>
                </a:lnTo>
                <a:lnTo>
                  <a:pt x="337" y="1463"/>
                </a:lnTo>
                <a:lnTo>
                  <a:pt x="338" y="1462"/>
                </a:lnTo>
                <a:lnTo>
                  <a:pt x="336" y="1459"/>
                </a:lnTo>
                <a:lnTo>
                  <a:pt x="337" y="1456"/>
                </a:lnTo>
                <a:lnTo>
                  <a:pt x="341" y="1453"/>
                </a:lnTo>
                <a:lnTo>
                  <a:pt x="342" y="1451"/>
                </a:lnTo>
                <a:lnTo>
                  <a:pt x="345" y="1447"/>
                </a:lnTo>
                <a:lnTo>
                  <a:pt x="352" y="1442"/>
                </a:lnTo>
                <a:lnTo>
                  <a:pt x="352" y="1436"/>
                </a:lnTo>
                <a:lnTo>
                  <a:pt x="358" y="1430"/>
                </a:lnTo>
                <a:lnTo>
                  <a:pt x="360" y="1411"/>
                </a:lnTo>
                <a:lnTo>
                  <a:pt x="363" y="1409"/>
                </a:lnTo>
                <a:lnTo>
                  <a:pt x="363" y="1402"/>
                </a:lnTo>
                <a:lnTo>
                  <a:pt x="369" y="1394"/>
                </a:lnTo>
                <a:lnTo>
                  <a:pt x="369" y="1391"/>
                </a:lnTo>
                <a:lnTo>
                  <a:pt x="365" y="1388"/>
                </a:lnTo>
                <a:lnTo>
                  <a:pt x="361" y="1388"/>
                </a:lnTo>
                <a:lnTo>
                  <a:pt x="354" y="1397"/>
                </a:lnTo>
                <a:lnTo>
                  <a:pt x="352" y="1397"/>
                </a:lnTo>
                <a:lnTo>
                  <a:pt x="349" y="1393"/>
                </a:lnTo>
                <a:lnTo>
                  <a:pt x="347" y="1382"/>
                </a:lnTo>
                <a:lnTo>
                  <a:pt x="342" y="1386"/>
                </a:lnTo>
                <a:lnTo>
                  <a:pt x="338" y="1386"/>
                </a:lnTo>
                <a:lnTo>
                  <a:pt x="336" y="1381"/>
                </a:lnTo>
                <a:lnTo>
                  <a:pt x="333" y="1381"/>
                </a:lnTo>
                <a:lnTo>
                  <a:pt x="331" y="1379"/>
                </a:lnTo>
                <a:lnTo>
                  <a:pt x="330" y="1370"/>
                </a:lnTo>
                <a:lnTo>
                  <a:pt x="326" y="1368"/>
                </a:lnTo>
                <a:lnTo>
                  <a:pt x="325" y="1366"/>
                </a:lnTo>
                <a:lnTo>
                  <a:pt x="322" y="1365"/>
                </a:lnTo>
                <a:lnTo>
                  <a:pt x="318" y="1365"/>
                </a:lnTo>
                <a:lnTo>
                  <a:pt x="315" y="1360"/>
                </a:lnTo>
                <a:lnTo>
                  <a:pt x="312" y="1359"/>
                </a:lnTo>
                <a:lnTo>
                  <a:pt x="309" y="1359"/>
                </a:lnTo>
                <a:lnTo>
                  <a:pt x="304" y="1361"/>
                </a:lnTo>
                <a:lnTo>
                  <a:pt x="298" y="1361"/>
                </a:lnTo>
                <a:lnTo>
                  <a:pt x="293" y="1365"/>
                </a:lnTo>
                <a:lnTo>
                  <a:pt x="279" y="1365"/>
                </a:lnTo>
                <a:lnTo>
                  <a:pt x="269" y="1372"/>
                </a:lnTo>
                <a:lnTo>
                  <a:pt x="258" y="1378"/>
                </a:lnTo>
                <a:lnTo>
                  <a:pt x="251" y="1383"/>
                </a:lnTo>
                <a:lnTo>
                  <a:pt x="246" y="1388"/>
                </a:lnTo>
                <a:lnTo>
                  <a:pt x="241" y="1389"/>
                </a:lnTo>
                <a:lnTo>
                  <a:pt x="237" y="1394"/>
                </a:lnTo>
                <a:lnTo>
                  <a:pt x="230" y="1391"/>
                </a:lnTo>
                <a:lnTo>
                  <a:pt x="225" y="1394"/>
                </a:lnTo>
                <a:lnTo>
                  <a:pt x="220" y="1394"/>
                </a:lnTo>
                <a:lnTo>
                  <a:pt x="209" y="1393"/>
                </a:lnTo>
                <a:lnTo>
                  <a:pt x="202" y="1388"/>
                </a:lnTo>
                <a:lnTo>
                  <a:pt x="196" y="1389"/>
                </a:lnTo>
                <a:lnTo>
                  <a:pt x="188" y="1384"/>
                </a:lnTo>
                <a:lnTo>
                  <a:pt x="171" y="1378"/>
                </a:lnTo>
                <a:lnTo>
                  <a:pt x="161" y="1372"/>
                </a:lnTo>
                <a:lnTo>
                  <a:pt x="161" y="1366"/>
                </a:lnTo>
                <a:lnTo>
                  <a:pt x="160" y="1362"/>
                </a:lnTo>
                <a:lnTo>
                  <a:pt x="156" y="1363"/>
                </a:lnTo>
                <a:lnTo>
                  <a:pt x="151" y="1367"/>
                </a:lnTo>
                <a:lnTo>
                  <a:pt x="148" y="1367"/>
                </a:lnTo>
                <a:lnTo>
                  <a:pt x="143" y="1368"/>
                </a:lnTo>
                <a:lnTo>
                  <a:pt x="139" y="1367"/>
                </a:lnTo>
                <a:lnTo>
                  <a:pt x="133" y="1356"/>
                </a:lnTo>
                <a:lnTo>
                  <a:pt x="126" y="1355"/>
                </a:lnTo>
                <a:lnTo>
                  <a:pt x="124" y="1351"/>
                </a:lnTo>
                <a:lnTo>
                  <a:pt x="124" y="1349"/>
                </a:lnTo>
                <a:lnTo>
                  <a:pt x="129" y="1348"/>
                </a:lnTo>
                <a:lnTo>
                  <a:pt x="131" y="1344"/>
                </a:lnTo>
                <a:lnTo>
                  <a:pt x="129" y="1339"/>
                </a:lnTo>
                <a:lnTo>
                  <a:pt x="127" y="1336"/>
                </a:lnTo>
                <a:lnTo>
                  <a:pt x="129" y="1330"/>
                </a:lnTo>
                <a:lnTo>
                  <a:pt x="129" y="1324"/>
                </a:lnTo>
                <a:lnTo>
                  <a:pt x="127" y="1318"/>
                </a:lnTo>
                <a:lnTo>
                  <a:pt x="121" y="1312"/>
                </a:lnTo>
                <a:lnTo>
                  <a:pt x="110" y="1305"/>
                </a:lnTo>
                <a:lnTo>
                  <a:pt x="105" y="1305"/>
                </a:lnTo>
                <a:lnTo>
                  <a:pt x="99" y="1309"/>
                </a:lnTo>
                <a:lnTo>
                  <a:pt x="97" y="1308"/>
                </a:lnTo>
                <a:lnTo>
                  <a:pt x="97" y="1296"/>
                </a:lnTo>
                <a:lnTo>
                  <a:pt x="95" y="1293"/>
                </a:lnTo>
                <a:lnTo>
                  <a:pt x="88" y="1295"/>
                </a:lnTo>
                <a:lnTo>
                  <a:pt x="83" y="1292"/>
                </a:lnTo>
                <a:lnTo>
                  <a:pt x="79" y="1291"/>
                </a:lnTo>
                <a:lnTo>
                  <a:pt x="65" y="1293"/>
                </a:lnTo>
                <a:lnTo>
                  <a:pt x="54" y="1290"/>
                </a:lnTo>
                <a:lnTo>
                  <a:pt x="56" y="1289"/>
                </a:lnTo>
                <a:lnTo>
                  <a:pt x="53" y="1284"/>
                </a:lnTo>
                <a:lnTo>
                  <a:pt x="47" y="1281"/>
                </a:lnTo>
                <a:lnTo>
                  <a:pt x="46" y="1278"/>
                </a:lnTo>
                <a:lnTo>
                  <a:pt x="53" y="1270"/>
                </a:lnTo>
                <a:lnTo>
                  <a:pt x="57" y="1269"/>
                </a:lnTo>
                <a:lnTo>
                  <a:pt x="62" y="1271"/>
                </a:lnTo>
                <a:lnTo>
                  <a:pt x="65" y="1271"/>
                </a:lnTo>
                <a:lnTo>
                  <a:pt x="62" y="1271"/>
                </a:lnTo>
                <a:lnTo>
                  <a:pt x="70" y="1274"/>
                </a:lnTo>
                <a:lnTo>
                  <a:pt x="73" y="1273"/>
                </a:lnTo>
                <a:lnTo>
                  <a:pt x="73" y="1237"/>
                </a:lnTo>
                <a:lnTo>
                  <a:pt x="63" y="1212"/>
                </a:lnTo>
                <a:lnTo>
                  <a:pt x="63" y="1193"/>
                </a:lnTo>
                <a:lnTo>
                  <a:pt x="56" y="1182"/>
                </a:lnTo>
                <a:lnTo>
                  <a:pt x="37" y="1180"/>
                </a:lnTo>
                <a:lnTo>
                  <a:pt x="17" y="1187"/>
                </a:lnTo>
                <a:lnTo>
                  <a:pt x="6" y="1179"/>
                </a:lnTo>
                <a:lnTo>
                  <a:pt x="2" y="1162"/>
                </a:lnTo>
                <a:lnTo>
                  <a:pt x="0" y="1142"/>
                </a:lnTo>
                <a:lnTo>
                  <a:pt x="11" y="1108"/>
                </a:lnTo>
                <a:lnTo>
                  <a:pt x="10" y="1097"/>
                </a:lnTo>
                <a:lnTo>
                  <a:pt x="19" y="1079"/>
                </a:lnTo>
                <a:lnTo>
                  <a:pt x="51" y="1064"/>
                </a:lnTo>
                <a:lnTo>
                  <a:pt x="56" y="1059"/>
                </a:lnTo>
                <a:lnTo>
                  <a:pt x="63" y="1059"/>
                </a:lnTo>
                <a:lnTo>
                  <a:pt x="69" y="1044"/>
                </a:lnTo>
                <a:lnTo>
                  <a:pt x="79" y="1048"/>
                </a:lnTo>
                <a:lnTo>
                  <a:pt x="94" y="1042"/>
                </a:lnTo>
                <a:lnTo>
                  <a:pt x="105" y="1043"/>
                </a:lnTo>
                <a:lnTo>
                  <a:pt x="111" y="1056"/>
                </a:lnTo>
                <a:lnTo>
                  <a:pt x="122" y="1058"/>
                </a:lnTo>
                <a:lnTo>
                  <a:pt x="138" y="1054"/>
                </a:lnTo>
                <a:lnTo>
                  <a:pt x="148" y="1055"/>
                </a:lnTo>
                <a:lnTo>
                  <a:pt x="161" y="1045"/>
                </a:lnTo>
                <a:lnTo>
                  <a:pt x="167" y="1027"/>
                </a:lnTo>
                <a:lnTo>
                  <a:pt x="176" y="1016"/>
                </a:lnTo>
                <a:lnTo>
                  <a:pt x="193" y="1011"/>
                </a:lnTo>
                <a:lnTo>
                  <a:pt x="212" y="1010"/>
                </a:lnTo>
                <a:lnTo>
                  <a:pt x="239" y="1005"/>
                </a:lnTo>
                <a:lnTo>
                  <a:pt x="251" y="1000"/>
                </a:lnTo>
                <a:lnTo>
                  <a:pt x="259" y="986"/>
                </a:lnTo>
                <a:lnTo>
                  <a:pt x="274" y="973"/>
                </a:lnTo>
                <a:lnTo>
                  <a:pt x="310" y="953"/>
                </a:lnTo>
                <a:lnTo>
                  <a:pt x="348" y="941"/>
                </a:lnTo>
                <a:lnTo>
                  <a:pt x="358" y="934"/>
                </a:lnTo>
                <a:lnTo>
                  <a:pt x="364" y="920"/>
                </a:lnTo>
                <a:lnTo>
                  <a:pt x="364" y="892"/>
                </a:lnTo>
                <a:lnTo>
                  <a:pt x="366" y="881"/>
                </a:lnTo>
                <a:lnTo>
                  <a:pt x="374" y="871"/>
                </a:lnTo>
                <a:lnTo>
                  <a:pt x="373" y="859"/>
                </a:lnTo>
                <a:lnTo>
                  <a:pt x="386" y="849"/>
                </a:lnTo>
                <a:lnTo>
                  <a:pt x="386" y="834"/>
                </a:lnTo>
                <a:lnTo>
                  <a:pt x="377" y="807"/>
                </a:lnTo>
                <a:lnTo>
                  <a:pt x="370" y="795"/>
                </a:lnTo>
                <a:lnTo>
                  <a:pt x="366" y="780"/>
                </a:lnTo>
                <a:lnTo>
                  <a:pt x="361" y="742"/>
                </a:lnTo>
                <a:lnTo>
                  <a:pt x="354" y="727"/>
                </a:lnTo>
                <a:lnTo>
                  <a:pt x="347" y="720"/>
                </a:lnTo>
                <a:lnTo>
                  <a:pt x="355" y="712"/>
                </a:lnTo>
                <a:lnTo>
                  <a:pt x="375" y="705"/>
                </a:lnTo>
                <a:lnTo>
                  <a:pt x="393" y="703"/>
                </a:lnTo>
                <a:lnTo>
                  <a:pt x="416" y="695"/>
                </a:lnTo>
                <a:lnTo>
                  <a:pt x="471" y="693"/>
                </a:lnTo>
                <a:lnTo>
                  <a:pt x="478" y="688"/>
                </a:lnTo>
                <a:lnTo>
                  <a:pt x="472" y="670"/>
                </a:lnTo>
                <a:lnTo>
                  <a:pt x="470" y="655"/>
                </a:lnTo>
                <a:lnTo>
                  <a:pt x="473" y="635"/>
                </a:lnTo>
                <a:lnTo>
                  <a:pt x="479" y="611"/>
                </a:lnTo>
                <a:lnTo>
                  <a:pt x="492" y="584"/>
                </a:lnTo>
                <a:lnTo>
                  <a:pt x="500" y="558"/>
                </a:lnTo>
                <a:lnTo>
                  <a:pt x="511" y="537"/>
                </a:lnTo>
                <a:lnTo>
                  <a:pt x="535" y="537"/>
                </a:lnTo>
                <a:lnTo>
                  <a:pt x="544" y="544"/>
                </a:lnTo>
                <a:lnTo>
                  <a:pt x="563" y="550"/>
                </a:lnTo>
                <a:lnTo>
                  <a:pt x="597" y="547"/>
                </a:lnTo>
                <a:lnTo>
                  <a:pt x="606" y="556"/>
                </a:lnTo>
                <a:lnTo>
                  <a:pt x="616" y="563"/>
                </a:lnTo>
                <a:lnTo>
                  <a:pt x="630" y="552"/>
                </a:lnTo>
                <a:lnTo>
                  <a:pt x="653" y="544"/>
                </a:lnTo>
                <a:lnTo>
                  <a:pt x="656" y="507"/>
                </a:lnTo>
                <a:lnTo>
                  <a:pt x="654" y="484"/>
                </a:lnTo>
                <a:lnTo>
                  <a:pt x="659" y="459"/>
                </a:lnTo>
                <a:lnTo>
                  <a:pt x="670" y="439"/>
                </a:lnTo>
                <a:lnTo>
                  <a:pt x="686" y="440"/>
                </a:lnTo>
                <a:lnTo>
                  <a:pt x="705" y="434"/>
                </a:lnTo>
                <a:lnTo>
                  <a:pt x="721" y="418"/>
                </a:lnTo>
                <a:lnTo>
                  <a:pt x="731" y="398"/>
                </a:lnTo>
                <a:lnTo>
                  <a:pt x="756" y="405"/>
                </a:lnTo>
                <a:lnTo>
                  <a:pt x="772" y="389"/>
                </a:lnTo>
                <a:lnTo>
                  <a:pt x="777" y="389"/>
                </a:lnTo>
                <a:lnTo>
                  <a:pt x="777" y="393"/>
                </a:lnTo>
                <a:lnTo>
                  <a:pt x="780" y="404"/>
                </a:lnTo>
                <a:lnTo>
                  <a:pt x="791" y="430"/>
                </a:lnTo>
                <a:lnTo>
                  <a:pt x="821" y="453"/>
                </a:lnTo>
                <a:lnTo>
                  <a:pt x="832" y="474"/>
                </a:lnTo>
                <a:lnTo>
                  <a:pt x="847" y="485"/>
                </a:lnTo>
                <a:lnTo>
                  <a:pt x="854" y="474"/>
                </a:lnTo>
                <a:lnTo>
                  <a:pt x="870" y="477"/>
                </a:lnTo>
                <a:lnTo>
                  <a:pt x="885" y="485"/>
                </a:lnTo>
                <a:lnTo>
                  <a:pt x="901" y="488"/>
                </a:lnTo>
                <a:lnTo>
                  <a:pt x="911" y="504"/>
                </a:lnTo>
                <a:lnTo>
                  <a:pt x="918" y="526"/>
                </a:lnTo>
                <a:lnTo>
                  <a:pt x="928" y="543"/>
                </a:lnTo>
                <a:lnTo>
                  <a:pt x="940" y="586"/>
                </a:lnTo>
                <a:lnTo>
                  <a:pt x="940" y="614"/>
                </a:lnTo>
                <a:lnTo>
                  <a:pt x="944" y="633"/>
                </a:lnTo>
                <a:lnTo>
                  <a:pt x="943" y="652"/>
                </a:lnTo>
                <a:lnTo>
                  <a:pt x="935" y="668"/>
                </a:lnTo>
                <a:lnTo>
                  <a:pt x="934" y="683"/>
                </a:lnTo>
                <a:lnTo>
                  <a:pt x="941" y="690"/>
                </a:lnTo>
                <a:lnTo>
                  <a:pt x="957" y="697"/>
                </a:lnTo>
                <a:lnTo>
                  <a:pt x="988" y="700"/>
                </a:lnTo>
                <a:lnTo>
                  <a:pt x="1022" y="711"/>
                </a:lnTo>
                <a:lnTo>
                  <a:pt x="1031" y="711"/>
                </a:lnTo>
                <a:lnTo>
                  <a:pt x="1044" y="706"/>
                </a:lnTo>
                <a:lnTo>
                  <a:pt x="1057" y="706"/>
                </a:lnTo>
                <a:lnTo>
                  <a:pt x="1069" y="712"/>
                </a:lnTo>
                <a:lnTo>
                  <a:pt x="1099" y="722"/>
                </a:lnTo>
                <a:lnTo>
                  <a:pt x="1114" y="732"/>
                </a:lnTo>
                <a:lnTo>
                  <a:pt x="1130" y="741"/>
                </a:lnTo>
                <a:lnTo>
                  <a:pt x="1162" y="749"/>
                </a:lnTo>
                <a:lnTo>
                  <a:pt x="1175" y="759"/>
                </a:lnTo>
                <a:lnTo>
                  <a:pt x="1187" y="760"/>
                </a:lnTo>
                <a:lnTo>
                  <a:pt x="1198" y="775"/>
                </a:lnTo>
                <a:lnTo>
                  <a:pt x="1209" y="792"/>
                </a:lnTo>
                <a:lnTo>
                  <a:pt x="1216" y="812"/>
                </a:lnTo>
                <a:lnTo>
                  <a:pt x="1228" y="832"/>
                </a:lnTo>
                <a:lnTo>
                  <a:pt x="1240" y="846"/>
                </a:lnTo>
                <a:lnTo>
                  <a:pt x="1253" y="862"/>
                </a:lnTo>
                <a:lnTo>
                  <a:pt x="1269" y="876"/>
                </a:lnTo>
                <a:lnTo>
                  <a:pt x="1283" y="882"/>
                </a:lnTo>
                <a:lnTo>
                  <a:pt x="1304" y="882"/>
                </a:lnTo>
                <a:lnTo>
                  <a:pt x="1452" y="872"/>
                </a:lnTo>
                <a:lnTo>
                  <a:pt x="1470" y="870"/>
                </a:lnTo>
                <a:lnTo>
                  <a:pt x="1487" y="872"/>
                </a:lnTo>
                <a:lnTo>
                  <a:pt x="1521" y="883"/>
                </a:lnTo>
                <a:lnTo>
                  <a:pt x="1531" y="887"/>
                </a:lnTo>
                <a:lnTo>
                  <a:pt x="1540" y="898"/>
                </a:lnTo>
                <a:lnTo>
                  <a:pt x="1555" y="911"/>
                </a:lnTo>
                <a:lnTo>
                  <a:pt x="1578" y="921"/>
                </a:lnTo>
                <a:lnTo>
                  <a:pt x="1611" y="931"/>
                </a:lnTo>
                <a:lnTo>
                  <a:pt x="1629" y="941"/>
                </a:lnTo>
                <a:lnTo>
                  <a:pt x="1651" y="948"/>
                </a:lnTo>
                <a:lnTo>
                  <a:pt x="1680" y="950"/>
                </a:lnTo>
                <a:lnTo>
                  <a:pt x="1686" y="952"/>
                </a:lnTo>
                <a:lnTo>
                  <a:pt x="1697" y="961"/>
                </a:lnTo>
                <a:lnTo>
                  <a:pt x="1709" y="964"/>
                </a:lnTo>
                <a:lnTo>
                  <a:pt x="1719" y="963"/>
                </a:lnTo>
                <a:lnTo>
                  <a:pt x="1737" y="948"/>
                </a:lnTo>
                <a:lnTo>
                  <a:pt x="1767" y="937"/>
                </a:lnTo>
                <a:lnTo>
                  <a:pt x="1780" y="935"/>
                </a:lnTo>
                <a:lnTo>
                  <a:pt x="1791" y="931"/>
                </a:lnTo>
                <a:lnTo>
                  <a:pt x="1799" y="921"/>
                </a:lnTo>
                <a:lnTo>
                  <a:pt x="1810" y="918"/>
                </a:lnTo>
                <a:lnTo>
                  <a:pt x="1847" y="911"/>
                </a:lnTo>
                <a:lnTo>
                  <a:pt x="1865" y="904"/>
                </a:lnTo>
                <a:lnTo>
                  <a:pt x="1891" y="905"/>
                </a:lnTo>
                <a:lnTo>
                  <a:pt x="1907" y="899"/>
                </a:lnTo>
                <a:lnTo>
                  <a:pt x="1935" y="908"/>
                </a:lnTo>
                <a:lnTo>
                  <a:pt x="1940" y="905"/>
                </a:lnTo>
                <a:lnTo>
                  <a:pt x="1968" y="903"/>
                </a:lnTo>
                <a:lnTo>
                  <a:pt x="1998" y="892"/>
                </a:lnTo>
                <a:lnTo>
                  <a:pt x="2012" y="883"/>
                </a:lnTo>
                <a:lnTo>
                  <a:pt x="2032" y="868"/>
                </a:lnTo>
                <a:lnTo>
                  <a:pt x="2042" y="854"/>
                </a:lnTo>
                <a:lnTo>
                  <a:pt x="2100" y="805"/>
                </a:lnTo>
                <a:lnTo>
                  <a:pt x="2097" y="791"/>
                </a:lnTo>
                <a:lnTo>
                  <a:pt x="2075" y="762"/>
                </a:lnTo>
                <a:lnTo>
                  <a:pt x="2078" y="747"/>
                </a:lnTo>
                <a:lnTo>
                  <a:pt x="2091" y="727"/>
                </a:lnTo>
                <a:lnTo>
                  <a:pt x="2100" y="710"/>
                </a:lnTo>
                <a:lnTo>
                  <a:pt x="2121" y="704"/>
                </a:lnTo>
                <a:lnTo>
                  <a:pt x="2137" y="709"/>
                </a:lnTo>
                <a:lnTo>
                  <a:pt x="2149" y="722"/>
                </a:lnTo>
                <a:lnTo>
                  <a:pt x="2170" y="727"/>
                </a:lnTo>
                <a:lnTo>
                  <a:pt x="2188" y="727"/>
                </a:lnTo>
                <a:lnTo>
                  <a:pt x="2215" y="710"/>
                </a:lnTo>
                <a:lnTo>
                  <a:pt x="2234" y="689"/>
                </a:lnTo>
                <a:lnTo>
                  <a:pt x="2254" y="667"/>
                </a:lnTo>
                <a:lnTo>
                  <a:pt x="2266" y="667"/>
                </a:lnTo>
                <a:lnTo>
                  <a:pt x="2277" y="668"/>
                </a:lnTo>
                <a:lnTo>
                  <a:pt x="2284" y="666"/>
                </a:lnTo>
                <a:lnTo>
                  <a:pt x="2302" y="654"/>
                </a:lnTo>
                <a:lnTo>
                  <a:pt x="2353" y="598"/>
                </a:lnTo>
                <a:lnTo>
                  <a:pt x="2369" y="584"/>
                </a:lnTo>
                <a:lnTo>
                  <a:pt x="2390" y="580"/>
                </a:lnTo>
                <a:lnTo>
                  <a:pt x="2415" y="581"/>
                </a:lnTo>
                <a:lnTo>
                  <a:pt x="2440" y="577"/>
                </a:lnTo>
                <a:lnTo>
                  <a:pt x="2465" y="572"/>
                </a:lnTo>
                <a:lnTo>
                  <a:pt x="2484" y="577"/>
                </a:lnTo>
                <a:lnTo>
                  <a:pt x="2501" y="580"/>
                </a:lnTo>
                <a:lnTo>
                  <a:pt x="2511" y="574"/>
                </a:lnTo>
                <a:lnTo>
                  <a:pt x="2510" y="561"/>
                </a:lnTo>
                <a:lnTo>
                  <a:pt x="2496" y="553"/>
                </a:lnTo>
                <a:lnTo>
                  <a:pt x="2496" y="544"/>
                </a:lnTo>
                <a:lnTo>
                  <a:pt x="2498" y="531"/>
                </a:lnTo>
                <a:lnTo>
                  <a:pt x="2492" y="517"/>
                </a:lnTo>
                <a:lnTo>
                  <a:pt x="2463" y="493"/>
                </a:lnTo>
                <a:lnTo>
                  <a:pt x="2450" y="478"/>
                </a:lnTo>
                <a:lnTo>
                  <a:pt x="2444" y="464"/>
                </a:lnTo>
                <a:lnTo>
                  <a:pt x="2415" y="485"/>
                </a:lnTo>
                <a:lnTo>
                  <a:pt x="2397" y="498"/>
                </a:lnTo>
                <a:lnTo>
                  <a:pt x="2372" y="505"/>
                </a:lnTo>
                <a:lnTo>
                  <a:pt x="2347" y="507"/>
                </a:lnTo>
                <a:lnTo>
                  <a:pt x="2306" y="498"/>
                </a:lnTo>
                <a:lnTo>
                  <a:pt x="2297" y="483"/>
                </a:lnTo>
                <a:lnTo>
                  <a:pt x="2294" y="463"/>
                </a:lnTo>
                <a:lnTo>
                  <a:pt x="2294" y="441"/>
                </a:lnTo>
                <a:lnTo>
                  <a:pt x="2302" y="424"/>
                </a:lnTo>
                <a:lnTo>
                  <a:pt x="2305" y="404"/>
                </a:lnTo>
                <a:lnTo>
                  <a:pt x="2302" y="387"/>
                </a:lnTo>
                <a:lnTo>
                  <a:pt x="2302" y="371"/>
                </a:lnTo>
                <a:lnTo>
                  <a:pt x="2306" y="362"/>
                </a:lnTo>
                <a:lnTo>
                  <a:pt x="2317" y="348"/>
                </a:lnTo>
                <a:lnTo>
                  <a:pt x="2333" y="319"/>
                </a:lnTo>
                <a:lnTo>
                  <a:pt x="2342" y="311"/>
                </a:lnTo>
                <a:lnTo>
                  <a:pt x="2342" y="306"/>
                </a:lnTo>
                <a:lnTo>
                  <a:pt x="2353" y="308"/>
                </a:lnTo>
                <a:lnTo>
                  <a:pt x="2366" y="318"/>
                </a:lnTo>
                <a:lnTo>
                  <a:pt x="2398" y="328"/>
                </a:lnTo>
                <a:lnTo>
                  <a:pt x="2423" y="340"/>
                </a:lnTo>
                <a:lnTo>
                  <a:pt x="2434" y="338"/>
                </a:lnTo>
                <a:lnTo>
                  <a:pt x="2449" y="327"/>
                </a:lnTo>
                <a:lnTo>
                  <a:pt x="2499" y="296"/>
                </a:lnTo>
                <a:lnTo>
                  <a:pt x="2500" y="289"/>
                </a:lnTo>
                <a:lnTo>
                  <a:pt x="2498" y="276"/>
                </a:lnTo>
                <a:lnTo>
                  <a:pt x="2501" y="264"/>
                </a:lnTo>
                <a:lnTo>
                  <a:pt x="2512" y="251"/>
                </a:lnTo>
                <a:lnTo>
                  <a:pt x="2519" y="240"/>
                </a:lnTo>
                <a:lnTo>
                  <a:pt x="2526" y="210"/>
                </a:lnTo>
                <a:lnTo>
                  <a:pt x="2531" y="188"/>
                </a:lnTo>
                <a:lnTo>
                  <a:pt x="2538" y="171"/>
                </a:lnTo>
                <a:lnTo>
                  <a:pt x="2557" y="161"/>
                </a:lnTo>
                <a:lnTo>
                  <a:pt x="2581" y="134"/>
                </a:lnTo>
                <a:lnTo>
                  <a:pt x="2581" y="129"/>
                </a:lnTo>
                <a:lnTo>
                  <a:pt x="2576" y="118"/>
                </a:lnTo>
                <a:lnTo>
                  <a:pt x="2578" y="91"/>
                </a:lnTo>
                <a:lnTo>
                  <a:pt x="2571" y="87"/>
                </a:lnTo>
                <a:lnTo>
                  <a:pt x="2560" y="87"/>
                </a:lnTo>
                <a:lnTo>
                  <a:pt x="2542" y="92"/>
                </a:lnTo>
                <a:lnTo>
                  <a:pt x="2538" y="87"/>
                </a:lnTo>
                <a:lnTo>
                  <a:pt x="2543" y="74"/>
                </a:lnTo>
                <a:lnTo>
                  <a:pt x="2567" y="50"/>
                </a:lnTo>
                <a:lnTo>
                  <a:pt x="2575" y="38"/>
                </a:lnTo>
                <a:lnTo>
                  <a:pt x="2591" y="26"/>
                </a:lnTo>
                <a:lnTo>
                  <a:pt x="2625" y="20"/>
                </a:lnTo>
                <a:lnTo>
                  <a:pt x="2666" y="5"/>
                </a:lnTo>
                <a:lnTo>
                  <a:pt x="2691" y="6"/>
                </a:lnTo>
                <a:lnTo>
                  <a:pt x="2726" y="0"/>
                </a:lnTo>
                <a:lnTo>
                  <a:pt x="2738" y="0"/>
                </a:lnTo>
                <a:lnTo>
                  <a:pt x="2757" y="9"/>
                </a:lnTo>
                <a:lnTo>
                  <a:pt x="2774" y="21"/>
                </a:lnTo>
                <a:lnTo>
                  <a:pt x="2785" y="33"/>
                </a:lnTo>
                <a:lnTo>
                  <a:pt x="2801" y="37"/>
                </a:lnTo>
                <a:lnTo>
                  <a:pt x="2820" y="34"/>
                </a:lnTo>
                <a:lnTo>
                  <a:pt x="2836" y="38"/>
                </a:lnTo>
                <a:lnTo>
                  <a:pt x="2850" y="44"/>
                </a:lnTo>
                <a:lnTo>
                  <a:pt x="2858" y="58"/>
                </a:lnTo>
                <a:lnTo>
                  <a:pt x="2870" y="76"/>
                </a:lnTo>
                <a:lnTo>
                  <a:pt x="2871" y="89"/>
                </a:lnTo>
                <a:lnTo>
                  <a:pt x="2879" y="96"/>
                </a:lnTo>
                <a:lnTo>
                  <a:pt x="2888" y="102"/>
                </a:lnTo>
                <a:lnTo>
                  <a:pt x="2890" y="111"/>
                </a:lnTo>
                <a:lnTo>
                  <a:pt x="2891" y="106"/>
                </a:lnTo>
                <a:lnTo>
                  <a:pt x="2893" y="119"/>
                </a:lnTo>
                <a:lnTo>
                  <a:pt x="2898" y="134"/>
                </a:lnTo>
                <a:lnTo>
                  <a:pt x="2901" y="155"/>
                </a:lnTo>
                <a:lnTo>
                  <a:pt x="2909" y="172"/>
                </a:lnTo>
                <a:lnTo>
                  <a:pt x="2914" y="189"/>
                </a:lnTo>
                <a:lnTo>
                  <a:pt x="2935" y="229"/>
                </a:lnTo>
                <a:lnTo>
                  <a:pt x="2941" y="270"/>
                </a:lnTo>
                <a:lnTo>
                  <a:pt x="2950" y="289"/>
                </a:lnTo>
                <a:lnTo>
                  <a:pt x="2949" y="294"/>
                </a:lnTo>
                <a:lnTo>
                  <a:pt x="2950" y="295"/>
                </a:lnTo>
                <a:lnTo>
                  <a:pt x="2952" y="313"/>
                </a:lnTo>
                <a:lnTo>
                  <a:pt x="2952" y="334"/>
                </a:lnTo>
                <a:lnTo>
                  <a:pt x="2965" y="345"/>
                </a:lnTo>
                <a:lnTo>
                  <a:pt x="2988" y="348"/>
                </a:lnTo>
                <a:lnTo>
                  <a:pt x="3009" y="340"/>
                </a:lnTo>
                <a:lnTo>
                  <a:pt x="3025" y="348"/>
                </a:lnTo>
                <a:lnTo>
                  <a:pt x="3044" y="350"/>
                </a:lnTo>
                <a:lnTo>
                  <a:pt x="3062" y="359"/>
                </a:lnTo>
                <a:lnTo>
                  <a:pt x="3094" y="387"/>
                </a:lnTo>
                <a:lnTo>
                  <a:pt x="3109" y="394"/>
                </a:lnTo>
                <a:lnTo>
                  <a:pt x="3121" y="396"/>
                </a:lnTo>
                <a:lnTo>
                  <a:pt x="3125" y="403"/>
                </a:lnTo>
                <a:lnTo>
                  <a:pt x="3125" y="408"/>
                </a:lnTo>
                <a:lnTo>
                  <a:pt x="3127" y="407"/>
                </a:lnTo>
                <a:lnTo>
                  <a:pt x="3128" y="423"/>
                </a:lnTo>
                <a:lnTo>
                  <a:pt x="3135" y="432"/>
                </a:lnTo>
                <a:lnTo>
                  <a:pt x="3134" y="448"/>
                </a:lnTo>
                <a:lnTo>
                  <a:pt x="3135" y="466"/>
                </a:lnTo>
                <a:lnTo>
                  <a:pt x="3145" y="482"/>
                </a:lnTo>
                <a:lnTo>
                  <a:pt x="3151" y="495"/>
                </a:lnTo>
                <a:lnTo>
                  <a:pt x="3170" y="494"/>
                </a:lnTo>
                <a:lnTo>
                  <a:pt x="3189" y="500"/>
                </a:lnTo>
                <a:lnTo>
                  <a:pt x="3207" y="498"/>
                </a:lnTo>
                <a:lnTo>
                  <a:pt x="3238" y="483"/>
                </a:lnTo>
                <a:lnTo>
                  <a:pt x="3272" y="461"/>
                </a:lnTo>
                <a:lnTo>
                  <a:pt x="3290" y="459"/>
                </a:lnTo>
                <a:lnTo>
                  <a:pt x="3323" y="441"/>
                </a:lnTo>
                <a:lnTo>
                  <a:pt x="3355" y="432"/>
                </a:lnTo>
                <a:lnTo>
                  <a:pt x="3356" y="435"/>
                </a:lnTo>
                <a:lnTo>
                  <a:pt x="3348" y="448"/>
                </a:lnTo>
                <a:lnTo>
                  <a:pt x="3348" y="468"/>
                </a:lnTo>
                <a:lnTo>
                  <a:pt x="3353" y="484"/>
                </a:lnTo>
                <a:lnTo>
                  <a:pt x="3350" y="504"/>
                </a:lnTo>
                <a:lnTo>
                  <a:pt x="3338" y="514"/>
                </a:lnTo>
                <a:lnTo>
                  <a:pt x="3324" y="527"/>
                </a:lnTo>
                <a:lnTo>
                  <a:pt x="3322" y="548"/>
                </a:lnTo>
                <a:lnTo>
                  <a:pt x="3308" y="581"/>
                </a:lnTo>
                <a:lnTo>
                  <a:pt x="3300" y="623"/>
                </a:lnTo>
                <a:lnTo>
                  <a:pt x="3281" y="661"/>
                </a:lnTo>
                <a:lnTo>
                  <a:pt x="3268" y="679"/>
                </a:lnTo>
                <a:lnTo>
                  <a:pt x="3263" y="699"/>
                </a:lnTo>
                <a:lnTo>
                  <a:pt x="3251" y="709"/>
                </a:lnTo>
                <a:lnTo>
                  <a:pt x="3246" y="705"/>
                </a:lnTo>
                <a:lnTo>
                  <a:pt x="3195" y="693"/>
                </a:lnTo>
                <a:lnTo>
                  <a:pt x="3182" y="700"/>
                </a:lnTo>
                <a:lnTo>
                  <a:pt x="3146" y="735"/>
                </a:lnTo>
                <a:lnTo>
                  <a:pt x="3154" y="748"/>
                </a:lnTo>
                <a:lnTo>
                  <a:pt x="3160" y="775"/>
                </a:lnTo>
                <a:lnTo>
                  <a:pt x="3160" y="834"/>
                </a:lnTo>
                <a:lnTo>
                  <a:pt x="3144" y="859"/>
                </a:lnTo>
                <a:lnTo>
                  <a:pt x="3124" y="876"/>
                </a:lnTo>
                <a:lnTo>
                  <a:pt x="3124" y="894"/>
                </a:lnTo>
                <a:lnTo>
                  <a:pt x="3116" y="893"/>
                </a:lnTo>
                <a:lnTo>
                  <a:pt x="3108" y="878"/>
                </a:lnTo>
                <a:lnTo>
                  <a:pt x="3097" y="867"/>
                </a:lnTo>
                <a:lnTo>
                  <a:pt x="3086" y="876"/>
                </a:lnTo>
                <a:lnTo>
                  <a:pt x="3079" y="896"/>
                </a:lnTo>
                <a:lnTo>
                  <a:pt x="3069" y="911"/>
                </a:lnTo>
                <a:lnTo>
                  <a:pt x="3038" y="935"/>
                </a:lnTo>
                <a:lnTo>
                  <a:pt x="3014" y="941"/>
                </a:lnTo>
                <a:lnTo>
                  <a:pt x="2994" y="941"/>
                </a:lnTo>
                <a:lnTo>
                  <a:pt x="2989" y="950"/>
                </a:lnTo>
                <a:lnTo>
                  <a:pt x="2995" y="981"/>
                </a:lnTo>
                <a:lnTo>
                  <a:pt x="2953" y="985"/>
                </a:lnTo>
                <a:lnTo>
                  <a:pt x="2939" y="975"/>
                </a:lnTo>
                <a:lnTo>
                  <a:pt x="2920" y="970"/>
                </a:lnTo>
                <a:lnTo>
                  <a:pt x="2908" y="980"/>
                </a:lnTo>
                <a:lnTo>
                  <a:pt x="2883" y="1009"/>
                </a:lnTo>
                <a:lnTo>
                  <a:pt x="2865" y="1024"/>
                </a:lnTo>
                <a:lnTo>
                  <a:pt x="2826" y="1045"/>
                </a:lnTo>
                <a:lnTo>
                  <a:pt x="2811" y="1052"/>
                </a:lnTo>
                <a:lnTo>
                  <a:pt x="2783" y="1087"/>
                </a:lnTo>
                <a:lnTo>
                  <a:pt x="2781" y="1091"/>
                </a:lnTo>
                <a:lnTo>
                  <a:pt x="2774" y="1094"/>
                </a:lnTo>
                <a:lnTo>
                  <a:pt x="2767" y="1097"/>
                </a:lnTo>
                <a:lnTo>
                  <a:pt x="2756" y="1097"/>
                </a:lnTo>
                <a:lnTo>
                  <a:pt x="2734" y="1104"/>
                </a:lnTo>
                <a:lnTo>
                  <a:pt x="2729" y="1097"/>
                </a:lnTo>
                <a:lnTo>
                  <a:pt x="2724" y="1102"/>
                </a:lnTo>
                <a:lnTo>
                  <a:pt x="2709" y="1113"/>
                </a:lnTo>
                <a:lnTo>
                  <a:pt x="2673" y="1128"/>
                </a:lnTo>
                <a:lnTo>
                  <a:pt x="2665" y="1136"/>
                </a:lnTo>
                <a:lnTo>
                  <a:pt x="2657" y="1149"/>
                </a:lnTo>
                <a:lnTo>
                  <a:pt x="2646" y="1157"/>
                </a:lnTo>
                <a:lnTo>
                  <a:pt x="2638" y="1157"/>
                </a:lnTo>
                <a:lnTo>
                  <a:pt x="2632" y="1163"/>
                </a:lnTo>
                <a:lnTo>
                  <a:pt x="2613" y="1172"/>
                </a:lnTo>
                <a:lnTo>
                  <a:pt x="2607" y="1168"/>
                </a:lnTo>
                <a:lnTo>
                  <a:pt x="2616" y="1156"/>
                </a:lnTo>
                <a:lnTo>
                  <a:pt x="2630" y="1151"/>
                </a:lnTo>
                <a:lnTo>
                  <a:pt x="2635" y="1140"/>
                </a:lnTo>
                <a:lnTo>
                  <a:pt x="2638" y="1129"/>
                </a:lnTo>
                <a:lnTo>
                  <a:pt x="2630" y="1126"/>
                </a:lnTo>
                <a:lnTo>
                  <a:pt x="2622" y="1119"/>
                </a:lnTo>
                <a:lnTo>
                  <a:pt x="2616" y="1118"/>
                </a:lnTo>
                <a:lnTo>
                  <a:pt x="2625" y="1112"/>
                </a:lnTo>
                <a:lnTo>
                  <a:pt x="2627" y="1101"/>
                </a:lnTo>
                <a:lnTo>
                  <a:pt x="2638" y="1093"/>
                </a:lnTo>
                <a:lnTo>
                  <a:pt x="2660" y="1063"/>
                </a:lnTo>
                <a:lnTo>
                  <a:pt x="2667" y="1050"/>
                </a:lnTo>
                <a:lnTo>
                  <a:pt x="2665" y="1042"/>
                </a:lnTo>
                <a:lnTo>
                  <a:pt x="2652" y="1028"/>
                </a:lnTo>
                <a:lnTo>
                  <a:pt x="2649" y="1016"/>
                </a:lnTo>
                <a:lnTo>
                  <a:pt x="2644" y="1010"/>
                </a:lnTo>
                <a:lnTo>
                  <a:pt x="2639" y="1016"/>
                </a:lnTo>
                <a:lnTo>
                  <a:pt x="2616" y="1017"/>
                </a:lnTo>
                <a:lnTo>
                  <a:pt x="2606" y="1021"/>
                </a:lnTo>
                <a:lnTo>
                  <a:pt x="2590" y="1038"/>
                </a:lnTo>
                <a:lnTo>
                  <a:pt x="2578" y="1053"/>
                </a:lnTo>
                <a:lnTo>
                  <a:pt x="2571" y="1065"/>
                </a:lnTo>
                <a:lnTo>
                  <a:pt x="2568" y="1070"/>
                </a:lnTo>
                <a:lnTo>
                  <a:pt x="2542" y="1082"/>
                </a:lnTo>
                <a:lnTo>
                  <a:pt x="2524" y="1096"/>
                </a:lnTo>
                <a:lnTo>
                  <a:pt x="2516" y="1098"/>
                </a:lnTo>
                <a:lnTo>
                  <a:pt x="2509" y="1112"/>
                </a:lnTo>
                <a:lnTo>
                  <a:pt x="2506" y="1126"/>
                </a:lnTo>
                <a:lnTo>
                  <a:pt x="2498" y="1135"/>
                </a:lnTo>
                <a:lnTo>
                  <a:pt x="2488" y="1141"/>
                </a:lnTo>
                <a:lnTo>
                  <a:pt x="2473" y="1144"/>
                </a:lnTo>
                <a:lnTo>
                  <a:pt x="2462" y="1147"/>
                </a:lnTo>
                <a:lnTo>
                  <a:pt x="2451" y="1147"/>
                </a:lnTo>
                <a:lnTo>
                  <a:pt x="2445" y="1144"/>
                </a:lnTo>
                <a:lnTo>
                  <a:pt x="2433" y="1142"/>
                </a:lnTo>
                <a:lnTo>
                  <a:pt x="2423" y="1152"/>
                </a:lnTo>
                <a:lnTo>
                  <a:pt x="2417" y="1172"/>
                </a:lnTo>
                <a:lnTo>
                  <a:pt x="2414" y="1189"/>
                </a:lnTo>
                <a:lnTo>
                  <a:pt x="2431" y="1207"/>
                </a:lnTo>
                <a:lnTo>
                  <a:pt x="2435" y="1216"/>
                </a:lnTo>
                <a:lnTo>
                  <a:pt x="2444" y="1221"/>
                </a:lnTo>
                <a:lnTo>
                  <a:pt x="2451" y="1221"/>
                </a:lnTo>
                <a:lnTo>
                  <a:pt x="2456" y="1228"/>
                </a:lnTo>
                <a:lnTo>
                  <a:pt x="2465" y="1228"/>
                </a:lnTo>
                <a:lnTo>
                  <a:pt x="2469" y="1239"/>
                </a:lnTo>
                <a:lnTo>
                  <a:pt x="2479" y="1247"/>
                </a:lnTo>
                <a:lnTo>
                  <a:pt x="2482" y="1255"/>
                </a:lnTo>
                <a:lnTo>
                  <a:pt x="2482" y="1265"/>
                </a:lnTo>
                <a:lnTo>
                  <a:pt x="2490" y="1276"/>
                </a:lnTo>
                <a:lnTo>
                  <a:pt x="2517" y="1286"/>
                </a:lnTo>
                <a:lnTo>
                  <a:pt x="2531" y="1285"/>
                </a:lnTo>
                <a:lnTo>
                  <a:pt x="2543" y="1269"/>
                </a:lnTo>
                <a:lnTo>
                  <a:pt x="2554" y="1260"/>
                </a:lnTo>
                <a:lnTo>
                  <a:pt x="2562" y="1249"/>
                </a:lnTo>
                <a:lnTo>
                  <a:pt x="2584" y="1239"/>
                </a:lnTo>
                <a:lnTo>
                  <a:pt x="2591" y="1238"/>
                </a:lnTo>
                <a:lnTo>
                  <a:pt x="2602" y="1249"/>
                </a:lnTo>
                <a:lnTo>
                  <a:pt x="2611" y="1254"/>
                </a:lnTo>
                <a:lnTo>
                  <a:pt x="2622" y="1255"/>
                </a:lnTo>
                <a:lnTo>
                  <a:pt x="2629" y="1264"/>
                </a:lnTo>
                <a:lnTo>
                  <a:pt x="2637" y="1265"/>
                </a:lnTo>
                <a:lnTo>
                  <a:pt x="2649" y="1263"/>
                </a:lnTo>
                <a:lnTo>
                  <a:pt x="2657" y="1258"/>
                </a:lnTo>
                <a:lnTo>
                  <a:pt x="2671" y="1264"/>
                </a:lnTo>
                <a:lnTo>
                  <a:pt x="2683" y="1266"/>
                </a:lnTo>
                <a:lnTo>
                  <a:pt x="2687" y="1268"/>
                </a:lnTo>
                <a:lnTo>
                  <a:pt x="2684" y="1281"/>
                </a:lnTo>
                <a:lnTo>
                  <a:pt x="2680" y="1290"/>
                </a:lnTo>
                <a:lnTo>
                  <a:pt x="2680" y="1295"/>
                </a:lnTo>
                <a:lnTo>
                  <a:pt x="2670" y="1307"/>
                </a:lnTo>
                <a:lnTo>
                  <a:pt x="2666" y="1303"/>
                </a:lnTo>
                <a:lnTo>
                  <a:pt x="2662" y="1293"/>
                </a:lnTo>
                <a:lnTo>
                  <a:pt x="2656" y="1297"/>
                </a:lnTo>
                <a:lnTo>
                  <a:pt x="2650" y="1295"/>
                </a:lnTo>
                <a:lnTo>
                  <a:pt x="2643" y="1301"/>
                </a:lnTo>
                <a:lnTo>
                  <a:pt x="2637" y="1311"/>
                </a:lnTo>
                <a:lnTo>
                  <a:pt x="2614" y="1313"/>
                </a:lnTo>
                <a:lnTo>
                  <a:pt x="2602" y="1319"/>
                </a:lnTo>
                <a:lnTo>
                  <a:pt x="2591" y="1319"/>
                </a:lnTo>
                <a:lnTo>
                  <a:pt x="2594" y="1333"/>
                </a:lnTo>
                <a:lnTo>
                  <a:pt x="2590" y="1333"/>
                </a:lnTo>
                <a:lnTo>
                  <a:pt x="2585" y="1338"/>
                </a:lnTo>
                <a:lnTo>
                  <a:pt x="2578" y="1355"/>
                </a:lnTo>
                <a:lnTo>
                  <a:pt x="2568" y="1356"/>
                </a:lnTo>
                <a:lnTo>
                  <a:pt x="2564" y="1345"/>
                </a:lnTo>
                <a:lnTo>
                  <a:pt x="2555" y="1345"/>
                </a:lnTo>
                <a:lnTo>
                  <a:pt x="2548" y="1354"/>
                </a:lnTo>
                <a:lnTo>
                  <a:pt x="2555" y="1362"/>
                </a:lnTo>
                <a:lnTo>
                  <a:pt x="2552" y="1371"/>
                </a:lnTo>
                <a:lnTo>
                  <a:pt x="2544" y="1381"/>
                </a:lnTo>
                <a:lnTo>
                  <a:pt x="2526" y="1391"/>
                </a:lnTo>
                <a:lnTo>
                  <a:pt x="2521" y="1404"/>
                </a:lnTo>
                <a:lnTo>
                  <a:pt x="2509" y="1421"/>
                </a:lnTo>
                <a:lnTo>
                  <a:pt x="2500" y="1437"/>
                </a:lnTo>
                <a:lnTo>
                  <a:pt x="2503" y="1446"/>
                </a:lnTo>
                <a:lnTo>
                  <a:pt x="2514" y="1448"/>
                </a:lnTo>
                <a:lnTo>
                  <a:pt x="2522" y="1456"/>
                </a:lnTo>
                <a:lnTo>
                  <a:pt x="2555" y="1473"/>
                </a:lnTo>
                <a:lnTo>
                  <a:pt x="2562" y="1483"/>
                </a:lnTo>
                <a:lnTo>
                  <a:pt x="2567" y="1499"/>
                </a:lnTo>
                <a:lnTo>
                  <a:pt x="2574" y="1508"/>
                </a:lnTo>
                <a:lnTo>
                  <a:pt x="2584" y="1548"/>
                </a:lnTo>
                <a:lnTo>
                  <a:pt x="2590" y="1561"/>
                </a:lnTo>
                <a:lnTo>
                  <a:pt x="2594" y="1578"/>
                </a:lnTo>
                <a:lnTo>
                  <a:pt x="2603" y="1592"/>
                </a:lnTo>
                <a:lnTo>
                  <a:pt x="2617" y="1598"/>
                </a:lnTo>
                <a:lnTo>
                  <a:pt x="2618" y="1608"/>
                </a:lnTo>
                <a:lnTo>
                  <a:pt x="2635" y="1625"/>
                </a:lnTo>
                <a:lnTo>
                  <a:pt x="2646" y="1642"/>
                </a:lnTo>
                <a:lnTo>
                  <a:pt x="2646" y="1646"/>
                </a:lnTo>
                <a:lnTo>
                  <a:pt x="2628" y="1637"/>
                </a:lnTo>
                <a:lnTo>
                  <a:pt x="2613" y="1632"/>
                </a:lnTo>
                <a:lnTo>
                  <a:pt x="2602" y="1632"/>
                </a:lnTo>
                <a:lnTo>
                  <a:pt x="2590" y="1624"/>
                </a:lnTo>
                <a:lnTo>
                  <a:pt x="2576" y="1620"/>
                </a:lnTo>
                <a:lnTo>
                  <a:pt x="2551" y="1625"/>
                </a:lnTo>
                <a:lnTo>
                  <a:pt x="2551" y="1631"/>
                </a:lnTo>
                <a:lnTo>
                  <a:pt x="2576" y="1626"/>
                </a:lnTo>
                <a:lnTo>
                  <a:pt x="2581" y="1630"/>
                </a:lnTo>
                <a:lnTo>
                  <a:pt x="2584" y="1637"/>
                </a:lnTo>
                <a:lnTo>
                  <a:pt x="2595" y="1639"/>
                </a:lnTo>
                <a:lnTo>
                  <a:pt x="2607" y="1647"/>
                </a:lnTo>
                <a:lnTo>
                  <a:pt x="2618" y="1660"/>
                </a:lnTo>
                <a:lnTo>
                  <a:pt x="2627" y="1664"/>
                </a:lnTo>
                <a:lnTo>
                  <a:pt x="2632" y="1667"/>
                </a:lnTo>
                <a:lnTo>
                  <a:pt x="2640" y="1677"/>
                </a:lnTo>
                <a:lnTo>
                  <a:pt x="2648" y="1690"/>
                </a:lnTo>
                <a:lnTo>
                  <a:pt x="2646" y="1695"/>
                </a:lnTo>
                <a:lnTo>
                  <a:pt x="2633" y="1696"/>
                </a:lnTo>
                <a:lnTo>
                  <a:pt x="2622" y="1706"/>
                </a:lnTo>
                <a:lnTo>
                  <a:pt x="2611" y="1710"/>
                </a:lnTo>
                <a:lnTo>
                  <a:pt x="2603" y="1715"/>
                </a:lnTo>
                <a:lnTo>
                  <a:pt x="2600" y="1720"/>
                </a:lnTo>
                <a:lnTo>
                  <a:pt x="2589" y="1727"/>
                </a:lnTo>
                <a:lnTo>
                  <a:pt x="2573" y="1727"/>
                </a:lnTo>
                <a:lnTo>
                  <a:pt x="2562" y="1730"/>
                </a:lnTo>
                <a:lnTo>
                  <a:pt x="2551" y="1734"/>
                </a:lnTo>
                <a:lnTo>
                  <a:pt x="2563" y="1733"/>
                </a:lnTo>
                <a:lnTo>
                  <a:pt x="2575" y="1737"/>
                </a:lnTo>
                <a:lnTo>
                  <a:pt x="2586" y="1742"/>
                </a:lnTo>
                <a:lnTo>
                  <a:pt x="2607" y="1733"/>
                </a:lnTo>
                <a:lnTo>
                  <a:pt x="2616" y="1736"/>
                </a:lnTo>
                <a:lnTo>
                  <a:pt x="2624" y="1743"/>
                </a:lnTo>
                <a:lnTo>
                  <a:pt x="2628" y="1749"/>
                </a:lnTo>
                <a:lnTo>
                  <a:pt x="2633" y="1753"/>
                </a:lnTo>
                <a:lnTo>
                  <a:pt x="2640" y="1755"/>
                </a:lnTo>
                <a:lnTo>
                  <a:pt x="2648" y="1755"/>
                </a:lnTo>
                <a:lnTo>
                  <a:pt x="2652" y="1758"/>
                </a:lnTo>
                <a:lnTo>
                  <a:pt x="2646" y="1761"/>
                </a:lnTo>
                <a:lnTo>
                  <a:pt x="2633" y="1776"/>
                </a:lnTo>
                <a:lnTo>
                  <a:pt x="2623" y="1781"/>
                </a:lnTo>
                <a:lnTo>
                  <a:pt x="2627" y="1782"/>
                </a:lnTo>
                <a:lnTo>
                  <a:pt x="2643" y="1775"/>
                </a:lnTo>
                <a:lnTo>
                  <a:pt x="2643" y="1788"/>
                </a:lnTo>
                <a:lnTo>
                  <a:pt x="2641" y="1798"/>
                </a:lnTo>
                <a:lnTo>
                  <a:pt x="2640" y="1795"/>
                </a:lnTo>
                <a:lnTo>
                  <a:pt x="2635" y="1798"/>
                </a:lnTo>
                <a:lnTo>
                  <a:pt x="2623" y="1802"/>
                </a:lnTo>
                <a:lnTo>
                  <a:pt x="2623" y="1804"/>
                </a:lnTo>
                <a:lnTo>
                  <a:pt x="2628" y="1814"/>
                </a:lnTo>
                <a:lnTo>
                  <a:pt x="2625" y="1829"/>
                </a:lnTo>
                <a:lnTo>
                  <a:pt x="2622" y="1833"/>
                </a:lnTo>
                <a:lnTo>
                  <a:pt x="2622" y="1850"/>
                </a:lnTo>
                <a:lnTo>
                  <a:pt x="2616" y="1865"/>
                </a:lnTo>
                <a:lnTo>
                  <a:pt x="2611" y="1862"/>
                </a:lnTo>
                <a:lnTo>
                  <a:pt x="2606" y="1856"/>
                </a:lnTo>
                <a:lnTo>
                  <a:pt x="2601" y="1860"/>
                </a:lnTo>
                <a:lnTo>
                  <a:pt x="2594" y="1871"/>
                </a:lnTo>
                <a:lnTo>
                  <a:pt x="2587" y="1879"/>
                </a:lnTo>
                <a:lnTo>
                  <a:pt x="2582" y="1887"/>
                </a:lnTo>
                <a:lnTo>
                  <a:pt x="2578" y="1890"/>
                </a:lnTo>
                <a:lnTo>
                  <a:pt x="2574" y="1897"/>
                </a:lnTo>
                <a:lnTo>
                  <a:pt x="2571" y="1904"/>
                </a:lnTo>
                <a:lnTo>
                  <a:pt x="2571" y="1911"/>
                </a:lnTo>
                <a:lnTo>
                  <a:pt x="2567" y="1921"/>
                </a:lnTo>
                <a:lnTo>
                  <a:pt x="2560" y="1930"/>
                </a:lnTo>
                <a:lnTo>
                  <a:pt x="2555" y="1933"/>
                </a:lnTo>
                <a:lnTo>
                  <a:pt x="2546" y="1943"/>
                </a:lnTo>
                <a:lnTo>
                  <a:pt x="2543" y="1957"/>
                </a:lnTo>
                <a:lnTo>
                  <a:pt x="2537" y="1964"/>
                </a:lnTo>
                <a:lnTo>
                  <a:pt x="2535" y="1962"/>
                </a:lnTo>
                <a:lnTo>
                  <a:pt x="2533" y="1948"/>
                </a:lnTo>
                <a:lnTo>
                  <a:pt x="2525" y="1949"/>
                </a:lnTo>
                <a:lnTo>
                  <a:pt x="2517" y="1956"/>
                </a:lnTo>
                <a:lnTo>
                  <a:pt x="2526" y="1973"/>
                </a:lnTo>
                <a:lnTo>
                  <a:pt x="2526" y="1976"/>
                </a:lnTo>
                <a:lnTo>
                  <a:pt x="2521" y="1992"/>
                </a:lnTo>
                <a:lnTo>
                  <a:pt x="2521" y="1997"/>
                </a:lnTo>
                <a:lnTo>
                  <a:pt x="2520" y="2003"/>
                </a:lnTo>
                <a:lnTo>
                  <a:pt x="2517" y="2010"/>
                </a:lnTo>
                <a:lnTo>
                  <a:pt x="2515" y="2013"/>
                </a:lnTo>
                <a:lnTo>
                  <a:pt x="2511" y="2014"/>
                </a:lnTo>
                <a:lnTo>
                  <a:pt x="2511" y="2021"/>
                </a:lnTo>
                <a:lnTo>
                  <a:pt x="2512" y="2028"/>
                </a:lnTo>
                <a:lnTo>
                  <a:pt x="2511" y="2030"/>
                </a:lnTo>
                <a:lnTo>
                  <a:pt x="2506" y="2028"/>
                </a:lnTo>
                <a:lnTo>
                  <a:pt x="2500" y="2028"/>
                </a:lnTo>
                <a:lnTo>
                  <a:pt x="2495" y="2033"/>
                </a:lnTo>
                <a:lnTo>
                  <a:pt x="2498" y="2040"/>
                </a:lnTo>
                <a:lnTo>
                  <a:pt x="2494" y="2046"/>
                </a:lnTo>
                <a:lnTo>
                  <a:pt x="2490" y="2044"/>
                </a:lnTo>
                <a:lnTo>
                  <a:pt x="2484" y="2045"/>
                </a:lnTo>
                <a:lnTo>
                  <a:pt x="2478" y="2060"/>
                </a:lnTo>
                <a:lnTo>
                  <a:pt x="2471" y="2065"/>
                </a:lnTo>
                <a:lnTo>
                  <a:pt x="2469" y="2075"/>
                </a:lnTo>
                <a:lnTo>
                  <a:pt x="2465" y="2081"/>
                </a:lnTo>
                <a:lnTo>
                  <a:pt x="2447" y="2083"/>
                </a:lnTo>
                <a:lnTo>
                  <a:pt x="2440" y="2081"/>
                </a:lnTo>
                <a:lnTo>
                  <a:pt x="2431" y="2088"/>
                </a:lnTo>
                <a:lnTo>
                  <a:pt x="2433" y="2091"/>
                </a:lnTo>
                <a:lnTo>
                  <a:pt x="2435" y="2097"/>
                </a:lnTo>
                <a:lnTo>
                  <a:pt x="2433" y="2105"/>
                </a:lnTo>
                <a:lnTo>
                  <a:pt x="2418" y="2119"/>
                </a:lnTo>
                <a:lnTo>
                  <a:pt x="2413" y="2119"/>
                </a:lnTo>
                <a:lnTo>
                  <a:pt x="2410" y="2131"/>
                </a:lnTo>
                <a:lnTo>
                  <a:pt x="2408" y="2123"/>
                </a:lnTo>
                <a:lnTo>
                  <a:pt x="2402" y="2127"/>
                </a:lnTo>
                <a:lnTo>
                  <a:pt x="2401" y="2135"/>
                </a:lnTo>
                <a:lnTo>
                  <a:pt x="2398" y="2134"/>
                </a:lnTo>
                <a:lnTo>
                  <a:pt x="2395" y="2134"/>
                </a:lnTo>
                <a:lnTo>
                  <a:pt x="2385" y="2141"/>
                </a:lnTo>
                <a:lnTo>
                  <a:pt x="2380" y="2140"/>
                </a:lnTo>
                <a:lnTo>
                  <a:pt x="2372" y="2141"/>
                </a:lnTo>
                <a:lnTo>
                  <a:pt x="2365" y="2152"/>
                </a:lnTo>
                <a:lnTo>
                  <a:pt x="2361" y="2159"/>
                </a:lnTo>
                <a:lnTo>
                  <a:pt x="2356" y="2164"/>
                </a:lnTo>
                <a:lnTo>
                  <a:pt x="2354" y="2170"/>
                </a:lnTo>
                <a:lnTo>
                  <a:pt x="2344" y="2177"/>
                </a:lnTo>
                <a:lnTo>
                  <a:pt x="2328" y="2183"/>
                </a:lnTo>
                <a:lnTo>
                  <a:pt x="2316" y="2189"/>
                </a:lnTo>
                <a:lnTo>
                  <a:pt x="2309" y="2186"/>
                </a:lnTo>
                <a:lnTo>
                  <a:pt x="2302" y="2184"/>
                </a:lnTo>
                <a:lnTo>
                  <a:pt x="2299" y="2189"/>
                </a:lnTo>
                <a:lnTo>
                  <a:pt x="2297" y="2193"/>
                </a:lnTo>
                <a:lnTo>
                  <a:pt x="2291" y="2195"/>
                </a:lnTo>
                <a:lnTo>
                  <a:pt x="2285" y="2193"/>
                </a:lnTo>
                <a:lnTo>
                  <a:pt x="2285" y="2188"/>
                </a:lnTo>
                <a:lnTo>
                  <a:pt x="2277" y="2184"/>
                </a:lnTo>
                <a:lnTo>
                  <a:pt x="2268" y="2190"/>
                </a:lnTo>
                <a:lnTo>
                  <a:pt x="2263" y="2199"/>
                </a:lnTo>
                <a:lnTo>
                  <a:pt x="2256" y="2199"/>
                </a:lnTo>
                <a:lnTo>
                  <a:pt x="2253" y="2193"/>
                </a:lnTo>
                <a:lnTo>
                  <a:pt x="2253" y="2189"/>
                </a:lnTo>
                <a:lnTo>
                  <a:pt x="2245" y="2191"/>
                </a:lnTo>
                <a:lnTo>
                  <a:pt x="2245" y="2202"/>
                </a:lnTo>
                <a:lnTo>
                  <a:pt x="2243" y="220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4" name="Freeform 115">
            <a:extLst>
              <a:ext uri="{FF2B5EF4-FFF2-40B4-BE49-F238E27FC236}">
                <a16:creationId xmlns:a16="http://schemas.microsoft.com/office/drawing/2014/main" id="{4B27F709-DD67-4CEF-A309-B697F336370E}"/>
              </a:ext>
            </a:extLst>
          </p:cNvPr>
          <p:cNvSpPr>
            <a:spLocks noChangeAspect="1"/>
          </p:cNvSpPr>
          <p:nvPr/>
        </p:nvSpPr>
        <p:spPr bwMode="gray">
          <a:xfrm>
            <a:off x="4141789" y="2722985"/>
            <a:ext cx="118204" cy="98157"/>
          </a:xfrm>
          <a:custGeom>
            <a:avLst/>
            <a:gdLst/>
            <a:ahLst/>
            <a:cxnLst>
              <a:cxn ang="0">
                <a:pos x="220" y="310"/>
              </a:cxn>
              <a:cxn ang="0">
                <a:pos x="185" y="277"/>
              </a:cxn>
              <a:cxn ang="0">
                <a:pos x="169" y="266"/>
              </a:cxn>
              <a:cxn ang="0">
                <a:pos x="174" y="262"/>
              </a:cxn>
              <a:cxn ang="0">
                <a:pos x="174" y="236"/>
              </a:cxn>
              <a:cxn ang="0">
                <a:pos x="186" y="226"/>
              </a:cxn>
              <a:cxn ang="0">
                <a:pos x="199" y="212"/>
              </a:cxn>
              <a:cxn ang="0">
                <a:pos x="235" y="200"/>
              </a:cxn>
              <a:cxn ang="0">
                <a:pos x="257" y="181"/>
              </a:cxn>
              <a:cxn ang="0">
                <a:pos x="289" y="155"/>
              </a:cxn>
              <a:cxn ang="0">
                <a:pos x="297" y="121"/>
              </a:cxn>
              <a:cxn ang="0">
                <a:pos x="295" y="101"/>
              </a:cxn>
              <a:cxn ang="0">
                <a:pos x="308" y="80"/>
              </a:cxn>
              <a:cxn ang="0">
                <a:pos x="342" y="46"/>
              </a:cxn>
              <a:cxn ang="0">
                <a:pos x="347" y="41"/>
              </a:cxn>
              <a:cxn ang="0">
                <a:pos x="343" y="27"/>
              </a:cxn>
              <a:cxn ang="0">
                <a:pos x="327" y="11"/>
              </a:cxn>
              <a:cxn ang="0">
                <a:pos x="305" y="9"/>
              </a:cxn>
              <a:cxn ang="0">
                <a:pos x="288" y="44"/>
              </a:cxn>
              <a:cxn ang="0">
                <a:pos x="233" y="74"/>
              </a:cxn>
              <a:cxn ang="0">
                <a:pos x="208" y="83"/>
              </a:cxn>
              <a:cxn ang="0">
                <a:pos x="172" y="118"/>
              </a:cxn>
              <a:cxn ang="0">
                <a:pos x="139" y="103"/>
              </a:cxn>
              <a:cxn ang="0">
                <a:pos x="102" y="142"/>
              </a:cxn>
              <a:cxn ang="0">
                <a:pos x="45" y="178"/>
              </a:cxn>
              <a:cxn ang="0">
                <a:pos x="2" y="220"/>
              </a:cxn>
              <a:cxn ang="0">
                <a:pos x="13" y="235"/>
              </a:cxn>
              <a:cxn ang="0">
                <a:pos x="30" y="239"/>
              </a:cxn>
              <a:cxn ang="0">
                <a:pos x="57" y="245"/>
              </a:cxn>
              <a:cxn ang="0">
                <a:pos x="59" y="258"/>
              </a:cxn>
              <a:cxn ang="0">
                <a:pos x="50" y="301"/>
              </a:cxn>
              <a:cxn ang="0">
                <a:pos x="59" y="307"/>
              </a:cxn>
              <a:cxn ang="0">
                <a:pos x="43" y="320"/>
              </a:cxn>
              <a:cxn ang="0">
                <a:pos x="32" y="339"/>
              </a:cxn>
              <a:cxn ang="0">
                <a:pos x="40" y="353"/>
              </a:cxn>
              <a:cxn ang="0">
                <a:pos x="48" y="355"/>
              </a:cxn>
              <a:cxn ang="0">
                <a:pos x="40" y="361"/>
              </a:cxn>
              <a:cxn ang="0">
                <a:pos x="47" y="366"/>
              </a:cxn>
              <a:cxn ang="0">
                <a:pos x="53" y="377"/>
              </a:cxn>
              <a:cxn ang="0">
                <a:pos x="64" y="372"/>
              </a:cxn>
              <a:cxn ang="0">
                <a:pos x="74" y="360"/>
              </a:cxn>
              <a:cxn ang="0">
                <a:pos x="78" y="356"/>
              </a:cxn>
              <a:cxn ang="0">
                <a:pos x="91" y="368"/>
              </a:cxn>
              <a:cxn ang="0">
                <a:pos x="102" y="369"/>
              </a:cxn>
              <a:cxn ang="0">
                <a:pos x="121" y="374"/>
              </a:cxn>
              <a:cxn ang="0">
                <a:pos x="156" y="340"/>
              </a:cxn>
              <a:cxn ang="0">
                <a:pos x="191" y="340"/>
              </a:cxn>
              <a:cxn ang="0">
                <a:pos x="223" y="318"/>
              </a:cxn>
            </a:cxnLst>
            <a:rect l="0" t="0" r="r" b="b"/>
            <a:pathLst>
              <a:path w="349" h="377">
                <a:moveTo>
                  <a:pt x="223" y="318"/>
                </a:moveTo>
                <a:lnTo>
                  <a:pt x="220" y="310"/>
                </a:lnTo>
                <a:lnTo>
                  <a:pt x="196" y="290"/>
                </a:lnTo>
                <a:lnTo>
                  <a:pt x="185" y="277"/>
                </a:lnTo>
                <a:lnTo>
                  <a:pt x="171" y="272"/>
                </a:lnTo>
                <a:lnTo>
                  <a:pt x="169" y="266"/>
                </a:lnTo>
                <a:lnTo>
                  <a:pt x="174" y="253"/>
                </a:lnTo>
                <a:lnTo>
                  <a:pt x="174" y="262"/>
                </a:lnTo>
                <a:lnTo>
                  <a:pt x="175" y="255"/>
                </a:lnTo>
                <a:lnTo>
                  <a:pt x="174" y="236"/>
                </a:lnTo>
                <a:lnTo>
                  <a:pt x="175" y="229"/>
                </a:lnTo>
                <a:lnTo>
                  <a:pt x="186" y="226"/>
                </a:lnTo>
                <a:lnTo>
                  <a:pt x="196" y="220"/>
                </a:lnTo>
                <a:lnTo>
                  <a:pt x="199" y="212"/>
                </a:lnTo>
                <a:lnTo>
                  <a:pt x="223" y="209"/>
                </a:lnTo>
                <a:lnTo>
                  <a:pt x="235" y="200"/>
                </a:lnTo>
                <a:lnTo>
                  <a:pt x="239" y="194"/>
                </a:lnTo>
                <a:lnTo>
                  <a:pt x="257" y="181"/>
                </a:lnTo>
                <a:lnTo>
                  <a:pt x="274" y="162"/>
                </a:lnTo>
                <a:lnTo>
                  <a:pt x="289" y="155"/>
                </a:lnTo>
                <a:lnTo>
                  <a:pt x="295" y="150"/>
                </a:lnTo>
                <a:lnTo>
                  <a:pt x="297" y="121"/>
                </a:lnTo>
                <a:lnTo>
                  <a:pt x="293" y="112"/>
                </a:lnTo>
                <a:lnTo>
                  <a:pt x="295" y="101"/>
                </a:lnTo>
                <a:lnTo>
                  <a:pt x="304" y="87"/>
                </a:lnTo>
                <a:lnTo>
                  <a:pt x="308" y="80"/>
                </a:lnTo>
                <a:lnTo>
                  <a:pt x="335" y="49"/>
                </a:lnTo>
                <a:lnTo>
                  <a:pt x="342" y="46"/>
                </a:lnTo>
                <a:lnTo>
                  <a:pt x="349" y="48"/>
                </a:lnTo>
                <a:lnTo>
                  <a:pt x="347" y="41"/>
                </a:lnTo>
                <a:lnTo>
                  <a:pt x="343" y="33"/>
                </a:lnTo>
                <a:lnTo>
                  <a:pt x="343" y="27"/>
                </a:lnTo>
                <a:lnTo>
                  <a:pt x="335" y="26"/>
                </a:lnTo>
                <a:lnTo>
                  <a:pt x="327" y="11"/>
                </a:lnTo>
                <a:lnTo>
                  <a:pt x="316" y="0"/>
                </a:lnTo>
                <a:lnTo>
                  <a:pt x="305" y="9"/>
                </a:lnTo>
                <a:lnTo>
                  <a:pt x="298" y="29"/>
                </a:lnTo>
                <a:lnTo>
                  <a:pt x="288" y="44"/>
                </a:lnTo>
                <a:lnTo>
                  <a:pt x="257" y="68"/>
                </a:lnTo>
                <a:lnTo>
                  <a:pt x="233" y="74"/>
                </a:lnTo>
                <a:lnTo>
                  <a:pt x="213" y="74"/>
                </a:lnTo>
                <a:lnTo>
                  <a:pt x="208" y="83"/>
                </a:lnTo>
                <a:lnTo>
                  <a:pt x="214" y="114"/>
                </a:lnTo>
                <a:lnTo>
                  <a:pt x="172" y="118"/>
                </a:lnTo>
                <a:lnTo>
                  <a:pt x="158" y="108"/>
                </a:lnTo>
                <a:lnTo>
                  <a:pt x="139" y="103"/>
                </a:lnTo>
                <a:lnTo>
                  <a:pt x="127" y="113"/>
                </a:lnTo>
                <a:lnTo>
                  <a:pt x="102" y="142"/>
                </a:lnTo>
                <a:lnTo>
                  <a:pt x="84" y="157"/>
                </a:lnTo>
                <a:lnTo>
                  <a:pt x="45" y="178"/>
                </a:lnTo>
                <a:lnTo>
                  <a:pt x="30" y="185"/>
                </a:lnTo>
                <a:lnTo>
                  <a:pt x="2" y="220"/>
                </a:lnTo>
                <a:lnTo>
                  <a:pt x="0" y="224"/>
                </a:lnTo>
                <a:lnTo>
                  <a:pt x="13" y="235"/>
                </a:lnTo>
                <a:lnTo>
                  <a:pt x="16" y="246"/>
                </a:lnTo>
                <a:lnTo>
                  <a:pt x="30" y="239"/>
                </a:lnTo>
                <a:lnTo>
                  <a:pt x="42" y="243"/>
                </a:lnTo>
                <a:lnTo>
                  <a:pt x="57" y="245"/>
                </a:lnTo>
                <a:lnTo>
                  <a:pt x="63" y="248"/>
                </a:lnTo>
                <a:lnTo>
                  <a:pt x="59" y="258"/>
                </a:lnTo>
                <a:lnTo>
                  <a:pt x="56" y="278"/>
                </a:lnTo>
                <a:lnTo>
                  <a:pt x="50" y="301"/>
                </a:lnTo>
                <a:lnTo>
                  <a:pt x="52" y="307"/>
                </a:lnTo>
                <a:lnTo>
                  <a:pt x="59" y="307"/>
                </a:lnTo>
                <a:lnTo>
                  <a:pt x="45" y="315"/>
                </a:lnTo>
                <a:lnTo>
                  <a:pt x="43" y="320"/>
                </a:lnTo>
                <a:lnTo>
                  <a:pt x="37" y="323"/>
                </a:lnTo>
                <a:lnTo>
                  <a:pt x="32" y="339"/>
                </a:lnTo>
                <a:lnTo>
                  <a:pt x="24" y="352"/>
                </a:lnTo>
                <a:lnTo>
                  <a:pt x="40" y="353"/>
                </a:lnTo>
                <a:lnTo>
                  <a:pt x="50" y="350"/>
                </a:lnTo>
                <a:lnTo>
                  <a:pt x="48" y="355"/>
                </a:lnTo>
                <a:lnTo>
                  <a:pt x="45" y="361"/>
                </a:lnTo>
                <a:lnTo>
                  <a:pt x="40" y="361"/>
                </a:lnTo>
                <a:lnTo>
                  <a:pt x="41" y="368"/>
                </a:lnTo>
                <a:lnTo>
                  <a:pt x="47" y="366"/>
                </a:lnTo>
                <a:lnTo>
                  <a:pt x="51" y="376"/>
                </a:lnTo>
                <a:lnTo>
                  <a:pt x="53" y="377"/>
                </a:lnTo>
                <a:lnTo>
                  <a:pt x="61" y="377"/>
                </a:lnTo>
                <a:lnTo>
                  <a:pt x="64" y="372"/>
                </a:lnTo>
                <a:lnTo>
                  <a:pt x="71" y="370"/>
                </a:lnTo>
                <a:lnTo>
                  <a:pt x="74" y="360"/>
                </a:lnTo>
                <a:lnTo>
                  <a:pt x="72" y="355"/>
                </a:lnTo>
                <a:lnTo>
                  <a:pt x="78" y="356"/>
                </a:lnTo>
                <a:lnTo>
                  <a:pt x="84" y="365"/>
                </a:lnTo>
                <a:lnTo>
                  <a:pt x="91" y="368"/>
                </a:lnTo>
                <a:lnTo>
                  <a:pt x="99" y="374"/>
                </a:lnTo>
                <a:lnTo>
                  <a:pt x="102" y="369"/>
                </a:lnTo>
                <a:lnTo>
                  <a:pt x="113" y="365"/>
                </a:lnTo>
                <a:lnTo>
                  <a:pt x="121" y="374"/>
                </a:lnTo>
                <a:lnTo>
                  <a:pt x="134" y="363"/>
                </a:lnTo>
                <a:lnTo>
                  <a:pt x="156" y="340"/>
                </a:lnTo>
                <a:lnTo>
                  <a:pt x="174" y="339"/>
                </a:lnTo>
                <a:lnTo>
                  <a:pt x="191" y="340"/>
                </a:lnTo>
                <a:lnTo>
                  <a:pt x="206" y="334"/>
                </a:lnTo>
                <a:lnTo>
                  <a:pt x="223" y="318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25" name="Group 116">
            <a:extLst>
              <a:ext uri="{FF2B5EF4-FFF2-40B4-BE49-F238E27FC236}">
                <a16:creationId xmlns:a16="http://schemas.microsoft.com/office/drawing/2014/main" id="{B4CCE509-24EF-4C0C-860F-D21EBAB2D9E2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2171729" y="1422400"/>
            <a:ext cx="3208628" cy="1332873"/>
            <a:chOff x="2730" y="960"/>
            <a:chExt cx="1873" cy="1032"/>
          </a:xfrm>
          <a:solidFill>
            <a:schemeClr val="accent1">
              <a:alpha val="70000"/>
            </a:schemeClr>
          </a:solidFill>
        </p:grpSpPr>
        <p:grpSp>
          <p:nvGrpSpPr>
            <p:cNvPr id="1300" name="Group 117">
              <a:extLst>
                <a:ext uri="{FF2B5EF4-FFF2-40B4-BE49-F238E27FC236}">
                  <a16:creationId xmlns:a16="http://schemas.microsoft.com/office/drawing/2014/main" id="{6F71627C-DA49-4EA5-AE4F-B7C6F2CD0046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3044" y="960"/>
              <a:ext cx="1473" cy="481"/>
              <a:chOff x="3044" y="960"/>
              <a:chExt cx="1473" cy="481"/>
            </a:xfrm>
            <a:grpFill/>
          </p:grpSpPr>
          <p:sp>
            <p:nvSpPr>
              <p:cNvPr id="1304" name="Freeform 118">
                <a:extLst>
                  <a:ext uri="{FF2B5EF4-FFF2-40B4-BE49-F238E27FC236}">
                    <a16:creationId xmlns:a16="http://schemas.microsoft.com/office/drawing/2014/main" id="{F5BE2AEE-76E2-44FE-8371-03714DF9902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044" y="1416"/>
                <a:ext cx="23" cy="25"/>
              </a:xfrm>
              <a:custGeom>
                <a:avLst/>
                <a:gdLst/>
                <a:ahLst/>
                <a:cxnLst>
                  <a:cxn ang="0">
                    <a:pos x="27" y="8"/>
                  </a:cxn>
                  <a:cxn ang="0">
                    <a:pos x="29" y="5"/>
                  </a:cxn>
                  <a:cxn ang="0">
                    <a:pos x="34" y="3"/>
                  </a:cxn>
                  <a:cxn ang="0">
                    <a:pos x="38" y="7"/>
                  </a:cxn>
                  <a:cxn ang="0">
                    <a:pos x="49" y="0"/>
                  </a:cxn>
                  <a:cxn ang="0">
                    <a:pos x="54" y="0"/>
                  </a:cxn>
                  <a:cxn ang="0">
                    <a:pos x="94" y="37"/>
                  </a:cxn>
                  <a:cxn ang="0">
                    <a:pos x="100" y="51"/>
                  </a:cxn>
                  <a:cxn ang="0">
                    <a:pos x="105" y="53"/>
                  </a:cxn>
                  <a:cxn ang="0">
                    <a:pos x="105" y="34"/>
                  </a:cxn>
                  <a:cxn ang="0">
                    <a:pos x="109" y="49"/>
                  </a:cxn>
                  <a:cxn ang="0">
                    <a:pos x="116" y="65"/>
                  </a:cxn>
                  <a:cxn ang="0">
                    <a:pos x="115" y="78"/>
                  </a:cxn>
                  <a:cxn ang="0">
                    <a:pos x="109" y="64"/>
                  </a:cxn>
                  <a:cxn ang="0">
                    <a:pos x="97" y="76"/>
                  </a:cxn>
                  <a:cxn ang="0">
                    <a:pos x="77" y="105"/>
                  </a:cxn>
                  <a:cxn ang="0">
                    <a:pos x="63" y="113"/>
                  </a:cxn>
                  <a:cxn ang="0">
                    <a:pos x="55" y="113"/>
                  </a:cxn>
                  <a:cxn ang="0">
                    <a:pos x="45" y="124"/>
                  </a:cxn>
                  <a:cxn ang="0">
                    <a:pos x="35" y="125"/>
                  </a:cxn>
                  <a:cxn ang="0">
                    <a:pos x="30" y="118"/>
                  </a:cxn>
                  <a:cxn ang="0">
                    <a:pos x="28" y="126"/>
                  </a:cxn>
                  <a:cxn ang="0">
                    <a:pos x="19" y="118"/>
                  </a:cxn>
                  <a:cxn ang="0">
                    <a:pos x="12" y="105"/>
                  </a:cxn>
                  <a:cxn ang="0">
                    <a:pos x="6" y="105"/>
                  </a:cxn>
                  <a:cxn ang="0">
                    <a:pos x="4" y="118"/>
                  </a:cxn>
                  <a:cxn ang="0">
                    <a:pos x="8" y="125"/>
                  </a:cxn>
                  <a:cxn ang="0">
                    <a:pos x="2" y="115"/>
                  </a:cxn>
                  <a:cxn ang="0">
                    <a:pos x="0" y="104"/>
                  </a:cxn>
                  <a:cxn ang="0">
                    <a:pos x="2" y="91"/>
                  </a:cxn>
                  <a:cxn ang="0">
                    <a:pos x="3" y="56"/>
                  </a:cxn>
                  <a:cxn ang="0">
                    <a:pos x="7" y="41"/>
                  </a:cxn>
                  <a:cxn ang="0">
                    <a:pos x="19" y="17"/>
                  </a:cxn>
                  <a:cxn ang="0">
                    <a:pos x="27" y="8"/>
                  </a:cxn>
                </a:cxnLst>
                <a:rect l="0" t="0" r="r" b="b"/>
                <a:pathLst>
                  <a:path w="116" h="126">
                    <a:moveTo>
                      <a:pt x="27" y="8"/>
                    </a:moveTo>
                    <a:lnTo>
                      <a:pt x="29" y="5"/>
                    </a:lnTo>
                    <a:lnTo>
                      <a:pt x="34" y="3"/>
                    </a:lnTo>
                    <a:lnTo>
                      <a:pt x="38" y="7"/>
                    </a:lnTo>
                    <a:lnTo>
                      <a:pt x="49" y="0"/>
                    </a:lnTo>
                    <a:lnTo>
                      <a:pt x="54" y="0"/>
                    </a:lnTo>
                    <a:lnTo>
                      <a:pt x="94" y="37"/>
                    </a:lnTo>
                    <a:lnTo>
                      <a:pt x="100" y="51"/>
                    </a:lnTo>
                    <a:lnTo>
                      <a:pt x="105" y="53"/>
                    </a:lnTo>
                    <a:lnTo>
                      <a:pt x="105" y="34"/>
                    </a:lnTo>
                    <a:lnTo>
                      <a:pt x="109" y="49"/>
                    </a:lnTo>
                    <a:lnTo>
                      <a:pt x="116" y="65"/>
                    </a:lnTo>
                    <a:lnTo>
                      <a:pt x="115" y="78"/>
                    </a:lnTo>
                    <a:lnTo>
                      <a:pt x="109" y="64"/>
                    </a:lnTo>
                    <a:lnTo>
                      <a:pt x="97" y="76"/>
                    </a:lnTo>
                    <a:lnTo>
                      <a:pt x="77" y="105"/>
                    </a:lnTo>
                    <a:lnTo>
                      <a:pt x="63" y="113"/>
                    </a:lnTo>
                    <a:lnTo>
                      <a:pt x="55" y="113"/>
                    </a:lnTo>
                    <a:lnTo>
                      <a:pt x="45" y="124"/>
                    </a:lnTo>
                    <a:lnTo>
                      <a:pt x="35" y="125"/>
                    </a:lnTo>
                    <a:lnTo>
                      <a:pt x="30" y="118"/>
                    </a:lnTo>
                    <a:lnTo>
                      <a:pt x="28" y="126"/>
                    </a:lnTo>
                    <a:lnTo>
                      <a:pt x="19" y="118"/>
                    </a:lnTo>
                    <a:lnTo>
                      <a:pt x="12" y="105"/>
                    </a:lnTo>
                    <a:lnTo>
                      <a:pt x="6" y="105"/>
                    </a:lnTo>
                    <a:lnTo>
                      <a:pt x="4" y="118"/>
                    </a:lnTo>
                    <a:lnTo>
                      <a:pt x="8" y="125"/>
                    </a:lnTo>
                    <a:lnTo>
                      <a:pt x="2" y="115"/>
                    </a:lnTo>
                    <a:lnTo>
                      <a:pt x="0" y="104"/>
                    </a:lnTo>
                    <a:lnTo>
                      <a:pt x="2" y="91"/>
                    </a:lnTo>
                    <a:lnTo>
                      <a:pt x="3" y="56"/>
                    </a:lnTo>
                    <a:lnTo>
                      <a:pt x="7" y="41"/>
                    </a:lnTo>
                    <a:lnTo>
                      <a:pt x="19" y="17"/>
                    </a:lnTo>
                    <a:lnTo>
                      <a:pt x="27" y="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05" name="Freeform 119">
                <a:extLst>
                  <a:ext uri="{FF2B5EF4-FFF2-40B4-BE49-F238E27FC236}">
                    <a16:creationId xmlns:a16="http://schemas.microsoft.com/office/drawing/2014/main" id="{3D8AC8E1-A67C-46FC-BE3C-5F344EFA24F1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605" y="995"/>
                <a:ext cx="67" cy="84"/>
              </a:xfrm>
              <a:custGeom>
                <a:avLst/>
                <a:gdLst/>
                <a:ahLst/>
                <a:cxnLst>
                  <a:cxn ang="0">
                    <a:pos x="42" y="277"/>
                  </a:cxn>
                  <a:cxn ang="0">
                    <a:pos x="52" y="238"/>
                  </a:cxn>
                  <a:cxn ang="0">
                    <a:pos x="66" y="185"/>
                  </a:cxn>
                  <a:cxn ang="0">
                    <a:pos x="96" y="201"/>
                  </a:cxn>
                  <a:cxn ang="0">
                    <a:pos x="80" y="149"/>
                  </a:cxn>
                  <a:cxn ang="0">
                    <a:pos x="92" y="119"/>
                  </a:cxn>
                  <a:cxn ang="0">
                    <a:pos x="93" y="115"/>
                  </a:cxn>
                  <a:cxn ang="0">
                    <a:pos x="100" y="94"/>
                  </a:cxn>
                  <a:cxn ang="0">
                    <a:pos x="105" y="88"/>
                  </a:cxn>
                  <a:cxn ang="0">
                    <a:pos x="124" y="52"/>
                  </a:cxn>
                  <a:cxn ang="0">
                    <a:pos x="124" y="29"/>
                  </a:cxn>
                  <a:cxn ang="0">
                    <a:pos x="136" y="39"/>
                  </a:cxn>
                  <a:cxn ang="0">
                    <a:pos x="155" y="62"/>
                  </a:cxn>
                  <a:cxn ang="0">
                    <a:pos x="155" y="16"/>
                  </a:cxn>
                  <a:cxn ang="0">
                    <a:pos x="194" y="12"/>
                  </a:cxn>
                  <a:cxn ang="0">
                    <a:pos x="195" y="29"/>
                  </a:cxn>
                  <a:cxn ang="0">
                    <a:pos x="208" y="30"/>
                  </a:cxn>
                  <a:cxn ang="0">
                    <a:pos x="195" y="73"/>
                  </a:cxn>
                  <a:cxn ang="0">
                    <a:pos x="194" y="108"/>
                  </a:cxn>
                  <a:cxn ang="0">
                    <a:pos x="209" y="103"/>
                  </a:cxn>
                  <a:cxn ang="0">
                    <a:pos x="219" y="66"/>
                  </a:cxn>
                  <a:cxn ang="0">
                    <a:pos x="233" y="79"/>
                  </a:cxn>
                  <a:cxn ang="0">
                    <a:pos x="238" y="99"/>
                  </a:cxn>
                  <a:cxn ang="0">
                    <a:pos x="249" y="72"/>
                  </a:cxn>
                  <a:cxn ang="0">
                    <a:pos x="262" y="95"/>
                  </a:cxn>
                  <a:cxn ang="0">
                    <a:pos x="261" y="119"/>
                  </a:cxn>
                  <a:cxn ang="0">
                    <a:pos x="273" y="131"/>
                  </a:cxn>
                  <a:cxn ang="0">
                    <a:pos x="279" y="110"/>
                  </a:cxn>
                  <a:cxn ang="0">
                    <a:pos x="292" y="163"/>
                  </a:cxn>
                  <a:cxn ang="0">
                    <a:pos x="334" y="195"/>
                  </a:cxn>
                  <a:cxn ang="0">
                    <a:pos x="337" y="234"/>
                  </a:cxn>
                  <a:cxn ang="0">
                    <a:pos x="337" y="259"/>
                  </a:cxn>
                  <a:cxn ang="0">
                    <a:pos x="318" y="312"/>
                  </a:cxn>
                  <a:cxn ang="0">
                    <a:pos x="301" y="317"/>
                  </a:cxn>
                  <a:cxn ang="0">
                    <a:pos x="242" y="344"/>
                  </a:cxn>
                  <a:cxn ang="0">
                    <a:pos x="216" y="347"/>
                  </a:cxn>
                  <a:cxn ang="0">
                    <a:pos x="200" y="346"/>
                  </a:cxn>
                  <a:cxn ang="0">
                    <a:pos x="190" y="360"/>
                  </a:cxn>
                  <a:cxn ang="0">
                    <a:pos x="149" y="352"/>
                  </a:cxn>
                  <a:cxn ang="0">
                    <a:pos x="133" y="352"/>
                  </a:cxn>
                  <a:cxn ang="0">
                    <a:pos x="92" y="368"/>
                  </a:cxn>
                  <a:cxn ang="0">
                    <a:pos x="77" y="385"/>
                  </a:cxn>
                  <a:cxn ang="0">
                    <a:pos x="41" y="409"/>
                  </a:cxn>
                  <a:cxn ang="0">
                    <a:pos x="6" y="416"/>
                  </a:cxn>
                  <a:cxn ang="0">
                    <a:pos x="12" y="398"/>
                  </a:cxn>
                  <a:cxn ang="0">
                    <a:pos x="0" y="393"/>
                  </a:cxn>
                  <a:cxn ang="0">
                    <a:pos x="9" y="355"/>
                  </a:cxn>
                  <a:cxn ang="0">
                    <a:pos x="33" y="297"/>
                  </a:cxn>
                </a:cxnLst>
                <a:rect l="0" t="0" r="r" b="b"/>
                <a:pathLst>
                  <a:path w="337" h="418">
                    <a:moveTo>
                      <a:pt x="33" y="286"/>
                    </a:moveTo>
                    <a:lnTo>
                      <a:pt x="42" y="277"/>
                    </a:lnTo>
                    <a:lnTo>
                      <a:pt x="42" y="269"/>
                    </a:lnTo>
                    <a:lnTo>
                      <a:pt x="52" y="238"/>
                    </a:lnTo>
                    <a:lnTo>
                      <a:pt x="49" y="228"/>
                    </a:lnTo>
                    <a:lnTo>
                      <a:pt x="66" y="185"/>
                    </a:lnTo>
                    <a:lnTo>
                      <a:pt x="85" y="202"/>
                    </a:lnTo>
                    <a:lnTo>
                      <a:pt x="96" y="201"/>
                    </a:lnTo>
                    <a:lnTo>
                      <a:pt x="80" y="183"/>
                    </a:lnTo>
                    <a:lnTo>
                      <a:pt x="80" y="149"/>
                    </a:lnTo>
                    <a:lnTo>
                      <a:pt x="81" y="131"/>
                    </a:lnTo>
                    <a:lnTo>
                      <a:pt x="92" y="119"/>
                    </a:lnTo>
                    <a:lnTo>
                      <a:pt x="100" y="118"/>
                    </a:lnTo>
                    <a:lnTo>
                      <a:pt x="93" y="115"/>
                    </a:lnTo>
                    <a:lnTo>
                      <a:pt x="93" y="103"/>
                    </a:lnTo>
                    <a:lnTo>
                      <a:pt x="100" y="94"/>
                    </a:lnTo>
                    <a:lnTo>
                      <a:pt x="109" y="92"/>
                    </a:lnTo>
                    <a:lnTo>
                      <a:pt x="105" y="88"/>
                    </a:lnTo>
                    <a:lnTo>
                      <a:pt x="105" y="73"/>
                    </a:lnTo>
                    <a:lnTo>
                      <a:pt x="124" y="52"/>
                    </a:lnTo>
                    <a:lnTo>
                      <a:pt x="125" y="44"/>
                    </a:lnTo>
                    <a:lnTo>
                      <a:pt x="124" y="29"/>
                    </a:lnTo>
                    <a:lnTo>
                      <a:pt x="130" y="24"/>
                    </a:lnTo>
                    <a:lnTo>
                      <a:pt x="136" y="39"/>
                    </a:lnTo>
                    <a:lnTo>
                      <a:pt x="139" y="56"/>
                    </a:lnTo>
                    <a:lnTo>
                      <a:pt x="155" y="62"/>
                    </a:lnTo>
                    <a:lnTo>
                      <a:pt x="157" y="48"/>
                    </a:lnTo>
                    <a:lnTo>
                      <a:pt x="155" y="16"/>
                    </a:lnTo>
                    <a:lnTo>
                      <a:pt x="166" y="0"/>
                    </a:lnTo>
                    <a:lnTo>
                      <a:pt x="194" y="12"/>
                    </a:lnTo>
                    <a:lnTo>
                      <a:pt x="194" y="36"/>
                    </a:lnTo>
                    <a:lnTo>
                      <a:pt x="195" y="29"/>
                    </a:lnTo>
                    <a:lnTo>
                      <a:pt x="200" y="23"/>
                    </a:lnTo>
                    <a:lnTo>
                      <a:pt x="208" y="30"/>
                    </a:lnTo>
                    <a:lnTo>
                      <a:pt x="208" y="43"/>
                    </a:lnTo>
                    <a:lnTo>
                      <a:pt x="195" y="73"/>
                    </a:lnTo>
                    <a:lnTo>
                      <a:pt x="197" y="94"/>
                    </a:lnTo>
                    <a:lnTo>
                      <a:pt x="194" y="108"/>
                    </a:lnTo>
                    <a:lnTo>
                      <a:pt x="194" y="122"/>
                    </a:lnTo>
                    <a:lnTo>
                      <a:pt x="209" y="103"/>
                    </a:lnTo>
                    <a:lnTo>
                      <a:pt x="219" y="84"/>
                    </a:lnTo>
                    <a:lnTo>
                      <a:pt x="219" y="66"/>
                    </a:lnTo>
                    <a:lnTo>
                      <a:pt x="224" y="65"/>
                    </a:lnTo>
                    <a:lnTo>
                      <a:pt x="233" y="79"/>
                    </a:lnTo>
                    <a:lnTo>
                      <a:pt x="236" y="94"/>
                    </a:lnTo>
                    <a:lnTo>
                      <a:pt x="238" y="99"/>
                    </a:lnTo>
                    <a:lnTo>
                      <a:pt x="245" y="88"/>
                    </a:lnTo>
                    <a:lnTo>
                      <a:pt x="249" y="72"/>
                    </a:lnTo>
                    <a:lnTo>
                      <a:pt x="258" y="77"/>
                    </a:lnTo>
                    <a:lnTo>
                      <a:pt x="262" y="95"/>
                    </a:lnTo>
                    <a:lnTo>
                      <a:pt x="259" y="110"/>
                    </a:lnTo>
                    <a:lnTo>
                      <a:pt x="261" y="119"/>
                    </a:lnTo>
                    <a:lnTo>
                      <a:pt x="267" y="131"/>
                    </a:lnTo>
                    <a:lnTo>
                      <a:pt x="273" y="131"/>
                    </a:lnTo>
                    <a:lnTo>
                      <a:pt x="272" y="118"/>
                    </a:lnTo>
                    <a:lnTo>
                      <a:pt x="279" y="110"/>
                    </a:lnTo>
                    <a:lnTo>
                      <a:pt x="284" y="137"/>
                    </a:lnTo>
                    <a:lnTo>
                      <a:pt x="292" y="163"/>
                    </a:lnTo>
                    <a:lnTo>
                      <a:pt x="326" y="184"/>
                    </a:lnTo>
                    <a:lnTo>
                      <a:pt x="334" y="195"/>
                    </a:lnTo>
                    <a:lnTo>
                      <a:pt x="337" y="217"/>
                    </a:lnTo>
                    <a:lnTo>
                      <a:pt x="337" y="234"/>
                    </a:lnTo>
                    <a:lnTo>
                      <a:pt x="333" y="245"/>
                    </a:lnTo>
                    <a:lnTo>
                      <a:pt x="337" y="259"/>
                    </a:lnTo>
                    <a:lnTo>
                      <a:pt x="337" y="276"/>
                    </a:lnTo>
                    <a:lnTo>
                      <a:pt x="318" y="312"/>
                    </a:lnTo>
                    <a:lnTo>
                      <a:pt x="307" y="323"/>
                    </a:lnTo>
                    <a:lnTo>
                      <a:pt x="301" y="317"/>
                    </a:lnTo>
                    <a:lnTo>
                      <a:pt x="280" y="321"/>
                    </a:lnTo>
                    <a:lnTo>
                      <a:pt x="242" y="344"/>
                    </a:lnTo>
                    <a:lnTo>
                      <a:pt x="226" y="341"/>
                    </a:lnTo>
                    <a:lnTo>
                      <a:pt x="216" y="347"/>
                    </a:lnTo>
                    <a:lnTo>
                      <a:pt x="205" y="344"/>
                    </a:lnTo>
                    <a:lnTo>
                      <a:pt x="200" y="346"/>
                    </a:lnTo>
                    <a:lnTo>
                      <a:pt x="199" y="355"/>
                    </a:lnTo>
                    <a:lnTo>
                      <a:pt x="190" y="360"/>
                    </a:lnTo>
                    <a:lnTo>
                      <a:pt x="176" y="342"/>
                    </a:lnTo>
                    <a:lnTo>
                      <a:pt x="149" y="352"/>
                    </a:lnTo>
                    <a:lnTo>
                      <a:pt x="143" y="346"/>
                    </a:lnTo>
                    <a:lnTo>
                      <a:pt x="133" y="352"/>
                    </a:lnTo>
                    <a:lnTo>
                      <a:pt x="98" y="350"/>
                    </a:lnTo>
                    <a:lnTo>
                      <a:pt x="92" y="368"/>
                    </a:lnTo>
                    <a:lnTo>
                      <a:pt x="86" y="371"/>
                    </a:lnTo>
                    <a:lnTo>
                      <a:pt x="77" y="385"/>
                    </a:lnTo>
                    <a:lnTo>
                      <a:pt x="53" y="396"/>
                    </a:lnTo>
                    <a:lnTo>
                      <a:pt x="41" y="409"/>
                    </a:lnTo>
                    <a:lnTo>
                      <a:pt x="33" y="418"/>
                    </a:lnTo>
                    <a:lnTo>
                      <a:pt x="6" y="416"/>
                    </a:lnTo>
                    <a:lnTo>
                      <a:pt x="7" y="409"/>
                    </a:lnTo>
                    <a:lnTo>
                      <a:pt x="12" y="398"/>
                    </a:lnTo>
                    <a:lnTo>
                      <a:pt x="11" y="387"/>
                    </a:lnTo>
                    <a:lnTo>
                      <a:pt x="0" y="393"/>
                    </a:lnTo>
                    <a:lnTo>
                      <a:pt x="4" y="366"/>
                    </a:lnTo>
                    <a:lnTo>
                      <a:pt x="9" y="355"/>
                    </a:lnTo>
                    <a:lnTo>
                      <a:pt x="38" y="302"/>
                    </a:lnTo>
                    <a:lnTo>
                      <a:pt x="33" y="297"/>
                    </a:lnTo>
                    <a:lnTo>
                      <a:pt x="33" y="28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06" name="Freeform 120">
                <a:extLst>
                  <a:ext uri="{FF2B5EF4-FFF2-40B4-BE49-F238E27FC236}">
                    <a16:creationId xmlns:a16="http://schemas.microsoft.com/office/drawing/2014/main" id="{8CEEF5C1-4472-4829-A5DF-3E6EF9BC7C00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015" y="1163"/>
                <a:ext cx="73" cy="67"/>
              </a:xfrm>
              <a:custGeom>
                <a:avLst/>
                <a:gdLst/>
                <a:ahLst/>
                <a:cxnLst>
                  <a:cxn ang="0">
                    <a:pos x="179" y="89"/>
                  </a:cxn>
                  <a:cxn ang="0">
                    <a:pos x="185" y="89"/>
                  </a:cxn>
                  <a:cxn ang="0">
                    <a:pos x="200" y="103"/>
                  </a:cxn>
                  <a:cxn ang="0">
                    <a:pos x="194" y="120"/>
                  </a:cxn>
                  <a:cxn ang="0">
                    <a:pos x="195" y="127"/>
                  </a:cxn>
                  <a:cxn ang="0">
                    <a:pos x="205" y="132"/>
                  </a:cxn>
                  <a:cxn ang="0">
                    <a:pos x="216" y="133"/>
                  </a:cxn>
                  <a:cxn ang="0">
                    <a:pos x="228" y="133"/>
                  </a:cxn>
                  <a:cxn ang="0">
                    <a:pos x="233" y="103"/>
                  </a:cxn>
                  <a:cxn ang="0">
                    <a:pos x="225" y="60"/>
                  </a:cxn>
                  <a:cxn ang="0">
                    <a:pos x="235" y="34"/>
                  </a:cxn>
                  <a:cxn ang="0">
                    <a:pos x="268" y="49"/>
                  </a:cxn>
                  <a:cxn ang="0">
                    <a:pos x="290" y="89"/>
                  </a:cxn>
                  <a:cxn ang="0">
                    <a:pos x="307" y="109"/>
                  </a:cxn>
                  <a:cxn ang="0">
                    <a:pos x="314" y="127"/>
                  </a:cxn>
                  <a:cxn ang="0">
                    <a:pos x="309" y="151"/>
                  </a:cxn>
                  <a:cxn ang="0">
                    <a:pos x="300" y="170"/>
                  </a:cxn>
                  <a:cxn ang="0">
                    <a:pos x="296" y="191"/>
                  </a:cxn>
                  <a:cxn ang="0">
                    <a:pos x="309" y="234"/>
                  </a:cxn>
                  <a:cxn ang="0">
                    <a:pos x="344" y="259"/>
                  </a:cxn>
                  <a:cxn ang="0">
                    <a:pos x="365" y="280"/>
                  </a:cxn>
                  <a:cxn ang="0">
                    <a:pos x="343" y="289"/>
                  </a:cxn>
                  <a:cxn ang="0">
                    <a:pos x="314" y="287"/>
                  </a:cxn>
                  <a:cxn ang="0">
                    <a:pos x="305" y="302"/>
                  </a:cxn>
                  <a:cxn ang="0">
                    <a:pos x="287" y="272"/>
                  </a:cxn>
                  <a:cxn ang="0">
                    <a:pos x="279" y="253"/>
                  </a:cxn>
                  <a:cxn ang="0">
                    <a:pos x="238" y="280"/>
                  </a:cxn>
                  <a:cxn ang="0">
                    <a:pos x="211" y="301"/>
                  </a:cxn>
                  <a:cxn ang="0">
                    <a:pos x="174" y="310"/>
                  </a:cxn>
                  <a:cxn ang="0">
                    <a:pos x="172" y="303"/>
                  </a:cxn>
                  <a:cxn ang="0">
                    <a:pos x="169" y="289"/>
                  </a:cxn>
                  <a:cxn ang="0">
                    <a:pos x="162" y="256"/>
                  </a:cxn>
                  <a:cxn ang="0">
                    <a:pos x="146" y="288"/>
                  </a:cxn>
                  <a:cxn ang="0">
                    <a:pos x="150" y="298"/>
                  </a:cxn>
                  <a:cxn ang="0">
                    <a:pos x="140" y="331"/>
                  </a:cxn>
                  <a:cxn ang="0">
                    <a:pos x="113" y="324"/>
                  </a:cxn>
                  <a:cxn ang="0">
                    <a:pos x="70" y="307"/>
                  </a:cxn>
                  <a:cxn ang="0">
                    <a:pos x="54" y="260"/>
                  </a:cxn>
                  <a:cxn ang="0">
                    <a:pos x="15" y="242"/>
                  </a:cxn>
                  <a:cxn ang="0">
                    <a:pos x="0" y="196"/>
                  </a:cxn>
                  <a:cxn ang="0">
                    <a:pos x="20" y="196"/>
                  </a:cxn>
                  <a:cxn ang="0">
                    <a:pos x="27" y="179"/>
                  </a:cxn>
                  <a:cxn ang="0">
                    <a:pos x="15" y="176"/>
                  </a:cxn>
                  <a:cxn ang="0">
                    <a:pos x="26" y="173"/>
                  </a:cxn>
                  <a:cxn ang="0">
                    <a:pos x="13" y="152"/>
                  </a:cxn>
                  <a:cxn ang="0">
                    <a:pos x="8" y="140"/>
                  </a:cxn>
                  <a:cxn ang="0">
                    <a:pos x="21" y="143"/>
                  </a:cxn>
                  <a:cxn ang="0">
                    <a:pos x="17" y="122"/>
                  </a:cxn>
                  <a:cxn ang="0">
                    <a:pos x="26" y="99"/>
                  </a:cxn>
                  <a:cxn ang="0">
                    <a:pos x="44" y="95"/>
                  </a:cxn>
                  <a:cxn ang="0">
                    <a:pos x="33" y="88"/>
                  </a:cxn>
                  <a:cxn ang="0">
                    <a:pos x="26" y="67"/>
                  </a:cxn>
                  <a:cxn ang="0">
                    <a:pos x="36" y="51"/>
                  </a:cxn>
                  <a:cxn ang="0">
                    <a:pos x="67" y="43"/>
                  </a:cxn>
                  <a:cxn ang="0">
                    <a:pos x="80" y="22"/>
                  </a:cxn>
                  <a:cxn ang="0">
                    <a:pos x="119" y="0"/>
                  </a:cxn>
                  <a:cxn ang="0">
                    <a:pos x="117" y="13"/>
                  </a:cxn>
                  <a:cxn ang="0">
                    <a:pos x="146" y="54"/>
                  </a:cxn>
                  <a:cxn ang="0">
                    <a:pos x="160" y="54"/>
                  </a:cxn>
                  <a:cxn ang="0">
                    <a:pos x="169" y="68"/>
                  </a:cxn>
                  <a:cxn ang="0">
                    <a:pos x="168" y="87"/>
                  </a:cxn>
                </a:cxnLst>
                <a:rect l="0" t="0" r="r" b="b"/>
                <a:pathLst>
                  <a:path w="365" h="334">
                    <a:moveTo>
                      <a:pt x="178" y="86"/>
                    </a:moveTo>
                    <a:lnTo>
                      <a:pt x="179" y="89"/>
                    </a:lnTo>
                    <a:lnTo>
                      <a:pt x="180" y="95"/>
                    </a:lnTo>
                    <a:lnTo>
                      <a:pt x="185" y="89"/>
                    </a:lnTo>
                    <a:lnTo>
                      <a:pt x="201" y="94"/>
                    </a:lnTo>
                    <a:lnTo>
                      <a:pt x="200" y="103"/>
                    </a:lnTo>
                    <a:lnTo>
                      <a:pt x="201" y="106"/>
                    </a:lnTo>
                    <a:lnTo>
                      <a:pt x="194" y="120"/>
                    </a:lnTo>
                    <a:lnTo>
                      <a:pt x="196" y="121"/>
                    </a:lnTo>
                    <a:lnTo>
                      <a:pt x="195" y="127"/>
                    </a:lnTo>
                    <a:lnTo>
                      <a:pt x="198" y="135"/>
                    </a:lnTo>
                    <a:lnTo>
                      <a:pt x="205" y="132"/>
                    </a:lnTo>
                    <a:lnTo>
                      <a:pt x="210" y="138"/>
                    </a:lnTo>
                    <a:lnTo>
                      <a:pt x="216" y="133"/>
                    </a:lnTo>
                    <a:lnTo>
                      <a:pt x="226" y="137"/>
                    </a:lnTo>
                    <a:lnTo>
                      <a:pt x="228" y="133"/>
                    </a:lnTo>
                    <a:lnTo>
                      <a:pt x="228" y="109"/>
                    </a:lnTo>
                    <a:lnTo>
                      <a:pt x="233" y="103"/>
                    </a:lnTo>
                    <a:lnTo>
                      <a:pt x="226" y="92"/>
                    </a:lnTo>
                    <a:lnTo>
                      <a:pt x="225" y="60"/>
                    </a:lnTo>
                    <a:lnTo>
                      <a:pt x="225" y="47"/>
                    </a:lnTo>
                    <a:lnTo>
                      <a:pt x="235" y="34"/>
                    </a:lnTo>
                    <a:lnTo>
                      <a:pt x="242" y="30"/>
                    </a:lnTo>
                    <a:lnTo>
                      <a:pt x="268" y="49"/>
                    </a:lnTo>
                    <a:lnTo>
                      <a:pt x="287" y="78"/>
                    </a:lnTo>
                    <a:lnTo>
                      <a:pt x="290" y="89"/>
                    </a:lnTo>
                    <a:lnTo>
                      <a:pt x="297" y="109"/>
                    </a:lnTo>
                    <a:lnTo>
                      <a:pt x="307" y="109"/>
                    </a:lnTo>
                    <a:lnTo>
                      <a:pt x="314" y="115"/>
                    </a:lnTo>
                    <a:lnTo>
                      <a:pt x="314" y="127"/>
                    </a:lnTo>
                    <a:lnTo>
                      <a:pt x="311" y="138"/>
                    </a:lnTo>
                    <a:lnTo>
                      <a:pt x="309" y="151"/>
                    </a:lnTo>
                    <a:lnTo>
                      <a:pt x="305" y="163"/>
                    </a:lnTo>
                    <a:lnTo>
                      <a:pt x="300" y="170"/>
                    </a:lnTo>
                    <a:lnTo>
                      <a:pt x="296" y="181"/>
                    </a:lnTo>
                    <a:lnTo>
                      <a:pt x="296" y="191"/>
                    </a:lnTo>
                    <a:lnTo>
                      <a:pt x="298" y="201"/>
                    </a:lnTo>
                    <a:lnTo>
                      <a:pt x="309" y="234"/>
                    </a:lnTo>
                    <a:lnTo>
                      <a:pt x="323" y="254"/>
                    </a:lnTo>
                    <a:lnTo>
                      <a:pt x="344" y="259"/>
                    </a:lnTo>
                    <a:lnTo>
                      <a:pt x="361" y="272"/>
                    </a:lnTo>
                    <a:lnTo>
                      <a:pt x="365" y="280"/>
                    </a:lnTo>
                    <a:lnTo>
                      <a:pt x="364" y="283"/>
                    </a:lnTo>
                    <a:lnTo>
                      <a:pt x="343" y="289"/>
                    </a:lnTo>
                    <a:lnTo>
                      <a:pt x="317" y="277"/>
                    </a:lnTo>
                    <a:lnTo>
                      <a:pt x="314" y="287"/>
                    </a:lnTo>
                    <a:lnTo>
                      <a:pt x="314" y="296"/>
                    </a:lnTo>
                    <a:lnTo>
                      <a:pt x="305" y="302"/>
                    </a:lnTo>
                    <a:lnTo>
                      <a:pt x="281" y="273"/>
                    </a:lnTo>
                    <a:lnTo>
                      <a:pt x="287" y="272"/>
                    </a:lnTo>
                    <a:lnTo>
                      <a:pt x="289" y="261"/>
                    </a:lnTo>
                    <a:lnTo>
                      <a:pt x="279" y="253"/>
                    </a:lnTo>
                    <a:lnTo>
                      <a:pt x="265" y="272"/>
                    </a:lnTo>
                    <a:lnTo>
                      <a:pt x="238" y="280"/>
                    </a:lnTo>
                    <a:lnTo>
                      <a:pt x="225" y="287"/>
                    </a:lnTo>
                    <a:lnTo>
                      <a:pt x="211" y="301"/>
                    </a:lnTo>
                    <a:lnTo>
                      <a:pt x="183" y="312"/>
                    </a:lnTo>
                    <a:lnTo>
                      <a:pt x="174" y="310"/>
                    </a:lnTo>
                    <a:lnTo>
                      <a:pt x="165" y="302"/>
                    </a:lnTo>
                    <a:lnTo>
                      <a:pt x="172" y="303"/>
                    </a:lnTo>
                    <a:lnTo>
                      <a:pt x="179" y="296"/>
                    </a:lnTo>
                    <a:lnTo>
                      <a:pt x="169" y="289"/>
                    </a:lnTo>
                    <a:lnTo>
                      <a:pt x="162" y="276"/>
                    </a:lnTo>
                    <a:lnTo>
                      <a:pt x="162" y="256"/>
                    </a:lnTo>
                    <a:lnTo>
                      <a:pt x="149" y="265"/>
                    </a:lnTo>
                    <a:lnTo>
                      <a:pt x="146" y="288"/>
                    </a:lnTo>
                    <a:lnTo>
                      <a:pt x="155" y="285"/>
                    </a:lnTo>
                    <a:lnTo>
                      <a:pt x="150" y="298"/>
                    </a:lnTo>
                    <a:lnTo>
                      <a:pt x="146" y="320"/>
                    </a:lnTo>
                    <a:lnTo>
                      <a:pt x="140" y="331"/>
                    </a:lnTo>
                    <a:lnTo>
                      <a:pt x="130" y="334"/>
                    </a:lnTo>
                    <a:lnTo>
                      <a:pt x="113" y="324"/>
                    </a:lnTo>
                    <a:lnTo>
                      <a:pt x="90" y="320"/>
                    </a:lnTo>
                    <a:lnTo>
                      <a:pt x="70" y="307"/>
                    </a:lnTo>
                    <a:lnTo>
                      <a:pt x="61" y="289"/>
                    </a:lnTo>
                    <a:lnTo>
                      <a:pt x="54" y="260"/>
                    </a:lnTo>
                    <a:lnTo>
                      <a:pt x="42" y="262"/>
                    </a:lnTo>
                    <a:lnTo>
                      <a:pt x="15" y="242"/>
                    </a:lnTo>
                    <a:lnTo>
                      <a:pt x="10" y="223"/>
                    </a:lnTo>
                    <a:lnTo>
                      <a:pt x="0" y="196"/>
                    </a:lnTo>
                    <a:lnTo>
                      <a:pt x="10" y="190"/>
                    </a:lnTo>
                    <a:lnTo>
                      <a:pt x="20" y="196"/>
                    </a:lnTo>
                    <a:lnTo>
                      <a:pt x="32" y="190"/>
                    </a:lnTo>
                    <a:lnTo>
                      <a:pt x="27" y="179"/>
                    </a:lnTo>
                    <a:lnTo>
                      <a:pt x="17" y="181"/>
                    </a:lnTo>
                    <a:lnTo>
                      <a:pt x="15" y="176"/>
                    </a:lnTo>
                    <a:lnTo>
                      <a:pt x="17" y="173"/>
                    </a:lnTo>
                    <a:lnTo>
                      <a:pt x="26" y="173"/>
                    </a:lnTo>
                    <a:lnTo>
                      <a:pt x="24" y="159"/>
                    </a:lnTo>
                    <a:lnTo>
                      <a:pt x="13" y="152"/>
                    </a:lnTo>
                    <a:lnTo>
                      <a:pt x="7" y="141"/>
                    </a:lnTo>
                    <a:lnTo>
                      <a:pt x="8" y="140"/>
                    </a:lnTo>
                    <a:lnTo>
                      <a:pt x="17" y="151"/>
                    </a:lnTo>
                    <a:lnTo>
                      <a:pt x="21" y="143"/>
                    </a:lnTo>
                    <a:lnTo>
                      <a:pt x="22" y="132"/>
                    </a:lnTo>
                    <a:lnTo>
                      <a:pt x="17" y="122"/>
                    </a:lnTo>
                    <a:lnTo>
                      <a:pt x="17" y="106"/>
                    </a:lnTo>
                    <a:lnTo>
                      <a:pt x="26" y="99"/>
                    </a:lnTo>
                    <a:lnTo>
                      <a:pt x="39" y="103"/>
                    </a:lnTo>
                    <a:lnTo>
                      <a:pt x="44" y="95"/>
                    </a:lnTo>
                    <a:lnTo>
                      <a:pt x="38" y="83"/>
                    </a:lnTo>
                    <a:lnTo>
                      <a:pt x="33" y="88"/>
                    </a:lnTo>
                    <a:lnTo>
                      <a:pt x="29" y="82"/>
                    </a:lnTo>
                    <a:lnTo>
                      <a:pt x="26" y="67"/>
                    </a:lnTo>
                    <a:lnTo>
                      <a:pt x="28" y="62"/>
                    </a:lnTo>
                    <a:lnTo>
                      <a:pt x="36" y="51"/>
                    </a:lnTo>
                    <a:lnTo>
                      <a:pt x="42" y="55"/>
                    </a:lnTo>
                    <a:lnTo>
                      <a:pt x="67" y="43"/>
                    </a:lnTo>
                    <a:lnTo>
                      <a:pt x="77" y="18"/>
                    </a:lnTo>
                    <a:lnTo>
                      <a:pt x="80" y="22"/>
                    </a:lnTo>
                    <a:lnTo>
                      <a:pt x="103" y="4"/>
                    </a:lnTo>
                    <a:lnTo>
                      <a:pt x="119" y="0"/>
                    </a:lnTo>
                    <a:lnTo>
                      <a:pt x="123" y="1"/>
                    </a:lnTo>
                    <a:lnTo>
                      <a:pt x="117" y="13"/>
                    </a:lnTo>
                    <a:lnTo>
                      <a:pt x="119" y="24"/>
                    </a:lnTo>
                    <a:lnTo>
                      <a:pt x="146" y="54"/>
                    </a:lnTo>
                    <a:lnTo>
                      <a:pt x="151" y="57"/>
                    </a:lnTo>
                    <a:lnTo>
                      <a:pt x="160" y="54"/>
                    </a:lnTo>
                    <a:lnTo>
                      <a:pt x="162" y="62"/>
                    </a:lnTo>
                    <a:lnTo>
                      <a:pt x="169" y="68"/>
                    </a:lnTo>
                    <a:lnTo>
                      <a:pt x="163" y="78"/>
                    </a:lnTo>
                    <a:lnTo>
                      <a:pt x="168" y="87"/>
                    </a:lnTo>
                    <a:lnTo>
                      <a:pt x="178" y="8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07" name="Freeform 121">
                <a:extLst>
                  <a:ext uri="{FF2B5EF4-FFF2-40B4-BE49-F238E27FC236}">
                    <a16:creationId xmlns:a16="http://schemas.microsoft.com/office/drawing/2014/main" id="{0469FCA6-857A-4DE4-9354-1273493A7077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066" y="1166"/>
                <a:ext cx="44" cy="5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" y="8"/>
                  </a:cxn>
                  <a:cxn ang="0">
                    <a:pos x="32" y="30"/>
                  </a:cxn>
                  <a:cxn ang="0">
                    <a:pos x="42" y="38"/>
                  </a:cxn>
                  <a:cxn ang="0">
                    <a:pos x="56" y="59"/>
                  </a:cxn>
                  <a:cxn ang="0">
                    <a:pos x="64" y="66"/>
                  </a:cxn>
                  <a:cxn ang="0">
                    <a:pos x="89" y="71"/>
                  </a:cxn>
                  <a:cxn ang="0">
                    <a:pos x="106" y="59"/>
                  </a:cxn>
                  <a:cxn ang="0">
                    <a:pos x="116" y="56"/>
                  </a:cxn>
                  <a:cxn ang="0">
                    <a:pos x="138" y="64"/>
                  </a:cxn>
                  <a:cxn ang="0">
                    <a:pos x="152" y="89"/>
                  </a:cxn>
                  <a:cxn ang="0">
                    <a:pos x="169" y="97"/>
                  </a:cxn>
                  <a:cxn ang="0">
                    <a:pos x="182" y="110"/>
                  </a:cxn>
                  <a:cxn ang="0">
                    <a:pos x="201" y="120"/>
                  </a:cxn>
                  <a:cxn ang="0">
                    <a:pos x="215" y="136"/>
                  </a:cxn>
                  <a:cxn ang="0">
                    <a:pos x="222" y="136"/>
                  </a:cxn>
                  <a:cxn ang="0">
                    <a:pos x="224" y="145"/>
                  </a:cxn>
                  <a:cxn ang="0">
                    <a:pos x="206" y="142"/>
                  </a:cxn>
                  <a:cxn ang="0">
                    <a:pos x="197" y="146"/>
                  </a:cxn>
                  <a:cxn ang="0">
                    <a:pos x="193" y="155"/>
                  </a:cxn>
                  <a:cxn ang="0">
                    <a:pos x="181" y="156"/>
                  </a:cxn>
                  <a:cxn ang="0">
                    <a:pos x="185" y="161"/>
                  </a:cxn>
                  <a:cxn ang="0">
                    <a:pos x="182" y="169"/>
                  </a:cxn>
                  <a:cxn ang="0">
                    <a:pos x="182" y="183"/>
                  </a:cxn>
                  <a:cxn ang="0">
                    <a:pos x="188" y="194"/>
                  </a:cxn>
                  <a:cxn ang="0">
                    <a:pos x="183" y="200"/>
                  </a:cxn>
                  <a:cxn ang="0">
                    <a:pos x="180" y="217"/>
                  </a:cxn>
                  <a:cxn ang="0">
                    <a:pos x="167" y="226"/>
                  </a:cxn>
                  <a:cxn ang="0">
                    <a:pos x="163" y="232"/>
                  </a:cxn>
                  <a:cxn ang="0">
                    <a:pos x="138" y="248"/>
                  </a:cxn>
                  <a:cxn ang="0">
                    <a:pos x="128" y="241"/>
                  </a:cxn>
                  <a:cxn ang="0">
                    <a:pos x="91" y="233"/>
                  </a:cxn>
                  <a:cxn ang="0">
                    <a:pos x="77" y="222"/>
                  </a:cxn>
                  <a:cxn ang="0">
                    <a:pos x="54" y="164"/>
                  </a:cxn>
                  <a:cxn ang="0">
                    <a:pos x="56" y="147"/>
                  </a:cxn>
                  <a:cxn ang="0">
                    <a:pos x="69" y="108"/>
                  </a:cxn>
                  <a:cxn ang="0">
                    <a:pos x="73" y="85"/>
                  </a:cxn>
                  <a:cxn ang="0">
                    <a:pos x="64" y="85"/>
                  </a:cxn>
                  <a:cxn ang="0">
                    <a:pos x="61" y="73"/>
                  </a:cxn>
                  <a:cxn ang="0">
                    <a:pos x="16" y="19"/>
                  </a:cxn>
                  <a:cxn ang="0">
                    <a:pos x="8" y="12"/>
                  </a:cxn>
                  <a:cxn ang="0">
                    <a:pos x="0" y="0"/>
                  </a:cxn>
                </a:cxnLst>
                <a:rect l="0" t="0" r="r" b="b"/>
                <a:pathLst>
                  <a:path w="224" h="248">
                    <a:moveTo>
                      <a:pt x="0" y="0"/>
                    </a:moveTo>
                    <a:lnTo>
                      <a:pt x="16" y="8"/>
                    </a:lnTo>
                    <a:lnTo>
                      <a:pt x="32" y="30"/>
                    </a:lnTo>
                    <a:lnTo>
                      <a:pt x="42" y="38"/>
                    </a:lnTo>
                    <a:lnTo>
                      <a:pt x="56" y="59"/>
                    </a:lnTo>
                    <a:lnTo>
                      <a:pt x="64" y="66"/>
                    </a:lnTo>
                    <a:lnTo>
                      <a:pt x="89" y="71"/>
                    </a:lnTo>
                    <a:lnTo>
                      <a:pt x="106" y="59"/>
                    </a:lnTo>
                    <a:lnTo>
                      <a:pt x="116" y="56"/>
                    </a:lnTo>
                    <a:lnTo>
                      <a:pt x="138" y="64"/>
                    </a:lnTo>
                    <a:lnTo>
                      <a:pt x="152" y="89"/>
                    </a:lnTo>
                    <a:lnTo>
                      <a:pt x="169" y="97"/>
                    </a:lnTo>
                    <a:lnTo>
                      <a:pt x="182" y="110"/>
                    </a:lnTo>
                    <a:lnTo>
                      <a:pt x="201" y="120"/>
                    </a:lnTo>
                    <a:lnTo>
                      <a:pt x="215" y="136"/>
                    </a:lnTo>
                    <a:lnTo>
                      <a:pt x="222" y="136"/>
                    </a:lnTo>
                    <a:lnTo>
                      <a:pt x="224" y="145"/>
                    </a:lnTo>
                    <a:lnTo>
                      <a:pt x="206" y="142"/>
                    </a:lnTo>
                    <a:lnTo>
                      <a:pt x="197" y="146"/>
                    </a:lnTo>
                    <a:lnTo>
                      <a:pt x="193" y="155"/>
                    </a:lnTo>
                    <a:lnTo>
                      <a:pt x="181" y="156"/>
                    </a:lnTo>
                    <a:lnTo>
                      <a:pt x="185" y="161"/>
                    </a:lnTo>
                    <a:lnTo>
                      <a:pt x="182" y="169"/>
                    </a:lnTo>
                    <a:lnTo>
                      <a:pt x="182" y="183"/>
                    </a:lnTo>
                    <a:lnTo>
                      <a:pt x="188" y="194"/>
                    </a:lnTo>
                    <a:lnTo>
                      <a:pt x="183" y="200"/>
                    </a:lnTo>
                    <a:lnTo>
                      <a:pt x="180" y="217"/>
                    </a:lnTo>
                    <a:lnTo>
                      <a:pt x="167" y="226"/>
                    </a:lnTo>
                    <a:lnTo>
                      <a:pt x="163" y="232"/>
                    </a:lnTo>
                    <a:lnTo>
                      <a:pt x="138" y="248"/>
                    </a:lnTo>
                    <a:lnTo>
                      <a:pt x="128" y="241"/>
                    </a:lnTo>
                    <a:lnTo>
                      <a:pt x="91" y="233"/>
                    </a:lnTo>
                    <a:lnTo>
                      <a:pt x="77" y="222"/>
                    </a:lnTo>
                    <a:lnTo>
                      <a:pt x="54" y="164"/>
                    </a:lnTo>
                    <a:lnTo>
                      <a:pt x="56" y="147"/>
                    </a:lnTo>
                    <a:lnTo>
                      <a:pt x="69" y="108"/>
                    </a:lnTo>
                    <a:lnTo>
                      <a:pt x="73" y="85"/>
                    </a:lnTo>
                    <a:lnTo>
                      <a:pt x="64" y="85"/>
                    </a:lnTo>
                    <a:lnTo>
                      <a:pt x="61" y="73"/>
                    </a:lnTo>
                    <a:lnTo>
                      <a:pt x="16" y="19"/>
                    </a:lnTo>
                    <a:lnTo>
                      <a:pt x="8" y="1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08" name="Freeform 122">
                <a:extLst>
                  <a:ext uri="{FF2B5EF4-FFF2-40B4-BE49-F238E27FC236}">
                    <a16:creationId xmlns:a16="http://schemas.microsoft.com/office/drawing/2014/main" id="{A1F06876-2D02-46C8-9C01-550B4C52905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119" y="1193"/>
                <a:ext cx="54" cy="36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9" y="6"/>
                  </a:cxn>
                  <a:cxn ang="0">
                    <a:pos x="19" y="10"/>
                  </a:cxn>
                  <a:cxn ang="0">
                    <a:pos x="24" y="15"/>
                  </a:cxn>
                  <a:cxn ang="0">
                    <a:pos x="26" y="25"/>
                  </a:cxn>
                  <a:cxn ang="0">
                    <a:pos x="36" y="30"/>
                  </a:cxn>
                  <a:cxn ang="0">
                    <a:pos x="51" y="33"/>
                  </a:cxn>
                  <a:cxn ang="0">
                    <a:pos x="66" y="35"/>
                  </a:cxn>
                  <a:cxn ang="0">
                    <a:pos x="73" y="31"/>
                  </a:cxn>
                  <a:cxn ang="0">
                    <a:pos x="127" y="41"/>
                  </a:cxn>
                  <a:cxn ang="0">
                    <a:pos x="129" y="49"/>
                  </a:cxn>
                  <a:cxn ang="0">
                    <a:pos x="122" y="49"/>
                  </a:cxn>
                  <a:cxn ang="0">
                    <a:pos x="121" y="55"/>
                  </a:cxn>
                  <a:cxn ang="0">
                    <a:pos x="109" y="67"/>
                  </a:cxn>
                  <a:cxn ang="0">
                    <a:pos x="132" y="64"/>
                  </a:cxn>
                  <a:cxn ang="0">
                    <a:pos x="154" y="68"/>
                  </a:cxn>
                  <a:cxn ang="0">
                    <a:pos x="163" y="62"/>
                  </a:cxn>
                  <a:cxn ang="0">
                    <a:pos x="172" y="62"/>
                  </a:cxn>
                  <a:cxn ang="0">
                    <a:pos x="182" y="68"/>
                  </a:cxn>
                  <a:cxn ang="0">
                    <a:pos x="188" y="79"/>
                  </a:cxn>
                  <a:cxn ang="0">
                    <a:pos x="207" y="75"/>
                  </a:cxn>
                  <a:cxn ang="0">
                    <a:pos x="218" y="79"/>
                  </a:cxn>
                  <a:cxn ang="0">
                    <a:pos x="225" y="91"/>
                  </a:cxn>
                  <a:cxn ang="0">
                    <a:pos x="266" y="100"/>
                  </a:cxn>
                  <a:cxn ang="0">
                    <a:pos x="256" y="108"/>
                  </a:cxn>
                  <a:cxn ang="0">
                    <a:pos x="257" y="135"/>
                  </a:cxn>
                  <a:cxn ang="0">
                    <a:pos x="245" y="154"/>
                  </a:cxn>
                  <a:cxn ang="0">
                    <a:pos x="208" y="176"/>
                  </a:cxn>
                  <a:cxn ang="0">
                    <a:pos x="198" y="180"/>
                  </a:cxn>
                  <a:cxn ang="0">
                    <a:pos x="191" y="171"/>
                  </a:cxn>
                  <a:cxn ang="0">
                    <a:pos x="186" y="176"/>
                  </a:cxn>
                  <a:cxn ang="0">
                    <a:pos x="179" y="173"/>
                  </a:cxn>
                  <a:cxn ang="0">
                    <a:pos x="174" y="164"/>
                  </a:cxn>
                  <a:cxn ang="0">
                    <a:pos x="171" y="175"/>
                  </a:cxn>
                  <a:cxn ang="0">
                    <a:pos x="160" y="175"/>
                  </a:cxn>
                  <a:cxn ang="0">
                    <a:pos x="144" y="170"/>
                  </a:cxn>
                  <a:cxn ang="0">
                    <a:pos x="133" y="156"/>
                  </a:cxn>
                  <a:cxn ang="0">
                    <a:pos x="117" y="156"/>
                  </a:cxn>
                  <a:cxn ang="0">
                    <a:pos x="104" y="151"/>
                  </a:cxn>
                  <a:cxn ang="0">
                    <a:pos x="95" y="140"/>
                  </a:cxn>
                  <a:cxn ang="0">
                    <a:pos x="85" y="135"/>
                  </a:cxn>
                  <a:cxn ang="0">
                    <a:pos x="75" y="123"/>
                  </a:cxn>
                  <a:cxn ang="0">
                    <a:pos x="57" y="118"/>
                  </a:cxn>
                  <a:cxn ang="0">
                    <a:pos x="46" y="110"/>
                  </a:cxn>
                  <a:cxn ang="0">
                    <a:pos x="45" y="81"/>
                  </a:cxn>
                  <a:cxn ang="0">
                    <a:pos x="31" y="67"/>
                  </a:cxn>
                  <a:cxn ang="0">
                    <a:pos x="26" y="47"/>
                  </a:cxn>
                  <a:cxn ang="0">
                    <a:pos x="5" y="20"/>
                  </a:cxn>
                  <a:cxn ang="0">
                    <a:pos x="0" y="3"/>
                  </a:cxn>
                  <a:cxn ang="0">
                    <a:pos x="3" y="0"/>
                  </a:cxn>
                </a:cxnLst>
                <a:rect l="0" t="0" r="r" b="b"/>
                <a:pathLst>
                  <a:path w="266" h="180">
                    <a:moveTo>
                      <a:pt x="3" y="0"/>
                    </a:moveTo>
                    <a:lnTo>
                      <a:pt x="9" y="6"/>
                    </a:lnTo>
                    <a:lnTo>
                      <a:pt x="19" y="10"/>
                    </a:lnTo>
                    <a:lnTo>
                      <a:pt x="24" y="15"/>
                    </a:lnTo>
                    <a:lnTo>
                      <a:pt x="26" y="25"/>
                    </a:lnTo>
                    <a:lnTo>
                      <a:pt x="36" y="30"/>
                    </a:lnTo>
                    <a:lnTo>
                      <a:pt x="51" y="33"/>
                    </a:lnTo>
                    <a:lnTo>
                      <a:pt x="66" y="35"/>
                    </a:lnTo>
                    <a:lnTo>
                      <a:pt x="73" y="31"/>
                    </a:lnTo>
                    <a:lnTo>
                      <a:pt x="127" y="41"/>
                    </a:lnTo>
                    <a:lnTo>
                      <a:pt x="129" y="49"/>
                    </a:lnTo>
                    <a:lnTo>
                      <a:pt x="122" y="49"/>
                    </a:lnTo>
                    <a:lnTo>
                      <a:pt x="121" y="55"/>
                    </a:lnTo>
                    <a:lnTo>
                      <a:pt x="109" y="67"/>
                    </a:lnTo>
                    <a:lnTo>
                      <a:pt x="132" y="64"/>
                    </a:lnTo>
                    <a:lnTo>
                      <a:pt x="154" y="68"/>
                    </a:lnTo>
                    <a:lnTo>
                      <a:pt x="163" y="62"/>
                    </a:lnTo>
                    <a:lnTo>
                      <a:pt x="172" y="62"/>
                    </a:lnTo>
                    <a:lnTo>
                      <a:pt x="182" y="68"/>
                    </a:lnTo>
                    <a:lnTo>
                      <a:pt x="188" y="79"/>
                    </a:lnTo>
                    <a:lnTo>
                      <a:pt x="207" y="75"/>
                    </a:lnTo>
                    <a:lnTo>
                      <a:pt x="218" y="79"/>
                    </a:lnTo>
                    <a:lnTo>
                      <a:pt x="225" y="91"/>
                    </a:lnTo>
                    <a:lnTo>
                      <a:pt x="266" y="100"/>
                    </a:lnTo>
                    <a:lnTo>
                      <a:pt x="256" y="108"/>
                    </a:lnTo>
                    <a:lnTo>
                      <a:pt x="257" y="135"/>
                    </a:lnTo>
                    <a:lnTo>
                      <a:pt x="245" y="154"/>
                    </a:lnTo>
                    <a:lnTo>
                      <a:pt x="208" y="176"/>
                    </a:lnTo>
                    <a:lnTo>
                      <a:pt x="198" y="180"/>
                    </a:lnTo>
                    <a:lnTo>
                      <a:pt x="191" y="171"/>
                    </a:lnTo>
                    <a:lnTo>
                      <a:pt x="186" y="176"/>
                    </a:lnTo>
                    <a:lnTo>
                      <a:pt x="179" y="173"/>
                    </a:lnTo>
                    <a:lnTo>
                      <a:pt x="174" y="164"/>
                    </a:lnTo>
                    <a:lnTo>
                      <a:pt x="171" y="175"/>
                    </a:lnTo>
                    <a:lnTo>
                      <a:pt x="160" y="175"/>
                    </a:lnTo>
                    <a:lnTo>
                      <a:pt x="144" y="170"/>
                    </a:lnTo>
                    <a:lnTo>
                      <a:pt x="133" y="156"/>
                    </a:lnTo>
                    <a:lnTo>
                      <a:pt x="117" y="156"/>
                    </a:lnTo>
                    <a:lnTo>
                      <a:pt x="104" y="151"/>
                    </a:lnTo>
                    <a:lnTo>
                      <a:pt x="95" y="140"/>
                    </a:lnTo>
                    <a:lnTo>
                      <a:pt x="85" y="135"/>
                    </a:lnTo>
                    <a:lnTo>
                      <a:pt x="75" y="123"/>
                    </a:lnTo>
                    <a:lnTo>
                      <a:pt x="57" y="118"/>
                    </a:lnTo>
                    <a:lnTo>
                      <a:pt x="46" y="110"/>
                    </a:lnTo>
                    <a:lnTo>
                      <a:pt x="45" y="81"/>
                    </a:lnTo>
                    <a:lnTo>
                      <a:pt x="31" y="67"/>
                    </a:lnTo>
                    <a:lnTo>
                      <a:pt x="26" y="47"/>
                    </a:lnTo>
                    <a:lnTo>
                      <a:pt x="5" y="20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09" name="Freeform 123">
                <a:extLst>
                  <a:ext uri="{FF2B5EF4-FFF2-40B4-BE49-F238E27FC236}">
                    <a16:creationId xmlns:a16="http://schemas.microsoft.com/office/drawing/2014/main" id="{B336EF8B-3954-4CA0-ACA0-A07B86596B86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047" y="1261"/>
                <a:ext cx="43" cy="27"/>
              </a:xfrm>
              <a:custGeom>
                <a:avLst/>
                <a:gdLst/>
                <a:ahLst/>
                <a:cxnLst>
                  <a:cxn ang="0">
                    <a:pos x="92" y="7"/>
                  </a:cxn>
                  <a:cxn ang="0">
                    <a:pos x="110" y="0"/>
                  </a:cxn>
                  <a:cxn ang="0">
                    <a:pos x="126" y="2"/>
                  </a:cxn>
                  <a:cxn ang="0">
                    <a:pos x="137" y="5"/>
                  </a:cxn>
                  <a:cxn ang="0">
                    <a:pos x="148" y="16"/>
                  </a:cxn>
                  <a:cxn ang="0">
                    <a:pos x="156" y="18"/>
                  </a:cxn>
                  <a:cxn ang="0">
                    <a:pos x="169" y="36"/>
                  </a:cxn>
                  <a:cxn ang="0">
                    <a:pos x="187" y="51"/>
                  </a:cxn>
                  <a:cxn ang="0">
                    <a:pos x="203" y="78"/>
                  </a:cxn>
                  <a:cxn ang="0">
                    <a:pos x="207" y="93"/>
                  </a:cxn>
                  <a:cxn ang="0">
                    <a:pos x="207" y="112"/>
                  </a:cxn>
                  <a:cxn ang="0">
                    <a:pos x="212" y="126"/>
                  </a:cxn>
                  <a:cxn ang="0">
                    <a:pos x="212" y="136"/>
                  </a:cxn>
                  <a:cxn ang="0">
                    <a:pos x="202" y="132"/>
                  </a:cxn>
                  <a:cxn ang="0">
                    <a:pos x="193" y="136"/>
                  </a:cxn>
                  <a:cxn ang="0">
                    <a:pos x="181" y="134"/>
                  </a:cxn>
                  <a:cxn ang="0">
                    <a:pos x="167" y="127"/>
                  </a:cxn>
                  <a:cxn ang="0">
                    <a:pos x="139" y="128"/>
                  </a:cxn>
                  <a:cxn ang="0">
                    <a:pos x="122" y="120"/>
                  </a:cxn>
                  <a:cxn ang="0">
                    <a:pos x="115" y="112"/>
                  </a:cxn>
                  <a:cxn ang="0">
                    <a:pos x="102" y="115"/>
                  </a:cxn>
                  <a:cxn ang="0">
                    <a:pos x="85" y="110"/>
                  </a:cxn>
                  <a:cxn ang="0">
                    <a:pos x="68" y="99"/>
                  </a:cxn>
                  <a:cxn ang="0">
                    <a:pos x="48" y="95"/>
                  </a:cxn>
                  <a:cxn ang="0">
                    <a:pos x="21" y="110"/>
                  </a:cxn>
                  <a:cxn ang="0">
                    <a:pos x="10" y="109"/>
                  </a:cxn>
                  <a:cxn ang="0">
                    <a:pos x="0" y="95"/>
                  </a:cxn>
                  <a:cxn ang="0">
                    <a:pos x="8" y="89"/>
                  </a:cxn>
                  <a:cxn ang="0">
                    <a:pos x="37" y="86"/>
                  </a:cxn>
                  <a:cxn ang="0">
                    <a:pos x="41" y="79"/>
                  </a:cxn>
                  <a:cxn ang="0">
                    <a:pos x="48" y="62"/>
                  </a:cxn>
                  <a:cxn ang="0">
                    <a:pos x="60" y="31"/>
                  </a:cxn>
                  <a:cxn ang="0">
                    <a:pos x="60" y="19"/>
                  </a:cxn>
                  <a:cxn ang="0">
                    <a:pos x="65" y="10"/>
                  </a:cxn>
                  <a:cxn ang="0">
                    <a:pos x="92" y="7"/>
                  </a:cxn>
                </a:cxnLst>
                <a:rect l="0" t="0" r="r" b="b"/>
                <a:pathLst>
                  <a:path w="212" h="136">
                    <a:moveTo>
                      <a:pt x="92" y="7"/>
                    </a:moveTo>
                    <a:lnTo>
                      <a:pt x="110" y="0"/>
                    </a:lnTo>
                    <a:lnTo>
                      <a:pt x="126" y="2"/>
                    </a:lnTo>
                    <a:lnTo>
                      <a:pt x="137" y="5"/>
                    </a:lnTo>
                    <a:lnTo>
                      <a:pt x="148" y="16"/>
                    </a:lnTo>
                    <a:lnTo>
                      <a:pt x="156" y="18"/>
                    </a:lnTo>
                    <a:lnTo>
                      <a:pt x="169" y="36"/>
                    </a:lnTo>
                    <a:lnTo>
                      <a:pt x="187" y="51"/>
                    </a:lnTo>
                    <a:lnTo>
                      <a:pt x="203" y="78"/>
                    </a:lnTo>
                    <a:lnTo>
                      <a:pt x="207" y="93"/>
                    </a:lnTo>
                    <a:lnTo>
                      <a:pt x="207" y="112"/>
                    </a:lnTo>
                    <a:lnTo>
                      <a:pt x="212" y="126"/>
                    </a:lnTo>
                    <a:lnTo>
                      <a:pt x="212" y="136"/>
                    </a:lnTo>
                    <a:lnTo>
                      <a:pt x="202" y="132"/>
                    </a:lnTo>
                    <a:lnTo>
                      <a:pt x="193" y="136"/>
                    </a:lnTo>
                    <a:lnTo>
                      <a:pt x="181" y="134"/>
                    </a:lnTo>
                    <a:lnTo>
                      <a:pt x="167" y="127"/>
                    </a:lnTo>
                    <a:lnTo>
                      <a:pt x="139" y="128"/>
                    </a:lnTo>
                    <a:lnTo>
                      <a:pt x="122" y="120"/>
                    </a:lnTo>
                    <a:lnTo>
                      <a:pt x="115" y="112"/>
                    </a:lnTo>
                    <a:lnTo>
                      <a:pt x="102" y="115"/>
                    </a:lnTo>
                    <a:lnTo>
                      <a:pt x="85" y="110"/>
                    </a:lnTo>
                    <a:lnTo>
                      <a:pt x="68" y="99"/>
                    </a:lnTo>
                    <a:lnTo>
                      <a:pt x="48" y="95"/>
                    </a:lnTo>
                    <a:lnTo>
                      <a:pt x="21" y="110"/>
                    </a:lnTo>
                    <a:lnTo>
                      <a:pt x="10" y="109"/>
                    </a:lnTo>
                    <a:lnTo>
                      <a:pt x="0" y="95"/>
                    </a:lnTo>
                    <a:lnTo>
                      <a:pt x="8" y="89"/>
                    </a:lnTo>
                    <a:lnTo>
                      <a:pt x="37" y="86"/>
                    </a:lnTo>
                    <a:lnTo>
                      <a:pt x="41" y="79"/>
                    </a:lnTo>
                    <a:lnTo>
                      <a:pt x="48" y="62"/>
                    </a:lnTo>
                    <a:lnTo>
                      <a:pt x="60" y="31"/>
                    </a:lnTo>
                    <a:lnTo>
                      <a:pt x="60" y="19"/>
                    </a:lnTo>
                    <a:lnTo>
                      <a:pt x="65" y="10"/>
                    </a:lnTo>
                    <a:lnTo>
                      <a:pt x="92" y="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10" name="Freeform 124">
                <a:extLst>
                  <a:ext uri="{FF2B5EF4-FFF2-40B4-BE49-F238E27FC236}">
                    <a16:creationId xmlns:a16="http://schemas.microsoft.com/office/drawing/2014/main" id="{578A6779-E92D-40F4-89C8-A73AFBD8F19B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080" y="1282"/>
                <a:ext cx="68" cy="102"/>
              </a:xfrm>
              <a:custGeom>
                <a:avLst/>
                <a:gdLst/>
                <a:ahLst/>
                <a:cxnLst>
                  <a:cxn ang="0">
                    <a:pos x="152" y="22"/>
                  </a:cxn>
                  <a:cxn ang="0">
                    <a:pos x="199" y="0"/>
                  </a:cxn>
                  <a:cxn ang="0">
                    <a:pos x="234" y="15"/>
                  </a:cxn>
                  <a:cxn ang="0">
                    <a:pos x="277" y="45"/>
                  </a:cxn>
                  <a:cxn ang="0">
                    <a:pos x="272" y="68"/>
                  </a:cxn>
                  <a:cxn ang="0">
                    <a:pos x="234" y="86"/>
                  </a:cxn>
                  <a:cxn ang="0">
                    <a:pos x="267" y="94"/>
                  </a:cxn>
                  <a:cxn ang="0">
                    <a:pos x="245" y="114"/>
                  </a:cxn>
                  <a:cxn ang="0">
                    <a:pos x="238" y="119"/>
                  </a:cxn>
                  <a:cxn ang="0">
                    <a:pos x="232" y="158"/>
                  </a:cxn>
                  <a:cxn ang="0">
                    <a:pos x="226" y="165"/>
                  </a:cxn>
                  <a:cxn ang="0">
                    <a:pos x="219" y="189"/>
                  </a:cxn>
                  <a:cxn ang="0">
                    <a:pos x="224" y="226"/>
                  </a:cxn>
                  <a:cxn ang="0">
                    <a:pos x="218" y="267"/>
                  </a:cxn>
                  <a:cxn ang="0">
                    <a:pos x="230" y="331"/>
                  </a:cxn>
                  <a:cxn ang="0">
                    <a:pos x="250" y="373"/>
                  </a:cxn>
                  <a:cxn ang="0">
                    <a:pos x="278" y="426"/>
                  </a:cxn>
                  <a:cxn ang="0">
                    <a:pos x="306" y="450"/>
                  </a:cxn>
                  <a:cxn ang="0">
                    <a:pos x="338" y="472"/>
                  </a:cxn>
                  <a:cxn ang="0">
                    <a:pos x="322" y="490"/>
                  </a:cxn>
                  <a:cxn ang="0">
                    <a:pos x="320" y="498"/>
                  </a:cxn>
                  <a:cxn ang="0">
                    <a:pos x="301" y="502"/>
                  </a:cxn>
                  <a:cxn ang="0">
                    <a:pos x="284" y="470"/>
                  </a:cxn>
                  <a:cxn ang="0">
                    <a:pos x="261" y="481"/>
                  </a:cxn>
                  <a:cxn ang="0">
                    <a:pos x="273" y="487"/>
                  </a:cxn>
                  <a:cxn ang="0">
                    <a:pos x="251" y="491"/>
                  </a:cxn>
                  <a:cxn ang="0">
                    <a:pos x="243" y="495"/>
                  </a:cxn>
                  <a:cxn ang="0">
                    <a:pos x="220" y="476"/>
                  </a:cxn>
                  <a:cxn ang="0">
                    <a:pos x="210" y="488"/>
                  </a:cxn>
                  <a:cxn ang="0">
                    <a:pos x="182" y="480"/>
                  </a:cxn>
                  <a:cxn ang="0">
                    <a:pos x="189" y="466"/>
                  </a:cxn>
                  <a:cxn ang="0">
                    <a:pos x="144" y="470"/>
                  </a:cxn>
                  <a:cxn ang="0">
                    <a:pos x="127" y="461"/>
                  </a:cxn>
                  <a:cxn ang="0">
                    <a:pos x="125" y="438"/>
                  </a:cxn>
                  <a:cxn ang="0">
                    <a:pos x="124" y="421"/>
                  </a:cxn>
                  <a:cxn ang="0">
                    <a:pos x="135" y="413"/>
                  </a:cxn>
                  <a:cxn ang="0">
                    <a:pos x="157" y="412"/>
                  </a:cxn>
                  <a:cxn ang="0">
                    <a:pos x="143" y="400"/>
                  </a:cxn>
                  <a:cxn ang="0">
                    <a:pos x="116" y="380"/>
                  </a:cxn>
                  <a:cxn ang="0">
                    <a:pos x="138" y="348"/>
                  </a:cxn>
                  <a:cxn ang="0">
                    <a:pos x="109" y="380"/>
                  </a:cxn>
                  <a:cxn ang="0">
                    <a:pos x="107" y="345"/>
                  </a:cxn>
                  <a:cxn ang="0">
                    <a:pos x="90" y="342"/>
                  </a:cxn>
                  <a:cxn ang="0">
                    <a:pos x="76" y="353"/>
                  </a:cxn>
                  <a:cxn ang="0">
                    <a:pos x="65" y="319"/>
                  </a:cxn>
                  <a:cxn ang="0">
                    <a:pos x="51" y="331"/>
                  </a:cxn>
                  <a:cxn ang="0">
                    <a:pos x="32" y="347"/>
                  </a:cxn>
                  <a:cxn ang="0">
                    <a:pos x="16" y="340"/>
                  </a:cxn>
                  <a:cxn ang="0">
                    <a:pos x="1" y="294"/>
                  </a:cxn>
                  <a:cxn ang="0">
                    <a:pos x="3" y="255"/>
                  </a:cxn>
                  <a:cxn ang="0">
                    <a:pos x="27" y="242"/>
                  </a:cxn>
                  <a:cxn ang="0">
                    <a:pos x="42" y="244"/>
                  </a:cxn>
                  <a:cxn ang="0">
                    <a:pos x="53" y="230"/>
                  </a:cxn>
                  <a:cxn ang="0">
                    <a:pos x="64" y="206"/>
                  </a:cxn>
                  <a:cxn ang="0">
                    <a:pos x="70" y="186"/>
                  </a:cxn>
                  <a:cxn ang="0">
                    <a:pos x="79" y="162"/>
                  </a:cxn>
                  <a:cxn ang="0">
                    <a:pos x="75" y="158"/>
                  </a:cxn>
                  <a:cxn ang="0">
                    <a:pos x="68" y="141"/>
                  </a:cxn>
                  <a:cxn ang="0">
                    <a:pos x="73" y="97"/>
                  </a:cxn>
                  <a:cxn ang="0">
                    <a:pos x="103" y="87"/>
                  </a:cxn>
                  <a:cxn ang="0">
                    <a:pos x="94" y="74"/>
                  </a:cxn>
                  <a:cxn ang="0">
                    <a:pos x="92" y="61"/>
                  </a:cxn>
                  <a:cxn ang="0">
                    <a:pos x="124" y="20"/>
                  </a:cxn>
                </a:cxnLst>
                <a:rect l="0" t="0" r="r" b="b"/>
                <a:pathLst>
                  <a:path w="338" h="508">
                    <a:moveTo>
                      <a:pt x="124" y="20"/>
                    </a:moveTo>
                    <a:lnTo>
                      <a:pt x="128" y="17"/>
                    </a:lnTo>
                    <a:lnTo>
                      <a:pt x="152" y="22"/>
                    </a:lnTo>
                    <a:lnTo>
                      <a:pt x="161" y="12"/>
                    </a:lnTo>
                    <a:lnTo>
                      <a:pt x="187" y="0"/>
                    </a:lnTo>
                    <a:lnTo>
                      <a:pt x="199" y="0"/>
                    </a:lnTo>
                    <a:lnTo>
                      <a:pt x="210" y="9"/>
                    </a:lnTo>
                    <a:lnTo>
                      <a:pt x="219" y="14"/>
                    </a:lnTo>
                    <a:lnTo>
                      <a:pt x="234" y="15"/>
                    </a:lnTo>
                    <a:lnTo>
                      <a:pt x="256" y="33"/>
                    </a:lnTo>
                    <a:lnTo>
                      <a:pt x="268" y="34"/>
                    </a:lnTo>
                    <a:lnTo>
                      <a:pt x="277" y="45"/>
                    </a:lnTo>
                    <a:lnTo>
                      <a:pt x="279" y="55"/>
                    </a:lnTo>
                    <a:lnTo>
                      <a:pt x="245" y="63"/>
                    </a:lnTo>
                    <a:lnTo>
                      <a:pt x="272" y="68"/>
                    </a:lnTo>
                    <a:lnTo>
                      <a:pt x="268" y="74"/>
                    </a:lnTo>
                    <a:lnTo>
                      <a:pt x="256" y="73"/>
                    </a:lnTo>
                    <a:lnTo>
                      <a:pt x="234" y="86"/>
                    </a:lnTo>
                    <a:lnTo>
                      <a:pt x="246" y="88"/>
                    </a:lnTo>
                    <a:lnTo>
                      <a:pt x="265" y="82"/>
                    </a:lnTo>
                    <a:lnTo>
                      <a:pt x="267" y="94"/>
                    </a:lnTo>
                    <a:lnTo>
                      <a:pt x="262" y="103"/>
                    </a:lnTo>
                    <a:lnTo>
                      <a:pt x="253" y="111"/>
                    </a:lnTo>
                    <a:lnTo>
                      <a:pt x="245" y="114"/>
                    </a:lnTo>
                    <a:lnTo>
                      <a:pt x="225" y="111"/>
                    </a:lnTo>
                    <a:lnTo>
                      <a:pt x="222" y="121"/>
                    </a:lnTo>
                    <a:lnTo>
                      <a:pt x="238" y="119"/>
                    </a:lnTo>
                    <a:lnTo>
                      <a:pt x="242" y="131"/>
                    </a:lnTo>
                    <a:lnTo>
                      <a:pt x="235" y="143"/>
                    </a:lnTo>
                    <a:lnTo>
                      <a:pt x="232" y="158"/>
                    </a:lnTo>
                    <a:lnTo>
                      <a:pt x="226" y="156"/>
                    </a:lnTo>
                    <a:lnTo>
                      <a:pt x="222" y="160"/>
                    </a:lnTo>
                    <a:lnTo>
                      <a:pt x="226" y="165"/>
                    </a:lnTo>
                    <a:lnTo>
                      <a:pt x="225" y="176"/>
                    </a:lnTo>
                    <a:lnTo>
                      <a:pt x="219" y="178"/>
                    </a:lnTo>
                    <a:lnTo>
                      <a:pt x="219" y="189"/>
                    </a:lnTo>
                    <a:lnTo>
                      <a:pt x="218" y="201"/>
                    </a:lnTo>
                    <a:lnTo>
                      <a:pt x="219" y="214"/>
                    </a:lnTo>
                    <a:lnTo>
                      <a:pt x="224" y="226"/>
                    </a:lnTo>
                    <a:lnTo>
                      <a:pt x="224" y="235"/>
                    </a:lnTo>
                    <a:lnTo>
                      <a:pt x="216" y="255"/>
                    </a:lnTo>
                    <a:lnTo>
                      <a:pt x="218" y="267"/>
                    </a:lnTo>
                    <a:lnTo>
                      <a:pt x="222" y="273"/>
                    </a:lnTo>
                    <a:lnTo>
                      <a:pt x="226" y="313"/>
                    </a:lnTo>
                    <a:lnTo>
                      <a:pt x="230" y="331"/>
                    </a:lnTo>
                    <a:lnTo>
                      <a:pt x="234" y="341"/>
                    </a:lnTo>
                    <a:lnTo>
                      <a:pt x="242" y="353"/>
                    </a:lnTo>
                    <a:lnTo>
                      <a:pt x="250" y="373"/>
                    </a:lnTo>
                    <a:lnTo>
                      <a:pt x="253" y="382"/>
                    </a:lnTo>
                    <a:lnTo>
                      <a:pt x="254" y="394"/>
                    </a:lnTo>
                    <a:lnTo>
                      <a:pt x="278" y="426"/>
                    </a:lnTo>
                    <a:lnTo>
                      <a:pt x="288" y="436"/>
                    </a:lnTo>
                    <a:lnTo>
                      <a:pt x="296" y="439"/>
                    </a:lnTo>
                    <a:lnTo>
                      <a:pt x="306" y="450"/>
                    </a:lnTo>
                    <a:lnTo>
                      <a:pt x="322" y="464"/>
                    </a:lnTo>
                    <a:lnTo>
                      <a:pt x="327" y="463"/>
                    </a:lnTo>
                    <a:lnTo>
                      <a:pt x="338" y="472"/>
                    </a:lnTo>
                    <a:lnTo>
                      <a:pt x="332" y="475"/>
                    </a:lnTo>
                    <a:lnTo>
                      <a:pt x="332" y="485"/>
                    </a:lnTo>
                    <a:lnTo>
                      <a:pt x="322" y="490"/>
                    </a:lnTo>
                    <a:lnTo>
                      <a:pt x="301" y="486"/>
                    </a:lnTo>
                    <a:lnTo>
                      <a:pt x="296" y="491"/>
                    </a:lnTo>
                    <a:lnTo>
                      <a:pt x="320" y="498"/>
                    </a:lnTo>
                    <a:lnTo>
                      <a:pt x="311" y="499"/>
                    </a:lnTo>
                    <a:lnTo>
                      <a:pt x="310" y="508"/>
                    </a:lnTo>
                    <a:lnTo>
                      <a:pt x="301" y="502"/>
                    </a:lnTo>
                    <a:lnTo>
                      <a:pt x="286" y="486"/>
                    </a:lnTo>
                    <a:lnTo>
                      <a:pt x="281" y="482"/>
                    </a:lnTo>
                    <a:lnTo>
                      <a:pt x="284" y="470"/>
                    </a:lnTo>
                    <a:lnTo>
                      <a:pt x="274" y="475"/>
                    </a:lnTo>
                    <a:lnTo>
                      <a:pt x="265" y="475"/>
                    </a:lnTo>
                    <a:lnTo>
                      <a:pt x="261" y="481"/>
                    </a:lnTo>
                    <a:lnTo>
                      <a:pt x="262" y="487"/>
                    </a:lnTo>
                    <a:lnTo>
                      <a:pt x="268" y="491"/>
                    </a:lnTo>
                    <a:lnTo>
                      <a:pt x="273" y="487"/>
                    </a:lnTo>
                    <a:lnTo>
                      <a:pt x="275" y="498"/>
                    </a:lnTo>
                    <a:lnTo>
                      <a:pt x="261" y="499"/>
                    </a:lnTo>
                    <a:lnTo>
                      <a:pt x="251" y="491"/>
                    </a:lnTo>
                    <a:lnTo>
                      <a:pt x="246" y="491"/>
                    </a:lnTo>
                    <a:lnTo>
                      <a:pt x="248" y="498"/>
                    </a:lnTo>
                    <a:lnTo>
                      <a:pt x="243" y="495"/>
                    </a:lnTo>
                    <a:lnTo>
                      <a:pt x="237" y="481"/>
                    </a:lnTo>
                    <a:lnTo>
                      <a:pt x="229" y="482"/>
                    </a:lnTo>
                    <a:lnTo>
                      <a:pt x="220" y="476"/>
                    </a:lnTo>
                    <a:lnTo>
                      <a:pt x="216" y="487"/>
                    </a:lnTo>
                    <a:lnTo>
                      <a:pt x="213" y="483"/>
                    </a:lnTo>
                    <a:lnTo>
                      <a:pt x="210" y="488"/>
                    </a:lnTo>
                    <a:lnTo>
                      <a:pt x="209" y="499"/>
                    </a:lnTo>
                    <a:lnTo>
                      <a:pt x="204" y="499"/>
                    </a:lnTo>
                    <a:lnTo>
                      <a:pt x="182" y="480"/>
                    </a:lnTo>
                    <a:lnTo>
                      <a:pt x="178" y="471"/>
                    </a:lnTo>
                    <a:lnTo>
                      <a:pt x="191" y="471"/>
                    </a:lnTo>
                    <a:lnTo>
                      <a:pt x="189" y="466"/>
                    </a:lnTo>
                    <a:lnTo>
                      <a:pt x="173" y="465"/>
                    </a:lnTo>
                    <a:lnTo>
                      <a:pt x="151" y="472"/>
                    </a:lnTo>
                    <a:lnTo>
                      <a:pt x="144" y="470"/>
                    </a:lnTo>
                    <a:lnTo>
                      <a:pt x="139" y="461"/>
                    </a:lnTo>
                    <a:lnTo>
                      <a:pt x="134" y="465"/>
                    </a:lnTo>
                    <a:lnTo>
                      <a:pt x="127" y="461"/>
                    </a:lnTo>
                    <a:lnTo>
                      <a:pt x="125" y="458"/>
                    </a:lnTo>
                    <a:lnTo>
                      <a:pt x="124" y="449"/>
                    </a:lnTo>
                    <a:lnTo>
                      <a:pt x="125" y="438"/>
                    </a:lnTo>
                    <a:lnTo>
                      <a:pt x="125" y="431"/>
                    </a:lnTo>
                    <a:lnTo>
                      <a:pt x="122" y="423"/>
                    </a:lnTo>
                    <a:lnTo>
                      <a:pt x="124" y="421"/>
                    </a:lnTo>
                    <a:lnTo>
                      <a:pt x="137" y="427"/>
                    </a:lnTo>
                    <a:lnTo>
                      <a:pt x="139" y="422"/>
                    </a:lnTo>
                    <a:lnTo>
                      <a:pt x="135" y="413"/>
                    </a:lnTo>
                    <a:lnTo>
                      <a:pt x="144" y="418"/>
                    </a:lnTo>
                    <a:lnTo>
                      <a:pt x="156" y="416"/>
                    </a:lnTo>
                    <a:lnTo>
                      <a:pt x="157" y="412"/>
                    </a:lnTo>
                    <a:lnTo>
                      <a:pt x="145" y="410"/>
                    </a:lnTo>
                    <a:lnTo>
                      <a:pt x="150" y="404"/>
                    </a:lnTo>
                    <a:lnTo>
                      <a:pt x="143" y="400"/>
                    </a:lnTo>
                    <a:lnTo>
                      <a:pt x="124" y="397"/>
                    </a:lnTo>
                    <a:lnTo>
                      <a:pt x="116" y="388"/>
                    </a:lnTo>
                    <a:lnTo>
                      <a:pt x="116" y="380"/>
                    </a:lnTo>
                    <a:lnTo>
                      <a:pt x="119" y="382"/>
                    </a:lnTo>
                    <a:lnTo>
                      <a:pt x="121" y="372"/>
                    </a:lnTo>
                    <a:lnTo>
                      <a:pt x="138" y="348"/>
                    </a:lnTo>
                    <a:lnTo>
                      <a:pt x="124" y="357"/>
                    </a:lnTo>
                    <a:lnTo>
                      <a:pt x="116" y="373"/>
                    </a:lnTo>
                    <a:lnTo>
                      <a:pt x="109" y="380"/>
                    </a:lnTo>
                    <a:lnTo>
                      <a:pt x="109" y="364"/>
                    </a:lnTo>
                    <a:lnTo>
                      <a:pt x="107" y="356"/>
                    </a:lnTo>
                    <a:lnTo>
                      <a:pt x="107" y="345"/>
                    </a:lnTo>
                    <a:lnTo>
                      <a:pt x="109" y="336"/>
                    </a:lnTo>
                    <a:lnTo>
                      <a:pt x="97" y="348"/>
                    </a:lnTo>
                    <a:lnTo>
                      <a:pt x="90" y="342"/>
                    </a:lnTo>
                    <a:lnTo>
                      <a:pt x="86" y="352"/>
                    </a:lnTo>
                    <a:lnTo>
                      <a:pt x="80" y="348"/>
                    </a:lnTo>
                    <a:lnTo>
                      <a:pt x="76" y="353"/>
                    </a:lnTo>
                    <a:lnTo>
                      <a:pt x="73" y="341"/>
                    </a:lnTo>
                    <a:lnTo>
                      <a:pt x="73" y="325"/>
                    </a:lnTo>
                    <a:lnTo>
                      <a:pt x="65" y="319"/>
                    </a:lnTo>
                    <a:lnTo>
                      <a:pt x="57" y="335"/>
                    </a:lnTo>
                    <a:lnTo>
                      <a:pt x="55" y="346"/>
                    </a:lnTo>
                    <a:lnTo>
                      <a:pt x="51" y="331"/>
                    </a:lnTo>
                    <a:lnTo>
                      <a:pt x="46" y="336"/>
                    </a:lnTo>
                    <a:lnTo>
                      <a:pt x="44" y="347"/>
                    </a:lnTo>
                    <a:lnTo>
                      <a:pt x="32" y="347"/>
                    </a:lnTo>
                    <a:lnTo>
                      <a:pt x="26" y="346"/>
                    </a:lnTo>
                    <a:lnTo>
                      <a:pt x="22" y="341"/>
                    </a:lnTo>
                    <a:lnTo>
                      <a:pt x="16" y="340"/>
                    </a:lnTo>
                    <a:lnTo>
                      <a:pt x="10" y="330"/>
                    </a:lnTo>
                    <a:lnTo>
                      <a:pt x="3" y="309"/>
                    </a:lnTo>
                    <a:lnTo>
                      <a:pt x="1" y="294"/>
                    </a:lnTo>
                    <a:lnTo>
                      <a:pt x="0" y="280"/>
                    </a:lnTo>
                    <a:lnTo>
                      <a:pt x="3" y="269"/>
                    </a:lnTo>
                    <a:lnTo>
                      <a:pt x="3" y="255"/>
                    </a:lnTo>
                    <a:lnTo>
                      <a:pt x="6" y="246"/>
                    </a:lnTo>
                    <a:lnTo>
                      <a:pt x="21" y="234"/>
                    </a:lnTo>
                    <a:lnTo>
                      <a:pt x="27" y="242"/>
                    </a:lnTo>
                    <a:lnTo>
                      <a:pt x="33" y="235"/>
                    </a:lnTo>
                    <a:lnTo>
                      <a:pt x="43" y="234"/>
                    </a:lnTo>
                    <a:lnTo>
                      <a:pt x="42" y="244"/>
                    </a:lnTo>
                    <a:lnTo>
                      <a:pt x="48" y="249"/>
                    </a:lnTo>
                    <a:lnTo>
                      <a:pt x="52" y="240"/>
                    </a:lnTo>
                    <a:lnTo>
                      <a:pt x="53" y="230"/>
                    </a:lnTo>
                    <a:lnTo>
                      <a:pt x="57" y="228"/>
                    </a:lnTo>
                    <a:lnTo>
                      <a:pt x="58" y="206"/>
                    </a:lnTo>
                    <a:lnTo>
                      <a:pt x="64" y="206"/>
                    </a:lnTo>
                    <a:lnTo>
                      <a:pt x="65" y="199"/>
                    </a:lnTo>
                    <a:lnTo>
                      <a:pt x="62" y="189"/>
                    </a:lnTo>
                    <a:lnTo>
                      <a:pt x="70" y="186"/>
                    </a:lnTo>
                    <a:lnTo>
                      <a:pt x="70" y="174"/>
                    </a:lnTo>
                    <a:lnTo>
                      <a:pt x="74" y="171"/>
                    </a:lnTo>
                    <a:lnTo>
                      <a:pt x="79" y="162"/>
                    </a:lnTo>
                    <a:lnTo>
                      <a:pt x="85" y="156"/>
                    </a:lnTo>
                    <a:lnTo>
                      <a:pt x="86" y="149"/>
                    </a:lnTo>
                    <a:lnTo>
                      <a:pt x="75" y="158"/>
                    </a:lnTo>
                    <a:lnTo>
                      <a:pt x="71" y="152"/>
                    </a:lnTo>
                    <a:lnTo>
                      <a:pt x="76" y="140"/>
                    </a:lnTo>
                    <a:lnTo>
                      <a:pt x="68" y="141"/>
                    </a:lnTo>
                    <a:lnTo>
                      <a:pt x="52" y="126"/>
                    </a:lnTo>
                    <a:lnTo>
                      <a:pt x="55" y="111"/>
                    </a:lnTo>
                    <a:lnTo>
                      <a:pt x="73" y="97"/>
                    </a:lnTo>
                    <a:lnTo>
                      <a:pt x="85" y="90"/>
                    </a:lnTo>
                    <a:lnTo>
                      <a:pt x="91" y="95"/>
                    </a:lnTo>
                    <a:lnTo>
                      <a:pt x="103" y="87"/>
                    </a:lnTo>
                    <a:lnTo>
                      <a:pt x="95" y="87"/>
                    </a:lnTo>
                    <a:lnTo>
                      <a:pt x="90" y="81"/>
                    </a:lnTo>
                    <a:lnTo>
                      <a:pt x="94" y="74"/>
                    </a:lnTo>
                    <a:lnTo>
                      <a:pt x="100" y="72"/>
                    </a:lnTo>
                    <a:lnTo>
                      <a:pt x="97" y="66"/>
                    </a:lnTo>
                    <a:lnTo>
                      <a:pt x="92" y="61"/>
                    </a:lnTo>
                    <a:lnTo>
                      <a:pt x="91" y="52"/>
                    </a:lnTo>
                    <a:lnTo>
                      <a:pt x="109" y="30"/>
                    </a:lnTo>
                    <a:lnTo>
                      <a:pt x="124" y="2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11" name="Freeform 125">
                <a:extLst>
                  <a:ext uri="{FF2B5EF4-FFF2-40B4-BE49-F238E27FC236}">
                    <a16:creationId xmlns:a16="http://schemas.microsoft.com/office/drawing/2014/main" id="{30980058-6556-4A3D-B6F8-F465897EFA54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104" y="1129"/>
                <a:ext cx="169" cy="159"/>
              </a:xfrm>
              <a:custGeom>
                <a:avLst/>
                <a:gdLst/>
                <a:ahLst/>
                <a:cxnLst>
                  <a:cxn ang="0">
                    <a:pos x="31" y="669"/>
                  </a:cxn>
                  <a:cxn ang="0">
                    <a:pos x="88" y="629"/>
                  </a:cxn>
                  <a:cxn ang="0">
                    <a:pos x="84" y="616"/>
                  </a:cxn>
                  <a:cxn ang="0">
                    <a:pos x="83" y="578"/>
                  </a:cxn>
                  <a:cxn ang="0">
                    <a:pos x="109" y="554"/>
                  </a:cxn>
                  <a:cxn ang="0">
                    <a:pos x="106" y="527"/>
                  </a:cxn>
                  <a:cxn ang="0">
                    <a:pos x="144" y="509"/>
                  </a:cxn>
                  <a:cxn ang="0">
                    <a:pos x="113" y="481"/>
                  </a:cxn>
                  <a:cxn ang="0">
                    <a:pos x="103" y="457"/>
                  </a:cxn>
                  <a:cxn ang="0">
                    <a:pos x="105" y="410"/>
                  </a:cxn>
                  <a:cxn ang="0">
                    <a:pos x="163" y="404"/>
                  </a:cxn>
                  <a:cxn ang="0">
                    <a:pos x="230" y="351"/>
                  </a:cxn>
                  <a:cxn ang="0">
                    <a:pos x="259" y="310"/>
                  </a:cxn>
                  <a:cxn ang="0">
                    <a:pos x="302" y="253"/>
                  </a:cxn>
                  <a:cxn ang="0">
                    <a:pos x="372" y="196"/>
                  </a:cxn>
                  <a:cxn ang="0">
                    <a:pos x="385" y="219"/>
                  </a:cxn>
                  <a:cxn ang="0">
                    <a:pos x="398" y="169"/>
                  </a:cxn>
                  <a:cxn ang="0">
                    <a:pos x="426" y="161"/>
                  </a:cxn>
                  <a:cxn ang="0">
                    <a:pos x="502" y="184"/>
                  </a:cxn>
                  <a:cxn ang="0">
                    <a:pos x="572" y="161"/>
                  </a:cxn>
                  <a:cxn ang="0">
                    <a:pos x="615" y="124"/>
                  </a:cxn>
                  <a:cxn ang="0">
                    <a:pos x="660" y="105"/>
                  </a:cxn>
                  <a:cxn ang="0">
                    <a:pos x="689" y="39"/>
                  </a:cxn>
                  <a:cxn ang="0">
                    <a:pos x="750" y="0"/>
                  </a:cxn>
                  <a:cxn ang="0">
                    <a:pos x="832" y="36"/>
                  </a:cxn>
                  <a:cxn ang="0">
                    <a:pos x="829" y="110"/>
                  </a:cxn>
                  <a:cxn ang="0">
                    <a:pos x="799" y="176"/>
                  </a:cxn>
                  <a:cxn ang="0">
                    <a:pos x="733" y="221"/>
                  </a:cxn>
                  <a:cxn ang="0">
                    <a:pos x="648" y="244"/>
                  </a:cxn>
                  <a:cxn ang="0">
                    <a:pos x="614" y="276"/>
                  </a:cxn>
                  <a:cxn ang="0">
                    <a:pos x="540" y="304"/>
                  </a:cxn>
                  <a:cxn ang="0">
                    <a:pos x="472" y="372"/>
                  </a:cxn>
                  <a:cxn ang="0">
                    <a:pos x="391" y="442"/>
                  </a:cxn>
                  <a:cxn ang="0">
                    <a:pos x="374" y="453"/>
                  </a:cxn>
                  <a:cxn ang="0">
                    <a:pos x="358" y="511"/>
                  </a:cxn>
                  <a:cxn ang="0">
                    <a:pos x="331" y="520"/>
                  </a:cxn>
                  <a:cxn ang="0">
                    <a:pos x="294" y="530"/>
                  </a:cxn>
                  <a:cxn ang="0">
                    <a:pos x="297" y="562"/>
                  </a:cxn>
                  <a:cxn ang="0">
                    <a:pos x="249" y="547"/>
                  </a:cxn>
                  <a:cxn ang="0">
                    <a:pos x="273" y="603"/>
                  </a:cxn>
                  <a:cxn ang="0">
                    <a:pos x="262" y="625"/>
                  </a:cxn>
                  <a:cxn ang="0">
                    <a:pos x="251" y="651"/>
                  </a:cxn>
                  <a:cxn ang="0">
                    <a:pos x="213" y="601"/>
                  </a:cxn>
                  <a:cxn ang="0">
                    <a:pos x="221" y="652"/>
                  </a:cxn>
                  <a:cxn ang="0">
                    <a:pos x="228" y="687"/>
                  </a:cxn>
                  <a:cxn ang="0">
                    <a:pos x="179" y="679"/>
                  </a:cxn>
                  <a:cxn ang="0">
                    <a:pos x="211" y="723"/>
                  </a:cxn>
                  <a:cxn ang="0">
                    <a:pos x="185" y="718"/>
                  </a:cxn>
                  <a:cxn ang="0">
                    <a:pos x="192" y="760"/>
                  </a:cxn>
                  <a:cxn ang="0">
                    <a:pos x="159" y="794"/>
                  </a:cxn>
                  <a:cxn ang="0">
                    <a:pos x="82" y="761"/>
                  </a:cxn>
                  <a:cxn ang="0">
                    <a:pos x="39" y="757"/>
                  </a:cxn>
                  <a:cxn ang="0">
                    <a:pos x="63" y="724"/>
                  </a:cxn>
                  <a:cxn ang="0">
                    <a:pos x="52" y="713"/>
                  </a:cxn>
                  <a:cxn ang="0">
                    <a:pos x="0" y="692"/>
                  </a:cxn>
                </a:cxnLst>
                <a:rect l="0" t="0" r="r" b="b"/>
                <a:pathLst>
                  <a:path w="843" h="796">
                    <a:moveTo>
                      <a:pt x="0" y="692"/>
                    </a:moveTo>
                    <a:lnTo>
                      <a:pt x="0" y="687"/>
                    </a:lnTo>
                    <a:lnTo>
                      <a:pt x="4" y="692"/>
                    </a:lnTo>
                    <a:lnTo>
                      <a:pt x="17" y="689"/>
                    </a:lnTo>
                    <a:lnTo>
                      <a:pt x="31" y="669"/>
                    </a:lnTo>
                    <a:lnTo>
                      <a:pt x="60" y="659"/>
                    </a:lnTo>
                    <a:lnTo>
                      <a:pt x="55" y="653"/>
                    </a:lnTo>
                    <a:lnTo>
                      <a:pt x="60" y="636"/>
                    </a:lnTo>
                    <a:lnTo>
                      <a:pt x="77" y="621"/>
                    </a:lnTo>
                    <a:lnTo>
                      <a:pt x="88" y="629"/>
                    </a:lnTo>
                    <a:lnTo>
                      <a:pt x="101" y="631"/>
                    </a:lnTo>
                    <a:lnTo>
                      <a:pt x="116" y="641"/>
                    </a:lnTo>
                    <a:lnTo>
                      <a:pt x="133" y="644"/>
                    </a:lnTo>
                    <a:lnTo>
                      <a:pt x="124" y="631"/>
                    </a:lnTo>
                    <a:lnTo>
                      <a:pt x="84" y="616"/>
                    </a:lnTo>
                    <a:lnTo>
                      <a:pt x="77" y="604"/>
                    </a:lnTo>
                    <a:lnTo>
                      <a:pt x="86" y="606"/>
                    </a:lnTo>
                    <a:lnTo>
                      <a:pt x="103" y="604"/>
                    </a:lnTo>
                    <a:lnTo>
                      <a:pt x="108" y="593"/>
                    </a:lnTo>
                    <a:lnTo>
                      <a:pt x="83" y="578"/>
                    </a:lnTo>
                    <a:lnTo>
                      <a:pt x="86" y="572"/>
                    </a:lnTo>
                    <a:lnTo>
                      <a:pt x="120" y="570"/>
                    </a:lnTo>
                    <a:lnTo>
                      <a:pt x="127" y="565"/>
                    </a:lnTo>
                    <a:lnTo>
                      <a:pt x="121" y="556"/>
                    </a:lnTo>
                    <a:lnTo>
                      <a:pt x="109" y="554"/>
                    </a:lnTo>
                    <a:lnTo>
                      <a:pt x="103" y="545"/>
                    </a:lnTo>
                    <a:lnTo>
                      <a:pt x="98" y="536"/>
                    </a:lnTo>
                    <a:lnTo>
                      <a:pt x="98" y="523"/>
                    </a:lnTo>
                    <a:lnTo>
                      <a:pt x="100" y="519"/>
                    </a:lnTo>
                    <a:lnTo>
                      <a:pt x="106" y="527"/>
                    </a:lnTo>
                    <a:lnTo>
                      <a:pt x="129" y="513"/>
                    </a:lnTo>
                    <a:lnTo>
                      <a:pt x="151" y="519"/>
                    </a:lnTo>
                    <a:lnTo>
                      <a:pt x="163" y="511"/>
                    </a:lnTo>
                    <a:lnTo>
                      <a:pt x="152" y="513"/>
                    </a:lnTo>
                    <a:lnTo>
                      <a:pt x="144" y="509"/>
                    </a:lnTo>
                    <a:lnTo>
                      <a:pt x="138" y="496"/>
                    </a:lnTo>
                    <a:lnTo>
                      <a:pt x="127" y="493"/>
                    </a:lnTo>
                    <a:lnTo>
                      <a:pt x="108" y="498"/>
                    </a:lnTo>
                    <a:lnTo>
                      <a:pt x="105" y="490"/>
                    </a:lnTo>
                    <a:lnTo>
                      <a:pt x="113" y="481"/>
                    </a:lnTo>
                    <a:lnTo>
                      <a:pt x="122" y="455"/>
                    </a:lnTo>
                    <a:lnTo>
                      <a:pt x="117" y="457"/>
                    </a:lnTo>
                    <a:lnTo>
                      <a:pt x="116" y="452"/>
                    </a:lnTo>
                    <a:lnTo>
                      <a:pt x="113" y="443"/>
                    </a:lnTo>
                    <a:lnTo>
                      <a:pt x="103" y="457"/>
                    </a:lnTo>
                    <a:lnTo>
                      <a:pt x="103" y="442"/>
                    </a:lnTo>
                    <a:lnTo>
                      <a:pt x="97" y="437"/>
                    </a:lnTo>
                    <a:lnTo>
                      <a:pt x="103" y="426"/>
                    </a:lnTo>
                    <a:lnTo>
                      <a:pt x="100" y="421"/>
                    </a:lnTo>
                    <a:lnTo>
                      <a:pt x="105" y="410"/>
                    </a:lnTo>
                    <a:lnTo>
                      <a:pt x="124" y="410"/>
                    </a:lnTo>
                    <a:lnTo>
                      <a:pt x="124" y="426"/>
                    </a:lnTo>
                    <a:lnTo>
                      <a:pt x="131" y="431"/>
                    </a:lnTo>
                    <a:lnTo>
                      <a:pt x="153" y="418"/>
                    </a:lnTo>
                    <a:lnTo>
                      <a:pt x="163" y="404"/>
                    </a:lnTo>
                    <a:lnTo>
                      <a:pt x="165" y="387"/>
                    </a:lnTo>
                    <a:lnTo>
                      <a:pt x="184" y="378"/>
                    </a:lnTo>
                    <a:lnTo>
                      <a:pt x="208" y="383"/>
                    </a:lnTo>
                    <a:lnTo>
                      <a:pt x="229" y="362"/>
                    </a:lnTo>
                    <a:lnTo>
                      <a:pt x="230" y="351"/>
                    </a:lnTo>
                    <a:lnTo>
                      <a:pt x="226" y="340"/>
                    </a:lnTo>
                    <a:lnTo>
                      <a:pt x="237" y="332"/>
                    </a:lnTo>
                    <a:lnTo>
                      <a:pt x="234" y="320"/>
                    </a:lnTo>
                    <a:lnTo>
                      <a:pt x="249" y="308"/>
                    </a:lnTo>
                    <a:lnTo>
                      <a:pt x="259" y="310"/>
                    </a:lnTo>
                    <a:lnTo>
                      <a:pt x="269" y="304"/>
                    </a:lnTo>
                    <a:lnTo>
                      <a:pt x="265" y="298"/>
                    </a:lnTo>
                    <a:lnTo>
                      <a:pt x="271" y="277"/>
                    </a:lnTo>
                    <a:lnTo>
                      <a:pt x="278" y="269"/>
                    </a:lnTo>
                    <a:lnTo>
                      <a:pt x="302" y="253"/>
                    </a:lnTo>
                    <a:lnTo>
                      <a:pt x="334" y="240"/>
                    </a:lnTo>
                    <a:lnTo>
                      <a:pt x="341" y="233"/>
                    </a:lnTo>
                    <a:lnTo>
                      <a:pt x="343" y="222"/>
                    </a:lnTo>
                    <a:lnTo>
                      <a:pt x="348" y="211"/>
                    </a:lnTo>
                    <a:lnTo>
                      <a:pt x="372" y="196"/>
                    </a:lnTo>
                    <a:lnTo>
                      <a:pt x="383" y="201"/>
                    </a:lnTo>
                    <a:lnTo>
                      <a:pt x="377" y="212"/>
                    </a:lnTo>
                    <a:lnTo>
                      <a:pt x="371" y="229"/>
                    </a:lnTo>
                    <a:lnTo>
                      <a:pt x="380" y="232"/>
                    </a:lnTo>
                    <a:lnTo>
                      <a:pt x="385" y="219"/>
                    </a:lnTo>
                    <a:lnTo>
                      <a:pt x="404" y="212"/>
                    </a:lnTo>
                    <a:lnTo>
                      <a:pt x="409" y="201"/>
                    </a:lnTo>
                    <a:lnTo>
                      <a:pt x="401" y="195"/>
                    </a:lnTo>
                    <a:lnTo>
                      <a:pt x="398" y="184"/>
                    </a:lnTo>
                    <a:lnTo>
                      <a:pt x="398" y="169"/>
                    </a:lnTo>
                    <a:lnTo>
                      <a:pt x="404" y="170"/>
                    </a:lnTo>
                    <a:lnTo>
                      <a:pt x="407" y="162"/>
                    </a:lnTo>
                    <a:lnTo>
                      <a:pt x="402" y="157"/>
                    </a:lnTo>
                    <a:lnTo>
                      <a:pt x="423" y="152"/>
                    </a:lnTo>
                    <a:lnTo>
                      <a:pt x="426" y="161"/>
                    </a:lnTo>
                    <a:lnTo>
                      <a:pt x="470" y="165"/>
                    </a:lnTo>
                    <a:lnTo>
                      <a:pt x="470" y="185"/>
                    </a:lnTo>
                    <a:lnTo>
                      <a:pt x="481" y="190"/>
                    </a:lnTo>
                    <a:lnTo>
                      <a:pt x="488" y="178"/>
                    </a:lnTo>
                    <a:lnTo>
                      <a:pt x="502" y="184"/>
                    </a:lnTo>
                    <a:lnTo>
                      <a:pt x="546" y="152"/>
                    </a:lnTo>
                    <a:lnTo>
                      <a:pt x="557" y="152"/>
                    </a:lnTo>
                    <a:lnTo>
                      <a:pt x="560" y="161"/>
                    </a:lnTo>
                    <a:lnTo>
                      <a:pt x="562" y="162"/>
                    </a:lnTo>
                    <a:lnTo>
                      <a:pt x="572" y="161"/>
                    </a:lnTo>
                    <a:lnTo>
                      <a:pt x="577" y="154"/>
                    </a:lnTo>
                    <a:lnTo>
                      <a:pt x="583" y="156"/>
                    </a:lnTo>
                    <a:lnTo>
                      <a:pt x="588" y="147"/>
                    </a:lnTo>
                    <a:lnTo>
                      <a:pt x="595" y="146"/>
                    </a:lnTo>
                    <a:lnTo>
                      <a:pt x="615" y="124"/>
                    </a:lnTo>
                    <a:lnTo>
                      <a:pt x="633" y="124"/>
                    </a:lnTo>
                    <a:lnTo>
                      <a:pt x="638" y="118"/>
                    </a:lnTo>
                    <a:lnTo>
                      <a:pt x="643" y="102"/>
                    </a:lnTo>
                    <a:lnTo>
                      <a:pt x="653" y="109"/>
                    </a:lnTo>
                    <a:lnTo>
                      <a:pt x="660" y="105"/>
                    </a:lnTo>
                    <a:lnTo>
                      <a:pt x="667" y="97"/>
                    </a:lnTo>
                    <a:lnTo>
                      <a:pt x="663" y="70"/>
                    </a:lnTo>
                    <a:lnTo>
                      <a:pt x="668" y="56"/>
                    </a:lnTo>
                    <a:lnTo>
                      <a:pt x="680" y="51"/>
                    </a:lnTo>
                    <a:lnTo>
                      <a:pt x="689" y="39"/>
                    </a:lnTo>
                    <a:lnTo>
                      <a:pt x="697" y="39"/>
                    </a:lnTo>
                    <a:lnTo>
                      <a:pt x="708" y="25"/>
                    </a:lnTo>
                    <a:lnTo>
                      <a:pt x="713" y="14"/>
                    </a:lnTo>
                    <a:lnTo>
                      <a:pt x="726" y="20"/>
                    </a:lnTo>
                    <a:lnTo>
                      <a:pt x="750" y="0"/>
                    </a:lnTo>
                    <a:lnTo>
                      <a:pt x="782" y="1"/>
                    </a:lnTo>
                    <a:lnTo>
                      <a:pt x="812" y="12"/>
                    </a:lnTo>
                    <a:lnTo>
                      <a:pt x="820" y="20"/>
                    </a:lnTo>
                    <a:lnTo>
                      <a:pt x="825" y="29"/>
                    </a:lnTo>
                    <a:lnTo>
                      <a:pt x="832" y="36"/>
                    </a:lnTo>
                    <a:lnTo>
                      <a:pt x="831" y="46"/>
                    </a:lnTo>
                    <a:lnTo>
                      <a:pt x="842" y="76"/>
                    </a:lnTo>
                    <a:lnTo>
                      <a:pt x="842" y="87"/>
                    </a:lnTo>
                    <a:lnTo>
                      <a:pt x="834" y="93"/>
                    </a:lnTo>
                    <a:lnTo>
                      <a:pt x="829" y="110"/>
                    </a:lnTo>
                    <a:lnTo>
                      <a:pt x="843" y="111"/>
                    </a:lnTo>
                    <a:lnTo>
                      <a:pt x="841" y="119"/>
                    </a:lnTo>
                    <a:lnTo>
                      <a:pt x="829" y="127"/>
                    </a:lnTo>
                    <a:lnTo>
                      <a:pt x="819" y="141"/>
                    </a:lnTo>
                    <a:lnTo>
                      <a:pt x="799" y="176"/>
                    </a:lnTo>
                    <a:lnTo>
                      <a:pt x="807" y="189"/>
                    </a:lnTo>
                    <a:lnTo>
                      <a:pt x="789" y="180"/>
                    </a:lnTo>
                    <a:lnTo>
                      <a:pt x="781" y="180"/>
                    </a:lnTo>
                    <a:lnTo>
                      <a:pt x="772" y="184"/>
                    </a:lnTo>
                    <a:lnTo>
                      <a:pt x="733" y="221"/>
                    </a:lnTo>
                    <a:lnTo>
                      <a:pt x="712" y="229"/>
                    </a:lnTo>
                    <a:lnTo>
                      <a:pt x="702" y="229"/>
                    </a:lnTo>
                    <a:lnTo>
                      <a:pt x="680" y="240"/>
                    </a:lnTo>
                    <a:lnTo>
                      <a:pt x="669" y="238"/>
                    </a:lnTo>
                    <a:lnTo>
                      <a:pt x="648" y="244"/>
                    </a:lnTo>
                    <a:lnTo>
                      <a:pt x="641" y="251"/>
                    </a:lnTo>
                    <a:lnTo>
                      <a:pt x="638" y="261"/>
                    </a:lnTo>
                    <a:lnTo>
                      <a:pt x="628" y="271"/>
                    </a:lnTo>
                    <a:lnTo>
                      <a:pt x="624" y="260"/>
                    </a:lnTo>
                    <a:lnTo>
                      <a:pt x="614" y="276"/>
                    </a:lnTo>
                    <a:lnTo>
                      <a:pt x="558" y="310"/>
                    </a:lnTo>
                    <a:lnTo>
                      <a:pt x="552" y="309"/>
                    </a:lnTo>
                    <a:lnTo>
                      <a:pt x="545" y="289"/>
                    </a:lnTo>
                    <a:lnTo>
                      <a:pt x="539" y="294"/>
                    </a:lnTo>
                    <a:lnTo>
                      <a:pt x="540" y="304"/>
                    </a:lnTo>
                    <a:lnTo>
                      <a:pt x="538" y="308"/>
                    </a:lnTo>
                    <a:lnTo>
                      <a:pt x="534" y="318"/>
                    </a:lnTo>
                    <a:lnTo>
                      <a:pt x="506" y="350"/>
                    </a:lnTo>
                    <a:lnTo>
                      <a:pt x="481" y="356"/>
                    </a:lnTo>
                    <a:lnTo>
                      <a:pt x="472" y="372"/>
                    </a:lnTo>
                    <a:lnTo>
                      <a:pt x="469" y="363"/>
                    </a:lnTo>
                    <a:lnTo>
                      <a:pt x="449" y="398"/>
                    </a:lnTo>
                    <a:lnTo>
                      <a:pt x="422" y="431"/>
                    </a:lnTo>
                    <a:lnTo>
                      <a:pt x="395" y="436"/>
                    </a:lnTo>
                    <a:lnTo>
                      <a:pt x="391" y="442"/>
                    </a:lnTo>
                    <a:lnTo>
                      <a:pt x="389" y="434"/>
                    </a:lnTo>
                    <a:lnTo>
                      <a:pt x="378" y="436"/>
                    </a:lnTo>
                    <a:lnTo>
                      <a:pt x="373" y="430"/>
                    </a:lnTo>
                    <a:lnTo>
                      <a:pt x="367" y="445"/>
                    </a:lnTo>
                    <a:lnTo>
                      <a:pt x="374" y="453"/>
                    </a:lnTo>
                    <a:lnTo>
                      <a:pt x="383" y="454"/>
                    </a:lnTo>
                    <a:lnTo>
                      <a:pt x="385" y="465"/>
                    </a:lnTo>
                    <a:lnTo>
                      <a:pt x="359" y="491"/>
                    </a:lnTo>
                    <a:lnTo>
                      <a:pt x="362" y="501"/>
                    </a:lnTo>
                    <a:lnTo>
                      <a:pt x="358" y="511"/>
                    </a:lnTo>
                    <a:lnTo>
                      <a:pt x="340" y="514"/>
                    </a:lnTo>
                    <a:lnTo>
                      <a:pt x="331" y="504"/>
                    </a:lnTo>
                    <a:lnTo>
                      <a:pt x="316" y="498"/>
                    </a:lnTo>
                    <a:lnTo>
                      <a:pt x="319" y="506"/>
                    </a:lnTo>
                    <a:lnTo>
                      <a:pt x="331" y="520"/>
                    </a:lnTo>
                    <a:lnTo>
                      <a:pt x="341" y="543"/>
                    </a:lnTo>
                    <a:lnTo>
                      <a:pt x="304" y="517"/>
                    </a:lnTo>
                    <a:lnTo>
                      <a:pt x="294" y="520"/>
                    </a:lnTo>
                    <a:lnTo>
                      <a:pt x="296" y="524"/>
                    </a:lnTo>
                    <a:lnTo>
                      <a:pt x="294" y="530"/>
                    </a:lnTo>
                    <a:lnTo>
                      <a:pt x="299" y="544"/>
                    </a:lnTo>
                    <a:lnTo>
                      <a:pt x="304" y="549"/>
                    </a:lnTo>
                    <a:lnTo>
                      <a:pt x="293" y="541"/>
                    </a:lnTo>
                    <a:lnTo>
                      <a:pt x="291" y="547"/>
                    </a:lnTo>
                    <a:lnTo>
                      <a:pt x="297" y="562"/>
                    </a:lnTo>
                    <a:lnTo>
                      <a:pt x="293" y="570"/>
                    </a:lnTo>
                    <a:lnTo>
                      <a:pt x="285" y="571"/>
                    </a:lnTo>
                    <a:lnTo>
                      <a:pt x="280" y="561"/>
                    </a:lnTo>
                    <a:lnTo>
                      <a:pt x="251" y="538"/>
                    </a:lnTo>
                    <a:lnTo>
                      <a:pt x="249" y="547"/>
                    </a:lnTo>
                    <a:lnTo>
                      <a:pt x="262" y="561"/>
                    </a:lnTo>
                    <a:lnTo>
                      <a:pt x="270" y="574"/>
                    </a:lnTo>
                    <a:lnTo>
                      <a:pt x="278" y="593"/>
                    </a:lnTo>
                    <a:lnTo>
                      <a:pt x="278" y="604"/>
                    </a:lnTo>
                    <a:lnTo>
                      <a:pt x="273" y="603"/>
                    </a:lnTo>
                    <a:lnTo>
                      <a:pt x="271" y="610"/>
                    </a:lnTo>
                    <a:lnTo>
                      <a:pt x="270" y="620"/>
                    </a:lnTo>
                    <a:lnTo>
                      <a:pt x="264" y="613"/>
                    </a:lnTo>
                    <a:lnTo>
                      <a:pt x="261" y="613"/>
                    </a:lnTo>
                    <a:lnTo>
                      <a:pt x="262" y="625"/>
                    </a:lnTo>
                    <a:lnTo>
                      <a:pt x="265" y="629"/>
                    </a:lnTo>
                    <a:lnTo>
                      <a:pt x="260" y="633"/>
                    </a:lnTo>
                    <a:lnTo>
                      <a:pt x="251" y="625"/>
                    </a:lnTo>
                    <a:lnTo>
                      <a:pt x="249" y="636"/>
                    </a:lnTo>
                    <a:lnTo>
                      <a:pt x="251" y="651"/>
                    </a:lnTo>
                    <a:lnTo>
                      <a:pt x="244" y="653"/>
                    </a:lnTo>
                    <a:lnTo>
                      <a:pt x="239" y="644"/>
                    </a:lnTo>
                    <a:lnTo>
                      <a:pt x="232" y="643"/>
                    </a:lnTo>
                    <a:lnTo>
                      <a:pt x="228" y="630"/>
                    </a:lnTo>
                    <a:lnTo>
                      <a:pt x="213" y="601"/>
                    </a:lnTo>
                    <a:lnTo>
                      <a:pt x="207" y="621"/>
                    </a:lnTo>
                    <a:lnTo>
                      <a:pt x="210" y="633"/>
                    </a:lnTo>
                    <a:lnTo>
                      <a:pt x="197" y="640"/>
                    </a:lnTo>
                    <a:lnTo>
                      <a:pt x="213" y="646"/>
                    </a:lnTo>
                    <a:lnTo>
                      <a:pt x="221" y="652"/>
                    </a:lnTo>
                    <a:lnTo>
                      <a:pt x="221" y="663"/>
                    </a:lnTo>
                    <a:lnTo>
                      <a:pt x="230" y="668"/>
                    </a:lnTo>
                    <a:lnTo>
                      <a:pt x="226" y="671"/>
                    </a:lnTo>
                    <a:lnTo>
                      <a:pt x="228" y="678"/>
                    </a:lnTo>
                    <a:lnTo>
                      <a:pt x="228" y="687"/>
                    </a:lnTo>
                    <a:lnTo>
                      <a:pt x="226" y="700"/>
                    </a:lnTo>
                    <a:lnTo>
                      <a:pt x="216" y="701"/>
                    </a:lnTo>
                    <a:lnTo>
                      <a:pt x="211" y="686"/>
                    </a:lnTo>
                    <a:lnTo>
                      <a:pt x="205" y="684"/>
                    </a:lnTo>
                    <a:lnTo>
                      <a:pt x="179" y="679"/>
                    </a:lnTo>
                    <a:lnTo>
                      <a:pt x="170" y="681"/>
                    </a:lnTo>
                    <a:lnTo>
                      <a:pt x="179" y="689"/>
                    </a:lnTo>
                    <a:lnTo>
                      <a:pt x="194" y="691"/>
                    </a:lnTo>
                    <a:lnTo>
                      <a:pt x="207" y="712"/>
                    </a:lnTo>
                    <a:lnTo>
                      <a:pt x="211" y="723"/>
                    </a:lnTo>
                    <a:lnTo>
                      <a:pt x="207" y="730"/>
                    </a:lnTo>
                    <a:lnTo>
                      <a:pt x="202" y="733"/>
                    </a:lnTo>
                    <a:lnTo>
                      <a:pt x="200" y="739"/>
                    </a:lnTo>
                    <a:lnTo>
                      <a:pt x="190" y="730"/>
                    </a:lnTo>
                    <a:lnTo>
                      <a:pt x="185" y="718"/>
                    </a:lnTo>
                    <a:lnTo>
                      <a:pt x="174" y="714"/>
                    </a:lnTo>
                    <a:lnTo>
                      <a:pt x="179" y="732"/>
                    </a:lnTo>
                    <a:lnTo>
                      <a:pt x="184" y="744"/>
                    </a:lnTo>
                    <a:lnTo>
                      <a:pt x="191" y="751"/>
                    </a:lnTo>
                    <a:lnTo>
                      <a:pt x="192" y="760"/>
                    </a:lnTo>
                    <a:lnTo>
                      <a:pt x="185" y="769"/>
                    </a:lnTo>
                    <a:lnTo>
                      <a:pt x="180" y="781"/>
                    </a:lnTo>
                    <a:lnTo>
                      <a:pt x="174" y="782"/>
                    </a:lnTo>
                    <a:lnTo>
                      <a:pt x="167" y="796"/>
                    </a:lnTo>
                    <a:lnTo>
                      <a:pt x="159" y="794"/>
                    </a:lnTo>
                    <a:lnTo>
                      <a:pt x="152" y="788"/>
                    </a:lnTo>
                    <a:lnTo>
                      <a:pt x="133" y="789"/>
                    </a:lnTo>
                    <a:lnTo>
                      <a:pt x="115" y="777"/>
                    </a:lnTo>
                    <a:lnTo>
                      <a:pt x="97" y="776"/>
                    </a:lnTo>
                    <a:lnTo>
                      <a:pt x="82" y="761"/>
                    </a:lnTo>
                    <a:lnTo>
                      <a:pt x="61" y="764"/>
                    </a:lnTo>
                    <a:lnTo>
                      <a:pt x="39" y="777"/>
                    </a:lnTo>
                    <a:lnTo>
                      <a:pt x="24" y="776"/>
                    </a:lnTo>
                    <a:lnTo>
                      <a:pt x="35" y="766"/>
                    </a:lnTo>
                    <a:lnTo>
                      <a:pt x="39" y="757"/>
                    </a:lnTo>
                    <a:lnTo>
                      <a:pt x="33" y="757"/>
                    </a:lnTo>
                    <a:lnTo>
                      <a:pt x="34" y="745"/>
                    </a:lnTo>
                    <a:lnTo>
                      <a:pt x="39" y="738"/>
                    </a:lnTo>
                    <a:lnTo>
                      <a:pt x="56" y="723"/>
                    </a:lnTo>
                    <a:lnTo>
                      <a:pt x="63" y="724"/>
                    </a:lnTo>
                    <a:lnTo>
                      <a:pt x="78" y="713"/>
                    </a:lnTo>
                    <a:lnTo>
                      <a:pt x="77" y="711"/>
                    </a:lnTo>
                    <a:lnTo>
                      <a:pt x="68" y="703"/>
                    </a:lnTo>
                    <a:lnTo>
                      <a:pt x="63" y="711"/>
                    </a:lnTo>
                    <a:lnTo>
                      <a:pt x="52" y="713"/>
                    </a:lnTo>
                    <a:lnTo>
                      <a:pt x="40" y="727"/>
                    </a:lnTo>
                    <a:lnTo>
                      <a:pt x="18" y="724"/>
                    </a:lnTo>
                    <a:lnTo>
                      <a:pt x="17" y="714"/>
                    </a:lnTo>
                    <a:lnTo>
                      <a:pt x="4" y="706"/>
                    </a:lnTo>
                    <a:lnTo>
                      <a:pt x="0" y="69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12" name="Freeform 126">
                <a:extLst>
                  <a:ext uri="{FF2B5EF4-FFF2-40B4-BE49-F238E27FC236}">
                    <a16:creationId xmlns:a16="http://schemas.microsoft.com/office/drawing/2014/main" id="{D2C3AB19-F806-4B0C-A7C7-B1733B929C33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090" y="1355"/>
                <a:ext cx="9" cy="16"/>
              </a:xfrm>
              <a:custGeom>
                <a:avLst/>
                <a:gdLst/>
                <a:ahLst/>
                <a:cxnLst>
                  <a:cxn ang="0">
                    <a:pos x="0" y="11"/>
                  </a:cxn>
                  <a:cxn ang="0">
                    <a:pos x="0" y="8"/>
                  </a:cxn>
                  <a:cxn ang="0">
                    <a:pos x="13" y="0"/>
                  </a:cxn>
                  <a:cxn ang="0">
                    <a:pos x="23" y="5"/>
                  </a:cxn>
                  <a:cxn ang="0">
                    <a:pos x="33" y="16"/>
                  </a:cxn>
                  <a:cxn ang="0">
                    <a:pos x="35" y="10"/>
                  </a:cxn>
                  <a:cxn ang="0">
                    <a:pos x="47" y="30"/>
                  </a:cxn>
                  <a:cxn ang="0">
                    <a:pos x="48" y="40"/>
                  </a:cxn>
                  <a:cxn ang="0">
                    <a:pos x="47" y="53"/>
                  </a:cxn>
                  <a:cxn ang="0">
                    <a:pos x="44" y="57"/>
                  </a:cxn>
                  <a:cxn ang="0">
                    <a:pos x="45" y="68"/>
                  </a:cxn>
                  <a:cxn ang="0">
                    <a:pos x="48" y="78"/>
                  </a:cxn>
                  <a:cxn ang="0">
                    <a:pos x="44" y="81"/>
                  </a:cxn>
                  <a:cxn ang="0">
                    <a:pos x="38" y="59"/>
                  </a:cxn>
                  <a:cxn ang="0">
                    <a:pos x="31" y="46"/>
                  </a:cxn>
                  <a:cxn ang="0">
                    <a:pos x="24" y="27"/>
                  </a:cxn>
                  <a:cxn ang="0">
                    <a:pos x="4" y="19"/>
                  </a:cxn>
                  <a:cxn ang="0">
                    <a:pos x="0" y="11"/>
                  </a:cxn>
                </a:cxnLst>
                <a:rect l="0" t="0" r="r" b="b"/>
                <a:pathLst>
                  <a:path w="48" h="81">
                    <a:moveTo>
                      <a:pt x="0" y="11"/>
                    </a:moveTo>
                    <a:lnTo>
                      <a:pt x="0" y="8"/>
                    </a:lnTo>
                    <a:lnTo>
                      <a:pt x="13" y="0"/>
                    </a:lnTo>
                    <a:lnTo>
                      <a:pt x="23" y="5"/>
                    </a:lnTo>
                    <a:lnTo>
                      <a:pt x="33" y="16"/>
                    </a:lnTo>
                    <a:lnTo>
                      <a:pt x="35" y="10"/>
                    </a:lnTo>
                    <a:lnTo>
                      <a:pt x="47" y="30"/>
                    </a:lnTo>
                    <a:lnTo>
                      <a:pt x="48" y="40"/>
                    </a:lnTo>
                    <a:lnTo>
                      <a:pt x="47" y="53"/>
                    </a:lnTo>
                    <a:lnTo>
                      <a:pt x="44" y="57"/>
                    </a:lnTo>
                    <a:lnTo>
                      <a:pt x="45" y="68"/>
                    </a:lnTo>
                    <a:lnTo>
                      <a:pt x="48" y="78"/>
                    </a:lnTo>
                    <a:lnTo>
                      <a:pt x="44" y="81"/>
                    </a:lnTo>
                    <a:lnTo>
                      <a:pt x="38" y="59"/>
                    </a:lnTo>
                    <a:lnTo>
                      <a:pt x="31" y="46"/>
                    </a:lnTo>
                    <a:lnTo>
                      <a:pt x="24" y="27"/>
                    </a:lnTo>
                    <a:lnTo>
                      <a:pt x="4" y="19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13" name="Freeform 127">
                <a:extLst>
                  <a:ext uri="{FF2B5EF4-FFF2-40B4-BE49-F238E27FC236}">
                    <a16:creationId xmlns:a16="http://schemas.microsoft.com/office/drawing/2014/main" id="{0EEECA20-B429-4418-BDE1-379AA43D423B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042" y="1314"/>
                <a:ext cx="17" cy="13"/>
              </a:xfrm>
              <a:custGeom>
                <a:avLst/>
                <a:gdLst/>
                <a:ahLst/>
                <a:cxnLst>
                  <a:cxn ang="0">
                    <a:pos x="44" y="7"/>
                  </a:cxn>
                  <a:cxn ang="0">
                    <a:pos x="57" y="9"/>
                  </a:cxn>
                  <a:cxn ang="0">
                    <a:pos x="84" y="4"/>
                  </a:cxn>
                  <a:cxn ang="0">
                    <a:pos x="85" y="7"/>
                  </a:cxn>
                  <a:cxn ang="0">
                    <a:pos x="84" y="14"/>
                  </a:cxn>
                  <a:cxn ang="0">
                    <a:pos x="79" y="27"/>
                  </a:cxn>
                  <a:cxn ang="0">
                    <a:pos x="76" y="37"/>
                  </a:cxn>
                  <a:cxn ang="0">
                    <a:pos x="71" y="45"/>
                  </a:cxn>
                  <a:cxn ang="0">
                    <a:pos x="70" y="40"/>
                  </a:cxn>
                  <a:cxn ang="0">
                    <a:pos x="70" y="26"/>
                  </a:cxn>
                  <a:cxn ang="0">
                    <a:pos x="62" y="51"/>
                  </a:cxn>
                  <a:cxn ang="0">
                    <a:pos x="54" y="50"/>
                  </a:cxn>
                  <a:cxn ang="0">
                    <a:pos x="44" y="42"/>
                  </a:cxn>
                  <a:cxn ang="0">
                    <a:pos x="36" y="52"/>
                  </a:cxn>
                  <a:cxn ang="0">
                    <a:pos x="20" y="51"/>
                  </a:cxn>
                  <a:cxn ang="0">
                    <a:pos x="17" y="57"/>
                  </a:cxn>
                  <a:cxn ang="0">
                    <a:pos x="13" y="61"/>
                  </a:cxn>
                  <a:cxn ang="0">
                    <a:pos x="0" y="46"/>
                  </a:cxn>
                  <a:cxn ang="0">
                    <a:pos x="4" y="40"/>
                  </a:cxn>
                  <a:cxn ang="0">
                    <a:pos x="11" y="37"/>
                  </a:cxn>
                  <a:cxn ang="0">
                    <a:pos x="10" y="29"/>
                  </a:cxn>
                  <a:cxn ang="0">
                    <a:pos x="13" y="23"/>
                  </a:cxn>
                  <a:cxn ang="0">
                    <a:pos x="19" y="20"/>
                  </a:cxn>
                  <a:cxn ang="0">
                    <a:pos x="19" y="14"/>
                  </a:cxn>
                  <a:cxn ang="0">
                    <a:pos x="16" y="4"/>
                  </a:cxn>
                  <a:cxn ang="0">
                    <a:pos x="25" y="0"/>
                  </a:cxn>
                  <a:cxn ang="0">
                    <a:pos x="41" y="2"/>
                  </a:cxn>
                  <a:cxn ang="0">
                    <a:pos x="44" y="3"/>
                  </a:cxn>
                  <a:cxn ang="0">
                    <a:pos x="44" y="7"/>
                  </a:cxn>
                </a:cxnLst>
                <a:rect l="0" t="0" r="r" b="b"/>
                <a:pathLst>
                  <a:path w="85" h="61">
                    <a:moveTo>
                      <a:pt x="44" y="7"/>
                    </a:moveTo>
                    <a:lnTo>
                      <a:pt x="57" y="9"/>
                    </a:lnTo>
                    <a:lnTo>
                      <a:pt x="84" y="4"/>
                    </a:lnTo>
                    <a:lnTo>
                      <a:pt x="85" y="7"/>
                    </a:lnTo>
                    <a:lnTo>
                      <a:pt x="84" y="14"/>
                    </a:lnTo>
                    <a:lnTo>
                      <a:pt x="79" y="27"/>
                    </a:lnTo>
                    <a:lnTo>
                      <a:pt x="76" y="37"/>
                    </a:lnTo>
                    <a:lnTo>
                      <a:pt x="71" y="45"/>
                    </a:lnTo>
                    <a:lnTo>
                      <a:pt x="70" y="40"/>
                    </a:lnTo>
                    <a:lnTo>
                      <a:pt x="70" y="26"/>
                    </a:lnTo>
                    <a:lnTo>
                      <a:pt x="62" y="51"/>
                    </a:lnTo>
                    <a:lnTo>
                      <a:pt x="54" y="50"/>
                    </a:lnTo>
                    <a:lnTo>
                      <a:pt x="44" y="42"/>
                    </a:lnTo>
                    <a:lnTo>
                      <a:pt x="36" y="52"/>
                    </a:lnTo>
                    <a:lnTo>
                      <a:pt x="20" y="51"/>
                    </a:lnTo>
                    <a:lnTo>
                      <a:pt x="17" y="57"/>
                    </a:lnTo>
                    <a:lnTo>
                      <a:pt x="13" y="61"/>
                    </a:lnTo>
                    <a:lnTo>
                      <a:pt x="0" y="46"/>
                    </a:lnTo>
                    <a:lnTo>
                      <a:pt x="4" y="40"/>
                    </a:lnTo>
                    <a:lnTo>
                      <a:pt x="11" y="37"/>
                    </a:lnTo>
                    <a:lnTo>
                      <a:pt x="10" y="29"/>
                    </a:lnTo>
                    <a:lnTo>
                      <a:pt x="13" y="23"/>
                    </a:lnTo>
                    <a:lnTo>
                      <a:pt x="19" y="20"/>
                    </a:lnTo>
                    <a:lnTo>
                      <a:pt x="19" y="14"/>
                    </a:lnTo>
                    <a:lnTo>
                      <a:pt x="16" y="4"/>
                    </a:lnTo>
                    <a:lnTo>
                      <a:pt x="25" y="0"/>
                    </a:lnTo>
                    <a:lnTo>
                      <a:pt x="41" y="2"/>
                    </a:lnTo>
                    <a:lnTo>
                      <a:pt x="44" y="3"/>
                    </a:lnTo>
                    <a:lnTo>
                      <a:pt x="44" y="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14" name="Freeform 128">
                <a:extLst>
                  <a:ext uri="{FF2B5EF4-FFF2-40B4-BE49-F238E27FC236}">
                    <a16:creationId xmlns:a16="http://schemas.microsoft.com/office/drawing/2014/main" id="{03893550-5615-400C-8659-3CAD31935D54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158" y="1386"/>
                <a:ext cx="22" cy="25"/>
              </a:xfrm>
              <a:custGeom>
                <a:avLst/>
                <a:gdLst/>
                <a:ahLst/>
                <a:cxnLst>
                  <a:cxn ang="0">
                    <a:pos x="15" y="75"/>
                  </a:cxn>
                  <a:cxn ang="0">
                    <a:pos x="12" y="75"/>
                  </a:cxn>
                  <a:cxn ang="0">
                    <a:pos x="7" y="57"/>
                  </a:cxn>
                  <a:cxn ang="0">
                    <a:pos x="7" y="49"/>
                  </a:cxn>
                  <a:cxn ang="0">
                    <a:pos x="3" y="47"/>
                  </a:cxn>
                  <a:cxn ang="0">
                    <a:pos x="0" y="36"/>
                  </a:cxn>
                  <a:cxn ang="0">
                    <a:pos x="10" y="41"/>
                  </a:cxn>
                  <a:cxn ang="0">
                    <a:pos x="19" y="38"/>
                  </a:cxn>
                  <a:cxn ang="0">
                    <a:pos x="6" y="25"/>
                  </a:cxn>
                  <a:cxn ang="0">
                    <a:pos x="10" y="23"/>
                  </a:cxn>
                  <a:cxn ang="0">
                    <a:pos x="15" y="15"/>
                  </a:cxn>
                  <a:cxn ang="0">
                    <a:pos x="19" y="3"/>
                  </a:cxn>
                  <a:cxn ang="0">
                    <a:pos x="27" y="0"/>
                  </a:cxn>
                  <a:cxn ang="0">
                    <a:pos x="37" y="16"/>
                  </a:cxn>
                  <a:cxn ang="0">
                    <a:pos x="46" y="23"/>
                  </a:cxn>
                  <a:cxn ang="0">
                    <a:pos x="52" y="38"/>
                  </a:cxn>
                  <a:cxn ang="0">
                    <a:pos x="68" y="46"/>
                  </a:cxn>
                  <a:cxn ang="0">
                    <a:pos x="82" y="62"/>
                  </a:cxn>
                  <a:cxn ang="0">
                    <a:pos x="109" y="98"/>
                  </a:cxn>
                  <a:cxn ang="0">
                    <a:pos x="112" y="108"/>
                  </a:cxn>
                  <a:cxn ang="0">
                    <a:pos x="103" y="123"/>
                  </a:cxn>
                  <a:cxn ang="0">
                    <a:pos x="96" y="118"/>
                  </a:cxn>
                  <a:cxn ang="0">
                    <a:pos x="89" y="117"/>
                  </a:cxn>
                  <a:cxn ang="0">
                    <a:pos x="85" y="122"/>
                  </a:cxn>
                  <a:cxn ang="0">
                    <a:pos x="74" y="122"/>
                  </a:cxn>
                  <a:cxn ang="0">
                    <a:pos x="60" y="112"/>
                  </a:cxn>
                  <a:cxn ang="0">
                    <a:pos x="64" y="103"/>
                  </a:cxn>
                  <a:cxn ang="0">
                    <a:pos x="54" y="96"/>
                  </a:cxn>
                  <a:cxn ang="0">
                    <a:pos x="44" y="95"/>
                  </a:cxn>
                  <a:cxn ang="0">
                    <a:pos x="26" y="82"/>
                  </a:cxn>
                  <a:cxn ang="0">
                    <a:pos x="31" y="95"/>
                  </a:cxn>
                  <a:cxn ang="0">
                    <a:pos x="39" y="106"/>
                  </a:cxn>
                  <a:cxn ang="0">
                    <a:pos x="37" y="113"/>
                  </a:cxn>
                  <a:cxn ang="0">
                    <a:pos x="28" y="95"/>
                  </a:cxn>
                  <a:cxn ang="0">
                    <a:pos x="15" y="75"/>
                  </a:cxn>
                </a:cxnLst>
                <a:rect l="0" t="0" r="r" b="b"/>
                <a:pathLst>
                  <a:path w="112" h="123">
                    <a:moveTo>
                      <a:pt x="15" y="75"/>
                    </a:moveTo>
                    <a:lnTo>
                      <a:pt x="12" y="75"/>
                    </a:lnTo>
                    <a:lnTo>
                      <a:pt x="7" y="57"/>
                    </a:lnTo>
                    <a:lnTo>
                      <a:pt x="7" y="49"/>
                    </a:lnTo>
                    <a:lnTo>
                      <a:pt x="3" y="47"/>
                    </a:lnTo>
                    <a:lnTo>
                      <a:pt x="0" y="36"/>
                    </a:lnTo>
                    <a:lnTo>
                      <a:pt x="10" y="41"/>
                    </a:lnTo>
                    <a:lnTo>
                      <a:pt x="19" y="38"/>
                    </a:lnTo>
                    <a:lnTo>
                      <a:pt x="6" y="25"/>
                    </a:lnTo>
                    <a:lnTo>
                      <a:pt x="10" y="23"/>
                    </a:lnTo>
                    <a:lnTo>
                      <a:pt x="15" y="15"/>
                    </a:lnTo>
                    <a:lnTo>
                      <a:pt x="19" y="3"/>
                    </a:lnTo>
                    <a:lnTo>
                      <a:pt x="27" y="0"/>
                    </a:lnTo>
                    <a:lnTo>
                      <a:pt x="37" y="16"/>
                    </a:lnTo>
                    <a:lnTo>
                      <a:pt x="46" y="23"/>
                    </a:lnTo>
                    <a:lnTo>
                      <a:pt x="52" y="38"/>
                    </a:lnTo>
                    <a:lnTo>
                      <a:pt x="68" y="46"/>
                    </a:lnTo>
                    <a:lnTo>
                      <a:pt x="82" y="62"/>
                    </a:lnTo>
                    <a:lnTo>
                      <a:pt x="109" y="98"/>
                    </a:lnTo>
                    <a:lnTo>
                      <a:pt x="112" y="108"/>
                    </a:lnTo>
                    <a:lnTo>
                      <a:pt x="103" y="123"/>
                    </a:lnTo>
                    <a:lnTo>
                      <a:pt x="96" y="118"/>
                    </a:lnTo>
                    <a:lnTo>
                      <a:pt x="89" y="117"/>
                    </a:lnTo>
                    <a:lnTo>
                      <a:pt x="85" y="122"/>
                    </a:lnTo>
                    <a:lnTo>
                      <a:pt x="74" y="122"/>
                    </a:lnTo>
                    <a:lnTo>
                      <a:pt x="60" y="112"/>
                    </a:lnTo>
                    <a:lnTo>
                      <a:pt x="64" y="103"/>
                    </a:lnTo>
                    <a:lnTo>
                      <a:pt x="54" y="96"/>
                    </a:lnTo>
                    <a:lnTo>
                      <a:pt x="44" y="95"/>
                    </a:lnTo>
                    <a:lnTo>
                      <a:pt x="26" y="82"/>
                    </a:lnTo>
                    <a:lnTo>
                      <a:pt x="31" y="95"/>
                    </a:lnTo>
                    <a:lnTo>
                      <a:pt x="39" y="106"/>
                    </a:lnTo>
                    <a:lnTo>
                      <a:pt x="37" y="113"/>
                    </a:lnTo>
                    <a:lnTo>
                      <a:pt x="28" y="95"/>
                    </a:lnTo>
                    <a:lnTo>
                      <a:pt x="15" y="7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15" name="Freeform 129">
                <a:extLst>
                  <a:ext uri="{FF2B5EF4-FFF2-40B4-BE49-F238E27FC236}">
                    <a16:creationId xmlns:a16="http://schemas.microsoft.com/office/drawing/2014/main" id="{DB6AD3FD-183E-45EE-9269-78FD5C5DE98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534" y="960"/>
                <a:ext cx="81" cy="75"/>
              </a:xfrm>
              <a:custGeom>
                <a:avLst/>
                <a:gdLst/>
                <a:ahLst/>
                <a:cxnLst>
                  <a:cxn ang="0">
                    <a:pos x="81" y="49"/>
                  </a:cxn>
                  <a:cxn ang="0">
                    <a:pos x="90" y="63"/>
                  </a:cxn>
                  <a:cxn ang="0">
                    <a:pos x="54" y="79"/>
                  </a:cxn>
                  <a:cxn ang="0">
                    <a:pos x="47" y="106"/>
                  </a:cxn>
                  <a:cxn ang="0">
                    <a:pos x="0" y="138"/>
                  </a:cxn>
                  <a:cxn ang="0">
                    <a:pos x="17" y="168"/>
                  </a:cxn>
                  <a:cxn ang="0">
                    <a:pos x="19" y="154"/>
                  </a:cxn>
                  <a:cxn ang="0">
                    <a:pos x="31" y="142"/>
                  </a:cxn>
                  <a:cxn ang="0">
                    <a:pos x="45" y="154"/>
                  </a:cxn>
                  <a:cxn ang="0">
                    <a:pos x="51" y="168"/>
                  </a:cxn>
                  <a:cxn ang="0">
                    <a:pos x="71" y="160"/>
                  </a:cxn>
                  <a:cxn ang="0">
                    <a:pos x="75" y="181"/>
                  </a:cxn>
                  <a:cxn ang="0">
                    <a:pos x="76" y="220"/>
                  </a:cxn>
                  <a:cxn ang="0">
                    <a:pos x="83" y="247"/>
                  </a:cxn>
                  <a:cxn ang="0">
                    <a:pos x="103" y="276"/>
                  </a:cxn>
                  <a:cxn ang="0">
                    <a:pos x="120" y="302"/>
                  </a:cxn>
                  <a:cxn ang="0">
                    <a:pos x="157" y="255"/>
                  </a:cxn>
                  <a:cxn ang="0">
                    <a:pos x="161" y="298"/>
                  </a:cxn>
                  <a:cxn ang="0">
                    <a:pos x="176" y="300"/>
                  </a:cxn>
                  <a:cxn ang="0">
                    <a:pos x="185" y="313"/>
                  </a:cxn>
                  <a:cxn ang="0">
                    <a:pos x="233" y="338"/>
                  </a:cxn>
                  <a:cxn ang="0">
                    <a:pos x="260" y="354"/>
                  </a:cxn>
                  <a:cxn ang="0">
                    <a:pos x="327" y="373"/>
                  </a:cxn>
                  <a:cxn ang="0">
                    <a:pos x="350" y="366"/>
                  </a:cxn>
                  <a:cxn ang="0">
                    <a:pos x="365" y="348"/>
                  </a:cxn>
                  <a:cxn ang="0">
                    <a:pos x="375" y="322"/>
                  </a:cxn>
                  <a:cxn ang="0">
                    <a:pos x="377" y="295"/>
                  </a:cxn>
                  <a:cxn ang="0">
                    <a:pos x="366" y="262"/>
                  </a:cxn>
                  <a:cxn ang="0">
                    <a:pos x="339" y="232"/>
                  </a:cxn>
                  <a:cxn ang="0">
                    <a:pos x="371" y="232"/>
                  </a:cxn>
                  <a:cxn ang="0">
                    <a:pos x="376" y="190"/>
                  </a:cxn>
                  <a:cxn ang="0">
                    <a:pos x="377" y="160"/>
                  </a:cxn>
                  <a:cxn ang="0">
                    <a:pos x="383" y="139"/>
                  </a:cxn>
                  <a:cxn ang="0">
                    <a:pos x="405" y="107"/>
                  </a:cxn>
                  <a:cxn ang="0">
                    <a:pos x="386" y="103"/>
                  </a:cxn>
                  <a:cxn ang="0">
                    <a:pos x="390" y="72"/>
                  </a:cxn>
                  <a:cxn ang="0">
                    <a:pos x="384" y="65"/>
                  </a:cxn>
                  <a:cxn ang="0">
                    <a:pos x="367" y="18"/>
                  </a:cxn>
                  <a:cxn ang="0">
                    <a:pos x="359" y="0"/>
                  </a:cxn>
                  <a:cxn ang="0">
                    <a:pos x="335" y="2"/>
                  </a:cxn>
                  <a:cxn ang="0">
                    <a:pos x="306" y="0"/>
                  </a:cxn>
                  <a:cxn ang="0">
                    <a:pos x="306" y="32"/>
                  </a:cxn>
                  <a:cxn ang="0">
                    <a:pos x="269" y="75"/>
                  </a:cxn>
                  <a:cxn ang="0">
                    <a:pos x="237" y="95"/>
                  </a:cxn>
                  <a:cxn ang="0">
                    <a:pos x="255" y="66"/>
                  </a:cxn>
                  <a:cxn ang="0">
                    <a:pos x="265" y="45"/>
                  </a:cxn>
                  <a:cxn ang="0">
                    <a:pos x="291" y="2"/>
                  </a:cxn>
                  <a:cxn ang="0">
                    <a:pos x="97" y="0"/>
                  </a:cxn>
                  <a:cxn ang="0">
                    <a:pos x="77" y="32"/>
                  </a:cxn>
                </a:cxnLst>
                <a:rect l="0" t="0" r="r" b="b"/>
                <a:pathLst>
                  <a:path w="405" h="373">
                    <a:moveTo>
                      <a:pt x="77" y="32"/>
                    </a:moveTo>
                    <a:lnTo>
                      <a:pt x="81" y="49"/>
                    </a:lnTo>
                    <a:lnTo>
                      <a:pt x="91" y="55"/>
                    </a:lnTo>
                    <a:lnTo>
                      <a:pt x="90" y="63"/>
                    </a:lnTo>
                    <a:lnTo>
                      <a:pt x="80" y="72"/>
                    </a:lnTo>
                    <a:lnTo>
                      <a:pt x="54" y="79"/>
                    </a:lnTo>
                    <a:lnTo>
                      <a:pt x="49" y="91"/>
                    </a:lnTo>
                    <a:lnTo>
                      <a:pt x="47" y="106"/>
                    </a:lnTo>
                    <a:lnTo>
                      <a:pt x="16" y="141"/>
                    </a:lnTo>
                    <a:lnTo>
                      <a:pt x="0" y="138"/>
                    </a:lnTo>
                    <a:lnTo>
                      <a:pt x="13" y="149"/>
                    </a:lnTo>
                    <a:lnTo>
                      <a:pt x="17" y="168"/>
                    </a:lnTo>
                    <a:lnTo>
                      <a:pt x="21" y="163"/>
                    </a:lnTo>
                    <a:lnTo>
                      <a:pt x="19" y="154"/>
                    </a:lnTo>
                    <a:lnTo>
                      <a:pt x="21" y="146"/>
                    </a:lnTo>
                    <a:lnTo>
                      <a:pt x="31" y="142"/>
                    </a:lnTo>
                    <a:lnTo>
                      <a:pt x="38" y="160"/>
                    </a:lnTo>
                    <a:lnTo>
                      <a:pt x="45" y="154"/>
                    </a:lnTo>
                    <a:lnTo>
                      <a:pt x="50" y="158"/>
                    </a:lnTo>
                    <a:lnTo>
                      <a:pt x="51" y="168"/>
                    </a:lnTo>
                    <a:lnTo>
                      <a:pt x="64" y="160"/>
                    </a:lnTo>
                    <a:lnTo>
                      <a:pt x="71" y="160"/>
                    </a:lnTo>
                    <a:lnTo>
                      <a:pt x="71" y="168"/>
                    </a:lnTo>
                    <a:lnTo>
                      <a:pt x="75" y="181"/>
                    </a:lnTo>
                    <a:lnTo>
                      <a:pt x="76" y="192"/>
                    </a:lnTo>
                    <a:lnTo>
                      <a:pt x="76" y="220"/>
                    </a:lnTo>
                    <a:lnTo>
                      <a:pt x="77" y="236"/>
                    </a:lnTo>
                    <a:lnTo>
                      <a:pt x="83" y="247"/>
                    </a:lnTo>
                    <a:lnTo>
                      <a:pt x="97" y="257"/>
                    </a:lnTo>
                    <a:lnTo>
                      <a:pt x="103" y="276"/>
                    </a:lnTo>
                    <a:lnTo>
                      <a:pt x="115" y="289"/>
                    </a:lnTo>
                    <a:lnTo>
                      <a:pt x="120" y="302"/>
                    </a:lnTo>
                    <a:lnTo>
                      <a:pt x="144" y="278"/>
                    </a:lnTo>
                    <a:lnTo>
                      <a:pt x="157" y="255"/>
                    </a:lnTo>
                    <a:lnTo>
                      <a:pt x="160" y="269"/>
                    </a:lnTo>
                    <a:lnTo>
                      <a:pt x="161" y="298"/>
                    </a:lnTo>
                    <a:lnTo>
                      <a:pt x="166" y="306"/>
                    </a:lnTo>
                    <a:lnTo>
                      <a:pt x="176" y="300"/>
                    </a:lnTo>
                    <a:lnTo>
                      <a:pt x="187" y="303"/>
                    </a:lnTo>
                    <a:lnTo>
                      <a:pt x="185" y="313"/>
                    </a:lnTo>
                    <a:lnTo>
                      <a:pt x="228" y="327"/>
                    </a:lnTo>
                    <a:lnTo>
                      <a:pt x="233" y="338"/>
                    </a:lnTo>
                    <a:lnTo>
                      <a:pt x="254" y="348"/>
                    </a:lnTo>
                    <a:lnTo>
                      <a:pt x="260" y="354"/>
                    </a:lnTo>
                    <a:lnTo>
                      <a:pt x="265" y="366"/>
                    </a:lnTo>
                    <a:lnTo>
                      <a:pt x="327" y="373"/>
                    </a:lnTo>
                    <a:lnTo>
                      <a:pt x="338" y="365"/>
                    </a:lnTo>
                    <a:lnTo>
                      <a:pt x="350" y="366"/>
                    </a:lnTo>
                    <a:lnTo>
                      <a:pt x="351" y="351"/>
                    </a:lnTo>
                    <a:lnTo>
                      <a:pt x="365" y="348"/>
                    </a:lnTo>
                    <a:lnTo>
                      <a:pt x="376" y="338"/>
                    </a:lnTo>
                    <a:lnTo>
                      <a:pt x="375" y="322"/>
                    </a:lnTo>
                    <a:lnTo>
                      <a:pt x="377" y="313"/>
                    </a:lnTo>
                    <a:lnTo>
                      <a:pt x="377" y="295"/>
                    </a:lnTo>
                    <a:lnTo>
                      <a:pt x="365" y="275"/>
                    </a:lnTo>
                    <a:lnTo>
                      <a:pt x="366" y="262"/>
                    </a:lnTo>
                    <a:lnTo>
                      <a:pt x="356" y="259"/>
                    </a:lnTo>
                    <a:lnTo>
                      <a:pt x="339" y="232"/>
                    </a:lnTo>
                    <a:lnTo>
                      <a:pt x="336" y="212"/>
                    </a:lnTo>
                    <a:lnTo>
                      <a:pt x="371" y="232"/>
                    </a:lnTo>
                    <a:lnTo>
                      <a:pt x="376" y="216"/>
                    </a:lnTo>
                    <a:lnTo>
                      <a:pt x="376" y="190"/>
                    </a:lnTo>
                    <a:lnTo>
                      <a:pt x="375" y="163"/>
                    </a:lnTo>
                    <a:lnTo>
                      <a:pt x="377" y="160"/>
                    </a:lnTo>
                    <a:lnTo>
                      <a:pt x="378" y="147"/>
                    </a:lnTo>
                    <a:lnTo>
                      <a:pt x="383" y="139"/>
                    </a:lnTo>
                    <a:lnTo>
                      <a:pt x="388" y="113"/>
                    </a:lnTo>
                    <a:lnTo>
                      <a:pt x="405" y="107"/>
                    </a:lnTo>
                    <a:lnTo>
                      <a:pt x="399" y="102"/>
                    </a:lnTo>
                    <a:lnTo>
                      <a:pt x="386" y="103"/>
                    </a:lnTo>
                    <a:lnTo>
                      <a:pt x="384" y="90"/>
                    </a:lnTo>
                    <a:lnTo>
                      <a:pt x="390" y="72"/>
                    </a:lnTo>
                    <a:lnTo>
                      <a:pt x="392" y="60"/>
                    </a:lnTo>
                    <a:lnTo>
                      <a:pt x="384" y="65"/>
                    </a:lnTo>
                    <a:lnTo>
                      <a:pt x="386" y="53"/>
                    </a:lnTo>
                    <a:lnTo>
                      <a:pt x="367" y="18"/>
                    </a:lnTo>
                    <a:lnTo>
                      <a:pt x="366" y="6"/>
                    </a:lnTo>
                    <a:lnTo>
                      <a:pt x="359" y="0"/>
                    </a:lnTo>
                    <a:lnTo>
                      <a:pt x="344" y="0"/>
                    </a:lnTo>
                    <a:lnTo>
                      <a:pt x="335" y="2"/>
                    </a:lnTo>
                    <a:lnTo>
                      <a:pt x="330" y="0"/>
                    </a:lnTo>
                    <a:lnTo>
                      <a:pt x="306" y="0"/>
                    </a:lnTo>
                    <a:lnTo>
                      <a:pt x="308" y="2"/>
                    </a:lnTo>
                    <a:lnTo>
                      <a:pt x="306" y="32"/>
                    </a:lnTo>
                    <a:lnTo>
                      <a:pt x="282" y="50"/>
                    </a:lnTo>
                    <a:lnTo>
                      <a:pt x="269" y="75"/>
                    </a:lnTo>
                    <a:lnTo>
                      <a:pt x="253" y="77"/>
                    </a:lnTo>
                    <a:lnTo>
                      <a:pt x="237" y="95"/>
                    </a:lnTo>
                    <a:lnTo>
                      <a:pt x="223" y="92"/>
                    </a:lnTo>
                    <a:lnTo>
                      <a:pt x="255" y="66"/>
                    </a:lnTo>
                    <a:lnTo>
                      <a:pt x="265" y="68"/>
                    </a:lnTo>
                    <a:lnTo>
                      <a:pt x="265" y="45"/>
                    </a:lnTo>
                    <a:lnTo>
                      <a:pt x="290" y="33"/>
                    </a:lnTo>
                    <a:lnTo>
                      <a:pt x="291" y="2"/>
                    </a:lnTo>
                    <a:lnTo>
                      <a:pt x="290" y="0"/>
                    </a:lnTo>
                    <a:lnTo>
                      <a:pt x="97" y="0"/>
                    </a:lnTo>
                    <a:lnTo>
                      <a:pt x="83" y="15"/>
                    </a:lnTo>
                    <a:lnTo>
                      <a:pt x="77" y="3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16" name="Freeform 130">
                <a:extLst>
                  <a:ext uri="{FF2B5EF4-FFF2-40B4-BE49-F238E27FC236}">
                    <a16:creationId xmlns:a16="http://schemas.microsoft.com/office/drawing/2014/main" id="{1D6F5E4F-3A8C-4858-AD46-33D3564310B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473" y="1348"/>
                <a:ext cx="44" cy="25"/>
              </a:xfrm>
              <a:custGeom>
                <a:avLst/>
                <a:gdLst/>
                <a:ahLst/>
                <a:cxnLst>
                  <a:cxn ang="0">
                    <a:pos x="82" y="99"/>
                  </a:cxn>
                  <a:cxn ang="0">
                    <a:pos x="78" y="98"/>
                  </a:cxn>
                  <a:cxn ang="0">
                    <a:pos x="69" y="103"/>
                  </a:cxn>
                  <a:cxn ang="0">
                    <a:pos x="63" y="110"/>
                  </a:cxn>
                  <a:cxn ang="0">
                    <a:pos x="60" y="119"/>
                  </a:cxn>
                  <a:cxn ang="0">
                    <a:pos x="38" y="121"/>
                  </a:cxn>
                  <a:cxn ang="0">
                    <a:pos x="36" y="118"/>
                  </a:cxn>
                  <a:cxn ang="0">
                    <a:pos x="16" y="125"/>
                  </a:cxn>
                  <a:cxn ang="0">
                    <a:pos x="15" y="116"/>
                  </a:cxn>
                  <a:cxn ang="0">
                    <a:pos x="4" y="100"/>
                  </a:cxn>
                  <a:cxn ang="0">
                    <a:pos x="0" y="91"/>
                  </a:cxn>
                  <a:cxn ang="0">
                    <a:pos x="4" y="78"/>
                  </a:cxn>
                  <a:cxn ang="0">
                    <a:pos x="12" y="72"/>
                  </a:cxn>
                  <a:cxn ang="0">
                    <a:pos x="16" y="60"/>
                  </a:cxn>
                  <a:cxn ang="0">
                    <a:pos x="36" y="43"/>
                  </a:cxn>
                  <a:cxn ang="0">
                    <a:pos x="42" y="33"/>
                  </a:cxn>
                  <a:cxn ang="0">
                    <a:pos x="55" y="19"/>
                  </a:cxn>
                  <a:cxn ang="0">
                    <a:pos x="63" y="19"/>
                  </a:cxn>
                  <a:cxn ang="0">
                    <a:pos x="66" y="10"/>
                  </a:cxn>
                  <a:cxn ang="0">
                    <a:pos x="82" y="5"/>
                  </a:cxn>
                  <a:cxn ang="0">
                    <a:pos x="82" y="3"/>
                  </a:cxn>
                  <a:cxn ang="0">
                    <a:pos x="82" y="5"/>
                  </a:cxn>
                  <a:cxn ang="0">
                    <a:pos x="84" y="3"/>
                  </a:cxn>
                  <a:cxn ang="0">
                    <a:pos x="84" y="5"/>
                  </a:cxn>
                  <a:cxn ang="0">
                    <a:pos x="90" y="6"/>
                  </a:cxn>
                  <a:cxn ang="0">
                    <a:pos x="101" y="1"/>
                  </a:cxn>
                  <a:cxn ang="0">
                    <a:pos x="114" y="10"/>
                  </a:cxn>
                  <a:cxn ang="0">
                    <a:pos x="127" y="1"/>
                  </a:cxn>
                  <a:cxn ang="0">
                    <a:pos x="133" y="3"/>
                  </a:cxn>
                  <a:cxn ang="0">
                    <a:pos x="135" y="0"/>
                  </a:cxn>
                  <a:cxn ang="0">
                    <a:pos x="156" y="11"/>
                  </a:cxn>
                  <a:cxn ang="0">
                    <a:pos x="184" y="19"/>
                  </a:cxn>
                  <a:cxn ang="0">
                    <a:pos x="188" y="24"/>
                  </a:cxn>
                  <a:cxn ang="0">
                    <a:pos x="186" y="28"/>
                  </a:cxn>
                  <a:cxn ang="0">
                    <a:pos x="186" y="32"/>
                  </a:cxn>
                  <a:cxn ang="0">
                    <a:pos x="214" y="55"/>
                  </a:cxn>
                  <a:cxn ang="0">
                    <a:pos x="218" y="67"/>
                  </a:cxn>
                  <a:cxn ang="0">
                    <a:pos x="214" y="77"/>
                  </a:cxn>
                  <a:cxn ang="0">
                    <a:pos x="193" y="91"/>
                  </a:cxn>
                  <a:cxn ang="0">
                    <a:pos x="143" y="107"/>
                  </a:cxn>
                  <a:cxn ang="0">
                    <a:pos x="133" y="113"/>
                  </a:cxn>
                  <a:cxn ang="0">
                    <a:pos x="113" y="109"/>
                  </a:cxn>
                  <a:cxn ang="0">
                    <a:pos x="107" y="104"/>
                  </a:cxn>
                  <a:cxn ang="0">
                    <a:pos x="82" y="100"/>
                  </a:cxn>
                  <a:cxn ang="0">
                    <a:pos x="82" y="99"/>
                  </a:cxn>
                </a:cxnLst>
                <a:rect l="0" t="0" r="r" b="b"/>
                <a:pathLst>
                  <a:path w="218" h="125">
                    <a:moveTo>
                      <a:pt x="82" y="99"/>
                    </a:moveTo>
                    <a:lnTo>
                      <a:pt x="78" y="98"/>
                    </a:lnTo>
                    <a:lnTo>
                      <a:pt x="69" y="103"/>
                    </a:lnTo>
                    <a:lnTo>
                      <a:pt x="63" y="110"/>
                    </a:lnTo>
                    <a:lnTo>
                      <a:pt x="60" y="119"/>
                    </a:lnTo>
                    <a:lnTo>
                      <a:pt x="38" y="121"/>
                    </a:lnTo>
                    <a:lnTo>
                      <a:pt x="36" y="118"/>
                    </a:lnTo>
                    <a:lnTo>
                      <a:pt x="16" y="125"/>
                    </a:lnTo>
                    <a:lnTo>
                      <a:pt x="15" y="116"/>
                    </a:lnTo>
                    <a:lnTo>
                      <a:pt x="4" y="100"/>
                    </a:lnTo>
                    <a:lnTo>
                      <a:pt x="0" y="91"/>
                    </a:lnTo>
                    <a:lnTo>
                      <a:pt x="4" y="78"/>
                    </a:lnTo>
                    <a:lnTo>
                      <a:pt x="12" y="72"/>
                    </a:lnTo>
                    <a:lnTo>
                      <a:pt x="16" y="60"/>
                    </a:lnTo>
                    <a:lnTo>
                      <a:pt x="36" y="43"/>
                    </a:lnTo>
                    <a:lnTo>
                      <a:pt x="42" y="33"/>
                    </a:lnTo>
                    <a:lnTo>
                      <a:pt x="55" y="19"/>
                    </a:lnTo>
                    <a:lnTo>
                      <a:pt x="63" y="19"/>
                    </a:lnTo>
                    <a:lnTo>
                      <a:pt x="66" y="10"/>
                    </a:lnTo>
                    <a:lnTo>
                      <a:pt x="82" y="5"/>
                    </a:lnTo>
                    <a:lnTo>
                      <a:pt x="82" y="3"/>
                    </a:lnTo>
                    <a:lnTo>
                      <a:pt x="82" y="5"/>
                    </a:lnTo>
                    <a:lnTo>
                      <a:pt x="84" y="3"/>
                    </a:lnTo>
                    <a:lnTo>
                      <a:pt x="84" y="5"/>
                    </a:lnTo>
                    <a:lnTo>
                      <a:pt x="90" y="6"/>
                    </a:lnTo>
                    <a:lnTo>
                      <a:pt x="101" y="1"/>
                    </a:lnTo>
                    <a:lnTo>
                      <a:pt x="114" y="10"/>
                    </a:lnTo>
                    <a:lnTo>
                      <a:pt x="127" y="1"/>
                    </a:lnTo>
                    <a:lnTo>
                      <a:pt x="133" y="3"/>
                    </a:lnTo>
                    <a:lnTo>
                      <a:pt x="135" y="0"/>
                    </a:lnTo>
                    <a:lnTo>
                      <a:pt x="156" y="11"/>
                    </a:lnTo>
                    <a:lnTo>
                      <a:pt x="184" y="19"/>
                    </a:lnTo>
                    <a:lnTo>
                      <a:pt x="188" y="24"/>
                    </a:lnTo>
                    <a:lnTo>
                      <a:pt x="186" y="28"/>
                    </a:lnTo>
                    <a:lnTo>
                      <a:pt x="186" y="32"/>
                    </a:lnTo>
                    <a:lnTo>
                      <a:pt x="214" y="55"/>
                    </a:lnTo>
                    <a:lnTo>
                      <a:pt x="218" y="67"/>
                    </a:lnTo>
                    <a:lnTo>
                      <a:pt x="214" y="77"/>
                    </a:lnTo>
                    <a:lnTo>
                      <a:pt x="193" y="91"/>
                    </a:lnTo>
                    <a:lnTo>
                      <a:pt x="143" y="107"/>
                    </a:lnTo>
                    <a:lnTo>
                      <a:pt x="133" y="113"/>
                    </a:lnTo>
                    <a:lnTo>
                      <a:pt x="113" y="109"/>
                    </a:lnTo>
                    <a:lnTo>
                      <a:pt x="107" y="104"/>
                    </a:lnTo>
                    <a:lnTo>
                      <a:pt x="82" y="100"/>
                    </a:lnTo>
                    <a:lnTo>
                      <a:pt x="82" y="9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301" name="Freeform 131">
              <a:extLst>
                <a:ext uri="{FF2B5EF4-FFF2-40B4-BE49-F238E27FC236}">
                  <a16:creationId xmlns:a16="http://schemas.microsoft.com/office/drawing/2014/main" id="{87C145F3-4F8F-4095-90BB-3DC6162908D7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071" y="1777"/>
              <a:ext cx="34" cy="144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69" y="22"/>
                </a:cxn>
                <a:cxn ang="0">
                  <a:pos x="76" y="79"/>
                </a:cxn>
                <a:cxn ang="0">
                  <a:pos x="92" y="144"/>
                </a:cxn>
                <a:cxn ang="0">
                  <a:pos x="90" y="187"/>
                </a:cxn>
                <a:cxn ang="0">
                  <a:pos x="84" y="210"/>
                </a:cxn>
                <a:cxn ang="0">
                  <a:pos x="90" y="243"/>
                </a:cxn>
                <a:cxn ang="0">
                  <a:pos x="92" y="257"/>
                </a:cxn>
                <a:cxn ang="0">
                  <a:pos x="102" y="289"/>
                </a:cxn>
                <a:cxn ang="0">
                  <a:pos x="116" y="344"/>
                </a:cxn>
                <a:cxn ang="0">
                  <a:pos x="139" y="425"/>
                </a:cxn>
                <a:cxn ang="0">
                  <a:pos x="150" y="459"/>
                </a:cxn>
                <a:cxn ang="0">
                  <a:pos x="168" y="487"/>
                </a:cxn>
                <a:cxn ang="0">
                  <a:pos x="149" y="466"/>
                </a:cxn>
                <a:cxn ang="0">
                  <a:pos x="119" y="448"/>
                </a:cxn>
                <a:cxn ang="0">
                  <a:pos x="92" y="447"/>
                </a:cxn>
                <a:cxn ang="0">
                  <a:pos x="75" y="475"/>
                </a:cxn>
                <a:cxn ang="0">
                  <a:pos x="65" y="509"/>
                </a:cxn>
                <a:cxn ang="0">
                  <a:pos x="53" y="566"/>
                </a:cxn>
                <a:cxn ang="0">
                  <a:pos x="61" y="602"/>
                </a:cxn>
                <a:cxn ang="0">
                  <a:pos x="80" y="635"/>
                </a:cxn>
                <a:cxn ang="0">
                  <a:pos x="89" y="651"/>
                </a:cxn>
                <a:cxn ang="0">
                  <a:pos x="100" y="654"/>
                </a:cxn>
                <a:cxn ang="0">
                  <a:pos x="108" y="684"/>
                </a:cxn>
                <a:cxn ang="0">
                  <a:pos x="102" y="713"/>
                </a:cxn>
                <a:cxn ang="0">
                  <a:pos x="69" y="663"/>
                </a:cxn>
                <a:cxn ang="0">
                  <a:pos x="46" y="673"/>
                </a:cxn>
                <a:cxn ang="0">
                  <a:pos x="31" y="721"/>
                </a:cxn>
                <a:cxn ang="0">
                  <a:pos x="15" y="689"/>
                </a:cxn>
                <a:cxn ang="0">
                  <a:pos x="21" y="623"/>
                </a:cxn>
                <a:cxn ang="0">
                  <a:pos x="32" y="554"/>
                </a:cxn>
                <a:cxn ang="0">
                  <a:pos x="23" y="522"/>
                </a:cxn>
                <a:cxn ang="0">
                  <a:pos x="17" y="479"/>
                </a:cxn>
                <a:cxn ang="0">
                  <a:pos x="28" y="425"/>
                </a:cxn>
                <a:cxn ang="0">
                  <a:pos x="32" y="392"/>
                </a:cxn>
                <a:cxn ang="0">
                  <a:pos x="30" y="375"/>
                </a:cxn>
                <a:cxn ang="0">
                  <a:pos x="25" y="348"/>
                </a:cxn>
                <a:cxn ang="0">
                  <a:pos x="31" y="297"/>
                </a:cxn>
                <a:cxn ang="0">
                  <a:pos x="21" y="260"/>
                </a:cxn>
                <a:cxn ang="0">
                  <a:pos x="4" y="243"/>
                </a:cxn>
                <a:cxn ang="0">
                  <a:pos x="3" y="226"/>
                </a:cxn>
                <a:cxn ang="0">
                  <a:pos x="0" y="188"/>
                </a:cxn>
                <a:cxn ang="0">
                  <a:pos x="12" y="125"/>
                </a:cxn>
                <a:cxn ang="0">
                  <a:pos x="9" y="96"/>
                </a:cxn>
                <a:cxn ang="0">
                  <a:pos x="25" y="79"/>
                </a:cxn>
                <a:cxn ang="0">
                  <a:pos x="37" y="87"/>
                </a:cxn>
                <a:cxn ang="0">
                  <a:pos x="50" y="81"/>
                </a:cxn>
                <a:cxn ang="0">
                  <a:pos x="50" y="66"/>
                </a:cxn>
                <a:cxn ang="0">
                  <a:pos x="59" y="64"/>
                </a:cxn>
                <a:cxn ang="0">
                  <a:pos x="49" y="33"/>
                </a:cxn>
                <a:cxn ang="0">
                  <a:pos x="38" y="9"/>
                </a:cxn>
                <a:cxn ang="0">
                  <a:pos x="47" y="6"/>
                </a:cxn>
              </a:cxnLst>
              <a:rect l="0" t="0" r="r" b="b"/>
              <a:pathLst>
                <a:path w="170" h="721">
                  <a:moveTo>
                    <a:pt x="52" y="3"/>
                  </a:moveTo>
                  <a:lnTo>
                    <a:pt x="55" y="0"/>
                  </a:lnTo>
                  <a:lnTo>
                    <a:pt x="63" y="4"/>
                  </a:lnTo>
                  <a:lnTo>
                    <a:pt x="69" y="22"/>
                  </a:lnTo>
                  <a:lnTo>
                    <a:pt x="73" y="59"/>
                  </a:lnTo>
                  <a:lnTo>
                    <a:pt x="76" y="79"/>
                  </a:lnTo>
                  <a:lnTo>
                    <a:pt x="87" y="113"/>
                  </a:lnTo>
                  <a:lnTo>
                    <a:pt x="92" y="144"/>
                  </a:lnTo>
                  <a:lnTo>
                    <a:pt x="93" y="166"/>
                  </a:lnTo>
                  <a:lnTo>
                    <a:pt x="90" y="187"/>
                  </a:lnTo>
                  <a:lnTo>
                    <a:pt x="82" y="192"/>
                  </a:lnTo>
                  <a:lnTo>
                    <a:pt x="84" y="210"/>
                  </a:lnTo>
                  <a:lnTo>
                    <a:pt x="89" y="229"/>
                  </a:lnTo>
                  <a:lnTo>
                    <a:pt x="90" y="243"/>
                  </a:lnTo>
                  <a:lnTo>
                    <a:pt x="89" y="258"/>
                  </a:lnTo>
                  <a:lnTo>
                    <a:pt x="92" y="257"/>
                  </a:lnTo>
                  <a:lnTo>
                    <a:pt x="98" y="272"/>
                  </a:lnTo>
                  <a:lnTo>
                    <a:pt x="102" y="289"/>
                  </a:lnTo>
                  <a:lnTo>
                    <a:pt x="103" y="292"/>
                  </a:lnTo>
                  <a:lnTo>
                    <a:pt x="116" y="344"/>
                  </a:lnTo>
                  <a:lnTo>
                    <a:pt x="135" y="407"/>
                  </a:lnTo>
                  <a:lnTo>
                    <a:pt x="139" y="425"/>
                  </a:lnTo>
                  <a:lnTo>
                    <a:pt x="144" y="445"/>
                  </a:lnTo>
                  <a:lnTo>
                    <a:pt x="150" y="459"/>
                  </a:lnTo>
                  <a:lnTo>
                    <a:pt x="157" y="474"/>
                  </a:lnTo>
                  <a:lnTo>
                    <a:pt x="168" y="487"/>
                  </a:lnTo>
                  <a:lnTo>
                    <a:pt x="170" y="496"/>
                  </a:lnTo>
                  <a:lnTo>
                    <a:pt x="149" y="466"/>
                  </a:lnTo>
                  <a:lnTo>
                    <a:pt x="135" y="456"/>
                  </a:lnTo>
                  <a:lnTo>
                    <a:pt x="119" y="448"/>
                  </a:lnTo>
                  <a:lnTo>
                    <a:pt x="104" y="445"/>
                  </a:lnTo>
                  <a:lnTo>
                    <a:pt x="92" y="447"/>
                  </a:lnTo>
                  <a:lnTo>
                    <a:pt x="80" y="457"/>
                  </a:lnTo>
                  <a:lnTo>
                    <a:pt x="75" y="475"/>
                  </a:lnTo>
                  <a:lnTo>
                    <a:pt x="73" y="491"/>
                  </a:lnTo>
                  <a:lnTo>
                    <a:pt x="65" y="509"/>
                  </a:lnTo>
                  <a:lnTo>
                    <a:pt x="55" y="549"/>
                  </a:lnTo>
                  <a:lnTo>
                    <a:pt x="53" y="566"/>
                  </a:lnTo>
                  <a:lnTo>
                    <a:pt x="53" y="586"/>
                  </a:lnTo>
                  <a:lnTo>
                    <a:pt x="61" y="602"/>
                  </a:lnTo>
                  <a:lnTo>
                    <a:pt x="77" y="623"/>
                  </a:lnTo>
                  <a:lnTo>
                    <a:pt x="80" y="635"/>
                  </a:lnTo>
                  <a:lnTo>
                    <a:pt x="84" y="645"/>
                  </a:lnTo>
                  <a:lnTo>
                    <a:pt x="89" y="651"/>
                  </a:lnTo>
                  <a:lnTo>
                    <a:pt x="97" y="656"/>
                  </a:lnTo>
                  <a:lnTo>
                    <a:pt x="100" y="654"/>
                  </a:lnTo>
                  <a:lnTo>
                    <a:pt x="103" y="657"/>
                  </a:lnTo>
                  <a:lnTo>
                    <a:pt x="108" y="684"/>
                  </a:lnTo>
                  <a:lnTo>
                    <a:pt x="107" y="700"/>
                  </a:lnTo>
                  <a:lnTo>
                    <a:pt x="102" y="713"/>
                  </a:lnTo>
                  <a:lnTo>
                    <a:pt x="95" y="674"/>
                  </a:lnTo>
                  <a:lnTo>
                    <a:pt x="69" y="663"/>
                  </a:lnTo>
                  <a:lnTo>
                    <a:pt x="55" y="662"/>
                  </a:lnTo>
                  <a:lnTo>
                    <a:pt x="46" y="673"/>
                  </a:lnTo>
                  <a:lnTo>
                    <a:pt x="36" y="706"/>
                  </a:lnTo>
                  <a:lnTo>
                    <a:pt x="31" y="721"/>
                  </a:lnTo>
                  <a:lnTo>
                    <a:pt x="18" y="714"/>
                  </a:lnTo>
                  <a:lnTo>
                    <a:pt x="15" y="689"/>
                  </a:lnTo>
                  <a:lnTo>
                    <a:pt x="15" y="666"/>
                  </a:lnTo>
                  <a:lnTo>
                    <a:pt x="21" y="623"/>
                  </a:lnTo>
                  <a:lnTo>
                    <a:pt x="26" y="565"/>
                  </a:lnTo>
                  <a:lnTo>
                    <a:pt x="32" y="554"/>
                  </a:lnTo>
                  <a:lnTo>
                    <a:pt x="31" y="539"/>
                  </a:lnTo>
                  <a:lnTo>
                    <a:pt x="23" y="522"/>
                  </a:lnTo>
                  <a:lnTo>
                    <a:pt x="17" y="499"/>
                  </a:lnTo>
                  <a:lnTo>
                    <a:pt x="17" y="479"/>
                  </a:lnTo>
                  <a:lnTo>
                    <a:pt x="22" y="463"/>
                  </a:lnTo>
                  <a:lnTo>
                    <a:pt x="28" y="425"/>
                  </a:lnTo>
                  <a:lnTo>
                    <a:pt x="28" y="394"/>
                  </a:lnTo>
                  <a:lnTo>
                    <a:pt x="32" y="392"/>
                  </a:lnTo>
                  <a:lnTo>
                    <a:pt x="30" y="386"/>
                  </a:lnTo>
                  <a:lnTo>
                    <a:pt x="30" y="375"/>
                  </a:lnTo>
                  <a:lnTo>
                    <a:pt x="28" y="360"/>
                  </a:lnTo>
                  <a:lnTo>
                    <a:pt x="25" y="348"/>
                  </a:lnTo>
                  <a:lnTo>
                    <a:pt x="25" y="331"/>
                  </a:lnTo>
                  <a:lnTo>
                    <a:pt x="31" y="297"/>
                  </a:lnTo>
                  <a:lnTo>
                    <a:pt x="31" y="284"/>
                  </a:lnTo>
                  <a:lnTo>
                    <a:pt x="21" y="260"/>
                  </a:lnTo>
                  <a:lnTo>
                    <a:pt x="11" y="249"/>
                  </a:lnTo>
                  <a:lnTo>
                    <a:pt x="4" y="243"/>
                  </a:lnTo>
                  <a:lnTo>
                    <a:pt x="6" y="237"/>
                  </a:lnTo>
                  <a:lnTo>
                    <a:pt x="3" y="226"/>
                  </a:lnTo>
                  <a:lnTo>
                    <a:pt x="0" y="205"/>
                  </a:lnTo>
                  <a:lnTo>
                    <a:pt x="0" y="188"/>
                  </a:lnTo>
                  <a:lnTo>
                    <a:pt x="10" y="160"/>
                  </a:lnTo>
                  <a:lnTo>
                    <a:pt x="12" y="125"/>
                  </a:lnTo>
                  <a:lnTo>
                    <a:pt x="11" y="108"/>
                  </a:lnTo>
                  <a:lnTo>
                    <a:pt x="9" y="96"/>
                  </a:lnTo>
                  <a:lnTo>
                    <a:pt x="14" y="85"/>
                  </a:lnTo>
                  <a:lnTo>
                    <a:pt x="25" y="79"/>
                  </a:lnTo>
                  <a:lnTo>
                    <a:pt x="31" y="81"/>
                  </a:lnTo>
                  <a:lnTo>
                    <a:pt x="37" y="87"/>
                  </a:lnTo>
                  <a:lnTo>
                    <a:pt x="48" y="86"/>
                  </a:lnTo>
                  <a:lnTo>
                    <a:pt x="50" y="81"/>
                  </a:lnTo>
                  <a:lnTo>
                    <a:pt x="48" y="75"/>
                  </a:lnTo>
                  <a:lnTo>
                    <a:pt x="50" y="66"/>
                  </a:lnTo>
                  <a:lnTo>
                    <a:pt x="57" y="66"/>
                  </a:lnTo>
                  <a:lnTo>
                    <a:pt x="59" y="64"/>
                  </a:lnTo>
                  <a:lnTo>
                    <a:pt x="54" y="52"/>
                  </a:lnTo>
                  <a:lnTo>
                    <a:pt x="49" y="33"/>
                  </a:lnTo>
                  <a:lnTo>
                    <a:pt x="39" y="16"/>
                  </a:lnTo>
                  <a:lnTo>
                    <a:pt x="38" y="9"/>
                  </a:lnTo>
                  <a:lnTo>
                    <a:pt x="41" y="6"/>
                  </a:lnTo>
                  <a:lnTo>
                    <a:pt x="47" y="6"/>
                  </a:lnTo>
                  <a:lnTo>
                    <a:pt x="52" y="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302" name="Freeform 132">
              <a:extLst>
                <a:ext uri="{FF2B5EF4-FFF2-40B4-BE49-F238E27FC236}">
                  <a16:creationId xmlns:a16="http://schemas.microsoft.com/office/drawing/2014/main" id="{C1DFE883-6385-49A1-AD83-E7F7A5AEC44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2817" y="1091"/>
              <a:ext cx="1786" cy="901"/>
            </a:xfrm>
            <a:custGeom>
              <a:avLst/>
              <a:gdLst/>
              <a:ahLst/>
              <a:cxnLst>
                <a:cxn ang="0">
                  <a:pos x="3264" y="3913"/>
                </a:cxn>
                <a:cxn ang="0">
                  <a:pos x="4333" y="3788"/>
                </a:cxn>
                <a:cxn ang="0">
                  <a:pos x="5307" y="3536"/>
                </a:cxn>
                <a:cxn ang="0">
                  <a:pos x="5833" y="4138"/>
                </a:cxn>
                <a:cxn ang="0">
                  <a:pos x="6066" y="4138"/>
                </a:cxn>
                <a:cxn ang="0">
                  <a:pos x="6189" y="3482"/>
                </a:cxn>
                <a:cxn ang="0">
                  <a:pos x="5968" y="3336"/>
                </a:cxn>
                <a:cxn ang="0">
                  <a:pos x="6672" y="2912"/>
                </a:cxn>
                <a:cxn ang="0">
                  <a:pos x="6999" y="2815"/>
                </a:cxn>
                <a:cxn ang="0">
                  <a:pos x="7448" y="2593"/>
                </a:cxn>
                <a:cxn ang="0">
                  <a:pos x="7045" y="3206"/>
                </a:cxn>
                <a:cxn ang="0">
                  <a:pos x="7368" y="3293"/>
                </a:cxn>
                <a:cxn ang="0">
                  <a:pos x="7505" y="2864"/>
                </a:cxn>
                <a:cxn ang="0">
                  <a:pos x="7925" y="2760"/>
                </a:cxn>
                <a:cxn ang="0">
                  <a:pos x="8227" y="2553"/>
                </a:cxn>
                <a:cxn ang="0">
                  <a:pos x="8363" y="2256"/>
                </a:cxn>
                <a:cxn ang="0">
                  <a:pos x="8646" y="2287"/>
                </a:cxn>
                <a:cxn ang="0">
                  <a:pos x="8841" y="2201"/>
                </a:cxn>
                <a:cxn ang="0">
                  <a:pos x="8685" y="1981"/>
                </a:cxn>
                <a:cxn ang="0">
                  <a:pos x="8538" y="1863"/>
                </a:cxn>
                <a:cxn ang="0">
                  <a:pos x="7819" y="1608"/>
                </a:cxn>
                <a:cxn ang="0">
                  <a:pos x="7284" y="1590"/>
                </a:cxn>
                <a:cxn ang="0">
                  <a:pos x="6685" y="1267"/>
                </a:cxn>
                <a:cxn ang="0">
                  <a:pos x="6173" y="1286"/>
                </a:cxn>
                <a:cxn ang="0">
                  <a:pos x="5674" y="1395"/>
                </a:cxn>
                <a:cxn ang="0">
                  <a:pos x="5597" y="1031"/>
                </a:cxn>
                <a:cxn ang="0">
                  <a:pos x="5210" y="1036"/>
                </a:cxn>
                <a:cxn ang="0">
                  <a:pos x="4698" y="872"/>
                </a:cxn>
                <a:cxn ang="0">
                  <a:pos x="4354" y="1003"/>
                </a:cxn>
                <a:cxn ang="0">
                  <a:pos x="4584" y="721"/>
                </a:cxn>
                <a:cxn ang="0">
                  <a:pos x="4684" y="394"/>
                </a:cxn>
                <a:cxn ang="0">
                  <a:pos x="4372" y="204"/>
                </a:cxn>
                <a:cxn ang="0">
                  <a:pos x="4025" y="232"/>
                </a:cxn>
                <a:cxn ang="0">
                  <a:pos x="3791" y="419"/>
                </a:cxn>
                <a:cxn ang="0">
                  <a:pos x="3374" y="550"/>
                </a:cxn>
                <a:cxn ang="0">
                  <a:pos x="3254" y="832"/>
                </a:cxn>
                <a:cxn ang="0">
                  <a:pos x="2949" y="1149"/>
                </a:cxn>
                <a:cxn ang="0">
                  <a:pos x="2945" y="1235"/>
                </a:cxn>
                <a:cxn ang="0">
                  <a:pos x="2627" y="1222"/>
                </a:cxn>
                <a:cxn ang="0">
                  <a:pos x="2758" y="1734"/>
                </a:cxn>
                <a:cxn ang="0">
                  <a:pos x="2590" y="1842"/>
                </a:cxn>
                <a:cxn ang="0">
                  <a:pos x="2499" y="1888"/>
                </a:cxn>
                <a:cxn ang="0">
                  <a:pos x="2297" y="1040"/>
                </a:cxn>
                <a:cxn ang="0">
                  <a:pos x="2235" y="1800"/>
                </a:cxn>
                <a:cxn ang="0">
                  <a:pos x="1570" y="1757"/>
                </a:cxn>
                <a:cxn ang="0">
                  <a:pos x="1175" y="1897"/>
                </a:cxn>
                <a:cxn ang="0">
                  <a:pos x="933" y="2056"/>
                </a:cxn>
                <a:cxn ang="0">
                  <a:pos x="501" y="2289"/>
                </a:cxn>
                <a:cxn ang="0">
                  <a:pos x="306" y="2013"/>
                </a:cxn>
                <a:cxn ang="0">
                  <a:pos x="589" y="1783"/>
                </a:cxn>
                <a:cxn ang="0">
                  <a:pos x="191" y="1600"/>
                </a:cxn>
                <a:cxn ang="0">
                  <a:pos x="215" y="2548"/>
                </a:cxn>
                <a:cxn ang="0">
                  <a:pos x="14" y="3054"/>
                </a:cxn>
                <a:cxn ang="0">
                  <a:pos x="241" y="3470"/>
                </a:cxn>
                <a:cxn ang="0">
                  <a:pos x="440" y="3762"/>
                </a:cxn>
                <a:cxn ang="0">
                  <a:pos x="644" y="4043"/>
                </a:cxn>
                <a:cxn ang="0">
                  <a:pos x="898" y="4398"/>
                </a:cxn>
                <a:cxn ang="0">
                  <a:pos x="1107" y="4133"/>
                </a:cxn>
                <a:cxn ang="0">
                  <a:pos x="1169" y="3800"/>
                </a:cxn>
                <a:cxn ang="0">
                  <a:pos x="1520" y="3752"/>
                </a:cxn>
                <a:cxn ang="0">
                  <a:pos x="1831" y="3572"/>
                </a:cxn>
                <a:cxn ang="0">
                  <a:pos x="2183" y="3384"/>
                </a:cxn>
                <a:cxn ang="0">
                  <a:pos x="2523" y="3466"/>
                </a:cxn>
              </a:cxnLst>
              <a:rect l="0" t="0" r="r" b="b"/>
              <a:pathLst>
                <a:path w="8931" h="4504">
                  <a:moveTo>
                    <a:pt x="2688" y="3454"/>
                  </a:moveTo>
                  <a:lnTo>
                    <a:pt x="2691" y="3461"/>
                  </a:lnTo>
                  <a:lnTo>
                    <a:pt x="2695" y="3463"/>
                  </a:lnTo>
                  <a:lnTo>
                    <a:pt x="2768" y="3530"/>
                  </a:lnTo>
                  <a:lnTo>
                    <a:pt x="2887" y="3748"/>
                  </a:lnTo>
                  <a:lnTo>
                    <a:pt x="2902" y="3737"/>
                  </a:lnTo>
                  <a:lnTo>
                    <a:pt x="2904" y="3730"/>
                  </a:lnTo>
                  <a:lnTo>
                    <a:pt x="2904" y="3723"/>
                  </a:lnTo>
                  <a:lnTo>
                    <a:pt x="2915" y="3709"/>
                  </a:lnTo>
                  <a:lnTo>
                    <a:pt x="2923" y="3708"/>
                  </a:lnTo>
                  <a:lnTo>
                    <a:pt x="2928" y="3714"/>
                  </a:lnTo>
                  <a:lnTo>
                    <a:pt x="2936" y="3717"/>
                  </a:lnTo>
                  <a:lnTo>
                    <a:pt x="2950" y="3725"/>
                  </a:lnTo>
                  <a:lnTo>
                    <a:pt x="2946" y="3732"/>
                  </a:lnTo>
                  <a:lnTo>
                    <a:pt x="2951" y="3739"/>
                  </a:lnTo>
                  <a:lnTo>
                    <a:pt x="2956" y="3740"/>
                  </a:lnTo>
                  <a:lnTo>
                    <a:pt x="2961" y="3753"/>
                  </a:lnTo>
                  <a:lnTo>
                    <a:pt x="2985" y="3751"/>
                  </a:lnTo>
                  <a:lnTo>
                    <a:pt x="3003" y="3756"/>
                  </a:lnTo>
                  <a:lnTo>
                    <a:pt x="3010" y="3753"/>
                  </a:lnTo>
                  <a:lnTo>
                    <a:pt x="3026" y="3753"/>
                  </a:lnTo>
                  <a:lnTo>
                    <a:pt x="3028" y="3746"/>
                  </a:lnTo>
                  <a:lnTo>
                    <a:pt x="3033" y="3740"/>
                  </a:lnTo>
                  <a:lnTo>
                    <a:pt x="3042" y="3741"/>
                  </a:lnTo>
                  <a:lnTo>
                    <a:pt x="3049" y="3741"/>
                  </a:lnTo>
                  <a:lnTo>
                    <a:pt x="3053" y="3734"/>
                  </a:lnTo>
                  <a:lnTo>
                    <a:pt x="3060" y="3729"/>
                  </a:lnTo>
                  <a:lnTo>
                    <a:pt x="3075" y="3734"/>
                  </a:lnTo>
                  <a:lnTo>
                    <a:pt x="3082" y="3737"/>
                  </a:lnTo>
                  <a:lnTo>
                    <a:pt x="3086" y="3745"/>
                  </a:lnTo>
                  <a:lnTo>
                    <a:pt x="3093" y="3748"/>
                  </a:lnTo>
                  <a:lnTo>
                    <a:pt x="3103" y="3761"/>
                  </a:lnTo>
                  <a:lnTo>
                    <a:pt x="3112" y="3764"/>
                  </a:lnTo>
                  <a:lnTo>
                    <a:pt x="3114" y="3772"/>
                  </a:lnTo>
                  <a:lnTo>
                    <a:pt x="3112" y="3779"/>
                  </a:lnTo>
                  <a:lnTo>
                    <a:pt x="3113" y="3788"/>
                  </a:lnTo>
                  <a:lnTo>
                    <a:pt x="3117" y="3795"/>
                  </a:lnTo>
                  <a:lnTo>
                    <a:pt x="3125" y="3796"/>
                  </a:lnTo>
                  <a:lnTo>
                    <a:pt x="3146" y="3807"/>
                  </a:lnTo>
                  <a:lnTo>
                    <a:pt x="3150" y="3815"/>
                  </a:lnTo>
                  <a:lnTo>
                    <a:pt x="3150" y="3822"/>
                  </a:lnTo>
                  <a:lnTo>
                    <a:pt x="3157" y="3826"/>
                  </a:lnTo>
                  <a:lnTo>
                    <a:pt x="3162" y="3831"/>
                  </a:lnTo>
                  <a:lnTo>
                    <a:pt x="3170" y="3845"/>
                  </a:lnTo>
                  <a:lnTo>
                    <a:pt x="3176" y="3849"/>
                  </a:lnTo>
                  <a:lnTo>
                    <a:pt x="3193" y="3852"/>
                  </a:lnTo>
                  <a:lnTo>
                    <a:pt x="3199" y="3857"/>
                  </a:lnTo>
                  <a:lnTo>
                    <a:pt x="3208" y="3859"/>
                  </a:lnTo>
                  <a:lnTo>
                    <a:pt x="3215" y="3860"/>
                  </a:lnTo>
                  <a:lnTo>
                    <a:pt x="3224" y="3860"/>
                  </a:lnTo>
                  <a:lnTo>
                    <a:pt x="3226" y="3853"/>
                  </a:lnTo>
                  <a:lnTo>
                    <a:pt x="3231" y="3847"/>
                  </a:lnTo>
                  <a:lnTo>
                    <a:pt x="3246" y="3841"/>
                  </a:lnTo>
                  <a:lnTo>
                    <a:pt x="3248" y="3849"/>
                  </a:lnTo>
                  <a:lnTo>
                    <a:pt x="3252" y="3857"/>
                  </a:lnTo>
                  <a:lnTo>
                    <a:pt x="3259" y="3861"/>
                  </a:lnTo>
                  <a:lnTo>
                    <a:pt x="3267" y="3875"/>
                  </a:lnTo>
                  <a:lnTo>
                    <a:pt x="3273" y="3880"/>
                  </a:lnTo>
                  <a:lnTo>
                    <a:pt x="3277" y="3887"/>
                  </a:lnTo>
                  <a:lnTo>
                    <a:pt x="3264" y="3913"/>
                  </a:lnTo>
                  <a:lnTo>
                    <a:pt x="3289" y="3920"/>
                  </a:lnTo>
                  <a:lnTo>
                    <a:pt x="3305" y="3904"/>
                  </a:lnTo>
                  <a:lnTo>
                    <a:pt x="3310" y="3904"/>
                  </a:lnTo>
                  <a:lnTo>
                    <a:pt x="3322" y="3882"/>
                  </a:lnTo>
                  <a:lnTo>
                    <a:pt x="3338" y="3865"/>
                  </a:lnTo>
                  <a:lnTo>
                    <a:pt x="3356" y="3858"/>
                  </a:lnTo>
                  <a:lnTo>
                    <a:pt x="3375" y="3852"/>
                  </a:lnTo>
                  <a:lnTo>
                    <a:pt x="3394" y="3839"/>
                  </a:lnTo>
                  <a:lnTo>
                    <a:pt x="3414" y="3823"/>
                  </a:lnTo>
                  <a:lnTo>
                    <a:pt x="3439" y="3811"/>
                  </a:lnTo>
                  <a:lnTo>
                    <a:pt x="3464" y="3789"/>
                  </a:lnTo>
                  <a:lnTo>
                    <a:pt x="3505" y="3777"/>
                  </a:lnTo>
                  <a:lnTo>
                    <a:pt x="3530" y="3766"/>
                  </a:lnTo>
                  <a:lnTo>
                    <a:pt x="3553" y="3763"/>
                  </a:lnTo>
                  <a:lnTo>
                    <a:pt x="3575" y="3767"/>
                  </a:lnTo>
                  <a:lnTo>
                    <a:pt x="3591" y="3773"/>
                  </a:lnTo>
                  <a:lnTo>
                    <a:pt x="3604" y="3784"/>
                  </a:lnTo>
                  <a:lnTo>
                    <a:pt x="3623" y="3780"/>
                  </a:lnTo>
                  <a:lnTo>
                    <a:pt x="3644" y="3779"/>
                  </a:lnTo>
                  <a:lnTo>
                    <a:pt x="3661" y="3782"/>
                  </a:lnTo>
                  <a:lnTo>
                    <a:pt x="3692" y="3811"/>
                  </a:lnTo>
                  <a:lnTo>
                    <a:pt x="3697" y="3818"/>
                  </a:lnTo>
                  <a:lnTo>
                    <a:pt x="3714" y="3821"/>
                  </a:lnTo>
                  <a:lnTo>
                    <a:pt x="3761" y="3814"/>
                  </a:lnTo>
                  <a:lnTo>
                    <a:pt x="3774" y="3820"/>
                  </a:lnTo>
                  <a:lnTo>
                    <a:pt x="3818" y="3821"/>
                  </a:lnTo>
                  <a:lnTo>
                    <a:pt x="3856" y="3816"/>
                  </a:lnTo>
                  <a:lnTo>
                    <a:pt x="3866" y="3811"/>
                  </a:lnTo>
                  <a:lnTo>
                    <a:pt x="3866" y="3803"/>
                  </a:lnTo>
                  <a:lnTo>
                    <a:pt x="3862" y="3791"/>
                  </a:lnTo>
                  <a:lnTo>
                    <a:pt x="3865" y="3777"/>
                  </a:lnTo>
                  <a:lnTo>
                    <a:pt x="3875" y="3761"/>
                  </a:lnTo>
                  <a:lnTo>
                    <a:pt x="3875" y="3745"/>
                  </a:lnTo>
                  <a:lnTo>
                    <a:pt x="3864" y="3730"/>
                  </a:lnTo>
                  <a:lnTo>
                    <a:pt x="3860" y="3712"/>
                  </a:lnTo>
                  <a:lnTo>
                    <a:pt x="3862" y="3694"/>
                  </a:lnTo>
                  <a:lnTo>
                    <a:pt x="3878" y="3680"/>
                  </a:lnTo>
                  <a:lnTo>
                    <a:pt x="3892" y="3664"/>
                  </a:lnTo>
                  <a:lnTo>
                    <a:pt x="3910" y="3649"/>
                  </a:lnTo>
                  <a:lnTo>
                    <a:pt x="3921" y="3632"/>
                  </a:lnTo>
                  <a:lnTo>
                    <a:pt x="3935" y="3631"/>
                  </a:lnTo>
                  <a:lnTo>
                    <a:pt x="3955" y="3637"/>
                  </a:lnTo>
                  <a:lnTo>
                    <a:pt x="3969" y="3648"/>
                  </a:lnTo>
                  <a:lnTo>
                    <a:pt x="4006" y="3658"/>
                  </a:lnTo>
                  <a:lnTo>
                    <a:pt x="4017" y="3672"/>
                  </a:lnTo>
                  <a:lnTo>
                    <a:pt x="4041" y="3678"/>
                  </a:lnTo>
                  <a:lnTo>
                    <a:pt x="4065" y="3681"/>
                  </a:lnTo>
                  <a:lnTo>
                    <a:pt x="4082" y="3688"/>
                  </a:lnTo>
                  <a:lnTo>
                    <a:pt x="4092" y="3704"/>
                  </a:lnTo>
                  <a:lnTo>
                    <a:pt x="4097" y="3734"/>
                  </a:lnTo>
                  <a:lnTo>
                    <a:pt x="4097" y="3755"/>
                  </a:lnTo>
                  <a:lnTo>
                    <a:pt x="4102" y="3755"/>
                  </a:lnTo>
                  <a:lnTo>
                    <a:pt x="4117" y="3769"/>
                  </a:lnTo>
                  <a:lnTo>
                    <a:pt x="4140" y="3785"/>
                  </a:lnTo>
                  <a:lnTo>
                    <a:pt x="4174" y="3796"/>
                  </a:lnTo>
                  <a:lnTo>
                    <a:pt x="4202" y="3790"/>
                  </a:lnTo>
                  <a:lnTo>
                    <a:pt x="4229" y="3775"/>
                  </a:lnTo>
                  <a:lnTo>
                    <a:pt x="4254" y="3763"/>
                  </a:lnTo>
                  <a:lnTo>
                    <a:pt x="4285" y="3771"/>
                  </a:lnTo>
                  <a:lnTo>
                    <a:pt x="4333" y="3788"/>
                  </a:lnTo>
                  <a:lnTo>
                    <a:pt x="4343" y="3800"/>
                  </a:lnTo>
                  <a:lnTo>
                    <a:pt x="4344" y="3800"/>
                  </a:lnTo>
                  <a:lnTo>
                    <a:pt x="4350" y="3805"/>
                  </a:lnTo>
                  <a:lnTo>
                    <a:pt x="4372" y="3817"/>
                  </a:lnTo>
                  <a:lnTo>
                    <a:pt x="4393" y="3823"/>
                  </a:lnTo>
                  <a:lnTo>
                    <a:pt x="4414" y="3832"/>
                  </a:lnTo>
                  <a:lnTo>
                    <a:pt x="4428" y="3852"/>
                  </a:lnTo>
                  <a:lnTo>
                    <a:pt x="4455" y="3868"/>
                  </a:lnTo>
                  <a:lnTo>
                    <a:pt x="4487" y="3873"/>
                  </a:lnTo>
                  <a:lnTo>
                    <a:pt x="4510" y="3880"/>
                  </a:lnTo>
                  <a:lnTo>
                    <a:pt x="4528" y="3881"/>
                  </a:lnTo>
                  <a:lnTo>
                    <a:pt x="4553" y="3879"/>
                  </a:lnTo>
                  <a:lnTo>
                    <a:pt x="4571" y="3887"/>
                  </a:lnTo>
                  <a:lnTo>
                    <a:pt x="4627" y="3868"/>
                  </a:lnTo>
                  <a:lnTo>
                    <a:pt x="4661" y="3860"/>
                  </a:lnTo>
                  <a:lnTo>
                    <a:pt x="4688" y="3855"/>
                  </a:lnTo>
                  <a:lnTo>
                    <a:pt x="4725" y="3826"/>
                  </a:lnTo>
                  <a:lnTo>
                    <a:pt x="4749" y="3810"/>
                  </a:lnTo>
                  <a:lnTo>
                    <a:pt x="4774" y="3801"/>
                  </a:lnTo>
                  <a:lnTo>
                    <a:pt x="4799" y="3811"/>
                  </a:lnTo>
                  <a:lnTo>
                    <a:pt x="4817" y="3826"/>
                  </a:lnTo>
                  <a:lnTo>
                    <a:pt x="4838" y="3830"/>
                  </a:lnTo>
                  <a:lnTo>
                    <a:pt x="4855" y="3826"/>
                  </a:lnTo>
                  <a:lnTo>
                    <a:pt x="4869" y="3818"/>
                  </a:lnTo>
                  <a:lnTo>
                    <a:pt x="4875" y="3821"/>
                  </a:lnTo>
                  <a:lnTo>
                    <a:pt x="4886" y="3823"/>
                  </a:lnTo>
                  <a:lnTo>
                    <a:pt x="4899" y="3833"/>
                  </a:lnTo>
                  <a:lnTo>
                    <a:pt x="4931" y="3843"/>
                  </a:lnTo>
                  <a:lnTo>
                    <a:pt x="4956" y="3855"/>
                  </a:lnTo>
                  <a:lnTo>
                    <a:pt x="4967" y="3853"/>
                  </a:lnTo>
                  <a:lnTo>
                    <a:pt x="4982" y="3842"/>
                  </a:lnTo>
                  <a:lnTo>
                    <a:pt x="5032" y="3811"/>
                  </a:lnTo>
                  <a:lnTo>
                    <a:pt x="5033" y="3804"/>
                  </a:lnTo>
                  <a:lnTo>
                    <a:pt x="5031" y="3791"/>
                  </a:lnTo>
                  <a:lnTo>
                    <a:pt x="5034" y="3779"/>
                  </a:lnTo>
                  <a:lnTo>
                    <a:pt x="5045" y="3766"/>
                  </a:lnTo>
                  <a:lnTo>
                    <a:pt x="5052" y="3755"/>
                  </a:lnTo>
                  <a:lnTo>
                    <a:pt x="5059" y="3725"/>
                  </a:lnTo>
                  <a:lnTo>
                    <a:pt x="5064" y="3703"/>
                  </a:lnTo>
                  <a:lnTo>
                    <a:pt x="5071" y="3686"/>
                  </a:lnTo>
                  <a:lnTo>
                    <a:pt x="5090" y="3676"/>
                  </a:lnTo>
                  <a:lnTo>
                    <a:pt x="5114" y="3649"/>
                  </a:lnTo>
                  <a:lnTo>
                    <a:pt x="5114" y="3644"/>
                  </a:lnTo>
                  <a:lnTo>
                    <a:pt x="5109" y="3633"/>
                  </a:lnTo>
                  <a:lnTo>
                    <a:pt x="5111" y="3606"/>
                  </a:lnTo>
                  <a:lnTo>
                    <a:pt x="5104" y="3602"/>
                  </a:lnTo>
                  <a:lnTo>
                    <a:pt x="5093" y="3602"/>
                  </a:lnTo>
                  <a:lnTo>
                    <a:pt x="5075" y="3607"/>
                  </a:lnTo>
                  <a:lnTo>
                    <a:pt x="5071" y="3602"/>
                  </a:lnTo>
                  <a:lnTo>
                    <a:pt x="5076" y="3589"/>
                  </a:lnTo>
                  <a:lnTo>
                    <a:pt x="5100" y="3565"/>
                  </a:lnTo>
                  <a:lnTo>
                    <a:pt x="5108" y="3553"/>
                  </a:lnTo>
                  <a:lnTo>
                    <a:pt x="5124" y="3541"/>
                  </a:lnTo>
                  <a:lnTo>
                    <a:pt x="5158" y="3535"/>
                  </a:lnTo>
                  <a:lnTo>
                    <a:pt x="5199" y="3520"/>
                  </a:lnTo>
                  <a:lnTo>
                    <a:pt x="5224" y="3521"/>
                  </a:lnTo>
                  <a:lnTo>
                    <a:pt x="5259" y="3515"/>
                  </a:lnTo>
                  <a:lnTo>
                    <a:pt x="5271" y="3515"/>
                  </a:lnTo>
                  <a:lnTo>
                    <a:pt x="5290" y="3524"/>
                  </a:lnTo>
                  <a:lnTo>
                    <a:pt x="5307" y="3536"/>
                  </a:lnTo>
                  <a:lnTo>
                    <a:pt x="5318" y="3548"/>
                  </a:lnTo>
                  <a:lnTo>
                    <a:pt x="5334" y="3552"/>
                  </a:lnTo>
                  <a:lnTo>
                    <a:pt x="5353" y="3549"/>
                  </a:lnTo>
                  <a:lnTo>
                    <a:pt x="5369" y="3553"/>
                  </a:lnTo>
                  <a:lnTo>
                    <a:pt x="5383" y="3559"/>
                  </a:lnTo>
                  <a:lnTo>
                    <a:pt x="5391" y="3573"/>
                  </a:lnTo>
                  <a:lnTo>
                    <a:pt x="5403" y="3591"/>
                  </a:lnTo>
                  <a:lnTo>
                    <a:pt x="5404" y="3604"/>
                  </a:lnTo>
                  <a:lnTo>
                    <a:pt x="5412" y="3611"/>
                  </a:lnTo>
                  <a:lnTo>
                    <a:pt x="5421" y="3617"/>
                  </a:lnTo>
                  <a:lnTo>
                    <a:pt x="5423" y="3626"/>
                  </a:lnTo>
                  <a:lnTo>
                    <a:pt x="5424" y="3621"/>
                  </a:lnTo>
                  <a:lnTo>
                    <a:pt x="5426" y="3634"/>
                  </a:lnTo>
                  <a:lnTo>
                    <a:pt x="5431" y="3649"/>
                  </a:lnTo>
                  <a:lnTo>
                    <a:pt x="5434" y="3670"/>
                  </a:lnTo>
                  <a:lnTo>
                    <a:pt x="5442" y="3687"/>
                  </a:lnTo>
                  <a:lnTo>
                    <a:pt x="5447" y="3704"/>
                  </a:lnTo>
                  <a:lnTo>
                    <a:pt x="5468" y="3744"/>
                  </a:lnTo>
                  <a:lnTo>
                    <a:pt x="5474" y="3785"/>
                  </a:lnTo>
                  <a:lnTo>
                    <a:pt x="5483" y="3804"/>
                  </a:lnTo>
                  <a:lnTo>
                    <a:pt x="5482" y="3809"/>
                  </a:lnTo>
                  <a:lnTo>
                    <a:pt x="5483" y="3810"/>
                  </a:lnTo>
                  <a:lnTo>
                    <a:pt x="5485" y="3828"/>
                  </a:lnTo>
                  <a:lnTo>
                    <a:pt x="5485" y="3849"/>
                  </a:lnTo>
                  <a:lnTo>
                    <a:pt x="5498" y="3860"/>
                  </a:lnTo>
                  <a:lnTo>
                    <a:pt x="5521" y="3863"/>
                  </a:lnTo>
                  <a:lnTo>
                    <a:pt x="5542" y="3855"/>
                  </a:lnTo>
                  <a:lnTo>
                    <a:pt x="5558" y="3863"/>
                  </a:lnTo>
                  <a:lnTo>
                    <a:pt x="5577" y="3865"/>
                  </a:lnTo>
                  <a:lnTo>
                    <a:pt x="5595" y="3874"/>
                  </a:lnTo>
                  <a:lnTo>
                    <a:pt x="5627" y="3902"/>
                  </a:lnTo>
                  <a:lnTo>
                    <a:pt x="5642" y="3909"/>
                  </a:lnTo>
                  <a:lnTo>
                    <a:pt x="5654" y="3911"/>
                  </a:lnTo>
                  <a:lnTo>
                    <a:pt x="5658" y="3918"/>
                  </a:lnTo>
                  <a:lnTo>
                    <a:pt x="5658" y="3923"/>
                  </a:lnTo>
                  <a:lnTo>
                    <a:pt x="5660" y="3922"/>
                  </a:lnTo>
                  <a:lnTo>
                    <a:pt x="5661" y="3938"/>
                  </a:lnTo>
                  <a:lnTo>
                    <a:pt x="5668" y="3947"/>
                  </a:lnTo>
                  <a:lnTo>
                    <a:pt x="5667" y="3963"/>
                  </a:lnTo>
                  <a:lnTo>
                    <a:pt x="5668" y="3981"/>
                  </a:lnTo>
                  <a:lnTo>
                    <a:pt x="5678" y="3997"/>
                  </a:lnTo>
                  <a:lnTo>
                    <a:pt x="5684" y="4010"/>
                  </a:lnTo>
                  <a:lnTo>
                    <a:pt x="5703" y="4009"/>
                  </a:lnTo>
                  <a:lnTo>
                    <a:pt x="5722" y="4015"/>
                  </a:lnTo>
                  <a:lnTo>
                    <a:pt x="5740" y="4013"/>
                  </a:lnTo>
                  <a:lnTo>
                    <a:pt x="5771" y="3998"/>
                  </a:lnTo>
                  <a:lnTo>
                    <a:pt x="5805" y="3976"/>
                  </a:lnTo>
                  <a:lnTo>
                    <a:pt x="5823" y="3974"/>
                  </a:lnTo>
                  <a:lnTo>
                    <a:pt x="5856" y="3956"/>
                  </a:lnTo>
                  <a:lnTo>
                    <a:pt x="5888" y="3947"/>
                  </a:lnTo>
                  <a:lnTo>
                    <a:pt x="5889" y="3950"/>
                  </a:lnTo>
                  <a:lnTo>
                    <a:pt x="5881" y="3963"/>
                  </a:lnTo>
                  <a:lnTo>
                    <a:pt x="5881" y="3983"/>
                  </a:lnTo>
                  <a:lnTo>
                    <a:pt x="5886" y="3999"/>
                  </a:lnTo>
                  <a:lnTo>
                    <a:pt x="5883" y="4019"/>
                  </a:lnTo>
                  <a:lnTo>
                    <a:pt x="5871" y="4029"/>
                  </a:lnTo>
                  <a:lnTo>
                    <a:pt x="5857" y="4042"/>
                  </a:lnTo>
                  <a:lnTo>
                    <a:pt x="5855" y="4063"/>
                  </a:lnTo>
                  <a:lnTo>
                    <a:pt x="5841" y="4096"/>
                  </a:lnTo>
                  <a:lnTo>
                    <a:pt x="5833" y="4138"/>
                  </a:lnTo>
                  <a:lnTo>
                    <a:pt x="5814" y="4176"/>
                  </a:lnTo>
                  <a:lnTo>
                    <a:pt x="5801" y="4194"/>
                  </a:lnTo>
                  <a:lnTo>
                    <a:pt x="5796" y="4214"/>
                  </a:lnTo>
                  <a:lnTo>
                    <a:pt x="5784" y="4224"/>
                  </a:lnTo>
                  <a:lnTo>
                    <a:pt x="5779" y="4220"/>
                  </a:lnTo>
                  <a:lnTo>
                    <a:pt x="5728" y="4208"/>
                  </a:lnTo>
                  <a:lnTo>
                    <a:pt x="5715" y="4215"/>
                  </a:lnTo>
                  <a:lnTo>
                    <a:pt x="5679" y="4250"/>
                  </a:lnTo>
                  <a:lnTo>
                    <a:pt x="5687" y="4263"/>
                  </a:lnTo>
                  <a:lnTo>
                    <a:pt x="5693" y="4290"/>
                  </a:lnTo>
                  <a:lnTo>
                    <a:pt x="5693" y="4349"/>
                  </a:lnTo>
                  <a:lnTo>
                    <a:pt x="5677" y="4374"/>
                  </a:lnTo>
                  <a:lnTo>
                    <a:pt x="5657" y="4391"/>
                  </a:lnTo>
                  <a:lnTo>
                    <a:pt x="5657" y="4409"/>
                  </a:lnTo>
                  <a:lnTo>
                    <a:pt x="5657" y="4415"/>
                  </a:lnTo>
                  <a:lnTo>
                    <a:pt x="5661" y="4423"/>
                  </a:lnTo>
                  <a:lnTo>
                    <a:pt x="5669" y="4419"/>
                  </a:lnTo>
                  <a:lnTo>
                    <a:pt x="5667" y="4412"/>
                  </a:lnTo>
                  <a:lnTo>
                    <a:pt x="5665" y="4407"/>
                  </a:lnTo>
                  <a:lnTo>
                    <a:pt x="5673" y="4404"/>
                  </a:lnTo>
                  <a:lnTo>
                    <a:pt x="5693" y="4406"/>
                  </a:lnTo>
                  <a:lnTo>
                    <a:pt x="5699" y="4396"/>
                  </a:lnTo>
                  <a:lnTo>
                    <a:pt x="5705" y="4390"/>
                  </a:lnTo>
                  <a:lnTo>
                    <a:pt x="5709" y="4382"/>
                  </a:lnTo>
                  <a:lnTo>
                    <a:pt x="5721" y="4369"/>
                  </a:lnTo>
                  <a:lnTo>
                    <a:pt x="5728" y="4345"/>
                  </a:lnTo>
                  <a:lnTo>
                    <a:pt x="5730" y="4354"/>
                  </a:lnTo>
                  <a:lnTo>
                    <a:pt x="5737" y="4355"/>
                  </a:lnTo>
                  <a:lnTo>
                    <a:pt x="5732" y="4365"/>
                  </a:lnTo>
                  <a:lnTo>
                    <a:pt x="5736" y="4370"/>
                  </a:lnTo>
                  <a:lnTo>
                    <a:pt x="5748" y="4361"/>
                  </a:lnTo>
                  <a:lnTo>
                    <a:pt x="5754" y="4359"/>
                  </a:lnTo>
                  <a:lnTo>
                    <a:pt x="5754" y="4366"/>
                  </a:lnTo>
                  <a:lnTo>
                    <a:pt x="5753" y="4374"/>
                  </a:lnTo>
                  <a:lnTo>
                    <a:pt x="5753" y="4385"/>
                  </a:lnTo>
                  <a:lnTo>
                    <a:pt x="5755" y="4387"/>
                  </a:lnTo>
                  <a:lnTo>
                    <a:pt x="5764" y="4387"/>
                  </a:lnTo>
                  <a:lnTo>
                    <a:pt x="5774" y="4390"/>
                  </a:lnTo>
                  <a:lnTo>
                    <a:pt x="5784" y="4396"/>
                  </a:lnTo>
                  <a:lnTo>
                    <a:pt x="5787" y="4395"/>
                  </a:lnTo>
                  <a:lnTo>
                    <a:pt x="5794" y="4398"/>
                  </a:lnTo>
                  <a:lnTo>
                    <a:pt x="5806" y="4401"/>
                  </a:lnTo>
                  <a:lnTo>
                    <a:pt x="5828" y="4393"/>
                  </a:lnTo>
                  <a:lnTo>
                    <a:pt x="5835" y="4393"/>
                  </a:lnTo>
                  <a:lnTo>
                    <a:pt x="5846" y="4387"/>
                  </a:lnTo>
                  <a:lnTo>
                    <a:pt x="5860" y="4376"/>
                  </a:lnTo>
                  <a:lnTo>
                    <a:pt x="5903" y="4347"/>
                  </a:lnTo>
                  <a:lnTo>
                    <a:pt x="5916" y="4332"/>
                  </a:lnTo>
                  <a:lnTo>
                    <a:pt x="5925" y="4318"/>
                  </a:lnTo>
                  <a:lnTo>
                    <a:pt x="5939" y="4299"/>
                  </a:lnTo>
                  <a:lnTo>
                    <a:pt x="5940" y="4290"/>
                  </a:lnTo>
                  <a:lnTo>
                    <a:pt x="5947" y="4279"/>
                  </a:lnTo>
                  <a:lnTo>
                    <a:pt x="5957" y="4269"/>
                  </a:lnTo>
                  <a:lnTo>
                    <a:pt x="5968" y="4263"/>
                  </a:lnTo>
                  <a:lnTo>
                    <a:pt x="5982" y="4240"/>
                  </a:lnTo>
                  <a:lnTo>
                    <a:pt x="5989" y="4232"/>
                  </a:lnTo>
                  <a:lnTo>
                    <a:pt x="6000" y="4215"/>
                  </a:lnTo>
                  <a:lnTo>
                    <a:pt x="6050" y="4161"/>
                  </a:lnTo>
                  <a:lnTo>
                    <a:pt x="6055" y="4148"/>
                  </a:lnTo>
                  <a:lnTo>
                    <a:pt x="6066" y="4138"/>
                  </a:lnTo>
                  <a:lnTo>
                    <a:pt x="6069" y="4134"/>
                  </a:lnTo>
                  <a:lnTo>
                    <a:pt x="6083" y="4106"/>
                  </a:lnTo>
                  <a:lnTo>
                    <a:pt x="6095" y="4070"/>
                  </a:lnTo>
                  <a:lnTo>
                    <a:pt x="6102" y="4056"/>
                  </a:lnTo>
                  <a:lnTo>
                    <a:pt x="6123" y="4031"/>
                  </a:lnTo>
                  <a:lnTo>
                    <a:pt x="6140" y="4001"/>
                  </a:lnTo>
                  <a:lnTo>
                    <a:pt x="6160" y="3979"/>
                  </a:lnTo>
                  <a:lnTo>
                    <a:pt x="6169" y="3967"/>
                  </a:lnTo>
                  <a:lnTo>
                    <a:pt x="6172" y="3961"/>
                  </a:lnTo>
                  <a:lnTo>
                    <a:pt x="6179" y="3957"/>
                  </a:lnTo>
                  <a:lnTo>
                    <a:pt x="6188" y="3949"/>
                  </a:lnTo>
                  <a:lnTo>
                    <a:pt x="6192" y="3924"/>
                  </a:lnTo>
                  <a:lnTo>
                    <a:pt x="6194" y="3912"/>
                  </a:lnTo>
                  <a:lnTo>
                    <a:pt x="6193" y="3902"/>
                  </a:lnTo>
                  <a:lnTo>
                    <a:pt x="6195" y="3890"/>
                  </a:lnTo>
                  <a:lnTo>
                    <a:pt x="6204" y="3871"/>
                  </a:lnTo>
                  <a:lnTo>
                    <a:pt x="6205" y="3861"/>
                  </a:lnTo>
                  <a:lnTo>
                    <a:pt x="6201" y="3827"/>
                  </a:lnTo>
                  <a:lnTo>
                    <a:pt x="6210" y="3816"/>
                  </a:lnTo>
                  <a:lnTo>
                    <a:pt x="6209" y="3810"/>
                  </a:lnTo>
                  <a:lnTo>
                    <a:pt x="6205" y="3806"/>
                  </a:lnTo>
                  <a:lnTo>
                    <a:pt x="6199" y="3778"/>
                  </a:lnTo>
                  <a:lnTo>
                    <a:pt x="6199" y="3757"/>
                  </a:lnTo>
                  <a:lnTo>
                    <a:pt x="6205" y="3747"/>
                  </a:lnTo>
                  <a:lnTo>
                    <a:pt x="6208" y="3734"/>
                  </a:lnTo>
                  <a:lnTo>
                    <a:pt x="6209" y="3713"/>
                  </a:lnTo>
                  <a:lnTo>
                    <a:pt x="6214" y="3712"/>
                  </a:lnTo>
                  <a:lnTo>
                    <a:pt x="6214" y="3705"/>
                  </a:lnTo>
                  <a:lnTo>
                    <a:pt x="6219" y="3702"/>
                  </a:lnTo>
                  <a:lnTo>
                    <a:pt x="6216" y="3696"/>
                  </a:lnTo>
                  <a:lnTo>
                    <a:pt x="6228" y="3676"/>
                  </a:lnTo>
                  <a:lnTo>
                    <a:pt x="6236" y="3671"/>
                  </a:lnTo>
                  <a:lnTo>
                    <a:pt x="6241" y="3661"/>
                  </a:lnTo>
                  <a:lnTo>
                    <a:pt x="6247" y="3653"/>
                  </a:lnTo>
                  <a:lnTo>
                    <a:pt x="6248" y="3643"/>
                  </a:lnTo>
                  <a:lnTo>
                    <a:pt x="6253" y="3631"/>
                  </a:lnTo>
                  <a:lnTo>
                    <a:pt x="6233" y="3610"/>
                  </a:lnTo>
                  <a:lnTo>
                    <a:pt x="6241" y="3591"/>
                  </a:lnTo>
                  <a:lnTo>
                    <a:pt x="6238" y="3578"/>
                  </a:lnTo>
                  <a:lnTo>
                    <a:pt x="6235" y="3565"/>
                  </a:lnTo>
                  <a:lnTo>
                    <a:pt x="6225" y="3559"/>
                  </a:lnTo>
                  <a:lnTo>
                    <a:pt x="6214" y="3549"/>
                  </a:lnTo>
                  <a:lnTo>
                    <a:pt x="6203" y="3551"/>
                  </a:lnTo>
                  <a:lnTo>
                    <a:pt x="6190" y="3542"/>
                  </a:lnTo>
                  <a:lnTo>
                    <a:pt x="6176" y="3537"/>
                  </a:lnTo>
                  <a:lnTo>
                    <a:pt x="6168" y="3538"/>
                  </a:lnTo>
                  <a:lnTo>
                    <a:pt x="6174" y="3532"/>
                  </a:lnTo>
                  <a:lnTo>
                    <a:pt x="6188" y="3532"/>
                  </a:lnTo>
                  <a:lnTo>
                    <a:pt x="6200" y="3542"/>
                  </a:lnTo>
                  <a:lnTo>
                    <a:pt x="6209" y="3543"/>
                  </a:lnTo>
                  <a:lnTo>
                    <a:pt x="6219" y="3542"/>
                  </a:lnTo>
                  <a:lnTo>
                    <a:pt x="6237" y="3554"/>
                  </a:lnTo>
                  <a:lnTo>
                    <a:pt x="6241" y="3551"/>
                  </a:lnTo>
                  <a:lnTo>
                    <a:pt x="6249" y="3540"/>
                  </a:lnTo>
                  <a:lnTo>
                    <a:pt x="6248" y="3529"/>
                  </a:lnTo>
                  <a:lnTo>
                    <a:pt x="6241" y="3526"/>
                  </a:lnTo>
                  <a:lnTo>
                    <a:pt x="6215" y="3508"/>
                  </a:lnTo>
                  <a:lnTo>
                    <a:pt x="6203" y="3495"/>
                  </a:lnTo>
                  <a:lnTo>
                    <a:pt x="6192" y="3487"/>
                  </a:lnTo>
                  <a:lnTo>
                    <a:pt x="6189" y="3482"/>
                  </a:lnTo>
                  <a:lnTo>
                    <a:pt x="6189" y="3468"/>
                  </a:lnTo>
                  <a:lnTo>
                    <a:pt x="6182" y="3461"/>
                  </a:lnTo>
                  <a:lnTo>
                    <a:pt x="6173" y="3454"/>
                  </a:lnTo>
                  <a:lnTo>
                    <a:pt x="6163" y="3450"/>
                  </a:lnTo>
                  <a:lnTo>
                    <a:pt x="6161" y="3445"/>
                  </a:lnTo>
                  <a:lnTo>
                    <a:pt x="6161" y="3440"/>
                  </a:lnTo>
                  <a:lnTo>
                    <a:pt x="6158" y="3440"/>
                  </a:lnTo>
                  <a:lnTo>
                    <a:pt x="6150" y="3440"/>
                  </a:lnTo>
                  <a:lnTo>
                    <a:pt x="6135" y="3446"/>
                  </a:lnTo>
                  <a:lnTo>
                    <a:pt x="6124" y="3446"/>
                  </a:lnTo>
                  <a:lnTo>
                    <a:pt x="6103" y="3438"/>
                  </a:lnTo>
                  <a:lnTo>
                    <a:pt x="6103" y="3457"/>
                  </a:lnTo>
                  <a:lnTo>
                    <a:pt x="6106" y="3459"/>
                  </a:lnTo>
                  <a:lnTo>
                    <a:pt x="6103" y="3467"/>
                  </a:lnTo>
                  <a:lnTo>
                    <a:pt x="6101" y="3483"/>
                  </a:lnTo>
                  <a:lnTo>
                    <a:pt x="6093" y="3504"/>
                  </a:lnTo>
                  <a:lnTo>
                    <a:pt x="6082" y="3510"/>
                  </a:lnTo>
                  <a:lnTo>
                    <a:pt x="6086" y="3495"/>
                  </a:lnTo>
                  <a:lnTo>
                    <a:pt x="6095" y="3481"/>
                  </a:lnTo>
                  <a:lnTo>
                    <a:pt x="6090" y="3471"/>
                  </a:lnTo>
                  <a:lnTo>
                    <a:pt x="6071" y="3493"/>
                  </a:lnTo>
                  <a:lnTo>
                    <a:pt x="6058" y="3500"/>
                  </a:lnTo>
                  <a:lnTo>
                    <a:pt x="6038" y="3505"/>
                  </a:lnTo>
                  <a:lnTo>
                    <a:pt x="6023" y="3504"/>
                  </a:lnTo>
                  <a:lnTo>
                    <a:pt x="6023" y="3499"/>
                  </a:lnTo>
                  <a:lnTo>
                    <a:pt x="6032" y="3495"/>
                  </a:lnTo>
                  <a:lnTo>
                    <a:pt x="6038" y="3488"/>
                  </a:lnTo>
                  <a:lnTo>
                    <a:pt x="6045" y="3477"/>
                  </a:lnTo>
                  <a:lnTo>
                    <a:pt x="6043" y="3470"/>
                  </a:lnTo>
                  <a:lnTo>
                    <a:pt x="6033" y="3465"/>
                  </a:lnTo>
                  <a:lnTo>
                    <a:pt x="6028" y="3455"/>
                  </a:lnTo>
                  <a:lnTo>
                    <a:pt x="6034" y="3452"/>
                  </a:lnTo>
                  <a:lnTo>
                    <a:pt x="6043" y="3443"/>
                  </a:lnTo>
                  <a:lnTo>
                    <a:pt x="6044" y="3438"/>
                  </a:lnTo>
                  <a:lnTo>
                    <a:pt x="6028" y="3439"/>
                  </a:lnTo>
                  <a:lnTo>
                    <a:pt x="6018" y="3445"/>
                  </a:lnTo>
                  <a:lnTo>
                    <a:pt x="6015" y="3454"/>
                  </a:lnTo>
                  <a:lnTo>
                    <a:pt x="6021" y="3462"/>
                  </a:lnTo>
                  <a:lnTo>
                    <a:pt x="6018" y="3470"/>
                  </a:lnTo>
                  <a:lnTo>
                    <a:pt x="6010" y="3479"/>
                  </a:lnTo>
                  <a:lnTo>
                    <a:pt x="6001" y="3479"/>
                  </a:lnTo>
                  <a:lnTo>
                    <a:pt x="5996" y="3487"/>
                  </a:lnTo>
                  <a:lnTo>
                    <a:pt x="5994" y="3484"/>
                  </a:lnTo>
                  <a:lnTo>
                    <a:pt x="5993" y="3466"/>
                  </a:lnTo>
                  <a:lnTo>
                    <a:pt x="5995" y="3455"/>
                  </a:lnTo>
                  <a:lnTo>
                    <a:pt x="5996" y="3444"/>
                  </a:lnTo>
                  <a:lnTo>
                    <a:pt x="5997" y="3434"/>
                  </a:lnTo>
                  <a:lnTo>
                    <a:pt x="5996" y="3430"/>
                  </a:lnTo>
                  <a:lnTo>
                    <a:pt x="5997" y="3417"/>
                  </a:lnTo>
                  <a:lnTo>
                    <a:pt x="5995" y="3408"/>
                  </a:lnTo>
                  <a:lnTo>
                    <a:pt x="5985" y="3406"/>
                  </a:lnTo>
                  <a:lnTo>
                    <a:pt x="5962" y="3412"/>
                  </a:lnTo>
                  <a:lnTo>
                    <a:pt x="5939" y="3413"/>
                  </a:lnTo>
                  <a:lnTo>
                    <a:pt x="5929" y="3405"/>
                  </a:lnTo>
                  <a:lnTo>
                    <a:pt x="5910" y="3396"/>
                  </a:lnTo>
                  <a:lnTo>
                    <a:pt x="5910" y="3390"/>
                  </a:lnTo>
                  <a:lnTo>
                    <a:pt x="5915" y="3376"/>
                  </a:lnTo>
                  <a:lnTo>
                    <a:pt x="5942" y="3354"/>
                  </a:lnTo>
                  <a:lnTo>
                    <a:pt x="5950" y="3350"/>
                  </a:lnTo>
                  <a:lnTo>
                    <a:pt x="5968" y="3336"/>
                  </a:lnTo>
                  <a:lnTo>
                    <a:pt x="5977" y="3320"/>
                  </a:lnTo>
                  <a:lnTo>
                    <a:pt x="5983" y="3314"/>
                  </a:lnTo>
                  <a:lnTo>
                    <a:pt x="5989" y="3312"/>
                  </a:lnTo>
                  <a:lnTo>
                    <a:pt x="5999" y="3305"/>
                  </a:lnTo>
                  <a:lnTo>
                    <a:pt x="6047" y="3260"/>
                  </a:lnTo>
                  <a:lnTo>
                    <a:pt x="6056" y="3241"/>
                  </a:lnTo>
                  <a:lnTo>
                    <a:pt x="6065" y="3235"/>
                  </a:lnTo>
                  <a:lnTo>
                    <a:pt x="6069" y="3226"/>
                  </a:lnTo>
                  <a:lnTo>
                    <a:pt x="6070" y="3218"/>
                  </a:lnTo>
                  <a:lnTo>
                    <a:pt x="6076" y="3212"/>
                  </a:lnTo>
                  <a:lnTo>
                    <a:pt x="6083" y="3202"/>
                  </a:lnTo>
                  <a:lnTo>
                    <a:pt x="6087" y="3194"/>
                  </a:lnTo>
                  <a:lnTo>
                    <a:pt x="6093" y="3196"/>
                  </a:lnTo>
                  <a:lnTo>
                    <a:pt x="6099" y="3182"/>
                  </a:lnTo>
                  <a:lnTo>
                    <a:pt x="6114" y="3169"/>
                  </a:lnTo>
                  <a:lnTo>
                    <a:pt x="6130" y="3145"/>
                  </a:lnTo>
                  <a:lnTo>
                    <a:pt x="6140" y="3147"/>
                  </a:lnTo>
                  <a:lnTo>
                    <a:pt x="6158" y="3127"/>
                  </a:lnTo>
                  <a:lnTo>
                    <a:pt x="6166" y="3111"/>
                  </a:lnTo>
                  <a:lnTo>
                    <a:pt x="6169" y="3112"/>
                  </a:lnTo>
                  <a:lnTo>
                    <a:pt x="6182" y="3101"/>
                  </a:lnTo>
                  <a:lnTo>
                    <a:pt x="6193" y="3095"/>
                  </a:lnTo>
                  <a:lnTo>
                    <a:pt x="6201" y="3078"/>
                  </a:lnTo>
                  <a:lnTo>
                    <a:pt x="6204" y="3063"/>
                  </a:lnTo>
                  <a:lnTo>
                    <a:pt x="6219" y="3043"/>
                  </a:lnTo>
                  <a:lnTo>
                    <a:pt x="6258" y="3011"/>
                  </a:lnTo>
                  <a:lnTo>
                    <a:pt x="6270" y="2994"/>
                  </a:lnTo>
                  <a:lnTo>
                    <a:pt x="6280" y="2976"/>
                  </a:lnTo>
                  <a:lnTo>
                    <a:pt x="6298" y="2960"/>
                  </a:lnTo>
                  <a:lnTo>
                    <a:pt x="6316" y="2946"/>
                  </a:lnTo>
                  <a:lnTo>
                    <a:pt x="6345" y="2932"/>
                  </a:lnTo>
                  <a:lnTo>
                    <a:pt x="6400" y="2927"/>
                  </a:lnTo>
                  <a:lnTo>
                    <a:pt x="6436" y="2927"/>
                  </a:lnTo>
                  <a:lnTo>
                    <a:pt x="6456" y="2924"/>
                  </a:lnTo>
                  <a:lnTo>
                    <a:pt x="6464" y="2927"/>
                  </a:lnTo>
                  <a:lnTo>
                    <a:pt x="6475" y="2925"/>
                  </a:lnTo>
                  <a:lnTo>
                    <a:pt x="6488" y="2929"/>
                  </a:lnTo>
                  <a:lnTo>
                    <a:pt x="6495" y="2929"/>
                  </a:lnTo>
                  <a:lnTo>
                    <a:pt x="6495" y="2941"/>
                  </a:lnTo>
                  <a:lnTo>
                    <a:pt x="6500" y="2950"/>
                  </a:lnTo>
                  <a:lnTo>
                    <a:pt x="6507" y="2951"/>
                  </a:lnTo>
                  <a:lnTo>
                    <a:pt x="6518" y="2949"/>
                  </a:lnTo>
                  <a:lnTo>
                    <a:pt x="6521" y="2944"/>
                  </a:lnTo>
                  <a:lnTo>
                    <a:pt x="6522" y="2923"/>
                  </a:lnTo>
                  <a:lnTo>
                    <a:pt x="6527" y="2919"/>
                  </a:lnTo>
                  <a:lnTo>
                    <a:pt x="6585" y="2943"/>
                  </a:lnTo>
                  <a:lnTo>
                    <a:pt x="6602" y="2940"/>
                  </a:lnTo>
                  <a:lnTo>
                    <a:pt x="6602" y="2932"/>
                  </a:lnTo>
                  <a:lnTo>
                    <a:pt x="6610" y="2927"/>
                  </a:lnTo>
                  <a:lnTo>
                    <a:pt x="6630" y="2928"/>
                  </a:lnTo>
                  <a:lnTo>
                    <a:pt x="6638" y="2937"/>
                  </a:lnTo>
                  <a:lnTo>
                    <a:pt x="6641" y="2944"/>
                  </a:lnTo>
                  <a:lnTo>
                    <a:pt x="6646" y="2945"/>
                  </a:lnTo>
                  <a:lnTo>
                    <a:pt x="6660" y="2941"/>
                  </a:lnTo>
                  <a:lnTo>
                    <a:pt x="6660" y="2932"/>
                  </a:lnTo>
                  <a:lnTo>
                    <a:pt x="6656" y="2932"/>
                  </a:lnTo>
                  <a:lnTo>
                    <a:pt x="6651" y="2923"/>
                  </a:lnTo>
                  <a:lnTo>
                    <a:pt x="6660" y="2918"/>
                  </a:lnTo>
                  <a:lnTo>
                    <a:pt x="6673" y="2918"/>
                  </a:lnTo>
                  <a:lnTo>
                    <a:pt x="6672" y="2912"/>
                  </a:lnTo>
                  <a:lnTo>
                    <a:pt x="6667" y="2905"/>
                  </a:lnTo>
                  <a:lnTo>
                    <a:pt x="6668" y="2898"/>
                  </a:lnTo>
                  <a:lnTo>
                    <a:pt x="6679" y="2891"/>
                  </a:lnTo>
                  <a:lnTo>
                    <a:pt x="6692" y="2890"/>
                  </a:lnTo>
                  <a:lnTo>
                    <a:pt x="6705" y="2892"/>
                  </a:lnTo>
                  <a:lnTo>
                    <a:pt x="6737" y="2905"/>
                  </a:lnTo>
                  <a:lnTo>
                    <a:pt x="6747" y="2905"/>
                  </a:lnTo>
                  <a:lnTo>
                    <a:pt x="6760" y="2913"/>
                  </a:lnTo>
                  <a:lnTo>
                    <a:pt x="6762" y="2918"/>
                  </a:lnTo>
                  <a:lnTo>
                    <a:pt x="6770" y="2921"/>
                  </a:lnTo>
                  <a:lnTo>
                    <a:pt x="6775" y="2908"/>
                  </a:lnTo>
                  <a:lnTo>
                    <a:pt x="6785" y="2906"/>
                  </a:lnTo>
                  <a:lnTo>
                    <a:pt x="6798" y="2910"/>
                  </a:lnTo>
                  <a:lnTo>
                    <a:pt x="6808" y="2916"/>
                  </a:lnTo>
                  <a:lnTo>
                    <a:pt x="6817" y="2927"/>
                  </a:lnTo>
                  <a:lnTo>
                    <a:pt x="6822" y="2937"/>
                  </a:lnTo>
                  <a:lnTo>
                    <a:pt x="6841" y="2940"/>
                  </a:lnTo>
                  <a:lnTo>
                    <a:pt x="6845" y="2948"/>
                  </a:lnTo>
                  <a:lnTo>
                    <a:pt x="6833" y="2953"/>
                  </a:lnTo>
                  <a:lnTo>
                    <a:pt x="6817" y="2954"/>
                  </a:lnTo>
                  <a:lnTo>
                    <a:pt x="6795" y="2954"/>
                  </a:lnTo>
                  <a:lnTo>
                    <a:pt x="6784" y="2959"/>
                  </a:lnTo>
                  <a:lnTo>
                    <a:pt x="6785" y="2965"/>
                  </a:lnTo>
                  <a:lnTo>
                    <a:pt x="6800" y="2984"/>
                  </a:lnTo>
                  <a:lnTo>
                    <a:pt x="6816" y="2986"/>
                  </a:lnTo>
                  <a:lnTo>
                    <a:pt x="6829" y="2984"/>
                  </a:lnTo>
                  <a:lnTo>
                    <a:pt x="6843" y="2981"/>
                  </a:lnTo>
                  <a:lnTo>
                    <a:pt x="6849" y="2971"/>
                  </a:lnTo>
                  <a:lnTo>
                    <a:pt x="6859" y="2966"/>
                  </a:lnTo>
                  <a:lnTo>
                    <a:pt x="6866" y="2973"/>
                  </a:lnTo>
                  <a:lnTo>
                    <a:pt x="6878" y="2978"/>
                  </a:lnTo>
                  <a:lnTo>
                    <a:pt x="6886" y="2972"/>
                  </a:lnTo>
                  <a:lnTo>
                    <a:pt x="6892" y="2962"/>
                  </a:lnTo>
                  <a:lnTo>
                    <a:pt x="6905" y="2960"/>
                  </a:lnTo>
                  <a:lnTo>
                    <a:pt x="6907" y="2953"/>
                  </a:lnTo>
                  <a:lnTo>
                    <a:pt x="6919" y="2946"/>
                  </a:lnTo>
                  <a:lnTo>
                    <a:pt x="6935" y="2951"/>
                  </a:lnTo>
                  <a:lnTo>
                    <a:pt x="6942" y="2962"/>
                  </a:lnTo>
                  <a:lnTo>
                    <a:pt x="6951" y="2962"/>
                  </a:lnTo>
                  <a:lnTo>
                    <a:pt x="6963" y="2959"/>
                  </a:lnTo>
                  <a:lnTo>
                    <a:pt x="6967" y="2950"/>
                  </a:lnTo>
                  <a:lnTo>
                    <a:pt x="6981" y="2951"/>
                  </a:lnTo>
                  <a:lnTo>
                    <a:pt x="6988" y="2956"/>
                  </a:lnTo>
                  <a:lnTo>
                    <a:pt x="6991" y="2950"/>
                  </a:lnTo>
                  <a:lnTo>
                    <a:pt x="7001" y="2950"/>
                  </a:lnTo>
                  <a:lnTo>
                    <a:pt x="7002" y="2943"/>
                  </a:lnTo>
                  <a:lnTo>
                    <a:pt x="7000" y="2933"/>
                  </a:lnTo>
                  <a:lnTo>
                    <a:pt x="6993" y="2922"/>
                  </a:lnTo>
                  <a:lnTo>
                    <a:pt x="6972" y="2913"/>
                  </a:lnTo>
                  <a:lnTo>
                    <a:pt x="6951" y="2917"/>
                  </a:lnTo>
                  <a:lnTo>
                    <a:pt x="6952" y="2910"/>
                  </a:lnTo>
                  <a:lnTo>
                    <a:pt x="6958" y="2902"/>
                  </a:lnTo>
                  <a:lnTo>
                    <a:pt x="6950" y="2879"/>
                  </a:lnTo>
                  <a:lnTo>
                    <a:pt x="6953" y="2875"/>
                  </a:lnTo>
                  <a:lnTo>
                    <a:pt x="6959" y="2879"/>
                  </a:lnTo>
                  <a:lnTo>
                    <a:pt x="6962" y="2879"/>
                  </a:lnTo>
                  <a:lnTo>
                    <a:pt x="6975" y="2849"/>
                  </a:lnTo>
                  <a:lnTo>
                    <a:pt x="6983" y="2837"/>
                  </a:lnTo>
                  <a:lnTo>
                    <a:pt x="6986" y="2827"/>
                  </a:lnTo>
                  <a:lnTo>
                    <a:pt x="6999" y="2815"/>
                  </a:lnTo>
                  <a:lnTo>
                    <a:pt x="7011" y="2809"/>
                  </a:lnTo>
                  <a:lnTo>
                    <a:pt x="7047" y="2776"/>
                  </a:lnTo>
                  <a:lnTo>
                    <a:pt x="7047" y="2767"/>
                  </a:lnTo>
                  <a:lnTo>
                    <a:pt x="7051" y="2757"/>
                  </a:lnTo>
                  <a:lnTo>
                    <a:pt x="7074" y="2731"/>
                  </a:lnTo>
                  <a:lnTo>
                    <a:pt x="7083" y="2723"/>
                  </a:lnTo>
                  <a:lnTo>
                    <a:pt x="7088" y="2697"/>
                  </a:lnTo>
                  <a:lnTo>
                    <a:pt x="7099" y="2690"/>
                  </a:lnTo>
                  <a:lnTo>
                    <a:pt x="7118" y="2670"/>
                  </a:lnTo>
                  <a:lnTo>
                    <a:pt x="7128" y="2666"/>
                  </a:lnTo>
                  <a:lnTo>
                    <a:pt x="7137" y="2659"/>
                  </a:lnTo>
                  <a:lnTo>
                    <a:pt x="7165" y="2661"/>
                  </a:lnTo>
                  <a:lnTo>
                    <a:pt x="7205" y="2653"/>
                  </a:lnTo>
                  <a:lnTo>
                    <a:pt x="7211" y="2648"/>
                  </a:lnTo>
                  <a:lnTo>
                    <a:pt x="7215" y="2642"/>
                  </a:lnTo>
                  <a:lnTo>
                    <a:pt x="7221" y="2643"/>
                  </a:lnTo>
                  <a:lnTo>
                    <a:pt x="7235" y="2652"/>
                  </a:lnTo>
                  <a:lnTo>
                    <a:pt x="7241" y="2659"/>
                  </a:lnTo>
                  <a:lnTo>
                    <a:pt x="7244" y="2670"/>
                  </a:lnTo>
                  <a:lnTo>
                    <a:pt x="7260" y="2669"/>
                  </a:lnTo>
                  <a:lnTo>
                    <a:pt x="7270" y="2658"/>
                  </a:lnTo>
                  <a:lnTo>
                    <a:pt x="7290" y="2638"/>
                  </a:lnTo>
                  <a:lnTo>
                    <a:pt x="7281" y="2685"/>
                  </a:lnTo>
                  <a:lnTo>
                    <a:pt x="7273" y="2693"/>
                  </a:lnTo>
                  <a:lnTo>
                    <a:pt x="7269" y="2703"/>
                  </a:lnTo>
                  <a:lnTo>
                    <a:pt x="7263" y="2712"/>
                  </a:lnTo>
                  <a:lnTo>
                    <a:pt x="7263" y="2725"/>
                  </a:lnTo>
                  <a:lnTo>
                    <a:pt x="7269" y="2733"/>
                  </a:lnTo>
                  <a:lnTo>
                    <a:pt x="7268" y="2741"/>
                  </a:lnTo>
                  <a:lnTo>
                    <a:pt x="7263" y="2745"/>
                  </a:lnTo>
                  <a:lnTo>
                    <a:pt x="7260" y="2752"/>
                  </a:lnTo>
                  <a:lnTo>
                    <a:pt x="7265" y="2756"/>
                  </a:lnTo>
                  <a:lnTo>
                    <a:pt x="7280" y="2749"/>
                  </a:lnTo>
                  <a:lnTo>
                    <a:pt x="7292" y="2746"/>
                  </a:lnTo>
                  <a:lnTo>
                    <a:pt x="7281" y="2771"/>
                  </a:lnTo>
                  <a:lnTo>
                    <a:pt x="7278" y="2787"/>
                  </a:lnTo>
                  <a:lnTo>
                    <a:pt x="7279" y="2797"/>
                  </a:lnTo>
                  <a:lnTo>
                    <a:pt x="7286" y="2793"/>
                  </a:lnTo>
                  <a:lnTo>
                    <a:pt x="7300" y="2781"/>
                  </a:lnTo>
                  <a:lnTo>
                    <a:pt x="7309" y="2781"/>
                  </a:lnTo>
                  <a:lnTo>
                    <a:pt x="7345" y="2734"/>
                  </a:lnTo>
                  <a:lnTo>
                    <a:pt x="7355" y="2728"/>
                  </a:lnTo>
                  <a:lnTo>
                    <a:pt x="7367" y="2713"/>
                  </a:lnTo>
                  <a:lnTo>
                    <a:pt x="7378" y="2704"/>
                  </a:lnTo>
                  <a:lnTo>
                    <a:pt x="7399" y="2680"/>
                  </a:lnTo>
                  <a:lnTo>
                    <a:pt x="7414" y="2679"/>
                  </a:lnTo>
                  <a:lnTo>
                    <a:pt x="7420" y="2675"/>
                  </a:lnTo>
                  <a:lnTo>
                    <a:pt x="7422" y="2666"/>
                  </a:lnTo>
                  <a:lnTo>
                    <a:pt x="7430" y="2671"/>
                  </a:lnTo>
                  <a:lnTo>
                    <a:pt x="7429" y="2680"/>
                  </a:lnTo>
                  <a:lnTo>
                    <a:pt x="7431" y="2688"/>
                  </a:lnTo>
                  <a:lnTo>
                    <a:pt x="7438" y="2687"/>
                  </a:lnTo>
                  <a:lnTo>
                    <a:pt x="7447" y="2669"/>
                  </a:lnTo>
                  <a:lnTo>
                    <a:pt x="7437" y="2666"/>
                  </a:lnTo>
                  <a:lnTo>
                    <a:pt x="7434" y="2656"/>
                  </a:lnTo>
                  <a:lnTo>
                    <a:pt x="7437" y="2642"/>
                  </a:lnTo>
                  <a:lnTo>
                    <a:pt x="7438" y="2627"/>
                  </a:lnTo>
                  <a:lnTo>
                    <a:pt x="7438" y="2618"/>
                  </a:lnTo>
                  <a:lnTo>
                    <a:pt x="7448" y="2601"/>
                  </a:lnTo>
                  <a:lnTo>
                    <a:pt x="7448" y="2593"/>
                  </a:lnTo>
                  <a:lnTo>
                    <a:pt x="7452" y="2583"/>
                  </a:lnTo>
                  <a:lnTo>
                    <a:pt x="7467" y="2569"/>
                  </a:lnTo>
                  <a:lnTo>
                    <a:pt x="7511" y="2553"/>
                  </a:lnTo>
                  <a:lnTo>
                    <a:pt x="7526" y="2557"/>
                  </a:lnTo>
                  <a:lnTo>
                    <a:pt x="7542" y="2572"/>
                  </a:lnTo>
                  <a:lnTo>
                    <a:pt x="7535" y="2585"/>
                  </a:lnTo>
                  <a:lnTo>
                    <a:pt x="7524" y="2582"/>
                  </a:lnTo>
                  <a:lnTo>
                    <a:pt x="7506" y="2596"/>
                  </a:lnTo>
                  <a:lnTo>
                    <a:pt x="7496" y="2607"/>
                  </a:lnTo>
                  <a:lnTo>
                    <a:pt x="7494" y="2623"/>
                  </a:lnTo>
                  <a:lnTo>
                    <a:pt x="7490" y="2631"/>
                  </a:lnTo>
                  <a:lnTo>
                    <a:pt x="7489" y="2644"/>
                  </a:lnTo>
                  <a:lnTo>
                    <a:pt x="7489" y="2670"/>
                  </a:lnTo>
                  <a:lnTo>
                    <a:pt x="7478" y="2681"/>
                  </a:lnTo>
                  <a:lnTo>
                    <a:pt x="7477" y="2688"/>
                  </a:lnTo>
                  <a:lnTo>
                    <a:pt x="7478" y="2699"/>
                  </a:lnTo>
                  <a:lnTo>
                    <a:pt x="7480" y="2706"/>
                  </a:lnTo>
                  <a:lnTo>
                    <a:pt x="7479" y="2718"/>
                  </a:lnTo>
                  <a:lnTo>
                    <a:pt x="7472" y="2728"/>
                  </a:lnTo>
                  <a:lnTo>
                    <a:pt x="7465" y="2731"/>
                  </a:lnTo>
                  <a:lnTo>
                    <a:pt x="7464" y="2738"/>
                  </a:lnTo>
                  <a:lnTo>
                    <a:pt x="7463" y="2749"/>
                  </a:lnTo>
                  <a:lnTo>
                    <a:pt x="7472" y="2755"/>
                  </a:lnTo>
                  <a:lnTo>
                    <a:pt x="7472" y="2762"/>
                  </a:lnTo>
                  <a:lnTo>
                    <a:pt x="7462" y="2771"/>
                  </a:lnTo>
                  <a:lnTo>
                    <a:pt x="7451" y="2777"/>
                  </a:lnTo>
                  <a:lnTo>
                    <a:pt x="7440" y="2774"/>
                  </a:lnTo>
                  <a:lnTo>
                    <a:pt x="7427" y="2779"/>
                  </a:lnTo>
                  <a:lnTo>
                    <a:pt x="7415" y="2797"/>
                  </a:lnTo>
                  <a:lnTo>
                    <a:pt x="7402" y="2798"/>
                  </a:lnTo>
                  <a:lnTo>
                    <a:pt x="7376" y="2809"/>
                  </a:lnTo>
                  <a:lnTo>
                    <a:pt x="7372" y="2814"/>
                  </a:lnTo>
                  <a:lnTo>
                    <a:pt x="7372" y="2826"/>
                  </a:lnTo>
                  <a:lnTo>
                    <a:pt x="7367" y="2838"/>
                  </a:lnTo>
                  <a:lnTo>
                    <a:pt x="7356" y="2848"/>
                  </a:lnTo>
                  <a:lnTo>
                    <a:pt x="7343" y="2864"/>
                  </a:lnTo>
                  <a:lnTo>
                    <a:pt x="7318" y="2897"/>
                  </a:lnTo>
                  <a:lnTo>
                    <a:pt x="7293" y="2911"/>
                  </a:lnTo>
                  <a:lnTo>
                    <a:pt x="7286" y="2929"/>
                  </a:lnTo>
                  <a:lnTo>
                    <a:pt x="7276" y="2934"/>
                  </a:lnTo>
                  <a:lnTo>
                    <a:pt x="7258" y="2960"/>
                  </a:lnTo>
                  <a:lnTo>
                    <a:pt x="7255" y="2978"/>
                  </a:lnTo>
                  <a:lnTo>
                    <a:pt x="7236" y="3002"/>
                  </a:lnTo>
                  <a:lnTo>
                    <a:pt x="7225" y="3019"/>
                  </a:lnTo>
                  <a:lnTo>
                    <a:pt x="7210" y="3031"/>
                  </a:lnTo>
                  <a:lnTo>
                    <a:pt x="7195" y="3047"/>
                  </a:lnTo>
                  <a:lnTo>
                    <a:pt x="7182" y="3066"/>
                  </a:lnTo>
                  <a:lnTo>
                    <a:pt x="7162" y="3075"/>
                  </a:lnTo>
                  <a:lnTo>
                    <a:pt x="7144" y="3075"/>
                  </a:lnTo>
                  <a:lnTo>
                    <a:pt x="7137" y="3085"/>
                  </a:lnTo>
                  <a:lnTo>
                    <a:pt x="7128" y="3096"/>
                  </a:lnTo>
                  <a:lnTo>
                    <a:pt x="7108" y="3091"/>
                  </a:lnTo>
                  <a:lnTo>
                    <a:pt x="7098" y="3093"/>
                  </a:lnTo>
                  <a:lnTo>
                    <a:pt x="7103" y="3105"/>
                  </a:lnTo>
                  <a:lnTo>
                    <a:pt x="7106" y="3124"/>
                  </a:lnTo>
                  <a:lnTo>
                    <a:pt x="7093" y="3164"/>
                  </a:lnTo>
                  <a:lnTo>
                    <a:pt x="7077" y="3174"/>
                  </a:lnTo>
                  <a:lnTo>
                    <a:pt x="7065" y="3186"/>
                  </a:lnTo>
                  <a:lnTo>
                    <a:pt x="7051" y="3193"/>
                  </a:lnTo>
                  <a:lnTo>
                    <a:pt x="7045" y="3206"/>
                  </a:lnTo>
                  <a:lnTo>
                    <a:pt x="7040" y="3229"/>
                  </a:lnTo>
                  <a:lnTo>
                    <a:pt x="7028" y="3279"/>
                  </a:lnTo>
                  <a:lnTo>
                    <a:pt x="7027" y="3328"/>
                  </a:lnTo>
                  <a:lnTo>
                    <a:pt x="7028" y="3352"/>
                  </a:lnTo>
                  <a:lnTo>
                    <a:pt x="7031" y="3374"/>
                  </a:lnTo>
                  <a:lnTo>
                    <a:pt x="7032" y="3403"/>
                  </a:lnTo>
                  <a:lnTo>
                    <a:pt x="7036" y="3418"/>
                  </a:lnTo>
                  <a:lnTo>
                    <a:pt x="7040" y="3459"/>
                  </a:lnTo>
                  <a:lnTo>
                    <a:pt x="7042" y="3463"/>
                  </a:lnTo>
                  <a:lnTo>
                    <a:pt x="7044" y="3467"/>
                  </a:lnTo>
                  <a:lnTo>
                    <a:pt x="7051" y="3503"/>
                  </a:lnTo>
                  <a:lnTo>
                    <a:pt x="7056" y="3524"/>
                  </a:lnTo>
                  <a:lnTo>
                    <a:pt x="7058" y="3551"/>
                  </a:lnTo>
                  <a:lnTo>
                    <a:pt x="7061" y="3573"/>
                  </a:lnTo>
                  <a:lnTo>
                    <a:pt x="7066" y="3596"/>
                  </a:lnTo>
                  <a:lnTo>
                    <a:pt x="7075" y="3617"/>
                  </a:lnTo>
                  <a:lnTo>
                    <a:pt x="7081" y="3640"/>
                  </a:lnTo>
                  <a:lnTo>
                    <a:pt x="7081" y="3685"/>
                  </a:lnTo>
                  <a:lnTo>
                    <a:pt x="7082" y="3705"/>
                  </a:lnTo>
                  <a:lnTo>
                    <a:pt x="7092" y="3729"/>
                  </a:lnTo>
                  <a:lnTo>
                    <a:pt x="7094" y="3742"/>
                  </a:lnTo>
                  <a:lnTo>
                    <a:pt x="7108" y="3728"/>
                  </a:lnTo>
                  <a:lnTo>
                    <a:pt x="7120" y="3718"/>
                  </a:lnTo>
                  <a:lnTo>
                    <a:pt x="7131" y="3704"/>
                  </a:lnTo>
                  <a:lnTo>
                    <a:pt x="7139" y="3691"/>
                  </a:lnTo>
                  <a:lnTo>
                    <a:pt x="7150" y="3682"/>
                  </a:lnTo>
                  <a:lnTo>
                    <a:pt x="7172" y="3656"/>
                  </a:lnTo>
                  <a:lnTo>
                    <a:pt x="7184" y="3626"/>
                  </a:lnTo>
                  <a:lnTo>
                    <a:pt x="7185" y="3613"/>
                  </a:lnTo>
                  <a:lnTo>
                    <a:pt x="7184" y="3595"/>
                  </a:lnTo>
                  <a:lnTo>
                    <a:pt x="7188" y="3589"/>
                  </a:lnTo>
                  <a:lnTo>
                    <a:pt x="7192" y="3573"/>
                  </a:lnTo>
                  <a:lnTo>
                    <a:pt x="7187" y="3569"/>
                  </a:lnTo>
                  <a:lnTo>
                    <a:pt x="7192" y="3561"/>
                  </a:lnTo>
                  <a:lnTo>
                    <a:pt x="7198" y="3562"/>
                  </a:lnTo>
                  <a:lnTo>
                    <a:pt x="7203" y="3567"/>
                  </a:lnTo>
                  <a:lnTo>
                    <a:pt x="7212" y="3556"/>
                  </a:lnTo>
                  <a:lnTo>
                    <a:pt x="7228" y="3545"/>
                  </a:lnTo>
                  <a:lnTo>
                    <a:pt x="7252" y="3536"/>
                  </a:lnTo>
                  <a:lnTo>
                    <a:pt x="7269" y="3542"/>
                  </a:lnTo>
                  <a:lnTo>
                    <a:pt x="7268" y="3536"/>
                  </a:lnTo>
                  <a:lnTo>
                    <a:pt x="7264" y="3529"/>
                  </a:lnTo>
                  <a:lnTo>
                    <a:pt x="7262" y="3516"/>
                  </a:lnTo>
                  <a:lnTo>
                    <a:pt x="7262" y="3479"/>
                  </a:lnTo>
                  <a:lnTo>
                    <a:pt x="7263" y="3463"/>
                  </a:lnTo>
                  <a:lnTo>
                    <a:pt x="7273" y="3450"/>
                  </a:lnTo>
                  <a:lnTo>
                    <a:pt x="7301" y="3423"/>
                  </a:lnTo>
                  <a:lnTo>
                    <a:pt x="7319" y="3413"/>
                  </a:lnTo>
                  <a:lnTo>
                    <a:pt x="7335" y="3409"/>
                  </a:lnTo>
                  <a:lnTo>
                    <a:pt x="7341" y="3418"/>
                  </a:lnTo>
                  <a:lnTo>
                    <a:pt x="7354" y="3418"/>
                  </a:lnTo>
                  <a:lnTo>
                    <a:pt x="7366" y="3414"/>
                  </a:lnTo>
                  <a:lnTo>
                    <a:pt x="7382" y="3398"/>
                  </a:lnTo>
                  <a:lnTo>
                    <a:pt x="7384" y="3390"/>
                  </a:lnTo>
                  <a:lnTo>
                    <a:pt x="7365" y="3362"/>
                  </a:lnTo>
                  <a:lnTo>
                    <a:pt x="7360" y="3347"/>
                  </a:lnTo>
                  <a:lnTo>
                    <a:pt x="7357" y="3335"/>
                  </a:lnTo>
                  <a:lnTo>
                    <a:pt x="7359" y="3322"/>
                  </a:lnTo>
                  <a:lnTo>
                    <a:pt x="7362" y="3305"/>
                  </a:lnTo>
                  <a:lnTo>
                    <a:pt x="7368" y="3293"/>
                  </a:lnTo>
                  <a:lnTo>
                    <a:pt x="7372" y="3279"/>
                  </a:lnTo>
                  <a:lnTo>
                    <a:pt x="7381" y="3267"/>
                  </a:lnTo>
                  <a:lnTo>
                    <a:pt x="7397" y="3256"/>
                  </a:lnTo>
                  <a:lnTo>
                    <a:pt x="7394" y="3247"/>
                  </a:lnTo>
                  <a:lnTo>
                    <a:pt x="7391" y="3242"/>
                  </a:lnTo>
                  <a:lnTo>
                    <a:pt x="7389" y="3237"/>
                  </a:lnTo>
                  <a:lnTo>
                    <a:pt x="7405" y="3231"/>
                  </a:lnTo>
                  <a:lnTo>
                    <a:pt x="7422" y="3229"/>
                  </a:lnTo>
                  <a:lnTo>
                    <a:pt x="7429" y="3222"/>
                  </a:lnTo>
                  <a:lnTo>
                    <a:pt x="7431" y="3226"/>
                  </a:lnTo>
                  <a:lnTo>
                    <a:pt x="7424" y="3237"/>
                  </a:lnTo>
                  <a:lnTo>
                    <a:pt x="7416" y="3242"/>
                  </a:lnTo>
                  <a:lnTo>
                    <a:pt x="7413" y="3251"/>
                  </a:lnTo>
                  <a:lnTo>
                    <a:pt x="7422" y="3271"/>
                  </a:lnTo>
                  <a:lnTo>
                    <a:pt x="7431" y="3274"/>
                  </a:lnTo>
                  <a:lnTo>
                    <a:pt x="7435" y="3274"/>
                  </a:lnTo>
                  <a:lnTo>
                    <a:pt x="7445" y="3258"/>
                  </a:lnTo>
                  <a:lnTo>
                    <a:pt x="7447" y="3247"/>
                  </a:lnTo>
                  <a:lnTo>
                    <a:pt x="7442" y="3212"/>
                  </a:lnTo>
                  <a:lnTo>
                    <a:pt x="7437" y="3203"/>
                  </a:lnTo>
                  <a:lnTo>
                    <a:pt x="7421" y="3206"/>
                  </a:lnTo>
                  <a:lnTo>
                    <a:pt x="7419" y="3202"/>
                  </a:lnTo>
                  <a:lnTo>
                    <a:pt x="7419" y="3180"/>
                  </a:lnTo>
                  <a:lnTo>
                    <a:pt x="7416" y="3159"/>
                  </a:lnTo>
                  <a:lnTo>
                    <a:pt x="7418" y="3147"/>
                  </a:lnTo>
                  <a:lnTo>
                    <a:pt x="7421" y="3137"/>
                  </a:lnTo>
                  <a:lnTo>
                    <a:pt x="7434" y="3126"/>
                  </a:lnTo>
                  <a:lnTo>
                    <a:pt x="7445" y="3106"/>
                  </a:lnTo>
                  <a:lnTo>
                    <a:pt x="7443" y="3097"/>
                  </a:lnTo>
                  <a:lnTo>
                    <a:pt x="7413" y="3079"/>
                  </a:lnTo>
                  <a:lnTo>
                    <a:pt x="7400" y="3083"/>
                  </a:lnTo>
                  <a:lnTo>
                    <a:pt x="7397" y="3096"/>
                  </a:lnTo>
                  <a:lnTo>
                    <a:pt x="7394" y="3100"/>
                  </a:lnTo>
                  <a:lnTo>
                    <a:pt x="7387" y="3097"/>
                  </a:lnTo>
                  <a:lnTo>
                    <a:pt x="7381" y="3093"/>
                  </a:lnTo>
                  <a:lnTo>
                    <a:pt x="7377" y="3081"/>
                  </a:lnTo>
                  <a:lnTo>
                    <a:pt x="7377" y="3063"/>
                  </a:lnTo>
                  <a:lnTo>
                    <a:pt x="7381" y="3051"/>
                  </a:lnTo>
                  <a:lnTo>
                    <a:pt x="7386" y="3032"/>
                  </a:lnTo>
                  <a:lnTo>
                    <a:pt x="7393" y="3019"/>
                  </a:lnTo>
                  <a:lnTo>
                    <a:pt x="7407" y="2999"/>
                  </a:lnTo>
                  <a:lnTo>
                    <a:pt x="7420" y="2983"/>
                  </a:lnTo>
                  <a:lnTo>
                    <a:pt x="7427" y="2970"/>
                  </a:lnTo>
                  <a:lnTo>
                    <a:pt x="7426" y="2960"/>
                  </a:lnTo>
                  <a:lnTo>
                    <a:pt x="7430" y="2954"/>
                  </a:lnTo>
                  <a:lnTo>
                    <a:pt x="7440" y="2957"/>
                  </a:lnTo>
                  <a:lnTo>
                    <a:pt x="7437" y="2950"/>
                  </a:lnTo>
                  <a:lnTo>
                    <a:pt x="7437" y="2943"/>
                  </a:lnTo>
                  <a:lnTo>
                    <a:pt x="7446" y="2938"/>
                  </a:lnTo>
                  <a:lnTo>
                    <a:pt x="7450" y="2932"/>
                  </a:lnTo>
                  <a:lnTo>
                    <a:pt x="7446" y="2918"/>
                  </a:lnTo>
                  <a:lnTo>
                    <a:pt x="7447" y="2905"/>
                  </a:lnTo>
                  <a:lnTo>
                    <a:pt x="7454" y="2892"/>
                  </a:lnTo>
                  <a:lnTo>
                    <a:pt x="7456" y="2881"/>
                  </a:lnTo>
                  <a:lnTo>
                    <a:pt x="7462" y="2875"/>
                  </a:lnTo>
                  <a:lnTo>
                    <a:pt x="7472" y="2871"/>
                  </a:lnTo>
                  <a:lnTo>
                    <a:pt x="7485" y="2862"/>
                  </a:lnTo>
                  <a:lnTo>
                    <a:pt x="7492" y="2867"/>
                  </a:lnTo>
                  <a:lnTo>
                    <a:pt x="7496" y="2876"/>
                  </a:lnTo>
                  <a:lnTo>
                    <a:pt x="7505" y="2864"/>
                  </a:lnTo>
                  <a:lnTo>
                    <a:pt x="7517" y="2855"/>
                  </a:lnTo>
                  <a:lnTo>
                    <a:pt x="7527" y="2865"/>
                  </a:lnTo>
                  <a:lnTo>
                    <a:pt x="7532" y="2879"/>
                  </a:lnTo>
                  <a:lnTo>
                    <a:pt x="7542" y="2881"/>
                  </a:lnTo>
                  <a:lnTo>
                    <a:pt x="7547" y="2864"/>
                  </a:lnTo>
                  <a:lnTo>
                    <a:pt x="7547" y="2852"/>
                  </a:lnTo>
                  <a:lnTo>
                    <a:pt x="7556" y="2840"/>
                  </a:lnTo>
                  <a:lnTo>
                    <a:pt x="7563" y="2836"/>
                  </a:lnTo>
                  <a:lnTo>
                    <a:pt x="7581" y="2830"/>
                  </a:lnTo>
                  <a:lnTo>
                    <a:pt x="7588" y="2824"/>
                  </a:lnTo>
                  <a:lnTo>
                    <a:pt x="7598" y="2809"/>
                  </a:lnTo>
                  <a:lnTo>
                    <a:pt x="7604" y="2803"/>
                  </a:lnTo>
                  <a:lnTo>
                    <a:pt x="7609" y="2806"/>
                  </a:lnTo>
                  <a:lnTo>
                    <a:pt x="7612" y="2814"/>
                  </a:lnTo>
                  <a:lnTo>
                    <a:pt x="7607" y="2821"/>
                  </a:lnTo>
                  <a:lnTo>
                    <a:pt x="7610" y="2841"/>
                  </a:lnTo>
                  <a:lnTo>
                    <a:pt x="7606" y="2855"/>
                  </a:lnTo>
                  <a:lnTo>
                    <a:pt x="7606" y="2864"/>
                  </a:lnTo>
                  <a:lnTo>
                    <a:pt x="7604" y="2870"/>
                  </a:lnTo>
                  <a:lnTo>
                    <a:pt x="7602" y="2875"/>
                  </a:lnTo>
                  <a:lnTo>
                    <a:pt x="7602" y="2880"/>
                  </a:lnTo>
                  <a:lnTo>
                    <a:pt x="7606" y="2880"/>
                  </a:lnTo>
                  <a:lnTo>
                    <a:pt x="7618" y="2863"/>
                  </a:lnTo>
                  <a:lnTo>
                    <a:pt x="7647" y="2835"/>
                  </a:lnTo>
                  <a:lnTo>
                    <a:pt x="7649" y="2828"/>
                  </a:lnTo>
                  <a:lnTo>
                    <a:pt x="7647" y="2819"/>
                  </a:lnTo>
                  <a:lnTo>
                    <a:pt x="7650" y="2815"/>
                  </a:lnTo>
                  <a:lnTo>
                    <a:pt x="7658" y="2822"/>
                  </a:lnTo>
                  <a:lnTo>
                    <a:pt x="7667" y="2814"/>
                  </a:lnTo>
                  <a:lnTo>
                    <a:pt x="7678" y="2812"/>
                  </a:lnTo>
                  <a:lnTo>
                    <a:pt x="7694" y="2800"/>
                  </a:lnTo>
                  <a:lnTo>
                    <a:pt x="7706" y="2799"/>
                  </a:lnTo>
                  <a:lnTo>
                    <a:pt x="7714" y="2790"/>
                  </a:lnTo>
                  <a:lnTo>
                    <a:pt x="7720" y="2795"/>
                  </a:lnTo>
                  <a:lnTo>
                    <a:pt x="7726" y="2794"/>
                  </a:lnTo>
                  <a:lnTo>
                    <a:pt x="7755" y="2795"/>
                  </a:lnTo>
                  <a:lnTo>
                    <a:pt x="7770" y="2799"/>
                  </a:lnTo>
                  <a:lnTo>
                    <a:pt x="7781" y="2804"/>
                  </a:lnTo>
                  <a:lnTo>
                    <a:pt x="7795" y="2815"/>
                  </a:lnTo>
                  <a:lnTo>
                    <a:pt x="7800" y="2827"/>
                  </a:lnTo>
                  <a:lnTo>
                    <a:pt x="7819" y="2857"/>
                  </a:lnTo>
                  <a:lnTo>
                    <a:pt x="7820" y="2863"/>
                  </a:lnTo>
                  <a:lnTo>
                    <a:pt x="7833" y="2865"/>
                  </a:lnTo>
                  <a:lnTo>
                    <a:pt x="7836" y="2863"/>
                  </a:lnTo>
                  <a:lnTo>
                    <a:pt x="7836" y="2846"/>
                  </a:lnTo>
                  <a:lnTo>
                    <a:pt x="7848" y="2820"/>
                  </a:lnTo>
                  <a:lnTo>
                    <a:pt x="7848" y="2814"/>
                  </a:lnTo>
                  <a:lnTo>
                    <a:pt x="7845" y="2811"/>
                  </a:lnTo>
                  <a:lnTo>
                    <a:pt x="7852" y="2809"/>
                  </a:lnTo>
                  <a:lnTo>
                    <a:pt x="7865" y="2800"/>
                  </a:lnTo>
                  <a:lnTo>
                    <a:pt x="7871" y="2799"/>
                  </a:lnTo>
                  <a:lnTo>
                    <a:pt x="7875" y="2792"/>
                  </a:lnTo>
                  <a:lnTo>
                    <a:pt x="7879" y="2795"/>
                  </a:lnTo>
                  <a:lnTo>
                    <a:pt x="7886" y="2795"/>
                  </a:lnTo>
                  <a:lnTo>
                    <a:pt x="7899" y="2778"/>
                  </a:lnTo>
                  <a:lnTo>
                    <a:pt x="7903" y="2777"/>
                  </a:lnTo>
                  <a:lnTo>
                    <a:pt x="7903" y="2772"/>
                  </a:lnTo>
                  <a:lnTo>
                    <a:pt x="7913" y="2765"/>
                  </a:lnTo>
                  <a:lnTo>
                    <a:pt x="7921" y="2763"/>
                  </a:lnTo>
                  <a:lnTo>
                    <a:pt x="7925" y="2760"/>
                  </a:lnTo>
                  <a:lnTo>
                    <a:pt x="7931" y="2758"/>
                  </a:lnTo>
                  <a:lnTo>
                    <a:pt x="7932" y="2754"/>
                  </a:lnTo>
                  <a:lnTo>
                    <a:pt x="7931" y="2749"/>
                  </a:lnTo>
                  <a:lnTo>
                    <a:pt x="7926" y="2744"/>
                  </a:lnTo>
                  <a:lnTo>
                    <a:pt x="7927" y="2739"/>
                  </a:lnTo>
                  <a:lnTo>
                    <a:pt x="7936" y="2746"/>
                  </a:lnTo>
                  <a:lnTo>
                    <a:pt x="7941" y="2749"/>
                  </a:lnTo>
                  <a:lnTo>
                    <a:pt x="7946" y="2745"/>
                  </a:lnTo>
                  <a:lnTo>
                    <a:pt x="7948" y="2733"/>
                  </a:lnTo>
                  <a:lnTo>
                    <a:pt x="7946" y="2727"/>
                  </a:lnTo>
                  <a:lnTo>
                    <a:pt x="7957" y="2727"/>
                  </a:lnTo>
                  <a:lnTo>
                    <a:pt x="7968" y="2719"/>
                  </a:lnTo>
                  <a:lnTo>
                    <a:pt x="7970" y="2719"/>
                  </a:lnTo>
                  <a:lnTo>
                    <a:pt x="7973" y="2714"/>
                  </a:lnTo>
                  <a:lnTo>
                    <a:pt x="7968" y="2703"/>
                  </a:lnTo>
                  <a:lnTo>
                    <a:pt x="7972" y="2701"/>
                  </a:lnTo>
                  <a:lnTo>
                    <a:pt x="7978" y="2706"/>
                  </a:lnTo>
                  <a:lnTo>
                    <a:pt x="7981" y="2706"/>
                  </a:lnTo>
                  <a:lnTo>
                    <a:pt x="7988" y="2702"/>
                  </a:lnTo>
                  <a:lnTo>
                    <a:pt x="7992" y="2696"/>
                  </a:lnTo>
                  <a:lnTo>
                    <a:pt x="7996" y="2688"/>
                  </a:lnTo>
                  <a:lnTo>
                    <a:pt x="8000" y="2688"/>
                  </a:lnTo>
                  <a:lnTo>
                    <a:pt x="8002" y="2684"/>
                  </a:lnTo>
                  <a:lnTo>
                    <a:pt x="8004" y="2671"/>
                  </a:lnTo>
                  <a:lnTo>
                    <a:pt x="8006" y="2664"/>
                  </a:lnTo>
                  <a:lnTo>
                    <a:pt x="8012" y="2665"/>
                  </a:lnTo>
                  <a:lnTo>
                    <a:pt x="8017" y="2674"/>
                  </a:lnTo>
                  <a:lnTo>
                    <a:pt x="8022" y="2675"/>
                  </a:lnTo>
                  <a:lnTo>
                    <a:pt x="8027" y="2672"/>
                  </a:lnTo>
                  <a:lnTo>
                    <a:pt x="8040" y="2660"/>
                  </a:lnTo>
                  <a:lnTo>
                    <a:pt x="8067" y="2652"/>
                  </a:lnTo>
                  <a:lnTo>
                    <a:pt x="8075" y="2644"/>
                  </a:lnTo>
                  <a:lnTo>
                    <a:pt x="8090" y="2637"/>
                  </a:lnTo>
                  <a:lnTo>
                    <a:pt x="8093" y="2629"/>
                  </a:lnTo>
                  <a:lnTo>
                    <a:pt x="8094" y="2623"/>
                  </a:lnTo>
                  <a:lnTo>
                    <a:pt x="8094" y="2616"/>
                  </a:lnTo>
                  <a:lnTo>
                    <a:pt x="8103" y="2614"/>
                  </a:lnTo>
                  <a:lnTo>
                    <a:pt x="8102" y="2618"/>
                  </a:lnTo>
                  <a:lnTo>
                    <a:pt x="8099" y="2625"/>
                  </a:lnTo>
                  <a:lnTo>
                    <a:pt x="8103" y="2625"/>
                  </a:lnTo>
                  <a:lnTo>
                    <a:pt x="8126" y="2612"/>
                  </a:lnTo>
                  <a:lnTo>
                    <a:pt x="8133" y="2612"/>
                  </a:lnTo>
                  <a:lnTo>
                    <a:pt x="8146" y="2605"/>
                  </a:lnTo>
                  <a:lnTo>
                    <a:pt x="8182" y="2579"/>
                  </a:lnTo>
                  <a:lnTo>
                    <a:pt x="8209" y="2569"/>
                  </a:lnTo>
                  <a:lnTo>
                    <a:pt x="8212" y="2566"/>
                  </a:lnTo>
                  <a:lnTo>
                    <a:pt x="8210" y="2563"/>
                  </a:lnTo>
                  <a:lnTo>
                    <a:pt x="8205" y="2559"/>
                  </a:lnTo>
                  <a:lnTo>
                    <a:pt x="8199" y="2543"/>
                  </a:lnTo>
                  <a:lnTo>
                    <a:pt x="8196" y="2534"/>
                  </a:lnTo>
                  <a:lnTo>
                    <a:pt x="8200" y="2530"/>
                  </a:lnTo>
                  <a:lnTo>
                    <a:pt x="8204" y="2536"/>
                  </a:lnTo>
                  <a:lnTo>
                    <a:pt x="8209" y="2548"/>
                  </a:lnTo>
                  <a:lnTo>
                    <a:pt x="8215" y="2557"/>
                  </a:lnTo>
                  <a:lnTo>
                    <a:pt x="8219" y="2557"/>
                  </a:lnTo>
                  <a:lnTo>
                    <a:pt x="8219" y="2563"/>
                  </a:lnTo>
                  <a:lnTo>
                    <a:pt x="8221" y="2566"/>
                  </a:lnTo>
                  <a:lnTo>
                    <a:pt x="8232" y="2567"/>
                  </a:lnTo>
                  <a:lnTo>
                    <a:pt x="8231" y="2559"/>
                  </a:lnTo>
                  <a:lnTo>
                    <a:pt x="8227" y="2553"/>
                  </a:lnTo>
                  <a:lnTo>
                    <a:pt x="8233" y="2553"/>
                  </a:lnTo>
                  <a:lnTo>
                    <a:pt x="8237" y="2561"/>
                  </a:lnTo>
                  <a:lnTo>
                    <a:pt x="8243" y="2568"/>
                  </a:lnTo>
                  <a:lnTo>
                    <a:pt x="8253" y="2568"/>
                  </a:lnTo>
                  <a:lnTo>
                    <a:pt x="8266" y="2573"/>
                  </a:lnTo>
                  <a:lnTo>
                    <a:pt x="8275" y="2582"/>
                  </a:lnTo>
                  <a:lnTo>
                    <a:pt x="8290" y="2591"/>
                  </a:lnTo>
                  <a:lnTo>
                    <a:pt x="8306" y="2596"/>
                  </a:lnTo>
                  <a:lnTo>
                    <a:pt x="8309" y="2594"/>
                  </a:lnTo>
                  <a:lnTo>
                    <a:pt x="8313" y="2582"/>
                  </a:lnTo>
                  <a:lnTo>
                    <a:pt x="8320" y="2580"/>
                  </a:lnTo>
                  <a:lnTo>
                    <a:pt x="8334" y="2558"/>
                  </a:lnTo>
                  <a:lnTo>
                    <a:pt x="8338" y="2545"/>
                  </a:lnTo>
                  <a:lnTo>
                    <a:pt x="8334" y="2535"/>
                  </a:lnTo>
                  <a:lnTo>
                    <a:pt x="8324" y="2526"/>
                  </a:lnTo>
                  <a:lnTo>
                    <a:pt x="8311" y="2521"/>
                  </a:lnTo>
                  <a:lnTo>
                    <a:pt x="8308" y="2518"/>
                  </a:lnTo>
                  <a:lnTo>
                    <a:pt x="8307" y="2512"/>
                  </a:lnTo>
                  <a:lnTo>
                    <a:pt x="8309" y="2512"/>
                  </a:lnTo>
                  <a:lnTo>
                    <a:pt x="8316" y="2509"/>
                  </a:lnTo>
                  <a:lnTo>
                    <a:pt x="8327" y="2510"/>
                  </a:lnTo>
                  <a:lnTo>
                    <a:pt x="8332" y="2507"/>
                  </a:lnTo>
                  <a:lnTo>
                    <a:pt x="8324" y="2491"/>
                  </a:lnTo>
                  <a:lnTo>
                    <a:pt x="8317" y="2491"/>
                  </a:lnTo>
                  <a:lnTo>
                    <a:pt x="8308" y="2478"/>
                  </a:lnTo>
                  <a:lnTo>
                    <a:pt x="8301" y="2464"/>
                  </a:lnTo>
                  <a:lnTo>
                    <a:pt x="8297" y="2443"/>
                  </a:lnTo>
                  <a:lnTo>
                    <a:pt x="8295" y="2435"/>
                  </a:lnTo>
                  <a:lnTo>
                    <a:pt x="8291" y="2396"/>
                  </a:lnTo>
                  <a:lnTo>
                    <a:pt x="8280" y="2402"/>
                  </a:lnTo>
                  <a:lnTo>
                    <a:pt x="8271" y="2390"/>
                  </a:lnTo>
                  <a:lnTo>
                    <a:pt x="8270" y="2384"/>
                  </a:lnTo>
                  <a:lnTo>
                    <a:pt x="8280" y="2381"/>
                  </a:lnTo>
                  <a:lnTo>
                    <a:pt x="8284" y="2384"/>
                  </a:lnTo>
                  <a:lnTo>
                    <a:pt x="8280" y="2369"/>
                  </a:lnTo>
                  <a:lnTo>
                    <a:pt x="8273" y="2347"/>
                  </a:lnTo>
                  <a:lnTo>
                    <a:pt x="8266" y="2359"/>
                  </a:lnTo>
                  <a:lnTo>
                    <a:pt x="8260" y="2363"/>
                  </a:lnTo>
                  <a:lnTo>
                    <a:pt x="8249" y="2358"/>
                  </a:lnTo>
                  <a:lnTo>
                    <a:pt x="8242" y="2349"/>
                  </a:lnTo>
                  <a:lnTo>
                    <a:pt x="8231" y="2346"/>
                  </a:lnTo>
                  <a:lnTo>
                    <a:pt x="8222" y="2335"/>
                  </a:lnTo>
                  <a:lnTo>
                    <a:pt x="8221" y="2321"/>
                  </a:lnTo>
                  <a:lnTo>
                    <a:pt x="8221" y="2311"/>
                  </a:lnTo>
                  <a:lnTo>
                    <a:pt x="8222" y="2300"/>
                  </a:lnTo>
                  <a:lnTo>
                    <a:pt x="8230" y="2292"/>
                  </a:lnTo>
                  <a:lnTo>
                    <a:pt x="8239" y="2300"/>
                  </a:lnTo>
                  <a:lnTo>
                    <a:pt x="8258" y="2305"/>
                  </a:lnTo>
                  <a:lnTo>
                    <a:pt x="8268" y="2298"/>
                  </a:lnTo>
                  <a:lnTo>
                    <a:pt x="8266" y="2302"/>
                  </a:lnTo>
                  <a:lnTo>
                    <a:pt x="8271" y="2309"/>
                  </a:lnTo>
                  <a:lnTo>
                    <a:pt x="8289" y="2305"/>
                  </a:lnTo>
                  <a:lnTo>
                    <a:pt x="8285" y="2314"/>
                  </a:lnTo>
                  <a:lnTo>
                    <a:pt x="8286" y="2319"/>
                  </a:lnTo>
                  <a:lnTo>
                    <a:pt x="8298" y="2310"/>
                  </a:lnTo>
                  <a:lnTo>
                    <a:pt x="8306" y="2299"/>
                  </a:lnTo>
                  <a:lnTo>
                    <a:pt x="8320" y="2292"/>
                  </a:lnTo>
                  <a:lnTo>
                    <a:pt x="8335" y="2288"/>
                  </a:lnTo>
                  <a:lnTo>
                    <a:pt x="8355" y="2263"/>
                  </a:lnTo>
                  <a:lnTo>
                    <a:pt x="8363" y="2256"/>
                  </a:lnTo>
                  <a:lnTo>
                    <a:pt x="8363" y="2254"/>
                  </a:lnTo>
                  <a:lnTo>
                    <a:pt x="8377" y="2243"/>
                  </a:lnTo>
                  <a:lnTo>
                    <a:pt x="8393" y="2219"/>
                  </a:lnTo>
                  <a:lnTo>
                    <a:pt x="8395" y="2204"/>
                  </a:lnTo>
                  <a:lnTo>
                    <a:pt x="8404" y="2193"/>
                  </a:lnTo>
                  <a:lnTo>
                    <a:pt x="8403" y="2179"/>
                  </a:lnTo>
                  <a:lnTo>
                    <a:pt x="8390" y="2170"/>
                  </a:lnTo>
                  <a:lnTo>
                    <a:pt x="8373" y="2149"/>
                  </a:lnTo>
                  <a:lnTo>
                    <a:pt x="8372" y="2130"/>
                  </a:lnTo>
                  <a:lnTo>
                    <a:pt x="8370" y="2115"/>
                  </a:lnTo>
                  <a:lnTo>
                    <a:pt x="8378" y="2115"/>
                  </a:lnTo>
                  <a:lnTo>
                    <a:pt x="8384" y="2111"/>
                  </a:lnTo>
                  <a:lnTo>
                    <a:pt x="8389" y="2119"/>
                  </a:lnTo>
                  <a:lnTo>
                    <a:pt x="8402" y="2112"/>
                  </a:lnTo>
                  <a:lnTo>
                    <a:pt x="8400" y="2088"/>
                  </a:lnTo>
                  <a:lnTo>
                    <a:pt x="8408" y="2095"/>
                  </a:lnTo>
                  <a:lnTo>
                    <a:pt x="8410" y="2085"/>
                  </a:lnTo>
                  <a:lnTo>
                    <a:pt x="8413" y="2096"/>
                  </a:lnTo>
                  <a:lnTo>
                    <a:pt x="8424" y="2110"/>
                  </a:lnTo>
                  <a:lnTo>
                    <a:pt x="8431" y="2107"/>
                  </a:lnTo>
                  <a:lnTo>
                    <a:pt x="8437" y="2095"/>
                  </a:lnTo>
                  <a:lnTo>
                    <a:pt x="8440" y="2085"/>
                  </a:lnTo>
                  <a:lnTo>
                    <a:pt x="8446" y="2084"/>
                  </a:lnTo>
                  <a:lnTo>
                    <a:pt x="8447" y="2087"/>
                  </a:lnTo>
                  <a:lnTo>
                    <a:pt x="8443" y="2106"/>
                  </a:lnTo>
                  <a:lnTo>
                    <a:pt x="8445" y="2120"/>
                  </a:lnTo>
                  <a:lnTo>
                    <a:pt x="8436" y="2126"/>
                  </a:lnTo>
                  <a:lnTo>
                    <a:pt x="8430" y="2126"/>
                  </a:lnTo>
                  <a:lnTo>
                    <a:pt x="8422" y="2123"/>
                  </a:lnTo>
                  <a:lnTo>
                    <a:pt x="8427" y="2137"/>
                  </a:lnTo>
                  <a:lnTo>
                    <a:pt x="8432" y="2147"/>
                  </a:lnTo>
                  <a:lnTo>
                    <a:pt x="8437" y="2158"/>
                  </a:lnTo>
                  <a:lnTo>
                    <a:pt x="8443" y="2159"/>
                  </a:lnTo>
                  <a:lnTo>
                    <a:pt x="8448" y="2173"/>
                  </a:lnTo>
                  <a:lnTo>
                    <a:pt x="8448" y="2190"/>
                  </a:lnTo>
                  <a:lnTo>
                    <a:pt x="8459" y="2195"/>
                  </a:lnTo>
                  <a:lnTo>
                    <a:pt x="8473" y="2195"/>
                  </a:lnTo>
                  <a:lnTo>
                    <a:pt x="8491" y="2200"/>
                  </a:lnTo>
                  <a:lnTo>
                    <a:pt x="8511" y="2193"/>
                  </a:lnTo>
                  <a:lnTo>
                    <a:pt x="8516" y="2185"/>
                  </a:lnTo>
                  <a:lnTo>
                    <a:pt x="8526" y="2184"/>
                  </a:lnTo>
                  <a:lnTo>
                    <a:pt x="8546" y="2187"/>
                  </a:lnTo>
                  <a:lnTo>
                    <a:pt x="8556" y="2185"/>
                  </a:lnTo>
                  <a:lnTo>
                    <a:pt x="8564" y="2192"/>
                  </a:lnTo>
                  <a:lnTo>
                    <a:pt x="8569" y="2200"/>
                  </a:lnTo>
                  <a:lnTo>
                    <a:pt x="8578" y="2200"/>
                  </a:lnTo>
                  <a:lnTo>
                    <a:pt x="8589" y="2204"/>
                  </a:lnTo>
                  <a:lnTo>
                    <a:pt x="8588" y="2222"/>
                  </a:lnTo>
                  <a:lnTo>
                    <a:pt x="8593" y="2233"/>
                  </a:lnTo>
                  <a:lnTo>
                    <a:pt x="8593" y="2247"/>
                  </a:lnTo>
                  <a:lnTo>
                    <a:pt x="8591" y="2259"/>
                  </a:lnTo>
                  <a:lnTo>
                    <a:pt x="8613" y="2278"/>
                  </a:lnTo>
                  <a:lnTo>
                    <a:pt x="8618" y="2286"/>
                  </a:lnTo>
                  <a:lnTo>
                    <a:pt x="8619" y="2293"/>
                  </a:lnTo>
                  <a:lnTo>
                    <a:pt x="8630" y="2294"/>
                  </a:lnTo>
                  <a:lnTo>
                    <a:pt x="8640" y="2299"/>
                  </a:lnTo>
                  <a:lnTo>
                    <a:pt x="8645" y="2298"/>
                  </a:lnTo>
                  <a:lnTo>
                    <a:pt x="8637" y="2292"/>
                  </a:lnTo>
                  <a:lnTo>
                    <a:pt x="8644" y="2281"/>
                  </a:lnTo>
                  <a:lnTo>
                    <a:pt x="8646" y="2287"/>
                  </a:lnTo>
                  <a:lnTo>
                    <a:pt x="8656" y="2288"/>
                  </a:lnTo>
                  <a:lnTo>
                    <a:pt x="8656" y="2272"/>
                  </a:lnTo>
                  <a:lnTo>
                    <a:pt x="8660" y="2266"/>
                  </a:lnTo>
                  <a:lnTo>
                    <a:pt x="8661" y="2270"/>
                  </a:lnTo>
                  <a:lnTo>
                    <a:pt x="8660" y="2286"/>
                  </a:lnTo>
                  <a:lnTo>
                    <a:pt x="8652" y="2295"/>
                  </a:lnTo>
                  <a:lnTo>
                    <a:pt x="8668" y="2309"/>
                  </a:lnTo>
                  <a:lnTo>
                    <a:pt x="8678" y="2309"/>
                  </a:lnTo>
                  <a:lnTo>
                    <a:pt x="8684" y="2313"/>
                  </a:lnTo>
                  <a:lnTo>
                    <a:pt x="8682" y="2319"/>
                  </a:lnTo>
                  <a:lnTo>
                    <a:pt x="8693" y="2329"/>
                  </a:lnTo>
                  <a:lnTo>
                    <a:pt x="8693" y="2340"/>
                  </a:lnTo>
                  <a:lnTo>
                    <a:pt x="8705" y="2340"/>
                  </a:lnTo>
                  <a:lnTo>
                    <a:pt x="8709" y="2330"/>
                  </a:lnTo>
                  <a:lnTo>
                    <a:pt x="8707" y="2345"/>
                  </a:lnTo>
                  <a:lnTo>
                    <a:pt x="8718" y="2348"/>
                  </a:lnTo>
                  <a:lnTo>
                    <a:pt x="8727" y="2343"/>
                  </a:lnTo>
                  <a:lnTo>
                    <a:pt x="8731" y="2331"/>
                  </a:lnTo>
                  <a:lnTo>
                    <a:pt x="8732" y="2317"/>
                  </a:lnTo>
                  <a:lnTo>
                    <a:pt x="8737" y="2324"/>
                  </a:lnTo>
                  <a:lnTo>
                    <a:pt x="8736" y="2332"/>
                  </a:lnTo>
                  <a:lnTo>
                    <a:pt x="8728" y="2351"/>
                  </a:lnTo>
                  <a:lnTo>
                    <a:pt x="8736" y="2358"/>
                  </a:lnTo>
                  <a:lnTo>
                    <a:pt x="8744" y="2360"/>
                  </a:lnTo>
                  <a:lnTo>
                    <a:pt x="8749" y="2359"/>
                  </a:lnTo>
                  <a:lnTo>
                    <a:pt x="8757" y="2352"/>
                  </a:lnTo>
                  <a:lnTo>
                    <a:pt x="8757" y="2335"/>
                  </a:lnTo>
                  <a:lnTo>
                    <a:pt x="8747" y="2333"/>
                  </a:lnTo>
                  <a:lnTo>
                    <a:pt x="8746" y="2329"/>
                  </a:lnTo>
                  <a:lnTo>
                    <a:pt x="8755" y="2326"/>
                  </a:lnTo>
                  <a:lnTo>
                    <a:pt x="8764" y="2331"/>
                  </a:lnTo>
                  <a:lnTo>
                    <a:pt x="8773" y="2341"/>
                  </a:lnTo>
                  <a:lnTo>
                    <a:pt x="8785" y="2337"/>
                  </a:lnTo>
                  <a:lnTo>
                    <a:pt x="8776" y="2319"/>
                  </a:lnTo>
                  <a:lnTo>
                    <a:pt x="8776" y="2315"/>
                  </a:lnTo>
                  <a:lnTo>
                    <a:pt x="8770" y="2309"/>
                  </a:lnTo>
                  <a:lnTo>
                    <a:pt x="8758" y="2311"/>
                  </a:lnTo>
                  <a:lnTo>
                    <a:pt x="8758" y="2309"/>
                  </a:lnTo>
                  <a:lnTo>
                    <a:pt x="8752" y="2305"/>
                  </a:lnTo>
                  <a:lnTo>
                    <a:pt x="8750" y="2300"/>
                  </a:lnTo>
                  <a:lnTo>
                    <a:pt x="8761" y="2299"/>
                  </a:lnTo>
                  <a:lnTo>
                    <a:pt x="8764" y="2293"/>
                  </a:lnTo>
                  <a:lnTo>
                    <a:pt x="8758" y="2287"/>
                  </a:lnTo>
                  <a:lnTo>
                    <a:pt x="8744" y="2290"/>
                  </a:lnTo>
                  <a:lnTo>
                    <a:pt x="8753" y="2283"/>
                  </a:lnTo>
                  <a:lnTo>
                    <a:pt x="8765" y="2283"/>
                  </a:lnTo>
                  <a:lnTo>
                    <a:pt x="8770" y="2278"/>
                  </a:lnTo>
                  <a:lnTo>
                    <a:pt x="8769" y="2270"/>
                  </a:lnTo>
                  <a:lnTo>
                    <a:pt x="8779" y="2276"/>
                  </a:lnTo>
                  <a:lnTo>
                    <a:pt x="8801" y="2256"/>
                  </a:lnTo>
                  <a:lnTo>
                    <a:pt x="8796" y="2249"/>
                  </a:lnTo>
                  <a:lnTo>
                    <a:pt x="8790" y="2236"/>
                  </a:lnTo>
                  <a:lnTo>
                    <a:pt x="8780" y="2238"/>
                  </a:lnTo>
                  <a:lnTo>
                    <a:pt x="8769" y="2233"/>
                  </a:lnTo>
                  <a:lnTo>
                    <a:pt x="8795" y="2232"/>
                  </a:lnTo>
                  <a:lnTo>
                    <a:pt x="8792" y="2220"/>
                  </a:lnTo>
                  <a:lnTo>
                    <a:pt x="8796" y="2209"/>
                  </a:lnTo>
                  <a:lnTo>
                    <a:pt x="8811" y="2197"/>
                  </a:lnTo>
                  <a:lnTo>
                    <a:pt x="8824" y="2195"/>
                  </a:lnTo>
                  <a:lnTo>
                    <a:pt x="8841" y="2201"/>
                  </a:lnTo>
                  <a:lnTo>
                    <a:pt x="8852" y="2201"/>
                  </a:lnTo>
                  <a:lnTo>
                    <a:pt x="8857" y="2195"/>
                  </a:lnTo>
                  <a:lnTo>
                    <a:pt x="8854" y="2186"/>
                  </a:lnTo>
                  <a:lnTo>
                    <a:pt x="8839" y="2176"/>
                  </a:lnTo>
                  <a:lnTo>
                    <a:pt x="8835" y="2160"/>
                  </a:lnTo>
                  <a:lnTo>
                    <a:pt x="8840" y="2153"/>
                  </a:lnTo>
                  <a:lnTo>
                    <a:pt x="8850" y="2166"/>
                  </a:lnTo>
                  <a:lnTo>
                    <a:pt x="8861" y="2173"/>
                  </a:lnTo>
                  <a:lnTo>
                    <a:pt x="8867" y="2182"/>
                  </a:lnTo>
                  <a:lnTo>
                    <a:pt x="8881" y="2184"/>
                  </a:lnTo>
                  <a:lnTo>
                    <a:pt x="8883" y="2174"/>
                  </a:lnTo>
                  <a:lnTo>
                    <a:pt x="8882" y="2164"/>
                  </a:lnTo>
                  <a:lnTo>
                    <a:pt x="8886" y="2142"/>
                  </a:lnTo>
                  <a:lnTo>
                    <a:pt x="8898" y="2137"/>
                  </a:lnTo>
                  <a:lnTo>
                    <a:pt x="8906" y="2126"/>
                  </a:lnTo>
                  <a:lnTo>
                    <a:pt x="8916" y="2125"/>
                  </a:lnTo>
                  <a:lnTo>
                    <a:pt x="8926" y="2127"/>
                  </a:lnTo>
                  <a:lnTo>
                    <a:pt x="8931" y="2116"/>
                  </a:lnTo>
                  <a:lnTo>
                    <a:pt x="8921" y="2114"/>
                  </a:lnTo>
                  <a:lnTo>
                    <a:pt x="8917" y="2116"/>
                  </a:lnTo>
                  <a:lnTo>
                    <a:pt x="8909" y="2110"/>
                  </a:lnTo>
                  <a:lnTo>
                    <a:pt x="8902" y="2109"/>
                  </a:lnTo>
                  <a:lnTo>
                    <a:pt x="8904" y="2101"/>
                  </a:lnTo>
                  <a:lnTo>
                    <a:pt x="8895" y="2091"/>
                  </a:lnTo>
                  <a:lnTo>
                    <a:pt x="8883" y="2104"/>
                  </a:lnTo>
                  <a:lnTo>
                    <a:pt x="8878" y="2098"/>
                  </a:lnTo>
                  <a:lnTo>
                    <a:pt x="8886" y="2093"/>
                  </a:lnTo>
                  <a:lnTo>
                    <a:pt x="8886" y="2089"/>
                  </a:lnTo>
                  <a:lnTo>
                    <a:pt x="8874" y="2078"/>
                  </a:lnTo>
                  <a:lnTo>
                    <a:pt x="8862" y="2071"/>
                  </a:lnTo>
                  <a:lnTo>
                    <a:pt x="8856" y="2058"/>
                  </a:lnTo>
                  <a:lnTo>
                    <a:pt x="8841" y="2046"/>
                  </a:lnTo>
                  <a:lnTo>
                    <a:pt x="8834" y="2035"/>
                  </a:lnTo>
                  <a:lnTo>
                    <a:pt x="8834" y="2026"/>
                  </a:lnTo>
                  <a:lnTo>
                    <a:pt x="8823" y="2020"/>
                  </a:lnTo>
                  <a:lnTo>
                    <a:pt x="8819" y="2013"/>
                  </a:lnTo>
                  <a:lnTo>
                    <a:pt x="8817" y="2002"/>
                  </a:lnTo>
                  <a:lnTo>
                    <a:pt x="8769" y="1992"/>
                  </a:lnTo>
                  <a:lnTo>
                    <a:pt x="8759" y="1996"/>
                  </a:lnTo>
                  <a:lnTo>
                    <a:pt x="8781" y="2002"/>
                  </a:lnTo>
                  <a:lnTo>
                    <a:pt x="8777" y="2009"/>
                  </a:lnTo>
                  <a:lnTo>
                    <a:pt x="8766" y="2010"/>
                  </a:lnTo>
                  <a:lnTo>
                    <a:pt x="8755" y="2008"/>
                  </a:lnTo>
                  <a:lnTo>
                    <a:pt x="8737" y="1997"/>
                  </a:lnTo>
                  <a:lnTo>
                    <a:pt x="8741" y="2010"/>
                  </a:lnTo>
                  <a:lnTo>
                    <a:pt x="8737" y="2019"/>
                  </a:lnTo>
                  <a:lnTo>
                    <a:pt x="8732" y="2019"/>
                  </a:lnTo>
                  <a:lnTo>
                    <a:pt x="8728" y="2009"/>
                  </a:lnTo>
                  <a:lnTo>
                    <a:pt x="8723" y="2002"/>
                  </a:lnTo>
                  <a:lnTo>
                    <a:pt x="8726" y="1992"/>
                  </a:lnTo>
                  <a:lnTo>
                    <a:pt x="8734" y="1990"/>
                  </a:lnTo>
                  <a:lnTo>
                    <a:pt x="8723" y="1983"/>
                  </a:lnTo>
                  <a:lnTo>
                    <a:pt x="8717" y="1983"/>
                  </a:lnTo>
                  <a:lnTo>
                    <a:pt x="8715" y="1977"/>
                  </a:lnTo>
                  <a:lnTo>
                    <a:pt x="8707" y="1975"/>
                  </a:lnTo>
                  <a:lnTo>
                    <a:pt x="8709" y="1982"/>
                  </a:lnTo>
                  <a:lnTo>
                    <a:pt x="8704" y="1993"/>
                  </a:lnTo>
                  <a:lnTo>
                    <a:pt x="8700" y="1991"/>
                  </a:lnTo>
                  <a:lnTo>
                    <a:pt x="8698" y="1985"/>
                  </a:lnTo>
                  <a:lnTo>
                    <a:pt x="8685" y="1981"/>
                  </a:lnTo>
                  <a:lnTo>
                    <a:pt x="8674" y="1982"/>
                  </a:lnTo>
                  <a:lnTo>
                    <a:pt x="8663" y="1987"/>
                  </a:lnTo>
                  <a:lnTo>
                    <a:pt x="8668" y="1994"/>
                  </a:lnTo>
                  <a:lnTo>
                    <a:pt x="8671" y="1987"/>
                  </a:lnTo>
                  <a:lnTo>
                    <a:pt x="8683" y="1983"/>
                  </a:lnTo>
                  <a:lnTo>
                    <a:pt x="8684" y="1988"/>
                  </a:lnTo>
                  <a:lnTo>
                    <a:pt x="8677" y="1992"/>
                  </a:lnTo>
                  <a:lnTo>
                    <a:pt x="8690" y="1997"/>
                  </a:lnTo>
                  <a:lnTo>
                    <a:pt x="8690" y="2023"/>
                  </a:lnTo>
                  <a:lnTo>
                    <a:pt x="8685" y="2046"/>
                  </a:lnTo>
                  <a:lnTo>
                    <a:pt x="8693" y="2048"/>
                  </a:lnTo>
                  <a:lnTo>
                    <a:pt x="8696" y="2044"/>
                  </a:lnTo>
                  <a:lnTo>
                    <a:pt x="8700" y="2047"/>
                  </a:lnTo>
                  <a:lnTo>
                    <a:pt x="8706" y="2060"/>
                  </a:lnTo>
                  <a:lnTo>
                    <a:pt x="8706" y="2069"/>
                  </a:lnTo>
                  <a:lnTo>
                    <a:pt x="8704" y="2079"/>
                  </a:lnTo>
                  <a:lnTo>
                    <a:pt x="8696" y="2080"/>
                  </a:lnTo>
                  <a:lnTo>
                    <a:pt x="8693" y="2088"/>
                  </a:lnTo>
                  <a:lnTo>
                    <a:pt x="8693" y="2080"/>
                  </a:lnTo>
                  <a:lnTo>
                    <a:pt x="8695" y="2076"/>
                  </a:lnTo>
                  <a:lnTo>
                    <a:pt x="8695" y="2061"/>
                  </a:lnTo>
                  <a:lnTo>
                    <a:pt x="8683" y="2056"/>
                  </a:lnTo>
                  <a:lnTo>
                    <a:pt x="8673" y="2057"/>
                  </a:lnTo>
                  <a:lnTo>
                    <a:pt x="8671" y="2047"/>
                  </a:lnTo>
                  <a:lnTo>
                    <a:pt x="8672" y="2041"/>
                  </a:lnTo>
                  <a:lnTo>
                    <a:pt x="8660" y="2034"/>
                  </a:lnTo>
                  <a:lnTo>
                    <a:pt x="8655" y="2025"/>
                  </a:lnTo>
                  <a:lnTo>
                    <a:pt x="8657" y="2013"/>
                  </a:lnTo>
                  <a:lnTo>
                    <a:pt x="8656" y="2002"/>
                  </a:lnTo>
                  <a:lnTo>
                    <a:pt x="8650" y="1987"/>
                  </a:lnTo>
                  <a:lnTo>
                    <a:pt x="8647" y="1971"/>
                  </a:lnTo>
                  <a:lnTo>
                    <a:pt x="8642" y="1949"/>
                  </a:lnTo>
                  <a:lnTo>
                    <a:pt x="8637" y="1940"/>
                  </a:lnTo>
                  <a:lnTo>
                    <a:pt x="8640" y="1932"/>
                  </a:lnTo>
                  <a:lnTo>
                    <a:pt x="8647" y="1940"/>
                  </a:lnTo>
                  <a:lnTo>
                    <a:pt x="8648" y="1951"/>
                  </a:lnTo>
                  <a:lnTo>
                    <a:pt x="8651" y="1947"/>
                  </a:lnTo>
                  <a:lnTo>
                    <a:pt x="8647" y="1938"/>
                  </a:lnTo>
                  <a:lnTo>
                    <a:pt x="8623" y="1920"/>
                  </a:lnTo>
                  <a:lnTo>
                    <a:pt x="8619" y="1906"/>
                  </a:lnTo>
                  <a:lnTo>
                    <a:pt x="8618" y="1897"/>
                  </a:lnTo>
                  <a:lnTo>
                    <a:pt x="8592" y="1884"/>
                  </a:lnTo>
                  <a:lnTo>
                    <a:pt x="8588" y="1886"/>
                  </a:lnTo>
                  <a:lnTo>
                    <a:pt x="8592" y="1897"/>
                  </a:lnTo>
                  <a:lnTo>
                    <a:pt x="8599" y="1910"/>
                  </a:lnTo>
                  <a:lnTo>
                    <a:pt x="8605" y="1916"/>
                  </a:lnTo>
                  <a:lnTo>
                    <a:pt x="8610" y="1916"/>
                  </a:lnTo>
                  <a:lnTo>
                    <a:pt x="8615" y="1923"/>
                  </a:lnTo>
                  <a:lnTo>
                    <a:pt x="8617" y="1932"/>
                  </a:lnTo>
                  <a:lnTo>
                    <a:pt x="8608" y="1928"/>
                  </a:lnTo>
                  <a:lnTo>
                    <a:pt x="8578" y="1906"/>
                  </a:lnTo>
                  <a:lnTo>
                    <a:pt x="8569" y="1904"/>
                  </a:lnTo>
                  <a:lnTo>
                    <a:pt x="8559" y="1897"/>
                  </a:lnTo>
                  <a:lnTo>
                    <a:pt x="8564" y="1891"/>
                  </a:lnTo>
                  <a:lnTo>
                    <a:pt x="8574" y="1889"/>
                  </a:lnTo>
                  <a:lnTo>
                    <a:pt x="8575" y="1879"/>
                  </a:lnTo>
                  <a:lnTo>
                    <a:pt x="8577" y="1874"/>
                  </a:lnTo>
                  <a:lnTo>
                    <a:pt x="8556" y="1869"/>
                  </a:lnTo>
                  <a:lnTo>
                    <a:pt x="8545" y="1869"/>
                  </a:lnTo>
                  <a:lnTo>
                    <a:pt x="8538" y="1863"/>
                  </a:lnTo>
                  <a:lnTo>
                    <a:pt x="8527" y="1859"/>
                  </a:lnTo>
                  <a:lnTo>
                    <a:pt x="8532" y="1852"/>
                  </a:lnTo>
                  <a:lnTo>
                    <a:pt x="8537" y="1851"/>
                  </a:lnTo>
                  <a:lnTo>
                    <a:pt x="8534" y="1845"/>
                  </a:lnTo>
                  <a:lnTo>
                    <a:pt x="8532" y="1836"/>
                  </a:lnTo>
                  <a:lnTo>
                    <a:pt x="8515" y="1836"/>
                  </a:lnTo>
                  <a:lnTo>
                    <a:pt x="8517" y="1829"/>
                  </a:lnTo>
                  <a:lnTo>
                    <a:pt x="8510" y="1818"/>
                  </a:lnTo>
                  <a:lnTo>
                    <a:pt x="8501" y="1820"/>
                  </a:lnTo>
                  <a:lnTo>
                    <a:pt x="8501" y="1816"/>
                  </a:lnTo>
                  <a:lnTo>
                    <a:pt x="8489" y="1808"/>
                  </a:lnTo>
                  <a:lnTo>
                    <a:pt x="8470" y="1816"/>
                  </a:lnTo>
                  <a:lnTo>
                    <a:pt x="8469" y="1810"/>
                  </a:lnTo>
                  <a:lnTo>
                    <a:pt x="8472" y="1802"/>
                  </a:lnTo>
                  <a:lnTo>
                    <a:pt x="8470" y="1795"/>
                  </a:lnTo>
                  <a:lnTo>
                    <a:pt x="8465" y="1787"/>
                  </a:lnTo>
                  <a:lnTo>
                    <a:pt x="8453" y="1776"/>
                  </a:lnTo>
                  <a:lnTo>
                    <a:pt x="8463" y="1789"/>
                  </a:lnTo>
                  <a:lnTo>
                    <a:pt x="8448" y="1782"/>
                  </a:lnTo>
                  <a:lnTo>
                    <a:pt x="8442" y="1782"/>
                  </a:lnTo>
                  <a:lnTo>
                    <a:pt x="8433" y="1773"/>
                  </a:lnTo>
                  <a:lnTo>
                    <a:pt x="8431" y="1752"/>
                  </a:lnTo>
                  <a:lnTo>
                    <a:pt x="8425" y="1740"/>
                  </a:lnTo>
                  <a:lnTo>
                    <a:pt x="8419" y="1740"/>
                  </a:lnTo>
                  <a:lnTo>
                    <a:pt x="8394" y="1729"/>
                  </a:lnTo>
                  <a:lnTo>
                    <a:pt x="8387" y="1721"/>
                  </a:lnTo>
                  <a:lnTo>
                    <a:pt x="8375" y="1722"/>
                  </a:lnTo>
                  <a:lnTo>
                    <a:pt x="8363" y="1716"/>
                  </a:lnTo>
                  <a:lnTo>
                    <a:pt x="8363" y="1716"/>
                  </a:lnTo>
                  <a:lnTo>
                    <a:pt x="8317" y="1666"/>
                  </a:lnTo>
                  <a:lnTo>
                    <a:pt x="8295" y="1652"/>
                  </a:lnTo>
                  <a:lnTo>
                    <a:pt x="8282" y="1648"/>
                  </a:lnTo>
                  <a:lnTo>
                    <a:pt x="8276" y="1637"/>
                  </a:lnTo>
                  <a:lnTo>
                    <a:pt x="8271" y="1641"/>
                  </a:lnTo>
                  <a:lnTo>
                    <a:pt x="8234" y="1622"/>
                  </a:lnTo>
                  <a:lnTo>
                    <a:pt x="8220" y="1606"/>
                  </a:lnTo>
                  <a:lnTo>
                    <a:pt x="8212" y="1609"/>
                  </a:lnTo>
                  <a:lnTo>
                    <a:pt x="8191" y="1599"/>
                  </a:lnTo>
                  <a:lnTo>
                    <a:pt x="8179" y="1598"/>
                  </a:lnTo>
                  <a:lnTo>
                    <a:pt x="8150" y="1569"/>
                  </a:lnTo>
                  <a:lnTo>
                    <a:pt x="8137" y="1567"/>
                  </a:lnTo>
                  <a:lnTo>
                    <a:pt x="8086" y="1566"/>
                  </a:lnTo>
                  <a:lnTo>
                    <a:pt x="8081" y="1571"/>
                  </a:lnTo>
                  <a:lnTo>
                    <a:pt x="8066" y="1574"/>
                  </a:lnTo>
                  <a:lnTo>
                    <a:pt x="8056" y="1568"/>
                  </a:lnTo>
                  <a:lnTo>
                    <a:pt x="8042" y="1563"/>
                  </a:lnTo>
                  <a:lnTo>
                    <a:pt x="8028" y="1567"/>
                  </a:lnTo>
                  <a:lnTo>
                    <a:pt x="8005" y="1565"/>
                  </a:lnTo>
                  <a:lnTo>
                    <a:pt x="7992" y="1571"/>
                  </a:lnTo>
                  <a:lnTo>
                    <a:pt x="7978" y="1568"/>
                  </a:lnTo>
                  <a:lnTo>
                    <a:pt x="7952" y="1553"/>
                  </a:lnTo>
                  <a:lnTo>
                    <a:pt x="7945" y="1556"/>
                  </a:lnTo>
                  <a:lnTo>
                    <a:pt x="7877" y="1539"/>
                  </a:lnTo>
                  <a:lnTo>
                    <a:pt x="7850" y="1539"/>
                  </a:lnTo>
                  <a:lnTo>
                    <a:pt x="7840" y="1545"/>
                  </a:lnTo>
                  <a:lnTo>
                    <a:pt x="7839" y="1557"/>
                  </a:lnTo>
                  <a:lnTo>
                    <a:pt x="7843" y="1567"/>
                  </a:lnTo>
                  <a:lnTo>
                    <a:pt x="7841" y="1589"/>
                  </a:lnTo>
                  <a:lnTo>
                    <a:pt x="7824" y="1595"/>
                  </a:lnTo>
                  <a:lnTo>
                    <a:pt x="7819" y="1608"/>
                  </a:lnTo>
                  <a:lnTo>
                    <a:pt x="7849" y="1615"/>
                  </a:lnTo>
                  <a:lnTo>
                    <a:pt x="7860" y="1651"/>
                  </a:lnTo>
                  <a:lnTo>
                    <a:pt x="7866" y="1657"/>
                  </a:lnTo>
                  <a:lnTo>
                    <a:pt x="7866" y="1666"/>
                  </a:lnTo>
                  <a:lnTo>
                    <a:pt x="7871" y="1689"/>
                  </a:lnTo>
                  <a:lnTo>
                    <a:pt x="7840" y="1725"/>
                  </a:lnTo>
                  <a:lnTo>
                    <a:pt x="7820" y="1739"/>
                  </a:lnTo>
                  <a:lnTo>
                    <a:pt x="7797" y="1738"/>
                  </a:lnTo>
                  <a:lnTo>
                    <a:pt x="7790" y="1733"/>
                  </a:lnTo>
                  <a:lnTo>
                    <a:pt x="7782" y="1711"/>
                  </a:lnTo>
                  <a:lnTo>
                    <a:pt x="7777" y="1700"/>
                  </a:lnTo>
                  <a:lnTo>
                    <a:pt x="7762" y="1690"/>
                  </a:lnTo>
                  <a:lnTo>
                    <a:pt x="7760" y="1684"/>
                  </a:lnTo>
                  <a:lnTo>
                    <a:pt x="7750" y="1678"/>
                  </a:lnTo>
                  <a:lnTo>
                    <a:pt x="7727" y="1675"/>
                  </a:lnTo>
                  <a:lnTo>
                    <a:pt x="7721" y="1670"/>
                  </a:lnTo>
                  <a:lnTo>
                    <a:pt x="7719" y="1663"/>
                  </a:lnTo>
                  <a:lnTo>
                    <a:pt x="7717" y="1655"/>
                  </a:lnTo>
                  <a:lnTo>
                    <a:pt x="7720" y="1625"/>
                  </a:lnTo>
                  <a:lnTo>
                    <a:pt x="7716" y="1614"/>
                  </a:lnTo>
                  <a:lnTo>
                    <a:pt x="7698" y="1608"/>
                  </a:lnTo>
                  <a:lnTo>
                    <a:pt x="7700" y="1598"/>
                  </a:lnTo>
                  <a:lnTo>
                    <a:pt x="7707" y="1595"/>
                  </a:lnTo>
                  <a:lnTo>
                    <a:pt x="7706" y="1590"/>
                  </a:lnTo>
                  <a:lnTo>
                    <a:pt x="7693" y="1582"/>
                  </a:lnTo>
                  <a:lnTo>
                    <a:pt x="7685" y="1584"/>
                  </a:lnTo>
                  <a:lnTo>
                    <a:pt x="7679" y="1590"/>
                  </a:lnTo>
                  <a:lnTo>
                    <a:pt x="7650" y="1627"/>
                  </a:lnTo>
                  <a:lnTo>
                    <a:pt x="7641" y="1628"/>
                  </a:lnTo>
                  <a:lnTo>
                    <a:pt x="7635" y="1626"/>
                  </a:lnTo>
                  <a:lnTo>
                    <a:pt x="7613" y="1626"/>
                  </a:lnTo>
                  <a:lnTo>
                    <a:pt x="7591" y="1614"/>
                  </a:lnTo>
                  <a:lnTo>
                    <a:pt x="7559" y="1610"/>
                  </a:lnTo>
                  <a:lnTo>
                    <a:pt x="7547" y="1614"/>
                  </a:lnTo>
                  <a:lnTo>
                    <a:pt x="7544" y="1617"/>
                  </a:lnTo>
                  <a:lnTo>
                    <a:pt x="7542" y="1614"/>
                  </a:lnTo>
                  <a:lnTo>
                    <a:pt x="7518" y="1616"/>
                  </a:lnTo>
                  <a:lnTo>
                    <a:pt x="7504" y="1606"/>
                  </a:lnTo>
                  <a:lnTo>
                    <a:pt x="7489" y="1582"/>
                  </a:lnTo>
                  <a:lnTo>
                    <a:pt x="7469" y="1594"/>
                  </a:lnTo>
                  <a:lnTo>
                    <a:pt x="7438" y="1590"/>
                  </a:lnTo>
                  <a:lnTo>
                    <a:pt x="7420" y="1600"/>
                  </a:lnTo>
                  <a:lnTo>
                    <a:pt x="7405" y="1594"/>
                  </a:lnTo>
                  <a:lnTo>
                    <a:pt x="7398" y="1594"/>
                  </a:lnTo>
                  <a:lnTo>
                    <a:pt x="7393" y="1599"/>
                  </a:lnTo>
                  <a:lnTo>
                    <a:pt x="7389" y="1606"/>
                  </a:lnTo>
                  <a:lnTo>
                    <a:pt x="7382" y="1606"/>
                  </a:lnTo>
                  <a:lnTo>
                    <a:pt x="7378" y="1623"/>
                  </a:lnTo>
                  <a:lnTo>
                    <a:pt x="7362" y="1622"/>
                  </a:lnTo>
                  <a:lnTo>
                    <a:pt x="7356" y="1635"/>
                  </a:lnTo>
                  <a:lnTo>
                    <a:pt x="7346" y="1646"/>
                  </a:lnTo>
                  <a:lnTo>
                    <a:pt x="7338" y="1643"/>
                  </a:lnTo>
                  <a:lnTo>
                    <a:pt x="7339" y="1626"/>
                  </a:lnTo>
                  <a:lnTo>
                    <a:pt x="7336" y="1616"/>
                  </a:lnTo>
                  <a:lnTo>
                    <a:pt x="7327" y="1620"/>
                  </a:lnTo>
                  <a:lnTo>
                    <a:pt x="7322" y="1617"/>
                  </a:lnTo>
                  <a:lnTo>
                    <a:pt x="7314" y="1605"/>
                  </a:lnTo>
                  <a:lnTo>
                    <a:pt x="7306" y="1596"/>
                  </a:lnTo>
                  <a:lnTo>
                    <a:pt x="7293" y="1590"/>
                  </a:lnTo>
                  <a:lnTo>
                    <a:pt x="7284" y="1590"/>
                  </a:lnTo>
                  <a:lnTo>
                    <a:pt x="7273" y="1590"/>
                  </a:lnTo>
                  <a:lnTo>
                    <a:pt x="7268" y="1582"/>
                  </a:lnTo>
                  <a:lnTo>
                    <a:pt x="7250" y="1578"/>
                  </a:lnTo>
                  <a:lnTo>
                    <a:pt x="7250" y="1569"/>
                  </a:lnTo>
                  <a:lnTo>
                    <a:pt x="7270" y="1509"/>
                  </a:lnTo>
                  <a:lnTo>
                    <a:pt x="7270" y="1497"/>
                  </a:lnTo>
                  <a:lnTo>
                    <a:pt x="7268" y="1486"/>
                  </a:lnTo>
                  <a:lnTo>
                    <a:pt x="7268" y="1480"/>
                  </a:lnTo>
                  <a:lnTo>
                    <a:pt x="7258" y="1459"/>
                  </a:lnTo>
                  <a:lnTo>
                    <a:pt x="7258" y="1455"/>
                  </a:lnTo>
                  <a:lnTo>
                    <a:pt x="7247" y="1444"/>
                  </a:lnTo>
                  <a:lnTo>
                    <a:pt x="7238" y="1431"/>
                  </a:lnTo>
                  <a:lnTo>
                    <a:pt x="7232" y="1426"/>
                  </a:lnTo>
                  <a:lnTo>
                    <a:pt x="7222" y="1409"/>
                  </a:lnTo>
                  <a:lnTo>
                    <a:pt x="7212" y="1402"/>
                  </a:lnTo>
                  <a:lnTo>
                    <a:pt x="7204" y="1393"/>
                  </a:lnTo>
                  <a:lnTo>
                    <a:pt x="7192" y="1388"/>
                  </a:lnTo>
                  <a:lnTo>
                    <a:pt x="7152" y="1384"/>
                  </a:lnTo>
                  <a:lnTo>
                    <a:pt x="7139" y="1379"/>
                  </a:lnTo>
                  <a:lnTo>
                    <a:pt x="7112" y="1378"/>
                  </a:lnTo>
                  <a:lnTo>
                    <a:pt x="7090" y="1382"/>
                  </a:lnTo>
                  <a:lnTo>
                    <a:pt x="7064" y="1380"/>
                  </a:lnTo>
                  <a:lnTo>
                    <a:pt x="7051" y="1383"/>
                  </a:lnTo>
                  <a:lnTo>
                    <a:pt x="7047" y="1388"/>
                  </a:lnTo>
                  <a:lnTo>
                    <a:pt x="7024" y="1385"/>
                  </a:lnTo>
                  <a:lnTo>
                    <a:pt x="7017" y="1393"/>
                  </a:lnTo>
                  <a:lnTo>
                    <a:pt x="7006" y="1393"/>
                  </a:lnTo>
                  <a:lnTo>
                    <a:pt x="6979" y="1386"/>
                  </a:lnTo>
                  <a:lnTo>
                    <a:pt x="6973" y="1388"/>
                  </a:lnTo>
                  <a:lnTo>
                    <a:pt x="6964" y="1396"/>
                  </a:lnTo>
                  <a:lnTo>
                    <a:pt x="6951" y="1400"/>
                  </a:lnTo>
                  <a:lnTo>
                    <a:pt x="6941" y="1395"/>
                  </a:lnTo>
                  <a:lnTo>
                    <a:pt x="6920" y="1396"/>
                  </a:lnTo>
                  <a:lnTo>
                    <a:pt x="6913" y="1400"/>
                  </a:lnTo>
                  <a:lnTo>
                    <a:pt x="6905" y="1397"/>
                  </a:lnTo>
                  <a:lnTo>
                    <a:pt x="6881" y="1410"/>
                  </a:lnTo>
                  <a:lnTo>
                    <a:pt x="6870" y="1410"/>
                  </a:lnTo>
                  <a:lnTo>
                    <a:pt x="6861" y="1417"/>
                  </a:lnTo>
                  <a:lnTo>
                    <a:pt x="6855" y="1409"/>
                  </a:lnTo>
                  <a:lnTo>
                    <a:pt x="6837" y="1393"/>
                  </a:lnTo>
                  <a:lnTo>
                    <a:pt x="6823" y="1391"/>
                  </a:lnTo>
                  <a:lnTo>
                    <a:pt x="6817" y="1386"/>
                  </a:lnTo>
                  <a:lnTo>
                    <a:pt x="6840" y="1379"/>
                  </a:lnTo>
                  <a:lnTo>
                    <a:pt x="6848" y="1368"/>
                  </a:lnTo>
                  <a:lnTo>
                    <a:pt x="6850" y="1354"/>
                  </a:lnTo>
                  <a:lnTo>
                    <a:pt x="6814" y="1323"/>
                  </a:lnTo>
                  <a:lnTo>
                    <a:pt x="6811" y="1315"/>
                  </a:lnTo>
                  <a:lnTo>
                    <a:pt x="6808" y="1307"/>
                  </a:lnTo>
                  <a:lnTo>
                    <a:pt x="6786" y="1310"/>
                  </a:lnTo>
                  <a:lnTo>
                    <a:pt x="6769" y="1316"/>
                  </a:lnTo>
                  <a:lnTo>
                    <a:pt x="6759" y="1316"/>
                  </a:lnTo>
                  <a:lnTo>
                    <a:pt x="6755" y="1307"/>
                  </a:lnTo>
                  <a:lnTo>
                    <a:pt x="6755" y="1299"/>
                  </a:lnTo>
                  <a:lnTo>
                    <a:pt x="6737" y="1288"/>
                  </a:lnTo>
                  <a:lnTo>
                    <a:pt x="6732" y="1276"/>
                  </a:lnTo>
                  <a:lnTo>
                    <a:pt x="6725" y="1275"/>
                  </a:lnTo>
                  <a:lnTo>
                    <a:pt x="6706" y="1264"/>
                  </a:lnTo>
                  <a:lnTo>
                    <a:pt x="6701" y="1271"/>
                  </a:lnTo>
                  <a:lnTo>
                    <a:pt x="6692" y="1272"/>
                  </a:lnTo>
                  <a:lnTo>
                    <a:pt x="6685" y="1267"/>
                  </a:lnTo>
                  <a:lnTo>
                    <a:pt x="6671" y="1264"/>
                  </a:lnTo>
                  <a:lnTo>
                    <a:pt x="6665" y="1266"/>
                  </a:lnTo>
                  <a:lnTo>
                    <a:pt x="6665" y="1260"/>
                  </a:lnTo>
                  <a:lnTo>
                    <a:pt x="6684" y="1232"/>
                  </a:lnTo>
                  <a:lnTo>
                    <a:pt x="6690" y="1227"/>
                  </a:lnTo>
                  <a:lnTo>
                    <a:pt x="6703" y="1237"/>
                  </a:lnTo>
                  <a:lnTo>
                    <a:pt x="6709" y="1245"/>
                  </a:lnTo>
                  <a:lnTo>
                    <a:pt x="6722" y="1237"/>
                  </a:lnTo>
                  <a:lnTo>
                    <a:pt x="6722" y="1226"/>
                  </a:lnTo>
                  <a:lnTo>
                    <a:pt x="6721" y="1217"/>
                  </a:lnTo>
                  <a:lnTo>
                    <a:pt x="6708" y="1181"/>
                  </a:lnTo>
                  <a:lnTo>
                    <a:pt x="6689" y="1169"/>
                  </a:lnTo>
                  <a:lnTo>
                    <a:pt x="6678" y="1162"/>
                  </a:lnTo>
                  <a:lnTo>
                    <a:pt x="6662" y="1159"/>
                  </a:lnTo>
                  <a:lnTo>
                    <a:pt x="6656" y="1153"/>
                  </a:lnTo>
                  <a:lnTo>
                    <a:pt x="6636" y="1143"/>
                  </a:lnTo>
                  <a:lnTo>
                    <a:pt x="6617" y="1147"/>
                  </a:lnTo>
                  <a:lnTo>
                    <a:pt x="6615" y="1151"/>
                  </a:lnTo>
                  <a:lnTo>
                    <a:pt x="6612" y="1144"/>
                  </a:lnTo>
                  <a:lnTo>
                    <a:pt x="6603" y="1143"/>
                  </a:lnTo>
                  <a:lnTo>
                    <a:pt x="6575" y="1143"/>
                  </a:lnTo>
                  <a:lnTo>
                    <a:pt x="6565" y="1148"/>
                  </a:lnTo>
                  <a:lnTo>
                    <a:pt x="6540" y="1142"/>
                  </a:lnTo>
                  <a:lnTo>
                    <a:pt x="6528" y="1131"/>
                  </a:lnTo>
                  <a:lnTo>
                    <a:pt x="6512" y="1131"/>
                  </a:lnTo>
                  <a:lnTo>
                    <a:pt x="6490" y="1109"/>
                  </a:lnTo>
                  <a:lnTo>
                    <a:pt x="6484" y="1111"/>
                  </a:lnTo>
                  <a:lnTo>
                    <a:pt x="6443" y="1106"/>
                  </a:lnTo>
                  <a:lnTo>
                    <a:pt x="6419" y="1092"/>
                  </a:lnTo>
                  <a:lnTo>
                    <a:pt x="6378" y="1089"/>
                  </a:lnTo>
                  <a:lnTo>
                    <a:pt x="6365" y="1084"/>
                  </a:lnTo>
                  <a:lnTo>
                    <a:pt x="6319" y="1086"/>
                  </a:lnTo>
                  <a:lnTo>
                    <a:pt x="6264" y="1079"/>
                  </a:lnTo>
                  <a:lnTo>
                    <a:pt x="6257" y="1073"/>
                  </a:lnTo>
                  <a:lnTo>
                    <a:pt x="6252" y="1066"/>
                  </a:lnTo>
                  <a:lnTo>
                    <a:pt x="6242" y="1060"/>
                  </a:lnTo>
                  <a:lnTo>
                    <a:pt x="6232" y="1058"/>
                  </a:lnTo>
                  <a:lnTo>
                    <a:pt x="6225" y="1057"/>
                  </a:lnTo>
                  <a:lnTo>
                    <a:pt x="6217" y="1068"/>
                  </a:lnTo>
                  <a:lnTo>
                    <a:pt x="6216" y="1074"/>
                  </a:lnTo>
                  <a:lnTo>
                    <a:pt x="6226" y="1084"/>
                  </a:lnTo>
                  <a:lnTo>
                    <a:pt x="6227" y="1093"/>
                  </a:lnTo>
                  <a:lnTo>
                    <a:pt x="6235" y="1105"/>
                  </a:lnTo>
                  <a:lnTo>
                    <a:pt x="6227" y="1109"/>
                  </a:lnTo>
                  <a:lnTo>
                    <a:pt x="6216" y="1119"/>
                  </a:lnTo>
                  <a:lnTo>
                    <a:pt x="6211" y="1127"/>
                  </a:lnTo>
                  <a:lnTo>
                    <a:pt x="6206" y="1152"/>
                  </a:lnTo>
                  <a:lnTo>
                    <a:pt x="6199" y="1167"/>
                  </a:lnTo>
                  <a:lnTo>
                    <a:pt x="6192" y="1176"/>
                  </a:lnTo>
                  <a:lnTo>
                    <a:pt x="6179" y="1179"/>
                  </a:lnTo>
                  <a:lnTo>
                    <a:pt x="6166" y="1191"/>
                  </a:lnTo>
                  <a:lnTo>
                    <a:pt x="6158" y="1205"/>
                  </a:lnTo>
                  <a:lnTo>
                    <a:pt x="6157" y="1212"/>
                  </a:lnTo>
                  <a:lnTo>
                    <a:pt x="6163" y="1226"/>
                  </a:lnTo>
                  <a:lnTo>
                    <a:pt x="6165" y="1234"/>
                  </a:lnTo>
                  <a:lnTo>
                    <a:pt x="6155" y="1235"/>
                  </a:lnTo>
                  <a:lnTo>
                    <a:pt x="6156" y="1255"/>
                  </a:lnTo>
                  <a:lnTo>
                    <a:pt x="6161" y="1269"/>
                  </a:lnTo>
                  <a:lnTo>
                    <a:pt x="6171" y="1280"/>
                  </a:lnTo>
                  <a:lnTo>
                    <a:pt x="6173" y="1286"/>
                  </a:lnTo>
                  <a:lnTo>
                    <a:pt x="6173" y="1298"/>
                  </a:lnTo>
                  <a:lnTo>
                    <a:pt x="6171" y="1307"/>
                  </a:lnTo>
                  <a:lnTo>
                    <a:pt x="6161" y="1307"/>
                  </a:lnTo>
                  <a:lnTo>
                    <a:pt x="6141" y="1294"/>
                  </a:lnTo>
                  <a:lnTo>
                    <a:pt x="6135" y="1313"/>
                  </a:lnTo>
                  <a:lnTo>
                    <a:pt x="6120" y="1307"/>
                  </a:lnTo>
                  <a:lnTo>
                    <a:pt x="6115" y="1314"/>
                  </a:lnTo>
                  <a:lnTo>
                    <a:pt x="6113" y="1309"/>
                  </a:lnTo>
                  <a:lnTo>
                    <a:pt x="6093" y="1325"/>
                  </a:lnTo>
                  <a:lnTo>
                    <a:pt x="6088" y="1334"/>
                  </a:lnTo>
                  <a:lnTo>
                    <a:pt x="6080" y="1340"/>
                  </a:lnTo>
                  <a:lnTo>
                    <a:pt x="6076" y="1352"/>
                  </a:lnTo>
                  <a:lnTo>
                    <a:pt x="6065" y="1351"/>
                  </a:lnTo>
                  <a:lnTo>
                    <a:pt x="6060" y="1357"/>
                  </a:lnTo>
                  <a:lnTo>
                    <a:pt x="6054" y="1350"/>
                  </a:lnTo>
                  <a:lnTo>
                    <a:pt x="6047" y="1348"/>
                  </a:lnTo>
                  <a:lnTo>
                    <a:pt x="6042" y="1343"/>
                  </a:lnTo>
                  <a:lnTo>
                    <a:pt x="6042" y="1334"/>
                  </a:lnTo>
                  <a:lnTo>
                    <a:pt x="6033" y="1331"/>
                  </a:lnTo>
                  <a:lnTo>
                    <a:pt x="6029" y="1320"/>
                  </a:lnTo>
                  <a:lnTo>
                    <a:pt x="6021" y="1314"/>
                  </a:lnTo>
                  <a:lnTo>
                    <a:pt x="6013" y="1314"/>
                  </a:lnTo>
                  <a:lnTo>
                    <a:pt x="5985" y="1293"/>
                  </a:lnTo>
                  <a:lnTo>
                    <a:pt x="5972" y="1294"/>
                  </a:lnTo>
                  <a:lnTo>
                    <a:pt x="5956" y="1288"/>
                  </a:lnTo>
                  <a:lnTo>
                    <a:pt x="5950" y="1281"/>
                  </a:lnTo>
                  <a:lnTo>
                    <a:pt x="5941" y="1280"/>
                  </a:lnTo>
                  <a:lnTo>
                    <a:pt x="5929" y="1272"/>
                  </a:lnTo>
                  <a:lnTo>
                    <a:pt x="5898" y="1276"/>
                  </a:lnTo>
                  <a:lnTo>
                    <a:pt x="5887" y="1294"/>
                  </a:lnTo>
                  <a:lnTo>
                    <a:pt x="5886" y="1304"/>
                  </a:lnTo>
                  <a:lnTo>
                    <a:pt x="5888" y="1318"/>
                  </a:lnTo>
                  <a:lnTo>
                    <a:pt x="5887" y="1324"/>
                  </a:lnTo>
                  <a:lnTo>
                    <a:pt x="5877" y="1309"/>
                  </a:lnTo>
                  <a:lnTo>
                    <a:pt x="5872" y="1314"/>
                  </a:lnTo>
                  <a:lnTo>
                    <a:pt x="5845" y="1309"/>
                  </a:lnTo>
                  <a:lnTo>
                    <a:pt x="5834" y="1314"/>
                  </a:lnTo>
                  <a:lnTo>
                    <a:pt x="5824" y="1312"/>
                  </a:lnTo>
                  <a:lnTo>
                    <a:pt x="5811" y="1292"/>
                  </a:lnTo>
                  <a:lnTo>
                    <a:pt x="5802" y="1287"/>
                  </a:lnTo>
                  <a:lnTo>
                    <a:pt x="5792" y="1264"/>
                  </a:lnTo>
                  <a:lnTo>
                    <a:pt x="5783" y="1254"/>
                  </a:lnTo>
                  <a:lnTo>
                    <a:pt x="5775" y="1232"/>
                  </a:lnTo>
                  <a:lnTo>
                    <a:pt x="5774" y="1217"/>
                  </a:lnTo>
                  <a:lnTo>
                    <a:pt x="5773" y="1214"/>
                  </a:lnTo>
                  <a:lnTo>
                    <a:pt x="5767" y="1218"/>
                  </a:lnTo>
                  <a:lnTo>
                    <a:pt x="5762" y="1232"/>
                  </a:lnTo>
                  <a:lnTo>
                    <a:pt x="5744" y="1275"/>
                  </a:lnTo>
                  <a:lnTo>
                    <a:pt x="5737" y="1289"/>
                  </a:lnTo>
                  <a:lnTo>
                    <a:pt x="5736" y="1307"/>
                  </a:lnTo>
                  <a:lnTo>
                    <a:pt x="5733" y="1319"/>
                  </a:lnTo>
                  <a:lnTo>
                    <a:pt x="5735" y="1353"/>
                  </a:lnTo>
                  <a:lnTo>
                    <a:pt x="5727" y="1358"/>
                  </a:lnTo>
                  <a:lnTo>
                    <a:pt x="5719" y="1380"/>
                  </a:lnTo>
                  <a:lnTo>
                    <a:pt x="5712" y="1388"/>
                  </a:lnTo>
                  <a:lnTo>
                    <a:pt x="5710" y="1406"/>
                  </a:lnTo>
                  <a:lnTo>
                    <a:pt x="5700" y="1418"/>
                  </a:lnTo>
                  <a:lnTo>
                    <a:pt x="5697" y="1433"/>
                  </a:lnTo>
                  <a:lnTo>
                    <a:pt x="5684" y="1427"/>
                  </a:lnTo>
                  <a:lnTo>
                    <a:pt x="5674" y="1395"/>
                  </a:lnTo>
                  <a:lnTo>
                    <a:pt x="5671" y="1393"/>
                  </a:lnTo>
                  <a:lnTo>
                    <a:pt x="5669" y="1405"/>
                  </a:lnTo>
                  <a:lnTo>
                    <a:pt x="5662" y="1406"/>
                  </a:lnTo>
                  <a:lnTo>
                    <a:pt x="5656" y="1397"/>
                  </a:lnTo>
                  <a:lnTo>
                    <a:pt x="5649" y="1399"/>
                  </a:lnTo>
                  <a:lnTo>
                    <a:pt x="5641" y="1394"/>
                  </a:lnTo>
                  <a:lnTo>
                    <a:pt x="5636" y="1386"/>
                  </a:lnTo>
                  <a:lnTo>
                    <a:pt x="5636" y="1379"/>
                  </a:lnTo>
                  <a:lnTo>
                    <a:pt x="5627" y="1368"/>
                  </a:lnTo>
                  <a:lnTo>
                    <a:pt x="5620" y="1375"/>
                  </a:lnTo>
                  <a:lnTo>
                    <a:pt x="5618" y="1369"/>
                  </a:lnTo>
                  <a:lnTo>
                    <a:pt x="5613" y="1364"/>
                  </a:lnTo>
                  <a:lnTo>
                    <a:pt x="5609" y="1354"/>
                  </a:lnTo>
                  <a:lnTo>
                    <a:pt x="5607" y="1340"/>
                  </a:lnTo>
                  <a:lnTo>
                    <a:pt x="5599" y="1336"/>
                  </a:lnTo>
                  <a:lnTo>
                    <a:pt x="5596" y="1340"/>
                  </a:lnTo>
                  <a:lnTo>
                    <a:pt x="5596" y="1332"/>
                  </a:lnTo>
                  <a:lnTo>
                    <a:pt x="5588" y="1318"/>
                  </a:lnTo>
                  <a:lnTo>
                    <a:pt x="5586" y="1303"/>
                  </a:lnTo>
                  <a:lnTo>
                    <a:pt x="5582" y="1299"/>
                  </a:lnTo>
                  <a:lnTo>
                    <a:pt x="5582" y="1288"/>
                  </a:lnTo>
                  <a:lnTo>
                    <a:pt x="5579" y="1282"/>
                  </a:lnTo>
                  <a:lnTo>
                    <a:pt x="5576" y="1270"/>
                  </a:lnTo>
                  <a:lnTo>
                    <a:pt x="5575" y="1273"/>
                  </a:lnTo>
                  <a:lnTo>
                    <a:pt x="5565" y="1280"/>
                  </a:lnTo>
                  <a:lnTo>
                    <a:pt x="5559" y="1272"/>
                  </a:lnTo>
                  <a:lnTo>
                    <a:pt x="5561" y="1264"/>
                  </a:lnTo>
                  <a:lnTo>
                    <a:pt x="5559" y="1255"/>
                  </a:lnTo>
                  <a:lnTo>
                    <a:pt x="5555" y="1251"/>
                  </a:lnTo>
                  <a:lnTo>
                    <a:pt x="5554" y="1245"/>
                  </a:lnTo>
                  <a:lnTo>
                    <a:pt x="5553" y="1229"/>
                  </a:lnTo>
                  <a:lnTo>
                    <a:pt x="5572" y="1200"/>
                  </a:lnTo>
                  <a:lnTo>
                    <a:pt x="5577" y="1205"/>
                  </a:lnTo>
                  <a:lnTo>
                    <a:pt x="5582" y="1203"/>
                  </a:lnTo>
                  <a:lnTo>
                    <a:pt x="5579" y="1199"/>
                  </a:lnTo>
                  <a:lnTo>
                    <a:pt x="5580" y="1192"/>
                  </a:lnTo>
                  <a:lnTo>
                    <a:pt x="5591" y="1187"/>
                  </a:lnTo>
                  <a:lnTo>
                    <a:pt x="5597" y="1180"/>
                  </a:lnTo>
                  <a:lnTo>
                    <a:pt x="5591" y="1181"/>
                  </a:lnTo>
                  <a:lnTo>
                    <a:pt x="5591" y="1178"/>
                  </a:lnTo>
                  <a:lnTo>
                    <a:pt x="5596" y="1173"/>
                  </a:lnTo>
                  <a:lnTo>
                    <a:pt x="5593" y="1169"/>
                  </a:lnTo>
                  <a:lnTo>
                    <a:pt x="5593" y="1159"/>
                  </a:lnTo>
                  <a:lnTo>
                    <a:pt x="5603" y="1141"/>
                  </a:lnTo>
                  <a:lnTo>
                    <a:pt x="5581" y="1125"/>
                  </a:lnTo>
                  <a:lnTo>
                    <a:pt x="5582" y="1120"/>
                  </a:lnTo>
                  <a:lnTo>
                    <a:pt x="5590" y="1111"/>
                  </a:lnTo>
                  <a:lnTo>
                    <a:pt x="5580" y="1104"/>
                  </a:lnTo>
                  <a:lnTo>
                    <a:pt x="5582" y="1094"/>
                  </a:lnTo>
                  <a:lnTo>
                    <a:pt x="5588" y="1090"/>
                  </a:lnTo>
                  <a:lnTo>
                    <a:pt x="5588" y="1077"/>
                  </a:lnTo>
                  <a:lnTo>
                    <a:pt x="5591" y="1074"/>
                  </a:lnTo>
                  <a:lnTo>
                    <a:pt x="5587" y="1072"/>
                  </a:lnTo>
                  <a:lnTo>
                    <a:pt x="5586" y="1066"/>
                  </a:lnTo>
                  <a:lnTo>
                    <a:pt x="5587" y="1058"/>
                  </a:lnTo>
                  <a:lnTo>
                    <a:pt x="5585" y="1050"/>
                  </a:lnTo>
                  <a:lnTo>
                    <a:pt x="5592" y="1049"/>
                  </a:lnTo>
                  <a:lnTo>
                    <a:pt x="5593" y="1045"/>
                  </a:lnTo>
                  <a:lnTo>
                    <a:pt x="5595" y="1038"/>
                  </a:lnTo>
                  <a:lnTo>
                    <a:pt x="5597" y="1031"/>
                  </a:lnTo>
                  <a:lnTo>
                    <a:pt x="5593" y="1028"/>
                  </a:lnTo>
                  <a:lnTo>
                    <a:pt x="5593" y="1022"/>
                  </a:lnTo>
                  <a:lnTo>
                    <a:pt x="5577" y="1012"/>
                  </a:lnTo>
                  <a:lnTo>
                    <a:pt x="5572" y="1001"/>
                  </a:lnTo>
                  <a:lnTo>
                    <a:pt x="5565" y="992"/>
                  </a:lnTo>
                  <a:lnTo>
                    <a:pt x="5565" y="985"/>
                  </a:lnTo>
                  <a:lnTo>
                    <a:pt x="5541" y="971"/>
                  </a:lnTo>
                  <a:lnTo>
                    <a:pt x="5542" y="964"/>
                  </a:lnTo>
                  <a:lnTo>
                    <a:pt x="5541" y="957"/>
                  </a:lnTo>
                  <a:lnTo>
                    <a:pt x="5528" y="955"/>
                  </a:lnTo>
                  <a:lnTo>
                    <a:pt x="5523" y="952"/>
                  </a:lnTo>
                  <a:lnTo>
                    <a:pt x="5527" y="948"/>
                  </a:lnTo>
                  <a:lnTo>
                    <a:pt x="5521" y="939"/>
                  </a:lnTo>
                  <a:lnTo>
                    <a:pt x="5504" y="932"/>
                  </a:lnTo>
                  <a:lnTo>
                    <a:pt x="5494" y="936"/>
                  </a:lnTo>
                  <a:lnTo>
                    <a:pt x="5478" y="933"/>
                  </a:lnTo>
                  <a:lnTo>
                    <a:pt x="5461" y="925"/>
                  </a:lnTo>
                  <a:lnTo>
                    <a:pt x="5457" y="930"/>
                  </a:lnTo>
                  <a:lnTo>
                    <a:pt x="5455" y="938"/>
                  </a:lnTo>
                  <a:lnTo>
                    <a:pt x="5447" y="938"/>
                  </a:lnTo>
                  <a:lnTo>
                    <a:pt x="5437" y="950"/>
                  </a:lnTo>
                  <a:lnTo>
                    <a:pt x="5435" y="947"/>
                  </a:lnTo>
                  <a:lnTo>
                    <a:pt x="5434" y="941"/>
                  </a:lnTo>
                  <a:lnTo>
                    <a:pt x="5415" y="918"/>
                  </a:lnTo>
                  <a:lnTo>
                    <a:pt x="5408" y="925"/>
                  </a:lnTo>
                  <a:lnTo>
                    <a:pt x="5399" y="920"/>
                  </a:lnTo>
                  <a:lnTo>
                    <a:pt x="5392" y="922"/>
                  </a:lnTo>
                  <a:lnTo>
                    <a:pt x="5385" y="912"/>
                  </a:lnTo>
                  <a:lnTo>
                    <a:pt x="5380" y="916"/>
                  </a:lnTo>
                  <a:lnTo>
                    <a:pt x="5373" y="910"/>
                  </a:lnTo>
                  <a:lnTo>
                    <a:pt x="5370" y="918"/>
                  </a:lnTo>
                  <a:lnTo>
                    <a:pt x="5361" y="910"/>
                  </a:lnTo>
                  <a:lnTo>
                    <a:pt x="5361" y="904"/>
                  </a:lnTo>
                  <a:lnTo>
                    <a:pt x="5359" y="895"/>
                  </a:lnTo>
                  <a:lnTo>
                    <a:pt x="5354" y="891"/>
                  </a:lnTo>
                  <a:lnTo>
                    <a:pt x="5350" y="896"/>
                  </a:lnTo>
                  <a:lnTo>
                    <a:pt x="5339" y="883"/>
                  </a:lnTo>
                  <a:lnTo>
                    <a:pt x="5333" y="885"/>
                  </a:lnTo>
                  <a:lnTo>
                    <a:pt x="5323" y="879"/>
                  </a:lnTo>
                  <a:lnTo>
                    <a:pt x="5305" y="875"/>
                  </a:lnTo>
                  <a:lnTo>
                    <a:pt x="5292" y="866"/>
                  </a:lnTo>
                  <a:lnTo>
                    <a:pt x="5286" y="866"/>
                  </a:lnTo>
                  <a:lnTo>
                    <a:pt x="5285" y="873"/>
                  </a:lnTo>
                  <a:lnTo>
                    <a:pt x="5285" y="880"/>
                  </a:lnTo>
                  <a:lnTo>
                    <a:pt x="5286" y="890"/>
                  </a:lnTo>
                  <a:lnTo>
                    <a:pt x="5284" y="895"/>
                  </a:lnTo>
                  <a:lnTo>
                    <a:pt x="5268" y="893"/>
                  </a:lnTo>
                  <a:lnTo>
                    <a:pt x="5258" y="877"/>
                  </a:lnTo>
                  <a:lnTo>
                    <a:pt x="5257" y="883"/>
                  </a:lnTo>
                  <a:lnTo>
                    <a:pt x="5256" y="900"/>
                  </a:lnTo>
                  <a:lnTo>
                    <a:pt x="5247" y="942"/>
                  </a:lnTo>
                  <a:lnTo>
                    <a:pt x="5252" y="944"/>
                  </a:lnTo>
                  <a:lnTo>
                    <a:pt x="5249" y="950"/>
                  </a:lnTo>
                  <a:lnTo>
                    <a:pt x="5248" y="955"/>
                  </a:lnTo>
                  <a:lnTo>
                    <a:pt x="5251" y="970"/>
                  </a:lnTo>
                  <a:lnTo>
                    <a:pt x="5264" y="1003"/>
                  </a:lnTo>
                  <a:lnTo>
                    <a:pt x="5260" y="1011"/>
                  </a:lnTo>
                  <a:lnTo>
                    <a:pt x="5252" y="1019"/>
                  </a:lnTo>
                  <a:lnTo>
                    <a:pt x="5225" y="1024"/>
                  </a:lnTo>
                  <a:lnTo>
                    <a:pt x="5210" y="1036"/>
                  </a:lnTo>
                  <a:lnTo>
                    <a:pt x="5204" y="1031"/>
                  </a:lnTo>
                  <a:lnTo>
                    <a:pt x="5200" y="1038"/>
                  </a:lnTo>
                  <a:lnTo>
                    <a:pt x="5195" y="1034"/>
                  </a:lnTo>
                  <a:lnTo>
                    <a:pt x="5179" y="1038"/>
                  </a:lnTo>
                  <a:lnTo>
                    <a:pt x="5168" y="1033"/>
                  </a:lnTo>
                  <a:lnTo>
                    <a:pt x="5161" y="1033"/>
                  </a:lnTo>
                  <a:lnTo>
                    <a:pt x="5136" y="1038"/>
                  </a:lnTo>
                  <a:lnTo>
                    <a:pt x="5131" y="1041"/>
                  </a:lnTo>
                  <a:lnTo>
                    <a:pt x="5112" y="1030"/>
                  </a:lnTo>
                  <a:lnTo>
                    <a:pt x="5082" y="1023"/>
                  </a:lnTo>
                  <a:lnTo>
                    <a:pt x="5074" y="1022"/>
                  </a:lnTo>
                  <a:lnTo>
                    <a:pt x="5074" y="1030"/>
                  </a:lnTo>
                  <a:lnTo>
                    <a:pt x="5071" y="1035"/>
                  </a:lnTo>
                  <a:lnTo>
                    <a:pt x="5042" y="1015"/>
                  </a:lnTo>
                  <a:lnTo>
                    <a:pt x="5023" y="1011"/>
                  </a:lnTo>
                  <a:lnTo>
                    <a:pt x="4994" y="995"/>
                  </a:lnTo>
                  <a:lnTo>
                    <a:pt x="4989" y="987"/>
                  </a:lnTo>
                  <a:lnTo>
                    <a:pt x="4989" y="980"/>
                  </a:lnTo>
                  <a:lnTo>
                    <a:pt x="4989" y="974"/>
                  </a:lnTo>
                  <a:lnTo>
                    <a:pt x="4990" y="969"/>
                  </a:lnTo>
                  <a:lnTo>
                    <a:pt x="4988" y="955"/>
                  </a:lnTo>
                  <a:lnTo>
                    <a:pt x="4990" y="948"/>
                  </a:lnTo>
                  <a:lnTo>
                    <a:pt x="4996" y="944"/>
                  </a:lnTo>
                  <a:lnTo>
                    <a:pt x="5007" y="944"/>
                  </a:lnTo>
                  <a:lnTo>
                    <a:pt x="5009" y="938"/>
                  </a:lnTo>
                  <a:lnTo>
                    <a:pt x="5015" y="938"/>
                  </a:lnTo>
                  <a:lnTo>
                    <a:pt x="5012" y="931"/>
                  </a:lnTo>
                  <a:lnTo>
                    <a:pt x="5005" y="925"/>
                  </a:lnTo>
                  <a:lnTo>
                    <a:pt x="4978" y="926"/>
                  </a:lnTo>
                  <a:lnTo>
                    <a:pt x="4967" y="920"/>
                  </a:lnTo>
                  <a:lnTo>
                    <a:pt x="4948" y="925"/>
                  </a:lnTo>
                  <a:lnTo>
                    <a:pt x="4924" y="920"/>
                  </a:lnTo>
                  <a:lnTo>
                    <a:pt x="4912" y="912"/>
                  </a:lnTo>
                  <a:lnTo>
                    <a:pt x="4900" y="912"/>
                  </a:lnTo>
                  <a:lnTo>
                    <a:pt x="4888" y="907"/>
                  </a:lnTo>
                  <a:lnTo>
                    <a:pt x="4875" y="907"/>
                  </a:lnTo>
                  <a:lnTo>
                    <a:pt x="4858" y="899"/>
                  </a:lnTo>
                  <a:lnTo>
                    <a:pt x="4837" y="895"/>
                  </a:lnTo>
                  <a:lnTo>
                    <a:pt x="4818" y="900"/>
                  </a:lnTo>
                  <a:lnTo>
                    <a:pt x="4818" y="909"/>
                  </a:lnTo>
                  <a:lnTo>
                    <a:pt x="4792" y="918"/>
                  </a:lnTo>
                  <a:lnTo>
                    <a:pt x="4779" y="921"/>
                  </a:lnTo>
                  <a:lnTo>
                    <a:pt x="4756" y="918"/>
                  </a:lnTo>
                  <a:lnTo>
                    <a:pt x="4721" y="932"/>
                  </a:lnTo>
                  <a:lnTo>
                    <a:pt x="4736" y="957"/>
                  </a:lnTo>
                  <a:lnTo>
                    <a:pt x="4738" y="969"/>
                  </a:lnTo>
                  <a:lnTo>
                    <a:pt x="4735" y="974"/>
                  </a:lnTo>
                  <a:lnTo>
                    <a:pt x="4713" y="990"/>
                  </a:lnTo>
                  <a:lnTo>
                    <a:pt x="4698" y="984"/>
                  </a:lnTo>
                  <a:lnTo>
                    <a:pt x="4700" y="976"/>
                  </a:lnTo>
                  <a:lnTo>
                    <a:pt x="4715" y="979"/>
                  </a:lnTo>
                  <a:lnTo>
                    <a:pt x="4719" y="969"/>
                  </a:lnTo>
                  <a:lnTo>
                    <a:pt x="4703" y="964"/>
                  </a:lnTo>
                  <a:lnTo>
                    <a:pt x="4705" y="955"/>
                  </a:lnTo>
                  <a:lnTo>
                    <a:pt x="4700" y="947"/>
                  </a:lnTo>
                  <a:lnTo>
                    <a:pt x="4711" y="922"/>
                  </a:lnTo>
                  <a:lnTo>
                    <a:pt x="4710" y="907"/>
                  </a:lnTo>
                  <a:lnTo>
                    <a:pt x="4705" y="894"/>
                  </a:lnTo>
                  <a:lnTo>
                    <a:pt x="4700" y="889"/>
                  </a:lnTo>
                  <a:lnTo>
                    <a:pt x="4698" y="872"/>
                  </a:lnTo>
                  <a:lnTo>
                    <a:pt x="4690" y="858"/>
                  </a:lnTo>
                  <a:lnTo>
                    <a:pt x="4678" y="832"/>
                  </a:lnTo>
                  <a:lnTo>
                    <a:pt x="4684" y="861"/>
                  </a:lnTo>
                  <a:lnTo>
                    <a:pt x="4682" y="878"/>
                  </a:lnTo>
                  <a:lnTo>
                    <a:pt x="4674" y="891"/>
                  </a:lnTo>
                  <a:lnTo>
                    <a:pt x="4658" y="896"/>
                  </a:lnTo>
                  <a:lnTo>
                    <a:pt x="4628" y="894"/>
                  </a:lnTo>
                  <a:lnTo>
                    <a:pt x="4619" y="896"/>
                  </a:lnTo>
                  <a:lnTo>
                    <a:pt x="4617" y="891"/>
                  </a:lnTo>
                  <a:lnTo>
                    <a:pt x="4596" y="874"/>
                  </a:lnTo>
                  <a:lnTo>
                    <a:pt x="4592" y="862"/>
                  </a:lnTo>
                  <a:lnTo>
                    <a:pt x="4591" y="848"/>
                  </a:lnTo>
                  <a:lnTo>
                    <a:pt x="4596" y="837"/>
                  </a:lnTo>
                  <a:lnTo>
                    <a:pt x="4598" y="847"/>
                  </a:lnTo>
                  <a:lnTo>
                    <a:pt x="4607" y="832"/>
                  </a:lnTo>
                  <a:lnTo>
                    <a:pt x="4608" y="826"/>
                  </a:lnTo>
                  <a:lnTo>
                    <a:pt x="4584" y="834"/>
                  </a:lnTo>
                  <a:lnTo>
                    <a:pt x="4576" y="842"/>
                  </a:lnTo>
                  <a:lnTo>
                    <a:pt x="4574" y="851"/>
                  </a:lnTo>
                  <a:lnTo>
                    <a:pt x="4570" y="855"/>
                  </a:lnTo>
                  <a:lnTo>
                    <a:pt x="4565" y="845"/>
                  </a:lnTo>
                  <a:lnTo>
                    <a:pt x="4553" y="840"/>
                  </a:lnTo>
                  <a:lnTo>
                    <a:pt x="4542" y="831"/>
                  </a:lnTo>
                  <a:lnTo>
                    <a:pt x="4527" y="834"/>
                  </a:lnTo>
                  <a:lnTo>
                    <a:pt x="4515" y="839"/>
                  </a:lnTo>
                  <a:lnTo>
                    <a:pt x="4512" y="852"/>
                  </a:lnTo>
                  <a:lnTo>
                    <a:pt x="4496" y="875"/>
                  </a:lnTo>
                  <a:lnTo>
                    <a:pt x="4495" y="884"/>
                  </a:lnTo>
                  <a:lnTo>
                    <a:pt x="4500" y="899"/>
                  </a:lnTo>
                  <a:lnTo>
                    <a:pt x="4507" y="911"/>
                  </a:lnTo>
                  <a:lnTo>
                    <a:pt x="4514" y="907"/>
                  </a:lnTo>
                  <a:lnTo>
                    <a:pt x="4509" y="905"/>
                  </a:lnTo>
                  <a:lnTo>
                    <a:pt x="4509" y="896"/>
                  </a:lnTo>
                  <a:lnTo>
                    <a:pt x="4515" y="902"/>
                  </a:lnTo>
                  <a:lnTo>
                    <a:pt x="4534" y="902"/>
                  </a:lnTo>
                  <a:lnTo>
                    <a:pt x="4542" y="893"/>
                  </a:lnTo>
                  <a:lnTo>
                    <a:pt x="4552" y="888"/>
                  </a:lnTo>
                  <a:lnTo>
                    <a:pt x="4557" y="879"/>
                  </a:lnTo>
                  <a:lnTo>
                    <a:pt x="4565" y="884"/>
                  </a:lnTo>
                  <a:lnTo>
                    <a:pt x="4573" y="901"/>
                  </a:lnTo>
                  <a:lnTo>
                    <a:pt x="4542" y="916"/>
                  </a:lnTo>
                  <a:lnTo>
                    <a:pt x="4536" y="930"/>
                  </a:lnTo>
                  <a:lnTo>
                    <a:pt x="4531" y="927"/>
                  </a:lnTo>
                  <a:lnTo>
                    <a:pt x="4506" y="948"/>
                  </a:lnTo>
                  <a:lnTo>
                    <a:pt x="4495" y="948"/>
                  </a:lnTo>
                  <a:lnTo>
                    <a:pt x="4478" y="926"/>
                  </a:lnTo>
                  <a:lnTo>
                    <a:pt x="4490" y="949"/>
                  </a:lnTo>
                  <a:lnTo>
                    <a:pt x="4487" y="952"/>
                  </a:lnTo>
                  <a:lnTo>
                    <a:pt x="4480" y="945"/>
                  </a:lnTo>
                  <a:lnTo>
                    <a:pt x="4482" y="953"/>
                  </a:lnTo>
                  <a:lnTo>
                    <a:pt x="4479" y="960"/>
                  </a:lnTo>
                  <a:lnTo>
                    <a:pt x="4444" y="971"/>
                  </a:lnTo>
                  <a:lnTo>
                    <a:pt x="4432" y="970"/>
                  </a:lnTo>
                  <a:lnTo>
                    <a:pt x="4430" y="979"/>
                  </a:lnTo>
                  <a:lnTo>
                    <a:pt x="4432" y="986"/>
                  </a:lnTo>
                  <a:lnTo>
                    <a:pt x="4414" y="982"/>
                  </a:lnTo>
                  <a:lnTo>
                    <a:pt x="4394" y="1001"/>
                  </a:lnTo>
                  <a:lnTo>
                    <a:pt x="4389" y="998"/>
                  </a:lnTo>
                  <a:lnTo>
                    <a:pt x="4361" y="996"/>
                  </a:lnTo>
                  <a:lnTo>
                    <a:pt x="4354" y="1003"/>
                  </a:lnTo>
                  <a:lnTo>
                    <a:pt x="4326" y="996"/>
                  </a:lnTo>
                  <a:lnTo>
                    <a:pt x="4315" y="1004"/>
                  </a:lnTo>
                  <a:lnTo>
                    <a:pt x="4316" y="1018"/>
                  </a:lnTo>
                  <a:lnTo>
                    <a:pt x="4323" y="1036"/>
                  </a:lnTo>
                  <a:lnTo>
                    <a:pt x="4358" y="1054"/>
                  </a:lnTo>
                  <a:lnTo>
                    <a:pt x="4350" y="1056"/>
                  </a:lnTo>
                  <a:lnTo>
                    <a:pt x="4340" y="1054"/>
                  </a:lnTo>
                  <a:lnTo>
                    <a:pt x="4317" y="1044"/>
                  </a:lnTo>
                  <a:lnTo>
                    <a:pt x="4308" y="1038"/>
                  </a:lnTo>
                  <a:lnTo>
                    <a:pt x="4301" y="1047"/>
                  </a:lnTo>
                  <a:lnTo>
                    <a:pt x="4294" y="1052"/>
                  </a:lnTo>
                  <a:lnTo>
                    <a:pt x="4288" y="1065"/>
                  </a:lnTo>
                  <a:lnTo>
                    <a:pt x="4278" y="1071"/>
                  </a:lnTo>
                  <a:lnTo>
                    <a:pt x="4267" y="1072"/>
                  </a:lnTo>
                  <a:lnTo>
                    <a:pt x="4253" y="1082"/>
                  </a:lnTo>
                  <a:lnTo>
                    <a:pt x="4242" y="1090"/>
                  </a:lnTo>
                  <a:lnTo>
                    <a:pt x="4229" y="1109"/>
                  </a:lnTo>
                  <a:lnTo>
                    <a:pt x="4232" y="1104"/>
                  </a:lnTo>
                  <a:lnTo>
                    <a:pt x="4229" y="1101"/>
                  </a:lnTo>
                  <a:lnTo>
                    <a:pt x="4215" y="1105"/>
                  </a:lnTo>
                  <a:lnTo>
                    <a:pt x="4213" y="1111"/>
                  </a:lnTo>
                  <a:lnTo>
                    <a:pt x="4206" y="1110"/>
                  </a:lnTo>
                  <a:lnTo>
                    <a:pt x="4205" y="1103"/>
                  </a:lnTo>
                  <a:lnTo>
                    <a:pt x="4227" y="1083"/>
                  </a:lnTo>
                  <a:lnTo>
                    <a:pt x="4236" y="1078"/>
                  </a:lnTo>
                  <a:lnTo>
                    <a:pt x="4240" y="1072"/>
                  </a:lnTo>
                  <a:lnTo>
                    <a:pt x="4252" y="1063"/>
                  </a:lnTo>
                  <a:lnTo>
                    <a:pt x="4263" y="1067"/>
                  </a:lnTo>
                  <a:lnTo>
                    <a:pt x="4276" y="1055"/>
                  </a:lnTo>
                  <a:lnTo>
                    <a:pt x="4285" y="1044"/>
                  </a:lnTo>
                  <a:lnTo>
                    <a:pt x="4301" y="1008"/>
                  </a:lnTo>
                  <a:lnTo>
                    <a:pt x="4306" y="1002"/>
                  </a:lnTo>
                  <a:lnTo>
                    <a:pt x="4306" y="997"/>
                  </a:lnTo>
                  <a:lnTo>
                    <a:pt x="4310" y="987"/>
                  </a:lnTo>
                  <a:lnTo>
                    <a:pt x="4316" y="972"/>
                  </a:lnTo>
                  <a:lnTo>
                    <a:pt x="4326" y="974"/>
                  </a:lnTo>
                  <a:lnTo>
                    <a:pt x="4349" y="965"/>
                  </a:lnTo>
                  <a:lnTo>
                    <a:pt x="4351" y="952"/>
                  </a:lnTo>
                  <a:lnTo>
                    <a:pt x="4365" y="928"/>
                  </a:lnTo>
                  <a:lnTo>
                    <a:pt x="4369" y="911"/>
                  </a:lnTo>
                  <a:lnTo>
                    <a:pt x="4409" y="910"/>
                  </a:lnTo>
                  <a:lnTo>
                    <a:pt x="4419" y="907"/>
                  </a:lnTo>
                  <a:lnTo>
                    <a:pt x="4425" y="915"/>
                  </a:lnTo>
                  <a:lnTo>
                    <a:pt x="4445" y="875"/>
                  </a:lnTo>
                  <a:lnTo>
                    <a:pt x="4452" y="864"/>
                  </a:lnTo>
                  <a:lnTo>
                    <a:pt x="4456" y="848"/>
                  </a:lnTo>
                  <a:lnTo>
                    <a:pt x="4484" y="820"/>
                  </a:lnTo>
                  <a:lnTo>
                    <a:pt x="4500" y="813"/>
                  </a:lnTo>
                  <a:lnTo>
                    <a:pt x="4511" y="802"/>
                  </a:lnTo>
                  <a:lnTo>
                    <a:pt x="4520" y="788"/>
                  </a:lnTo>
                  <a:lnTo>
                    <a:pt x="4526" y="767"/>
                  </a:lnTo>
                  <a:lnTo>
                    <a:pt x="4547" y="748"/>
                  </a:lnTo>
                  <a:lnTo>
                    <a:pt x="4545" y="743"/>
                  </a:lnTo>
                  <a:lnTo>
                    <a:pt x="4548" y="735"/>
                  </a:lnTo>
                  <a:lnTo>
                    <a:pt x="4559" y="733"/>
                  </a:lnTo>
                  <a:lnTo>
                    <a:pt x="4566" y="727"/>
                  </a:lnTo>
                  <a:lnTo>
                    <a:pt x="4563" y="724"/>
                  </a:lnTo>
                  <a:lnTo>
                    <a:pt x="4569" y="722"/>
                  </a:lnTo>
                  <a:lnTo>
                    <a:pt x="4573" y="726"/>
                  </a:lnTo>
                  <a:lnTo>
                    <a:pt x="4584" y="721"/>
                  </a:lnTo>
                  <a:lnTo>
                    <a:pt x="4587" y="707"/>
                  </a:lnTo>
                  <a:lnTo>
                    <a:pt x="4592" y="708"/>
                  </a:lnTo>
                  <a:lnTo>
                    <a:pt x="4607" y="692"/>
                  </a:lnTo>
                  <a:lnTo>
                    <a:pt x="4625" y="703"/>
                  </a:lnTo>
                  <a:lnTo>
                    <a:pt x="4627" y="695"/>
                  </a:lnTo>
                  <a:lnTo>
                    <a:pt x="4630" y="686"/>
                  </a:lnTo>
                  <a:lnTo>
                    <a:pt x="4625" y="678"/>
                  </a:lnTo>
                  <a:lnTo>
                    <a:pt x="4657" y="665"/>
                  </a:lnTo>
                  <a:lnTo>
                    <a:pt x="4643" y="662"/>
                  </a:lnTo>
                  <a:lnTo>
                    <a:pt x="4645" y="656"/>
                  </a:lnTo>
                  <a:lnTo>
                    <a:pt x="4667" y="645"/>
                  </a:lnTo>
                  <a:lnTo>
                    <a:pt x="4665" y="656"/>
                  </a:lnTo>
                  <a:lnTo>
                    <a:pt x="4672" y="645"/>
                  </a:lnTo>
                  <a:lnTo>
                    <a:pt x="4678" y="643"/>
                  </a:lnTo>
                  <a:lnTo>
                    <a:pt x="4684" y="636"/>
                  </a:lnTo>
                  <a:lnTo>
                    <a:pt x="4679" y="631"/>
                  </a:lnTo>
                  <a:lnTo>
                    <a:pt x="4688" y="622"/>
                  </a:lnTo>
                  <a:lnTo>
                    <a:pt x="4698" y="624"/>
                  </a:lnTo>
                  <a:lnTo>
                    <a:pt x="4704" y="611"/>
                  </a:lnTo>
                  <a:lnTo>
                    <a:pt x="4708" y="599"/>
                  </a:lnTo>
                  <a:lnTo>
                    <a:pt x="4708" y="595"/>
                  </a:lnTo>
                  <a:lnTo>
                    <a:pt x="4719" y="582"/>
                  </a:lnTo>
                  <a:lnTo>
                    <a:pt x="4722" y="573"/>
                  </a:lnTo>
                  <a:lnTo>
                    <a:pt x="4729" y="567"/>
                  </a:lnTo>
                  <a:lnTo>
                    <a:pt x="4729" y="549"/>
                  </a:lnTo>
                  <a:lnTo>
                    <a:pt x="4726" y="548"/>
                  </a:lnTo>
                  <a:lnTo>
                    <a:pt x="4722" y="534"/>
                  </a:lnTo>
                  <a:lnTo>
                    <a:pt x="4731" y="538"/>
                  </a:lnTo>
                  <a:lnTo>
                    <a:pt x="4730" y="518"/>
                  </a:lnTo>
                  <a:lnTo>
                    <a:pt x="4716" y="518"/>
                  </a:lnTo>
                  <a:lnTo>
                    <a:pt x="4703" y="506"/>
                  </a:lnTo>
                  <a:lnTo>
                    <a:pt x="4701" y="491"/>
                  </a:lnTo>
                  <a:lnTo>
                    <a:pt x="4692" y="492"/>
                  </a:lnTo>
                  <a:lnTo>
                    <a:pt x="4689" y="502"/>
                  </a:lnTo>
                  <a:lnTo>
                    <a:pt x="4686" y="507"/>
                  </a:lnTo>
                  <a:lnTo>
                    <a:pt x="4681" y="497"/>
                  </a:lnTo>
                  <a:lnTo>
                    <a:pt x="4681" y="493"/>
                  </a:lnTo>
                  <a:lnTo>
                    <a:pt x="4676" y="481"/>
                  </a:lnTo>
                  <a:lnTo>
                    <a:pt x="4679" y="475"/>
                  </a:lnTo>
                  <a:lnTo>
                    <a:pt x="4666" y="464"/>
                  </a:lnTo>
                  <a:lnTo>
                    <a:pt x="4660" y="454"/>
                  </a:lnTo>
                  <a:lnTo>
                    <a:pt x="4662" y="447"/>
                  </a:lnTo>
                  <a:lnTo>
                    <a:pt x="4670" y="449"/>
                  </a:lnTo>
                  <a:lnTo>
                    <a:pt x="4687" y="470"/>
                  </a:lnTo>
                  <a:lnTo>
                    <a:pt x="4717" y="490"/>
                  </a:lnTo>
                  <a:lnTo>
                    <a:pt x="4711" y="507"/>
                  </a:lnTo>
                  <a:lnTo>
                    <a:pt x="4717" y="505"/>
                  </a:lnTo>
                  <a:lnTo>
                    <a:pt x="4724" y="493"/>
                  </a:lnTo>
                  <a:lnTo>
                    <a:pt x="4736" y="455"/>
                  </a:lnTo>
                  <a:lnTo>
                    <a:pt x="4736" y="441"/>
                  </a:lnTo>
                  <a:lnTo>
                    <a:pt x="4732" y="428"/>
                  </a:lnTo>
                  <a:lnTo>
                    <a:pt x="4726" y="432"/>
                  </a:lnTo>
                  <a:lnTo>
                    <a:pt x="4717" y="428"/>
                  </a:lnTo>
                  <a:lnTo>
                    <a:pt x="4713" y="400"/>
                  </a:lnTo>
                  <a:lnTo>
                    <a:pt x="4714" y="389"/>
                  </a:lnTo>
                  <a:lnTo>
                    <a:pt x="4698" y="360"/>
                  </a:lnTo>
                  <a:lnTo>
                    <a:pt x="4689" y="364"/>
                  </a:lnTo>
                  <a:lnTo>
                    <a:pt x="4695" y="378"/>
                  </a:lnTo>
                  <a:lnTo>
                    <a:pt x="4686" y="387"/>
                  </a:lnTo>
                  <a:lnTo>
                    <a:pt x="4684" y="394"/>
                  </a:lnTo>
                  <a:lnTo>
                    <a:pt x="4679" y="394"/>
                  </a:lnTo>
                  <a:lnTo>
                    <a:pt x="4672" y="374"/>
                  </a:lnTo>
                  <a:lnTo>
                    <a:pt x="4662" y="362"/>
                  </a:lnTo>
                  <a:lnTo>
                    <a:pt x="4670" y="358"/>
                  </a:lnTo>
                  <a:lnTo>
                    <a:pt x="4671" y="349"/>
                  </a:lnTo>
                  <a:lnTo>
                    <a:pt x="4673" y="341"/>
                  </a:lnTo>
                  <a:lnTo>
                    <a:pt x="4647" y="315"/>
                  </a:lnTo>
                  <a:lnTo>
                    <a:pt x="4640" y="318"/>
                  </a:lnTo>
                  <a:lnTo>
                    <a:pt x="4639" y="306"/>
                  </a:lnTo>
                  <a:lnTo>
                    <a:pt x="4624" y="283"/>
                  </a:lnTo>
                  <a:lnTo>
                    <a:pt x="4603" y="271"/>
                  </a:lnTo>
                  <a:lnTo>
                    <a:pt x="4607" y="266"/>
                  </a:lnTo>
                  <a:lnTo>
                    <a:pt x="4603" y="258"/>
                  </a:lnTo>
                  <a:lnTo>
                    <a:pt x="4593" y="255"/>
                  </a:lnTo>
                  <a:lnTo>
                    <a:pt x="4588" y="261"/>
                  </a:lnTo>
                  <a:lnTo>
                    <a:pt x="4585" y="255"/>
                  </a:lnTo>
                  <a:lnTo>
                    <a:pt x="4586" y="244"/>
                  </a:lnTo>
                  <a:lnTo>
                    <a:pt x="4569" y="248"/>
                  </a:lnTo>
                  <a:lnTo>
                    <a:pt x="4539" y="242"/>
                  </a:lnTo>
                  <a:lnTo>
                    <a:pt x="4523" y="255"/>
                  </a:lnTo>
                  <a:lnTo>
                    <a:pt x="4518" y="253"/>
                  </a:lnTo>
                  <a:lnTo>
                    <a:pt x="4509" y="255"/>
                  </a:lnTo>
                  <a:lnTo>
                    <a:pt x="4489" y="238"/>
                  </a:lnTo>
                  <a:lnTo>
                    <a:pt x="4477" y="248"/>
                  </a:lnTo>
                  <a:lnTo>
                    <a:pt x="4469" y="247"/>
                  </a:lnTo>
                  <a:lnTo>
                    <a:pt x="4441" y="253"/>
                  </a:lnTo>
                  <a:lnTo>
                    <a:pt x="4435" y="247"/>
                  </a:lnTo>
                  <a:lnTo>
                    <a:pt x="4426" y="255"/>
                  </a:lnTo>
                  <a:lnTo>
                    <a:pt x="4428" y="248"/>
                  </a:lnTo>
                  <a:lnTo>
                    <a:pt x="4432" y="242"/>
                  </a:lnTo>
                  <a:lnTo>
                    <a:pt x="4430" y="238"/>
                  </a:lnTo>
                  <a:lnTo>
                    <a:pt x="4424" y="237"/>
                  </a:lnTo>
                  <a:lnTo>
                    <a:pt x="4421" y="244"/>
                  </a:lnTo>
                  <a:lnTo>
                    <a:pt x="4410" y="247"/>
                  </a:lnTo>
                  <a:lnTo>
                    <a:pt x="4409" y="258"/>
                  </a:lnTo>
                  <a:lnTo>
                    <a:pt x="4405" y="264"/>
                  </a:lnTo>
                  <a:lnTo>
                    <a:pt x="4416" y="261"/>
                  </a:lnTo>
                  <a:lnTo>
                    <a:pt x="4409" y="272"/>
                  </a:lnTo>
                  <a:lnTo>
                    <a:pt x="4403" y="272"/>
                  </a:lnTo>
                  <a:lnTo>
                    <a:pt x="4402" y="283"/>
                  </a:lnTo>
                  <a:lnTo>
                    <a:pt x="4397" y="294"/>
                  </a:lnTo>
                  <a:lnTo>
                    <a:pt x="4386" y="299"/>
                  </a:lnTo>
                  <a:lnTo>
                    <a:pt x="4382" y="296"/>
                  </a:lnTo>
                  <a:lnTo>
                    <a:pt x="4380" y="307"/>
                  </a:lnTo>
                  <a:lnTo>
                    <a:pt x="4356" y="306"/>
                  </a:lnTo>
                  <a:lnTo>
                    <a:pt x="4349" y="312"/>
                  </a:lnTo>
                  <a:lnTo>
                    <a:pt x="4334" y="306"/>
                  </a:lnTo>
                  <a:lnTo>
                    <a:pt x="4313" y="306"/>
                  </a:lnTo>
                  <a:lnTo>
                    <a:pt x="4313" y="301"/>
                  </a:lnTo>
                  <a:lnTo>
                    <a:pt x="4311" y="299"/>
                  </a:lnTo>
                  <a:lnTo>
                    <a:pt x="4329" y="288"/>
                  </a:lnTo>
                  <a:lnTo>
                    <a:pt x="4333" y="292"/>
                  </a:lnTo>
                  <a:lnTo>
                    <a:pt x="4343" y="264"/>
                  </a:lnTo>
                  <a:lnTo>
                    <a:pt x="4349" y="253"/>
                  </a:lnTo>
                  <a:lnTo>
                    <a:pt x="4353" y="242"/>
                  </a:lnTo>
                  <a:lnTo>
                    <a:pt x="4367" y="238"/>
                  </a:lnTo>
                  <a:lnTo>
                    <a:pt x="4377" y="216"/>
                  </a:lnTo>
                  <a:lnTo>
                    <a:pt x="4373" y="213"/>
                  </a:lnTo>
                  <a:lnTo>
                    <a:pt x="4370" y="207"/>
                  </a:lnTo>
                  <a:lnTo>
                    <a:pt x="4372" y="204"/>
                  </a:lnTo>
                  <a:lnTo>
                    <a:pt x="4380" y="204"/>
                  </a:lnTo>
                  <a:lnTo>
                    <a:pt x="4380" y="197"/>
                  </a:lnTo>
                  <a:lnTo>
                    <a:pt x="4373" y="195"/>
                  </a:lnTo>
                  <a:lnTo>
                    <a:pt x="4373" y="188"/>
                  </a:lnTo>
                  <a:lnTo>
                    <a:pt x="4375" y="183"/>
                  </a:lnTo>
                  <a:lnTo>
                    <a:pt x="4349" y="175"/>
                  </a:lnTo>
                  <a:lnTo>
                    <a:pt x="4344" y="178"/>
                  </a:lnTo>
                  <a:lnTo>
                    <a:pt x="4338" y="168"/>
                  </a:lnTo>
                  <a:lnTo>
                    <a:pt x="4329" y="166"/>
                  </a:lnTo>
                  <a:lnTo>
                    <a:pt x="4321" y="166"/>
                  </a:lnTo>
                  <a:lnTo>
                    <a:pt x="4312" y="173"/>
                  </a:lnTo>
                  <a:lnTo>
                    <a:pt x="4306" y="164"/>
                  </a:lnTo>
                  <a:lnTo>
                    <a:pt x="4289" y="173"/>
                  </a:lnTo>
                  <a:lnTo>
                    <a:pt x="4294" y="157"/>
                  </a:lnTo>
                  <a:lnTo>
                    <a:pt x="4292" y="143"/>
                  </a:lnTo>
                  <a:lnTo>
                    <a:pt x="4286" y="162"/>
                  </a:lnTo>
                  <a:lnTo>
                    <a:pt x="4268" y="161"/>
                  </a:lnTo>
                  <a:lnTo>
                    <a:pt x="4211" y="189"/>
                  </a:lnTo>
                  <a:lnTo>
                    <a:pt x="4224" y="169"/>
                  </a:lnTo>
                  <a:lnTo>
                    <a:pt x="4231" y="166"/>
                  </a:lnTo>
                  <a:lnTo>
                    <a:pt x="4256" y="126"/>
                  </a:lnTo>
                  <a:lnTo>
                    <a:pt x="4268" y="116"/>
                  </a:lnTo>
                  <a:lnTo>
                    <a:pt x="4276" y="115"/>
                  </a:lnTo>
                  <a:lnTo>
                    <a:pt x="4286" y="98"/>
                  </a:lnTo>
                  <a:lnTo>
                    <a:pt x="4286" y="91"/>
                  </a:lnTo>
                  <a:lnTo>
                    <a:pt x="4301" y="88"/>
                  </a:lnTo>
                  <a:lnTo>
                    <a:pt x="4310" y="95"/>
                  </a:lnTo>
                  <a:lnTo>
                    <a:pt x="4301" y="82"/>
                  </a:lnTo>
                  <a:lnTo>
                    <a:pt x="4290" y="43"/>
                  </a:lnTo>
                  <a:lnTo>
                    <a:pt x="4281" y="39"/>
                  </a:lnTo>
                  <a:lnTo>
                    <a:pt x="4276" y="48"/>
                  </a:lnTo>
                  <a:lnTo>
                    <a:pt x="4259" y="45"/>
                  </a:lnTo>
                  <a:lnTo>
                    <a:pt x="4242" y="34"/>
                  </a:lnTo>
                  <a:lnTo>
                    <a:pt x="4226" y="7"/>
                  </a:lnTo>
                  <a:lnTo>
                    <a:pt x="4219" y="17"/>
                  </a:lnTo>
                  <a:lnTo>
                    <a:pt x="4213" y="14"/>
                  </a:lnTo>
                  <a:lnTo>
                    <a:pt x="4211" y="12"/>
                  </a:lnTo>
                  <a:lnTo>
                    <a:pt x="4211" y="5"/>
                  </a:lnTo>
                  <a:lnTo>
                    <a:pt x="4203" y="0"/>
                  </a:lnTo>
                  <a:lnTo>
                    <a:pt x="4193" y="2"/>
                  </a:lnTo>
                  <a:lnTo>
                    <a:pt x="4178" y="14"/>
                  </a:lnTo>
                  <a:lnTo>
                    <a:pt x="4172" y="24"/>
                  </a:lnTo>
                  <a:lnTo>
                    <a:pt x="4166" y="27"/>
                  </a:lnTo>
                  <a:lnTo>
                    <a:pt x="4143" y="22"/>
                  </a:lnTo>
                  <a:lnTo>
                    <a:pt x="4139" y="35"/>
                  </a:lnTo>
                  <a:lnTo>
                    <a:pt x="4122" y="51"/>
                  </a:lnTo>
                  <a:lnTo>
                    <a:pt x="4098" y="88"/>
                  </a:lnTo>
                  <a:lnTo>
                    <a:pt x="4093" y="102"/>
                  </a:lnTo>
                  <a:lnTo>
                    <a:pt x="4073" y="120"/>
                  </a:lnTo>
                  <a:lnTo>
                    <a:pt x="4070" y="126"/>
                  </a:lnTo>
                  <a:lnTo>
                    <a:pt x="4049" y="157"/>
                  </a:lnTo>
                  <a:lnTo>
                    <a:pt x="4043" y="168"/>
                  </a:lnTo>
                  <a:lnTo>
                    <a:pt x="4042" y="178"/>
                  </a:lnTo>
                  <a:lnTo>
                    <a:pt x="4042" y="185"/>
                  </a:lnTo>
                  <a:lnTo>
                    <a:pt x="4039" y="194"/>
                  </a:lnTo>
                  <a:lnTo>
                    <a:pt x="4033" y="194"/>
                  </a:lnTo>
                  <a:lnTo>
                    <a:pt x="4032" y="201"/>
                  </a:lnTo>
                  <a:lnTo>
                    <a:pt x="4023" y="220"/>
                  </a:lnTo>
                  <a:lnTo>
                    <a:pt x="4025" y="222"/>
                  </a:lnTo>
                  <a:lnTo>
                    <a:pt x="4025" y="232"/>
                  </a:lnTo>
                  <a:lnTo>
                    <a:pt x="4030" y="238"/>
                  </a:lnTo>
                  <a:lnTo>
                    <a:pt x="4043" y="244"/>
                  </a:lnTo>
                  <a:lnTo>
                    <a:pt x="4046" y="258"/>
                  </a:lnTo>
                  <a:lnTo>
                    <a:pt x="4052" y="263"/>
                  </a:lnTo>
                  <a:lnTo>
                    <a:pt x="4050" y="267"/>
                  </a:lnTo>
                  <a:lnTo>
                    <a:pt x="4039" y="265"/>
                  </a:lnTo>
                  <a:lnTo>
                    <a:pt x="4037" y="258"/>
                  </a:lnTo>
                  <a:lnTo>
                    <a:pt x="4037" y="282"/>
                  </a:lnTo>
                  <a:lnTo>
                    <a:pt x="4041" y="285"/>
                  </a:lnTo>
                  <a:lnTo>
                    <a:pt x="4039" y="286"/>
                  </a:lnTo>
                  <a:lnTo>
                    <a:pt x="4010" y="303"/>
                  </a:lnTo>
                  <a:lnTo>
                    <a:pt x="3995" y="307"/>
                  </a:lnTo>
                  <a:lnTo>
                    <a:pt x="3975" y="306"/>
                  </a:lnTo>
                  <a:lnTo>
                    <a:pt x="3962" y="312"/>
                  </a:lnTo>
                  <a:lnTo>
                    <a:pt x="3913" y="302"/>
                  </a:lnTo>
                  <a:lnTo>
                    <a:pt x="3915" y="310"/>
                  </a:lnTo>
                  <a:lnTo>
                    <a:pt x="3915" y="315"/>
                  </a:lnTo>
                  <a:lnTo>
                    <a:pt x="3921" y="321"/>
                  </a:lnTo>
                  <a:lnTo>
                    <a:pt x="3923" y="334"/>
                  </a:lnTo>
                  <a:lnTo>
                    <a:pt x="3934" y="335"/>
                  </a:lnTo>
                  <a:lnTo>
                    <a:pt x="3941" y="344"/>
                  </a:lnTo>
                  <a:lnTo>
                    <a:pt x="3941" y="351"/>
                  </a:lnTo>
                  <a:lnTo>
                    <a:pt x="3960" y="351"/>
                  </a:lnTo>
                  <a:lnTo>
                    <a:pt x="3967" y="356"/>
                  </a:lnTo>
                  <a:lnTo>
                    <a:pt x="3968" y="364"/>
                  </a:lnTo>
                  <a:lnTo>
                    <a:pt x="3963" y="377"/>
                  </a:lnTo>
                  <a:lnTo>
                    <a:pt x="3963" y="396"/>
                  </a:lnTo>
                  <a:lnTo>
                    <a:pt x="3960" y="406"/>
                  </a:lnTo>
                  <a:lnTo>
                    <a:pt x="3947" y="401"/>
                  </a:lnTo>
                  <a:lnTo>
                    <a:pt x="3947" y="389"/>
                  </a:lnTo>
                  <a:lnTo>
                    <a:pt x="3944" y="384"/>
                  </a:lnTo>
                  <a:lnTo>
                    <a:pt x="3923" y="380"/>
                  </a:lnTo>
                  <a:lnTo>
                    <a:pt x="3923" y="377"/>
                  </a:lnTo>
                  <a:lnTo>
                    <a:pt x="3926" y="366"/>
                  </a:lnTo>
                  <a:lnTo>
                    <a:pt x="3924" y="361"/>
                  </a:lnTo>
                  <a:lnTo>
                    <a:pt x="3907" y="364"/>
                  </a:lnTo>
                  <a:lnTo>
                    <a:pt x="3908" y="353"/>
                  </a:lnTo>
                  <a:lnTo>
                    <a:pt x="3902" y="352"/>
                  </a:lnTo>
                  <a:lnTo>
                    <a:pt x="3865" y="379"/>
                  </a:lnTo>
                  <a:lnTo>
                    <a:pt x="3869" y="389"/>
                  </a:lnTo>
                  <a:lnTo>
                    <a:pt x="3869" y="396"/>
                  </a:lnTo>
                  <a:lnTo>
                    <a:pt x="3864" y="396"/>
                  </a:lnTo>
                  <a:lnTo>
                    <a:pt x="3860" y="390"/>
                  </a:lnTo>
                  <a:lnTo>
                    <a:pt x="3849" y="393"/>
                  </a:lnTo>
                  <a:lnTo>
                    <a:pt x="3844" y="404"/>
                  </a:lnTo>
                  <a:lnTo>
                    <a:pt x="3851" y="405"/>
                  </a:lnTo>
                  <a:lnTo>
                    <a:pt x="3854" y="409"/>
                  </a:lnTo>
                  <a:lnTo>
                    <a:pt x="3855" y="417"/>
                  </a:lnTo>
                  <a:lnTo>
                    <a:pt x="3850" y="419"/>
                  </a:lnTo>
                  <a:lnTo>
                    <a:pt x="3838" y="415"/>
                  </a:lnTo>
                  <a:lnTo>
                    <a:pt x="3821" y="428"/>
                  </a:lnTo>
                  <a:lnTo>
                    <a:pt x="3821" y="415"/>
                  </a:lnTo>
                  <a:lnTo>
                    <a:pt x="3819" y="411"/>
                  </a:lnTo>
                  <a:lnTo>
                    <a:pt x="3815" y="415"/>
                  </a:lnTo>
                  <a:lnTo>
                    <a:pt x="3805" y="431"/>
                  </a:lnTo>
                  <a:lnTo>
                    <a:pt x="3797" y="431"/>
                  </a:lnTo>
                  <a:lnTo>
                    <a:pt x="3784" y="442"/>
                  </a:lnTo>
                  <a:lnTo>
                    <a:pt x="3780" y="439"/>
                  </a:lnTo>
                  <a:lnTo>
                    <a:pt x="3790" y="427"/>
                  </a:lnTo>
                  <a:lnTo>
                    <a:pt x="3791" y="419"/>
                  </a:lnTo>
                  <a:lnTo>
                    <a:pt x="3780" y="417"/>
                  </a:lnTo>
                  <a:lnTo>
                    <a:pt x="3779" y="411"/>
                  </a:lnTo>
                  <a:lnTo>
                    <a:pt x="3774" y="419"/>
                  </a:lnTo>
                  <a:lnTo>
                    <a:pt x="3756" y="423"/>
                  </a:lnTo>
                  <a:lnTo>
                    <a:pt x="3748" y="438"/>
                  </a:lnTo>
                  <a:lnTo>
                    <a:pt x="3740" y="442"/>
                  </a:lnTo>
                  <a:lnTo>
                    <a:pt x="3736" y="436"/>
                  </a:lnTo>
                  <a:lnTo>
                    <a:pt x="3756" y="414"/>
                  </a:lnTo>
                  <a:lnTo>
                    <a:pt x="3761" y="393"/>
                  </a:lnTo>
                  <a:lnTo>
                    <a:pt x="3745" y="380"/>
                  </a:lnTo>
                  <a:lnTo>
                    <a:pt x="3716" y="382"/>
                  </a:lnTo>
                  <a:lnTo>
                    <a:pt x="3711" y="385"/>
                  </a:lnTo>
                  <a:lnTo>
                    <a:pt x="3710" y="393"/>
                  </a:lnTo>
                  <a:lnTo>
                    <a:pt x="3678" y="383"/>
                  </a:lnTo>
                  <a:lnTo>
                    <a:pt x="3676" y="390"/>
                  </a:lnTo>
                  <a:lnTo>
                    <a:pt x="3665" y="399"/>
                  </a:lnTo>
                  <a:lnTo>
                    <a:pt x="3657" y="389"/>
                  </a:lnTo>
                  <a:lnTo>
                    <a:pt x="3629" y="390"/>
                  </a:lnTo>
                  <a:lnTo>
                    <a:pt x="3628" y="394"/>
                  </a:lnTo>
                  <a:lnTo>
                    <a:pt x="3635" y="399"/>
                  </a:lnTo>
                  <a:lnTo>
                    <a:pt x="3635" y="403"/>
                  </a:lnTo>
                  <a:lnTo>
                    <a:pt x="3609" y="409"/>
                  </a:lnTo>
                  <a:lnTo>
                    <a:pt x="3608" y="405"/>
                  </a:lnTo>
                  <a:lnTo>
                    <a:pt x="3611" y="398"/>
                  </a:lnTo>
                  <a:lnTo>
                    <a:pt x="3604" y="399"/>
                  </a:lnTo>
                  <a:lnTo>
                    <a:pt x="3590" y="412"/>
                  </a:lnTo>
                  <a:lnTo>
                    <a:pt x="3586" y="401"/>
                  </a:lnTo>
                  <a:lnTo>
                    <a:pt x="3581" y="405"/>
                  </a:lnTo>
                  <a:lnTo>
                    <a:pt x="3581" y="423"/>
                  </a:lnTo>
                  <a:lnTo>
                    <a:pt x="3585" y="427"/>
                  </a:lnTo>
                  <a:lnTo>
                    <a:pt x="3604" y="417"/>
                  </a:lnTo>
                  <a:lnTo>
                    <a:pt x="3607" y="428"/>
                  </a:lnTo>
                  <a:lnTo>
                    <a:pt x="3611" y="435"/>
                  </a:lnTo>
                  <a:lnTo>
                    <a:pt x="3612" y="432"/>
                  </a:lnTo>
                  <a:lnTo>
                    <a:pt x="3612" y="426"/>
                  </a:lnTo>
                  <a:lnTo>
                    <a:pt x="3619" y="423"/>
                  </a:lnTo>
                  <a:lnTo>
                    <a:pt x="3618" y="428"/>
                  </a:lnTo>
                  <a:lnTo>
                    <a:pt x="3620" y="435"/>
                  </a:lnTo>
                  <a:lnTo>
                    <a:pt x="3614" y="446"/>
                  </a:lnTo>
                  <a:lnTo>
                    <a:pt x="3549" y="471"/>
                  </a:lnTo>
                  <a:lnTo>
                    <a:pt x="3520" y="475"/>
                  </a:lnTo>
                  <a:lnTo>
                    <a:pt x="3516" y="473"/>
                  </a:lnTo>
                  <a:lnTo>
                    <a:pt x="3514" y="481"/>
                  </a:lnTo>
                  <a:lnTo>
                    <a:pt x="3514" y="492"/>
                  </a:lnTo>
                  <a:lnTo>
                    <a:pt x="3514" y="489"/>
                  </a:lnTo>
                  <a:lnTo>
                    <a:pt x="3501" y="487"/>
                  </a:lnTo>
                  <a:lnTo>
                    <a:pt x="3488" y="496"/>
                  </a:lnTo>
                  <a:lnTo>
                    <a:pt x="3473" y="490"/>
                  </a:lnTo>
                  <a:lnTo>
                    <a:pt x="3455" y="502"/>
                  </a:lnTo>
                  <a:lnTo>
                    <a:pt x="3436" y="502"/>
                  </a:lnTo>
                  <a:lnTo>
                    <a:pt x="3420" y="516"/>
                  </a:lnTo>
                  <a:lnTo>
                    <a:pt x="3434" y="524"/>
                  </a:lnTo>
                  <a:lnTo>
                    <a:pt x="3415" y="529"/>
                  </a:lnTo>
                  <a:lnTo>
                    <a:pt x="3401" y="541"/>
                  </a:lnTo>
                  <a:lnTo>
                    <a:pt x="3385" y="528"/>
                  </a:lnTo>
                  <a:lnTo>
                    <a:pt x="3378" y="536"/>
                  </a:lnTo>
                  <a:lnTo>
                    <a:pt x="3366" y="539"/>
                  </a:lnTo>
                  <a:lnTo>
                    <a:pt x="3365" y="544"/>
                  </a:lnTo>
                  <a:lnTo>
                    <a:pt x="3371" y="544"/>
                  </a:lnTo>
                  <a:lnTo>
                    <a:pt x="3374" y="550"/>
                  </a:lnTo>
                  <a:lnTo>
                    <a:pt x="3355" y="555"/>
                  </a:lnTo>
                  <a:lnTo>
                    <a:pt x="3354" y="562"/>
                  </a:lnTo>
                  <a:lnTo>
                    <a:pt x="3344" y="566"/>
                  </a:lnTo>
                  <a:lnTo>
                    <a:pt x="3333" y="584"/>
                  </a:lnTo>
                  <a:lnTo>
                    <a:pt x="3322" y="593"/>
                  </a:lnTo>
                  <a:lnTo>
                    <a:pt x="3321" y="598"/>
                  </a:lnTo>
                  <a:lnTo>
                    <a:pt x="3322" y="604"/>
                  </a:lnTo>
                  <a:lnTo>
                    <a:pt x="3319" y="608"/>
                  </a:lnTo>
                  <a:lnTo>
                    <a:pt x="3305" y="614"/>
                  </a:lnTo>
                  <a:lnTo>
                    <a:pt x="3300" y="605"/>
                  </a:lnTo>
                  <a:lnTo>
                    <a:pt x="3292" y="604"/>
                  </a:lnTo>
                  <a:lnTo>
                    <a:pt x="3269" y="602"/>
                  </a:lnTo>
                  <a:lnTo>
                    <a:pt x="3261" y="606"/>
                  </a:lnTo>
                  <a:lnTo>
                    <a:pt x="3256" y="611"/>
                  </a:lnTo>
                  <a:lnTo>
                    <a:pt x="3262" y="618"/>
                  </a:lnTo>
                  <a:lnTo>
                    <a:pt x="3279" y="625"/>
                  </a:lnTo>
                  <a:lnTo>
                    <a:pt x="3301" y="626"/>
                  </a:lnTo>
                  <a:lnTo>
                    <a:pt x="3297" y="633"/>
                  </a:lnTo>
                  <a:lnTo>
                    <a:pt x="3288" y="642"/>
                  </a:lnTo>
                  <a:lnTo>
                    <a:pt x="3281" y="640"/>
                  </a:lnTo>
                  <a:lnTo>
                    <a:pt x="3279" y="633"/>
                  </a:lnTo>
                  <a:lnTo>
                    <a:pt x="3272" y="640"/>
                  </a:lnTo>
                  <a:lnTo>
                    <a:pt x="3274" y="645"/>
                  </a:lnTo>
                  <a:lnTo>
                    <a:pt x="3268" y="659"/>
                  </a:lnTo>
                  <a:lnTo>
                    <a:pt x="3262" y="667"/>
                  </a:lnTo>
                  <a:lnTo>
                    <a:pt x="3256" y="683"/>
                  </a:lnTo>
                  <a:lnTo>
                    <a:pt x="3249" y="683"/>
                  </a:lnTo>
                  <a:lnTo>
                    <a:pt x="3247" y="694"/>
                  </a:lnTo>
                  <a:lnTo>
                    <a:pt x="3253" y="702"/>
                  </a:lnTo>
                  <a:lnTo>
                    <a:pt x="3246" y="708"/>
                  </a:lnTo>
                  <a:lnTo>
                    <a:pt x="3236" y="691"/>
                  </a:lnTo>
                  <a:lnTo>
                    <a:pt x="3222" y="684"/>
                  </a:lnTo>
                  <a:lnTo>
                    <a:pt x="3221" y="674"/>
                  </a:lnTo>
                  <a:lnTo>
                    <a:pt x="3204" y="667"/>
                  </a:lnTo>
                  <a:lnTo>
                    <a:pt x="3203" y="668"/>
                  </a:lnTo>
                  <a:lnTo>
                    <a:pt x="3209" y="681"/>
                  </a:lnTo>
                  <a:lnTo>
                    <a:pt x="3194" y="690"/>
                  </a:lnTo>
                  <a:lnTo>
                    <a:pt x="3197" y="699"/>
                  </a:lnTo>
                  <a:lnTo>
                    <a:pt x="3192" y="701"/>
                  </a:lnTo>
                  <a:lnTo>
                    <a:pt x="3193" y="707"/>
                  </a:lnTo>
                  <a:lnTo>
                    <a:pt x="3222" y="711"/>
                  </a:lnTo>
                  <a:lnTo>
                    <a:pt x="3229" y="717"/>
                  </a:lnTo>
                  <a:lnTo>
                    <a:pt x="3242" y="724"/>
                  </a:lnTo>
                  <a:lnTo>
                    <a:pt x="3238" y="728"/>
                  </a:lnTo>
                  <a:lnTo>
                    <a:pt x="3238" y="735"/>
                  </a:lnTo>
                  <a:lnTo>
                    <a:pt x="3242" y="739"/>
                  </a:lnTo>
                  <a:lnTo>
                    <a:pt x="3240" y="743"/>
                  </a:lnTo>
                  <a:lnTo>
                    <a:pt x="3227" y="740"/>
                  </a:lnTo>
                  <a:lnTo>
                    <a:pt x="3224" y="744"/>
                  </a:lnTo>
                  <a:lnTo>
                    <a:pt x="3211" y="750"/>
                  </a:lnTo>
                  <a:lnTo>
                    <a:pt x="3215" y="756"/>
                  </a:lnTo>
                  <a:lnTo>
                    <a:pt x="3204" y="756"/>
                  </a:lnTo>
                  <a:lnTo>
                    <a:pt x="3202" y="761"/>
                  </a:lnTo>
                  <a:lnTo>
                    <a:pt x="3203" y="771"/>
                  </a:lnTo>
                  <a:lnTo>
                    <a:pt x="3209" y="777"/>
                  </a:lnTo>
                  <a:lnTo>
                    <a:pt x="3246" y="788"/>
                  </a:lnTo>
                  <a:lnTo>
                    <a:pt x="3249" y="814"/>
                  </a:lnTo>
                  <a:lnTo>
                    <a:pt x="3253" y="821"/>
                  </a:lnTo>
                  <a:lnTo>
                    <a:pt x="3259" y="826"/>
                  </a:lnTo>
                  <a:lnTo>
                    <a:pt x="3254" y="832"/>
                  </a:lnTo>
                  <a:lnTo>
                    <a:pt x="3242" y="828"/>
                  </a:lnTo>
                  <a:lnTo>
                    <a:pt x="3242" y="831"/>
                  </a:lnTo>
                  <a:lnTo>
                    <a:pt x="3245" y="839"/>
                  </a:lnTo>
                  <a:lnTo>
                    <a:pt x="3240" y="841"/>
                  </a:lnTo>
                  <a:lnTo>
                    <a:pt x="3242" y="847"/>
                  </a:lnTo>
                  <a:lnTo>
                    <a:pt x="3247" y="850"/>
                  </a:lnTo>
                  <a:lnTo>
                    <a:pt x="3247" y="856"/>
                  </a:lnTo>
                  <a:lnTo>
                    <a:pt x="3237" y="861"/>
                  </a:lnTo>
                  <a:lnTo>
                    <a:pt x="3215" y="863"/>
                  </a:lnTo>
                  <a:lnTo>
                    <a:pt x="3202" y="872"/>
                  </a:lnTo>
                  <a:lnTo>
                    <a:pt x="3189" y="871"/>
                  </a:lnTo>
                  <a:lnTo>
                    <a:pt x="3182" y="874"/>
                  </a:lnTo>
                  <a:lnTo>
                    <a:pt x="3179" y="883"/>
                  </a:lnTo>
                  <a:lnTo>
                    <a:pt x="3166" y="894"/>
                  </a:lnTo>
                  <a:lnTo>
                    <a:pt x="3148" y="889"/>
                  </a:lnTo>
                  <a:lnTo>
                    <a:pt x="3145" y="883"/>
                  </a:lnTo>
                  <a:lnTo>
                    <a:pt x="3143" y="883"/>
                  </a:lnTo>
                  <a:lnTo>
                    <a:pt x="3130" y="888"/>
                  </a:lnTo>
                  <a:lnTo>
                    <a:pt x="3105" y="893"/>
                  </a:lnTo>
                  <a:lnTo>
                    <a:pt x="3082" y="900"/>
                  </a:lnTo>
                  <a:lnTo>
                    <a:pt x="3035" y="906"/>
                  </a:lnTo>
                  <a:lnTo>
                    <a:pt x="3026" y="900"/>
                  </a:lnTo>
                  <a:lnTo>
                    <a:pt x="3007" y="904"/>
                  </a:lnTo>
                  <a:lnTo>
                    <a:pt x="2989" y="901"/>
                  </a:lnTo>
                  <a:lnTo>
                    <a:pt x="2952" y="912"/>
                  </a:lnTo>
                  <a:lnTo>
                    <a:pt x="2952" y="917"/>
                  </a:lnTo>
                  <a:lnTo>
                    <a:pt x="2950" y="920"/>
                  </a:lnTo>
                  <a:lnTo>
                    <a:pt x="2939" y="914"/>
                  </a:lnTo>
                  <a:lnTo>
                    <a:pt x="2929" y="918"/>
                  </a:lnTo>
                  <a:lnTo>
                    <a:pt x="2928" y="922"/>
                  </a:lnTo>
                  <a:lnTo>
                    <a:pt x="2912" y="926"/>
                  </a:lnTo>
                  <a:lnTo>
                    <a:pt x="2913" y="936"/>
                  </a:lnTo>
                  <a:lnTo>
                    <a:pt x="2917" y="944"/>
                  </a:lnTo>
                  <a:lnTo>
                    <a:pt x="2920" y="943"/>
                  </a:lnTo>
                  <a:lnTo>
                    <a:pt x="2921" y="938"/>
                  </a:lnTo>
                  <a:lnTo>
                    <a:pt x="2926" y="939"/>
                  </a:lnTo>
                  <a:lnTo>
                    <a:pt x="2924" y="947"/>
                  </a:lnTo>
                  <a:lnTo>
                    <a:pt x="2912" y="958"/>
                  </a:lnTo>
                  <a:lnTo>
                    <a:pt x="2912" y="964"/>
                  </a:lnTo>
                  <a:lnTo>
                    <a:pt x="2904" y="960"/>
                  </a:lnTo>
                  <a:lnTo>
                    <a:pt x="2901" y="966"/>
                  </a:lnTo>
                  <a:lnTo>
                    <a:pt x="2904" y="975"/>
                  </a:lnTo>
                  <a:lnTo>
                    <a:pt x="2913" y="977"/>
                  </a:lnTo>
                  <a:lnTo>
                    <a:pt x="2913" y="987"/>
                  </a:lnTo>
                  <a:lnTo>
                    <a:pt x="2901" y="996"/>
                  </a:lnTo>
                  <a:lnTo>
                    <a:pt x="2918" y="1009"/>
                  </a:lnTo>
                  <a:lnTo>
                    <a:pt x="2917" y="1014"/>
                  </a:lnTo>
                  <a:lnTo>
                    <a:pt x="2923" y="1019"/>
                  </a:lnTo>
                  <a:lnTo>
                    <a:pt x="2926" y="1018"/>
                  </a:lnTo>
                  <a:lnTo>
                    <a:pt x="2931" y="1040"/>
                  </a:lnTo>
                  <a:lnTo>
                    <a:pt x="2937" y="1046"/>
                  </a:lnTo>
                  <a:lnTo>
                    <a:pt x="2934" y="1052"/>
                  </a:lnTo>
                  <a:lnTo>
                    <a:pt x="2933" y="1058"/>
                  </a:lnTo>
                  <a:lnTo>
                    <a:pt x="2929" y="1066"/>
                  </a:lnTo>
                  <a:lnTo>
                    <a:pt x="2924" y="1082"/>
                  </a:lnTo>
                  <a:lnTo>
                    <a:pt x="2925" y="1097"/>
                  </a:lnTo>
                  <a:lnTo>
                    <a:pt x="2930" y="1105"/>
                  </a:lnTo>
                  <a:lnTo>
                    <a:pt x="2930" y="1122"/>
                  </a:lnTo>
                  <a:lnTo>
                    <a:pt x="2935" y="1133"/>
                  </a:lnTo>
                  <a:lnTo>
                    <a:pt x="2949" y="1149"/>
                  </a:lnTo>
                  <a:lnTo>
                    <a:pt x="2962" y="1153"/>
                  </a:lnTo>
                  <a:lnTo>
                    <a:pt x="2987" y="1157"/>
                  </a:lnTo>
                  <a:lnTo>
                    <a:pt x="3001" y="1168"/>
                  </a:lnTo>
                  <a:lnTo>
                    <a:pt x="3009" y="1168"/>
                  </a:lnTo>
                  <a:lnTo>
                    <a:pt x="3015" y="1184"/>
                  </a:lnTo>
                  <a:lnTo>
                    <a:pt x="3010" y="1196"/>
                  </a:lnTo>
                  <a:lnTo>
                    <a:pt x="3006" y="1200"/>
                  </a:lnTo>
                  <a:lnTo>
                    <a:pt x="3017" y="1203"/>
                  </a:lnTo>
                  <a:lnTo>
                    <a:pt x="3023" y="1211"/>
                  </a:lnTo>
                  <a:lnTo>
                    <a:pt x="3031" y="1227"/>
                  </a:lnTo>
                  <a:lnTo>
                    <a:pt x="3041" y="1233"/>
                  </a:lnTo>
                  <a:lnTo>
                    <a:pt x="3060" y="1239"/>
                  </a:lnTo>
                  <a:lnTo>
                    <a:pt x="3069" y="1246"/>
                  </a:lnTo>
                  <a:lnTo>
                    <a:pt x="3073" y="1239"/>
                  </a:lnTo>
                  <a:lnTo>
                    <a:pt x="3076" y="1254"/>
                  </a:lnTo>
                  <a:lnTo>
                    <a:pt x="3084" y="1272"/>
                  </a:lnTo>
                  <a:lnTo>
                    <a:pt x="3084" y="1282"/>
                  </a:lnTo>
                  <a:lnTo>
                    <a:pt x="3080" y="1302"/>
                  </a:lnTo>
                  <a:lnTo>
                    <a:pt x="3069" y="1312"/>
                  </a:lnTo>
                  <a:lnTo>
                    <a:pt x="3068" y="1329"/>
                  </a:lnTo>
                  <a:lnTo>
                    <a:pt x="3060" y="1343"/>
                  </a:lnTo>
                  <a:lnTo>
                    <a:pt x="3064" y="1358"/>
                  </a:lnTo>
                  <a:lnTo>
                    <a:pt x="3063" y="1372"/>
                  </a:lnTo>
                  <a:lnTo>
                    <a:pt x="3079" y="1394"/>
                  </a:lnTo>
                  <a:lnTo>
                    <a:pt x="3082" y="1426"/>
                  </a:lnTo>
                  <a:lnTo>
                    <a:pt x="3087" y="1440"/>
                  </a:lnTo>
                  <a:lnTo>
                    <a:pt x="3090" y="1459"/>
                  </a:lnTo>
                  <a:lnTo>
                    <a:pt x="3090" y="1474"/>
                  </a:lnTo>
                  <a:lnTo>
                    <a:pt x="3085" y="1487"/>
                  </a:lnTo>
                  <a:lnTo>
                    <a:pt x="3075" y="1501"/>
                  </a:lnTo>
                  <a:lnTo>
                    <a:pt x="3063" y="1504"/>
                  </a:lnTo>
                  <a:lnTo>
                    <a:pt x="3055" y="1501"/>
                  </a:lnTo>
                  <a:lnTo>
                    <a:pt x="3054" y="1509"/>
                  </a:lnTo>
                  <a:lnTo>
                    <a:pt x="3063" y="1530"/>
                  </a:lnTo>
                  <a:lnTo>
                    <a:pt x="3059" y="1539"/>
                  </a:lnTo>
                  <a:lnTo>
                    <a:pt x="3035" y="1529"/>
                  </a:lnTo>
                  <a:lnTo>
                    <a:pt x="3017" y="1528"/>
                  </a:lnTo>
                  <a:lnTo>
                    <a:pt x="3006" y="1517"/>
                  </a:lnTo>
                  <a:lnTo>
                    <a:pt x="3004" y="1504"/>
                  </a:lnTo>
                  <a:lnTo>
                    <a:pt x="3004" y="1458"/>
                  </a:lnTo>
                  <a:lnTo>
                    <a:pt x="3012" y="1428"/>
                  </a:lnTo>
                  <a:lnTo>
                    <a:pt x="3009" y="1422"/>
                  </a:lnTo>
                  <a:lnTo>
                    <a:pt x="3007" y="1393"/>
                  </a:lnTo>
                  <a:lnTo>
                    <a:pt x="3010" y="1379"/>
                  </a:lnTo>
                  <a:lnTo>
                    <a:pt x="3009" y="1362"/>
                  </a:lnTo>
                  <a:lnTo>
                    <a:pt x="3007" y="1352"/>
                  </a:lnTo>
                  <a:lnTo>
                    <a:pt x="3015" y="1340"/>
                  </a:lnTo>
                  <a:lnTo>
                    <a:pt x="3047" y="1319"/>
                  </a:lnTo>
                  <a:lnTo>
                    <a:pt x="3049" y="1313"/>
                  </a:lnTo>
                  <a:lnTo>
                    <a:pt x="3049" y="1300"/>
                  </a:lnTo>
                  <a:lnTo>
                    <a:pt x="3052" y="1288"/>
                  </a:lnTo>
                  <a:lnTo>
                    <a:pt x="3060" y="1287"/>
                  </a:lnTo>
                  <a:lnTo>
                    <a:pt x="3063" y="1270"/>
                  </a:lnTo>
                  <a:lnTo>
                    <a:pt x="3039" y="1254"/>
                  </a:lnTo>
                  <a:lnTo>
                    <a:pt x="3010" y="1264"/>
                  </a:lnTo>
                  <a:lnTo>
                    <a:pt x="2982" y="1267"/>
                  </a:lnTo>
                  <a:lnTo>
                    <a:pt x="2966" y="1260"/>
                  </a:lnTo>
                  <a:lnTo>
                    <a:pt x="2955" y="1248"/>
                  </a:lnTo>
                  <a:lnTo>
                    <a:pt x="2952" y="1250"/>
                  </a:lnTo>
                  <a:lnTo>
                    <a:pt x="2945" y="1235"/>
                  </a:lnTo>
                  <a:lnTo>
                    <a:pt x="2931" y="1219"/>
                  </a:lnTo>
                  <a:lnTo>
                    <a:pt x="2928" y="1212"/>
                  </a:lnTo>
                  <a:lnTo>
                    <a:pt x="2928" y="1203"/>
                  </a:lnTo>
                  <a:lnTo>
                    <a:pt x="2902" y="1191"/>
                  </a:lnTo>
                  <a:lnTo>
                    <a:pt x="2880" y="1174"/>
                  </a:lnTo>
                  <a:lnTo>
                    <a:pt x="2871" y="1163"/>
                  </a:lnTo>
                  <a:lnTo>
                    <a:pt x="2844" y="1149"/>
                  </a:lnTo>
                  <a:lnTo>
                    <a:pt x="2792" y="1148"/>
                  </a:lnTo>
                  <a:lnTo>
                    <a:pt x="2777" y="1151"/>
                  </a:lnTo>
                  <a:lnTo>
                    <a:pt x="2763" y="1171"/>
                  </a:lnTo>
                  <a:lnTo>
                    <a:pt x="2741" y="1181"/>
                  </a:lnTo>
                  <a:lnTo>
                    <a:pt x="2737" y="1201"/>
                  </a:lnTo>
                  <a:lnTo>
                    <a:pt x="2764" y="1202"/>
                  </a:lnTo>
                  <a:lnTo>
                    <a:pt x="2778" y="1213"/>
                  </a:lnTo>
                  <a:lnTo>
                    <a:pt x="2773" y="1227"/>
                  </a:lnTo>
                  <a:lnTo>
                    <a:pt x="2763" y="1240"/>
                  </a:lnTo>
                  <a:lnTo>
                    <a:pt x="2743" y="1246"/>
                  </a:lnTo>
                  <a:lnTo>
                    <a:pt x="2729" y="1259"/>
                  </a:lnTo>
                  <a:lnTo>
                    <a:pt x="2708" y="1265"/>
                  </a:lnTo>
                  <a:lnTo>
                    <a:pt x="2708" y="1249"/>
                  </a:lnTo>
                  <a:lnTo>
                    <a:pt x="2692" y="1233"/>
                  </a:lnTo>
                  <a:lnTo>
                    <a:pt x="2683" y="1217"/>
                  </a:lnTo>
                  <a:lnTo>
                    <a:pt x="2672" y="1218"/>
                  </a:lnTo>
                  <a:lnTo>
                    <a:pt x="2662" y="1232"/>
                  </a:lnTo>
                  <a:lnTo>
                    <a:pt x="2668" y="1239"/>
                  </a:lnTo>
                  <a:lnTo>
                    <a:pt x="2673" y="1260"/>
                  </a:lnTo>
                  <a:lnTo>
                    <a:pt x="2678" y="1275"/>
                  </a:lnTo>
                  <a:lnTo>
                    <a:pt x="2681" y="1287"/>
                  </a:lnTo>
                  <a:lnTo>
                    <a:pt x="2687" y="1289"/>
                  </a:lnTo>
                  <a:lnTo>
                    <a:pt x="2709" y="1308"/>
                  </a:lnTo>
                  <a:lnTo>
                    <a:pt x="2724" y="1314"/>
                  </a:lnTo>
                  <a:lnTo>
                    <a:pt x="2732" y="1326"/>
                  </a:lnTo>
                  <a:lnTo>
                    <a:pt x="2741" y="1327"/>
                  </a:lnTo>
                  <a:lnTo>
                    <a:pt x="2747" y="1335"/>
                  </a:lnTo>
                  <a:lnTo>
                    <a:pt x="2757" y="1329"/>
                  </a:lnTo>
                  <a:lnTo>
                    <a:pt x="2767" y="1319"/>
                  </a:lnTo>
                  <a:lnTo>
                    <a:pt x="2764" y="1334"/>
                  </a:lnTo>
                  <a:lnTo>
                    <a:pt x="2769" y="1341"/>
                  </a:lnTo>
                  <a:lnTo>
                    <a:pt x="2780" y="1337"/>
                  </a:lnTo>
                  <a:lnTo>
                    <a:pt x="2781" y="1367"/>
                  </a:lnTo>
                  <a:lnTo>
                    <a:pt x="2795" y="1383"/>
                  </a:lnTo>
                  <a:lnTo>
                    <a:pt x="2795" y="1393"/>
                  </a:lnTo>
                  <a:lnTo>
                    <a:pt x="2779" y="1390"/>
                  </a:lnTo>
                  <a:lnTo>
                    <a:pt x="2769" y="1384"/>
                  </a:lnTo>
                  <a:lnTo>
                    <a:pt x="2762" y="1377"/>
                  </a:lnTo>
                  <a:lnTo>
                    <a:pt x="2758" y="1367"/>
                  </a:lnTo>
                  <a:lnTo>
                    <a:pt x="2748" y="1358"/>
                  </a:lnTo>
                  <a:lnTo>
                    <a:pt x="2713" y="1354"/>
                  </a:lnTo>
                  <a:lnTo>
                    <a:pt x="2702" y="1348"/>
                  </a:lnTo>
                  <a:lnTo>
                    <a:pt x="2668" y="1345"/>
                  </a:lnTo>
                  <a:lnTo>
                    <a:pt x="2636" y="1332"/>
                  </a:lnTo>
                  <a:lnTo>
                    <a:pt x="2627" y="1325"/>
                  </a:lnTo>
                  <a:lnTo>
                    <a:pt x="2617" y="1310"/>
                  </a:lnTo>
                  <a:lnTo>
                    <a:pt x="2619" y="1307"/>
                  </a:lnTo>
                  <a:lnTo>
                    <a:pt x="2633" y="1304"/>
                  </a:lnTo>
                  <a:lnTo>
                    <a:pt x="2634" y="1299"/>
                  </a:lnTo>
                  <a:lnTo>
                    <a:pt x="2633" y="1278"/>
                  </a:lnTo>
                  <a:lnTo>
                    <a:pt x="2622" y="1256"/>
                  </a:lnTo>
                  <a:lnTo>
                    <a:pt x="2621" y="1246"/>
                  </a:lnTo>
                  <a:lnTo>
                    <a:pt x="2627" y="1222"/>
                  </a:lnTo>
                  <a:lnTo>
                    <a:pt x="2618" y="1211"/>
                  </a:lnTo>
                  <a:lnTo>
                    <a:pt x="2627" y="1202"/>
                  </a:lnTo>
                  <a:lnTo>
                    <a:pt x="2641" y="1163"/>
                  </a:lnTo>
                  <a:lnTo>
                    <a:pt x="2634" y="1137"/>
                  </a:lnTo>
                  <a:lnTo>
                    <a:pt x="2632" y="1120"/>
                  </a:lnTo>
                  <a:lnTo>
                    <a:pt x="2640" y="1115"/>
                  </a:lnTo>
                  <a:lnTo>
                    <a:pt x="2630" y="1100"/>
                  </a:lnTo>
                  <a:lnTo>
                    <a:pt x="2628" y="1090"/>
                  </a:lnTo>
                  <a:lnTo>
                    <a:pt x="2629" y="1082"/>
                  </a:lnTo>
                  <a:lnTo>
                    <a:pt x="2613" y="1066"/>
                  </a:lnTo>
                  <a:lnTo>
                    <a:pt x="2608" y="1055"/>
                  </a:lnTo>
                  <a:lnTo>
                    <a:pt x="2593" y="1063"/>
                  </a:lnTo>
                  <a:lnTo>
                    <a:pt x="2595" y="1074"/>
                  </a:lnTo>
                  <a:lnTo>
                    <a:pt x="2602" y="1094"/>
                  </a:lnTo>
                  <a:lnTo>
                    <a:pt x="2607" y="1115"/>
                  </a:lnTo>
                  <a:lnTo>
                    <a:pt x="2607" y="1160"/>
                  </a:lnTo>
                  <a:lnTo>
                    <a:pt x="2598" y="1176"/>
                  </a:lnTo>
                  <a:lnTo>
                    <a:pt x="2566" y="1207"/>
                  </a:lnTo>
                  <a:lnTo>
                    <a:pt x="2546" y="1217"/>
                  </a:lnTo>
                  <a:lnTo>
                    <a:pt x="2516" y="1239"/>
                  </a:lnTo>
                  <a:lnTo>
                    <a:pt x="2517" y="1253"/>
                  </a:lnTo>
                  <a:lnTo>
                    <a:pt x="2517" y="1261"/>
                  </a:lnTo>
                  <a:lnTo>
                    <a:pt x="2514" y="1272"/>
                  </a:lnTo>
                  <a:lnTo>
                    <a:pt x="2498" y="1289"/>
                  </a:lnTo>
                  <a:lnTo>
                    <a:pt x="2498" y="1298"/>
                  </a:lnTo>
                  <a:lnTo>
                    <a:pt x="2519" y="1321"/>
                  </a:lnTo>
                  <a:lnTo>
                    <a:pt x="2532" y="1343"/>
                  </a:lnTo>
                  <a:lnTo>
                    <a:pt x="2541" y="1362"/>
                  </a:lnTo>
                  <a:lnTo>
                    <a:pt x="2547" y="1395"/>
                  </a:lnTo>
                  <a:lnTo>
                    <a:pt x="2560" y="1417"/>
                  </a:lnTo>
                  <a:lnTo>
                    <a:pt x="2569" y="1438"/>
                  </a:lnTo>
                  <a:lnTo>
                    <a:pt x="2569" y="1448"/>
                  </a:lnTo>
                  <a:lnTo>
                    <a:pt x="2565" y="1468"/>
                  </a:lnTo>
                  <a:lnTo>
                    <a:pt x="2557" y="1488"/>
                  </a:lnTo>
                  <a:lnTo>
                    <a:pt x="2555" y="1496"/>
                  </a:lnTo>
                  <a:lnTo>
                    <a:pt x="2541" y="1514"/>
                  </a:lnTo>
                  <a:lnTo>
                    <a:pt x="2538" y="1528"/>
                  </a:lnTo>
                  <a:lnTo>
                    <a:pt x="2539" y="1545"/>
                  </a:lnTo>
                  <a:lnTo>
                    <a:pt x="2532" y="1555"/>
                  </a:lnTo>
                  <a:lnTo>
                    <a:pt x="2530" y="1568"/>
                  </a:lnTo>
                  <a:lnTo>
                    <a:pt x="2527" y="1588"/>
                  </a:lnTo>
                  <a:lnTo>
                    <a:pt x="2541" y="1611"/>
                  </a:lnTo>
                  <a:lnTo>
                    <a:pt x="2548" y="1632"/>
                  </a:lnTo>
                  <a:lnTo>
                    <a:pt x="2546" y="1647"/>
                  </a:lnTo>
                  <a:lnTo>
                    <a:pt x="2539" y="1664"/>
                  </a:lnTo>
                  <a:lnTo>
                    <a:pt x="2538" y="1673"/>
                  </a:lnTo>
                  <a:lnTo>
                    <a:pt x="2547" y="1689"/>
                  </a:lnTo>
                  <a:lnTo>
                    <a:pt x="2559" y="1691"/>
                  </a:lnTo>
                  <a:lnTo>
                    <a:pt x="2575" y="1686"/>
                  </a:lnTo>
                  <a:lnTo>
                    <a:pt x="2586" y="1686"/>
                  </a:lnTo>
                  <a:lnTo>
                    <a:pt x="2600" y="1691"/>
                  </a:lnTo>
                  <a:lnTo>
                    <a:pt x="2616" y="1694"/>
                  </a:lnTo>
                  <a:lnTo>
                    <a:pt x="2618" y="1685"/>
                  </a:lnTo>
                  <a:lnTo>
                    <a:pt x="2641" y="1670"/>
                  </a:lnTo>
                  <a:lnTo>
                    <a:pt x="2665" y="1670"/>
                  </a:lnTo>
                  <a:lnTo>
                    <a:pt x="2698" y="1690"/>
                  </a:lnTo>
                  <a:lnTo>
                    <a:pt x="2708" y="1700"/>
                  </a:lnTo>
                  <a:lnTo>
                    <a:pt x="2734" y="1716"/>
                  </a:lnTo>
                  <a:lnTo>
                    <a:pt x="2753" y="1724"/>
                  </a:lnTo>
                  <a:lnTo>
                    <a:pt x="2758" y="1734"/>
                  </a:lnTo>
                  <a:lnTo>
                    <a:pt x="2758" y="1750"/>
                  </a:lnTo>
                  <a:lnTo>
                    <a:pt x="2757" y="1761"/>
                  </a:lnTo>
                  <a:lnTo>
                    <a:pt x="2775" y="1802"/>
                  </a:lnTo>
                  <a:lnTo>
                    <a:pt x="2779" y="1802"/>
                  </a:lnTo>
                  <a:lnTo>
                    <a:pt x="2780" y="1814"/>
                  </a:lnTo>
                  <a:lnTo>
                    <a:pt x="2774" y="1822"/>
                  </a:lnTo>
                  <a:lnTo>
                    <a:pt x="2761" y="1824"/>
                  </a:lnTo>
                  <a:lnTo>
                    <a:pt x="2750" y="1832"/>
                  </a:lnTo>
                  <a:lnTo>
                    <a:pt x="2746" y="1845"/>
                  </a:lnTo>
                  <a:lnTo>
                    <a:pt x="2745" y="1868"/>
                  </a:lnTo>
                  <a:lnTo>
                    <a:pt x="2747" y="1886"/>
                  </a:lnTo>
                  <a:lnTo>
                    <a:pt x="2751" y="1896"/>
                  </a:lnTo>
                  <a:lnTo>
                    <a:pt x="2763" y="1894"/>
                  </a:lnTo>
                  <a:lnTo>
                    <a:pt x="2781" y="1904"/>
                  </a:lnTo>
                  <a:lnTo>
                    <a:pt x="2800" y="1902"/>
                  </a:lnTo>
                  <a:lnTo>
                    <a:pt x="2820" y="1915"/>
                  </a:lnTo>
                  <a:lnTo>
                    <a:pt x="2817" y="1918"/>
                  </a:lnTo>
                  <a:lnTo>
                    <a:pt x="2792" y="1923"/>
                  </a:lnTo>
                  <a:lnTo>
                    <a:pt x="2779" y="1920"/>
                  </a:lnTo>
                  <a:lnTo>
                    <a:pt x="2754" y="1921"/>
                  </a:lnTo>
                  <a:lnTo>
                    <a:pt x="2752" y="1912"/>
                  </a:lnTo>
                  <a:lnTo>
                    <a:pt x="2748" y="1905"/>
                  </a:lnTo>
                  <a:lnTo>
                    <a:pt x="2727" y="1894"/>
                  </a:lnTo>
                  <a:lnTo>
                    <a:pt x="2726" y="1883"/>
                  </a:lnTo>
                  <a:lnTo>
                    <a:pt x="2730" y="1878"/>
                  </a:lnTo>
                  <a:lnTo>
                    <a:pt x="2732" y="1868"/>
                  </a:lnTo>
                  <a:lnTo>
                    <a:pt x="2731" y="1857"/>
                  </a:lnTo>
                  <a:lnTo>
                    <a:pt x="2732" y="1842"/>
                  </a:lnTo>
                  <a:lnTo>
                    <a:pt x="2740" y="1825"/>
                  </a:lnTo>
                  <a:lnTo>
                    <a:pt x="2736" y="1821"/>
                  </a:lnTo>
                  <a:lnTo>
                    <a:pt x="2730" y="1824"/>
                  </a:lnTo>
                  <a:lnTo>
                    <a:pt x="2729" y="1814"/>
                  </a:lnTo>
                  <a:lnTo>
                    <a:pt x="2732" y="1800"/>
                  </a:lnTo>
                  <a:lnTo>
                    <a:pt x="2734" y="1798"/>
                  </a:lnTo>
                  <a:lnTo>
                    <a:pt x="2732" y="1791"/>
                  </a:lnTo>
                  <a:lnTo>
                    <a:pt x="2735" y="1783"/>
                  </a:lnTo>
                  <a:lnTo>
                    <a:pt x="2732" y="1776"/>
                  </a:lnTo>
                  <a:lnTo>
                    <a:pt x="2726" y="1767"/>
                  </a:lnTo>
                  <a:lnTo>
                    <a:pt x="2718" y="1762"/>
                  </a:lnTo>
                  <a:lnTo>
                    <a:pt x="2713" y="1754"/>
                  </a:lnTo>
                  <a:lnTo>
                    <a:pt x="2703" y="1749"/>
                  </a:lnTo>
                  <a:lnTo>
                    <a:pt x="2699" y="1739"/>
                  </a:lnTo>
                  <a:lnTo>
                    <a:pt x="2700" y="1727"/>
                  </a:lnTo>
                  <a:lnTo>
                    <a:pt x="2694" y="1708"/>
                  </a:lnTo>
                  <a:lnTo>
                    <a:pt x="2667" y="1712"/>
                  </a:lnTo>
                  <a:lnTo>
                    <a:pt x="2652" y="1718"/>
                  </a:lnTo>
                  <a:lnTo>
                    <a:pt x="2621" y="1724"/>
                  </a:lnTo>
                  <a:lnTo>
                    <a:pt x="2602" y="1737"/>
                  </a:lnTo>
                  <a:lnTo>
                    <a:pt x="2582" y="1744"/>
                  </a:lnTo>
                  <a:lnTo>
                    <a:pt x="2574" y="1750"/>
                  </a:lnTo>
                  <a:lnTo>
                    <a:pt x="2574" y="1760"/>
                  </a:lnTo>
                  <a:lnTo>
                    <a:pt x="2576" y="1772"/>
                  </a:lnTo>
                  <a:lnTo>
                    <a:pt x="2573" y="1786"/>
                  </a:lnTo>
                  <a:lnTo>
                    <a:pt x="2566" y="1794"/>
                  </a:lnTo>
                  <a:lnTo>
                    <a:pt x="2570" y="1805"/>
                  </a:lnTo>
                  <a:lnTo>
                    <a:pt x="2575" y="1808"/>
                  </a:lnTo>
                  <a:lnTo>
                    <a:pt x="2579" y="1818"/>
                  </a:lnTo>
                  <a:lnTo>
                    <a:pt x="2585" y="1825"/>
                  </a:lnTo>
                  <a:lnTo>
                    <a:pt x="2584" y="1835"/>
                  </a:lnTo>
                  <a:lnTo>
                    <a:pt x="2590" y="1842"/>
                  </a:lnTo>
                  <a:lnTo>
                    <a:pt x="2593" y="1854"/>
                  </a:lnTo>
                  <a:lnTo>
                    <a:pt x="2595" y="1873"/>
                  </a:lnTo>
                  <a:lnTo>
                    <a:pt x="2590" y="1900"/>
                  </a:lnTo>
                  <a:lnTo>
                    <a:pt x="2576" y="1911"/>
                  </a:lnTo>
                  <a:lnTo>
                    <a:pt x="2547" y="1948"/>
                  </a:lnTo>
                  <a:lnTo>
                    <a:pt x="2544" y="1954"/>
                  </a:lnTo>
                  <a:lnTo>
                    <a:pt x="2544" y="1969"/>
                  </a:lnTo>
                  <a:lnTo>
                    <a:pt x="2541" y="1988"/>
                  </a:lnTo>
                  <a:lnTo>
                    <a:pt x="2525" y="2013"/>
                  </a:lnTo>
                  <a:lnTo>
                    <a:pt x="2515" y="2023"/>
                  </a:lnTo>
                  <a:lnTo>
                    <a:pt x="2499" y="2031"/>
                  </a:lnTo>
                  <a:lnTo>
                    <a:pt x="2490" y="2042"/>
                  </a:lnTo>
                  <a:lnTo>
                    <a:pt x="2462" y="2053"/>
                  </a:lnTo>
                  <a:lnTo>
                    <a:pt x="2457" y="2061"/>
                  </a:lnTo>
                  <a:lnTo>
                    <a:pt x="2465" y="2078"/>
                  </a:lnTo>
                  <a:lnTo>
                    <a:pt x="2458" y="2098"/>
                  </a:lnTo>
                  <a:lnTo>
                    <a:pt x="2445" y="2103"/>
                  </a:lnTo>
                  <a:lnTo>
                    <a:pt x="2407" y="2085"/>
                  </a:lnTo>
                  <a:lnTo>
                    <a:pt x="2387" y="2083"/>
                  </a:lnTo>
                  <a:lnTo>
                    <a:pt x="2374" y="2087"/>
                  </a:lnTo>
                  <a:lnTo>
                    <a:pt x="2363" y="2088"/>
                  </a:lnTo>
                  <a:lnTo>
                    <a:pt x="2338" y="2083"/>
                  </a:lnTo>
                  <a:lnTo>
                    <a:pt x="2334" y="2080"/>
                  </a:lnTo>
                  <a:lnTo>
                    <a:pt x="2334" y="2071"/>
                  </a:lnTo>
                  <a:lnTo>
                    <a:pt x="2337" y="2064"/>
                  </a:lnTo>
                  <a:lnTo>
                    <a:pt x="2334" y="2040"/>
                  </a:lnTo>
                  <a:lnTo>
                    <a:pt x="2321" y="2037"/>
                  </a:lnTo>
                  <a:lnTo>
                    <a:pt x="2318" y="2030"/>
                  </a:lnTo>
                  <a:lnTo>
                    <a:pt x="2321" y="2026"/>
                  </a:lnTo>
                  <a:lnTo>
                    <a:pt x="2332" y="2021"/>
                  </a:lnTo>
                  <a:lnTo>
                    <a:pt x="2343" y="2030"/>
                  </a:lnTo>
                  <a:lnTo>
                    <a:pt x="2347" y="2037"/>
                  </a:lnTo>
                  <a:lnTo>
                    <a:pt x="2360" y="2037"/>
                  </a:lnTo>
                  <a:lnTo>
                    <a:pt x="2366" y="2028"/>
                  </a:lnTo>
                  <a:lnTo>
                    <a:pt x="2375" y="2028"/>
                  </a:lnTo>
                  <a:lnTo>
                    <a:pt x="2385" y="2012"/>
                  </a:lnTo>
                  <a:lnTo>
                    <a:pt x="2393" y="2018"/>
                  </a:lnTo>
                  <a:lnTo>
                    <a:pt x="2407" y="2012"/>
                  </a:lnTo>
                  <a:lnTo>
                    <a:pt x="2409" y="2005"/>
                  </a:lnTo>
                  <a:lnTo>
                    <a:pt x="2415" y="2003"/>
                  </a:lnTo>
                  <a:lnTo>
                    <a:pt x="2424" y="2004"/>
                  </a:lnTo>
                  <a:lnTo>
                    <a:pt x="2439" y="2001"/>
                  </a:lnTo>
                  <a:lnTo>
                    <a:pt x="2445" y="1992"/>
                  </a:lnTo>
                  <a:lnTo>
                    <a:pt x="2439" y="1983"/>
                  </a:lnTo>
                  <a:lnTo>
                    <a:pt x="2422" y="1983"/>
                  </a:lnTo>
                  <a:lnTo>
                    <a:pt x="2415" y="1988"/>
                  </a:lnTo>
                  <a:lnTo>
                    <a:pt x="2407" y="1982"/>
                  </a:lnTo>
                  <a:lnTo>
                    <a:pt x="2408" y="1969"/>
                  </a:lnTo>
                  <a:lnTo>
                    <a:pt x="2428" y="1981"/>
                  </a:lnTo>
                  <a:lnTo>
                    <a:pt x="2449" y="1977"/>
                  </a:lnTo>
                  <a:lnTo>
                    <a:pt x="2451" y="1974"/>
                  </a:lnTo>
                  <a:lnTo>
                    <a:pt x="2452" y="1956"/>
                  </a:lnTo>
                  <a:lnTo>
                    <a:pt x="2461" y="1956"/>
                  </a:lnTo>
                  <a:lnTo>
                    <a:pt x="2468" y="1947"/>
                  </a:lnTo>
                  <a:lnTo>
                    <a:pt x="2469" y="1937"/>
                  </a:lnTo>
                  <a:lnTo>
                    <a:pt x="2474" y="1924"/>
                  </a:lnTo>
                  <a:lnTo>
                    <a:pt x="2477" y="1915"/>
                  </a:lnTo>
                  <a:lnTo>
                    <a:pt x="2494" y="1906"/>
                  </a:lnTo>
                  <a:lnTo>
                    <a:pt x="2503" y="1895"/>
                  </a:lnTo>
                  <a:lnTo>
                    <a:pt x="2499" y="1888"/>
                  </a:lnTo>
                  <a:lnTo>
                    <a:pt x="2504" y="1878"/>
                  </a:lnTo>
                  <a:lnTo>
                    <a:pt x="2501" y="1843"/>
                  </a:lnTo>
                  <a:lnTo>
                    <a:pt x="2501" y="1832"/>
                  </a:lnTo>
                  <a:lnTo>
                    <a:pt x="2506" y="1815"/>
                  </a:lnTo>
                  <a:lnTo>
                    <a:pt x="2521" y="1792"/>
                  </a:lnTo>
                  <a:lnTo>
                    <a:pt x="2520" y="1762"/>
                  </a:lnTo>
                  <a:lnTo>
                    <a:pt x="2490" y="1735"/>
                  </a:lnTo>
                  <a:lnTo>
                    <a:pt x="2468" y="1701"/>
                  </a:lnTo>
                  <a:lnTo>
                    <a:pt x="2468" y="1684"/>
                  </a:lnTo>
                  <a:lnTo>
                    <a:pt x="2472" y="1670"/>
                  </a:lnTo>
                  <a:lnTo>
                    <a:pt x="2473" y="1657"/>
                  </a:lnTo>
                  <a:lnTo>
                    <a:pt x="2471" y="1643"/>
                  </a:lnTo>
                  <a:lnTo>
                    <a:pt x="2478" y="1630"/>
                  </a:lnTo>
                  <a:lnTo>
                    <a:pt x="2473" y="1606"/>
                  </a:lnTo>
                  <a:lnTo>
                    <a:pt x="2479" y="1592"/>
                  </a:lnTo>
                  <a:lnTo>
                    <a:pt x="2479" y="1571"/>
                  </a:lnTo>
                  <a:lnTo>
                    <a:pt x="2476" y="1565"/>
                  </a:lnTo>
                  <a:lnTo>
                    <a:pt x="2476" y="1558"/>
                  </a:lnTo>
                  <a:lnTo>
                    <a:pt x="2473" y="1555"/>
                  </a:lnTo>
                  <a:lnTo>
                    <a:pt x="2472" y="1545"/>
                  </a:lnTo>
                  <a:lnTo>
                    <a:pt x="2474" y="1530"/>
                  </a:lnTo>
                  <a:lnTo>
                    <a:pt x="2473" y="1524"/>
                  </a:lnTo>
                  <a:lnTo>
                    <a:pt x="2467" y="1518"/>
                  </a:lnTo>
                  <a:lnTo>
                    <a:pt x="2465" y="1504"/>
                  </a:lnTo>
                  <a:lnTo>
                    <a:pt x="2469" y="1492"/>
                  </a:lnTo>
                  <a:lnTo>
                    <a:pt x="2482" y="1482"/>
                  </a:lnTo>
                  <a:lnTo>
                    <a:pt x="2483" y="1475"/>
                  </a:lnTo>
                  <a:lnTo>
                    <a:pt x="2480" y="1442"/>
                  </a:lnTo>
                  <a:lnTo>
                    <a:pt x="2485" y="1427"/>
                  </a:lnTo>
                  <a:lnTo>
                    <a:pt x="2485" y="1406"/>
                  </a:lnTo>
                  <a:lnTo>
                    <a:pt x="2471" y="1373"/>
                  </a:lnTo>
                  <a:lnTo>
                    <a:pt x="2473" y="1350"/>
                  </a:lnTo>
                  <a:lnTo>
                    <a:pt x="2453" y="1334"/>
                  </a:lnTo>
                  <a:lnTo>
                    <a:pt x="2442" y="1321"/>
                  </a:lnTo>
                  <a:lnTo>
                    <a:pt x="2429" y="1297"/>
                  </a:lnTo>
                  <a:lnTo>
                    <a:pt x="2430" y="1283"/>
                  </a:lnTo>
                  <a:lnTo>
                    <a:pt x="2431" y="1281"/>
                  </a:lnTo>
                  <a:lnTo>
                    <a:pt x="2447" y="1271"/>
                  </a:lnTo>
                  <a:lnTo>
                    <a:pt x="2450" y="1260"/>
                  </a:lnTo>
                  <a:lnTo>
                    <a:pt x="2457" y="1250"/>
                  </a:lnTo>
                  <a:lnTo>
                    <a:pt x="2457" y="1243"/>
                  </a:lnTo>
                  <a:lnTo>
                    <a:pt x="2456" y="1233"/>
                  </a:lnTo>
                  <a:lnTo>
                    <a:pt x="2465" y="1217"/>
                  </a:lnTo>
                  <a:lnTo>
                    <a:pt x="2472" y="1187"/>
                  </a:lnTo>
                  <a:lnTo>
                    <a:pt x="2478" y="1173"/>
                  </a:lnTo>
                  <a:lnTo>
                    <a:pt x="2480" y="1147"/>
                  </a:lnTo>
                  <a:lnTo>
                    <a:pt x="2477" y="1132"/>
                  </a:lnTo>
                  <a:lnTo>
                    <a:pt x="2476" y="1114"/>
                  </a:lnTo>
                  <a:lnTo>
                    <a:pt x="2477" y="1092"/>
                  </a:lnTo>
                  <a:lnTo>
                    <a:pt x="2473" y="1084"/>
                  </a:lnTo>
                  <a:lnTo>
                    <a:pt x="2477" y="1079"/>
                  </a:lnTo>
                  <a:lnTo>
                    <a:pt x="2476" y="1078"/>
                  </a:lnTo>
                  <a:lnTo>
                    <a:pt x="2434" y="1058"/>
                  </a:lnTo>
                  <a:lnTo>
                    <a:pt x="2419" y="1046"/>
                  </a:lnTo>
                  <a:lnTo>
                    <a:pt x="2376" y="1052"/>
                  </a:lnTo>
                  <a:lnTo>
                    <a:pt x="2359" y="1050"/>
                  </a:lnTo>
                  <a:lnTo>
                    <a:pt x="2331" y="1051"/>
                  </a:lnTo>
                  <a:lnTo>
                    <a:pt x="2318" y="1045"/>
                  </a:lnTo>
                  <a:lnTo>
                    <a:pt x="2326" y="1038"/>
                  </a:lnTo>
                  <a:lnTo>
                    <a:pt x="2297" y="1040"/>
                  </a:lnTo>
                  <a:lnTo>
                    <a:pt x="2293" y="1050"/>
                  </a:lnTo>
                  <a:lnTo>
                    <a:pt x="2293" y="1056"/>
                  </a:lnTo>
                  <a:lnTo>
                    <a:pt x="2288" y="1071"/>
                  </a:lnTo>
                  <a:lnTo>
                    <a:pt x="2279" y="1084"/>
                  </a:lnTo>
                  <a:lnTo>
                    <a:pt x="2273" y="1103"/>
                  </a:lnTo>
                  <a:lnTo>
                    <a:pt x="2265" y="1143"/>
                  </a:lnTo>
                  <a:lnTo>
                    <a:pt x="2261" y="1164"/>
                  </a:lnTo>
                  <a:lnTo>
                    <a:pt x="2254" y="1176"/>
                  </a:lnTo>
                  <a:lnTo>
                    <a:pt x="2248" y="1228"/>
                  </a:lnTo>
                  <a:lnTo>
                    <a:pt x="2243" y="1246"/>
                  </a:lnTo>
                  <a:lnTo>
                    <a:pt x="2225" y="1282"/>
                  </a:lnTo>
                  <a:lnTo>
                    <a:pt x="2204" y="1305"/>
                  </a:lnTo>
                  <a:lnTo>
                    <a:pt x="2186" y="1323"/>
                  </a:lnTo>
                  <a:lnTo>
                    <a:pt x="2159" y="1336"/>
                  </a:lnTo>
                  <a:lnTo>
                    <a:pt x="2152" y="1369"/>
                  </a:lnTo>
                  <a:lnTo>
                    <a:pt x="2152" y="1374"/>
                  </a:lnTo>
                  <a:lnTo>
                    <a:pt x="2156" y="1375"/>
                  </a:lnTo>
                  <a:lnTo>
                    <a:pt x="2167" y="1358"/>
                  </a:lnTo>
                  <a:lnTo>
                    <a:pt x="2171" y="1361"/>
                  </a:lnTo>
                  <a:lnTo>
                    <a:pt x="2171" y="1375"/>
                  </a:lnTo>
                  <a:lnTo>
                    <a:pt x="2166" y="1385"/>
                  </a:lnTo>
                  <a:lnTo>
                    <a:pt x="2148" y="1397"/>
                  </a:lnTo>
                  <a:lnTo>
                    <a:pt x="2143" y="1415"/>
                  </a:lnTo>
                  <a:lnTo>
                    <a:pt x="2149" y="1428"/>
                  </a:lnTo>
                  <a:lnTo>
                    <a:pt x="2162" y="1422"/>
                  </a:lnTo>
                  <a:lnTo>
                    <a:pt x="2171" y="1415"/>
                  </a:lnTo>
                  <a:lnTo>
                    <a:pt x="2186" y="1416"/>
                  </a:lnTo>
                  <a:lnTo>
                    <a:pt x="2192" y="1432"/>
                  </a:lnTo>
                  <a:lnTo>
                    <a:pt x="2187" y="1445"/>
                  </a:lnTo>
                  <a:lnTo>
                    <a:pt x="2187" y="1487"/>
                  </a:lnTo>
                  <a:lnTo>
                    <a:pt x="2178" y="1499"/>
                  </a:lnTo>
                  <a:lnTo>
                    <a:pt x="2181" y="1522"/>
                  </a:lnTo>
                  <a:lnTo>
                    <a:pt x="2187" y="1534"/>
                  </a:lnTo>
                  <a:lnTo>
                    <a:pt x="2181" y="1550"/>
                  </a:lnTo>
                  <a:lnTo>
                    <a:pt x="2170" y="1550"/>
                  </a:lnTo>
                  <a:lnTo>
                    <a:pt x="2164" y="1540"/>
                  </a:lnTo>
                  <a:lnTo>
                    <a:pt x="2161" y="1563"/>
                  </a:lnTo>
                  <a:lnTo>
                    <a:pt x="2161" y="1606"/>
                  </a:lnTo>
                  <a:lnTo>
                    <a:pt x="2168" y="1621"/>
                  </a:lnTo>
                  <a:lnTo>
                    <a:pt x="2168" y="1606"/>
                  </a:lnTo>
                  <a:lnTo>
                    <a:pt x="2182" y="1601"/>
                  </a:lnTo>
                  <a:lnTo>
                    <a:pt x="2205" y="1616"/>
                  </a:lnTo>
                  <a:lnTo>
                    <a:pt x="2218" y="1628"/>
                  </a:lnTo>
                  <a:lnTo>
                    <a:pt x="2225" y="1625"/>
                  </a:lnTo>
                  <a:lnTo>
                    <a:pt x="2230" y="1625"/>
                  </a:lnTo>
                  <a:lnTo>
                    <a:pt x="2227" y="1647"/>
                  </a:lnTo>
                  <a:lnTo>
                    <a:pt x="2236" y="1671"/>
                  </a:lnTo>
                  <a:lnTo>
                    <a:pt x="2243" y="1686"/>
                  </a:lnTo>
                  <a:lnTo>
                    <a:pt x="2251" y="1706"/>
                  </a:lnTo>
                  <a:lnTo>
                    <a:pt x="2267" y="1717"/>
                  </a:lnTo>
                  <a:lnTo>
                    <a:pt x="2279" y="1713"/>
                  </a:lnTo>
                  <a:lnTo>
                    <a:pt x="2279" y="1719"/>
                  </a:lnTo>
                  <a:lnTo>
                    <a:pt x="2285" y="1727"/>
                  </a:lnTo>
                  <a:lnTo>
                    <a:pt x="2274" y="1743"/>
                  </a:lnTo>
                  <a:lnTo>
                    <a:pt x="2264" y="1776"/>
                  </a:lnTo>
                  <a:lnTo>
                    <a:pt x="2256" y="1799"/>
                  </a:lnTo>
                  <a:lnTo>
                    <a:pt x="2253" y="1811"/>
                  </a:lnTo>
                  <a:lnTo>
                    <a:pt x="2238" y="1822"/>
                  </a:lnTo>
                  <a:lnTo>
                    <a:pt x="2234" y="1814"/>
                  </a:lnTo>
                  <a:lnTo>
                    <a:pt x="2235" y="1800"/>
                  </a:lnTo>
                  <a:lnTo>
                    <a:pt x="2225" y="1787"/>
                  </a:lnTo>
                  <a:lnTo>
                    <a:pt x="2207" y="1776"/>
                  </a:lnTo>
                  <a:lnTo>
                    <a:pt x="2172" y="1733"/>
                  </a:lnTo>
                  <a:lnTo>
                    <a:pt x="2161" y="1724"/>
                  </a:lnTo>
                  <a:lnTo>
                    <a:pt x="2144" y="1721"/>
                  </a:lnTo>
                  <a:lnTo>
                    <a:pt x="2119" y="1701"/>
                  </a:lnTo>
                  <a:lnTo>
                    <a:pt x="2092" y="1691"/>
                  </a:lnTo>
                  <a:lnTo>
                    <a:pt x="2094" y="1682"/>
                  </a:lnTo>
                  <a:lnTo>
                    <a:pt x="2101" y="1682"/>
                  </a:lnTo>
                  <a:lnTo>
                    <a:pt x="2097" y="1679"/>
                  </a:lnTo>
                  <a:lnTo>
                    <a:pt x="2079" y="1675"/>
                  </a:lnTo>
                  <a:lnTo>
                    <a:pt x="2057" y="1658"/>
                  </a:lnTo>
                  <a:lnTo>
                    <a:pt x="2043" y="1652"/>
                  </a:lnTo>
                  <a:lnTo>
                    <a:pt x="2011" y="1622"/>
                  </a:lnTo>
                  <a:lnTo>
                    <a:pt x="1993" y="1617"/>
                  </a:lnTo>
                  <a:lnTo>
                    <a:pt x="1965" y="1603"/>
                  </a:lnTo>
                  <a:lnTo>
                    <a:pt x="1956" y="1603"/>
                  </a:lnTo>
                  <a:lnTo>
                    <a:pt x="1936" y="1589"/>
                  </a:lnTo>
                  <a:lnTo>
                    <a:pt x="1922" y="1590"/>
                  </a:lnTo>
                  <a:lnTo>
                    <a:pt x="1869" y="1587"/>
                  </a:lnTo>
                  <a:lnTo>
                    <a:pt x="1865" y="1581"/>
                  </a:lnTo>
                  <a:lnTo>
                    <a:pt x="1848" y="1573"/>
                  </a:lnTo>
                  <a:lnTo>
                    <a:pt x="1834" y="1573"/>
                  </a:lnTo>
                  <a:lnTo>
                    <a:pt x="1829" y="1577"/>
                  </a:lnTo>
                  <a:lnTo>
                    <a:pt x="1828" y="1587"/>
                  </a:lnTo>
                  <a:lnTo>
                    <a:pt x="1823" y="1595"/>
                  </a:lnTo>
                  <a:lnTo>
                    <a:pt x="1802" y="1609"/>
                  </a:lnTo>
                  <a:lnTo>
                    <a:pt x="1804" y="1617"/>
                  </a:lnTo>
                  <a:lnTo>
                    <a:pt x="1810" y="1635"/>
                  </a:lnTo>
                  <a:lnTo>
                    <a:pt x="1823" y="1655"/>
                  </a:lnTo>
                  <a:lnTo>
                    <a:pt x="1833" y="1690"/>
                  </a:lnTo>
                  <a:lnTo>
                    <a:pt x="1832" y="1682"/>
                  </a:lnTo>
                  <a:lnTo>
                    <a:pt x="1837" y="1684"/>
                  </a:lnTo>
                  <a:lnTo>
                    <a:pt x="1832" y="1718"/>
                  </a:lnTo>
                  <a:lnTo>
                    <a:pt x="1829" y="1724"/>
                  </a:lnTo>
                  <a:lnTo>
                    <a:pt x="1810" y="1746"/>
                  </a:lnTo>
                  <a:lnTo>
                    <a:pt x="1779" y="1750"/>
                  </a:lnTo>
                  <a:lnTo>
                    <a:pt x="1778" y="1765"/>
                  </a:lnTo>
                  <a:lnTo>
                    <a:pt x="1783" y="1773"/>
                  </a:lnTo>
                  <a:lnTo>
                    <a:pt x="1784" y="1783"/>
                  </a:lnTo>
                  <a:lnTo>
                    <a:pt x="1773" y="1799"/>
                  </a:lnTo>
                  <a:lnTo>
                    <a:pt x="1761" y="1805"/>
                  </a:lnTo>
                  <a:lnTo>
                    <a:pt x="1747" y="1798"/>
                  </a:lnTo>
                  <a:lnTo>
                    <a:pt x="1736" y="1787"/>
                  </a:lnTo>
                  <a:lnTo>
                    <a:pt x="1736" y="1770"/>
                  </a:lnTo>
                  <a:lnTo>
                    <a:pt x="1741" y="1759"/>
                  </a:lnTo>
                  <a:lnTo>
                    <a:pt x="1747" y="1750"/>
                  </a:lnTo>
                  <a:lnTo>
                    <a:pt x="1754" y="1745"/>
                  </a:lnTo>
                  <a:lnTo>
                    <a:pt x="1732" y="1713"/>
                  </a:lnTo>
                  <a:lnTo>
                    <a:pt x="1735" y="1705"/>
                  </a:lnTo>
                  <a:lnTo>
                    <a:pt x="1724" y="1703"/>
                  </a:lnTo>
                  <a:lnTo>
                    <a:pt x="1684" y="1721"/>
                  </a:lnTo>
                  <a:lnTo>
                    <a:pt x="1675" y="1737"/>
                  </a:lnTo>
                  <a:lnTo>
                    <a:pt x="1660" y="1743"/>
                  </a:lnTo>
                  <a:lnTo>
                    <a:pt x="1640" y="1773"/>
                  </a:lnTo>
                  <a:lnTo>
                    <a:pt x="1628" y="1775"/>
                  </a:lnTo>
                  <a:lnTo>
                    <a:pt x="1622" y="1766"/>
                  </a:lnTo>
                  <a:lnTo>
                    <a:pt x="1606" y="1762"/>
                  </a:lnTo>
                  <a:lnTo>
                    <a:pt x="1587" y="1767"/>
                  </a:lnTo>
                  <a:lnTo>
                    <a:pt x="1570" y="1757"/>
                  </a:lnTo>
                  <a:lnTo>
                    <a:pt x="1547" y="1772"/>
                  </a:lnTo>
                  <a:lnTo>
                    <a:pt x="1536" y="1771"/>
                  </a:lnTo>
                  <a:lnTo>
                    <a:pt x="1512" y="1792"/>
                  </a:lnTo>
                  <a:lnTo>
                    <a:pt x="1508" y="1802"/>
                  </a:lnTo>
                  <a:lnTo>
                    <a:pt x="1506" y="1822"/>
                  </a:lnTo>
                  <a:lnTo>
                    <a:pt x="1504" y="1831"/>
                  </a:lnTo>
                  <a:lnTo>
                    <a:pt x="1495" y="1831"/>
                  </a:lnTo>
                  <a:lnTo>
                    <a:pt x="1487" y="1824"/>
                  </a:lnTo>
                  <a:lnTo>
                    <a:pt x="1478" y="1813"/>
                  </a:lnTo>
                  <a:lnTo>
                    <a:pt x="1474" y="1816"/>
                  </a:lnTo>
                  <a:lnTo>
                    <a:pt x="1467" y="1821"/>
                  </a:lnTo>
                  <a:lnTo>
                    <a:pt x="1456" y="1807"/>
                  </a:lnTo>
                  <a:lnTo>
                    <a:pt x="1456" y="1779"/>
                  </a:lnTo>
                  <a:lnTo>
                    <a:pt x="1450" y="1773"/>
                  </a:lnTo>
                  <a:lnTo>
                    <a:pt x="1450" y="1766"/>
                  </a:lnTo>
                  <a:lnTo>
                    <a:pt x="1457" y="1751"/>
                  </a:lnTo>
                  <a:lnTo>
                    <a:pt x="1458" y="1737"/>
                  </a:lnTo>
                  <a:lnTo>
                    <a:pt x="1452" y="1724"/>
                  </a:lnTo>
                  <a:lnTo>
                    <a:pt x="1447" y="1722"/>
                  </a:lnTo>
                  <a:lnTo>
                    <a:pt x="1446" y="1730"/>
                  </a:lnTo>
                  <a:lnTo>
                    <a:pt x="1442" y="1730"/>
                  </a:lnTo>
                  <a:lnTo>
                    <a:pt x="1444" y="1721"/>
                  </a:lnTo>
                  <a:lnTo>
                    <a:pt x="1451" y="1716"/>
                  </a:lnTo>
                  <a:lnTo>
                    <a:pt x="1477" y="1713"/>
                  </a:lnTo>
                  <a:lnTo>
                    <a:pt x="1488" y="1707"/>
                  </a:lnTo>
                  <a:lnTo>
                    <a:pt x="1490" y="1705"/>
                  </a:lnTo>
                  <a:lnTo>
                    <a:pt x="1484" y="1707"/>
                  </a:lnTo>
                  <a:lnTo>
                    <a:pt x="1467" y="1712"/>
                  </a:lnTo>
                  <a:lnTo>
                    <a:pt x="1460" y="1711"/>
                  </a:lnTo>
                  <a:lnTo>
                    <a:pt x="1445" y="1712"/>
                  </a:lnTo>
                  <a:lnTo>
                    <a:pt x="1423" y="1723"/>
                  </a:lnTo>
                  <a:lnTo>
                    <a:pt x="1424" y="1730"/>
                  </a:lnTo>
                  <a:lnTo>
                    <a:pt x="1415" y="1734"/>
                  </a:lnTo>
                  <a:lnTo>
                    <a:pt x="1413" y="1738"/>
                  </a:lnTo>
                  <a:lnTo>
                    <a:pt x="1417" y="1751"/>
                  </a:lnTo>
                  <a:lnTo>
                    <a:pt x="1417" y="1759"/>
                  </a:lnTo>
                  <a:lnTo>
                    <a:pt x="1406" y="1765"/>
                  </a:lnTo>
                  <a:lnTo>
                    <a:pt x="1397" y="1760"/>
                  </a:lnTo>
                  <a:lnTo>
                    <a:pt x="1393" y="1751"/>
                  </a:lnTo>
                  <a:lnTo>
                    <a:pt x="1398" y="1743"/>
                  </a:lnTo>
                  <a:lnTo>
                    <a:pt x="1391" y="1743"/>
                  </a:lnTo>
                  <a:lnTo>
                    <a:pt x="1369" y="1767"/>
                  </a:lnTo>
                  <a:lnTo>
                    <a:pt x="1377" y="1766"/>
                  </a:lnTo>
                  <a:lnTo>
                    <a:pt x="1381" y="1775"/>
                  </a:lnTo>
                  <a:lnTo>
                    <a:pt x="1381" y="1783"/>
                  </a:lnTo>
                  <a:lnTo>
                    <a:pt x="1380" y="1793"/>
                  </a:lnTo>
                  <a:lnTo>
                    <a:pt x="1371" y="1800"/>
                  </a:lnTo>
                  <a:lnTo>
                    <a:pt x="1366" y="1803"/>
                  </a:lnTo>
                  <a:lnTo>
                    <a:pt x="1361" y="1789"/>
                  </a:lnTo>
                  <a:lnTo>
                    <a:pt x="1354" y="1777"/>
                  </a:lnTo>
                  <a:lnTo>
                    <a:pt x="1326" y="1786"/>
                  </a:lnTo>
                  <a:lnTo>
                    <a:pt x="1328" y="1789"/>
                  </a:lnTo>
                  <a:lnTo>
                    <a:pt x="1291" y="1807"/>
                  </a:lnTo>
                  <a:lnTo>
                    <a:pt x="1288" y="1804"/>
                  </a:lnTo>
                  <a:lnTo>
                    <a:pt x="1282" y="1807"/>
                  </a:lnTo>
                  <a:lnTo>
                    <a:pt x="1254" y="1832"/>
                  </a:lnTo>
                  <a:lnTo>
                    <a:pt x="1181" y="1880"/>
                  </a:lnTo>
                  <a:lnTo>
                    <a:pt x="1172" y="1880"/>
                  </a:lnTo>
                  <a:lnTo>
                    <a:pt x="1171" y="1895"/>
                  </a:lnTo>
                  <a:lnTo>
                    <a:pt x="1175" y="1897"/>
                  </a:lnTo>
                  <a:lnTo>
                    <a:pt x="1166" y="1905"/>
                  </a:lnTo>
                  <a:lnTo>
                    <a:pt x="1144" y="1908"/>
                  </a:lnTo>
                  <a:lnTo>
                    <a:pt x="1135" y="1916"/>
                  </a:lnTo>
                  <a:lnTo>
                    <a:pt x="1129" y="1913"/>
                  </a:lnTo>
                  <a:lnTo>
                    <a:pt x="1123" y="1927"/>
                  </a:lnTo>
                  <a:lnTo>
                    <a:pt x="1114" y="1958"/>
                  </a:lnTo>
                  <a:lnTo>
                    <a:pt x="1111" y="1970"/>
                  </a:lnTo>
                  <a:lnTo>
                    <a:pt x="1113" y="1996"/>
                  </a:lnTo>
                  <a:lnTo>
                    <a:pt x="1106" y="2008"/>
                  </a:lnTo>
                  <a:lnTo>
                    <a:pt x="1090" y="2017"/>
                  </a:lnTo>
                  <a:lnTo>
                    <a:pt x="1079" y="2015"/>
                  </a:lnTo>
                  <a:lnTo>
                    <a:pt x="1058" y="2024"/>
                  </a:lnTo>
                  <a:lnTo>
                    <a:pt x="1053" y="2044"/>
                  </a:lnTo>
                  <a:lnTo>
                    <a:pt x="1048" y="2030"/>
                  </a:lnTo>
                  <a:lnTo>
                    <a:pt x="1047" y="2015"/>
                  </a:lnTo>
                  <a:lnTo>
                    <a:pt x="1033" y="2023"/>
                  </a:lnTo>
                  <a:lnTo>
                    <a:pt x="1024" y="2023"/>
                  </a:lnTo>
                  <a:lnTo>
                    <a:pt x="1015" y="2017"/>
                  </a:lnTo>
                  <a:lnTo>
                    <a:pt x="1004" y="1997"/>
                  </a:lnTo>
                  <a:lnTo>
                    <a:pt x="1000" y="1985"/>
                  </a:lnTo>
                  <a:lnTo>
                    <a:pt x="978" y="1960"/>
                  </a:lnTo>
                  <a:lnTo>
                    <a:pt x="968" y="1950"/>
                  </a:lnTo>
                  <a:lnTo>
                    <a:pt x="963" y="1935"/>
                  </a:lnTo>
                  <a:lnTo>
                    <a:pt x="962" y="1921"/>
                  </a:lnTo>
                  <a:lnTo>
                    <a:pt x="973" y="1920"/>
                  </a:lnTo>
                  <a:lnTo>
                    <a:pt x="981" y="1910"/>
                  </a:lnTo>
                  <a:lnTo>
                    <a:pt x="984" y="1896"/>
                  </a:lnTo>
                  <a:lnTo>
                    <a:pt x="999" y="1891"/>
                  </a:lnTo>
                  <a:lnTo>
                    <a:pt x="1054" y="1880"/>
                  </a:lnTo>
                  <a:lnTo>
                    <a:pt x="1046" y="1863"/>
                  </a:lnTo>
                  <a:lnTo>
                    <a:pt x="1044" y="1845"/>
                  </a:lnTo>
                  <a:lnTo>
                    <a:pt x="1041" y="1826"/>
                  </a:lnTo>
                  <a:lnTo>
                    <a:pt x="1031" y="1832"/>
                  </a:lnTo>
                  <a:lnTo>
                    <a:pt x="1021" y="1814"/>
                  </a:lnTo>
                  <a:lnTo>
                    <a:pt x="1015" y="1809"/>
                  </a:lnTo>
                  <a:lnTo>
                    <a:pt x="1015" y="1792"/>
                  </a:lnTo>
                  <a:lnTo>
                    <a:pt x="1004" y="1783"/>
                  </a:lnTo>
                  <a:lnTo>
                    <a:pt x="978" y="1776"/>
                  </a:lnTo>
                  <a:lnTo>
                    <a:pt x="955" y="1776"/>
                  </a:lnTo>
                  <a:lnTo>
                    <a:pt x="930" y="1773"/>
                  </a:lnTo>
                  <a:lnTo>
                    <a:pt x="919" y="1777"/>
                  </a:lnTo>
                  <a:lnTo>
                    <a:pt x="909" y="1775"/>
                  </a:lnTo>
                  <a:lnTo>
                    <a:pt x="868" y="1754"/>
                  </a:lnTo>
                  <a:lnTo>
                    <a:pt x="870" y="1764"/>
                  </a:lnTo>
                  <a:lnTo>
                    <a:pt x="917" y="1805"/>
                  </a:lnTo>
                  <a:lnTo>
                    <a:pt x="917" y="1838"/>
                  </a:lnTo>
                  <a:lnTo>
                    <a:pt x="919" y="1853"/>
                  </a:lnTo>
                  <a:lnTo>
                    <a:pt x="914" y="1873"/>
                  </a:lnTo>
                  <a:lnTo>
                    <a:pt x="915" y="1890"/>
                  </a:lnTo>
                  <a:lnTo>
                    <a:pt x="901" y="1939"/>
                  </a:lnTo>
                  <a:lnTo>
                    <a:pt x="901" y="1953"/>
                  </a:lnTo>
                  <a:lnTo>
                    <a:pt x="902" y="1970"/>
                  </a:lnTo>
                  <a:lnTo>
                    <a:pt x="907" y="1975"/>
                  </a:lnTo>
                  <a:lnTo>
                    <a:pt x="919" y="1975"/>
                  </a:lnTo>
                  <a:lnTo>
                    <a:pt x="929" y="1982"/>
                  </a:lnTo>
                  <a:lnTo>
                    <a:pt x="938" y="2002"/>
                  </a:lnTo>
                  <a:lnTo>
                    <a:pt x="938" y="2013"/>
                  </a:lnTo>
                  <a:lnTo>
                    <a:pt x="933" y="2026"/>
                  </a:lnTo>
                  <a:lnTo>
                    <a:pt x="936" y="2037"/>
                  </a:lnTo>
                  <a:lnTo>
                    <a:pt x="933" y="2056"/>
                  </a:lnTo>
                  <a:lnTo>
                    <a:pt x="922" y="2072"/>
                  </a:lnTo>
                  <a:lnTo>
                    <a:pt x="915" y="2096"/>
                  </a:lnTo>
                  <a:lnTo>
                    <a:pt x="922" y="2114"/>
                  </a:lnTo>
                  <a:lnTo>
                    <a:pt x="918" y="2149"/>
                  </a:lnTo>
                  <a:lnTo>
                    <a:pt x="908" y="2134"/>
                  </a:lnTo>
                  <a:lnTo>
                    <a:pt x="906" y="2123"/>
                  </a:lnTo>
                  <a:lnTo>
                    <a:pt x="898" y="2114"/>
                  </a:lnTo>
                  <a:lnTo>
                    <a:pt x="890" y="2115"/>
                  </a:lnTo>
                  <a:lnTo>
                    <a:pt x="877" y="2126"/>
                  </a:lnTo>
                  <a:lnTo>
                    <a:pt x="885" y="2111"/>
                  </a:lnTo>
                  <a:lnTo>
                    <a:pt x="886" y="2099"/>
                  </a:lnTo>
                  <a:lnTo>
                    <a:pt x="869" y="2085"/>
                  </a:lnTo>
                  <a:lnTo>
                    <a:pt x="860" y="2080"/>
                  </a:lnTo>
                  <a:lnTo>
                    <a:pt x="837" y="2080"/>
                  </a:lnTo>
                  <a:lnTo>
                    <a:pt x="816" y="2062"/>
                  </a:lnTo>
                  <a:lnTo>
                    <a:pt x="807" y="2072"/>
                  </a:lnTo>
                  <a:lnTo>
                    <a:pt x="804" y="2083"/>
                  </a:lnTo>
                  <a:lnTo>
                    <a:pt x="788" y="2099"/>
                  </a:lnTo>
                  <a:lnTo>
                    <a:pt x="779" y="2114"/>
                  </a:lnTo>
                  <a:lnTo>
                    <a:pt x="768" y="2126"/>
                  </a:lnTo>
                  <a:lnTo>
                    <a:pt x="743" y="2136"/>
                  </a:lnTo>
                  <a:lnTo>
                    <a:pt x="735" y="2136"/>
                  </a:lnTo>
                  <a:lnTo>
                    <a:pt x="723" y="2144"/>
                  </a:lnTo>
                  <a:lnTo>
                    <a:pt x="716" y="2159"/>
                  </a:lnTo>
                  <a:lnTo>
                    <a:pt x="704" y="2170"/>
                  </a:lnTo>
                  <a:lnTo>
                    <a:pt x="693" y="2180"/>
                  </a:lnTo>
                  <a:lnTo>
                    <a:pt x="681" y="2184"/>
                  </a:lnTo>
                  <a:lnTo>
                    <a:pt x="681" y="2197"/>
                  </a:lnTo>
                  <a:lnTo>
                    <a:pt x="683" y="2223"/>
                  </a:lnTo>
                  <a:lnTo>
                    <a:pt x="696" y="2246"/>
                  </a:lnTo>
                  <a:lnTo>
                    <a:pt x="707" y="2261"/>
                  </a:lnTo>
                  <a:lnTo>
                    <a:pt x="714" y="2276"/>
                  </a:lnTo>
                  <a:lnTo>
                    <a:pt x="727" y="2308"/>
                  </a:lnTo>
                  <a:lnTo>
                    <a:pt x="730" y="2316"/>
                  </a:lnTo>
                  <a:lnTo>
                    <a:pt x="739" y="2330"/>
                  </a:lnTo>
                  <a:lnTo>
                    <a:pt x="739" y="2336"/>
                  </a:lnTo>
                  <a:lnTo>
                    <a:pt x="720" y="2324"/>
                  </a:lnTo>
                  <a:lnTo>
                    <a:pt x="714" y="2326"/>
                  </a:lnTo>
                  <a:lnTo>
                    <a:pt x="686" y="2315"/>
                  </a:lnTo>
                  <a:lnTo>
                    <a:pt x="687" y="2321"/>
                  </a:lnTo>
                  <a:lnTo>
                    <a:pt x="684" y="2325"/>
                  </a:lnTo>
                  <a:lnTo>
                    <a:pt x="671" y="2322"/>
                  </a:lnTo>
                  <a:lnTo>
                    <a:pt x="653" y="2314"/>
                  </a:lnTo>
                  <a:lnTo>
                    <a:pt x="634" y="2300"/>
                  </a:lnTo>
                  <a:lnTo>
                    <a:pt x="619" y="2298"/>
                  </a:lnTo>
                  <a:lnTo>
                    <a:pt x="610" y="2290"/>
                  </a:lnTo>
                  <a:lnTo>
                    <a:pt x="595" y="2304"/>
                  </a:lnTo>
                  <a:lnTo>
                    <a:pt x="587" y="2317"/>
                  </a:lnTo>
                  <a:lnTo>
                    <a:pt x="584" y="2297"/>
                  </a:lnTo>
                  <a:lnTo>
                    <a:pt x="599" y="2288"/>
                  </a:lnTo>
                  <a:lnTo>
                    <a:pt x="586" y="2283"/>
                  </a:lnTo>
                  <a:lnTo>
                    <a:pt x="570" y="2279"/>
                  </a:lnTo>
                  <a:lnTo>
                    <a:pt x="567" y="2266"/>
                  </a:lnTo>
                  <a:lnTo>
                    <a:pt x="549" y="2255"/>
                  </a:lnTo>
                  <a:lnTo>
                    <a:pt x="531" y="2246"/>
                  </a:lnTo>
                  <a:lnTo>
                    <a:pt x="520" y="2244"/>
                  </a:lnTo>
                  <a:lnTo>
                    <a:pt x="517" y="2265"/>
                  </a:lnTo>
                  <a:lnTo>
                    <a:pt x="509" y="2276"/>
                  </a:lnTo>
                  <a:lnTo>
                    <a:pt x="499" y="2279"/>
                  </a:lnTo>
                  <a:lnTo>
                    <a:pt x="501" y="2289"/>
                  </a:lnTo>
                  <a:lnTo>
                    <a:pt x="508" y="2304"/>
                  </a:lnTo>
                  <a:lnTo>
                    <a:pt x="516" y="2309"/>
                  </a:lnTo>
                  <a:lnTo>
                    <a:pt x="527" y="2332"/>
                  </a:lnTo>
                  <a:lnTo>
                    <a:pt x="543" y="2349"/>
                  </a:lnTo>
                  <a:lnTo>
                    <a:pt x="574" y="2336"/>
                  </a:lnTo>
                  <a:lnTo>
                    <a:pt x="580" y="2352"/>
                  </a:lnTo>
                  <a:lnTo>
                    <a:pt x="587" y="2399"/>
                  </a:lnTo>
                  <a:lnTo>
                    <a:pt x="592" y="2407"/>
                  </a:lnTo>
                  <a:lnTo>
                    <a:pt x="575" y="2400"/>
                  </a:lnTo>
                  <a:lnTo>
                    <a:pt x="560" y="2410"/>
                  </a:lnTo>
                  <a:lnTo>
                    <a:pt x="557" y="2417"/>
                  </a:lnTo>
                  <a:lnTo>
                    <a:pt x="557" y="2421"/>
                  </a:lnTo>
                  <a:lnTo>
                    <a:pt x="543" y="2413"/>
                  </a:lnTo>
                  <a:lnTo>
                    <a:pt x="533" y="2411"/>
                  </a:lnTo>
                  <a:lnTo>
                    <a:pt x="501" y="2395"/>
                  </a:lnTo>
                  <a:lnTo>
                    <a:pt x="484" y="2390"/>
                  </a:lnTo>
                  <a:lnTo>
                    <a:pt x="482" y="2383"/>
                  </a:lnTo>
                  <a:lnTo>
                    <a:pt x="474" y="2372"/>
                  </a:lnTo>
                  <a:lnTo>
                    <a:pt x="466" y="2364"/>
                  </a:lnTo>
                  <a:lnTo>
                    <a:pt x="460" y="2354"/>
                  </a:lnTo>
                  <a:lnTo>
                    <a:pt x="450" y="2348"/>
                  </a:lnTo>
                  <a:lnTo>
                    <a:pt x="444" y="2354"/>
                  </a:lnTo>
                  <a:lnTo>
                    <a:pt x="433" y="2356"/>
                  </a:lnTo>
                  <a:lnTo>
                    <a:pt x="415" y="2342"/>
                  </a:lnTo>
                  <a:lnTo>
                    <a:pt x="409" y="2330"/>
                  </a:lnTo>
                  <a:lnTo>
                    <a:pt x="396" y="2337"/>
                  </a:lnTo>
                  <a:lnTo>
                    <a:pt x="398" y="2329"/>
                  </a:lnTo>
                  <a:lnTo>
                    <a:pt x="408" y="2319"/>
                  </a:lnTo>
                  <a:lnTo>
                    <a:pt x="406" y="2299"/>
                  </a:lnTo>
                  <a:lnTo>
                    <a:pt x="408" y="2282"/>
                  </a:lnTo>
                  <a:lnTo>
                    <a:pt x="397" y="2272"/>
                  </a:lnTo>
                  <a:lnTo>
                    <a:pt x="398" y="2257"/>
                  </a:lnTo>
                  <a:lnTo>
                    <a:pt x="380" y="2222"/>
                  </a:lnTo>
                  <a:lnTo>
                    <a:pt x="385" y="2213"/>
                  </a:lnTo>
                  <a:lnTo>
                    <a:pt x="398" y="2209"/>
                  </a:lnTo>
                  <a:lnTo>
                    <a:pt x="402" y="2187"/>
                  </a:lnTo>
                  <a:lnTo>
                    <a:pt x="404" y="2161"/>
                  </a:lnTo>
                  <a:lnTo>
                    <a:pt x="402" y="2150"/>
                  </a:lnTo>
                  <a:lnTo>
                    <a:pt x="395" y="2142"/>
                  </a:lnTo>
                  <a:lnTo>
                    <a:pt x="388" y="2122"/>
                  </a:lnTo>
                  <a:lnTo>
                    <a:pt x="384" y="2116"/>
                  </a:lnTo>
                  <a:lnTo>
                    <a:pt x="368" y="2114"/>
                  </a:lnTo>
                  <a:lnTo>
                    <a:pt x="363" y="2101"/>
                  </a:lnTo>
                  <a:lnTo>
                    <a:pt x="353" y="2100"/>
                  </a:lnTo>
                  <a:lnTo>
                    <a:pt x="336" y="2094"/>
                  </a:lnTo>
                  <a:lnTo>
                    <a:pt x="336" y="2087"/>
                  </a:lnTo>
                  <a:lnTo>
                    <a:pt x="338" y="2078"/>
                  </a:lnTo>
                  <a:lnTo>
                    <a:pt x="336" y="2073"/>
                  </a:lnTo>
                  <a:lnTo>
                    <a:pt x="318" y="2071"/>
                  </a:lnTo>
                  <a:lnTo>
                    <a:pt x="285" y="2041"/>
                  </a:lnTo>
                  <a:lnTo>
                    <a:pt x="291" y="2035"/>
                  </a:lnTo>
                  <a:lnTo>
                    <a:pt x="275" y="2020"/>
                  </a:lnTo>
                  <a:lnTo>
                    <a:pt x="272" y="2004"/>
                  </a:lnTo>
                  <a:lnTo>
                    <a:pt x="264" y="1992"/>
                  </a:lnTo>
                  <a:lnTo>
                    <a:pt x="248" y="1987"/>
                  </a:lnTo>
                  <a:lnTo>
                    <a:pt x="256" y="1980"/>
                  </a:lnTo>
                  <a:lnTo>
                    <a:pt x="275" y="1976"/>
                  </a:lnTo>
                  <a:lnTo>
                    <a:pt x="295" y="1987"/>
                  </a:lnTo>
                  <a:lnTo>
                    <a:pt x="296" y="1999"/>
                  </a:lnTo>
                  <a:lnTo>
                    <a:pt x="306" y="2013"/>
                  </a:lnTo>
                  <a:lnTo>
                    <a:pt x="334" y="2033"/>
                  </a:lnTo>
                  <a:lnTo>
                    <a:pt x="338" y="2030"/>
                  </a:lnTo>
                  <a:lnTo>
                    <a:pt x="342" y="2020"/>
                  </a:lnTo>
                  <a:lnTo>
                    <a:pt x="350" y="2035"/>
                  </a:lnTo>
                  <a:lnTo>
                    <a:pt x="359" y="2042"/>
                  </a:lnTo>
                  <a:lnTo>
                    <a:pt x="365" y="2036"/>
                  </a:lnTo>
                  <a:lnTo>
                    <a:pt x="370" y="2039"/>
                  </a:lnTo>
                  <a:lnTo>
                    <a:pt x="375" y="2033"/>
                  </a:lnTo>
                  <a:lnTo>
                    <a:pt x="381" y="2034"/>
                  </a:lnTo>
                  <a:lnTo>
                    <a:pt x="384" y="2047"/>
                  </a:lnTo>
                  <a:lnTo>
                    <a:pt x="387" y="2060"/>
                  </a:lnTo>
                  <a:lnTo>
                    <a:pt x="402" y="2053"/>
                  </a:lnTo>
                  <a:lnTo>
                    <a:pt x="420" y="2058"/>
                  </a:lnTo>
                  <a:lnTo>
                    <a:pt x="427" y="2068"/>
                  </a:lnTo>
                  <a:lnTo>
                    <a:pt x="439" y="2068"/>
                  </a:lnTo>
                  <a:lnTo>
                    <a:pt x="447" y="2078"/>
                  </a:lnTo>
                  <a:lnTo>
                    <a:pt x="479" y="2087"/>
                  </a:lnTo>
                  <a:lnTo>
                    <a:pt x="494" y="2094"/>
                  </a:lnTo>
                  <a:lnTo>
                    <a:pt x="522" y="2096"/>
                  </a:lnTo>
                  <a:lnTo>
                    <a:pt x="548" y="2106"/>
                  </a:lnTo>
                  <a:lnTo>
                    <a:pt x="557" y="2116"/>
                  </a:lnTo>
                  <a:lnTo>
                    <a:pt x="576" y="2120"/>
                  </a:lnTo>
                  <a:lnTo>
                    <a:pt x="624" y="2123"/>
                  </a:lnTo>
                  <a:lnTo>
                    <a:pt x="637" y="2117"/>
                  </a:lnTo>
                  <a:lnTo>
                    <a:pt x="649" y="2115"/>
                  </a:lnTo>
                  <a:lnTo>
                    <a:pt x="693" y="2095"/>
                  </a:lnTo>
                  <a:lnTo>
                    <a:pt x="703" y="2085"/>
                  </a:lnTo>
                  <a:lnTo>
                    <a:pt x="712" y="2079"/>
                  </a:lnTo>
                  <a:lnTo>
                    <a:pt x="731" y="2057"/>
                  </a:lnTo>
                  <a:lnTo>
                    <a:pt x="752" y="2023"/>
                  </a:lnTo>
                  <a:lnTo>
                    <a:pt x="761" y="1998"/>
                  </a:lnTo>
                  <a:lnTo>
                    <a:pt x="764" y="1975"/>
                  </a:lnTo>
                  <a:lnTo>
                    <a:pt x="755" y="1970"/>
                  </a:lnTo>
                  <a:lnTo>
                    <a:pt x="752" y="1966"/>
                  </a:lnTo>
                  <a:lnTo>
                    <a:pt x="751" y="1944"/>
                  </a:lnTo>
                  <a:lnTo>
                    <a:pt x="746" y="1929"/>
                  </a:lnTo>
                  <a:lnTo>
                    <a:pt x="746" y="1907"/>
                  </a:lnTo>
                  <a:lnTo>
                    <a:pt x="735" y="1892"/>
                  </a:lnTo>
                  <a:lnTo>
                    <a:pt x="724" y="1886"/>
                  </a:lnTo>
                  <a:lnTo>
                    <a:pt x="718" y="1890"/>
                  </a:lnTo>
                  <a:lnTo>
                    <a:pt x="709" y="1883"/>
                  </a:lnTo>
                  <a:lnTo>
                    <a:pt x="710" y="1873"/>
                  </a:lnTo>
                  <a:lnTo>
                    <a:pt x="704" y="1869"/>
                  </a:lnTo>
                  <a:lnTo>
                    <a:pt x="693" y="1854"/>
                  </a:lnTo>
                  <a:lnTo>
                    <a:pt x="689" y="1845"/>
                  </a:lnTo>
                  <a:lnTo>
                    <a:pt x="683" y="1841"/>
                  </a:lnTo>
                  <a:lnTo>
                    <a:pt x="676" y="1835"/>
                  </a:lnTo>
                  <a:lnTo>
                    <a:pt x="681" y="1848"/>
                  </a:lnTo>
                  <a:lnTo>
                    <a:pt x="672" y="1851"/>
                  </a:lnTo>
                  <a:lnTo>
                    <a:pt x="650" y="1835"/>
                  </a:lnTo>
                  <a:lnTo>
                    <a:pt x="642" y="1825"/>
                  </a:lnTo>
                  <a:lnTo>
                    <a:pt x="639" y="1834"/>
                  </a:lnTo>
                  <a:lnTo>
                    <a:pt x="635" y="1827"/>
                  </a:lnTo>
                  <a:lnTo>
                    <a:pt x="632" y="1815"/>
                  </a:lnTo>
                  <a:lnTo>
                    <a:pt x="619" y="1800"/>
                  </a:lnTo>
                  <a:lnTo>
                    <a:pt x="627" y="1818"/>
                  </a:lnTo>
                  <a:lnTo>
                    <a:pt x="606" y="1811"/>
                  </a:lnTo>
                  <a:lnTo>
                    <a:pt x="599" y="1800"/>
                  </a:lnTo>
                  <a:lnTo>
                    <a:pt x="596" y="1793"/>
                  </a:lnTo>
                  <a:lnTo>
                    <a:pt x="589" y="1783"/>
                  </a:lnTo>
                  <a:lnTo>
                    <a:pt x="558" y="1751"/>
                  </a:lnTo>
                  <a:lnTo>
                    <a:pt x="542" y="1739"/>
                  </a:lnTo>
                  <a:lnTo>
                    <a:pt x="535" y="1730"/>
                  </a:lnTo>
                  <a:lnTo>
                    <a:pt x="509" y="1712"/>
                  </a:lnTo>
                  <a:lnTo>
                    <a:pt x="500" y="1701"/>
                  </a:lnTo>
                  <a:lnTo>
                    <a:pt x="466" y="1682"/>
                  </a:lnTo>
                  <a:lnTo>
                    <a:pt x="461" y="1678"/>
                  </a:lnTo>
                  <a:lnTo>
                    <a:pt x="427" y="1669"/>
                  </a:lnTo>
                  <a:lnTo>
                    <a:pt x="429" y="1675"/>
                  </a:lnTo>
                  <a:lnTo>
                    <a:pt x="427" y="1679"/>
                  </a:lnTo>
                  <a:lnTo>
                    <a:pt x="420" y="1679"/>
                  </a:lnTo>
                  <a:lnTo>
                    <a:pt x="403" y="1670"/>
                  </a:lnTo>
                  <a:lnTo>
                    <a:pt x="369" y="1662"/>
                  </a:lnTo>
                  <a:lnTo>
                    <a:pt x="354" y="1655"/>
                  </a:lnTo>
                  <a:lnTo>
                    <a:pt x="350" y="1662"/>
                  </a:lnTo>
                  <a:lnTo>
                    <a:pt x="333" y="1664"/>
                  </a:lnTo>
                  <a:lnTo>
                    <a:pt x="326" y="1670"/>
                  </a:lnTo>
                  <a:lnTo>
                    <a:pt x="322" y="1660"/>
                  </a:lnTo>
                  <a:lnTo>
                    <a:pt x="317" y="1657"/>
                  </a:lnTo>
                  <a:lnTo>
                    <a:pt x="320" y="1644"/>
                  </a:lnTo>
                  <a:lnTo>
                    <a:pt x="317" y="1641"/>
                  </a:lnTo>
                  <a:lnTo>
                    <a:pt x="299" y="1657"/>
                  </a:lnTo>
                  <a:lnTo>
                    <a:pt x="302" y="1637"/>
                  </a:lnTo>
                  <a:lnTo>
                    <a:pt x="293" y="1644"/>
                  </a:lnTo>
                  <a:lnTo>
                    <a:pt x="294" y="1633"/>
                  </a:lnTo>
                  <a:lnTo>
                    <a:pt x="291" y="1632"/>
                  </a:lnTo>
                  <a:lnTo>
                    <a:pt x="283" y="1632"/>
                  </a:lnTo>
                  <a:lnTo>
                    <a:pt x="268" y="1638"/>
                  </a:lnTo>
                  <a:lnTo>
                    <a:pt x="271" y="1631"/>
                  </a:lnTo>
                  <a:lnTo>
                    <a:pt x="269" y="1625"/>
                  </a:lnTo>
                  <a:lnTo>
                    <a:pt x="267" y="1617"/>
                  </a:lnTo>
                  <a:lnTo>
                    <a:pt x="251" y="1619"/>
                  </a:lnTo>
                  <a:lnTo>
                    <a:pt x="257" y="1589"/>
                  </a:lnTo>
                  <a:lnTo>
                    <a:pt x="261" y="1603"/>
                  </a:lnTo>
                  <a:lnTo>
                    <a:pt x="267" y="1606"/>
                  </a:lnTo>
                  <a:lnTo>
                    <a:pt x="273" y="1606"/>
                  </a:lnTo>
                  <a:lnTo>
                    <a:pt x="279" y="1614"/>
                  </a:lnTo>
                  <a:lnTo>
                    <a:pt x="290" y="1612"/>
                  </a:lnTo>
                  <a:lnTo>
                    <a:pt x="299" y="1616"/>
                  </a:lnTo>
                  <a:lnTo>
                    <a:pt x="307" y="1600"/>
                  </a:lnTo>
                  <a:lnTo>
                    <a:pt x="309" y="1589"/>
                  </a:lnTo>
                  <a:lnTo>
                    <a:pt x="290" y="1583"/>
                  </a:lnTo>
                  <a:lnTo>
                    <a:pt x="283" y="1585"/>
                  </a:lnTo>
                  <a:lnTo>
                    <a:pt x="275" y="1579"/>
                  </a:lnTo>
                  <a:lnTo>
                    <a:pt x="274" y="1573"/>
                  </a:lnTo>
                  <a:lnTo>
                    <a:pt x="259" y="1565"/>
                  </a:lnTo>
                  <a:lnTo>
                    <a:pt x="242" y="1558"/>
                  </a:lnTo>
                  <a:lnTo>
                    <a:pt x="248" y="1567"/>
                  </a:lnTo>
                  <a:lnTo>
                    <a:pt x="247" y="1582"/>
                  </a:lnTo>
                  <a:lnTo>
                    <a:pt x="239" y="1583"/>
                  </a:lnTo>
                  <a:lnTo>
                    <a:pt x="235" y="1579"/>
                  </a:lnTo>
                  <a:lnTo>
                    <a:pt x="232" y="1587"/>
                  </a:lnTo>
                  <a:lnTo>
                    <a:pt x="235" y="1598"/>
                  </a:lnTo>
                  <a:lnTo>
                    <a:pt x="231" y="1604"/>
                  </a:lnTo>
                  <a:lnTo>
                    <a:pt x="221" y="1604"/>
                  </a:lnTo>
                  <a:lnTo>
                    <a:pt x="210" y="1593"/>
                  </a:lnTo>
                  <a:lnTo>
                    <a:pt x="191" y="1583"/>
                  </a:lnTo>
                  <a:lnTo>
                    <a:pt x="189" y="1584"/>
                  </a:lnTo>
                  <a:lnTo>
                    <a:pt x="192" y="1589"/>
                  </a:lnTo>
                  <a:lnTo>
                    <a:pt x="191" y="1600"/>
                  </a:lnTo>
                  <a:lnTo>
                    <a:pt x="187" y="1612"/>
                  </a:lnTo>
                  <a:lnTo>
                    <a:pt x="185" y="1617"/>
                  </a:lnTo>
                  <a:lnTo>
                    <a:pt x="172" y="1621"/>
                  </a:lnTo>
                  <a:lnTo>
                    <a:pt x="150" y="1606"/>
                  </a:lnTo>
                  <a:lnTo>
                    <a:pt x="144" y="1637"/>
                  </a:lnTo>
                  <a:lnTo>
                    <a:pt x="138" y="1644"/>
                  </a:lnTo>
                  <a:lnTo>
                    <a:pt x="106" y="1664"/>
                  </a:lnTo>
                  <a:lnTo>
                    <a:pt x="103" y="1669"/>
                  </a:lnTo>
                  <a:lnTo>
                    <a:pt x="102" y="1680"/>
                  </a:lnTo>
                  <a:lnTo>
                    <a:pt x="101" y="1684"/>
                  </a:lnTo>
                  <a:lnTo>
                    <a:pt x="92" y="1692"/>
                  </a:lnTo>
                  <a:lnTo>
                    <a:pt x="90" y="1694"/>
                  </a:lnTo>
                  <a:lnTo>
                    <a:pt x="59" y="1721"/>
                  </a:lnTo>
                  <a:lnTo>
                    <a:pt x="69" y="1725"/>
                  </a:lnTo>
                  <a:lnTo>
                    <a:pt x="69" y="1730"/>
                  </a:lnTo>
                  <a:lnTo>
                    <a:pt x="58" y="1759"/>
                  </a:lnTo>
                  <a:lnTo>
                    <a:pt x="57" y="1768"/>
                  </a:lnTo>
                  <a:lnTo>
                    <a:pt x="59" y="1794"/>
                  </a:lnTo>
                  <a:lnTo>
                    <a:pt x="64" y="1814"/>
                  </a:lnTo>
                  <a:lnTo>
                    <a:pt x="69" y="1821"/>
                  </a:lnTo>
                  <a:lnTo>
                    <a:pt x="79" y="1827"/>
                  </a:lnTo>
                  <a:lnTo>
                    <a:pt x="92" y="1830"/>
                  </a:lnTo>
                  <a:lnTo>
                    <a:pt x="107" y="1837"/>
                  </a:lnTo>
                  <a:lnTo>
                    <a:pt x="127" y="1875"/>
                  </a:lnTo>
                  <a:lnTo>
                    <a:pt x="137" y="1890"/>
                  </a:lnTo>
                  <a:lnTo>
                    <a:pt x="140" y="1912"/>
                  </a:lnTo>
                  <a:lnTo>
                    <a:pt x="122" y="1949"/>
                  </a:lnTo>
                  <a:lnTo>
                    <a:pt x="103" y="1992"/>
                  </a:lnTo>
                  <a:lnTo>
                    <a:pt x="97" y="2005"/>
                  </a:lnTo>
                  <a:lnTo>
                    <a:pt x="99" y="2026"/>
                  </a:lnTo>
                  <a:lnTo>
                    <a:pt x="108" y="2046"/>
                  </a:lnTo>
                  <a:lnTo>
                    <a:pt x="116" y="2063"/>
                  </a:lnTo>
                  <a:lnTo>
                    <a:pt x="118" y="2082"/>
                  </a:lnTo>
                  <a:lnTo>
                    <a:pt x="133" y="2109"/>
                  </a:lnTo>
                  <a:lnTo>
                    <a:pt x="144" y="2143"/>
                  </a:lnTo>
                  <a:lnTo>
                    <a:pt x="146" y="2160"/>
                  </a:lnTo>
                  <a:lnTo>
                    <a:pt x="148" y="2175"/>
                  </a:lnTo>
                  <a:lnTo>
                    <a:pt x="134" y="2187"/>
                  </a:lnTo>
                  <a:lnTo>
                    <a:pt x="132" y="2209"/>
                  </a:lnTo>
                  <a:lnTo>
                    <a:pt x="127" y="2225"/>
                  </a:lnTo>
                  <a:lnTo>
                    <a:pt x="130" y="2235"/>
                  </a:lnTo>
                  <a:lnTo>
                    <a:pt x="132" y="2254"/>
                  </a:lnTo>
                  <a:lnTo>
                    <a:pt x="126" y="2265"/>
                  </a:lnTo>
                  <a:lnTo>
                    <a:pt x="127" y="2286"/>
                  </a:lnTo>
                  <a:lnTo>
                    <a:pt x="143" y="2289"/>
                  </a:lnTo>
                  <a:lnTo>
                    <a:pt x="151" y="2306"/>
                  </a:lnTo>
                  <a:lnTo>
                    <a:pt x="149" y="2327"/>
                  </a:lnTo>
                  <a:lnTo>
                    <a:pt x="156" y="2343"/>
                  </a:lnTo>
                  <a:lnTo>
                    <a:pt x="172" y="2358"/>
                  </a:lnTo>
                  <a:lnTo>
                    <a:pt x="173" y="2378"/>
                  </a:lnTo>
                  <a:lnTo>
                    <a:pt x="167" y="2396"/>
                  </a:lnTo>
                  <a:lnTo>
                    <a:pt x="157" y="2411"/>
                  </a:lnTo>
                  <a:lnTo>
                    <a:pt x="153" y="2427"/>
                  </a:lnTo>
                  <a:lnTo>
                    <a:pt x="159" y="2445"/>
                  </a:lnTo>
                  <a:lnTo>
                    <a:pt x="167" y="2458"/>
                  </a:lnTo>
                  <a:lnTo>
                    <a:pt x="197" y="2481"/>
                  </a:lnTo>
                  <a:lnTo>
                    <a:pt x="202" y="2498"/>
                  </a:lnTo>
                  <a:lnTo>
                    <a:pt x="212" y="2515"/>
                  </a:lnTo>
                  <a:lnTo>
                    <a:pt x="216" y="2509"/>
                  </a:lnTo>
                  <a:lnTo>
                    <a:pt x="215" y="2548"/>
                  </a:lnTo>
                  <a:lnTo>
                    <a:pt x="199" y="2586"/>
                  </a:lnTo>
                  <a:lnTo>
                    <a:pt x="186" y="2606"/>
                  </a:lnTo>
                  <a:lnTo>
                    <a:pt x="134" y="2675"/>
                  </a:lnTo>
                  <a:lnTo>
                    <a:pt x="96" y="2718"/>
                  </a:lnTo>
                  <a:lnTo>
                    <a:pt x="46" y="2767"/>
                  </a:lnTo>
                  <a:lnTo>
                    <a:pt x="10" y="2794"/>
                  </a:lnTo>
                  <a:lnTo>
                    <a:pt x="33" y="2798"/>
                  </a:lnTo>
                  <a:lnTo>
                    <a:pt x="44" y="2785"/>
                  </a:lnTo>
                  <a:lnTo>
                    <a:pt x="63" y="2776"/>
                  </a:lnTo>
                  <a:lnTo>
                    <a:pt x="64" y="2783"/>
                  </a:lnTo>
                  <a:lnTo>
                    <a:pt x="63" y="2788"/>
                  </a:lnTo>
                  <a:lnTo>
                    <a:pt x="63" y="2805"/>
                  </a:lnTo>
                  <a:lnTo>
                    <a:pt x="58" y="2798"/>
                  </a:lnTo>
                  <a:lnTo>
                    <a:pt x="54" y="2797"/>
                  </a:lnTo>
                  <a:lnTo>
                    <a:pt x="54" y="2811"/>
                  </a:lnTo>
                  <a:lnTo>
                    <a:pt x="59" y="2820"/>
                  </a:lnTo>
                  <a:lnTo>
                    <a:pt x="64" y="2821"/>
                  </a:lnTo>
                  <a:lnTo>
                    <a:pt x="70" y="2824"/>
                  </a:lnTo>
                  <a:lnTo>
                    <a:pt x="87" y="2838"/>
                  </a:lnTo>
                  <a:lnTo>
                    <a:pt x="99" y="2838"/>
                  </a:lnTo>
                  <a:lnTo>
                    <a:pt x="117" y="2833"/>
                  </a:lnTo>
                  <a:lnTo>
                    <a:pt x="128" y="2837"/>
                  </a:lnTo>
                  <a:lnTo>
                    <a:pt x="137" y="2844"/>
                  </a:lnTo>
                  <a:lnTo>
                    <a:pt x="137" y="2854"/>
                  </a:lnTo>
                  <a:lnTo>
                    <a:pt x="143" y="2858"/>
                  </a:lnTo>
                  <a:lnTo>
                    <a:pt x="150" y="2859"/>
                  </a:lnTo>
                  <a:lnTo>
                    <a:pt x="151" y="2863"/>
                  </a:lnTo>
                  <a:lnTo>
                    <a:pt x="145" y="2868"/>
                  </a:lnTo>
                  <a:lnTo>
                    <a:pt x="137" y="2868"/>
                  </a:lnTo>
                  <a:lnTo>
                    <a:pt x="110" y="2860"/>
                  </a:lnTo>
                  <a:lnTo>
                    <a:pt x="91" y="2859"/>
                  </a:lnTo>
                  <a:lnTo>
                    <a:pt x="85" y="2865"/>
                  </a:lnTo>
                  <a:lnTo>
                    <a:pt x="83" y="2873"/>
                  </a:lnTo>
                  <a:lnTo>
                    <a:pt x="68" y="2881"/>
                  </a:lnTo>
                  <a:lnTo>
                    <a:pt x="60" y="2876"/>
                  </a:lnTo>
                  <a:lnTo>
                    <a:pt x="54" y="2879"/>
                  </a:lnTo>
                  <a:lnTo>
                    <a:pt x="51" y="2889"/>
                  </a:lnTo>
                  <a:lnTo>
                    <a:pt x="44" y="2892"/>
                  </a:lnTo>
                  <a:lnTo>
                    <a:pt x="38" y="2886"/>
                  </a:lnTo>
                  <a:lnTo>
                    <a:pt x="31" y="2883"/>
                  </a:lnTo>
                  <a:lnTo>
                    <a:pt x="27" y="2891"/>
                  </a:lnTo>
                  <a:lnTo>
                    <a:pt x="30" y="2907"/>
                  </a:lnTo>
                  <a:lnTo>
                    <a:pt x="37" y="2908"/>
                  </a:lnTo>
                  <a:lnTo>
                    <a:pt x="42" y="2914"/>
                  </a:lnTo>
                  <a:lnTo>
                    <a:pt x="44" y="2922"/>
                  </a:lnTo>
                  <a:lnTo>
                    <a:pt x="41" y="2930"/>
                  </a:lnTo>
                  <a:lnTo>
                    <a:pt x="30" y="2941"/>
                  </a:lnTo>
                  <a:lnTo>
                    <a:pt x="21" y="2956"/>
                  </a:lnTo>
                  <a:lnTo>
                    <a:pt x="15" y="2970"/>
                  </a:lnTo>
                  <a:lnTo>
                    <a:pt x="19" y="2983"/>
                  </a:lnTo>
                  <a:lnTo>
                    <a:pt x="16" y="3002"/>
                  </a:lnTo>
                  <a:lnTo>
                    <a:pt x="17" y="3008"/>
                  </a:lnTo>
                  <a:lnTo>
                    <a:pt x="20" y="3013"/>
                  </a:lnTo>
                  <a:lnTo>
                    <a:pt x="20" y="3019"/>
                  </a:lnTo>
                  <a:lnTo>
                    <a:pt x="17" y="3026"/>
                  </a:lnTo>
                  <a:lnTo>
                    <a:pt x="9" y="3035"/>
                  </a:lnTo>
                  <a:lnTo>
                    <a:pt x="4" y="3038"/>
                  </a:lnTo>
                  <a:lnTo>
                    <a:pt x="1" y="3046"/>
                  </a:lnTo>
                  <a:lnTo>
                    <a:pt x="5" y="3053"/>
                  </a:lnTo>
                  <a:lnTo>
                    <a:pt x="14" y="3054"/>
                  </a:lnTo>
                  <a:lnTo>
                    <a:pt x="27" y="3053"/>
                  </a:lnTo>
                  <a:lnTo>
                    <a:pt x="38" y="3070"/>
                  </a:lnTo>
                  <a:lnTo>
                    <a:pt x="37" y="3086"/>
                  </a:lnTo>
                  <a:lnTo>
                    <a:pt x="27" y="3086"/>
                  </a:lnTo>
                  <a:lnTo>
                    <a:pt x="19" y="3075"/>
                  </a:lnTo>
                  <a:lnTo>
                    <a:pt x="10" y="3068"/>
                  </a:lnTo>
                  <a:lnTo>
                    <a:pt x="10" y="3083"/>
                  </a:lnTo>
                  <a:lnTo>
                    <a:pt x="6" y="3090"/>
                  </a:lnTo>
                  <a:lnTo>
                    <a:pt x="0" y="3105"/>
                  </a:lnTo>
                  <a:lnTo>
                    <a:pt x="1" y="3112"/>
                  </a:lnTo>
                  <a:lnTo>
                    <a:pt x="6" y="3118"/>
                  </a:lnTo>
                  <a:lnTo>
                    <a:pt x="10" y="3126"/>
                  </a:lnTo>
                  <a:lnTo>
                    <a:pt x="17" y="3129"/>
                  </a:lnTo>
                  <a:lnTo>
                    <a:pt x="21" y="3137"/>
                  </a:lnTo>
                  <a:lnTo>
                    <a:pt x="22" y="3145"/>
                  </a:lnTo>
                  <a:lnTo>
                    <a:pt x="17" y="3169"/>
                  </a:lnTo>
                  <a:lnTo>
                    <a:pt x="14" y="3176"/>
                  </a:lnTo>
                  <a:lnTo>
                    <a:pt x="22" y="3179"/>
                  </a:lnTo>
                  <a:lnTo>
                    <a:pt x="29" y="3183"/>
                  </a:lnTo>
                  <a:lnTo>
                    <a:pt x="29" y="3191"/>
                  </a:lnTo>
                  <a:lnTo>
                    <a:pt x="42" y="3213"/>
                  </a:lnTo>
                  <a:lnTo>
                    <a:pt x="44" y="3222"/>
                  </a:lnTo>
                  <a:lnTo>
                    <a:pt x="48" y="3229"/>
                  </a:lnTo>
                  <a:lnTo>
                    <a:pt x="48" y="3245"/>
                  </a:lnTo>
                  <a:lnTo>
                    <a:pt x="47" y="3252"/>
                  </a:lnTo>
                  <a:lnTo>
                    <a:pt x="49" y="3260"/>
                  </a:lnTo>
                  <a:lnTo>
                    <a:pt x="65" y="3257"/>
                  </a:lnTo>
                  <a:lnTo>
                    <a:pt x="73" y="3261"/>
                  </a:lnTo>
                  <a:lnTo>
                    <a:pt x="76" y="3268"/>
                  </a:lnTo>
                  <a:lnTo>
                    <a:pt x="92" y="3266"/>
                  </a:lnTo>
                  <a:lnTo>
                    <a:pt x="101" y="3267"/>
                  </a:lnTo>
                  <a:lnTo>
                    <a:pt x="113" y="3276"/>
                  </a:lnTo>
                  <a:lnTo>
                    <a:pt x="111" y="3296"/>
                  </a:lnTo>
                  <a:lnTo>
                    <a:pt x="126" y="3288"/>
                  </a:lnTo>
                  <a:lnTo>
                    <a:pt x="133" y="3287"/>
                  </a:lnTo>
                  <a:lnTo>
                    <a:pt x="139" y="3282"/>
                  </a:lnTo>
                  <a:lnTo>
                    <a:pt x="155" y="3280"/>
                  </a:lnTo>
                  <a:lnTo>
                    <a:pt x="162" y="3282"/>
                  </a:lnTo>
                  <a:lnTo>
                    <a:pt x="170" y="3287"/>
                  </a:lnTo>
                  <a:lnTo>
                    <a:pt x="176" y="3292"/>
                  </a:lnTo>
                  <a:lnTo>
                    <a:pt x="185" y="3305"/>
                  </a:lnTo>
                  <a:lnTo>
                    <a:pt x="193" y="3306"/>
                  </a:lnTo>
                  <a:lnTo>
                    <a:pt x="194" y="3317"/>
                  </a:lnTo>
                  <a:lnTo>
                    <a:pt x="192" y="3325"/>
                  </a:lnTo>
                  <a:lnTo>
                    <a:pt x="192" y="3333"/>
                  </a:lnTo>
                  <a:lnTo>
                    <a:pt x="197" y="3341"/>
                  </a:lnTo>
                  <a:lnTo>
                    <a:pt x="199" y="3348"/>
                  </a:lnTo>
                  <a:lnTo>
                    <a:pt x="198" y="3355"/>
                  </a:lnTo>
                  <a:lnTo>
                    <a:pt x="196" y="3363"/>
                  </a:lnTo>
                  <a:lnTo>
                    <a:pt x="189" y="3368"/>
                  </a:lnTo>
                  <a:lnTo>
                    <a:pt x="187" y="3376"/>
                  </a:lnTo>
                  <a:lnTo>
                    <a:pt x="189" y="3384"/>
                  </a:lnTo>
                  <a:lnTo>
                    <a:pt x="202" y="3395"/>
                  </a:lnTo>
                  <a:lnTo>
                    <a:pt x="205" y="3411"/>
                  </a:lnTo>
                  <a:lnTo>
                    <a:pt x="216" y="3433"/>
                  </a:lnTo>
                  <a:lnTo>
                    <a:pt x="221" y="3439"/>
                  </a:lnTo>
                  <a:lnTo>
                    <a:pt x="236" y="3448"/>
                  </a:lnTo>
                  <a:lnTo>
                    <a:pt x="241" y="3454"/>
                  </a:lnTo>
                  <a:lnTo>
                    <a:pt x="242" y="3462"/>
                  </a:lnTo>
                  <a:lnTo>
                    <a:pt x="241" y="3470"/>
                  </a:lnTo>
                  <a:lnTo>
                    <a:pt x="245" y="3477"/>
                  </a:lnTo>
                  <a:lnTo>
                    <a:pt x="268" y="3475"/>
                  </a:lnTo>
                  <a:lnTo>
                    <a:pt x="274" y="3479"/>
                  </a:lnTo>
                  <a:lnTo>
                    <a:pt x="282" y="3482"/>
                  </a:lnTo>
                  <a:lnTo>
                    <a:pt x="279" y="3489"/>
                  </a:lnTo>
                  <a:lnTo>
                    <a:pt x="284" y="3495"/>
                  </a:lnTo>
                  <a:lnTo>
                    <a:pt x="294" y="3497"/>
                  </a:lnTo>
                  <a:lnTo>
                    <a:pt x="295" y="3510"/>
                  </a:lnTo>
                  <a:lnTo>
                    <a:pt x="288" y="3515"/>
                  </a:lnTo>
                  <a:lnTo>
                    <a:pt x="284" y="3522"/>
                  </a:lnTo>
                  <a:lnTo>
                    <a:pt x="272" y="3532"/>
                  </a:lnTo>
                  <a:lnTo>
                    <a:pt x="264" y="3537"/>
                  </a:lnTo>
                  <a:lnTo>
                    <a:pt x="247" y="3535"/>
                  </a:lnTo>
                  <a:lnTo>
                    <a:pt x="235" y="3524"/>
                  </a:lnTo>
                  <a:lnTo>
                    <a:pt x="228" y="3524"/>
                  </a:lnTo>
                  <a:lnTo>
                    <a:pt x="220" y="3527"/>
                  </a:lnTo>
                  <a:lnTo>
                    <a:pt x="219" y="3535"/>
                  </a:lnTo>
                  <a:lnTo>
                    <a:pt x="212" y="3538"/>
                  </a:lnTo>
                  <a:lnTo>
                    <a:pt x="213" y="3546"/>
                  </a:lnTo>
                  <a:lnTo>
                    <a:pt x="224" y="3557"/>
                  </a:lnTo>
                  <a:lnTo>
                    <a:pt x="226" y="3564"/>
                  </a:lnTo>
                  <a:lnTo>
                    <a:pt x="224" y="3573"/>
                  </a:lnTo>
                  <a:lnTo>
                    <a:pt x="229" y="3578"/>
                  </a:lnTo>
                  <a:lnTo>
                    <a:pt x="228" y="3586"/>
                  </a:lnTo>
                  <a:lnTo>
                    <a:pt x="235" y="3590"/>
                  </a:lnTo>
                  <a:lnTo>
                    <a:pt x="237" y="3597"/>
                  </a:lnTo>
                  <a:lnTo>
                    <a:pt x="236" y="3606"/>
                  </a:lnTo>
                  <a:lnTo>
                    <a:pt x="241" y="3627"/>
                  </a:lnTo>
                  <a:lnTo>
                    <a:pt x="241" y="3627"/>
                  </a:lnTo>
                  <a:lnTo>
                    <a:pt x="247" y="3633"/>
                  </a:lnTo>
                  <a:lnTo>
                    <a:pt x="255" y="3635"/>
                  </a:lnTo>
                  <a:lnTo>
                    <a:pt x="262" y="3632"/>
                  </a:lnTo>
                  <a:lnTo>
                    <a:pt x="267" y="3626"/>
                  </a:lnTo>
                  <a:lnTo>
                    <a:pt x="269" y="3617"/>
                  </a:lnTo>
                  <a:lnTo>
                    <a:pt x="277" y="3612"/>
                  </a:lnTo>
                  <a:lnTo>
                    <a:pt x="293" y="3616"/>
                  </a:lnTo>
                  <a:lnTo>
                    <a:pt x="301" y="3616"/>
                  </a:lnTo>
                  <a:lnTo>
                    <a:pt x="317" y="3611"/>
                  </a:lnTo>
                  <a:lnTo>
                    <a:pt x="333" y="3613"/>
                  </a:lnTo>
                  <a:lnTo>
                    <a:pt x="349" y="3610"/>
                  </a:lnTo>
                  <a:lnTo>
                    <a:pt x="361" y="3619"/>
                  </a:lnTo>
                  <a:lnTo>
                    <a:pt x="366" y="3627"/>
                  </a:lnTo>
                  <a:lnTo>
                    <a:pt x="366" y="3635"/>
                  </a:lnTo>
                  <a:lnTo>
                    <a:pt x="379" y="3647"/>
                  </a:lnTo>
                  <a:lnTo>
                    <a:pt x="384" y="3653"/>
                  </a:lnTo>
                  <a:lnTo>
                    <a:pt x="384" y="3662"/>
                  </a:lnTo>
                  <a:lnTo>
                    <a:pt x="375" y="3666"/>
                  </a:lnTo>
                  <a:lnTo>
                    <a:pt x="368" y="3667"/>
                  </a:lnTo>
                  <a:lnTo>
                    <a:pt x="371" y="3675"/>
                  </a:lnTo>
                  <a:lnTo>
                    <a:pt x="371" y="3682"/>
                  </a:lnTo>
                  <a:lnTo>
                    <a:pt x="375" y="3698"/>
                  </a:lnTo>
                  <a:lnTo>
                    <a:pt x="382" y="3703"/>
                  </a:lnTo>
                  <a:lnTo>
                    <a:pt x="390" y="3705"/>
                  </a:lnTo>
                  <a:lnTo>
                    <a:pt x="406" y="3710"/>
                  </a:lnTo>
                  <a:lnTo>
                    <a:pt x="413" y="3707"/>
                  </a:lnTo>
                  <a:lnTo>
                    <a:pt x="422" y="3707"/>
                  </a:lnTo>
                  <a:lnTo>
                    <a:pt x="424" y="3715"/>
                  </a:lnTo>
                  <a:lnTo>
                    <a:pt x="435" y="3726"/>
                  </a:lnTo>
                  <a:lnTo>
                    <a:pt x="442" y="3753"/>
                  </a:lnTo>
                  <a:lnTo>
                    <a:pt x="440" y="3762"/>
                  </a:lnTo>
                  <a:lnTo>
                    <a:pt x="442" y="3769"/>
                  </a:lnTo>
                  <a:lnTo>
                    <a:pt x="449" y="3774"/>
                  </a:lnTo>
                  <a:lnTo>
                    <a:pt x="456" y="3779"/>
                  </a:lnTo>
                  <a:lnTo>
                    <a:pt x="463" y="3775"/>
                  </a:lnTo>
                  <a:lnTo>
                    <a:pt x="471" y="3774"/>
                  </a:lnTo>
                  <a:lnTo>
                    <a:pt x="479" y="3775"/>
                  </a:lnTo>
                  <a:lnTo>
                    <a:pt x="490" y="3787"/>
                  </a:lnTo>
                  <a:lnTo>
                    <a:pt x="499" y="3784"/>
                  </a:lnTo>
                  <a:lnTo>
                    <a:pt x="506" y="3788"/>
                  </a:lnTo>
                  <a:lnTo>
                    <a:pt x="531" y="3780"/>
                  </a:lnTo>
                  <a:lnTo>
                    <a:pt x="546" y="3773"/>
                  </a:lnTo>
                  <a:lnTo>
                    <a:pt x="553" y="3775"/>
                  </a:lnTo>
                  <a:lnTo>
                    <a:pt x="558" y="3782"/>
                  </a:lnTo>
                  <a:lnTo>
                    <a:pt x="569" y="3804"/>
                  </a:lnTo>
                  <a:lnTo>
                    <a:pt x="580" y="3816"/>
                  </a:lnTo>
                  <a:lnTo>
                    <a:pt x="587" y="3816"/>
                  </a:lnTo>
                  <a:lnTo>
                    <a:pt x="591" y="3809"/>
                  </a:lnTo>
                  <a:lnTo>
                    <a:pt x="600" y="3809"/>
                  </a:lnTo>
                  <a:lnTo>
                    <a:pt x="605" y="3815"/>
                  </a:lnTo>
                  <a:lnTo>
                    <a:pt x="612" y="3816"/>
                  </a:lnTo>
                  <a:lnTo>
                    <a:pt x="619" y="3820"/>
                  </a:lnTo>
                  <a:lnTo>
                    <a:pt x="626" y="3826"/>
                  </a:lnTo>
                  <a:lnTo>
                    <a:pt x="642" y="3825"/>
                  </a:lnTo>
                  <a:lnTo>
                    <a:pt x="655" y="3834"/>
                  </a:lnTo>
                  <a:lnTo>
                    <a:pt x="662" y="3833"/>
                  </a:lnTo>
                  <a:lnTo>
                    <a:pt x="675" y="3844"/>
                  </a:lnTo>
                  <a:lnTo>
                    <a:pt x="683" y="3845"/>
                  </a:lnTo>
                  <a:lnTo>
                    <a:pt x="692" y="3845"/>
                  </a:lnTo>
                  <a:lnTo>
                    <a:pt x="698" y="3850"/>
                  </a:lnTo>
                  <a:lnTo>
                    <a:pt x="691" y="3854"/>
                  </a:lnTo>
                  <a:lnTo>
                    <a:pt x="699" y="3877"/>
                  </a:lnTo>
                  <a:lnTo>
                    <a:pt x="691" y="3892"/>
                  </a:lnTo>
                  <a:lnTo>
                    <a:pt x="675" y="3896"/>
                  </a:lnTo>
                  <a:lnTo>
                    <a:pt x="680" y="3902"/>
                  </a:lnTo>
                  <a:lnTo>
                    <a:pt x="688" y="3904"/>
                  </a:lnTo>
                  <a:lnTo>
                    <a:pt x="693" y="3911"/>
                  </a:lnTo>
                  <a:lnTo>
                    <a:pt x="676" y="3916"/>
                  </a:lnTo>
                  <a:lnTo>
                    <a:pt x="673" y="3922"/>
                  </a:lnTo>
                  <a:lnTo>
                    <a:pt x="672" y="3930"/>
                  </a:lnTo>
                  <a:lnTo>
                    <a:pt x="677" y="3936"/>
                  </a:lnTo>
                  <a:lnTo>
                    <a:pt x="680" y="3944"/>
                  </a:lnTo>
                  <a:lnTo>
                    <a:pt x="678" y="3952"/>
                  </a:lnTo>
                  <a:lnTo>
                    <a:pt x="686" y="3956"/>
                  </a:lnTo>
                  <a:lnTo>
                    <a:pt x="682" y="3972"/>
                  </a:lnTo>
                  <a:lnTo>
                    <a:pt x="675" y="3995"/>
                  </a:lnTo>
                  <a:lnTo>
                    <a:pt x="667" y="3999"/>
                  </a:lnTo>
                  <a:lnTo>
                    <a:pt x="653" y="3995"/>
                  </a:lnTo>
                  <a:lnTo>
                    <a:pt x="644" y="3997"/>
                  </a:lnTo>
                  <a:lnTo>
                    <a:pt x="629" y="3989"/>
                  </a:lnTo>
                  <a:lnTo>
                    <a:pt x="623" y="3994"/>
                  </a:lnTo>
                  <a:lnTo>
                    <a:pt x="614" y="4008"/>
                  </a:lnTo>
                  <a:lnTo>
                    <a:pt x="600" y="4014"/>
                  </a:lnTo>
                  <a:lnTo>
                    <a:pt x="592" y="4029"/>
                  </a:lnTo>
                  <a:lnTo>
                    <a:pt x="594" y="4037"/>
                  </a:lnTo>
                  <a:lnTo>
                    <a:pt x="594" y="4052"/>
                  </a:lnTo>
                  <a:lnTo>
                    <a:pt x="607" y="4047"/>
                  </a:lnTo>
                  <a:lnTo>
                    <a:pt x="617" y="4048"/>
                  </a:lnTo>
                  <a:lnTo>
                    <a:pt x="623" y="4043"/>
                  </a:lnTo>
                  <a:lnTo>
                    <a:pt x="638" y="4041"/>
                  </a:lnTo>
                  <a:lnTo>
                    <a:pt x="644" y="4043"/>
                  </a:lnTo>
                  <a:lnTo>
                    <a:pt x="645" y="4049"/>
                  </a:lnTo>
                  <a:lnTo>
                    <a:pt x="653" y="4051"/>
                  </a:lnTo>
                  <a:lnTo>
                    <a:pt x="655" y="4053"/>
                  </a:lnTo>
                  <a:lnTo>
                    <a:pt x="654" y="4058"/>
                  </a:lnTo>
                  <a:lnTo>
                    <a:pt x="644" y="4058"/>
                  </a:lnTo>
                  <a:lnTo>
                    <a:pt x="632" y="4063"/>
                  </a:lnTo>
                  <a:lnTo>
                    <a:pt x="616" y="4073"/>
                  </a:lnTo>
                  <a:lnTo>
                    <a:pt x="605" y="4076"/>
                  </a:lnTo>
                  <a:lnTo>
                    <a:pt x="605" y="4081"/>
                  </a:lnTo>
                  <a:lnTo>
                    <a:pt x="610" y="4086"/>
                  </a:lnTo>
                  <a:lnTo>
                    <a:pt x="605" y="4089"/>
                  </a:lnTo>
                  <a:lnTo>
                    <a:pt x="594" y="4086"/>
                  </a:lnTo>
                  <a:lnTo>
                    <a:pt x="569" y="4090"/>
                  </a:lnTo>
                  <a:lnTo>
                    <a:pt x="567" y="4100"/>
                  </a:lnTo>
                  <a:lnTo>
                    <a:pt x="575" y="4107"/>
                  </a:lnTo>
                  <a:lnTo>
                    <a:pt x="587" y="4112"/>
                  </a:lnTo>
                  <a:lnTo>
                    <a:pt x="597" y="4126"/>
                  </a:lnTo>
                  <a:lnTo>
                    <a:pt x="607" y="4135"/>
                  </a:lnTo>
                  <a:lnTo>
                    <a:pt x="605" y="4137"/>
                  </a:lnTo>
                  <a:lnTo>
                    <a:pt x="591" y="4133"/>
                  </a:lnTo>
                  <a:lnTo>
                    <a:pt x="585" y="4143"/>
                  </a:lnTo>
                  <a:lnTo>
                    <a:pt x="579" y="4143"/>
                  </a:lnTo>
                  <a:lnTo>
                    <a:pt x="567" y="4160"/>
                  </a:lnTo>
                  <a:lnTo>
                    <a:pt x="557" y="4172"/>
                  </a:lnTo>
                  <a:lnTo>
                    <a:pt x="548" y="4191"/>
                  </a:lnTo>
                  <a:lnTo>
                    <a:pt x="535" y="4192"/>
                  </a:lnTo>
                  <a:lnTo>
                    <a:pt x="519" y="4189"/>
                  </a:lnTo>
                  <a:lnTo>
                    <a:pt x="516" y="4194"/>
                  </a:lnTo>
                  <a:lnTo>
                    <a:pt x="516" y="4200"/>
                  </a:lnTo>
                  <a:lnTo>
                    <a:pt x="506" y="4205"/>
                  </a:lnTo>
                  <a:lnTo>
                    <a:pt x="519" y="4210"/>
                  </a:lnTo>
                  <a:lnTo>
                    <a:pt x="531" y="4220"/>
                  </a:lnTo>
                  <a:lnTo>
                    <a:pt x="536" y="4235"/>
                  </a:lnTo>
                  <a:lnTo>
                    <a:pt x="546" y="4246"/>
                  </a:lnTo>
                  <a:lnTo>
                    <a:pt x="556" y="4247"/>
                  </a:lnTo>
                  <a:lnTo>
                    <a:pt x="560" y="4242"/>
                  </a:lnTo>
                  <a:lnTo>
                    <a:pt x="565" y="4250"/>
                  </a:lnTo>
                  <a:lnTo>
                    <a:pt x="580" y="4262"/>
                  </a:lnTo>
                  <a:lnTo>
                    <a:pt x="623" y="4280"/>
                  </a:lnTo>
                  <a:lnTo>
                    <a:pt x="649" y="4301"/>
                  </a:lnTo>
                  <a:lnTo>
                    <a:pt x="656" y="4313"/>
                  </a:lnTo>
                  <a:lnTo>
                    <a:pt x="662" y="4321"/>
                  </a:lnTo>
                  <a:lnTo>
                    <a:pt x="671" y="4323"/>
                  </a:lnTo>
                  <a:lnTo>
                    <a:pt x="683" y="4336"/>
                  </a:lnTo>
                  <a:lnTo>
                    <a:pt x="698" y="4331"/>
                  </a:lnTo>
                  <a:lnTo>
                    <a:pt x="707" y="4329"/>
                  </a:lnTo>
                  <a:lnTo>
                    <a:pt x="714" y="4332"/>
                  </a:lnTo>
                  <a:lnTo>
                    <a:pt x="723" y="4331"/>
                  </a:lnTo>
                  <a:lnTo>
                    <a:pt x="737" y="4336"/>
                  </a:lnTo>
                  <a:lnTo>
                    <a:pt x="743" y="4342"/>
                  </a:lnTo>
                  <a:lnTo>
                    <a:pt x="759" y="4344"/>
                  </a:lnTo>
                  <a:lnTo>
                    <a:pt x="782" y="4354"/>
                  </a:lnTo>
                  <a:lnTo>
                    <a:pt x="791" y="4355"/>
                  </a:lnTo>
                  <a:lnTo>
                    <a:pt x="815" y="4353"/>
                  </a:lnTo>
                  <a:lnTo>
                    <a:pt x="831" y="4358"/>
                  </a:lnTo>
                  <a:lnTo>
                    <a:pt x="847" y="4358"/>
                  </a:lnTo>
                  <a:lnTo>
                    <a:pt x="854" y="4363"/>
                  </a:lnTo>
                  <a:lnTo>
                    <a:pt x="858" y="4368"/>
                  </a:lnTo>
                  <a:lnTo>
                    <a:pt x="896" y="4390"/>
                  </a:lnTo>
                  <a:lnTo>
                    <a:pt x="898" y="4398"/>
                  </a:lnTo>
                  <a:lnTo>
                    <a:pt x="906" y="4402"/>
                  </a:lnTo>
                  <a:lnTo>
                    <a:pt x="914" y="4399"/>
                  </a:lnTo>
                  <a:lnTo>
                    <a:pt x="920" y="4395"/>
                  </a:lnTo>
                  <a:lnTo>
                    <a:pt x="935" y="4388"/>
                  </a:lnTo>
                  <a:lnTo>
                    <a:pt x="944" y="4388"/>
                  </a:lnTo>
                  <a:lnTo>
                    <a:pt x="950" y="4393"/>
                  </a:lnTo>
                  <a:lnTo>
                    <a:pt x="957" y="4392"/>
                  </a:lnTo>
                  <a:lnTo>
                    <a:pt x="973" y="4395"/>
                  </a:lnTo>
                  <a:lnTo>
                    <a:pt x="978" y="4401"/>
                  </a:lnTo>
                  <a:lnTo>
                    <a:pt x="985" y="4404"/>
                  </a:lnTo>
                  <a:lnTo>
                    <a:pt x="993" y="4404"/>
                  </a:lnTo>
                  <a:lnTo>
                    <a:pt x="1000" y="4408"/>
                  </a:lnTo>
                  <a:lnTo>
                    <a:pt x="1004" y="4415"/>
                  </a:lnTo>
                  <a:lnTo>
                    <a:pt x="1000" y="4430"/>
                  </a:lnTo>
                  <a:lnTo>
                    <a:pt x="1012" y="4440"/>
                  </a:lnTo>
                  <a:lnTo>
                    <a:pt x="1028" y="4445"/>
                  </a:lnTo>
                  <a:lnTo>
                    <a:pt x="1035" y="4450"/>
                  </a:lnTo>
                  <a:lnTo>
                    <a:pt x="1040" y="4453"/>
                  </a:lnTo>
                  <a:lnTo>
                    <a:pt x="1048" y="4458"/>
                  </a:lnTo>
                  <a:lnTo>
                    <a:pt x="1055" y="4458"/>
                  </a:lnTo>
                  <a:lnTo>
                    <a:pt x="1067" y="4469"/>
                  </a:lnTo>
                  <a:lnTo>
                    <a:pt x="1071" y="4477"/>
                  </a:lnTo>
                  <a:lnTo>
                    <a:pt x="1079" y="4477"/>
                  </a:lnTo>
                  <a:lnTo>
                    <a:pt x="1084" y="4493"/>
                  </a:lnTo>
                  <a:lnTo>
                    <a:pt x="1087" y="4500"/>
                  </a:lnTo>
                  <a:lnTo>
                    <a:pt x="1095" y="4500"/>
                  </a:lnTo>
                  <a:lnTo>
                    <a:pt x="1111" y="4504"/>
                  </a:lnTo>
                  <a:lnTo>
                    <a:pt x="1119" y="4501"/>
                  </a:lnTo>
                  <a:lnTo>
                    <a:pt x="1124" y="4496"/>
                  </a:lnTo>
                  <a:lnTo>
                    <a:pt x="1130" y="4481"/>
                  </a:lnTo>
                  <a:lnTo>
                    <a:pt x="1138" y="4477"/>
                  </a:lnTo>
                  <a:lnTo>
                    <a:pt x="1145" y="4473"/>
                  </a:lnTo>
                  <a:lnTo>
                    <a:pt x="1148" y="4466"/>
                  </a:lnTo>
                  <a:lnTo>
                    <a:pt x="1154" y="4456"/>
                  </a:lnTo>
                  <a:lnTo>
                    <a:pt x="1144" y="4451"/>
                  </a:lnTo>
                  <a:lnTo>
                    <a:pt x="1132" y="4423"/>
                  </a:lnTo>
                  <a:lnTo>
                    <a:pt x="1113" y="4391"/>
                  </a:lnTo>
                  <a:lnTo>
                    <a:pt x="1105" y="4380"/>
                  </a:lnTo>
                  <a:lnTo>
                    <a:pt x="1101" y="4366"/>
                  </a:lnTo>
                  <a:lnTo>
                    <a:pt x="1101" y="4344"/>
                  </a:lnTo>
                  <a:lnTo>
                    <a:pt x="1108" y="4317"/>
                  </a:lnTo>
                  <a:lnTo>
                    <a:pt x="1106" y="4305"/>
                  </a:lnTo>
                  <a:lnTo>
                    <a:pt x="1097" y="4326"/>
                  </a:lnTo>
                  <a:lnTo>
                    <a:pt x="1094" y="4320"/>
                  </a:lnTo>
                  <a:lnTo>
                    <a:pt x="1091" y="4302"/>
                  </a:lnTo>
                  <a:lnTo>
                    <a:pt x="1081" y="4285"/>
                  </a:lnTo>
                  <a:lnTo>
                    <a:pt x="1069" y="4268"/>
                  </a:lnTo>
                  <a:lnTo>
                    <a:pt x="1059" y="4268"/>
                  </a:lnTo>
                  <a:lnTo>
                    <a:pt x="1054" y="4253"/>
                  </a:lnTo>
                  <a:lnTo>
                    <a:pt x="1063" y="4240"/>
                  </a:lnTo>
                  <a:lnTo>
                    <a:pt x="1064" y="4229"/>
                  </a:lnTo>
                  <a:lnTo>
                    <a:pt x="1071" y="4218"/>
                  </a:lnTo>
                  <a:lnTo>
                    <a:pt x="1075" y="4218"/>
                  </a:lnTo>
                  <a:lnTo>
                    <a:pt x="1076" y="4215"/>
                  </a:lnTo>
                  <a:lnTo>
                    <a:pt x="1079" y="4207"/>
                  </a:lnTo>
                  <a:lnTo>
                    <a:pt x="1089" y="4198"/>
                  </a:lnTo>
                  <a:lnTo>
                    <a:pt x="1095" y="4162"/>
                  </a:lnTo>
                  <a:lnTo>
                    <a:pt x="1102" y="4165"/>
                  </a:lnTo>
                  <a:lnTo>
                    <a:pt x="1106" y="4144"/>
                  </a:lnTo>
                  <a:lnTo>
                    <a:pt x="1107" y="4133"/>
                  </a:lnTo>
                  <a:lnTo>
                    <a:pt x="1098" y="4117"/>
                  </a:lnTo>
                  <a:lnTo>
                    <a:pt x="1110" y="4121"/>
                  </a:lnTo>
                  <a:lnTo>
                    <a:pt x="1121" y="4121"/>
                  </a:lnTo>
                  <a:lnTo>
                    <a:pt x="1119" y="4128"/>
                  </a:lnTo>
                  <a:lnTo>
                    <a:pt x="1126" y="4139"/>
                  </a:lnTo>
                  <a:lnTo>
                    <a:pt x="1130" y="4154"/>
                  </a:lnTo>
                  <a:lnTo>
                    <a:pt x="1138" y="4154"/>
                  </a:lnTo>
                  <a:lnTo>
                    <a:pt x="1143" y="4151"/>
                  </a:lnTo>
                  <a:lnTo>
                    <a:pt x="1148" y="4151"/>
                  </a:lnTo>
                  <a:lnTo>
                    <a:pt x="1160" y="4123"/>
                  </a:lnTo>
                  <a:lnTo>
                    <a:pt x="1166" y="4119"/>
                  </a:lnTo>
                  <a:lnTo>
                    <a:pt x="1159" y="4117"/>
                  </a:lnTo>
                  <a:lnTo>
                    <a:pt x="1155" y="4111"/>
                  </a:lnTo>
                  <a:lnTo>
                    <a:pt x="1149" y="4107"/>
                  </a:lnTo>
                  <a:lnTo>
                    <a:pt x="1140" y="4107"/>
                  </a:lnTo>
                  <a:lnTo>
                    <a:pt x="1133" y="4105"/>
                  </a:lnTo>
                  <a:lnTo>
                    <a:pt x="1130" y="4099"/>
                  </a:lnTo>
                  <a:lnTo>
                    <a:pt x="1137" y="4091"/>
                  </a:lnTo>
                  <a:lnTo>
                    <a:pt x="1138" y="4084"/>
                  </a:lnTo>
                  <a:lnTo>
                    <a:pt x="1145" y="4081"/>
                  </a:lnTo>
                  <a:lnTo>
                    <a:pt x="1154" y="4087"/>
                  </a:lnTo>
                  <a:lnTo>
                    <a:pt x="1166" y="4084"/>
                  </a:lnTo>
                  <a:lnTo>
                    <a:pt x="1157" y="4027"/>
                  </a:lnTo>
                  <a:lnTo>
                    <a:pt x="1150" y="4025"/>
                  </a:lnTo>
                  <a:lnTo>
                    <a:pt x="1145" y="4019"/>
                  </a:lnTo>
                  <a:lnTo>
                    <a:pt x="1143" y="4010"/>
                  </a:lnTo>
                  <a:lnTo>
                    <a:pt x="1139" y="4004"/>
                  </a:lnTo>
                  <a:lnTo>
                    <a:pt x="1133" y="3998"/>
                  </a:lnTo>
                  <a:lnTo>
                    <a:pt x="1126" y="3998"/>
                  </a:lnTo>
                  <a:lnTo>
                    <a:pt x="1108" y="4000"/>
                  </a:lnTo>
                  <a:lnTo>
                    <a:pt x="1095" y="3997"/>
                  </a:lnTo>
                  <a:lnTo>
                    <a:pt x="1094" y="4005"/>
                  </a:lnTo>
                  <a:lnTo>
                    <a:pt x="1081" y="3993"/>
                  </a:lnTo>
                  <a:lnTo>
                    <a:pt x="1081" y="3986"/>
                  </a:lnTo>
                  <a:lnTo>
                    <a:pt x="1076" y="3978"/>
                  </a:lnTo>
                  <a:lnTo>
                    <a:pt x="1081" y="3971"/>
                  </a:lnTo>
                  <a:lnTo>
                    <a:pt x="1076" y="3965"/>
                  </a:lnTo>
                  <a:lnTo>
                    <a:pt x="1076" y="3957"/>
                  </a:lnTo>
                  <a:lnTo>
                    <a:pt x="1047" y="3947"/>
                  </a:lnTo>
                  <a:lnTo>
                    <a:pt x="1058" y="3903"/>
                  </a:lnTo>
                  <a:lnTo>
                    <a:pt x="1071" y="3896"/>
                  </a:lnTo>
                  <a:lnTo>
                    <a:pt x="1076" y="3888"/>
                  </a:lnTo>
                  <a:lnTo>
                    <a:pt x="1074" y="3881"/>
                  </a:lnTo>
                  <a:lnTo>
                    <a:pt x="1063" y="3870"/>
                  </a:lnTo>
                  <a:lnTo>
                    <a:pt x="1073" y="3825"/>
                  </a:lnTo>
                  <a:lnTo>
                    <a:pt x="1086" y="3816"/>
                  </a:lnTo>
                  <a:lnTo>
                    <a:pt x="1091" y="3810"/>
                  </a:lnTo>
                  <a:lnTo>
                    <a:pt x="1090" y="3801"/>
                  </a:lnTo>
                  <a:lnTo>
                    <a:pt x="1092" y="3794"/>
                  </a:lnTo>
                  <a:lnTo>
                    <a:pt x="1092" y="3787"/>
                  </a:lnTo>
                  <a:lnTo>
                    <a:pt x="1096" y="3778"/>
                  </a:lnTo>
                  <a:lnTo>
                    <a:pt x="1101" y="3772"/>
                  </a:lnTo>
                  <a:lnTo>
                    <a:pt x="1107" y="3777"/>
                  </a:lnTo>
                  <a:lnTo>
                    <a:pt x="1111" y="3784"/>
                  </a:lnTo>
                  <a:lnTo>
                    <a:pt x="1123" y="3794"/>
                  </a:lnTo>
                  <a:lnTo>
                    <a:pt x="1140" y="3831"/>
                  </a:lnTo>
                  <a:lnTo>
                    <a:pt x="1149" y="3833"/>
                  </a:lnTo>
                  <a:lnTo>
                    <a:pt x="1175" y="3816"/>
                  </a:lnTo>
                  <a:lnTo>
                    <a:pt x="1172" y="3807"/>
                  </a:lnTo>
                  <a:lnTo>
                    <a:pt x="1169" y="3800"/>
                  </a:lnTo>
                  <a:lnTo>
                    <a:pt x="1165" y="3775"/>
                  </a:lnTo>
                  <a:lnTo>
                    <a:pt x="1157" y="3762"/>
                  </a:lnTo>
                  <a:lnTo>
                    <a:pt x="1166" y="3763"/>
                  </a:lnTo>
                  <a:lnTo>
                    <a:pt x="1173" y="3760"/>
                  </a:lnTo>
                  <a:lnTo>
                    <a:pt x="1193" y="3746"/>
                  </a:lnTo>
                  <a:lnTo>
                    <a:pt x="1200" y="3742"/>
                  </a:lnTo>
                  <a:lnTo>
                    <a:pt x="1205" y="3736"/>
                  </a:lnTo>
                  <a:lnTo>
                    <a:pt x="1205" y="3728"/>
                  </a:lnTo>
                  <a:lnTo>
                    <a:pt x="1205" y="3719"/>
                  </a:lnTo>
                  <a:lnTo>
                    <a:pt x="1213" y="3718"/>
                  </a:lnTo>
                  <a:lnTo>
                    <a:pt x="1221" y="3719"/>
                  </a:lnTo>
                  <a:lnTo>
                    <a:pt x="1229" y="3715"/>
                  </a:lnTo>
                  <a:lnTo>
                    <a:pt x="1234" y="3709"/>
                  </a:lnTo>
                  <a:lnTo>
                    <a:pt x="1241" y="3705"/>
                  </a:lnTo>
                  <a:lnTo>
                    <a:pt x="1248" y="3703"/>
                  </a:lnTo>
                  <a:lnTo>
                    <a:pt x="1253" y="3697"/>
                  </a:lnTo>
                  <a:lnTo>
                    <a:pt x="1261" y="3692"/>
                  </a:lnTo>
                  <a:lnTo>
                    <a:pt x="1266" y="3686"/>
                  </a:lnTo>
                  <a:lnTo>
                    <a:pt x="1267" y="3678"/>
                  </a:lnTo>
                  <a:lnTo>
                    <a:pt x="1274" y="3672"/>
                  </a:lnTo>
                  <a:lnTo>
                    <a:pt x="1289" y="3669"/>
                  </a:lnTo>
                  <a:lnTo>
                    <a:pt x="1305" y="3669"/>
                  </a:lnTo>
                  <a:lnTo>
                    <a:pt x="1306" y="3677"/>
                  </a:lnTo>
                  <a:lnTo>
                    <a:pt x="1310" y="3685"/>
                  </a:lnTo>
                  <a:lnTo>
                    <a:pt x="1326" y="3681"/>
                  </a:lnTo>
                  <a:lnTo>
                    <a:pt x="1331" y="3687"/>
                  </a:lnTo>
                  <a:lnTo>
                    <a:pt x="1336" y="3680"/>
                  </a:lnTo>
                  <a:lnTo>
                    <a:pt x="1338" y="3671"/>
                  </a:lnTo>
                  <a:lnTo>
                    <a:pt x="1343" y="3665"/>
                  </a:lnTo>
                  <a:lnTo>
                    <a:pt x="1350" y="3665"/>
                  </a:lnTo>
                  <a:lnTo>
                    <a:pt x="1358" y="3662"/>
                  </a:lnTo>
                  <a:lnTo>
                    <a:pt x="1366" y="3662"/>
                  </a:lnTo>
                  <a:lnTo>
                    <a:pt x="1371" y="3678"/>
                  </a:lnTo>
                  <a:lnTo>
                    <a:pt x="1376" y="3685"/>
                  </a:lnTo>
                  <a:lnTo>
                    <a:pt x="1385" y="3681"/>
                  </a:lnTo>
                  <a:lnTo>
                    <a:pt x="1392" y="3681"/>
                  </a:lnTo>
                  <a:lnTo>
                    <a:pt x="1399" y="3683"/>
                  </a:lnTo>
                  <a:lnTo>
                    <a:pt x="1415" y="3680"/>
                  </a:lnTo>
                  <a:lnTo>
                    <a:pt x="1423" y="3681"/>
                  </a:lnTo>
                  <a:lnTo>
                    <a:pt x="1430" y="3685"/>
                  </a:lnTo>
                  <a:lnTo>
                    <a:pt x="1436" y="3691"/>
                  </a:lnTo>
                  <a:lnTo>
                    <a:pt x="1442" y="3705"/>
                  </a:lnTo>
                  <a:lnTo>
                    <a:pt x="1463" y="3718"/>
                  </a:lnTo>
                  <a:lnTo>
                    <a:pt x="1468" y="3724"/>
                  </a:lnTo>
                  <a:lnTo>
                    <a:pt x="1471" y="3732"/>
                  </a:lnTo>
                  <a:lnTo>
                    <a:pt x="1482" y="3745"/>
                  </a:lnTo>
                  <a:lnTo>
                    <a:pt x="1481" y="3752"/>
                  </a:lnTo>
                  <a:lnTo>
                    <a:pt x="1482" y="3761"/>
                  </a:lnTo>
                  <a:lnTo>
                    <a:pt x="1487" y="3767"/>
                  </a:lnTo>
                  <a:lnTo>
                    <a:pt x="1494" y="3764"/>
                  </a:lnTo>
                  <a:lnTo>
                    <a:pt x="1494" y="3757"/>
                  </a:lnTo>
                  <a:lnTo>
                    <a:pt x="1493" y="3748"/>
                  </a:lnTo>
                  <a:lnTo>
                    <a:pt x="1494" y="3741"/>
                  </a:lnTo>
                  <a:lnTo>
                    <a:pt x="1489" y="3734"/>
                  </a:lnTo>
                  <a:lnTo>
                    <a:pt x="1494" y="3728"/>
                  </a:lnTo>
                  <a:lnTo>
                    <a:pt x="1503" y="3726"/>
                  </a:lnTo>
                  <a:lnTo>
                    <a:pt x="1505" y="3734"/>
                  </a:lnTo>
                  <a:lnTo>
                    <a:pt x="1511" y="3739"/>
                  </a:lnTo>
                  <a:lnTo>
                    <a:pt x="1514" y="3747"/>
                  </a:lnTo>
                  <a:lnTo>
                    <a:pt x="1520" y="3752"/>
                  </a:lnTo>
                  <a:lnTo>
                    <a:pt x="1536" y="3757"/>
                  </a:lnTo>
                  <a:lnTo>
                    <a:pt x="1549" y="3766"/>
                  </a:lnTo>
                  <a:lnTo>
                    <a:pt x="1558" y="3763"/>
                  </a:lnTo>
                  <a:lnTo>
                    <a:pt x="1578" y="3750"/>
                  </a:lnTo>
                  <a:lnTo>
                    <a:pt x="1578" y="3741"/>
                  </a:lnTo>
                  <a:lnTo>
                    <a:pt x="1584" y="3737"/>
                  </a:lnTo>
                  <a:lnTo>
                    <a:pt x="1590" y="3732"/>
                  </a:lnTo>
                  <a:lnTo>
                    <a:pt x="1598" y="3731"/>
                  </a:lnTo>
                  <a:lnTo>
                    <a:pt x="1606" y="3734"/>
                  </a:lnTo>
                  <a:lnTo>
                    <a:pt x="1606" y="3725"/>
                  </a:lnTo>
                  <a:lnTo>
                    <a:pt x="1614" y="3725"/>
                  </a:lnTo>
                  <a:lnTo>
                    <a:pt x="1622" y="3728"/>
                  </a:lnTo>
                  <a:lnTo>
                    <a:pt x="1629" y="3723"/>
                  </a:lnTo>
                  <a:lnTo>
                    <a:pt x="1637" y="3728"/>
                  </a:lnTo>
                  <a:lnTo>
                    <a:pt x="1648" y="3739"/>
                  </a:lnTo>
                  <a:lnTo>
                    <a:pt x="1662" y="3730"/>
                  </a:lnTo>
                  <a:lnTo>
                    <a:pt x="1666" y="3723"/>
                  </a:lnTo>
                  <a:lnTo>
                    <a:pt x="1682" y="3723"/>
                  </a:lnTo>
                  <a:lnTo>
                    <a:pt x="1689" y="3719"/>
                  </a:lnTo>
                  <a:lnTo>
                    <a:pt x="1704" y="3725"/>
                  </a:lnTo>
                  <a:lnTo>
                    <a:pt x="1709" y="3731"/>
                  </a:lnTo>
                  <a:lnTo>
                    <a:pt x="1710" y="3747"/>
                  </a:lnTo>
                  <a:lnTo>
                    <a:pt x="1716" y="3753"/>
                  </a:lnTo>
                  <a:lnTo>
                    <a:pt x="1721" y="3760"/>
                  </a:lnTo>
                  <a:lnTo>
                    <a:pt x="1737" y="3757"/>
                  </a:lnTo>
                  <a:lnTo>
                    <a:pt x="1752" y="3761"/>
                  </a:lnTo>
                  <a:lnTo>
                    <a:pt x="1752" y="3761"/>
                  </a:lnTo>
                  <a:lnTo>
                    <a:pt x="1754" y="3772"/>
                  </a:lnTo>
                  <a:lnTo>
                    <a:pt x="1772" y="3771"/>
                  </a:lnTo>
                  <a:lnTo>
                    <a:pt x="1778" y="3766"/>
                  </a:lnTo>
                  <a:lnTo>
                    <a:pt x="1785" y="3751"/>
                  </a:lnTo>
                  <a:lnTo>
                    <a:pt x="1790" y="3745"/>
                  </a:lnTo>
                  <a:lnTo>
                    <a:pt x="1796" y="3747"/>
                  </a:lnTo>
                  <a:lnTo>
                    <a:pt x="1807" y="3760"/>
                  </a:lnTo>
                  <a:lnTo>
                    <a:pt x="1824" y="3761"/>
                  </a:lnTo>
                  <a:lnTo>
                    <a:pt x="1839" y="3757"/>
                  </a:lnTo>
                  <a:lnTo>
                    <a:pt x="1847" y="3752"/>
                  </a:lnTo>
                  <a:lnTo>
                    <a:pt x="1863" y="3747"/>
                  </a:lnTo>
                  <a:lnTo>
                    <a:pt x="1874" y="3709"/>
                  </a:lnTo>
                  <a:lnTo>
                    <a:pt x="1877" y="3702"/>
                  </a:lnTo>
                  <a:lnTo>
                    <a:pt x="1872" y="3696"/>
                  </a:lnTo>
                  <a:lnTo>
                    <a:pt x="1870" y="3692"/>
                  </a:lnTo>
                  <a:lnTo>
                    <a:pt x="1856" y="3691"/>
                  </a:lnTo>
                  <a:lnTo>
                    <a:pt x="1840" y="3689"/>
                  </a:lnTo>
                  <a:lnTo>
                    <a:pt x="1834" y="3682"/>
                  </a:lnTo>
                  <a:lnTo>
                    <a:pt x="1831" y="3677"/>
                  </a:lnTo>
                  <a:lnTo>
                    <a:pt x="1813" y="3674"/>
                  </a:lnTo>
                  <a:lnTo>
                    <a:pt x="1806" y="3671"/>
                  </a:lnTo>
                  <a:lnTo>
                    <a:pt x="1807" y="3662"/>
                  </a:lnTo>
                  <a:lnTo>
                    <a:pt x="1802" y="3655"/>
                  </a:lnTo>
                  <a:lnTo>
                    <a:pt x="1786" y="3653"/>
                  </a:lnTo>
                  <a:lnTo>
                    <a:pt x="1788" y="3644"/>
                  </a:lnTo>
                  <a:lnTo>
                    <a:pt x="1795" y="3642"/>
                  </a:lnTo>
                  <a:lnTo>
                    <a:pt x="1807" y="3632"/>
                  </a:lnTo>
                  <a:lnTo>
                    <a:pt x="1823" y="3626"/>
                  </a:lnTo>
                  <a:lnTo>
                    <a:pt x="1837" y="3617"/>
                  </a:lnTo>
                  <a:lnTo>
                    <a:pt x="1840" y="3611"/>
                  </a:lnTo>
                  <a:lnTo>
                    <a:pt x="1842" y="3602"/>
                  </a:lnTo>
                  <a:lnTo>
                    <a:pt x="1823" y="3575"/>
                  </a:lnTo>
                  <a:lnTo>
                    <a:pt x="1831" y="3572"/>
                  </a:lnTo>
                  <a:lnTo>
                    <a:pt x="1838" y="3565"/>
                  </a:lnTo>
                  <a:lnTo>
                    <a:pt x="1839" y="3558"/>
                  </a:lnTo>
                  <a:lnTo>
                    <a:pt x="1845" y="3553"/>
                  </a:lnTo>
                  <a:lnTo>
                    <a:pt x="1854" y="3552"/>
                  </a:lnTo>
                  <a:lnTo>
                    <a:pt x="1863" y="3553"/>
                  </a:lnTo>
                  <a:lnTo>
                    <a:pt x="1870" y="3552"/>
                  </a:lnTo>
                  <a:lnTo>
                    <a:pt x="1877" y="3554"/>
                  </a:lnTo>
                  <a:lnTo>
                    <a:pt x="1893" y="3554"/>
                  </a:lnTo>
                  <a:lnTo>
                    <a:pt x="1902" y="3551"/>
                  </a:lnTo>
                  <a:lnTo>
                    <a:pt x="1904" y="3543"/>
                  </a:lnTo>
                  <a:lnTo>
                    <a:pt x="1901" y="3537"/>
                  </a:lnTo>
                  <a:lnTo>
                    <a:pt x="1886" y="3529"/>
                  </a:lnTo>
                  <a:lnTo>
                    <a:pt x="1854" y="3524"/>
                  </a:lnTo>
                  <a:lnTo>
                    <a:pt x="1850" y="3518"/>
                  </a:lnTo>
                  <a:lnTo>
                    <a:pt x="1852" y="3509"/>
                  </a:lnTo>
                  <a:lnTo>
                    <a:pt x="1859" y="3509"/>
                  </a:lnTo>
                  <a:lnTo>
                    <a:pt x="1866" y="3506"/>
                  </a:lnTo>
                  <a:lnTo>
                    <a:pt x="1871" y="3499"/>
                  </a:lnTo>
                  <a:lnTo>
                    <a:pt x="1865" y="3494"/>
                  </a:lnTo>
                  <a:lnTo>
                    <a:pt x="1858" y="3498"/>
                  </a:lnTo>
                  <a:lnTo>
                    <a:pt x="1842" y="3498"/>
                  </a:lnTo>
                  <a:lnTo>
                    <a:pt x="1842" y="3489"/>
                  </a:lnTo>
                  <a:lnTo>
                    <a:pt x="1844" y="3482"/>
                  </a:lnTo>
                  <a:lnTo>
                    <a:pt x="1849" y="3476"/>
                  </a:lnTo>
                  <a:lnTo>
                    <a:pt x="1838" y="3463"/>
                  </a:lnTo>
                  <a:lnTo>
                    <a:pt x="1854" y="3463"/>
                  </a:lnTo>
                  <a:lnTo>
                    <a:pt x="1859" y="3457"/>
                  </a:lnTo>
                  <a:lnTo>
                    <a:pt x="1867" y="3457"/>
                  </a:lnTo>
                  <a:lnTo>
                    <a:pt x="1872" y="3463"/>
                  </a:lnTo>
                  <a:lnTo>
                    <a:pt x="1880" y="3462"/>
                  </a:lnTo>
                  <a:lnTo>
                    <a:pt x="1888" y="3463"/>
                  </a:lnTo>
                  <a:lnTo>
                    <a:pt x="1896" y="3461"/>
                  </a:lnTo>
                  <a:lnTo>
                    <a:pt x="1920" y="3461"/>
                  </a:lnTo>
                  <a:lnTo>
                    <a:pt x="1925" y="3468"/>
                  </a:lnTo>
                  <a:lnTo>
                    <a:pt x="1935" y="3456"/>
                  </a:lnTo>
                  <a:lnTo>
                    <a:pt x="1942" y="3452"/>
                  </a:lnTo>
                  <a:lnTo>
                    <a:pt x="1958" y="3454"/>
                  </a:lnTo>
                  <a:lnTo>
                    <a:pt x="1966" y="3449"/>
                  </a:lnTo>
                  <a:lnTo>
                    <a:pt x="1973" y="3446"/>
                  </a:lnTo>
                  <a:lnTo>
                    <a:pt x="1987" y="3436"/>
                  </a:lnTo>
                  <a:lnTo>
                    <a:pt x="1994" y="3439"/>
                  </a:lnTo>
                  <a:lnTo>
                    <a:pt x="2000" y="3444"/>
                  </a:lnTo>
                  <a:lnTo>
                    <a:pt x="2008" y="3444"/>
                  </a:lnTo>
                  <a:lnTo>
                    <a:pt x="2010" y="3436"/>
                  </a:lnTo>
                  <a:lnTo>
                    <a:pt x="2027" y="3432"/>
                  </a:lnTo>
                  <a:lnTo>
                    <a:pt x="2033" y="3428"/>
                  </a:lnTo>
                  <a:lnTo>
                    <a:pt x="2042" y="3427"/>
                  </a:lnTo>
                  <a:lnTo>
                    <a:pt x="2049" y="3424"/>
                  </a:lnTo>
                  <a:lnTo>
                    <a:pt x="2057" y="3424"/>
                  </a:lnTo>
                  <a:lnTo>
                    <a:pt x="2064" y="3427"/>
                  </a:lnTo>
                  <a:lnTo>
                    <a:pt x="2069" y="3419"/>
                  </a:lnTo>
                  <a:lnTo>
                    <a:pt x="2070" y="3412"/>
                  </a:lnTo>
                  <a:lnTo>
                    <a:pt x="2074" y="3403"/>
                  </a:lnTo>
                  <a:lnTo>
                    <a:pt x="2081" y="3400"/>
                  </a:lnTo>
                  <a:lnTo>
                    <a:pt x="2089" y="3398"/>
                  </a:lnTo>
                  <a:lnTo>
                    <a:pt x="2096" y="3402"/>
                  </a:lnTo>
                  <a:lnTo>
                    <a:pt x="2114" y="3396"/>
                  </a:lnTo>
                  <a:lnTo>
                    <a:pt x="2114" y="3397"/>
                  </a:lnTo>
                  <a:lnTo>
                    <a:pt x="2151" y="3387"/>
                  </a:lnTo>
                  <a:lnTo>
                    <a:pt x="2183" y="3384"/>
                  </a:lnTo>
                  <a:lnTo>
                    <a:pt x="2211" y="3375"/>
                  </a:lnTo>
                  <a:lnTo>
                    <a:pt x="2218" y="3369"/>
                  </a:lnTo>
                  <a:lnTo>
                    <a:pt x="2226" y="3370"/>
                  </a:lnTo>
                  <a:lnTo>
                    <a:pt x="2234" y="3368"/>
                  </a:lnTo>
                  <a:lnTo>
                    <a:pt x="2238" y="3362"/>
                  </a:lnTo>
                  <a:lnTo>
                    <a:pt x="2238" y="3353"/>
                  </a:lnTo>
                  <a:lnTo>
                    <a:pt x="2238" y="3346"/>
                  </a:lnTo>
                  <a:lnTo>
                    <a:pt x="2247" y="3347"/>
                  </a:lnTo>
                  <a:lnTo>
                    <a:pt x="2254" y="3344"/>
                  </a:lnTo>
                  <a:lnTo>
                    <a:pt x="2259" y="3338"/>
                  </a:lnTo>
                  <a:lnTo>
                    <a:pt x="2265" y="3333"/>
                  </a:lnTo>
                  <a:lnTo>
                    <a:pt x="2274" y="3333"/>
                  </a:lnTo>
                  <a:lnTo>
                    <a:pt x="2279" y="3326"/>
                  </a:lnTo>
                  <a:lnTo>
                    <a:pt x="2286" y="3326"/>
                  </a:lnTo>
                  <a:lnTo>
                    <a:pt x="2293" y="3332"/>
                  </a:lnTo>
                  <a:lnTo>
                    <a:pt x="2300" y="3330"/>
                  </a:lnTo>
                  <a:lnTo>
                    <a:pt x="2307" y="3333"/>
                  </a:lnTo>
                  <a:lnTo>
                    <a:pt x="2316" y="3331"/>
                  </a:lnTo>
                  <a:lnTo>
                    <a:pt x="2323" y="3335"/>
                  </a:lnTo>
                  <a:lnTo>
                    <a:pt x="2328" y="3341"/>
                  </a:lnTo>
                  <a:lnTo>
                    <a:pt x="2342" y="3349"/>
                  </a:lnTo>
                  <a:lnTo>
                    <a:pt x="2349" y="3346"/>
                  </a:lnTo>
                  <a:lnTo>
                    <a:pt x="2355" y="3341"/>
                  </a:lnTo>
                  <a:lnTo>
                    <a:pt x="2371" y="3338"/>
                  </a:lnTo>
                  <a:lnTo>
                    <a:pt x="2379" y="3341"/>
                  </a:lnTo>
                  <a:lnTo>
                    <a:pt x="2385" y="3347"/>
                  </a:lnTo>
                  <a:lnTo>
                    <a:pt x="2388" y="3354"/>
                  </a:lnTo>
                  <a:lnTo>
                    <a:pt x="2390" y="3370"/>
                  </a:lnTo>
                  <a:lnTo>
                    <a:pt x="2388" y="3379"/>
                  </a:lnTo>
                  <a:lnTo>
                    <a:pt x="2391" y="3386"/>
                  </a:lnTo>
                  <a:lnTo>
                    <a:pt x="2403" y="3397"/>
                  </a:lnTo>
                  <a:lnTo>
                    <a:pt x="2399" y="3403"/>
                  </a:lnTo>
                  <a:lnTo>
                    <a:pt x="2401" y="3420"/>
                  </a:lnTo>
                  <a:lnTo>
                    <a:pt x="2396" y="3427"/>
                  </a:lnTo>
                  <a:lnTo>
                    <a:pt x="2391" y="3433"/>
                  </a:lnTo>
                  <a:lnTo>
                    <a:pt x="2394" y="3440"/>
                  </a:lnTo>
                  <a:lnTo>
                    <a:pt x="2397" y="3448"/>
                  </a:lnTo>
                  <a:lnTo>
                    <a:pt x="2413" y="3444"/>
                  </a:lnTo>
                  <a:lnTo>
                    <a:pt x="2420" y="3449"/>
                  </a:lnTo>
                  <a:lnTo>
                    <a:pt x="2428" y="3448"/>
                  </a:lnTo>
                  <a:lnTo>
                    <a:pt x="2431" y="3439"/>
                  </a:lnTo>
                  <a:lnTo>
                    <a:pt x="2439" y="3439"/>
                  </a:lnTo>
                  <a:lnTo>
                    <a:pt x="2446" y="3441"/>
                  </a:lnTo>
                  <a:lnTo>
                    <a:pt x="2449" y="3433"/>
                  </a:lnTo>
                  <a:lnTo>
                    <a:pt x="2449" y="3425"/>
                  </a:lnTo>
                  <a:lnTo>
                    <a:pt x="2456" y="3427"/>
                  </a:lnTo>
                  <a:lnTo>
                    <a:pt x="2460" y="3434"/>
                  </a:lnTo>
                  <a:lnTo>
                    <a:pt x="2462" y="3443"/>
                  </a:lnTo>
                  <a:lnTo>
                    <a:pt x="2467" y="3448"/>
                  </a:lnTo>
                  <a:lnTo>
                    <a:pt x="2465" y="3455"/>
                  </a:lnTo>
                  <a:lnTo>
                    <a:pt x="2463" y="3463"/>
                  </a:lnTo>
                  <a:lnTo>
                    <a:pt x="2479" y="3465"/>
                  </a:lnTo>
                  <a:lnTo>
                    <a:pt x="2477" y="3457"/>
                  </a:lnTo>
                  <a:lnTo>
                    <a:pt x="2472" y="3451"/>
                  </a:lnTo>
                  <a:lnTo>
                    <a:pt x="2479" y="3448"/>
                  </a:lnTo>
                  <a:lnTo>
                    <a:pt x="2495" y="3451"/>
                  </a:lnTo>
                  <a:lnTo>
                    <a:pt x="2503" y="3456"/>
                  </a:lnTo>
                  <a:lnTo>
                    <a:pt x="2508" y="3462"/>
                  </a:lnTo>
                  <a:lnTo>
                    <a:pt x="2516" y="3466"/>
                  </a:lnTo>
                  <a:lnTo>
                    <a:pt x="2523" y="3466"/>
                  </a:lnTo>
                  <a:lnTo>
                    <a:pt x="2527" y="3459"/>
                  </a:lnTo>
                  <a:lnTo>
                    <a:pt x="2535" y="3455"/>
                  </a:lnTo>
                  <a:lnTo>
                    <a:pt x="2537" y="3463"/>
                  </a:lnTo>
                  <a:lnTo>
                    <a:pt x="2537" y="3471"/>
                  </a:lnTo>
                  <a:lnTo>
                    <a:pt x="2528" y="3473"/>
                  </a:lnTo>
                  <a:lnTo>
                    <a:pt x="2522" y="3478"/>
                  </a:lnTo>
                  <a:lnTo>
                    <a:pt x="2517" y="3486"/>
                  </a:lnTo>
                  <a:lnTo>
                    <a:pt x="2515" y="3493"/>
                  </a:lnTo>
                  <a:lnTo>
                    <a:pt x="2516" y="3502"/>
                  </a:lnTo>
                  <a:lnTo>
                    <a:pt x="2521" y="3508"/>
                  </a:lnTo>
                  <a:lnTo>
                    <a:pt x="2528" y="3508"/>
                  </a:lnTo>
                  <a:lnTo>
                    <a:pt x="2533" y="3502"/>
                  </a:lnTo>
                  <a:lnTo>
                    <a:pt x="2548" y="3495"/>
                  </a:lnTo>
                  <a:lnTo>
                    <a:pt x="2555" y="3498"/>
                  </a:lnTo>
                  <a:lnTo>
                    <a:pt x="2564" y="3498"/>
                  </a:lnTo>
                  <a:lnTo>
                    <a:pt x="2570" y="3503"/>
                  </a:lnTo>
                  <a:lnTo>
                    <a:pt x="2578" y="3503"/>
                  </a:lnTo>
                  <a:lnTo>
                    <a:pt x="2575" y="3495"/>
                  </a:lnTo>
                  <a:lnTo>
                    <a:pt x="2580" y="3489"/>
                  </a:lnTo>
                  <a:lnTo>
                    <a:pt x="2589" y="3488"/>
                  </a:lnTo>
                  <a:lnTo>
                    <a:pt x="2598" y="3477"/>
                  </a:lnTo>
                  <a:lnTo>
                    <a:pt x="2614" y="3475"/>
                  </a:lnTo>
                  <a:lnTo>
                    <a:pt x="2627" y="3463"/>
                  </a:lnTo>
                  <a:lnTo>
                    <a:pt x="2633" y="3449"/>
                  </a:lnTo>
                  <a:lnTo>
                    <a:pt x="2639" y="3444"/>
                  </a:lnTo>
                  <a:lnTo>
                    <a:pt x="2648" y="3445"/>
                  </a:lnTo>
                  <a:lnTo>
                    <a:pt x="2664" y="3441"/>
                  </a:lnTo>
                  <a:lnTo>
                    <a:pt x="2671" y="3439"/>
                  </a:lnTo>
                  <a:lnTo>
                    <a:pt x="2675" y="3432"/>
                  </a:lnTo>
                  <a:lnTo>
                    <a:pt x="2691" y="3430"/>
                  </a:lnTo>
                  <a:lnTo>
                    <a:pt x="2704" y="3422"/>
                  </a:lnTo>
                  <a:lnTo>
                    <a:pt x="2708" y="3429"/>
                  </a:lnTo>
                  <a:lnTo>
                    <a:pt x="2709" y="3436"/>
                  </a:lnTo>
                  <a:lnTo>
                    <a:pt x="2704" y="3444"/>
                  </a:lnTo>
                  <a:lnTo>
                    <a:pt x="2697" y="3446"/>
                  </a:lnTo>
                  <a:lnTo>
                    <a:pt x="2689" y="3446"/>
                  </a:lnTo>
                  <a:lnTo>
                    <a:pt x="2688" y="3454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303" name="Freeform 133">
              <a:extLst>
                <a:ext uri="{FF2B5EF4-FFF2-40B4-BE49-F238E27FC236}">
                  <a16:creationId xmlns:a16="http://schemas.microsoft.com/office/drawing/2014/main" id="{98153DB1-6776-4329-B207-A6C531ED963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2730" y="1750"/>
              <a:ext cx="36" cy="27"/>
            </a:xfrm>
            <a:custGeom>
              <a:avLst/>
              <a:gdLst/>
              <a:ahLst/>
              <a:cxnLst>
                <a:cxn ang="0">
                  <a:pos x="0" y="118"/>
                </a:cxn>
                <a:cxn ang="0">
                  <a:pos x="2" y="114"/>
                </a:cxn>
                <a:cxn ang="0">
                  <a:pos x="12" y="107"/>
                </a:cxn>
                <a:cxn ang="0">
                  <a:pos x="14" y="102"/>
                </a:cxn>
                <a:cxn ang="0">
                  <a:pos x="19" y="87"/>
                </a:cxn>
                <a:cxn ang="0">
                  <a:pos x="21" y="76"/>
                </a:cxn>
                <a:cxn ang="0">
                  <a:pos x="25" y="70"/>
                </a:cxn>
                <a:cxn ang="0">
                  <a:pos x="46" y="69"/>
                </a:cxn>
                <a:cxn ang="0">
                  <a:pos x="55" y="63"/>
                </a:cxn>
                <a:cxn ang="0">
                  <a:pos x="67" y="48"/>
                </a:cxn>
                <a:cxn ang="0">
                  <a:pos x="77" y="32"/>
                </a:cxn>
                <a:cxn ang="0">
                  <a:pos x="82" y="15"/>
                </a:cxn>
                <a:cxn ang="0">
                  <a:pos x="83" y="0"/>
                </a:cxn>
                <a:cxn ang="0">
                  <a:pos x="79" y="27"/>
                </a:cxn>
                <a:cxn ang="0">
                  <a:pos x="71" y="46"/>
                </a:cxn>
                <a:cxn ang="0">
                  <a:pos x="65" y="55"/>
                </a:cxn>
                <a:cxn ang="0">
                  <a:pos x="57" y="64"/>
                </a:cxn>
                <a:cxn ang="0">
                  <a:pos x="61" y="71"/>
                </a:cxn>
                <a:cxn ang="0">
                  <a:pos x="67" y="70"/>
                </a:cxn>
                <a:cxn ang="0">
                  <a:pos x="76" y="75"/>
                </a:cxn>
                <a:cxn ang="0">
                  <a:pos x="87" y="75"/>
                </a:cxn>
                <a:cxn ang="0">
                  <a:pos x="89" y="66"/>
                </a:cxn>
                <a:cxn ang="0">
                  <a:pos x="89" y="49"/>
                </a:cxn>
                <a:cxn ang="0">
                  <a:pos x="93" y="44"/>
                </a:cxn>
                <a:cxn ang="0">
                  <a:pos x="93" y="41"/>
                </a:cxn>
                <a:cxn ang="0">
                  <a:pos x="103" y="38"/>
                </a:cxn>
                <a:cxn ang="0">
                  <a:pos x="109" y="43"/>
                </a:cxn>
                <a:cxn ang="0">
                  <a:pos x="116" y="46"/>
                </a:cxn>
                <a:cxn ang="0">
                  <a:pos x="122" y="50"/>
                </a:cxn>
                <a:cxn ang="0">
                  <a:pos x="130" y="54"/>
                </a:cxn>
                <a:cxn ang="0">
                  <a:pos x="147" y="57"/>
                </a:cxn>
                <a:cxn ang="0">
                  <a:pos x="163" y="55"/>
                </a:cxn>
                <a:cxn ang="0">
                  <a:pos x="169" y="59"/>
                </a:cxn>
                <a:cxn ang="0">
                  <a:pos x="180" y="82"/>
                </a:cxn>
                <a:cxn ang="0">
                  <a:pos x="174" y="97"/>
                </a:cxn>
                <a:cxn ang="0">
                  <a:pos x="174" y="114"/>
                </a:cxn>
                <a:cxn ang="0">
                  <a:pos x="177" y="124"/>
                </a:cxn>
                <a:cxn ang="0">
                  <a:pos x="153" y="127"/>
                </a:cxn>
                <a:cxn ang="0">
                  <a:pos x="126" y="133"/>
                </a:cxn>
                <a:cxn ang="0">
                  <a:pos x="78" y="134"/>
                </a:cxn>
                <a:cxn ang="0">
                  <a:pos x="14" y="123"/>
                </a:cxn>
                <a:cxn ang="0">
                  <a:pos x="0" y="118"/>
                </a:cxn>
              </a:cxnLst>
              <a:rect l="0" t="0" r="r" b="b"/>
              <a:pathLst>
                <a:path w="180" h="134">
                  <a:moveTo>
                    <a:pt x="0" y="118"/>
                  </a:moveTo>
                  <a:lnTo>
                    <a:pt x="2" y="114"/>
                  </a:lnTo>
                  <a:lnTo>
                    <a:pt x="12" y="107"/>
                  </a:lnTo>
                  <a:lnTo>
                    <a:pt x="14" y="102"/>
                  </a:lnTo>
                  <a:lnTo>
                    <a:pt x="19" y="87"/>
                  </a:lnTo>
                  <a:lnTo>
                    <a:pt x="21" y="76"/>
                  </a:lnTo>
                  <a:lnTo>
                    <a:pt x="25" y="70"/>
                  </a:lnTo>
                  <a:lnTo>
                    <a:pt x="46" y="69"/>
                  </a:lnTo>
                  <a:lnTo>
                    <a:pt x="55" y="63"/>
                  </a:lnTo>
                  <a:lnTo>
                    <a:pt x="67" y="48"/>
                  </a:lnTo>
                  <a:lnTo>
                    <a:pt x="77" y="32"/>
                  </a:lnTo>
                  <a:lnTo>
                    <a:pt x="82" y="15"/>
                  </a:lnTo>
                  <a:lnTo>
                    <a:pt x="83" y="0"/>
                  </a:lnTo>
                  <a:lnTo>
                    <a:pt x="79" y="27"/>
                  </a:lnTo>
                  <a:lnTo>
                    <a:pt x="71" y="46"/>
                  </a:lnTo>
                  <a:lnTo>
                    <a:pt x="65" y="55"/>
                  </a:lnTo>
                  <a:lnTo>
                    <a:pt x="57" y="64"/>
                  </a:lnTo>
                  <a:lnTo>
                    <a:pt x="61" y="71"/>
                  </a:lnTo>
                  <a:lnTo>
                    <a:pt x="67" y="70"/>
                  </a:lnTo>
                  <a:lnTo>
                    <a:pt x="76" y="75"/>
                  </a:lnTo>
                  <a:lnTo>
                    <a:pt x="87" y="75"/>
                  </a:lnTo>
                  <a:lnTo>
                    <a:pt x="89" y="66"/>
                  </a:lnTo>
                  <a:lnTo>
                    <a:pt x="89" y="49"/>
                  </a:lnTo>
                  <a:lnTo>
                    <a:pt x="93" y="44"/>
                  </a:lnTo>
                  <a:lnTo>
                    <a:pt x="93" y="41"/>
                  </a:lnTo>
                  <a:lnTo>
                    <a:pt x="103" y="38"/>
                  </a:lnTo>
                  <a:lnTo>
                    <a:pt x="109" y="43"/>
                  </a:lnTo>
                  <a:lnTo>
                    <a:pt x="116" y="46"/>
                  </a:lnTo>
                  <a:lnTo>
                    <a:pt x="122" y="50"/>
                  </a:lnTo>
                  <a:lnTo>
                    <a:pt x="130" y="54"/>
                  </a:lnTo>
                  <a:lnTo>
                    <a:pt x="147" y="57"/>
                  </a:lnTo>
                  <a:lnTo>
                    <a:pt x="163" y="55"/>
                  </a:lnTo>
                  <a:lnTo>
                    <a:pt x="169" y="59"/>
                  </a:lnTo>
                  <a:lnTo>
                    <a:pt x="180" y="82"/>
                  </a:lnTo>
                  <a:lnTo>
                    <a:pt x="174" y="97"/>
                  </a:lnTo>
                  <a:lnTo>
                    <a:pt x="174" y="114"/>
                  </a:lnTo>
                  <a:lnTo>
                    <a:pt x="177" y="124"/>
                  </a:lnTo>
                  <a:lnTo>
                    <a:pt x="153" y="127"/>
                  </a:lnTo>
                  <a:lnTo>
                    <a:pt x="126" y="133"/>
                  </a:lnTo>
                  <a:lnTo>
                    <a:pt x="78" y="134"/>
                  </a:lnTo>
                  <a:lnTo>
                    <a:pt x="14" y="123"/>
                  </a:lnTo>
                  <a:lnTo>
                    <a:pt x="0" y="11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026" name="Group 135">
            <a:extLst>
              <a:ext uri="{FF2B5EF4-FFF2-40B4-BE49-F238E27FC236}">
                <a16:creationId xmlns:a16="http://schemas.microsoft.com/office/drawing/2014/main" id="{E94F14E7-5DC3-4B18-B4EF-028DAB590CE8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2295089" y="2738540"/>
            <a:ext cx="698945" cy="476591"/>
            <a:chOff x="2802" y="1979"/>
            <a:chExt cx="408" cy="369"/>
          </a:xfrm>
          <a:solidFill>
            <a:schemeClr val="accent1">
              <a:alpha val="70000"/>
            </a:schemeClr>
          </a:solidFill>
        </p:grpSpPr>
        <p:sp>
          <p:nvSpPr>
            <p:cNvPr id="1271" name="Freeform 136">
              <a:extLst>
                <a:ext uri="{FF2B5EF4-FFF2-40B4-BE49-F238E27FC236}">
                  <a16:creationId xmlns:a16="http://schemas.microsoft.com/office/drawing/2014/main" id="{04836882-820D-494F-81C9-5D7229ECFCE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2899" y="2082"/>
              <a:ext cx="19" cy="23"/>
            </a:xfrm>
            <a:custGeom>
              <a:avLst/>
              <a:gdLst/>
              <a:ahLst/>
              <a:cxnLst>
                <a:cxn ang="0">
                  <a:pos x="39" y="96"/>
                </a:cxn>
                <a:cxn ang="0">
                  <a:pos x="45" y="93"/>
                </a:cxn>
                <a:cxn ang="0">
                  <a:pos x="55" y="83"/>
                </a:cxn>
                <a:cxn ang="0">
                  <a:pos x="58" y="78"/>
                </a:cxn>
                <a:cxn ang="0">
                  <a:pos x="53" y="75"/>
                </a:cxn>
                <a:cxn ang="0">
                  <a:pos x="58" y="68"/>
                </a:cxn>
                <a:cxn ang="0">
                  <a:pos x="72" y="62"/>
                </a:cxn>
                <a:cxn ang="0">
                  <a:pos x="79" y="62"/>
                </a:cxn>
                <a:cxn ang="0">
                  <a:pos x="77" y="59"/>
                </a:cxn>
                <a:cxn ang="0">
                  <a:pos x="74" y="53"/>
                </a:cxn>
                <a:cxn ang="0">
                  <a:pos x="77" y="48"/>
                </a:cxn>
                <a:cxn ang="0">
                  <a:pos x="87" y="42"/>
                </a:cxn>
                <a:cxn ang="0">
                  <a:pos x="91" y="38"/>
                </a:cxn>
                <a:cxn ang="0">
                  <a:pos x="91" y="34"/>
                </a:cxn>
                <a:cxn ang="0">
                  <a:pos x="88" y="25"/>
                </a:cxn>
                <a:cxn ang="0">
                  <a:pos x="85" y="19"/>
                </a:cxn>
                <a:cxn ang="0">
                  <a:pos x="77" y="15"/>
                </a:cxn>
                <a:cxn ang="0">
                  <a:pos x="81" y="10"/>
                </a:cxn>
                <a:cxn ang="0">
                  <a:pos x="85" y="9"/>
                </a:cxn>
                <a:cxn ang="0">
                  <a:pos x="84" y="4"/>
                </a:cxn>
                <a:cxn ang="0">
                  <a:pos x="77" y="0"/>
                </a:cxn>
                <a:cxn ang="0">
                  <a:pos x="72" y="4"/>
                </a:cxn>
                <a:cxn ang="0">
                  <a:pos x="58" y="14"/>
                </a:cxn>
                <a:cxn ang="0">
                  <a:pos x="41" y="29"/>
                </a:cxn>
                <a:cxn ang="0">
                  <a:pos x="27" y="54"/>
                </a:cxn>
                <a:cxn ang="0">
                  <a:pos x="25" y="58"/>
                </a:cxn>
                <a:cxn ang="0">
                  <a:pos x="17" y="73"/>
                </a:cxn>
                <a:cxn ang="0">
                  <a:pos x="11" y="85"/>
                </a:cxn>
                <a:cxn ang="0">
                  <a:pos x="1" y="106"/>
                </a:cxn>
                <a:cxn ang="0">
                  <a:pos x="2" y="113"/>
                </a:cxn>
                <a:cxn ang="0">
                  <a:pos x="16" y="116"/>
                </a:cxn>
                <a:cxn ang="0">
                  <a:pos x="21" y="113"/>
                </a:cxn>
                <a:cxn ang="0">
                  <a:pos x="27" y="101"/>
                </a:cxn>
                <a:cxn ang="0">
                  <a:pos x="31" y="100"/>
                </a:cxn>
              </a:cxnLst>
              <a:rect l="0" t="0" r="r" b="b"/>
              <a:pathLst>
                <a:path w="95" h="116">
                  <a:moveTo>
                    <a:pt x="32" y="102"/>
                  </a:moveTo>
                  <a:lnTo>
                    <a:pt x="39" y="96"/>
                  </a:lnTo>
                  <a:lnTo>
                    <a:pt x="44" y="95"/>
                  </a:lnTo>
                  <a:lnTo>
                    <a:pt x="45" y="93"/>
                  </a:lnTo>
                  <a:lnTo>
                    <a:pt x="52" y="88"/>
                  </a:lnTo>
                  <a:lnTo>
                    <a:pt x="55" y="83"/>
                  </a:lnTo>
                  <a:lnTo>
                    <a:pt x="58" y="83"/>
                  </a:lnTo>
                  <a:lnTo>
                    <a:pt x="58" y="78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5" y="69"/>
                  </a:lnTo>
                  <a:lnTo>
                    <a:pt x="58" y="68"/>
                  </a:lnTo>
                  <a:lnTo>
                    <a:pt x="59" y="63"/>
                  </a:lnTo>
                  <a:lnTo>
                    <a:pt x="72" y="62"/>
                  </a:lnTo>
                  <a:lnTo>
                    <a:pt x="77" y="63"/>
                  </a:lnTo>
                  <a:lnTo>
                    <a:pt x="79" y="62"/>
                  </a:lnTo>
                  <a:lnTo>
                    <a:pt x="80" y="62"/>
                  </a:lnTo>
                  <a:lnTo>
                    <a:pt x="77" y="59"/>
                  </a:lnTo>
                  <a:lnTo>
                    <a:pt x="72" y="56"/>
                  </a:lnTo>
                  <a:lnTo>
                    <a:pt x="74" y="53"/>
                  </a:lnTo>
                  <a:lnTo>
                    <a:pt x="77" y="52"/>
                  </a:lnTo>
                  <a:lnTo>
                    <a:pt x="77" y="48"/>
                  </a:lnTo>
                  <a:lnTo>
                    <a:pt x="82" y="47"/>
                  </a:lnTo>
                  <a:lnTo>
                    <a:pt x="87" y="42"/>
                  </a:lnTo>
                  <a:lnTo>
                    <a:pt x="90" y="42"/>
                  </a:lnTo>
                  <a:lnTo>
                    <a:pt x="91" y="38"/>
                  </a:lnTo>
                  <a:lnTo>
                    <a:pt x="95" y="36"/>
                  </a:lnTo>
                  <a:lnTo>
                    <a:pt x="91" y="34"/>
                  </a:lnTo>
                  <a:lnTo>
                    <a:pt x="92" y="30"/>
                  </a:lnTo>
                  <a:lnTo>
                    <a:pt x="88" y="25"/>
                  </a:lnTo>
                  <a:lnTo>
                    <a:pt x="90" y="21"/>
                  </a:lnTo>
                  <a:lnTo>
                    <a:pt x="85" y="19"/>
                  </a:lnTo>
                  <a:lnTo>
                    <a:pt x="84" y="15"/>
                  </a:lnTo>
                  <a:lnTo>
                    <a:pt x="77" y="15"/>
                  </a:lnTo>
                  <a:lnTo>
                    <a:pt x="77" y="13"/>
                  </a:lnTo>
                  <a:lnTo>
                    <a:pt x="81" y="10"/>
                  </a:lnTo>
                  <a:lnTo>
                    <a:pt x="81" y="9"/>
                  </a:lnTo>
                  <a:lnTo>
                    <a:pt x="85" y="9"/>
                  </a:lnTo>
                  <a:lnTo>
                    <a:pt x="85" y="7"/>
                  </a:lnTo>
                  <a:lnTo>
                    <a:pt x="84" y="4"/>
                  </a:lnTo>
                  <a:lnTo>
                    <a:pt x="79" y="4"/>
                  </a:lnTo>
                  <a:lnTo>
                    <a:pt x="77" y="0"/>
                  </a:lnTo>
                  <a:lnTo>
                    <a:pt x="75" y="0"/>
                  </a:lnTo>
                  <a:lnTo>
                    <a:pt x="72" y="4"/>
                  </a:lnTo>
                  <a:lnTo>
                    <a:pt x="55" y="4"/>
                  </a:lnTo>
                  <a:lnTo>
                    <a:pt x="58" y="14"/>
                  </a:lnTo>
                  <a:lnTo>
                    <a:pt x="48" y="21"/>
                  </a:lnTo>
                  <a:lnTo>
                    <a:pt x="41" y="29"/>
                  </a:lnTo>
                  <a:lnTo>
                    <a:pt x="33" y="53"/>
                  </a:lnTo>
                  <a:lnTo>
                    <a:pt x="27" y="54"/>
                  </a:lnTo>
                  <a:lnTo>
                    <a:pt x="27" y="58"/>
                  </a:lnTo>
                  <a:lnTo>
                    <a:pt x="25" y="58"/>
                  </a:lnTo>
                  <a:lnTo>
                    <a:pt x="22" y="63"/>
                  </a:lnTo>
                  <a:lnTo>
                    <a:pt x="17" y="73"/>
                  </a:lnTo>
                  <a:lnTo>
                    <a:pt x="16" y="77"/>
                  </a:lnTo>
                  <a:lnTo>
                    <a:pt x="11" y="85"/>
                  </a:lnTo>
                  <a:lnTo>
                    <a:pt x="6" y="99"/>
                  </a:lnTo>
                  <a:lnTo>
                    <a:pt x="1" y="106"/>
                  </a:lnTo>
                  <a:lnTo>
                    <a:pt x="0" y="111"/>
                  </a:lnTo>
                  <a:lnTo>
                    <a:pt x="2" y="113"/>
                  </a:lnTo>
                  <a:lnTo>
                    <a:pt x="14" y="112"/>
                  </a:lnTo>
                  <a:lnTo>
                    <a:pt x="16" y="116"/>
                  </a:lnTo>
                  <a:lnTo>
                    <a:pt x="18" y="116"/>
                  </a:lnTo>
                  <a:lnTo>
                    <a:pt x="21" y="113"/>
                  </a:lnTo>
                  <a:lnTo>
                    <a:pt x="26" y="115"/>
                  </a:lnTo>
                  <a:lnTo>
                    <a:pt x="27" y="101"/>
                  </a:lnTo>
                  <a:lnTo>
                    <a:pt x="29" y="99"/>
                  </a:lnTo>
                  <a:lnTo>
                    <a:pt x="31" y="100"/>
                  </a:lnTo>
                  <a:lnTo>
                    <a:pt x="32" y="10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272" name="Group 137">
              <a:extLst>
                <a:ext uri="{FF2B5EF4-FFF2-40B4-BE49-F238E27FC236}">
                  <a16:creationId xmlns:a16="http://schemas.microsoft.com/office/drawing/2014/main" id="{47FFCEF7-0C72-4CF8-BE23-E266BC7DEE6E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2889" y="2101"/>
              <a:ext cx="17" cy="51"/>
              <a:chOff x="2889" y="2101"/>
              <a:chExt cx="17" cy="51"/>
            </a:xfrm>
            <a:grpFill/>
          </p:grpSpPr>
          <p:sp>
            <p:nvSpPr>
              <p:cNvPr id="1297" name="Freeform 138">
                <a:extLst>
                  <a:ext uri="{FF2B5EF4-FFF2-40B4-BE49-F238E27FC236}">
                    <a16:creationId xmlns:a16="http://schemas.microsoft.com/office/drawing/2014/main" id="{F9B7E4B2-B66D-434F-BC0B-6335C83325ED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897" y="2111"/>
                <a:ext cx="8" cy="16"/>
              </a:xfrm>
              <a:custGeom>
                <a:avLst/>
                <a:gdLst/>
                <a:ahLst/>
                <a:cxnLst>
                  <a:cxn ang="0">
                    <a:pos x="30" y="66"/>
                  </a:cxn>
                  <a:cxn ang="0">
                    <a:pos x="32" y="64"/>
                  </a:cxn>
                  <a:cxn ang="0">
                    <a:pos x="33" y="55"/>
                  </a:cxn>
                  <a:cxn ang="0">
                    <a:pos x="36" y="49"/>
                  </a:cxn>
                  <a:cxn ang="0">
                    <a:pos x="33" y="40"/>
                  </a:cxn>
                  <a:cxn ang="0">
                    <a:pos x="35" y="29"/>
                  </a:cxn>
                  <a:cxn ang="0">
                    <a:pos x="36" y="21"/>
                  </a:cxn>
                  <a:cxn ang="0">
                    <a:pos x="37" y="12"/>
                  </a:cxn>
                  <a:cxn ang="0">
                    <a:pos x="37" y="10"/>
                  </a:cxn>
                  <a:cxn ang="0">
                    <a:pos x="37" y="10"/>
                  </a:cxn>
                  <a:cxn ang="0">
                    <a:pos x="33" y="10"/>
                  </a:cxn>
                  <a:cxn ang="0">
                    <a:pos x="30" y="7"/>
                  </a:cxn>
                  <a:cxn ang="0">
                    <a:pos x="28" y="0"/>
                  </a:cxn>
                  <a:cxn ang="0">
                    <a:pos x="24" y="1"/>
                  </a:cxn>
                  <a:cxn ang="0">
                    <a:pos x="16" y="0"/>
                  </a:cxn>
                  <a:cxn ang="0">
                    <a:pos x="12" y="1"/>
                  </a:cxn>
                  <a:cxn ang="0">
                    <a:pos x="10" y="3"/>
                  </a:cxn>
                  <a:cxn ang="0">
                    <a:pos x="10" y="13"/>
                  </a:cxn>
                  <a:cxn ang="0">
                    <a:pos x="4" y="19"/>
                  </a:cxn>
                  <a:cxn ang="0">
                    <a:pos x="4" y="34"/>
                  </a:cxn>
                  <a:cxn ang="0">
                    <a:pos x="6" y="39"/>
                  </a:cxn>
                  <a:cxn ang="0">
                    <a:pos x="5" y="45"/>
                  </a:cxn>
                  <a:cxn ang="0">
                    <a:pos x="15" y="44"/>
                  </a:cxn>
                  <a:cxn ang="0">
                    <a:pos x="19" y="45"/>
                  </a:cxn>
                  <a:cxn ang="0">
                    <a:pos x="19" y="48"/>
                  </a:cxn>
                  <a:cxn ang="0">
                    <a:pos x="17" y="49"/>
                  </a:cxn>
                  <a:cxn ang="0">
                    <a:pos x="11" y="50"/>
                  </a:cxn>
                  <a:cxn ang="0">
                    <a:pos x="8" y="53"/>
                  </a:cxn>
                  <a:cxn ang="0">
                    <a:pos x="6" y="56"/>
                  </a:cxn>
                  <a:cxn ang="0">
                    <a:pos x="4" y="65"/>
                  </a:cxn>
                  <a:cxn ang="0">
                    <a:pos x="0" y="69"/>
                  </a:cxn>
                  <a:cxn ang="0">
                    <a:pos x="0" y="75"/>
                  </a:cxn>
                  <a:cxn ang="0">
                    <a:pos x="4" y="80"/>
                  </a:cxn>
                  <a:cxn ang="0">
                    <a:pos x="4" y="76"/>
                  </a:cxn>
                  <a:cxn ang="0">
                    <a:pos x="16" y="75"/>
                  </a:cxn>
                  <a:cxn ang="0">
                    <a:pos x="26" y="66"/>
                  </a:cxn>
                  <a:cxn ang="0">
                    <a:pos x="30" y="66"/>
                  </a:cxn>
                </a:cxnLst>
                <a:rect l="0" t="0" r="r" b="b"/>
                <a:pathLst>
                  <a:path w="37" h="80">
                    <a:moveTo>
                      <a:pt x="30" y="66"/>
                    </a:moveTo>
                    <a:lnTo>
                      <a:pt x="32" y="64"/>
                    </a:lnTo>
                    <a:lnTo>
                      <a:pt x="33" y="55"/>
                    </a:lnTo>
                    <a:lnTo>
                      <a:pt x="36" y="49"/>
                    </a:lnTo>
                    <a:lnTo>
                      <a:pt x="33" y="40"/>
                    </a:lnTo>
                    <a:lnTo>
                      <a:pt x="35" y="29"/>
                    </a:lnTo>
                    <a:lnTo>
                      <a:pt x="36" y="21"/>
                    </a:lnTo>
                    <a:lnTo>
                      <a:pt x="37" y="12"/>
                    </a:lnTo>
                    <a:lnTo>
                      <a:pt x="37" y="10"/>
                    </a:lnTo>
                    <a:lnTo>
                      <a:pt x="37" y="10"/>
                    </a:lnTo>
                    <a:lnTo>
                      <a:pt x="33" y="10"/>
                    </a:lnTo>
                    <a:lnTo>
                      <a:pt x="30" y="7"/>
                    </a:lnTo>
                    <a:lnTo>
                      <a:pt x="28" y="0"/>
                    </a:lnTo>
                    <a:lnTo>
                      <a:pt x="24" y="1"/>
                    </a:lnTo>
                    <a:lnTo>
                      <a:pt x="16" y="0"/>
                    </a:lnTo>
                    <a:lnTo>
                      <a:pt x="12" y="1"/>
                    </a:lnTo>
                    <a:lnTo>
                      <a:pt x="10" y="3"/>
                    </a:lnTo>
                    <a:lnTo>
                      <a:pt x="10" y="13"/>
                    </a:lnTo>
                    <a:lnTo>
                      <a:pt x="4" y="19"/>
                    </a:lnTo>
                    <a:lnTo>
                      <a:pt x="4" y="34"/>
                    </a:lnTo>
                    <a:lnTo>
                      <a:pt x="6" y="39"/>
                    </a:lnTo>
                    <a:lnTo>
                      <a:pt x="5" y="45"/>
                    </a:lnTo>
                    <a:lnTo>
                      <a:pt x="15" y="44"/>
                    </a:lnTo>
                    <a:lnTo>
                      <a:pt x="19" y="45"/>
                    </a:lnTo>
                    <a:lnTo>
                      <a:pt x="19" y="48"/>
                    </a:lnTo>
                    <a:lnTo>
                      <a:pt x="17" y="49"/>
                    </a:lnTo>
                    <a:lnTo>
                      <a:pt x="11" y="50"/>
                    </a:lnTo>
                    <a:lnTo>
                      <a:pt x="8" y="53"/>
                    </a:lnTo>
                    <a:lnTo>
                      <a:pt x="6" y="56"/>
                    </a:lnTo>
                    <a:lnTo>
                      <a:pt x="4" y="65"/>
                    </a:lnTo>
                    <a:lnTo>
                      <a:pt x="0" y="69"/>
                    </a:lnTo>
                    <a:lnTo>
                      <a:pt x="0" y="75"/>
                    </a:lnTo>
                    <a:lnTo>
                      <a:pt x="4" y="80"/>
                    </a:lnTo>
                    <a:lnTo>
                      <a:pt x="4" y="76"/>
                    </a:lnTo>
                    <a:lnTo>
                      <a:pt x="16" y="75"/>
                    </a:lnTo>
                    <a:lnTo>
                      <a:pt x="26" y="66"/>
                    </a:lnTo>
                    <a:lnTo>
                      <a:pt x="30" y="6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8" name="Freeform 139">
                <a:extLst>
                  <a:ext uri="{FF2B5EF4-FFF2-40B4-BE49-F238E27FC236}">
                    <a16:creationId xmlns:a16="http://schemas.microsoft.com/office/drawing/2014/main" id="{9BF9C251-99B5-4CDD-BD7A-DF34A897D24A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889" y="2124"/>
                <a:ext cx="4" cy="5"/>
              </a:xfrm>
              <a:custGeom>
                <a:avLst/>
                <a:gdLst/>
                <a:ahLst/>
                <a:cxnLst>
                  <a:cxn ang="0">
                    <a:pos x="1" y="24"/>
                  </a:cxn>
                  <a:cxn ang="0">
                    <a:pos x="8" y="21"/>
                  </a:cxn>
                  <a:cxn ang="0">
                    <a:pos x="7" y="16"/>
                  </a:cxn>
                  <a:cxn ang="0">
                    <a:pos x="18" y="5"/>
                  </a:cxn>
                  <a:cxn ang="0">
                    <a:pos x="14" y="0"/>
                  </a:cxn>
                  <a:cxn ang="0">
                    <a:pos x="0" y="14"/>
                  </a:cxn>
                  <a:cxn ang="0">
                    <a:pos x="1" y="24"/>
                  </a:cxn>
                </a:cxnLst>
                <a:rect l="0" t="0" r="r" b="b"/>
                <a:pathLst>
                  <a:path w="18" h="24">
                    <a:moveTo>
                      <a:pt x="1" y="24"/>
                    </a:moveTo>
                    <a:lnTo>
                      <a:pt x="8" y="21"/>
                    </a:lnTo>
                    <a:lnTo>
                      <a:pt x="7" y="16"/>
                    </a:lnTo>
                    <a:lnTo>
                      <a:pt x="18" y="5"/>
                    </a:lnTo>
                    <a:lnTo>
                      <a:pt x="14" y="0"/>
                    </a:lnTo>
                    <a:lnTo>
                      <a:pt x="0" y="14"/>
                    </a:lnTo>
                    <a:lnTo>
                      <a:pt x="1" y="2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9" name="Freeform 140">
                <a:extLst>
                  <a:ext uri="{FF2B5EF4-FFF2-40B4-BE49-F238E27FC236}">
                    <a16:creationId xmlns:a16="http://schemas.microsoft.com/office/drawing/2014/main" id="{2823DAFE-33C7-408C-B543-C59217C8067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890" y="2101"/>
                <a:ext cx="16" cy="51"/>
              </a:xfrm>
              <a:custGeom>
                <a:avLst/>
                <a:gdLst/>
                <a:ahLst/>
                <a:cxnLst>
                  <a:cxn ang="0">
                    <a:pos x="45" y="242"/>
                  </a:cxn>
                  <a:cxn ang="0">
                    <a:pos x="55" y="178"/>
                  </a:cxn>
                  <a:cxn ang="0">
                    <a:pos x="70" y="140"/>
                  </a:cxn>
                  <a:cxn ang="0">
                    <a:pos x="71" y="119"/>
                  </a:cxn>
                  <a:cxn ang="0">
                    <a:pos x="65" y="115"/>
                  </a:cxn>
                  <a:cxn ang="0">
                    <a:pos x="43" y="125"/>
                  </a:cxn>
                  <a:cxn ang="0">
                    <a:pos x="39" y="124"/>
                  </a:cxn>
                  <a:cxn ang="0">
                    <a:pos x="43" y="114"/>
                  </a:cxn>
                  <a:cxn ang="0">
                    <a:pos x="47" y="102"/>
                  </a:cxn>
                  <a:cxn ang="0">
                    <a:pos x="56" y="98"/>
                  </a:cxn>
                  <a:cxn ang="0">
                    <a:pos x="58" y="94"/>
                  </a:cxn>
                  <a:cxn ang="0">
                    <a:pos x="44" y="94"/>
                  </a:cxn>
                  <a:cxn ang="0">
                    <a:pos x="43" y="83"/>
                  </a:cxn>
                  <a:cxn ang="0">
                    <a:pos x="49" y="62"/>
                  </a:cxn>
                  <a:cxn ang="0">
                    <a:pos x="51" y="50"/>
                  </a:cxn>
                  <a:cxn ang="0">
                    <a:pos x="63" y="50"/>
                  </a:cxn>
                  <a:cxn ang="0">
                    <a:pos x="69" y="56"/>
                  </a:cxn>
                  <a:cxn ang="0">
                    <a:pos x="76" y="59"/>
                  </a:cxn>
                  <a:cxn ang="0">
                    <a:pos x="81" y="33"/>
                  </a:cxn>
                  <a:cxn ang="0">
                    <a:pos x="80" y="22"/>
                  </a:cxn>
                  <a:cxn ang="0">
                    <a:pos x="81" y="13"/>
                  </a:cxn>
                  <a:cxn ang="0">
                    <a:pos x="80" y="1"/>
                  </a:cxn>
                  <a:cxn ang="0">
                    <a:pos x="76" y="2"/>
                  </a:cxn>
                  <a:cxn ang="0">
                    <a:pos x="70" y="14"/>
                  </a:cxn>
                  <a:cxn ang="0">
                    <a:pos x="65" y="17"/>
                  </a:cxn>
                  <a:cxn ang="0">
                    <a:pos x="51" y="14"/>
                  </a:cxn>
                  <a:cxn ang="0">
                    <a:pos x="47" y="17"/>
                  </a:cxn>
                  <a:cxn ang="0">
                    <a:pos x="39" y="41"/>
                  </a:cxn>
                  <a:cxn ang="0">
                    <a:pos x="29" y="80"/>
                  </a:cxn>
                  <a:cxn ang="0">
                    <a:pos x="13" y="113"/>
                  </a:cxn>
                  <a:cxn ang="0">
                    <a:pos x="6" y="129"/>
                  </a:cxn>
                  <a:cxn ang="0">
                    <a:pos x="0" y="137"/>
                  </a:cxn>
                  <a:cxn ang="0">
                    <a:pos x="4" y="148"/>
                  </a:cxn>
                  <a:cxn ang="0">
                    <a:pos x="39" y="251"/>
                  </a:cxn>
                </a:cxnLst>
                <a:rect l="0" t="0" r="r" b="b"/>
                <a:pathLst>
                  <a:path w="81" h="251">
                    <a:moveTo>
                      <a:pt x="44" y="248"/>
                    </a:moveTo>
                    <a:lnTo>
                      <a:pt x="45" y="242"/>
                    </a:lnTo>
                    <a:lnTo>
                      <a:pt x="49" y="232"/>
                    </a:lnTo>
                    <a:lnTo>
                      <a:pt x="55" y="178"/>
                    </a:lnTo>
                    <a:lnTo>
                      <a:pt x="61" y="158"/>
                    </a:lnTo>
                    <a:lnTo>
                      <a:pt x="70" y="140"/>
                    </a:lnTo>
                    <a:lnTo>
                      <a:pt x="67" y="132"/>
                    </a:lnTo>
                    <a:lnTo>
                      <a:pt x="71" y="119"/>
                    </a:lnTo>
                    <a:lnTo>
                      <a:pt x="69" y="115"/>
                    </a:lnTo>
                    <a:lnTo>
                      <a:pt x="65" y="115"/>
                    </a:lnTo>
                    <a:lnTo>
                      <a:pt x="55" y="124"/>
                    </a:lnTo>
                    <a:lnTo>
                      <a:pt x="43" y="125"/>
                    </a:lnTo>
                    <a:lnTo>
                      <a:pt x="43" y="129"/>
                    </a:lnTo>
                    <a:lnTo>
                      <a:pt x="39" y="124"/>
                    </a:lnTo>
                    <a:lnTo>
                      <a:pt x="39" y="118"/>
                    </a:lnTo>
                    <a:lnTo>
                      <a:pt x="43" y="114"/>
                    </a:lnTo>
                    <a:lnTo>
                      <a:pt x="45" y="105"/>
                    </a:lnTo>
                    <a:lnTo>
                      <a:pt x="47" y="102"/>
                    </a:lnTo>
                    <a:lnTo>
                      <a:pt x="50" y="99"/>
                    </a:lnTo>
                    <a:lnTo>
                      <a:pt x="56" y="98"/>
                    </a:lnTo>
                    <a:lnTo>
                      <a:pt x="58" y="97"/>
                    </a:lnTo>
                    <a:lnTo>
                      <a:pt x="58" y="94"/>
                    </a:lnTo>
                    <a:lnTo>
                      <a:pt x="54" y="93"/>
                    </a:lnTo>
                    <a:lnTo>
                      <a:pt x="44" y="94"/>
                    </a:lnTo>
                    <a:lnTo>
                      <a:pt x="45" y="88"/>
                    </a:lnTo>
                    <a:lnTo>
                      <a:pt x="43" y="83"/>
                    </a:lnTo>
                    <a:lnTo>
                      <a:pt x="43" y="68"/>
                    </a:lnTo>
                    <a:lnTo>
                      <a:pt x="49" y="62"/>
                    </a:lnTo>
                    <a:lnTo>
                      <a:pt x="49" y="52"/>
                    </a:lnTo>
                    <a:lnTo>
                      <a:pt x="51" y="50"/>
                    </a:lnTo>
                    <a:lnTo>
                      <a:pt x="55" y="49"/>
                    </a:lnTo>
                    <a:lnTo>
                      <a:pt x="63" y="50"/>
                    </a:lnTo>
                    <a:lnTo>
                      <a:pt x="67" y="49"/>
                    </a:lnTo>
                    <a:lnTo>
                      <a:pt x="69" y="56"/>
                    </a:lnTo>
                    <a:lnTo>
                      <a:pt x="72" y="59"/>
                    </a:lnTo>
                    <a:lnTo>
                      <a:pt x="76" y="59"/>
                    </a:lnTo>
                    <a:lnTo>
                      <a:pt x="76" y="39"/>
                    </a:lnTo>
                    <a:lnTo>
                      <a:pt x="81" y="33"/>
                    </a:lnTo>
                    <a:lnTo>
                      <a:pt x="78" y="27"/>
                    </a:lnTo>
                    <a:lnTo>
                      <a:pt x="80" y="22"/>
                    </a:lnTo>
                    <a:lnTo>
                      <a:pt x="78" y="17"/>
                    </a:lnTo>
                    <a:lnTo>
                      <a:pt x="81" y="13"/>
                    </a:lnTo>
                    <a:lnTo>
                      <a:pt x="81" y="3"/>
                    </a:lnTo>
                    <a:lnTo>
                      <a:pt x="80" y="1"/>
                    </a:lnTo>
                    <a:lnTo>
                      <a:pt x="78" y="0"/>
                    </a:lnTo>
                    <a:lnTo>
                      <a:pt x="76" y="2"/>
                    </a:lnTo>
                    <a:lnTo>
                      <a:pt x="75" y="16"/>
                    </a:lnTo>
                    <a:lnTo>
                      <a:pt x="70" y="14"/>
                    </a:lnTo>
                    <a:lnTo>
                      <a:pt x="67" y="17"/>
                    </a:lnTo>
                    <a:lnTo>
                      <a:pt x="65" y="17"/>
                    </a:lnTo>
                    <a:lnTo>
                      <a:pt x="63" y="13"/>
                    </a:lnTo>
                    <a:lnTo>
                      <a:pt x="51" y="14"/>
                    </a:lnTo>
                    <a:lnTo>
                      <a:pt x="49" y="12"/>
                    </a:lnTo>
                    <a:lnTo>
                      <a:pt x="47" y="17"/>
                    </a:lnTo>
                    <a:lnTo>
                      <a:pt x="47" y="27"/>
                    </a:lnTo>
                    <a:lnTo>
                      <a:pt x="39" y="41"/>
                    </a:lnTo>
                    <a:lnTo>
                      <a:pt x="38" y="49"/>
                    </a:lnTo>
                    <a:lnTo>
                      <a:pt x="29" y="80"/>
                    </a:lnTo>
                    <a:lnTo>
                      <a:pt x="22" y="104"/>
                    </a:lnTo>
                    <a:lnTo>
                      <a:pt x="13" y="113"/>
                    </a:lnTo>
                    <a:lnTo>
                      <a:pt x="17" y="118"/>
                    </a:lnTo>
                    <a:lnTo>
                      <a:pt x="6" y="129"/>
                    </a:lnTo>
                    <a:lnTo>
                      <a:pt x="7" y="134"/>
                    </a:lnTo>
                    <a:lnTo>
                      <a:pt x="0" y="137"/>
                    </a:lnTo>
                    <a:lnTo>
                      <a:pt x="1" y="142"/>
                    </a:lnTo>
                    <a:lnTo>
                      <a:pt x="4" y="148"/>
                    </a:lnTo>
                    <a:lnTo>
                      <a:pt x="23" y="206"/>
                    </a:lnTo>
                    <a:lnTo>
                      <a:pt x="39" y="251"/>
                    </a:lnTo>
                    <a:lnTo>
                      <a:pt x="44" y="24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73" name="Freeform 141">
              <a:extLst>
                <a:ext uri="{FF2B5EF4-FFF2-40B4-BE49-F238E27FC236}">
                  <a16:creationId xmlns:a16="http://schemas.microsoft.com/office/drawing/2014/main" id="{0AC3B74F-AF33-44E5-9844-709CA35E46F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027" y="2143"/>
              <a:ext cx="19" cy="19"/>
            </a:xfrm>
            <a:custGeom>
              <a:avLst/>
              <a:gdLst/>
              <a:ahLst/>
              <a:cxnLst>
                <a:cxn ang="0">
                  <a:pos x="96" y="95"/>
                </a:cxn>
                <a:cxn ang="0">
                  <a:pos x="94" y="84"/>
                </a:cxn>
                <a:cxn ang="0">
                  <a:pos x="90" y="81"/>
                </a:cxn>
                <a:cxn ang="0">
                  <a:pos x="86" y="73"/>
                </a:cxn>
                <a:cxn ang="0">
                  <a:pos x="81" y="52"/>
                </a:cxn>
                <a:cxn ang="0">
                  <a:pos x="73" y="48"/>
                </a:cxn>
                <a:cxn ang="0">
                  <a:pos x="62" y="47"/>
                </a:cxn>
                <a:cxn ang="0">
                  <a:pos x="64" y="42"/>
                </a:cxn>
                <a:cxn ang="0">
                  <a:pos x="67" y="39"/>
                </a:cxn>
                <a:cxn ang="0">
                  <a:pos x="73" y="36"/>
                </a:cxn>
                <a:cxn ang="0">
                  <a:pos x="85" y="33"/>
                </a:cxn>
                <a:cxn ang="0">
                  <a:pos x="92" y="26"/>
                </a:cxn>
                <a:cxn ang="0">
                  <a:pos x="92" y="22"/>
                </a:cxn>
                <a:cxn ang="0">
                  <a:pos x="90" y="18"/>
                </a:cxn>
                <a:cxn ang="0">
                  <a:pos x="79" y="11"/>
                </a:cxn>
                <a:cxn ang="0">
                  <a:pos x="78" y="6"/>
                </a:cxn>
                <a:cxn ang="0">
                  <a:pos x="79" y="5"/>
                </a:cxn>
                <a:cxn ang="0">
                  <a:pos x="67" y="1"/>
                </a:cxn>
                <a:cxn ang="0">
                  <a:pos x="53" y="0"/>
                </a:cxn>
                <a:cxn ang="0">
                  <a:pos x="38" y="6"/>
                </a:cxn>
                <a:cxn ang="0">
                  <a:pos x="26" y="23"/>
                </a:cxn>
                <a:cxn ang="0">
                  <a:pos x="16" y="43"/>
                </a:cxn>
                <a:cxn ang="0">
                  <a:pos x="0" y="59"/>
                </a:cxn>
                <a:cxn ang="0">
                  <a:pos x="4" y="61"/>
                </a:cxn>
                <a:cxn ang="0">
                  <a:pos x="26" y="65"/>
                </a:cxn>
                <a:cxn ang="0">
                  <a:pos x="46" y="73"/>
                </a:cxn>
                <a:cxn ang="0">
                  <a:pos x="53" y="80"/>
                </a:cxn>
                <a:cxn ang="0">
                  <a:pos x="63" y="95"/>
                </a:cxn>
                <a:cxn ang="0">
                  <a:pos x="96" y="95"/>
                </a:cxn>
              </a:cxnLst>
              <a:rect l="0" t="0" r="r" b="b"/>
              <a:pathLst>
                <a:path w="96" h="95">
                  <a:moveTo>
                    <a:pt x="96" y="95"/>
                  </a:moveTo>
                  <a:lnTo>
                    <a:pt x="94" y="84"/>
                  </a:lnTo>
                  <a:lnTo>
                    <a:pt x="90" y="81"/>
                  </a:lnTo>
                  <a:lnTo>
                    <a:pt x="86" y="73"/>
                  </a:lnTo>
                  <a:lnTo>
                    <a:pt x="81" y="52"/>
                  </a:lnTo>
                  <a:lnTo>
                    <a:pt x="73" y="48"/>
                  </a:lnTo>
                  <a:lnTo>
                    <a:pt x="62" y="47"/>
                  </a:lnTo>
                  <a:lnTo>
                    <a:pt x="64" y="42"/>
                  </a:lnTo>
                  <a:lnTo>
                    <a:pt x="67" y="39"/>
                  </a:lnTo>
                  <a:lnTo>
                    <a:pt x="73" y="36"/>
                  </a:lnTo>
                  <a:lnTo>
                    <a:pt x="85" y="33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0" y="18"/>
                  </a:lnTo>
                  <a:lnTo>
                    <a:pt x="79" y="11"/>
                  </a:lnTo>
                  <a:lnTo>
                    <a:pt x="78" y="6"/>
                  </a:lnTo>
                  <a:lnTo>
                    <a:pt x="79" y="5"/>
                  </a:lnTo>
                  <a:lnTo>
                    <a:pt x="67" y="1"/>
                  </a:lnTo>
                  <a:lnTo>
                    <a:pt x="53" y="0"/>
                  </a:lnTo>
                  <a:lnTo>
                    <a:pt x="38" y="6"/>
                  </a:lnTo>
                  <a:lnTo>
                    <a:pt x="26" y="23"/>
                  </a:lnTo>
                  <a:lnTo>
                    <a:pt x="16" y="43"/>
                  </a:lnTo>
                  <a:lnTo>
                    <a:pt x="0" y="59"/>
                  </a:lnTo>
                  <a:lnTo>
                    <a:pt x="4" y="61"/>
                  </a:lnTo>
                  <a:lnTo>
                    <a:pt x="26" y="65"/>
                  </a:lnTo>
                  <a:lnTo>
                    <a:pt x="46" y="73"/>
                  </a:lnTo>
                  <a:lnTo>
                    <a:pt x="53" y="80"/>
                  </a:lnTo>
                  <a:lnTo>
                    <a:pt x="63" y="95"/>
                  </a:lnTo>
                  <a:lnTo>
                    <a:pt x="96" y="9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274" name="Group 142">
              <a:extLst>
                <a:ext uri="{FF2B5EF4-FFF2-40B4-BE49-F238E27FC236}">
                  <a16:creationId xmlns:a16="http://schemas.microsoft.com/office/drawing/2014/main" id="{1FB5228A-8E52-4123-AF39-0B8AFC7AF93A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2896" y="2116"/>
              <a:ext cx="231" cy="189"/>
              <a:chOff x="2896" y="2116"/>
              <a:chExt cx="231" cy="189"/>
            </a:xfrm>
            <a:grpFill/>
          </p:grpSpPr>
          <p:sp>
            <p:nvSpPr>
              <p:cNvPr id="1295" name="Freeform 143">
                <a:extLst>
                  <a:ext uri="{FF2B5EF4-FFF2-40B4-BE49-F238E27FC236}">
                    <a16:creationId xmlns:a16="http://schemas.microsoft.com/office/drawing/2014/main" id="{DA7B0DAD-CF5F-431F-9010-F36A6B167DCF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896" y="2116"/>
                <a:ext cx="231" cy="189"/>
              </a:xfrm>
              <a:custGeom>
                <a:avLst/>
                <a:gdLst/>
                <a:ahLst/>
                <a:cxnLst>
                  <a:cxn ang="0">
                    <a:pos x="9706" y="2910"/>
                  </a:cxn>
                  <a:cxn ang="0">
                    <a:pos x="10455" y="3296"/>
                  </a:cxn>
                  <a:cxn ang="0">
                    <a:pos x="10697" y="3824"/>
                  </a:cxn>
                  <a:cxn ang="0">
                    <a:pos x="11100" y="4189"/>
                  </a:cxn>
                  <a:cxn ang="0">
                    <a:pos x="11258" y="4460"/>
                  </a:cxn>
                  <a:cxn ang="0">
                    <a:pos x="11663" y="4798"/>
                  </a:cxn>
                  <a:cxn ang="0">
                    <a:pos x="11788" y="5234"/>
                  </a:cxn>
                  <a:cxn ang="0">
                    <a:pos x="11824" y="5695"/>
                  </a:cxn>
                  <a:cxn ang="0">
                    <a:pos x="12147" y="6336"/>
                  </a:cxn>
                  <a:cxn ang="0">
                    <a:pos x="12348" y="6619"/>
                  </a:cxn>
                  <a:cxn ang="0">
                    <a:pos x="13158" y="7915"/>
                  </a:cxn>
                  <a:cxn ang="0">
                    <a:pos x="15424" y="10363"/>
                  </a:cxn>
                  <a:cxn ang="0">
                    <a:pos x="10244" y="11935"/>
                  </a:cxn>
                  <a:cxn ang="0">
                    <a:pos x="9104" y="12745"/>
                  </a:cxn>
                  <a:cxn ang="0">
                    <a:pos x="7168" y="12457"/>
                  </a:cxn>
                  <a:cxn ang="0">
                    <a:pos x="6570" y="12466"/>
                  </a:cxn>
                  <a:cxn ang="0">
                    <a:pos x="6524" y="12554"/>
                  </a:cxn>
                  <a:cxn ang="0">
                    <a:pos x="6474" y="12661"/>
                  </a:cxn>
                  <a:cxn ang="0">
                    <a:pos x="6461" y="12671"/>
                  </a:cxn>
                  <a:cxn ang="0">
                    <a:pos x="6442" y="12664"/>
                  </a:cxn>
                  <a:cxn ang="0">
                    <a:pos x="6434" y="12672"/>
                  </a:cxn>
                  <a:cxn ang="0">
                    <a:pos x="6449" y="12718"/>
                  </a:cxn>
                  <a:cxn ang="0">
                    <a:pos x="6493" y="12822"/>
                  </a:cxn>
                  <a:cxn ang="0">
                    <a:pos x="6493" y="12849"/>
                  </a:cxn>
                  <a:cxn ang="0">
                    <a:pos x="6127" y="13229"/>
                  </a:cxn>
                  <a:cxn ang="0">
                    <a:pos x="5877" y="12675"/>
                  </a:cxn>
                  <a:cxn ang="0">
                    <a:pos x="5396" y="12043"/>
                  </a:cxn>
                  <a:cxn ang="0">
                    <a:pos x="4967" y="11398"/>
                  </a:cxn>
                  <a:cxn ang="0">
                    <a:pos x="4842" y="10911"/>
                  </a:cxn>
                  <a:cxn ang="0">
                    <a:pos x="4559" y="10532"/>
                  </a:cxn>
                  <a:cxn ang="0">
                    <a:pos x="4050" y="10087"/>
                  </a:cxn>
                  <a:cxn ang="0">
                    <a:pos x="3642" y="9870"/>
                  </a:cxn>
                  <a:cxn ang="0">
                    <a:pos x="3359" y="8893"/>
                  </a:cxn>
                  <a:cxn ang="0">
                    <a:pos x="3366" y="8593"/>
                  </a:cxn>
                  <a:cxn ang="0">
                    <a:pos x="3225" y="8044"/>
                  </a:cxn>
                  <a:cxn ang="0">
                    <a:pos x="3034" y="7550"/>
                  </a:cxn>
                  <a:cxn ang="0">
                    <a:pos x="2492" y="6909"/>
                  </a:cxn>
                  <a:cxn ang="0">
                    <a:pos x="2243" y="6803"/>
                  </a:cxn>
                  <a:cxn ang="0">
                    <a:pos x="2042" y="6580"/>
                  </a:cxn>
                  <a:cxn ang="0">
                    <a:pos x="1833" y="5901"/>
                  </a:cxn>
                  <a:cxn ang="0">
                    <a:pos x="1507" y="5504"/>
                  </a:cxn>
                  <a:cxn ang="0">
                    <a:pos x="1117" y="4757"/>
                  </a:cxn>
                  <a:cxn ang="0">
                    <a:pos x="724" y="4245"/>
                  </a:cxn>
                  <a:cxn ang="0">
                    <a:pos x="242" y="3599"/>
                  </a:cxn>
                  <a:cxn ang="0">
                    <a:pos x="0" y="3649"/>
                  </a:cxn>
                  <a:cxn ang="0">
                    <a:pos x="249" y="2682"/>
                  </a:cxn>
                  <a:cxn ang="0">
                    <a:pos x="1352" y="2467"/>
                  </a:cxn>
                  <a:cxn ang="0">
                    <a:pos x="2171" y="1850"/>
                  </a:cxn>
                  <a:cxn ang="0">
                    <a:pos x="1840" y="685"/>
                  </a:cxn>
                  <a:cxn ang="0">
                    <a:pos x="3424" y="0"/>
                  </a:cxn>
                  <a:cxn ang="0">
                    <a:pos x="6284" y="1324"/>
                  </a:cxn>
                  <a:cxn ang="0">
                    <a:pos x="6826" y="2203"/>
                  </a:cxn>
                </a:cxnLst>
                <a:rect l="0" t="0" r="r" b="b"/>
                <a:pathLst>
                  <a:path w="15957" h="13229">
                    <a:moveTo>
                      <a:pt x="9071" y="2723"/>
                    </a:moveTo>
                    <a:lnTo>
                      <a:pt x="9131" y="2757"/>
                    </a:lnTo>
                    <a:lnTo>
                      <a:pt x="9432" y="2810"/>
                    </a:lnTo>
                    <a:lnTo>
                      <a:pt x="9706" y="2910"/>
                    </a:lnTo>
                    <a:lnTo>
                      <a:pt x="9809" y="2999"/>
                    </a:lnTo>
                    <a:lnTo>
                      <a:pt x="9934" y="3216"/>
                    </a:lnTo>
                    <a:lnTo>
                      <a:pt x="10393" y="3219"/>
                    </a:lnTo>
                    <a:lnTo>
                      <a:pt x="10455" y="3296"/>
                    </a:lnTo>
                    <a:lnTo>
                      <a:pt x="10504" y="3434"/>
                    </a:lnTo>
                    <a:lnTo>
                      <a:pt x="10545" y="3497"/>
                    </a:lnTo>
                    <a:lnTo>
                      <a:pt x="10573" y="3599"/>
                    </a:lnTo>
                    <a:lnTo>
                      <a:pt x="10697" y="3824"/>
                    </a:lnTo>
                    <a:lnTo>
                      <a:pt x="10817" y="3869"/>
                    </a:lnTo>
                    <a:lnTo>
                      <a:pt x="10903" y="4039"/>
                    </a:lnTo>
                    <a:lnTo>
                      <a:pt x="11097" y="4175"/>
                    </a:lnTo>
                    <a:lnTo>
                      <a:pt x="11100" y="4189"/>
                    </a:lnTo>
                    <a:lnTo>
                      <a:pt x="11062" y="4232"/>
                    </a:lnTo>
                    <a:lnTo>
                      <a:pt x="11097" y="4290"/>
                    </a:lnTo>
                    <a:lnTo>
                      <a:pt x="11134" y="4426"/>
                    </a:lnTo>
                    <a:lnTo>
                      <a:pt x="11258" y="4460"/>
                    </a:lnTo>
                    <a:lnTo>
                      <a:pt x="11313" y="4512"/>
                    </a:lnTo>
                    <a:lnTo>
                      <a:pt x="11537" y="4658"/>
                    </a:lnTo>
                    <a:lnTo>
                      <a:pt x="11613" y="4723"/>
                    </a:lnTo>
                    <a:lnTo>
                      <a:pt x="11663" y="4798"/>
                    </a:lnTo>
                    <a:lnTo>
                      <a:pt x="11680" y="4839"/>
                    </a:lnTo>
                    <a:lnTo>
                      <a:pt x="11658" y="4977"/>
                    </a:lnTo>
                    <a:lnTo>
                      <a:pt x="11764" y="5127"/>
                    </a:lnTo>
                    <a:lnTo>
                      <a:pt x="11788" y="5234"/>
                    </a:lnTo>
                    <a:lnTo>
                      <a:pt x="11781" y="5294"/>
                    </a:lnTo>
                    <a:lnTo>
                      <a:pt x="11711" y="5381"/>
                    </a:lnTo>
                    <a:lnTo>
                      <a:pt x="11715" y="5546"/>
                    </a:lnTo>
                    <a:lnTo>
                      <a:pt x="11824" y="5695"/>
                    </a:lnTo>
                    <a:lnTo>
                      <a:pt x="12016" y="5908"/>
                    </a:lnTo>
                    <a:lnTo>
                      <a:pt x="12063" y="6177"/>
                    </a:lnTo>
                    <a:lnTo>
                      <a:pt x="12135" y="6264"/>
                    </a:lnTo>
                    <a:lnTo>
                      <a:pt x="12147" y="6336"/>
                    </a:lnTo>
                    <a:lnTo>
                      <a:pt x="12184" y="6371"/>
                    </a:lnTo>
                    <a:lnTo>
                      <a:pt x="12207" y="6448"/>
                    </a:lnTo>
                    <a:lnTo>
                      <a:pt x="12243" y="6448"/>
                    </a:lnTo>
                    <a:lnTo>
                      <a:pt x="12348" y="6619"/>
                    </a:lnTo>
                    <a:lnTo>
                      <a:pt x="12423" y="6638"/>
                    </a:lnTo>
                    <a:lnTo>
                      <a:pt x="12480" y="6842"/>
                    </a:lnTo>
                    <a:lnTo>
                      <a:pt x="12935" y="7241"/>
                    </a:lnTo>
                    <a:lnTo>
                      <a:pt x="13158" y="7915"/>
                    </a:lnTo>
                    <a:lnTo>
                      <a:pt x="15429" y="8331"/>
                    </a:lnTo>
                    <a:lnTo>
                      <a:pt x="15576" y="8167"/>
                    </a:lnTo>
                    <a:lnTo>
                      <a:pt x="15957" y="8740"/>
                    </a:lnTo>
                    <a:lnTo>
                      <a:pt x="15424" y="10363"/>
                    </a:lnTo>
                    <a:lnTo>
                      <a:pt x="13158" y="11166"/>
                    </a:lnTo>
                    <a:lnTo>
                      <a:pt x="11049" y="11512"/>
                    </a:lnTo>
                    <a:lnTo>
                      <a:pt x="10746" y="11729"/>
                    </a:lnTo>
                    <a:lnTo>
                      <a:pt x="10244" y="11935"/>
                    </a:lnTo>
                    <a:lnTo>
                      <a:pt x="9691" y="12918"/>
                    </a:lnTo>
                    <a:lnTo>
                      <a:pt x="9503" y="13060"/>
                    </a:lnTo>
                    <a:lnTo>
                      <a:pt x="9370" y="13076"/>
                    </a:lnTo>
                    <a:lnTo>
                      <a:pt x="9104" y="12745"/>
                    </a:lnTo>
                    <a:lnTo>
                      <a:pt x="8174" y="12657"/>
                    </a:lnTo>
                    <a:lnTo>
                      <a:pt x="8036" y="12551"/>
                    </a:lnTo>
                    <a:lnTo>
                      <a:pt x="7547" y="12502"/>
                    </a:lnTo>
                    <a:lnTo>
                      <a:pt x="7168" y="12457"/>
                    </a:lnTo>
                    <a:lnTo>
                      <a:pt x="6859" y="12543"/>
                    </a:lnTo>
                    <a:lnTo>
                      <a:pt x="6711" y="12286"/>
                    </a:lnTo>
                    <a:lnTo>
                      <a:pt x="6580" y="12452"/>
                    </a:lnTo>
                    <a:lnTo>
                      <a:pt x="6570" y="12466"/>
                    </a:lnTo>
                    <a:lnTo>
                      <a:pt x="6560" y="12481"/>
                    </a:lnTo>
                    <a:lnTo>
                      <a:pt x="6551" y="12499"/>
                    </a:lnTo>
                    <a:lnTo>
                      <a:pt x="6542" y="12517"/>
                    </a:lnTo>
                    <a:lnTo>
                      <a:pt x="6524" y="12554"/>
                    </a:lnTo>
                    <a:lnTo>
                      <a:pt x="6507" y="12592"/>
                    </a:lnTo>
                    <a:lnTo>
                      <a:pt x="6492" y="12625"/>
                    </a:lnTo>
                    <a:lnTo>
                      <a:pt x="6480" y="12652"/>
                    </a:lnTo>
                    <a:lnTo>
                      <a:pt x="6474" y="12661"/>
                    </a:lnTo>
                    <a:lnTo>
                      <a:pt x="6468" y="12668"/>
                    </a:lnTo>
                    <a:lnTo>
                      <a:pt x="6466" y="12670"/>
                    </a:lnTo>
                    <a:lnTo>
                      <a:pt x="6464" y="12671"/>
                    </a:lnTo>
                    <a:lnTo>
                      <a:pt x="6461" y="12671"/>
                    </a:lnTo>
                    <a:lnTo>
                      <a:pt x="6460" y="12670"/>
                    </a:lnTo>
                    <a:lnTo>
                      <a:pt x="6452" y="12667"/>
                    </a:lnTo>
                    <a:lnTo>
                      <a:pt x="6447" y="12665"/>
                    </a:lnTo>
                    <a:lnTo>
                      <a:pt x="6442" y="12664"/>
                    </a:lnTo>
                    <a:lnTo>
                      <a:pt x="6439" y="12665"/>
                    </a:lnTo>
                    <a:lnTo>
                      <a:pt x="6436" y="12666"/>
                    </a:lnTo>
                    <a:lnTo>
                      <a:pt x="6435" y="12669"/>
                    </a:lnTo>
                    <a:lnTo>
                      <a:pt x="6434" y="12672"/>
                    </a:lnTo>
                    <a:lnTo>
                      <a:pt x="6434" y="12676"/>
                    </a:lnTo>
                    <a:lnTo>
                      <a:pt x="6437" y="12688"/>
                    </a:lnTo>
                    <a:lnTo>
                      <a:pt x="6442" y="12702"/>
                    </a:lnTo>
                    <a:lnTo>
                      <a:pt x="6449" y="12718"/>
                    </a:lnTo>
                    <a:lnTo>
                      <a:pt x="6457" y="12735"/>
                    </a:lnTo>
                    <a:lnTo>
                      <a:pt x="6474" y="12773"/>
                    </a:lnTo>
                    <a:lnTo>
                      <a:pt x="6488" y="12807"/>
                    </a:lnTo>
                    <a:lnTo>
                      <a:pt x="6493" y="12822"/>
                    </a:lnTo>
                    <a:lnTo>
                      <a:pt x="6495" y="12835"/>
                    </a:lnTo>
                    <a:lnTo>
                      <a:pt x="6495" y="12841"/>
                    </a:lnTo>
                    <a:lnTo>
                      <a:pt x="6495" y="12845"/>
                    </a:lnTo>
                    <a:lnTo>
                      <a:pt x="6493" y="12849"/>
                    </a:lnTo>
                    <a:lnTo>
                      <a:pt x="6490" y="12851"/>
                    </a:lnTo>
                    <a:lnTo>
                      <a:pt x="6442" y="13138"/>
                    </a:lnTo>
                    <a:lnTo>
                      <a:pt x="6289" y="13180"/>
                    </a:lnTo>
                    <a:lnTo>
                      <a:pt x="6127" y="13229"/>
                    </a:lnTo>
                    <a:lnTo>
                      <a:pt x="6092" y="13137"/>
                    </a:lnTo>
                    <a:lnTo>
                      <a:pt x="6092" y="13002"/>
                    </a:lnTo>
                    <a:lnTo>
                      <a:pt x="5928" y="12707"/>
                    </a:lnTo>
                    <a:lnTo>
                      <a:pt x="5877" y="12675"/>
                    </a:lnTo>
                    <a:lnTo>
                      <a:pt x="5820" y="12590"/>
                    </a:lnTo>
                    <a:lnTo>
                      <a:pt x="5760" y="12346"/>
                    </a:lnTo>
                    <a:lnTo>
                      <a:pt x="5511" y="12104"/>
                    </a:lnTo>
                    <a:lnTo>
                      <a:pt x="5396" y="12043"/>
                    </a:lnTo>
                    <a:lnTo>
                      <a:pt x="5329" y="11966"/>
                    </a:lnTo>
                    <a:lnTo>
                      <a:pt x="5175" y="11749"/>
                    </a:lnTo>
                    <a:lnTo>
                      <a:pt x="5026" y="11439"/>
                    </a:lnTo>
                    <a:lnTo>
                      <a:pt x="4967" y="11398"/>
                    </a:lnTo>
                    <a:lnTo>
                      <a:pt x="4943" y="11357"/>
                    </a:lnTo>
                    <a:lnTo>
                      <a:pt x="4900" y="11197"/>
                    </a:lnTo>
                    <a:lnTo>
                      <a:pt x="4893" y="11035"/>
                    </a:lnTo>
                    <a:lnTo>
                      <a:pt x="4842" y="10911"/>
                    </a:lnTo>
                    <a:lnTo>
                      <a:pt x="4758" y="10766"/>
                    </a:lnTo>
                    <a:lnTo>
                      <a:pt x="4661" y="10672"/>
                    </a:lnTo>
                    <a:lnTo>
                      <a:pt x="4617" y="10581"/>
                    </a:lnTo>
                    <a:lnTo>
                      <a:pt x="4559" y="10532"/>
                    </a:lnTo>
                    <a:lnTo>
                      <a:pt x="4443" y="10363"/>
                    </a:lnTo>
                    <a:lnTo>
                      <a:pt x="4361" y="10288"/>
                    </a:lnTo>
                    <a:lnTo>
                      <a:pt x="4157" y="10146"/>
                    </a:lnTo>
                    <a:lnTo>
                      <a:pt x="4050" y="10087"/>
                    </a:lnTo>
                    <a:lnTo>
                      <a:pt x="4015" y="10102"/>
                    </a:lnTo>
                    <a:lnTo>
                      <a:pt x="3932" y="10071"/>
                    </a:lnTo>
                    <a:lnTo>
                      <a:pt x="3740" y="9952"/>
                    </a:lnTo>
                    <a:lnTo>
                      <a:pt x="3642" y="9870"/>
                    </a:lnTo>
                    <a:lnTo>
                      <a:pt x="3582" y="9793"/>
                    </a:lnTo>
                    <a:lnTo>
                      <a:pt x="3491" y="9608"/>
                    </a:lnTo>
                    <a:lnTo>
                      <a:pt x="3451" y="9466"/>
                    </a:lnTo>
                    <a:lnTo>
                      <a:pt x="3359" y="8893"/>
                    </a:lnTo>
                    <a:lnTo>
                      <a:pt x="3309" y="8803"/>
                    </a:lnTo>
                    <a:lnTo>
                      <a:pt x="3299" y="8728"/>
                    </a:lnTo>
                    <a:lnTo>
                      <a:pt x="3333" y="8694"/>
                    </a:lnTo>
                    <a:lnTo>
                      <a:pt x="3366" y="8593"/>
                    </a:lnTo>
                    <a:lnTo>
                      <a:pt x="3383" y="8406"/>
                    </a:lnTo>
                    <a:lnTo>
                      <a:pt x="3326" y="8203"/>
                    </a:lnTo>
                    <a:lnTo>
                      <a:pt x="3283" y="8114"/>
                    </a:lnTo>
                    <a:lnTo>
                      <a:pt x="3225" y="8044"/>
                    </a:lnTo>
                    <a:lnTo>
                      <a:pt x="3174" y="7927"/>
                    </a:lnTo>
                    <a:lnTo>
                      <a:pt x="3141" y="7785"/>
                    </a:lnTo>
                    <a:lnTo>
                      <a:pt x="3091" y="7700"/>
                    </a:lnTo>
                    <a:lnTo>
                      <a:pt x="3034" y="7550"/>
                    </a:lnTo>
                    <a:lnTo>
                      <a:pt x="2859" y="7241"/>
                    </a:lnTo>
                    <a:lnTo>
                      <a:pt x="2650" y="7038"/>
                    </a:lnTo>
                    <a:lnTo>
                      <a:pt x="2518" y="6946"/>
                    </a:lnTo>
                    <a:lnTo>
                      <a:pt x="2492" y="6909"/>
                    </a:lnTo>
                    <a:lnTo>
                      <a:pt x="2451" y="6902"/>
                    </a:lnTo>
                    <a:lnTo>
                      <a:pt x="2435" y="6861"/>
                    </a:lnTo>
                    <a:lnTo>
                      <a:pt x="2326" y="6803"/>
                    </a:lnTo>
                    <a:lnTo>
                      <a:pt x="2243" y="6803"/>
                    </a:lnTo>
                    <a:lnTo>
                      <a:pt x="2193" y="6818"/>
                    </a:lnTo>
                    <a:lnTo>
                      <a:pt x="2135" y="6791"/>
                    </a:lnTo>
                    <a:lnTo>
                      <a:pt x="2108" y="6692"/>
                    </a:lnTo>
                    <a:lnTo>
                      <a:pt x="2042" y="6580"/>
                    </a:lnTo>
                    <a:lnTo>
                      <a:pt x="1949" y="6472"/>
                    </a:lnTo>
                    <a:lnTo>
                      <a:pt x="1949" y="6336"/>
                    </a:lnTo>
                    <a:lnTo>
                      <a:pt x="1965" y="6312"/>
                    </a:lnTo>
                    <a:lnTo>
                      <a:pt x="1833" y="5901"/>
                    </a:lnTo>
                    <a:lnTo>
                      <a:pt x="1757" y="5789"/>
                    </a:lnTo>
                    <a:lnTo>
                      <a:pt x="1665" y="5616"/>
                    </a:lnTo>
                    <a:lnTo>
                      <a:pt x="1549" y="5562"/>
                    </a:lnTo>
                    <a:lnTo>
                      <a:pt x="1507" y="5504"/>
                    </a:lnTo>
                    <a:lnTo>
                      <a:pt x="1483" y="5405"/>
                    </a:lnTo>
                    <a:lnTo>
                      <a:pt x="1326" y="5202"/>
                    </a:lnTo>
                    <a:lnTo>
                      <a:pt x="1198" y="4866"/>
                    </a:lnTo>
                    <a:lnTo>
                      <a:pt x="1117" y="4757"/>
                    </a:lnTo>
                    <a:lnTo>
                      <a:pt x="1016" y="4682"/>
                    </a:lnTo>
                    <a:lnTo>
                      <a:pt x="841" y="4447"/>
                    </a:lnTo>
                    <a:lnTo>
                      <a:pt x="824" y="4372"/>
                    </a:lnTo>
                    <a:lnTo>
                      <a:pt x="724" y="4245"/>
                    </a:lnTo>
                    <a:lnTo>
                      <a:pt x="625" y="4019"/>
                    </a:lnTo>
                    <a:lnTo>
                      <a:pt x="434" y="3656"/>
                    </a:lnTo>
                    <a:lnTo>
                      <a:pt x="357" y="3599"/>
                    </a:lnTo>
                    <a:lnTo>
                      <a:pt x="242" y="3599"/>
                    </a:lnTo>
                    <a:lnTo>
                      <a:pt x="125" y="3581"/>
                    </a:lnTo>
                    <a:lnTo>
                      <a:pt x="101" y="3565"/>
                    </a:lnTo>
                    <a:lnTo>
                      <a:pt x="34" y="3581"/>
                    </a:lnTo>
                    <a:lnTo>
                      <a:pt x="0" y="3649"/>
                    </a:lnTo>
                    <a:lnTo>
                      <a:pt x="159" y="3246"/>
                    </a:lnTo>
                    <a:lnTo>
                      <a:pt x="168" y="2943"/>
                    </a:lnTo>
                    <a:lnTo>
                      <a:pt x="192" y="2825"/>
                    </a:lnTo>
                    <a:lnTo>
                      <a:pt x="249" y="2682"/>
                    </a:lnTo>
                    <a:lnTo>
                      <a:pt x="242" y="2477"/>
                    </a:lnTo>
                    <a:lnTo>
                      <a:pt x="276" y="2595"/>
                    </a:lnTo>
                    <a:lnTo>
                      <a:pt x="1117" y="2702"/>
                    </a:lnTo>
                    <a:lnTo>
                      <a:pt x="1352" y="2467"/>
                    </a:lnTo>
                    <a:lnTo>
                      <a:pt x="1366" y="2419"/>
                    </a:lnTo>
                    <a:lnTo>
                      <a:pt x="1567" y="2061"/>
                    </a:lnTo>
                    <a:lnTo>
                      <a:pt x="2145" y="1974"/>
                    </a:lnTo>
                    <a:lnTo>
                      <a:pt x="2171" y="1850"/>
                    </a:lnTo>
                    <a:lnTo>
                      <a:pt x="2255" y="1618"/>
                    </a:lnTo>
                    <a:lnTo>
                      <a:pt x="2560" y="1448"/>
                    </a:lnTo>
                    <a:lnTo>
                      <a:pt x="2569" y="1429"/>
                    </a:lnTo>
                    <a:lnTo>
                      <a:pt x="1840" y="685"/>
                    </a:lnTo>
                    <a:lnTo>
                      <a:pt x="1731" y="590"/>
                    </a:lnTo>
                    <a:lnTo>
                      <a:pt x="2281" y="464"/>
                    </a:lnTo>
                    <a:lnTo>
                      <a:pt x="3197" y="281"/>
                    </a:lnTo>
                    <a:lnTo>
                      <a:pt x="3424" y="0"/>
                    </a:lnTo>
                    <a:lnTo>
                      <a:pt x="4576" y="321"/>
                    </a:lnTo>
                    <a:lnTo>
                      <a:pt x="5434" y="970"/>
                    </a:lnTo>
                    <a:lnTo>
                      <a:pt x="6203" y="1265"/>
                    </a:lnTo>
                    <a:lnTo>
                      <a:pt x="6284" y="1324"/>
                    </a:lnTo>
                    <a:lnTo>
                      <a:pt x="6395" y="1591"/>
                    </a:lnTo>
                    <a:lnTo>
                      <a:pt x="6793" y="1625"/>
                    </a:lnTo>
                    <a:lnTo>
                      <a:pt x="6826" y="1659"/>
                    </a:lnTo>
                    <a:lnTo>
                      <a:pt x="6826" y="2203"/>
                    </a:lnTo>
                    <a:lnTo>
                      <a:pt x="6859" y="2247"/>
                    </a:lnTo>
                    <a:lnTo>
                      <a:pt x="7719" y="2641"/>
                    </a:lnTo>
                    <a:lnTo>
                      <a:pt x="9071" y="272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6" name="Freeform 144">
                <a:extLst>
                  <a:ext uri="{FF2B5EF4-FFF2-40B4-BE49-F238E27FC236}">
                    <a16:creationId xmlns:a16="http://schemas.microsoft.com/office/drawing/2014/main" id="{5FAFDEC0-921D-4DD3-8338-93EB7ED9D1FC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896" y="2116"/>
                <a:ext cx="231" cy="189"/>
              </a:xfrm>
              <a:custGeom>
                <a:avLst/>
                <a:gdLst/>
                <a:ahLst/>
                <a:cxnLst>
                  <a:cxn ang="0">
                    <a:pos x="9706" y="2910"/>
                  </a:cxn>
                  <a:cxn ang="0">
                    <a:pos x="10455" y="3296"/>
                  </a:cxn>
                  <a:cxn ang="0">
                    <a:pos x="10697" y="3824"/>
                  </a:cxn>
                  <a:cxn ang="0">
                    <a:pos x="11100" y="4189"/>
                  </a:cxn>
                  <a:cxn ang="0">
                    <a:pos x="11258" y="4460"/>
                  </a:cxn>
                  <a:cxn ang="0">
                    <a:pos x="11663" y="4798"/>
                  </a:cxn>
                  <a:cxn ang="0">
                    <a:pos x="11788" y="5234"/>
                  </a:cxn>
                  <a:cxn ang="0">
                    <a:pos x="11824" y="5695"/>
                  </a:cxn>
                  <a:cxn ang="0">
                    <a:pos x="12147" y="6336"/>
                  </a:cxn>
                  <a:cxn ang="0">
                    <a:pos x="12348" y="6619"/>
                  </a:cxn>
                  <a:cxn ang="0">
                    <a:pos x="13158" y="7915"/>
                  </a:cxn>
                  <a:cxn ang="0">
                    <a:pos x="15424" y="10363"/>
                  </a:cxn>
                  <a:cxn ang="0">
                    <a:pos x="10244" y="11935"/>
                  </a:cxn>
                  <a:cxn ang="0">
                    <a:pos x="9104" y="12745"/>
                  </a:cxn>
                  <a:cxn ang="0">
                    <a:pos x="7168" y="12457"/>
                  </a:cxn>
                  <a:cxn ang="0">
                    <a:pos x="6570" y="12466"/>
                  </a:cxn>
                  <a:cxn ang="0">
                    <a:pos x="6524" y="12554"/>
                  </a:cxn>
                  <a:cxn ang="0">
                    <a:pos x="6474" y="12661"/>
                  </a:cxn>
                  <a:cxn ang="0">
                    <a:pos x="6461" y="12671"/>
                  </a:cxn>
                  <a:cxn ang="0">
                    <a:pos x="6442" y="12664"/>
                  </a:cxn>
                  <a:cxn ang="0">
                    <a:pos x="6434" y="12672"/>
                  </a:cxn>
                  <a:cxn ang="0">
                    <a:pos x="6449" y="12718"/>
                  </a:cxn>
                  <a:cxn ang="0">
                    <a:pos x="6493" y="12822"/>
                  </a:cxn>
                  <a:cxn ang="0">
                    <a:pos x="6493" y="12849"/>
                  </a:cxn>
                  <a:cxn ang="0">
                    <a:pos x="6127" y="13229"/>
                  </a:cxn>
                  <a:cxn ang="0">
                    <a:pos x="5877" y="12675"/>
                  </a:cxn>
                  <a:cxn ang="0">
                    <a:pos x="5396" y="12043"/>
                  </a:cxn>
                  <a:cxn ang="0">
                    <a:pos x="4967" y="11398"/>
                  </a:cxn>
                  <a:cxn ang="0">
                    <a:pos x="4842" y="10911"/>
                  </a:cxn>
                  <a:cxn ang="0">
                    <a:pos x="4559" y="10532"/>
                  </a:cxn>
                  <a:cxn ang="0">
                    <a:pos x="4050" y="10087"/>
                  </a:cxn>
                  <a:cxn ang="0">
                    <a:pos x="3642" y="9870"/>
                  </a:cxn>
                  <a:cxn ang="0">
                    <a:pos x="3359" y="8893"/>
                  </a:cxn>
                  <a:cxn ang="0">
                    <a:pos x="3366" y="8593"/>
                  </a:cxn>
                  <a:cxn ang="0">
                    <a:pos x="3225" y="8044"/>
                  </a:cxn>
                  <a:cxn ang="0">
                    <a:pos x="3034" y="7550"/>
                  </a:cxn>
                  <a:cxn ang="0">
                    <a:pos x="2492" y="6909"/>
                  </a:cxn>
                  <a:cxn ang="0">
                    <a:pos x="2243" y="6803"/>
                  </a:cxn>
                  <a:cxn ang="0">
                    <a:pos x="2042" y="6580"/>
                  </a:cxn>
                  <a:cxn ang="0">
                    <a:pos x="1833" y="5901"/>
                  </a:cxn>
                  <a:cxn ang="0">
                    <a:pos x="1507" y="5504"/>
                  </a:cxn>
                  <a:cxn ang="0">
                    <a:pos x="1117" y="4757"/>
                  </a:cxn>
                  <a:cxn ang="0">
                    <a:pos x="724" y="4245"/>
                  </a:cxn>
                  <a:cxn ang="0">
                    <a:pos x="242" y="3599"/>
                  </a:cxn>
                  <a:cxn ang="0">
                    <a:pos x="0" y="3649"/>
                  </a:cxn>
                  <a:cxn ang="0">
                    <a:pos x="249" y="2682"/>
                  </a:cxn>
                  <a:cxn ang="0">
                    <a:pos x="1352" y="2467"/>
                  </a:cxn>
                  <a:cxn ang="0">
                    <a:pos x="2171" y="1850"/>
                  </a:cxn>
                  <a:cxn ang="0">
                    <a:pos x="1840" y="685"/>
                  </a:cxn>
                  <a:cxn ang="0">
                    <a:pos x="3424" y="0"/>
                  </a:cxn>
                  <a:cxn ang="0">
                    <a:pos x="6284" y="1324"/>
                  </a:cxn>
                  <a:cxn ang="0">
                    <a:pos x="6826" y="2203"/>
                  </a:cxn>
                </a:cxnLst>
                <a:rect l="0" t="0" r="r" b="b"/>
                <a:pathLst>
                  <a:path w="15957" h="13229">
                    <a:moveTo>
                      <a:pt x="9071" y="2723"/>
                    </a:moveTo>
                    <a:lnTo>
                      <a:pt x="9131" y="2757"/>
                    </a:lnTo>
                    <a:lnTo>
                      <a:pt x="9432" y="2810"/>
                    </a:lnTo>
                    <a:lnTo>
                      <a:pt x="9706" y="2910"/>
                    </a:lnTo>
                    <a:lnTo>
                      <a:pt x="9809" y="2999"/>
                    </a:lnTo>
                    <a:lnTo>
                      <a:pt x="9934" y="3216"/>
                    </a:lnTo>
                    <a:lnTo>
                      <a:pt x="10393" y="3219"/>
                    </a:lnTo>
                    <a:lnTo>
                      <a:pt x="10455" y="3296"/>
                    </a:lnTo>
                    <a:lnTo>
                      <a:pt x="10504" y="3434"/>
                    </a:lnTo>
                    <a:lnTo>
                      <a:pt x="10545" y="3497"/>
                    </a:lnTo>
                    <a:lnTo>
                      <a:pt x="10573" y="3599"/>
                    </a:lnTo>
                    <a:lnTo>
                      <a:pt x="10697" y="3824"/>
                    </a:lnTo>
                    <a:lnTo>
                      <a:pt x="10817" y="3869"/>
                    </a:lnTo>
                    <a:lnTo>
                      <a:pt x="10903" y="4039"/>
                    </a:lnTo>
                    <a:lnTo>
                      <a:pt x="11097" y="4175"/>
                    </a:lnTo>
                    <a:lnTo>
                      <a:pt x="11100" y="4189"/>
                    </a:lnTo>
                    <a:lnTo>
                      <a:pt x="11062" y="4232"/>
                    </a:lnTo>
                    <a:lnTo>
                      <a:pt x="11097" y="4290"/>
                    </a:lnTo>
                    <a:lnTo>
                      <a:pt x="11134" y="4426"/>
                    </a:lnTo>
                    <a:lnTo>
                      <a:pt x="11258" y="4460"/>
                    </a:lnTo>
                    <a:lnTo>
                      <a:pt x="11313" y="4512"/>
                    </a:lnTo>
                    <a:lnTo>
                      <a:pt x="11537" y="4658"/>
                    </a:lnTo>
                    <a:lnTo>
                      <a:pt x="11613" y="4723"/>
                    </a:lnTo>
                    <a:lnTo>
                      <a:pt x="11663" y="4798"/>
                    </a:lnTo>
                    <a:lnTo>
                      <a:pt x="11680" y="4839"/>
                    </a:lnTo>
                    <a:lnTo>
                      <a:pt x="11658" y="4977"/>
                    </a:lnTo>
                    <a:lnTo>
                      <a:pt x="11764" y="5127"/>
                    </a:lnTo>
                    <a:lnTo>
                      <a:pt x="11788" y="5234"/>
                    </a:lnTo>
                    <a:lnTo>
                      <a:pt x="11781" y="5294"/>
                    </a:lnTo>
                    <a:lnTo>
                      <a:pt x="11711" y="5381"/>
                    </a:lnTo>
                    <a:lnTo>
                      <a:pt x="11715" y="5546"/>
                    </a:lnTo>
                    <a:lnTo>
                      <a:pt x="11824" y="5695"/>
                    </a:lnTo>
                    <a:lnTo>
                      <a:pt x="12016" y="5908"/>
                    </a:lnTo>
                    <a:lnTo>
                      <a:pt x="12063" y="6177"/>
                    </a:lnTo>
                    <a:lnTo>
                      <a:pt x="12135" y="6264"/>
                    </a:lnTo>
                    <a:lnTo>
                      <a:pt x="12147" y="6336"/>
                    </a:lnTo>
                    <a:lnTo>
                      <a:pt x="12184" y="6371"/>
                    </a:lnTo>
                    <a:lnTo>
                      <a:pt x="12207" y="6448"/>
                    </a:lnTo>
                    <a:lnTo>
                      <a:pt x="12243" y="6448"/>
                    </a:lnTo>
                    <a:lnTo>
                      <a:pt x="12348" y="6619"/>
                    </a:lnTo>
                    <a:lnTo>
                      <a:pt x="12423" y="6638"/>
                    </a:lnTo>
                    <a:lnTo>
                      <a:pt x="12480" y="6842"/>
                    </a:lnTo>
                    <a:lnTo>
                      <a:pt x="12935" y="7241"/>
                    </a:lnTo>
                    <a:lnTo>
                      <a:pt x="13158" y="7915"/>
                    </a:lnTo>
                    <a:lnTo>
                      <a:pt x="15429" y="8331"/>
                    </a:lnTo>
                    <a:lnTo>
                      <a:pt x="15576" y="8167"/>
                    </a:lnTo>
                    <a:lnTo>
                      <a:pt x="15957" y="8740"/>
                    </a:lnTo>
                    <a:lnTo>
                      <a:pt x="15424" y="10363"/>
                    </a:lnTo>
                    <a:lnTo>
                      <a:pt x="13158" y="11166"/>
                    </a:lnTo>
                    <a:lnTo>
                      <a:pt x="11049" y="11512"/>
                    </a:lnTo>
                    <a:lnTo>
                      <a:pt x="10746" y="11729"/>
                    </a:lnTo>
                    <a:lnTo>
                      <a:pt x="10244" y="11935"/>
                    </a:lnTo>
                    <a:lnTo>
                      <a:pt x="9691" y="12918"/>
                    </a:lnTo>
                    <a:lnTo>
                      <a:pt x="9503" y="13060"/>
                    </a:lnTo>
                    <a:lnTo>
                      <a:pt x="9370" y="13076"/>
                    </a:lnTo>
                    <a:lnTo>
                      <a:pt x="9104" y="12745"/>
                    </a:lnTo>
                    <a:lnTo>
                      <a:pt x="8174" y="12657"/>
                    </a:lnTo>
                    <a:lnTo>
                      <a:pt x="8036" y="12551"/>
                    </a:lnTo>
                    <a:lnTo>
                      <a:pt x="7547" y="12502"/>
                    </a:lnTo>
                    <a:lnTo>
                      <a:pt x="7168" y="12457"/>
                    </a:lnTo>
                    <a:lnTo>
                      <a:pt x="6859" y="12543"/>
                    </a:lnTo>
                    <a:lnTo>
                      <a:pt x="6711" y="12286"/>
                    </a:lnTo>
                    <a:lnTo>
                      <a:pt x="6580" y="12452"/>
                    </a:lnTo>
                    <a:lnTo>
                      <a:pt x="6570" y="12466"/>
                    </a:lnTo>
                    <a:lnTo>
                      <a:pt x="6560" y="12481"/>
                    </a:lnTo>
                    <a:lnTo>
                      <a:pt x="6551" y="12499"/>
                    </a:lnTo>
                    <a:lnTo>
                      <a:pt x="6542" y="12517"/>
                    </a:lnTo>
                    <a:lnTo>
                      <a:pt x="6524" y="12554"/>
                    </a:lnTo>
                    <a:lnTo>
                      <a:pt x="6507" y="12592"/>
                    </a:lnTo>
                    <a:lnTo>
                      <a:pt x="6492" y="12625"/>
                    </a:lnTo>
                    <a:lnTo>
                      <a:pt x="6480" y="12652"/>
                    </a:lnTo>
                    <a:lnTo>
                      <a:pt x="6474" y="12661"/>
                    </a:lnTo>
                    <a:lnTo>
                      <a:pt x="6468" y="12668"/>
                    </a:lnTo>
                    <a:lnTo>
                      <a:pt x="6466" y="12670"/>
                    </a:lnTo>
                    <a:lnTo>
                      <a:pt x="6464" y="12671"/>
                    </a:lnTo>
                    <a:lnTo>
                      <a:pt x="6461" y="12671"/>
                    </a:lnTo>
                    <a:lnTo>
                      <a:pt x="6460" y="12670"/>
                    </a:lnTo>
                    <a:lnTo>
                      <a:pt x="6452" y="12667"/>
                    </a:lnTo>
                    <a:lnTo>
                      <a:pt x="6447" y="12665"/>
                    </a:lnTo>
                    <a:lnTo>
                      <a:pt x="6442" y="12664"/>
                    </a:lnTo>
                    <a:lnTo>
                      <a:pt x="6439" y="12665"/>
                    </a:lnTo>
                    <a:lnTo>
                      <a:pt x="6436" y="12666"/>
                    </a:lnTo>
                    <a:lnTo>
                      <a:pt x="6435" y="12669"/>
                    </a:lnTo>
                    <a:lnTo>
                      <a:pt x="6434" y="12672"/>
                    </a:lnTo>
                    <a:lnTo>
                      <a:pt x="6434" y="12676"/>
                    </a:lnTo>
                    <a:lnTo>
                      <a:pt x="6437" y="12688"/>
                    </a:lnTo>
                    <a:lnTo>
                      <a:pt x="6442" y="12702"/>
                    </a:lnTo>
                    <a:lnTo>
                      <a:pt x="6449" y="12718"/>
                    </a:lnTo>
                    <a:lnTo>
                      <a:pt x="6457" y="12735"/>
                    </a:lnTo>
                    <a:lnTo>
                      <a:pt x="6474" y="12773"/>
                    </a:lnTo>
                    <a:lnTo>
                      <a:pt x="6488" y="12807"/>
                    </a:lnTo>
                    <a:lnTo>
                      <a:pt x="6493" y="12822"/>
                    </a:lnTo>
                    <a:lnTo>
                      <a:pt x="6495" y="12835"/>
                    </a:lnTo>
                    <a:lnTo>
                      <a:pt x="6495" y="12841"/>
                    </a:lnTo>
                    <a:lnTo>
                      <a:pt x="6495" y="12845"/>
                    </a:lnTo>
                    <a:lnTo>
                      <a:pt x="6493" y="12849"/>
                    </a:lnTo>
                    <a:lnTo>
                      <a:pt x="6490" y="12851"/>
                    </a:lnTo>
                    <a:lnTo>
                      <a:pt x="6442" y="13138"/>
                    </a:lnTo>
                    <a:lnTo>
                      <a:pt x="6289" y="13180"/>
                    </a:lnTo>
                    <a:lnTo>
                      <a:pt x="6127" y="13229"/>
                    </a:lnTo>
                    <a:lnTo>
                      <a:pt x="6092" y="13137"/>
                    </a:lnTo>
                    <a:lnTo>
                      <a:pt x="6092" y="13002"/>
                    </a:lnTo>
                    <a:lnTo>
                      <a:pt x="5928" y="12707"/>
                    </a:lnTo>
                    <a:lnTo>
                      <a:pt x="5877" y="12675"/>
                    </a:lnTo>
                    <a:lnTo>
                      <a:pt x="5820" y="12590"/>
                    </a:lnTo>
                    <a:lnTo>
                      <a:pt x="5760" y="12346"/>
                    </a:lnTo>
                    <a:lnTo>
                      <a:pt x="5511" y="12104"/>
                    </a:lnTo>
                    <a:lnTo>
                      <a:pt x="5396" y="12043"/>
                    </a:lnTo>
                    <a:lnTo>
                      <a:pt x="5329" y="11966"/>
                    </a:lnTo>
                    <a:lnTo>
                      <a:pt x="5175" y="11749"/>
                    </a:lnTo>
                    <a:lnTo>
                      <a:pt x="5026" y="11439"/>
                    </a:lnTo>
                    <a:lnTo>
                      <a:pt x="4967" y="11398"/>
                    </a:lnTo>
                    <a:lnTo>
                      <a:pt x="4943" y="11357"/>
                    </a:lnTo>
                    <a:lnTo>
                      <a:pt x="4900" y="11197"/>
                    </a:lnTo>
                    <a:lnTo>
                      <a:pt x="4893" y="11035"/>
                    </a:lnTo>
                    <a:lnTo>
                      <a:pt x="4842" y="10911"/>
                    </a:lnTo>
                    <a:lnTo>
                      <a:pt x="4758" y="10766"/>
                    </a:lnTo>
                    <a:lnTo>
                      <a:pt x="4661" y="10672"/>
                    </a:lnTo>
                    <a:lnTo>
                      <a:pt x="4617" y="10581"/>
                    </a:lnTo>
                    <a:lnTo>
                      <a:pt x="4559" y="10532"/>
                    </a:lnTo>
                    <a:lnTo>
                      <a:pt x="4443" y="10363"/>
                    </a:lnTo>
                    <a:lnTo>
                      <a:pt x="4361" y="10288"/>
                    </a:lnTo>
                    <a:lnTo>
                      <a:pt x="4157" y="10146"/>
                    </a:lnTo>
                    <a:lnTo>
                      <a:pt x="4050" y="10087"/>
                    </a:lnTo>
                    <a:lnTo>
                      <a:pt x="4015" y="10102"/>
                    </a:lnTo>
                    <a:lnTo>
                      <a:pt x="3932" y="10071"/>
                    </a:lnTo>
                    <a:lnTo>
                      <a:pt x="3740" y="9952"/>
                    </a:lnTo>
                    <a:lnTo>
                      <a:pt x="3642" y="9870"/>
                    </a:lnTo>
                    <a:lnTo>
                      <a:pt x="3582" y="9793"/>
                    </a:lnTo>
                    <a:lnTo>
                      <a:pt x="3491" y="9608"/>
                    </a:lnTo>
                    <a:lnTo>
                      <a:pt x="3451" y="9466"/>
                    </a:lnTo>
                    <a:lnTo>
                      <a:pt x="3359" y="8893"/>
                    </a:lnTo>
                    <a:lnTo>
                      <a:pt x="3309" y="8803"/>
                    </a:lnTo>
                    <a:lnTo>
                      <a:pt x="3299" y="8728"/>
                    </a:lnTo>
                    <a:lnTo>
                      <a:pt x="3333" y="8694"/>
                    </a:lnTo>
                    <a:lnTo>
                      <a:pt x="3366" y="8593"/>
                    </a:lnTo>
                    <a:lnTo>
                      <a:pt x="3383" y="8406"/>
                    </a:lnTo>
                    <a:lnTo>
                      <a:pt x="3326" y="8203"/>
                    </a:lnTo>
                    <a:lnTo>
                      <a:pt x="3283" y="8114"/>
                    </a:lnTo>
                    <a:lnTo>
                      <a:pt x="3225" y="8044"/>
                    </a:lnTo>
                    <a:lnTo>
                      <a:pt x="3174" y="7927"/>
                    </a:lnTo>
                    <a:lnTo>
                      <a:pt x="3141" y="7785"/>
                    </a:lnTo>
                    <a:lnTo>
                      <a:pt x="3091" y="7700"/>
                    </a:lnTo>
                    <a:lnTo>
                      <a:pt x="3034" y="7550"/>
                    </a:lnTo>
                    <a:lnTo>
                      <a:pt x="2859" y="7241"/>
                    </a:lnTo>
                    <a:lnTo>
                      <a:pt x="2650" y="7038"/>
                    </a:lnTo>
                    <a:lnTo>
                      <a:pt x="2518" y="6946"/>
                    </a:lnTo>
                    <a:lnTo>
                      <a:pt x="2492" y="6909"/>
                    </a:lnTo>
                    <a:lnTo>
                      <a:pt x="2451" y="6902"/>
                    </a:lnTo>
                    <a:lnTo>
                      <a:pt x="2435" y="6861"/>
                    </a:lnTo>
                    <a:lnTo>
                      <a:pt x="2326" y="6803"/>
                    </a:lnTo>
                    <a:lnTo>
                      <a:pt x="2243" y="6803"/>
                    </a:lnTo>
                    <a:lnTo>
                      <a:pt x="2193" y="6818"/>
                    </a:lnTo>
                    <a:lnTo>
                      <a:pt x="2135" y="6791"/>
                    </a:lnTo>
                    <a:lnTo>
                      <a:pt x="2108" y="6692"/>
                    </a:lnTo>
                    <a:lnTo>
                      <a:pt x="2042" y="6580"/>
                    </a:lnTo>
                    <a:lnTo>
                      <a:pt x="1949" y="6472"/>
                    </a:lnTo>
                    <a:lnTo>
                      <a:pt x="1949" y="6336"/>
                    </a:lnTo>
                    <a:lnTo>
                      <a:pt x="1965" y="6312"/>
                    </a:lnTo>
                    <a:lnTo>
                      <a:pt x="1833" y="5901"/>
                    </a:lnTo>
                    <a:lnTo>
                      <a:pt x="1757" y="5789"/>
                    </a:lnTo>
                    <a:lnTo>
                      <a:pt x="1665" y="5616"/>
                    </a:lnTo>
                    <a:lnTo>
                      <a:pt x="1549" y="5562"/>
                    </a:lnTo>
                    <a:lnTo>
                      <a:pt x="1507" y="5504"/>
                    </a:lnTo>
                    <a:lnTo>
                      <a:pt x="1483" y="5405"/>
                    </a:lnTo>
                    <a:lnTo>
                      <a:pt x="1326" y="5202"/>
                    </a:lnTo>
                    <a:lnTo>
                      <a:pt x="1198" y="4866"/>
                    </a:lnTo>
                    <a:lnTo>
                      <a:pt x="1117" y="4757"/>
                    </a:lnTo>
                    <a:lnTo>
                      <a:pt x="1016" y="4682"/>
                    </a:lnTo>
                    <a:lnTo>
                      <a:pt x="841" y="4447"/>
                    </a:lnTo>
                    <a:lnTo>
                      <a:pt x="824" y="4372"/>
                    </a:lnTo>
                    <a:lnTo>
                      <a:pt x="724" y="4245"/>
                    </a:lnTo>
                    <a:lnTo>
                      <a:pt x="625" y="4019"/>
                    </a:lnTo>
                    <a:lnTo>
                      <a:pt x="434" y="3656"/>
                    </a:lnTo>
                    <a:lnTo>
                      <a:pt x="357" y="3599"/>
                    </a:lnTo>
                    <a:lnTo>
                      <a:pt x="242" y="3599"/>
                    </a:lnTo>
                    <a:lnTo>
                      <a:pt x="125" y="3581"/>
                    </a:lnTo>
                    <a:lnTo>
                      <a:pt x="101" y="3565"/>
                    </a:lnTo>
                    <a:lnTo>
                      <a:pt x="34" y="3581"/>
                    </a:lnTo>
                    <a:lnTo>
                      <a:pt x="0" y="3649"/>
                    </a:lnTo>
                    <a:lnTo>
                      <a:pt x="159" y="3246"/>
                    </a:lnTo>
                    <a:lnTo>
                      <a:pt x="168" y="2943"/>
                    </a:lnTo>
                    <a:lnTo>
                      <a:pt x="192" y="2825"/>
                    </a:lnTo>
                    <a:lnTo>
                      <a:pt x="249" y="2682"/>
                    </a:lnTo>
                    <a:lnTo>
                      <a:pt x="242" y="2477"/>
                    </a:lnTo>
                    <a:lnTo>
                      <a:pt x="276" y="2595"/>
                    </a:lnTo>
                    <a:lnTo>
                      <a:pt x="1117" y="2702"/>
                    </a:lnTo>
                    <a:lnTo>
                      <a:pt x="1352" y="2467"/>
                    </a:lnTo>
                    <a:lnTo>
                      <a:pt x="1366" y="2419"/>
                    </a:lnTo>
                    <a:lnTo>
                      <a:pt x="1567" y="2061"/>
                    </a:lnTo>
                    <a:lnTo>
                      <a:pt x="2145" y="1974"/>
                    </a:lnTo>
                    <a:lnTo>
                      <a:pt x="2171" y="1850"/>
                    </a:lnTo>
                    <a:lnTo>
                      <a:pt x="2255" y="1618"/>
                    </a:lnTo>
                    <a:lnTo>
                      <a:pt x="2560" y="1448"/>
                    </a:lnTo>
                    <a:lnTo>
                      <a:pt x="2569" y="1429"/>
                    </a:lnTo>
                    <a:lnTo>
                      <a:pt x="1840" y="685"/>
                    </a:lnTo>
                    <a:lnTo>
                      <a:pt x="1731" y="590"/>
                    </a:lnTo>
                    <a:lnTo>
                      <a:pt x="2281" y="464"/>
                    </a:lnTo>
                    <a:lnTo>
                      <a:pt x="3197" y="281"/>
                    </a:lnTo>
                    <a:lnTo>
                      <a:pt x="3424" y="0"/>
                    </a:lnTo>
                    <a:lnTo>
                      <a:pt x="4576" y="321"/>
                    </a:lnTo>
                    <a:lnTo>
                      <a:pt x="5434" y="970"/>
                    </a:lnTo>
                    <a:lnTo>
                      <a:pt x="6203" y="1265"/>
                    </a:lnTo>
                    <a:lnTo>
                      <a:pt x="6284" y="1324"/>
                    </a:lnTo>
                    <a:lnTo>
                      <a:pt x="6395" y="1591"/>
                    </a:lnTo>
                    <a:lnTo>
                      <a:pt x="6793" y="1625"/>
                    </a:lnTo>
                    <a:lnTo>
                      <a:pt x="6826" y="1659"/>
                    </a:lnTo>
                    <a:lnTo>
                      <a:pt x="6826" y="2203"/>
                    </a:lnTo>
                    <a:lnTo>
                      <a:pt x="6859" y="2247"/>
                    </a:lnTo>
                    <a:lnTo>
                      <a:pt x="7719" y="2641"/>
                    </a:lnTo>
                    <a:lnTo>
                      <a:pt x="9071" y="2723"/>
                    </a:lnTo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275" name="Group 145">
              <a:extLst>
                <a:ext uri="{FF2B5EF4-FFF2-40B4-BE49-F238E27FC236}">
                  <a16:creationId xmlns:a16="http://schemas.microsoft.com/office/drawing/2014/main" id="{19877980-B30F-441E-A3E8-E6AC49C6B3B6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2984" y="2276"/>
              <a:ext cx="114" cy="72"/>
              <a:chOff x="2984" y="2276"/>
              <a:chExt cx="114" cy="72"/>
            </a:xfrm>
            <a:grpFill/>
          </p:grpSpPr>
          <p:sp>
            <p:nvSpPr>
              <p:cNvPr id="1293" name="Freeform 146">
                <a:extLst>
                  <a:ext uri="{FF2B5EF4-FFF2-40B4-BE49-F238E27FC236}">
                    <a16:creationId xmlns:a16="http://schemas.microsoft.com/office/drawing/2014/main" id="{E435E8F6-A4DD-4229-96E3-982299B3A053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984" y="2276"/>
                <a:ext cx="114" cy="72"/>
              </a:xfrm>
              <a:custGeom>
                <a:avLst/>
                <a:gdLst/>
                <a:ahLst/>
                <a:cxnLst>
                  <a:cxn ang="0">
                    <a:pos x="14868" y="4199"/>
                  </a:cxn>
                  <a:cxn ang="0">
                    <a:pos x="14514" y="5031"/>
                  </a:cxn>
                  <a:cxn ang="0">
                    <a:pos x="14466" y="5374"/>
                  </a:cxn>
                  <a:cxn ang="0">
                    <a:pos x="14027" y="5466"/>
                  </a:cxn>
                  <a:cxn ang="0">
                    <a:pos x="13073" y="5967"/>
                  </a:cxn>
                  <a:cxn ang="0">
                    <a:pos x="12036" y="6264"/>
                  </a:cxn>
                  <a:cxn ang="0">
                    <a:pos x="10929" y="6593"/>
                  </a:cxn>
                  <a:cxn ang="0">
                    <a:pos x="9740" y="7051"/>
                  </a:cxn>
                  <a:cxn ang="0">
                    <a:pos x="9205" y="7739"/>
                  </a:cxn>
                  <a:cxn ang="0">
                    <a:pos x="8905" y="7936"/>
                  </a:cxn>
                  <a:cxn ang="0">
                    <a:pos x="7539" y="8146"/>
                  </a:cxn>
                  <a:cxn ang="0">
                    <a:pos x="6784" y="8623"/>
                  </a:cxn>
                  <a:cxn ang="0">
                    <a:pos x="5672" y="8733"/>
                  </a:cxn>
                  <a:cxn ang="0">
                    <a:pos x="4779" y="8801"/>
                  </a:cxn>
                  <a:cxn ang="0">
                    <a:pos x="3686" y="9598"/>
                  </a:cxn>
                  <a:cxn ang="0">
                    <a:pos x="2368" y="9909"/>
                  </a:cxn>
                  <a:cxn ang="0">
                    <a:pos x="1652" y="9818"/>
                  </a:cxn>
                  <a:cxn ang="0">
                    <a:pos x="898" y="9087"/>
                  </a:cxn>
                  <a:cxn ang="0">
                    <a:pos x="716" y="7955"/>
                  </a:cxn>
                  <a:cxn ang="0">
                    <a:pos x="482" y="6794"/>
                  </a:cxn>
                  <a:cxn ang="0">
                    <a:pos x="320" y="6215"/>
                  </a:cxn>
                  <a:cxn ang="0">
                    <a:pos x="67" y="5752"/>
                  </a:cxn>
                  <a:cxn ang="0">
                    <a:pos x="86" y="5552"/>
                  </a:cxn>
                  <a:cxn ang="0">
                    <a:pos x="201" y="5007"/>
                  </a:cxn>
                  <a:cxn ang="0">
                    <a:pos x="153" y="4142"/>
                  </a:cxn>
                  <a:cxn ang="0">
                    <a:pos x="850" y="3308"/>
                  </a:cxn>
                  <a:cxn ang="0">
                    <a:pos x="854" y="3271"/>
                  </a:cxn>
                  <a:cxn ang="0">
                    <a:pos x="847" y="3234"/>
                  </a:cxn>
                  <a:cxn ang="0">
                    <a:pos x="825" y="3184"/>
                  </a:cxn>
                  <a:cxn ang="0">
                    <a:pos x="777" y="3110"/>
                  </a:cxn>
                  <a:cxn ang="0">
                    <a:pos x="741" y="3050"/>
                  </a:cxn>
                  <a:cxn ang="0">
                    <a:pos x="727" y="3014"/>
                  </a:cxn>
                  <a:cxn ang="0">
                    <a:pos x="722" y="2979"/>
                  </a:cxn>
                  <a:cxn ang="0">
                    <a:pos x="730" y="2945"/>
                  </a:cxn>
                  <a:cxn ang="0">
                    <a:pos x="1266" y="2241"/>
                  </a:cxn>
                  <a:cxn ang="0">
                    <a:pos x="3858" y="2689"/>
                  </a:cxn>
                  <a:cxn ang="0">
                    <a:pos x="6615" y="3737"/>
                  </a:cxn>
                  <a:cxn ang="0">
                    <a:pos x="6718" y="3700"/>
                  </a:cxn>
                  <a:cxn ang="0">
                    <a:pos x="6894" y="3652"/>
                  </a:cxn>
                  <a:cxn ang="0">
                    <a:pos x="6943" y="3637"/>
                  </a:cxn>
                  <a:cxn ang="0">
                    <a:pos x="6990" y="3616"/>
                  </a:cxn>
                  <a:cxn ang="0">
                    <a:pos x="7033" y="3591"/>
                  </a:cxn>
                  <a:cxn ang="0">
                    <a:pos x="7072" y="3559"/>
                  </a:cxn>
                  <a:cxn ang="0">
                    <a:pos x="7105" y="3519"/>
                  </a:cxn>
                  <a:cxn ang="0">
                    <a:pos x="9312" y="1068"/>
                  </a:cxn>
                  <a:cxn ang="0">
                    <a:pos x="10014" y="620"/>
                  </a:cxn>
                  <a:cxn ang="0">
                    <a:pos x="10264" y="564"/>
                  </a:cxn>
                  <a:cxn ang="0">
                    <a:pos x="10633" y="503"/>
                  </a:cxn>
                  <a:cxn ang="0">
                    <a:pos x="11090" y="440"/>
                  </a:cxn>
                  <a:cxn ang="0">
                    <a:pos x="11961" y="328"/>
                  </a:cxn>
                  <a:cxn ang="0">
                    <a:pos x="12844" y="217"/>
                  </a:cxn>
                  <a:cxn ang="0">
                    <a:pos x="13320" y="152"/>
                  </a:cxn>
                  <a:cxn ang="0">
                    <a:pos x="13716" y="91"/>
                  </a:cxn>
                  <a:cxn ang="0">
                    <a:pos x="14003" y="35"/>
                  </a:cxn>
                  <a:cxn ang="0">
                    <a:pos x="15675" y="3780"/>
                  </a:cxn>
                </a:cxnLst>
                <a:rect l="0" t="0" r="r" b="b"/>
                <a:pathLst>
                  <a:path w="15675" h="9942">
                    <a:moveTo>
                      <a:pt x="15675" y="3780"/>
                    </a:moveTo>
                    <a:lnTo>
                      <a:pt x="15169" y="3985"/>
                    </a:lnTo>
                    <a:lnTo>
                      <a:pt x="14868" y="4199"/>
                    </a:lnTo>
                    <a:lnTo>
                      <a:pt x="14648" y="4443"/>
                    </a:lnTo>
                    <a:lnTo>
                      <a:pt x="14447" y="4864"/>
                    </a:lnTo>
                    <a:lnTo>
                      <a:pt x="14514" y="5031"/>
                    </a:lnTo>
                    <a:lnTo>
                      <a:pt x="14543" y="5260"/>
                    </a:lnTo>
                    <a:lnTo>
                      <a:pt x="14538" y="5308"/>
                    </a:lnTo>
                    <a:lnTo>
                      <a:pt x="14466" y="5374"/>
                    </a:lnTo>
                    <a:lnTo>
                      <a:pt x="14385" y="5418"/>
                    </a:lnTo>
                    <a:lnTo>
                      <a:pt x="14190" y="5385"/>
                    </a:lnTo>
                    <a:lnTo>
                      <a:pt x="14027" y="5466"/>
                    </a:lnTo>
                    <a:lnTo>
                      <a:pt x="13627" y="5576"/>
                    </a:lnTo>
                    <a:lnTo>
                      <a:pt x="13364" y="5843"/>
                    </a:lnTo>
                    <a:lnTo>
                      <a:pt x="13073" y="5967"/>
                    </a:lnTo>
                    <a:lnTo>
                      <a:pt x="12652" y="6020"/>
                    </a:lnTo>
                    <a:lnTo>
                      <a:pt x="12404" y="6082"/>
                    </a:lnTo>
                    <a:lnTo>
                      <a:pt x="12036" y="6264"/>
                    </a:lnTo>
                    <a:lnTo>
                      <a:pt x="11764" y="6336"/>
                    </a:lnTo>
                    <a:lnTo>
                      <a:pt x="11211" y="6574"/>
                    </a:lnTo>
                    <a:lnTo>
                      <a:pt x="10929" y="6593"/>
                    </a:lnTo>
                    <a:lnTo>
                      <a:pt x="10470" y="6679"/>
                    </a:lnTo>
                    <a:lnTo>
                      <a:pt x="9988" y="6908"/>
                    </a:lnTo>
                    <a:lnTo>
                      <a:pt x="9740" y="7051"/>
                    </a:lnTo>
                    <a:lnTo>
                      <a:pt x="9645" y="7262"/>
                    </a:lnTo>
                    <a:lnTo>
                      <a:pt x="9521" y="7448"/>
                    </a:lnTo>
                    <a:lnTo>
                      <a:pt x="9205" y="7739"/>
                    </a:lnTo>
                    <a:lnTo>
                      <a:pt x="9072" y="7825"/>
                    </a:lnTo>
                    <a:lnTo>
                      <a:pt x="9020" y="7897"/>
                    </a:lnTo>
                    <a:lnTo>
                      <a:pt x="8905" y="7936"/>
                    </a:lnTo>
                    <a:lnTo>
                      <a:pt x="8198" y="7906"/>
                    </a:lnTo>
                    <a:lnTo>
                      <a:pt x="7845" y="7951"/>
                    </a:lnTo>
                    <a:lnTo>
                      <a:pt x="7539" y="8146"/>
                    </a:lnTo>
                    <a:lnTo>
                      <a:pt x="7391" y="8347"/>
                    </a:lnTo>
                    <a:lnTo>
                      <a:pt x="6962" y="8585"/>
                    </a:lnTo>
                    <a:lnTo>
                      <a:pt x="6784" y="8623"/>
                    </a:lnTo>
                    <a:lnTo>
                      <a:pt x="6259" y="8776"/>
                    </a:lnTo>
                    <a:lnTo>
                      <a:pt x="5978" y="8801"/>
                    </a:lnTo>
                    <a:lnTo>
                      <a:pt x="5672" y="8733"/>
                    </a:lnTo>
                    <a:lnTo>
                      <a:pt x="5353" y="8786"/>
                    </a:lnTo>
                    <a:lnTo>
                      <a:pt x="5109" y="8762"/>
                    </a:lnTo>
                    <a:lnTo>
                      <a:pt x="4779" y="8801"/>
                    </a:lnTo>
                    <a:lnTo>
                      <a:pt x="4497" y="8977"/>
                    </a:lnTo>
                    <a:lnTo>
                      <a:pt x="4292" y="9321"/>
                    </a:lnTo>
                    <a:lnTo>
                      <a:pt x="3686" y="9598"/>
                    </a:lnTo>
                    <a:lnTo>
                      <a:pt x="3405" y="9771"/>
                    </a:lnTo>
                    <a:lnTo>
                      <a:pt x="2769" y="9785"/>
                    </a:lnTo>
                    <a:lnTo>
                      <a:pt x="2368" y="9909"/>
                    </a:lnTo>
                    <a:lnTo>
                      <a:pt x="2149" y="9890"/>
                    </a:lnTo>
                    <a:lnTo>
                      <a:pt x="1934" y="9942"/>
                    </a:lnTo>
                    <a:lnTo>
                      <a:pt x="1652" y="9818"/>
                    </a:lnTo>
                    <a:lnTo>
                      <a:pt x="1309" y="9832"/>
                    </a:lnTo>
                    <a:lnTo>
                      <a:pt x="1180" y="9435"/>
                    </a:lnTo>
                    <a:lnTo>
                      <a:pt x="898" y="9087"/>
                    </a:lnTo>
                    <a:lnTo>
                      <a:pt x="898" y="8356"/>
                    </a:lnTo>
                    <a:lnTo>
                      <a:pt x="865" y="8108"/>
                    </a:lnTo>
                    <a:lnTo>
                      <a:pt x="716" y="7955"/>
                    </a:lnTo>
                    <a:lnTo>
                      <a:pt x="635" y="7758"/>
                    </a:lnTo>
                    <a:lnTo>
                      <a:pt x="535" y="7310"/>
                    </a:lnTo>
                    <a:lnTo>
                      <a:pt x="482" y="6794"/>
                    </a:lnTo>
                    <a:lnTo>
                      <a:pt x="401" y="6584"/>
                    </a:lnTo>
                    <a:lnTo>
                      <a:pt x="320" y="6450"/>
                    </a:lnTo>
                    <a:lnTo>
                      <a:pt x="320" y="6215"/>
                    </a:lnTo>
                    <a:lnTo>
                      <a:pt x="86" y="5886"/>
                    </a:lnTo>
                    <a:lnTo>
                      <a:pt x="0" y="5814"/>
                    </a:lnTo>
                    <a:lnTo>
                      <a:pt x="67" y="5752"/>
                    </a:lnTo>
                    <a:lnTo>
                      <a:pt x="134" y="5767"/>
                    </a:lnTo>
                    <a:lnTo>
                      <a:pt x="134" y="5666"/>
                    </a:lnTo>
                    <a:lnTo>
                      <a:pt x="86" y="5552"/>
                    </a:lnTo>
                    <a:lnTo>
                      <a:pt x="86" y="5303"/>
                    </a:lnTo>
                    <a:lnTo>
                      <a:pt x="34" y="5155"/>
                    </a:lnTo>
                    <a:lnTo>
                      <a:pt x="201" y="5007"/>
                    </a:lnTo>
                    <a:lnTo>
                      <a:pt x="234" y="4888"/>
                    </a:lnTo>
                    <a:lnTo>
                      <a:pt x="201" y="4438"/>
                    </a:lnTo>
                    <a:lnTo>
                      <a:pt x="153" y="4142"/>
                    </a:lnTo>
                    <a:lnTo>
                      <a:pt x="101" y="4075"/>
                    </a:lnTo>
                    <a:lnTo>
                      <a:pt x="710" y="3760"/>
                    </a:lnTo>
                    <a:lnTo>
                      <a:pt x="850" y="3308"/>
                    </a:lnTo>
                    <a:lnTo>
                      <a:pt x="853" y="3295"/>
                    </a:lnTo>
                    <a:lnTo>
                      <a:pt x="854" y="3283"/>
                    </a:lnTo>
                    <a:lnTo>
                      <a:pt x="854" y="3271"/>
                    </a:lnTo>
                    <a:lnTo>
                      <a:pt x="853" y="3258"/>
                    </a:lnTo>
                    <a:lnTo>
                      <a:pt x="850" y="3246"/>
                    </a:lnTo>
                    <a:lnTo>
                      <a:pt x="847" y="3234"/>
                    </a:lnTo>
                    <a:lnTo>
                      <a:pt x="843" y="3222"/>
                    </a:lnTo>
                    <a:lnTo>
                      <a:pt x="838" y="3209"/>
                    </a:lnTo>
                    <a:lnTo>
                      <a:pt x="825" y="3184"/>
                    </a:lnTo>
                    <a:lnTo>
                      <a:pt x="809" y="3159"/>
                    </a:lnTo>
                    <a:lnTo>
                      <a:pt x="793" y="3135"/>
                    </a:lnTo>
                    <a:lnTo>
                      <a:pt x="777" y="3110"/>
                    </a:lnTo>
                    <a:lnTo>
                      <a:pt x="761" y="3086"/>
                    </a:lnTo>
                    <a:lnTo>
                      <a:pt x="747" y="3061"/>
                    </a:lnTo>
                    <a:lnTo>
                      <a:pt x="741" y="3050"/>
                    </a:lnTo>
                    <a:lnTo>
                      <a:pt x="736" y="3038"/>
                    </a:lnTo>
                    <a:lnTo>
                      <a:pt x="731" y="3026"/>
                    </a:lnTo>
                    <a:lnTo>
                      <a:pt x="727" y="3014"/>
                    </a:lnTo>
                    <a:lnTo>
                      <a:pt x="724" y="3002"/>
                    </a:lnTo>
                    <a:lnTo>
                      <a:pt x="722" y="2991"/>
                    </a:lnTo>
                    <a:lnTo>
                      <a:pt x="722" y="2979"/>
                    </a:lnTo>
                    <a:lnTo>
                      <a:pt x="723" y="2967"/>
                    </a:lnTo>
                    <a:lnTo>
                      <a:pt x="725" y="2956"/>
                    </a:lnTo>
                    <a:lnTo>
                      <a:pt x="730" y="2945"/>
                    </a:lnTo>
                    <a:lnTo>
                      <a:pt x="735" y="2934"/>
                    </a:lnTo>
                    <a:lnTo>
                      <a:pt x="743" y="2922"/>
                    </a:lnTo>
                    <a:lnTo>
                      <a:pt x="1266" y="2241"/>
                    </a:lnTo>
                    <a:lnTo>
                      <a:pt x="1614" y="2657"/>
                    </a:lnTo>
                    <a:lnTo>
                      <a:pt x="2120" y="2602"/>
                    </a:lnTo>
                    <a:lnTo>
                      <a:pt x="3858" y="2689"/>
                    </a:lnTo>
                    <a:lnTo>
                      <a:pt x="4187" y="2967"/>
                    </a:lnTo>
                    <a:lnTo>
                      <a:pt x="6020" y="3083"/>
                    </a:lnTo>
                    <a:lnTo>
                      <a:pt x="6615" y="3737"/>
                    </a:lnTo>
                    <a:lnTo>
                      <a:pt x="6648" y="3723"/>
                    </a:lnTo>
                    <a:lnTo>
                      <a:pt x="6683" y="3710"/>
                    </a:lnTo>
                    <a:lnTo>
                      <a:pt x="6718" y="3700"/>
                    </a:lnTo>
                    <a:lnTo>
                      <a:pt x="6754" y="3690"/>
                    </a:lnTo>
                    <a:lnTo>
                      <a:pt x="6825" y="3671"/>
                    </a:lnTo>
                    <a:lnTo>
                      <a:pt x="6894" y="3652"/>
                    </a:lnTo>
                    <a:lnTo>
                      <a:pt x="6910" y="3648"/>
                    </a:lnTo>
                    <a:lnTo>
                      <a:pt x="6927" y="3642"/>
                    </a:lnTo>
                    <a:lnTo>
                      <a:pt x="6943" y="3637"/>
                    </a:lnTo>
                    <a:lnTo>
                      <a:pt x="6959" y="3630"/>
                    </a:lnTo>
                    <a:lnTo>
                      <a:pt x="6974" y="3624"/>
                    </a:lnTo>
                    <a:lnTo>
                      <a:pt x="6990" y="3616"/>
                    </a:lnTo>
                    <a:lnTo>
                      <a:pt x="7005" y="3609"/>
                    </a:lnTo>
                    <a:lnTo>
                      <a:pt x="7019" y="3600"/>
                    </a:lnTo>
                    <a:lnTo>
                      <a:pt x="7033" y="3591"/>
                    </a:lnTo>
                    <a:lnTo>
                      <a:pt x="7047" y="3582"/>
                    </a:lnTo>
                    <a:lnTo>
                      <a:pt x="7059" y="3571"/>
                    </a:lnTo>
                    <a:lnTo>
                      <a:pt x="7072" y="3559"/>
                    </a:lnTo>
                    <a:lnTo>
                      <a:pt x="7084" y="3547"/>
                    </a:lnTo>
                    <a:lnTo>
                      <a:pt x="7095" y="3534"/>
                    </a:lnTo>
                    <a:lnTo>
                      <a:pt x="7105" y="3519"/>
                    </a:lnTo>
                    <a:lnTo>
                      <a:pt x="7116" y="3504"/>
                    </a:lnTo>
                    <a:lnTo>
                      <a:pt x="8300" y="1543"/>
                    </a:lnTo>
                    <a:lnTo>
                      <a:pt x="9312" y="1068"/>
                    </a:lnTo>
                    <a:lnTo>
                      <a:pt x="9929" y="654"/>
                    </a:lnTo>
                    <a:lnTo>
                      <a:pt x="9962" y="638"/>
                    </a:lnTo>
                    <a:lnTo>
                      <a:pt x="10014" y="620"/>
                    </a:lnTo>
                    <a:lnTo>
                      <a:pt x="10082" y="602"/>
                    </a:lnTo>
                    <a:lnTo>
                      <a:pt x="10166" y="583"/>
                    </a:lnTo>
                    <a:lnTo>
                      <a:pt x="10264" y="564"/>
                    </a:lnTo>
                    <a:lnTo>
                      <a:pt x="10375" y="544"/>
                    </a:lnTo>
                    <a:lnTo>
                      <a:pt x="10498" y="524"/>
                    </a:lnTo>
                    <a:lnTo>
                      <a:pt x="10633" y="503"/>
                    </a:lnTo>
                    <a:lnTo>
                      <a:pt x="10777" y="483"/>
                    </a:lnTo>
                    <a:lnTo>
                      <a:pt x="10930" y="461"/>
                    </a:lnTo>
                    <a:lnTo>
                      <a:pt x="11090" y="440"/>
                    </a:lnTo>
                    <a:lnTo>
                      <a:pt x="11257" y="417"/>
                    </a:lnTo>
                    <a:lnTo>
                      <a:pt x="11603" y="373"/>
                    </a:lnTo>
                    <a:lnTo>
                      <a:pt x="11961" y="328"/>
                    </a:lnTo>
                    <a:lnTo>
                      <a:pt x="12321" y="284"/>
                    </a:lnTo>
                    <a:lnTo>
                      <a:pt x="12673" y="238"/>
                    </a:lnTo>
                    <a:lnTo>
                      <a:pt x="12844" y="217"/>
                    </a:lnTo>
                    <a:lnTo>
                      <a:pt x="13010" y="195"/>
                    </a:lnTo>
                    <a:lnTo>
                      <a:pt x="13168" y="174"/>
                    </a:lnTo>
                    <a:lnTo>
                      <a:pt x="13320" y="152"/>
                    </a:lnTo>
                    <a:lnTo>
                      <a:pt x="13462" y="131"/>
                    </a:lnTo>
                    <a:lnTo>
                      <a:pt x="13595" y="111"/>
                    </a:lnTo>
                    <a:lnTo>
                      <a:pt x="13716" y="91"/>
                    </a:lnTo>
                    <a:lnTo>
                      <a:pt x="13826" y="72"/>
                    </a:lnTo>
                    <a:lnTo>
                      <a:pt x="13921" y="53"/>
                    </a:lnTo>
                    <a:lnTo>
                      <a:pt x="14003" y="35"/>
                    </a:lnTo>
                    <a:lnTo>
                      <a:pt x="14069" y="17"/>
                    </a:lnTo>
                    <a:lnTo>
                      <a:pt x="14118" y="0"/>
                    </a:lnTo>
                    <a:lnTo>
                      <a:pt x="15675" y="378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4" name="Freeform 147">
                <a:extLst>
                  <a:ext uri="{FF2B5EF4-FFF2-40B4-BE49-F238E27FC236}">
                    <a16:creationId xmlns:a16="http://schemas.microsoft.com/office/drawing/2014/main" id="{46176F04-2C80-46D8-82E2-F50825BF30E0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984" y="2276"/>
                <a:ext cx="114" cy="72"/>
              </a:xfrm>
              <a:custGeom>
                <a:avLst/>
                <a:gdLst/>
                <a:ahLst/>
                <a:cxnLst>
                  <a:cxn ang="0">
                    <a:pos x="14868" y="4199"/>
                  </a:cxn>
                  <a:cxn ang="0">
                    <a:pos x="14514" y="5031"/>
                  </a:cxn>
                  <a:cxn ang="0">
                    <a:pos x="14466" y="5374"/>
                  </a:cxn>
                  <a:cxn ang="0">
                    <a:pos x="14027" y="5466"/>
                  </a:cxn>
                  <a:cxn ang="0">
                    <a:pos x="13073" y="5967"/>
                  </a:cxn>
                  <a:cxn ang="0">
                    <a:pos x="12036" y="6264"/>
                  </a:cxn>
                  <a:cxn ang="0">
                    <a:pos x="10929" y="6593"/>
                  </a:cxn>
                  <a:cxn ang="0">
                    <a:pos x="9740" y="7051"/>
                  </a:cxn>
                  <a:cxn ang="0">
                    <a:pos x="9205" y="7739"/>
                  </a:cxn>
                  <a:cxn ang="0">
                    <a:pos x="8905" y="7936"/>
                  </a:cxn>
                  <a:cxn ang="0">
                    <a:pos x="7539" y="8146"/>
                  </a:cxn>
                  <a:cxn ang="0">
                    <a:pos x="6784" y="8623"/>
                  </a:cxn>
                  <a:cxn ang="0">
                    <a:pos x="5672" y="8733"/>
                  </a:cxn>
                  <a:cxn ang="0">
                    <a:pos x="4779" y="8801"/>
                  </a:cxn>
                  <a:cxn ang="0">
                    <a:pos x="3686" y="9598"/>
                  </a:cxn>
                  <a:cxn ang="0">
                    <a:pos x="2368" y="9909"/>
                  </a:cxn>
                  <a:cxn ang="0">
                    <a:pos x="1652" y="9818"/>
                  </a:cxn>
                  <a:cxn ang="0">
                    <a:pos x="898" y="9087"/>
                  </a:cxn>
                  <a:cxn ang="0">
                    <a:pos x="716" y="7955"/>
                  </a:cxn>
                  <a:cxn ang="0">
                    <a:pos x="482" y="6794"/>
                  </a:cxn>
                  <a:cxn ang="0">
                    <a:pos x="320" y="6215"/>
                  </a:cxn>
                  <a:cxn ang="0">
                    <a:pos x="67" y="5752"/>
                  </a:cxn>
                  <a:cxn ang="0">
                    <a:pos x="86" y="5552"/>
                  </a:cxn>
                  <a:cxn ang="0">
                    <a:pos x="201" y="5007"/>
                  </a:cxn>
                  <a:cxn ang="0">
                    <a:pos x="153" y="4142"/>
                  </a:cxn>
                  <a:cxn ang="0">
                    <a:pos x="850" y="3308"/>
                  </a:cxn>
                  <a:cxn ang="0">
                    <a:pos x="854" y="3271"/>
                  </a:cxn>
                  <a:cxn ang="0">
                    <a:pos x="847" y="3234"/>
                  </a:cxn>
                  <a:cxn ang="0">
                    <a:pos x="825" y="3184"/>
                  </a:cxn>
                  <a:cxn ang="0">
                    <a:pos x="777" y="3110"/>
                  </a:cxn>
                  <a:cxn ang="0">
                    <a:pos x="741" y="3050"/>
                  </a:cxn>
                  <a:cxn ang="0">
                    <a:pos x="727" y="3014"/>
                  </a:cxn>
                  <a:cxn ang="0">
                    <a:pos x="722" y="2979"/>
                  </a:cxn>
                  <a:cxn ang="0">
                    <a:pos x="730" y="2945"/>
                  </a:cxn>
                  <a:cxn ang="0">
                    <a:pos x="1266" y="2241"/>
                  </a:cxn>
                  <a:cxn ang="0">
                    <a:pos x="3858" y="2689"/>
                  </a:cxn>
                  <a:cxn ang="0">
                    <a:pos x="6615" y="3737"/>
                  </a:cxn>
                  <a:cxn ang="0">
                    <a:pos x="6718" y="3700"/>
                  </a:cxn>
                  <a:cxn ang="0">
                    <a:pos x="6894" y="3652"/>
                  </a:cxn>
                  <a:cxn ang="0">
                    <a:pos x="6943" y="3637"/>
                  </a:cxn>
                  <a:cxn ang="0">
                    <a:pos x="6990" y="3616"/>
                  </a:cxn>
                  <a:cxn ang="0">
                    <a:pos x="7033" y="3591"/>
                  </a:cxn>
                  <a:cxn ang="0">
                    <a:pos x="7072" y="3559"/>
                  </a:cxn>
                  <a:cxn ang="0">
                    <a:pos x="7105" y="3519"/>
                  </a:cxn>
                  <a:cxn ang="0">
                    <a:pos x="9312" y="1068"/>
                  </a:cxn>
                  <a:cxn ang="0">
                    <a:pos x="10014" y="620"/>
                  </a:cxn>
                  <a:cxn ang="0">
                    <a:pos x="10264" y="564"/>
                  </a:cxn>
                  <a:cxn ang="0">
                    <a:pos x="10633" y="503"/>
                  </a:cxn>
                  <a:cxn ang="0">
                    <a:pos x="11090" y="440"/>
                  </a:cxn>
                  <a:cxn ang="0">
                    <a:pos x="11961" y="328"/>
                  </a:cxn>
                  <a:cxn ang="0">
                    <a:pos x="12844" y="217"/>
                  </a:cxn>
                  <a:cxn ang="0">
                    <a:pos x="13320" y="152"/>
                  </a:cxn>
                  <a:cxn ang="0">
                    <a:pos x="13716" y="91"/>
                  </a:cxn>
                  <a:cxn ang="0">
                    <a:pos x="14003" y="35"/>
                  </a:cxn>
                  <a:cxn ang="0">
                    <a:pos x="15675" y="3780"/>
                  </a:cxn>
                </a:cxnLst>
                <a:rect l="0" t="0" r="r" b="b"/>
                <a:pathLst>
                  <a:path w="15675" h="9942">
                    <a:moveTo>
                      <a:pt x="15675" y="3780"/>
                    </a:moveTo>
                    <a:lnTo>
                      <a:pt x="15169" y="3985"/>
                    </a:lnTo>
                    <a:lnTo>
                      <a:pt x="14868" y="4199"/>
                    </a:lnTo>
                    <a:lnTo>
                      <a:pt x="14648" y="4443"/>
                    </a:lnTo>
                    <a:lnTo>
                      <a:pt x="14447" y="4864"/>
                    </a:lnTo>
                    <a:lnTo>
                      <a:pt x="14514" y="5031"/>
                    </a:lnTo>
                    <a:lnTo>
                      <a:pt x="14543" y="5260"/>
                    </a:lnTo>
                    <a:lnTo>
                      <a:pt x="14538" y="5308"/>
                    </a:lnTo>
                    <a:lnTo>
                      <a:pt x="14466" y="5374"/>
                    </a:lnTo>
                    <a:lnTo>
                      <a:pt x="14385" y="5418"/>
                    </a:lnTo>
                    <a:lnTo>
                      <a:pt x="14190" y="5385"/>
                    </a:lnTo>
                    <a:lnTo>
                      <a:pt x="14027" y="5466"/>
                    </a:lnTo>
                    <a:lnTo>
                      <a:pt x="13627" y="5576"/>
                    </a:lnTo>
                    <a:lnTo>
                      <a:pt x="13364" y="5843"/>
                    </a:lnTo>
                    <a:lnTo>
                      <a:pt x="13073" y="5967"/>
                    </a:lnTo>
                    <a:lnTo>
                      <a:pt x="12652" y="6020"/>
                    </a:lnTo>
                    <a:lnTo>
                      <a:pt x="12404" y="6082"/>
                    </a:lnTo>
                    <a:lnTo>
                      <a:pt x="12036" y="6264"/>
                    </a:lnTo>
                    <a:lnTo>
                      <a:pt x="11764" y="6336"/>
                    </a:lnTo>
                    <a:lnTo>
                      <a:pt x="11211" y="6574"/>
                    </a:lnTo>
                    <a:lnTo>
                      <a:pt x="10929" y="6593"/>
                    </a:lnTo>
                    <a:lnTo>
                      <a:pt x="10470" y="6679"/>
                    </a:lnTo>
                    <a:lnTo>
                      <a:pt x="9988" y="6908"/>
                    </a:lnTo>
                    <a:lnTo>
                      <a:pt x="9740" y="7051"/>
                    </a:lnTo>
                    <a:lnTo>
                      <a:pt x="9645" y="7262"/>
                    </a:lnTo>
                    <a:lnTo>
                      <a:pt x="9521" y="7448"/>
                    </a:lnTo>
                    <a:lnTo>
                      <a:pt x="9205" y="7739"/>
                    </a:lnTo>
                    <a:lnTo>
                      <a:pt x="9072" y="7825"/>
                    </a:lnTo>
                    <a:lnTo>
                      <a:pt x="9020" y="7897"/>
                    </a:lnTo>
                    <a:lnTo>
                      <a:pt x="8905" y="7936"/>
                    </a:lnTo>
                    <a:lnTo>
                      <a:pt x="8198" y="7906"/>
                    </a:lnTo>
                    <a:lnTo>
                      <a:pt x="7845" y="7951"/>
                    </a:lnTo>
                    <a:lnTo>
                      <a:pt x="7539" y="8146"/>
                    </a:lnTo>
                    <a:lnTo>
                      <a:pt x="7391" y="8347"/>
                    </a:lnTo>
                    <a:lnTo>
                      <a:pt x="6962" y="8585"/>
                    </a:lnTo>
                    <a:lnTo>
                      <a:pt x="6784" y="8623"/>
                    </a:lnTo>
                    <a:lnTo>
                      <a:pt x="6259" y="8776"/>
                    </a:lnTo>
                    <a:lnTo>
                      <a:pt x="5978" y="8801"/>
                    </a:lnTo>
                    <a:lnTo>
                      <a:pt x="5672" y="8733"/>
                    </a:lnTo>
                    <a:lnTo>
                      <a:pt x="5353" y="8786"/>
                    </a:lnTo>
                    <a:lnTo>
                      <a:pt x="5109" y="8762"/>
                    </a:lnTo>
                    <a:lnTo>
                      <a:pt x="4779" y="8801"/>
                    </a:lnTo>
                    <a:lnTo>
                      <a:pt x="4497" y="8977"/>
                    </a:lnTo>
                    <a:lnTo>
                      <a:pt x="4292" y="9321"/>
                    </a:lnTo>
                    <a:lnTo>
                      <a:pt x="3686" y="9598"/>
                    </a:lnTo>
                    <a:lnTo>
                      <a:pt x="3405" y="9771"/>
                    </a:lnTo>
                    <a:lnTo>
                      <a:pt x="2769" y="9785"/>
                    </a:lnTo>
                    <a:lnTo>
                      <a:pt x="2368" y="9909"/>
                    </a:lnTo>
                    <a:lnTo>
                      <a:pt x="2149" y="9890"/>
                    </a:lnTo>
                    <a:lnTo>
                      <a:pt x="1934" y="9942"/>
                    </a:lnTo>
                    <a:lnTo>
                      <a:pt x="1652" y="9818"/>
                    </a:lnTo>
                    <a:lnTo>
                      <a:pt x="1309" y="9832"/>
                    </a:lnTo>
                    <a:lnTo>
                      <a:pt x="1180" y="9435"/>
                    </a:lnTo>
                    <a:lnTo>
                      <a:pt x="898" y="9087"/>
                    </a:lnTo>
                    <a:lnTo>
                      <a:pt x="898" y="8356"/>
                    </a:lnTo>
                    <a:lnTo>
                      <a:pt x="865" y="8108"/>
                    </a:lnTo>
                    <a:lnTo>
                      <a:pt x="716" y="7955"/>
                    </a:lnTo>
                    <a:lnTo>
                      <a:pt x="635" y="7758"/>
                    </a:lnTo>
                    <a:lnTo>
                      <a:pt x="535" y="7310"/>
                    </a:lnTo>
                    <a:lnTo>
                      <a:pt x="482" y="6794"/>
                    </a:lnTo>
                    <a:lnTo>
                      <a:pt x="401" y="6584"/>
                    </a:lnTo>
                    <a:lnTo>
                      <a:pt x="320" y="6450"/>
                    </a:lnTo>
                    <a:lnTo>
                      <a:pt x="320" y="6215"/>
                    </a:lnTo>
                    <a:lnTo>
                      <a:pt x="86" y="5886"/>
                    </a:lnTo>
                    <a:lnTo>
                      <a:pt x="0" y="5814"/>
                    </a:lnTo>
                    <a:lnTo>
                      <a:pt x="67" y="5752"/>
                    </a:lnTo>
                    <a:lnTo>
                      <a:pt x="134" y="5767"/>
                    </a:lnTo>
                    <a:lnTo>
                      <a:pt x="134" y="5666"/>
                    </a:lnTo>
                    <a:lnTo>
                      <a:pt x="86" y="5552"/>
                    </a:lnTo>
                    <a:lnTo>
                      <a:pt x="86" y="5303"/>
                    </a:lnTo>
                    <a:lnTo>
                      <a:pt x="34" y="5155"/>
                    </a:lnTo>
                    <a:lnTo>
                      <a:pt x="201" y="5007"/>
                    </a:lnTo>
                    <a:lnTo>
                      <a:pt x="234" y="4888"/>
                    </a:lnTo>
                    <a:lnTo>
                      <a:pt x="201" y="4438"/>
                    </a:lnTo>
                    <a:lnTo>
                      <a:pt x="153" y="4142"/>
                    </a:lnTo>
                    <a:lnTo>
                      <a:pt x="101" y="4075"/>
                    </a:lnTo>
                    <a:lnTo>
                      <a:pt x="710" y="3760"/>
                    </a:lnTo>
                    <a:lnTo>
                      <a:pt x="850" y="3308"/>
                    </a:lnTo>
                    <a:lnTo>
                      <a:pt x="853" y="3295"/>
                    </a:lnTo>
                    <a:lnTo>
                      <a:pt x="854" y="3283"/>
                    </a:lnTo>
                    <a:lnTo>
                      <a:pt x="854" y="3271"/>
                    </a:lnTo>
                    <a:lnTo>
                      <a:pt x="853" y="3258"/>
                    </a:lnTo>
                    <a:lnTo>
                      <a:pt x="850" y="3246"/>
                    </a:lnTo>
                    <a:lnTo>
                      <a:pt x="847" y="3234"/>
                    </a:lnTo>
                    <a:lnTo>
                      <a:pt x="843" y="3222"/>
                    </a:lnTo>
                    <a:lnTo>
                      <a:pt x="838" y="3209"/>
                    </a:lnTo>
                    <a:lnTo>
                      <a:pt x="825" y="3184"/>
                    </a:lnTo>
                    <a:lnTo>
                      <a:pt x="809" y="3159"/>
                    </a:lnTo>
                    <a:lnTo>
                      <a:pt x="793" y="3135"/>
                    </a:lnTo>
                    <a:lnTo>
                      <a:pt x="777" y="3110"/>
                    </a:lnTo>
                    <a:lnTo>
                      <a:pt x="761" y="3086"/>
                    </a:lnTo>
                    <a:lnTo>
                      <a:pt x="747" y="3061"/>
                    </a:lnTo>
                    <a:lnTo>
                      <a:pt x="741" y="3050"/>
                    </a:lnTo>
                    <a:lnTo>
                      <a:pt x="736" y="3038"/>
                    </a:lnTo>
                    <a:lnTo>
                      <a:pt x="731" y="3026"/>
                    </a:lnTo>
                    <a:lnTo>
                      <a:pt x="727" y="3014"/>
                    </a:lnTo>
                    <a:lnTo>
                      <a:pt x="724" y="3002"/>
                    </a:lnTo>
                    <a:lnTo>
                      <a:pt x="722" y="2991"/>
                    </a:lnTo>
                    <a:lnTo>
                      <a:pt x="722" y="2979"/>
                    </a:lnTo>
                    <a:lnTo>
                      <a:pt x="723" y="2967"/>
                    </a:lnTo>
                    <a:lnTo>
                      <a:pt x="725" y="2956"/>
                    </a:lnTo>
                    <a:lnTo>
                      <a:pt x="730" y="2945"/>
                    </a:lnTo>
                    <a:lnTo>
                      <a:pt x="735" y="2934"/>
                    </a:lnTo>
                    <a:lnTo>
                      <a:pt x="743" y="2922"/>
                    </a:lnTo>
                    <a:lnTo>
                      <a:pt x="1266" y="2241"/>
                    </a:lnTo>
                    <a:lnTo>
                      <a:pt x="1614" y="2657"/>
                    </a:lnTo>
                    <a:lnTo>
                      <a:pt x="2120" y="2602"/>
                    </a:lnTo>
                    <a:lnTo>
                      <a:pt x="3858" y="2689"/>
                    </a:lnTo>
                    <a:lnTo>
                      <a:pt x="4187" y="2967"/>
                    </a:lnTo>
                    <a:lnTo>
                      <a:pt x="6020" y="3083"/>
                    </a:lnTo>
                    <a:lnTo>
                      <a:pt x="6615" y="3737"/>
                    </a:lnTo>
                    <a:lnTo>
                      <a:pt x="6648" y="3723"/>
                    </a:lnTo>
                    <a:lnTo>
                      <a:pt x="6683" y="3710"/>
                    </a:lnTo>
                    <a:lnTo>
                      <a:pt x="6718" y="3700"/>
                    </a:lnTo>
                    <a:lnTo>
                      <a:pt x="6754" y="3690"/>
                    </a:lnTo>
                    <a:lnTo>
                      <a:pt x="6825" y="3671"/>
                    </a:lnTo>
                    <a:lnTo>
                      <a:pt x="6894" y="3652"/>
                    </a:lnTo>
                    <a:lnTo>
                      <a:pt x="6910" y="3648"/>
                    </a:lnTo>
                    <a:lnTo>
                      <a:pt x="6927" y="3642"/>
                    </a:lnTo>
                    <a:lnTo>
                      <a:pt x="6943" y="3637"/>
                    </a:lnTo>
                    <a:lnTo>
                      <a:pt x="6959" y="3630"/>
                    </a:lnTo>
                    <a:lnTo>
                      <a:pt x="6974" y="3624"/>
                    </a:lnTo>
                    <a:lnTo>
                      <a:pt x="6990" y="3616"/>
                    </a:lnTo>
                    <a:lnTo>
                      <a:pt x="7005" y="3609"/>
                    </a:lnTo>
                    <a:lnTo>
                      <a:pt x="7019" y="3600"/>
                    </a:lnTo>
                    <a:lnTo>
                      <a:pt x="7033" y="3591"/>
                    </a:lnTo>
                    <a:lnTo>
                      <a:pt x="7047" y="3582"/>
                    </a:lnTo>
                    <a:lnTo>
                      <a:pt x="7059" y="3571"/>
                    </a:lnTo>
                    <a:lnTo>
                      <a:pt x="7072" y="3559"/>
                    </a:lnTo>
                    <a:lnTo>
                      <a:pt x="7084" y="3547"/>
                    </a:lnTo>
                    <a:lnTo>
                      <a:pt x="7095" y="3534"/>
                    </a:lnTo>
                    <a:lnTo>
                      <a:pt x="7105" y="3519"/>
                    </a:lnTo>
                    <a:lnTo>
                      <a:pt x="7116" y="3504"/>
                    </a:lnTo>
                    <a:lnTo>
                      <a:pt x="8300" y="1543"/>
                    </a:lnTo>
                    <a:lnTo>
                      <a:pt x="9312" y="1068"/>
                    </a:lnTo>
                    <a:lnTo>
                      <a:pt x="9929" y="654"/>
                    </a:lnTo>
                    <a:lnTo>
                      <a:pt x="9962" y="638"/>
                    </a:lnTo>
                    <a:lnTo>
                      <a:pt x="10014" y="620"/>
                    </a:lnTo>
                    <a:lnTo>
                      <a:pt x="10082" y="602"/>
                    </a:lnTo>
                    <a:lnTo>
                      <a:pt x="10166" y="583"/>
                    </a:lnTo>
                    <a:lnTo>
                      <a:pt x="10264" y="564"/>
                    </a:lnTo>
                    <a:lnTo>
                      <a:pt x="10375" y="544"/>
                    </a:lnTo>
                    <a:lnTo>
                      <a:pt x="10498" y="524"/>
                    </a:lnTo>
                    <a:lnTo>
                      <a:pt x="10633" y="503"/>
                    </a:lnTo>
                    <a:lnTo>
                      <a:pt x="10777" y="483"/>
                    </a:lnTo>
                    <a:lnTo>
                      <a:pt x="10930" y="461"/>
                    </a:lnTo>
                    <a:lnTo>
                      <a:pt x="11090" y="440"/>
                    </a:lnTo>
                    <a:lnTo>
                      <a:pt x="11257" y="417"/>
                    </a:lnTo>
                    <a:lnTo>
                      <a:pt x="11603" y="373"/>
                    </a:lnTo>
                    <a:lnTo>
                      <a:pt x="11961" y="328"/>
                    </a:lnTo>
                    <a:lnTo>
                      <a:pt x="12321" y="284"/>
                    </a:lnTo>
                    <a:lnTo>
                      <a:pt x="12673" y="238"/>
                    </a:lnTo>
                    <a:lnTo>
                      <a:pt x="12844" y="217"/>
                    </a:lnTo>
                    <a:lnTo>
                      <a:pt x="13010" y="195"/>
                    </a:lnTo>
                    <a:lnTo>
                      <a:pt x="13168" y="174"/>
                    </a:lnTo>
                    <a:lnTo>
                      <a:pt x="13320" y="152"/>
                    </a:lnTo>
                    <a:lnTo>
                      <a:pt x="13462" y="131"/>
                    </a:lnTo>
                    <a:lnTo>
                      <a:pt x="13595" y="111"/>
                    </a:lnTo>
                    <a:lnTo>
                      <a:pt x="13716" y="91"/>
                    </a:lnTo>
                    <a:lnTo>
                      <a:pt x="13826" y="72"/>
                    </a:lnTo>
                    <a:lnTo>
                      <a:pt x="13921" y="53"/>
                    </a:lnTo>
                    <a:lnTo>
                      <a:pt x="14003" y="35"/>
                    </a:lnTo>
                    <a:lnTo>
                      <a:pt x="14069" y="17"/>
                    </a:lnTo>
                    <a:lnTo>
                      <a:pt x="14118" y="0"/>
                    </a:lnTo>
                    <a:lnTo>
                      <a:pt x="15675" y="3780"/>
                    </a:lnTo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76" name="Freeform 148">
              <a:extLst>
                <a:ext uri="{FF2B5EF4-FFF2-40B4-BE49-F238E27FC236}">
                  <a16:creationId xmlns:a16="http://schemas.microsoft.com/office/drawing/2014/main" id="{E65BA90A-BF59-48E1-83AA-53570C15442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104" y="2214"/>
              <a:ext cx="3" cy="2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7" y="9"/>
                </a:cxn>
                <a:cxn ang="0">
                  <a:pos x="10" y="6"/>
                </a:cxn>
                <a:cxn ang="0">
                  <a:pos x="12" y="9"/>
                </a:cxn>
                <a:cxn ang="0">
                  <a:pos x="16" y="5"/>
                </a:cxn>
                <a:cxn ang="0">
                  <a:pos x="14" y="4"/>
                </a:cxn>
                <a:cxn ang="0">
                  <a:pos x="11" y="4"/>
                </a:cxn>
                <a:cxn ang="0">
                  <a:pos x="10" y="1"/>
                </a:cxn>
                <a:cxn ang="0">
                  <a:pos x="7" y="0"/>
                </a:cxn>
                <a:cxn ang="0">
                  <a:pos x="3" y="1"/>
                </a:cxn>
                <a:cxn ang="0">
                  <a:pos x="0" y="8"/>
                </a:cxn>
              </a:cxnLst>
              <a:rect l="0" t="0" r="r" b="b"/>
              <a:pathLst>
                <a:path w="16" h="9">
                  <a:moveTo>
                    <a:pt x="0" y="8"/>
                  </a:moveTo>
                  <a:lnTo>
                    <a:pt x="7" y="9"/>
                  </a:lnTo>
                  <a:lnTo>
                    <a:pt x="10" y="6"/>
                  </a:lnTo>
                  <a:lnTo>
                    <a:pt x="12" y="9"/>
                  </a:lnTo>
                  <a:lnTo>
                    <a:pt x="16" y="5"/>
                  </a:lnTo>
                  <a:lnTo>
                    <a:pt x="14" y="4"/>
                  </a:lnTo>
                  <a:lnTo>
                    <a:pt x="11" y="4"/>
                  </a:lnTo>
                  <a:lnTo>
                    <a:pt x="10" y="1"/>
                  </a:lnTo>
                  <a:lnTo>
                    <a:pt x="7" y="0"/>
                  </a:lnTo>
                  <a:lnTo>
                    <a:pt x="3" y="1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277" name="Group 149">
              <a:extLst>
                <a:ext uri="{FF2B5EF4-FFF2-40B4-BE49-F238E27FC236}">
                  <a16:creationId xmlns:a16="http://schemas.microsoft.com/office/drawing/2014/main" id="{3F7C2CD6-2543-479F-8ECE-F824D1152BF2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3086" y="2189"/>
              <a:ext cx="85" cy="114"/>
              <a:chOff x="3086" y="2189"/>
              <a:chExt cx="85" cy="114"/>
            </a:xfrm>
            <a:grpFill/>
          </p:grpSpPr>
          <p:sp>
            <p:nvSpPr>
              <p:cNvPr id="1291" name="Freeform 150">
                <a:extLst>
                  <a:ext uri="{FF2B5EF4-FFF2-40B4-BE49-F238E27FC236}">
                    <a16:creationId xmlns:a16="http://schemas.microsoft.com/office/drawing/2014/main" id="{EED63F16-2C5D-4BAA-9068-E9082AD274D4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130" y="2189"/>
                <a:ext cx="4" cy="8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1" y="19"/>
                  </a:cxn>
                  <a:cxn ang="0">
                    <a:pos x="3" y="25"/>
                  </a:cxn>
                  <a:cxn ang="0">
                    <a:pos x="2" y="27"/>
                  </a:cxn>
                  <a:cxn ang="0">
                    <a:pos x="3" y="31"/>
                  </a:cxn>
                  <a:cxn ang="0">
                    <a:pos x="1" y="36"/>
                  </a:cxn>
                  <a:cxn ang="0">
                    <a:pos x="3" y="37"/>
                  </a:cxn>
                  <a:cxn ang="0">
                    <a:pos x="11" y="40"/>
                  </a:cxn>
                  <a:cxn ang="0">
                    <a:pos x="12" y="36"/>
                  </a:cxn>
                  <a:cxn ang="0">
                    <a:pos x="17" y="27"/>
                  </a:cxn>
                  <a:cxn ang="0">
                    <a:pos x="17" y="18"/>
                  </a:cxn>
                  <a:cxn ang="0">
                    <a:pos x="15" y="15"/>
                  </a:cxn>
                  <a:cxn ang="0">
                    <a:pos x="15" y="11"/>
                  </a:cxn>
                  <a:cxn ang="0">
                    <a:pos x="18" y="9"/>
                  </a:cxn>
                  <a:cxn ang="0">
                    <a:pos x="19" y="4"/>
                  </a:cxn>
                  <a:cxn ang="0">
                    <a:pos x="15" y="0"/>
                  </a:cxn>
                  <a:cxn ang="0">
                    <a:pos x="9" y="4"/>
                  </a:cxn>
                  <a:cxn ang="0">
                    <a:pos x="7" y="4"/>
                  </a:cxn>
                  <a:cxn ang="0">
                    <a:pos x="0" y="15"/>
                  </a:cxn>
                </a:cxnLst>
                <a:rect l="0" t="0" r="r" b="b"/>
                <a:pathLst>
                  <a:path w="19" h="40">
                    <a:moveTo>
                      <a:pt x="0" y="15"/>
                    </a:moveTo>
                    <a:lnTo>
                      <a:pt x="1" y="19"/>
                    </a:lnTo>
                    <a:lnTo>
                      <a:pt x="3" y="25"/>
                    </a:lnTo>
                    <a:lnTo>
                      <a:pt x="2" y="27"/>
                    </a:lnTo>
                    <a:lnTo>
                      <a:pt x="3" y="31"/>
                    </a:lnTo>
                    <a:lnTo>
                      <a:pt x="1" y="36"/>
                    </a:lnTo>
                    <a:lnTo>
                      <a:pt x="3" y="37"/>
                    </a:lnTo>
                    <a:lnTo>
                      <a:pt x="11" y="40"/>
                    </a:lnTo>
                    <a:lnTo>
                      <a:pt x="12" y="36"/>
                    </a:lnTo>
                    <a:lnTo>
                      <a:pt x="17" y="27"/>
                    </a:lnTo>
                    <a:lnTo>
                      <a:pt x="17" y="18"/>
                    </a:lnTo>
                    <a:lnTo>
                      <a:pt x="15" y="15"/>
                    </a:lnTo>
                    <a:lnTo>
                      <a:pt x="15" y="11"/>
                    </a:lnTo>
                    <a:lnTo>
                      <a:pt x="18" y="9"/>
                    </a:lnTo>
                    <a:lnTo>
                      <a:pt x="19" y="4"/>
                    </a:lnTo>
                    <a:lnTo>
                      <a:pt x="15" y="0"/>
                    </a:lnTo>
                    <a:lnTo>
                      <a:pt x="9" y="4"/>
                    </a:lnTo>
                    <a:lnTo>
                      <a:pt x="7" y="4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2" name="Freeform 151">
                <a:extLst>
                  <a:ext uri="{FF2B5EF4-FFF2-40B4-BE49-F238E27FC236}">
                    <a16:creationId xmlns:a16="http://schemas.microsoft.com/office/drawing/2014/main" id="{EDD1C127-152D-4F39-BB26-68445586B441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086" y="2207"/>
                <a:ext cx="85" cy="96"/>
              </a:xfrm>
              <a:custGeom>
                <a:avLst/>
                <a:gdLst/>
                <a:ahLst/>
                <a:cxnLst>
                  <a:cxn ang="0">
                    <a:pos x="203" y="0"/>
                  </a:cxn>
                  <a:cxn ang="0">
                    <a:pos x="187" y="59"/>
                  </a:cxn>
                  <a:cxn ang="0">
                    <a:pos x="203" y="170"/>
                  </a:cxn>
                  <a:cxn ang="0">
                    <a:pos x="0" y="345"/>
                  </a:cxn>
                  <a:cxn ang="0">
                    <a:pos x="83" y="474"/>
                  </a:cxn>
                  <a:cxn ang="0">
                    <a:pos x="107" y="466"/>
                  </a:cxn>
                  <a:cxn ang="0">
                    <a:pos x="137" y="459"/>
                  </a:cxn>
                  <a:cxn ang="0">
                    <a:pos x="154" y="464"/>
                  </a:cxn>
                  <a:cxn ang="0">
                    <a:pos x="165" y="460"/>
                  </a:cxn>
                  <a:cxn ang="0">
                    <a:pos x="179" y="447"/>
                  </a:cxn>
                  <a:cxn ang="0">
                    <a:pos x="180" y="436"/>
                  </a:cxn>
                  <a:cxn ang="0">
                    <a:pos x="186" y="425"/>
                  </a:cxn>
                  <a:cxn ang="0">
                    <a:pos x="224" y="407"/>
                  </a:cxn>
                  <a:cxn ang="0">
                    <a:pos x="241" y="404"/>
                  </a:cxn>
                  <a:cxn ang="0">
                    <a:pos x="253" y="382"/>
                  </a:cxn>
                  <a:cxn ang="0">
                    <a:pos x="262" y="361"/>
                  </a:cxn>
                  <a:cxn ang="0">
                    <a:pos x="278" y="352"/>
                  </a:cxn>
                  <a:cxn ang="0">
                    <a:pos x="289" y="348"/>
                  </a:cxn>
                  <a:cxn ang="0">
                    <a:pos x="309" y="346"/>
                  </a:cxn>
                  <a:cxn ang="0">
                    <a:pos x="319" y="337"/>
                  </a:cxn>
                  <a:cxn ang="0">
                    <a:pos x="314" y="325"/>
                  </a:cxn>
                  <a:cxn ang="0">
                    <a:pos x="312" y="303"/>
                  </a:cxn>
                  <a:cxn ang="0">
                    <a:pos x="314" y="285"/>
                  </a:cxn>
                  <a:cxn ang="0">
                    <a:pos x="335" y="256"/>
                  </a:cxn>
                  <a:cxn ang="0">
                    <a:pos x="342" y="255"/>
                  </a:cxn>
                  <a:cxn ang="0">
                    <a:pos x="347" y="262"/>
                  </a:cxn>
                  <a:cxn ang="0">
                    <a:pos x="355" y="261"/>
                  </a:cxn>
                  <a:cxn ang="0">
                    <a:pos x="369" y="239"/>
                  </a:cxn>
                  <a:cxn ang="0">
                    <a:pos x="382" y="216"/>
                  </a:cxn>
                  <a:cxn ang="0">
                    <a:pos x="416" y="178"/>
                  </a:cxn>
                  <a:cxn ang="0">
                    <a:pos x="422" y="161"/>
                  </a:cxn>
                  <a:cxn ang="0">
                    <a:pos x="427" y="143"/>
                  </a:cxn>
                  <a:cxn ang="0">
                    <a:pos x="419" y="137"/>
                  </a:cxn>
                  <a:cxn ang="0">
                    <a:pos x="406" y="131"/>
                  </a:cxn>
                  <a:cxn ang="0">
                    <a:pos x="391" y="111"/>
                  </a:cxn>
                  <a:cxn ang="0">
                    <a:pos x="382" y="103"/>
                  </a:cxn>
                  <a:cxn ang="0">
                    <a:pos x="375" y="92"/>
                  </a:cxn>
                  <a:cxn ang="0">
                    <a:pos x="366" y="79"/>
                  </a:cxn>
                  <a:cxn ang="0">
                    <a:pos x="347" y="73"/>
                  </a:cxn>
                  <a:cxn ang="0">
                    <a:pos x="315" y="63"/>
                  </a:cxn>
                  <a:cxn ang="0">
                    <a:pos x="285" y="51"/>
                  </a:cxn>
                  <a:cxn ang="0">
                    <a:pos x="266" y="40"/>
                  </a:cxn>
                  <a:cxn ang="0">
                    <a:pos x="252" y="23"/>
                  </a:cxn>
                  <a:cxn ang="0">
                    <a:pos x="241" y="12"/>
                  </a:cxn>
                </a:cxnLst>
                <a:rect l="0" t="0" r="r" b="b"/>
                <a:pathLst>
                  <a:path w="427" h="482">
                    <a:moveTo>
                      <a:pt x="236" y="0"/>
                    </a:moveTo>
                    <a:lnTo>
                      <a:pt x="203" y="0"/>
                    </a:lnTo>
                    <a:lnTo>
                      <a:pt x="220" y="46"/>
                    </a:lnTo>
                    <a:lnTo>
                      <a:pt x="187" y="59"/>
                    </a:lnTo>
                    <a:lnTo>
                      <a:pt x="176" y="130"/>
                    </a:lnTo>
                    <a:lnTo>
                      <a:pt x="203" y="170"/>
                    </a:lnTo>
                    <a:lnTo>
                      <a:pt x="165" y="287"/>
                    </a:lnTo>
                    <a:lnTo>
                      <a:pt x="0" y="345"/>
                    </a:lnTo>
                    <a:lnTo>
                      <a:pt x="57" y="482"/>
                    </a:lnTo>
                    <a:lnTo>
                      <a:pt x="83" y="474"/>
                    </a:lnTo>
                    <a:lnTo>
                      <a:pt x="94" y="473"/>
                    </a:lnTo>
                    <a:lnTo>
                      <a:pt x="107" y="466"/>
                    </a:lnTo>
                    <a:lnTo>
                      <a:pt x="117" y="460"/>
                    </a:lnTo>
                    <a:lnTo>
                      <a:pt x="137" y="459"/>
                    </a:lnTo>
                    <a:lnTo>
                      <a:pt x="150" y="461"/>
                    </a:lnTo>
                    <a:lnTo>
                      <a:pt x="154" y="464"/>
                    </a:lnTo>
                    <a:lnTo>
                      <a:pt x="161" y="464"/>
                    </a:lnTo>
                    <a:lnTo>
                      <a:pt x="165" y="460"/>
                    </a:lnTo>
                    <a:lnTo>
                      <a:pt x="172" y="455"/>
                    </a:lnTo>
                    <a:lnTo>
                      <a:pt x="179" y="447"/>
                    </a:lnTo>
                    <a:lnTo>
                      <a:pt x="180" y="443"/>
                    </a:lnTo>
                    <a:lnTo>
                      <a:pt x="180" y="436"/>
                    </a:lnTo>
                    <a:lnTo>
                      <a:pt x="180" y="430"/>
                    </a:lnTo>
                    <a:lnTo>
                      <a:pt x="186" y="425"/>
                    </a:lnTo>
                    <a:lnTo>
                      <a:pt x="194" y="414"/>
                    </a:lnTo>
                    <a:lnTo>
                      <a:pt x="224" y="407"/>
                    </a:lnTo>
                    <a:lnTo>
                      <a:pt x="234" y="407"/>
                    </a:lnTo>
                    <a:lnTo>
                      <a:pt x="241" y="404"/>
                    </a:lnTo>
                    <a:lnTo>
                      <a:pt x="250" y="394"/>
                    </a:lnTo>
                    <a:lnTo>
                      <a:pt x="253" y="382"/>
                    </a:lnTo>
                    <a:lnTo>
                      <a:pt x="256" y="371"/>
                    </a:lnTo>
                    <a:lnTo>
                      <a:pt x="262" y="361"/>
                    </a:lnTo>
                    <a:lnTo>
                      <a:pt x="269" y="355"/>
                    </a:lnTo>
                    <a:lnTo>
                      <a:pt x="278" y="352"/>
                    </a:lnTo>
                    <a:lnTo>
                      <a:pt x="282" y="347"/>
                    </a:lnTo>
                    <a:lnTo>
                      <a:pt x="289" y="348"/>
                    </a:lnTo>
                    <a:lnTo>
                      <a:pt x="301" y="346"/>
                    </a:lnTo>
                    <a:lnTo>
                      <a:pt x="309" y="346"/>
                    </a:lnTo>
                    <a:lnTo>
                      <a:pt x="316" y="342"/>
                    </a:lnTo>
                    <a:lnTo>
                      <a:pt x="319" y="337"/>
                    </a:lnTo>
                    <a:lnTo>
                      <a:pt x="316" y="328"/>
                    </a:lnTo>
                    <a:lnTo>
                      <a:pt x="314" y="325"/>
                    </a:lnTo>
                    <a:lnTo>
                      <a:pt x="312" y="312"/>
                    </a:lnTo>
                    <a:lnTo>
                      <a:pt x="312" y="303"/>
                    </a:lnTo>
                    <a:lnTo>
                      <a:pt x="315" y="293"/>
                    </a:lnTo>
                    <a:lnTo>
                      <a:pt x="314" y="285"/>
                    </a:lnTo>
                    <a:lnTo>
                      <a:pt x="327" y="265"/>
                    </a:lnTo>
                    <a:lnTo>
                      <a:pt x="335" y="256"/>
                    </a:lnTo>
                    <a:lnTo>
                      <a:pt x="339" y="253"/>
                    </a:lnTo>
                    <a:lnTo>
                      <a:pt x="342" y="255"/>
                    </a:lnTo>
                    <a:lnTo>
                      <a:pt x="344" y="260"/>
                    </a:lnTo>
                    <a:lnTo>
                      <a:pt x="347" y="262"/>
                    </a:lnTo>
                    <a:lnTo>
                      <a:pt x="353" y="264"/>
                    </a:lnTo>
                    <a:lnTo>
                      <a:pt x="355" y="261"/>
                    </a:lnTo>
                    <a:lnTo>
                      <a:pt x="365" y="244"/>
                    </a:lnTo>
                    <a:lnTo>
                      <a:pt x="369" y="239"/>
                    </a:lnTo>
                    <a:lnTo>
                      <a:pt x="376" y="224"/>
                    </a:lnTo>
                    <a:lnTo>
                      <a:pt x="382" y="216"/>
                    </a:lnTo>
                    <a:lnTo>
                      <a:pt x="396" y="206"/>
                    </a:lnTo>
                    <a:lnTo>
                      <a:pt x="416" y="178"/>
                    </a:lnTo>
                    <a:lnTo>
                      <a:pt x="421" y="167"/>
                    </a:lnTo>
                    <a:lnTo>
                      <a:pt x="422" y="161"/>
                    </a:lnTo>
                    <a:lnTo>
                      <a:pt x="427" y="147"/>
                    </a:lnTo>
                    <a:lnTo>
                      <a:pt x="427" y="143"/>
                    </a:lnTo>
                    <a:lnTo>
                      <a:pt x="423" y="140"/>
                    </a:lnTo>
                    <a:lnTo>
                      <a:pt x="419" y="137"/>
                    </a:lnTo>
                    <a:lnTo>
                      <a:pt x="418" y="134"/>
                    </a:lnTo>
                    <a:lnTo>
                      <a:pt x="406" y="131"/>
                    </a:lnTo>
                    <a:lnTo>
                      <a:pt x="396" y="124"/>
                    </a:lnTo>
                    <a:lnTo>
                      <a:pt x="391" y="111"/>
                    </a:lnTo>
                    <a:lnTo>
                      <a:pt x="386" y="108"/>
                    </a:lnTo>
                    <a:lnTo>
                      <a:pt x="382" y="103"/>
                    </a:lnTo>
                    <a:lnTo>
                      <a:pt x="381" y="98"/>
                    </a:lnTo>
                    <a:lnTo>
                      <a:pt x="375" y="92"/>
                    </a:lnTo>
                    <a:lnTo>
                      <a:pt x="373" y="88"/>
                    </a:lnTo>
                    <a:lnTo>
                      <a:pt x="366" y="79"/>
                    </a:lnTo>
                    <a:lnTo>
                      <a:pt x="354" y="73"/>
                    </a:lnTo>
                    <a:lnTo>
                      <a:pt x="347" y="73"/>
                    </a:lnTo>
                    <a:lnTo>
                      <a:pt x="332" y="66"/>
                    </a:lnTo>
                    <a:lnTo>
                      <a:pt x="315" y="63"/>
                    </a:lnTo>
                    <a:lnTo>
                      <a:pt x="309" y="61"/>
                    </a:lnTo>
                    <a:lnTo>
                      <a:pt x="285" y="51"/>
                    </a:lnTo>
                    <a:lnTo>
                      <a:pt x="274" y="43"/>
                    </a:lnTo>
                    <a:lnTo>
                      <a:pt x="266" y="40"/>
                    </a:lnTo>
                    <a:lnTo>
                      <a:pt x="260" y="30"/>
                    </a:lnTo>
                    <a:lnTo>
                      <a:pt x="252" y="23"/>
                    </a:lnTo>
                    <a:lnTo>
                      <a:pt x="250" y="19"/>
                    </a:lnTo>
                    <a:lnTo>
                      <a:pt x="241" y="12"/>
                    </a:lnTo>
                    <a:lnTo>
                      <a:pt x="236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78" name="Freeform 152">
              <a:extLst>
                <a:ext uri="{FF2B5EF4-FFF2-40B4-BE49-F238E27FC236}">
                  <a16:creationId xmlns:a16="http://schemas.microsoft.com/office/drawing/2014/main" id="{DF9492BA-2EA8-45D1-8736-3FA5CC60F829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069" y="2190"/>
              <a:ext cx="1" cy="3"/>
            </a:xfrm>
            <a:custGeom>
              <a:avLst/>
              <a:gdLst/>
              <a:ahLst/>
              <a:cxnLst>
                <a:cxn ang="0">
                  <a:pos x="8" y="3"/>
                </a:cxn>
                <a:cxn ang="0">
                  <a:pos x="0" y="0"/>
                </a:cxn>
                <a:cxn ang="0">
                  <a:pos x="0" y="11"/>
                </a:cxn>
                <a:cxn ang="0">
                  <a:pos x="3" y="19"/>
                </a:cxn>
                <a:cxn ang="0">
                  <a:pos x="8" y="17"/>
                </a:cxn>
                <a:cxn ang="0">
                  <a:pos x="8" y="3"/>
                </a:cxn>
              </a:cxnLst>
              <a:rect l="0" t="0" r="r" b="b"/>
              <a:pathLst>
                <a:path w="8" h="19">
                  <a:moveTo>
                    <a:pt x="8" y="3"/>
                  </a:moveTo>
                  <a:lnTo>
                    <a:pt x="0" y="0"/>
                  </a:lnTo>
                  <a:lnTo>
                    <a:pt x="0" y="11"/>
                  </a:lnTo>
                  <a:lnTo>
                    <a:pt x="3" y="19"/>
                  </a:lnTo>
                  <a:lnTo>
                    <a:pt x="8" y="17"/>
                  </a:lnTo>
                  <a:lnTo>
                    <a:pt x="8" y="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279" name="Group 153">
              <a:extLst>
                <a:ext uri="{FF2B5EF4-FFF2-40B4-BE49-F238E27FC236}">
                  <a16:creationId xmlns:a16="http://schemas.microsoft.com/office/drawing/2014/main" id="{7171EBE5-2130-4D77-BA8D-E727B522EB14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3000" y="2012"/>
              <a:ext cx="210" cy="192"/>
              <a:chOff x="3000" y="2012"/>
              <a:chExt cx="210" cy="192"/>
            </a:xfrm>
            <a:grpFill/>
          </p:grpSpPr>
          <p:sp>
            <p:nvSpPr>
              <p:cNvPr id="1289" name="Freeform 154">
                <a:extLst>
                  <a:ext uri="{FF2B5EF4-FFF2-40B4-BE49-F238E27FC236}">
                    <a16:creationId xmlns:a16="http://schemas.microsoft.com/office/drawing/2014/main" id="{CD963909-6F8A-429B-96BC-9FF6EE937FC4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122" y="2182"/>
                <a:ext cx="10" cy="5"/>
              </a:xfrm>
              <a:custGeom>
                <a:avLst/>
                <a:gdLst/>
                <a:ahLst/>
                <a:cxnLst>
                  <a:cxn ang="0">
                    <a:pos x="50" y="2"/>
                  </a:cxn>
                  <a:cxn ang="0">
                    <a:pos x="45" y="0"/>
                  </a:cxn>
                  <a:cxn ang="0">
                    <a:pos x="27" y="2"/>
                  </a:cxn>
                  <a:cxn ang="0">
                    <a:pos x="23" y="10"/>
                  </a:cxn>
                  <a:cxn ang="0">
                    <a:pos x="12" y="18"/>
                  </a:cxn>
                  <a:cxn ang="0">
                    <a:pos x="0" y="22"/>
                  </a:cxn>
                  <a:cxn ang="0">
                    <a:pos x="1" y="26"/>
                  </a:cxn>
                  <a:cxn ang="0">
                    <a:pos x="27" y="19"/>
                  </a:cxn>
                  <a:cxn ang="0">
                    <a:pos x="50" y="2"/>
                  </a:cxn>
                </a:cxnLst>
                <a:rect l="0" t="0" r="r" b="b"/>
                <a:pathLst>
                  <a:path w="50" h="26">
                    <a:moveTo>
                      <a:pt x="50" y="2"/>
                    </a:moveTo>
                    <a:lnTo>
                      <a:pt x="45" y="0"/>
                    </a:lnTo>
                    <a:lnTo>
                      <a:pt x="27" y="2"/>
                    </a:lnTo>
                    <a:lnTo>
                      <a:pt x="23" y="10"/>
                    </a:lnTo>
                    <a:lnTo>
                      <a:pt x="12" y="18"/>
                    </a:lnTo>
                    <a:lnTo>
                      <a:pt x="0" y="22"/>
                    </a:lnTo>
                    <a:lnTo>
                      <a:pt x="1" y="26"/>
                    </a:lnTo>
                    <a:lnTo>
                      <a:pt x="27" y="19"/>
                    </a:lnTo>
                    <a:lnTo>
                      <a:pt x="50" y="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0" name="Freeform 155">
                <a:extLst>
                  <a:ext uri="{FF2B5EF4-FFF2-40B4-BE49-F238E27FC236}">
                    <a16:creationId xmlns:a16="http://schemas.microsoft.com/office/drawing/2014/main" id="{0CF676D9-1762-4967-BB23-635FEEB5F092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3000" y="2012"/>
                <a:ext cx="210" cy="192"/>
              </a:xfrm>
              <a:custGeom>
                <a:avLst/>
                <a:gdLst/>
                <a:ahLst/>
                <a:cxnLst>
                  <a:cxn ang="0">
                    <a:pos x="920" y="957"/>
                  </a:cxn>
                  <a:cxn ang="0">
                    <a:pos x="836" y="944"/>
                  </a:cxn>
                  <a:cxn ang="0">
                    <a:pos x="792" y="933"/>
                  </a:cxn>
                  <a:cxn ang="0">
                    <a:pos x="717" y="912"/>
                  </a:cxn>
                  <a:cxn ang="0">
                    <a:pos x="673" y="839"/>
                  </a:cxn>
                  <a:cxn ang="0">
                    <a:pos x="610" y="865"/>
                  </a:cxn>
                  <a:cxn ang="0">
                    <a:pos x="551" y="868"/>
                  </a:cxn>
                  <a:cxn ang="0">
                    <a:pos x="511" y="859"/>
                  </a:cxn>
                  <a:cxn ang="0">
                    <a:pos x="462" y="822"/>
                  </a:cxn>
                  <a:cxn ang="0">
                    <a:pos x="400" y="794"/>
                  </a:cxn>
                  <a:cxn ang="0">
                    <a:pos x="351" y="713"/>
                  </a:cxn>
                  <a:cxn ang="0">
                    <a:pos x="323" y="661"/>
                  </a:cxn>
                  <a:cxn ang="0">
                    <a:pos x="292" y="661"/>
                  </a:cxn>
                  <a:cxn ang="0">
                    <a:pos x="270" y="632"/>
                  </a:cxn>
                  <a:cxn ang="0">
                    <a:pos x="252" y="640"/>
                  </a:cxn>
                  <a:cxn ang="0">
                    <a:pos x="237" y="653"/>
                  </a:cxn>
                  <a:cxn ang="0">
                    <a:pos x="188" y="595"/>
                  </a:cxn>
                  <a:cxn ang="0">
                    <a:pos x="172" y="506"/>
                  </a:cxn>
                  <a:cxn ang="0">
                    <a:pos x="111" y="466"/>
                  </a:cxn>
                  <a:cxn ang="0">
                    <a:pos x="82" y="422"/>
                  </a:cxn>
                  <a:cxn ang="0">
                    <a:pos x="72" y="393"/>
                  </a:cxn>
                  <a:cxn ang="0">
                    <a:pos x="100" y="328"/>
                  </a:cxn>
                  <a:cxn ang="0">
                    <a:pos x="102" y="278"/>
                  </a:cxn>
                  <a:cxn ang="0">
                    <a:pos x="40" y="213"/>
                  </a:cxn>
                  <a:cxn ang="0">
                    <a:pos x="12" y="118"/>
                  </a:cxn>
                  <a:cxn ang="0">
                    <a:pos x="0" y="34"/>
                  </a:cxn>
                  <a:cxn ang="0">
                    <a:pos x="38" y="16"/>
                  </a:cxn>
                  <a:cxn ang="0">
                    <a:pos x="121" y="68"/>
                  </a:cxn>
                  <a:cxn ang="0">
                    <a:pos x="166" y="27"/>
                  </a:cxn>
                  <a:cxn ang="0">
                    <a:pos x="227" y="57"/>
                  </a:cxn>
                  <a:cxn ang="0">
                    <a:pos x="232" y="85"/>
                  </a:cxn>
                  <a:cxn ang="0">
                    <a:pos x="260" y="123"/>
                  </a:cxn>
                  <a:cxn ang="0">
                    <a:pos x="303" y="171"/>
                  </a:cxn>
                  <a:cxn ang="0">
                    <a:pos x="357" y="203"/>
                  </a:cxn>
                  <a:cxn ang="0">
                    <a:pos x="497" y="207"/>
                  </a:cxn>
                  <a:cxn ang="0">
                    <a:pos x="543" y="207"/>
                  </a:cxn>
                  <a:cxn ang="0">
                    <a:pos x="600" y="135"/>
                  </a:cxn>
                  <a:cxn ang="0">
                    <a:pos x="664" y="121"/>
                  </a:cxn>
                  <a:cxn ang="0">
                    <a:pos x="722" y="119"/>
                  </a:cxn>
                  <a:cxn ang="0">
                    <a:pos x="804" y="150"/>
                  </a:cxn>
                  <a:cxn ang="0">
                    <a:pos x="851" y="187"/>
                  </a:cxn>
                  <a:cxn ang="0">
                    <a:pos x="936" y="230"/>
                  </a:cxn>
                  <a:cxn ang="0">
                    <a:pos x="935" y="321"/>
                  </a:cxn>
                  <a:cxn ang="0">
                    <a:pos x="895" y="398"/>
                  </a:cxn>
                  <a:cxn ang="0">
                    <a:pos x="899" y="470"/>
                  </a:cxn>
                  <a:cxn ang="0">
                    <a:pos x="909" y="546"/>
                  </a:cxn>
                  <a:cxn ang="0">
                    <a:pos x="960" y="586"/>
                  </a:cxn>
                  <a:cxn ang="0">
                    <a:pos x="915" y="676"/>
                  </a:cxn>
                  <a:cxn ang="0">
                    <a:pos x="986" y="759"/>
                  </a:cxn>
                  <a:cxn ang="0">
                    <a:pos x="1023" y="829"/>
                  </a:cxn>
                  <a:cxn ang="0">
                    <a:pos x="1033" y="866"/>
                  </a:cxn>
                  <a:cxn ang="0">
                    <a:pos x="970" y="902"/>
                  </a:cxn>
                </a:cxnLst>
                <a:rect l="0" t="0" r="r" b="b"/>
                <a:pathLst>
                  <a:path w="1049" h="961">
                    <a:moveTo>
                      <a:pt x="957" y="958"/>
                    </a:moveTo>
                    <a:lnTo>
                      <a:pt x="954" y="957"/>
                    </a:lnTo>
                    <a:lnTo>
                      <a:pt x="947" y="961"/>
                    </a:lnTo>
                    <a:lnTo>
                      <a:pt x="932" y="960"/>
                    </a:lnTo>
                    <a:lnTo>
                      <a:pt x="920" y="957"/>
                    </a:lnTo>
                    <a:lnTo>
                      <a:pt x="903" y="951"/>
                    </a:lnTo>
                    <a:lnTo>
                      <a:pt x="895" y="944"/>
                    </a:lnTo>
                    <a:lnTo>
                      <a:pt x="889" y="949"/>
                    </a:lnTo>
                    <a:lnTo>
                      <a:pt x="855" y="947"/>
                    </a:lnTo>
                    <a:lnTo>
                      <a:pt x="836" y="944"/>
                    </a:lnTo>
                    <a:lnTo>
                      <a:pt x="825" y="939"/>
                    </a:lnTo>
                    <a:lnTo>
                      <a:pt x="820" y="941"/>
                    </a:lnTo>
                    <a:lnTo>
                      <a:pt x="818" y="945"/>
                    </a:lnTo>
                    <a:lnTo>
                      <a:pt x="806" y="938"/>
                    </a:lnTo>
                    <a:lnTo>
                      <a:pt x="792" y="933"/>
                    </a:lnTo>
                    <a:lnTo>
                      <a:pt x="775" y="933"/>
                    </a:lnTo>
                    <a:lnTo>
                      <a:pt x="755" y="930"/>
                    </a:lnTo>
                    <a:lnTo>
                      <a:pt x="744" y="926"/>
                    </a:lnTo>
                    <a:lnTo>
                      <a:pt x="726" y="925"/>
                    </a:lnTo>
                    <a:lnTo>
                      <a:pt x="717" y="912"/>
                    </a:lnTo>
                    <a:lnTo>
                      <a:pt x="710" y="893"/>
                    </a:lnTo>
                    <a:lnTo>
                      <a:pt x="705" y="869"/>
                    </a:lnTo>
                    <a:lnTo>
                      <a:pt x="697" y="852"/>
                    </a:lnTo>
                    <a:lnTo>
                      <a:pt x="683" y="843"/>
                    </a:lnTo>
                    <a:lnTo>
                      <a:pt x="673" y="839"/>
                    </a:lnTo>
                    <a:lnTo>
                      <a:pt x="665" y="838"/>
                    </a:lnTo>
                    <a:lnTo>
                      <a:pt x="645" y="847"/>
                    </a:lnTo>
                    <a:lnTo>
                      <a:pt x="625" y="853"/>
                    </a:lnTo>
                    <a:lnTo>
                      <a:pt x="619" y="860"/>
                    </a:lnTo>
                    <a:lnTo>
                      <a:pt x="610" y="865"/>
                    </a:lnTo>
                    <a:lnTo>
                      <a:pt x="600" y="865"/>
                    </a:lnTo>
                    <a:lnTo>
                      <a:pt x="584" y="875"/>
                    </a:lnTo>
                    <a:lnTo>
                      <a:pt x="573" y="877"/>
                    </a:lnTo>
                    <a:lnTo>
                      <a:pt x="559" y="874"/>
                    </a:lnTo>
                    <a:lnTo>
                      <a:pt x="551" y="868"/>
                    </a:lnTo>
                    <a:lnTo>
                      <a:pt x="537" y="865"/>
                    </a:lnTo>
                    <a:lnTo>
                      <a:pt x="523" y="868"/>
                    </a:lnTo>
                    <a:lnTo>
                      <a:pt x="516" y="868"/>
                    </a:lnTo>
                    <a:lnTo>
                      <a:pt x="507" y="856"/>
                    </a:lnTo>
                    <a:lnTo>
                      <a:pt x="511" y="859"/>
                    </a:lnTo>
                    <a:lnTo>
                      <a:pt x="509" y="854"/>
                    </a:lnTo>
                    <a:lnTo>
                      <a:pt x="502" y="849"/>
                    </a:lnTo>
                    <a:lnTo>
                      <a:pt x="470" y="838"/>
                    </a:lnTo>
                    <a:lnTo>
                      <a:pt x="462" y="826"/>
                    </a:lnTo>
                    <a:lnTo>
                      <a:pt x="462" y="822"/>
                    </a:lnTo>
                    <a:lnTo>
                      <a:pt x="453" y="812"/>
                    </a:lnTo>
                    <a:lnTo>
                      <a:pt x="438" y="805"/>
                    </a:lnTo>
                    <a:lnTo>
                      <a:pt x="425" y="800"/>
                    </a:lnTo>
                    <a:lnTo>
                      <a:pt x="409" y="799"/>
                    </a:lnTo>
                    <a:lnTo>
                      <a:pt x="400" y="794"/>
                    </a:lnTo>
                    <a:lnTo>
                      <a:pt x="392" y="785"/>
                    </a:lnTo>
                    <a:lnTo>
                      <a:pt x="384" y="762"/>
                    </a:lnTo>
                    <a:lnTo>
                      <a:pt x="374" y="745"/>
                    </a:lnTo>
                    <a:lnTo>
                      <a:pt x="371" y="730"/>
                    </a:lnTo>
                    <a:lnTo>
                      <a:pt x="351" y="713"/>
                    </a:lnTo>
                    <a:lnTo>
                      <a:pt x="347" y="699"/>
                    </a:lnTo>
                    <a:lnTo>
                      <a:pt x="342" y="689"/>
                    </a:lnTo>
                    <a:lnTo>
                      <a:pt x="334" y="685"/>
                    </a:lnTo>
                    <a:lnTo>
                      <a:pt x="324" y="669"/>
                    </a:lnTo>
                    <a:lnTo>
                      <a:pt x="323" y="661"/>
                    </a:lnTo>
                    <a:lnTo>
                      <a:pt x="319" y="655"/>
                    </a:lnTo>
                    <a:lnTo>
                      <a:pt x="313" y="651"/>
                    </a:lnTo>
                    <a:lnTo>
                      <a:pt x="301" y="656"/>
                    </a:lnTo>
                    <a:lnTo>
                      <a:pt x="293" y="664"/>
                    </a:lnTo>
                    <a:lnTo>
                      <a:pt x="292" y="661"/>
                    </a:lnTo>
                    <a:lnTo>
                      <a:pt x="286" y="659"/>
                    </a:lnTo>
                    <a:lnTo>
                      <a:pt x="283" y="654"/>
                    </a:lnTo>
                    <a:lnTo>
                      <a:pt x="276" y="649"/>
                    </a:lnTo>
                    <a:lnTo>
                      <a:pt x="271" y="642"/>
                    </a:lnTo>
                    <a:lnTo>
                      <a:pt x="270" y="632"/>
                    </a:lnTo>
                    <a:lnTo>
                      <a:pt x="265" y="627"/>
                    </a:lnTo>
                    <a:lnTo>
                      <a:pt x="256" y="624"/>
                    </a:lnTo>
                    <a:lnTo>
                      <a:pt x="252" y="628"/>
                    </a:lnTo>
                    <a:lnTo>
                      <a:pt x="254" y="634"/>
                    </a:lnTo>
                    <a:lnTo>
                      <a:pt x="252" y="640"/>
                    </a:lnTo>
                    <a:lnTo>
                      <a:pt x="253" y="646"/>
                    </a:lnTo>
                    <a:lnTo>
                      <a:pt x="244" y="646"/>
                    </a:lnTo>
                    <a:lnTo>
                      <a:pt x="243" y="656"/>
                    </a:lnTo>
                    <a:lnTo>
                      <a:pt x="240" y="655"/>
                    </a:lnTo>
                    <a:lnTo>
                      <a:pt x="237" y="653"/>
                    </a:lnTo>
                    <a:lnTo>
                      <a:pt x="217" y="638"/>
                    </a:lnTo>
                    <a:lnTo>
                      <a:pt x="210" y="630"/>
                    </a:lnTo>
                    <a:lnTo>
                      <a:pt x="205" y="622"/>
                    </a:lnTo>
                    <a:lnTo>
                      <a:pt x="201" y="602"/>
                    </a:lnTo>
                    <a:lnTo>
                      <a:pt x="188" y="595"/>
                    </a:lnTo>
                    <a:lnTo>
                      <a:pt x="189" y="574"/>
                    </a:lnTo>
                    <a:lnTo>
                      <a:pt x="193" y="547"/>
                    </a:lnTo>
                    <a:lnTo>
                      <a:pt x="186" y="533"/>
                    </a:lnTo>
                    <a:lnTo>
                      <a:pt x="179" y="521"/>
                    </a:lnTo>
                    <a:lnTo>
                      <a:pt x="172" y="506"/>
                    </a:lnTo>
                    <a:lnTo>
                      <a:pt x="163" y="497"/>
                    </a:lnTo>
                    <a:lnTo>
                      <a:pt x="150" y="493"/>
                    </a:lnTo>
                    <a:lnTo>
                      <a:pt x="140" y="488"/>
                    </a:lnTo>
                    <a:lnTo>
                      <a:pt x="126" y="477"/>
                    </a:lnTo>
                    <a:lnTo>
                      <a:pt x="111" y="466"/>
                    </a:lnTo>
                    <a:lnTo>
                      <a:pt x="99" y="460"/>
                    </a:lnTo>
                    <a:lnTo>
                      <a:pt x="99" y="449"/>
                    </a:lnTo>
                    <a:lnTo>
                      <a:pt x="93" y="435"/>
                    </a:lnTo>
                    <a:lnTo>
                      <a:pt x="86" y="429"/>
                    </a:lnTo>
                    <a:lnTo>
                      <a:pt x="82" y="422"/>
                    </a:lnTo>
                    <a:lnTo>
                      <a:pt x="73" y="422"/>
                    </a:lnTo>
                    <a:lnTo>
                      <a:pt x="67" y="417"/>
                    </a:lnTo>
                    <a:lnTo>
                      <a:pt x="65" y="401"/>
                    </a:lnTo>
                    <a:lnTo>
                      <a:pt x="68" y="400"/>
                    </a:lnTo>
                    <a:lnTo>
                      <a:pt x="72" y="393"/>
                    </a:lnTo>
                    <a:lnTo>
                      <a:pt x="76" y="368"/>
                    </a:lnTo>
                    <a:lnTo>
                      <a:pt x="80" y="360"/>
                    </a:lnTo>
                    <a:lnTo>
                      <a:pt x="88" y="358"/>
                    </a:lnTo>
                    <a:lnTo>
                      <a:pt x="87" y="349"/>
                    </a:lnTo>
                    <a:lnTo>
                      <a:pt x="100" y="328"/>
                    </a:lnTo>
                    <a:lnTo>
                      <a:pt x="109" y="317"/>
                    </a:lnTo>
                    <a:lnTo>
                      <a:pt x="104" y="299"/>
                    </a:lnTo>
                    <a:lnTo>
                      <a:pt x="110" y="285"/>
                    </a:lnTo>
                    <a:lnTo>
                      <a:pt x="116" y="278"/>
                    </a:lnTo>
                    <a:lnTo>
                      <a:pt x="102" y="278"/>
                    </a:lnTo>
                    <a:lnTo>
                      <a:pt x="80" y="273"/>
                    </a:lnTo>
                    <a:lnTo>
                      <a:pt x="68" y="262"/>
                    </a:lnTo>
                    <a:lnTo>
                      <a:pt x="62" y="240"/>
                    </a:lnTo>
                    <a:lnTo>
                      <a:pt x="50" y="230"/>
                    </a:lnTo>
                    <a:lnTo>
                      <a:pt x="40" y="213"/>
                    </a:lnTo>
                    <a:lnTo>
                      <a:pt x="35" y="180"/>
                    </a:lnTo>
                    <a:lnTo>
                      <a:pt x="34" y="164"/>
                    </a:lnTo>
                    <a:lnTo>
                      <a:pt x="22" y="147"/>
                    </a:lnTo>
                    <a:lnTo>
                      <a:pt x="8" y="139"/>
                    </a:lnTo>
                    <a:lnTo>
                      <a:pt x="12" y="118"/>
                    </a:lnTo>
                    <a:lnTo>
                      <a:pt x="10" y="102"/>
                    </a:lnTo>
                    <a:lnTo>
                      <a:pt x="10" y="85"/>
                    </a:lnTo>
                    <a:lnTo>
                      <a:pt x="8" y="58"/>
                    </a:lnTo>
                    <a:lnTo>
                      <a:pt x="1" y="41"/>
                    </a:lnTo>
                    <a:lnTo>
                      <a:pt x="0" y="34"/>
                    </a:lnTo>
                    <a:lnTo>
                      <a:pt x="14" y="25"/>
                    </a:lnTo>
                    <a:lnTo>
                      <a:pt x="16" y="18"/>
                    </a:lnTo>
                    <a:lnTo>
                      <a:pt x="25" y="0"/>
                    </a:lnTo>
                    <a:lnTo>
                      <a:pt x="34" y="11"/>
                    </a:lnTo>
                    <a:lnTo>
                      <a:pt x="38" y="16"/>
                    </a:lnTo>
                    <a:lnTo>
                      <a:pt x="70" y="62"/>
                    </a:lnTo>
                    <a:lnTo>
                      <a:pt x="86" y="65"/>
                    </a:lnTo>
                    <a:lnTo>
                      <a:pt x="99" y="68"/>
                    </a:lnTo>
                    <a:lnTo>
                      <a:pt x="104" y="68"/>
                    </a:lnTo>
                    <a:lnTo>
                      <a:pt x="121" y="68"/>
                    </a:lnTo>
                    <a:lnTo>
                      <a:pt x="127" y="68"/>
                    </a:lnTo>
                    <a:lnTo>
                      <a:pt x="138" y="65"/>
                    </a:lnTo>
                    <a:lnTo>
                      <a:pt x="150" y="53"/>
                    </a:lnTo>
                    <a:lnTo>
                      <a:pt x="156" y="37"/>
                    </a:lnTo>
                    <a:lnTo>
                      <a:pt x="166" y="27"/>
                    </a:lnTo>
                    <a:lnTo>
                      <a:pt x="178" y="19"/>
                    </a:lnTo>
                    <a:lnTo>
                      <a:pt x="204" y="13"/>
                    </a:lnTo>
                    <a:lnTo>
                      <a:pt x="221" y="22"/>
                    </a:lnTo>
                    <a:lnTo>
                      <a:pt x="220" y="36"/>
                    </a:lnTo>
                    <a:lnTo>
                      <a:pt x="227" y="57"/>
                    </a:lnTo>
                    <a:lnTo>
                      <a:pt x="212" y="65"/>
                    </a:lnTo>
                    <a:lnTo>
                      <a:pt x="209" y="70"/>
                    </a:lnTo>
                    <a:lnTo>
                      <a:pt x="220" y="77"/>
                    </a:lnTo>
                    <a:lnTo>
                      <a:pt x="224" y="81"/>
                    </a:lnTo>
                    <a:lnTo>
                      <a:pt x="232" y="85"/>
                    </a:lnTo>
                    <a:lnTo>
                      <a:pt x="240" y="92"/>
                    </a:lnTo>
                    <a:lnTo>
                      <a:pt x="247" y="95"/>
                    </a:lnTo>
                    <a:lnTo>
                      <a:pt x="254" y="95"/>
                    </a:lnTo>
                    <a:lnTo>
                      <a:pt x="258" y="94"/>
                    </a:lnTo>
                    <a:lnTo>
                      <a:pt x="260" y="123"/>
                    </a:lnTo>
                    <a:lnTo>
                      <a:pt x="265" y="142"/>
                    </a:lnTo>
                    <a:lnTo>
                      <a:pt x="270" y="155"/>
                    </a:lnTo>
                    <a:lnTo>
                      <a:pt x="282" y="165"/>
                    </a:lnTo>
                    <a:lnTo>
                      <a:pt x="293" y="167"/>
                    </a:lnTo>
                    <a:lnTo>
                      <a:pt x="303" y="171"/>
                    </a:lnTo>
                    <a:lnTo>
                      <a:pt x="318" y="170"/>
                    </a:lnTo>
                    <a:lnTo>
                      <a:pt x="329" y="171"/>
                    </a:lnTo>
                    <a:lnTo>
                      <a:pt x="336" y="176"/>
                    </a:lnTo>
                    <a:lnTo>
                      <a:pt x="344" y="192"/>
                    </a:lnTo>
                    <a:lnTo>
                      <a:pt x="357" y="203"/>
                    </a:lnTo>
                    <a:lnTo>
                      <a:pt x="377" y="214"/>
                    </a:lnTo>
                    <a:lnTo>
                      <a:pt x="411" y="225"/>
                    </a:lnTo>
                    <a:lnTo>
                      <a:pt x="423" y="226"/>
                    </a:lnTo>
                    <a:lnTo>
                      <a:pt x="479" y="209"/>
                    </a:lnTo>
                    <a:lnTo>
                      <a:pt x="497" y="207"/>
                    </a:lnTo>
                    <a:lnTo>
                      <a:pt x="519" y="202"/>
                    </a:lnTo>
                    <a:lnTo>
                      <a:pt x="516" y="205"/>
                    </a:lnTo>
                    <a:lnTo>
                      <a:pt x="502" y="208"/>
                    </a:lnTo>
                    <a:lnTo>
                      <a:pt x="519" y="210"/>
                    </a:lnTo>
                    <a:lnTo>
                      <a:pt x="543" y="207"/>
                    </a:lnTo>
                    <a:lnTo>
                      <a:pt x="543" y="187"/>
                    </a:lnTo>
                    <a:lnTo>
                      <a:pt x="534" y="166"/>
                    </a:lnTo>
                    <a:lnTo>
                      <a:pt x="548" y="166"/>
                    </a:lnTo>
                    <a:lnTo>
                      <a:pt x="566" y="162"/>
                    </a:lnTo>
                    <a:lnTo>
                      <a:pt x="600" y="135"/>
                    </a:lnTo>
                    <a:lnTo>
                      <a:pt x="615" y="121"/>
                    </a:lnTo>
                    <a:lnTo>
                      <a:pt x="631" y="117"/>
                    </a:lnTo>
                    <a:lnTo>
                      <a:pt x="642" y="117"/>
                    </a:lnTo>
                    <a:lnTo>
                      <a:pt x="653" y="121"/>
                    </a:lnTo>
                    <a:lnTo>
                      <a:pt x="664" y="121"/>
                    </a:lnTo>
                    <a:lnTo>
                      <a:pt x="669" y="116"/>
                    </a:lnTo>
                    <a:lnTo>
                      <a:pt x="672" y="107"/>
                    </a:lnTo>
                    <a:lnTo>
                      <a:pt x="686" y="105"/>
                    </a:lnTo>
                    <a:lnTo>
                      <a:pt x="707" y="107"/>
                    </a:lnTo>
                    <a:lnTo>
                      <a:pt x="722" y="119"/>
                    </a:lnTo>
                    <a:lnTo>
                      <a:pt x="731" y="131"/>
                    </a:lnTo>
                    <a:lnTo>
                      <a:pt x="769" y="143"/>
                    </a:lnTo>
                    <a:lnTo>
                      <a:pt x="782" y="150"/>
                    </a:lnTo>
                    <a:lnTo>
                      <a:pt x="793" y="153"/>
                    </a:lnTo>
                    <a:lnTo>
                      <a:pt x="804" y="150"/>
                    </a:lnTo>
                    <a:lnTo>
                      <a:pt x="819" y="153"/>
                    </a:lnTo>
                    <a:lnTo>
                      <a:pt x="828" y="158"/>
                    </a:lnTo>
                    <a:lnTo>
                      <a:pt x="837" y="171"/>
                    </a:lnTo>
                    <a:lnTo>
                      <a:pt x="841" y="183"/>
                    </a:lnTo>
                    <a:lnTo>
                      <a:pt x="851" y="187"/>
                    </a:lnTo>
                    <a:lnTo>
                      <a:pt x="867" y="197"/>
                    </a:lnTo>
                    <a:lnTo>
                      <a:pt x="889" y="215"/>
                    </a:lnTo>
                    <a:lnTo>
                      <a:pt x="905" y="225"/>
                    </a:lnTo>
                    <a:lnTo>
                      <a:pt x="931" y="225"/>
                    </a:lnTo>
                    <a:lnTo>
                      <a:pt x="936" y="230"/>
                    </a:lnTo>
                    <a:lnTo>
                      <a:pt x="936" y="267"/>
                    </a:lnTo>
                    <a:lnTo>
                      <a:pt x="939" y="278"/>
                    </a:lnTo>
                    <a:lnTo>
                      <a:pt x="937" y="291"/>
                    </a:lnTo>
                    <a:lnTo>
                      <a:pt x="935" y="305"/>
                    </a:lnTo>
                    <a:lnTo>
                      <a:pt x="935" y="321"/>
                    </a:lnTo>
                    <a:lnTo>
                      <a:pt x="930" y="343"/>
                    </a:lnTo>
                    <a:lnTo>
                      <a:pt x="916" y="365"/>
                    </a:lnTo>
                    <a:lnTo>
                      <a:pt x="916" y="380"/>
                    </a:lnTo>
                    <a:lnTo>
                      <a:pt x="895" y="388"/>
                    </a:lnTo>
                    <a:lnTo>
                      <a:pt x="895" y="398"/>
                    </a:lnTo>
                    <a:lnTo>
                      <a:pt x="895" y="418"/>
                    </a:lnTo>
                    <a:lnTo>
                      <a:pt x="909" y="423"/>
                    </a:lnTo>
                    <a:lnTo>
                      <a:pt x="910" y="434"/>
                    </a:lnTo>
                    <a:lnTo>
                      <a:pt x="903" y="452"/>
                    </a:lnTo>
                    <a:lnTo>
                      <a:pt x="899" y="470"/>
                    </a:lnTo>
                    <a:lnTo>
                      <a:pt x="901" y="482"/>
                    </a:lnTo>
                    <a:lnTo>
                      <a:pt x="907" y="498"/>
                    </a:lnTo>
                    <a:lnTo>
                      <a:pt x="910" y="516"/>
                    </a:lnTo>
                    <a:lnTo>
                      <a:pt x="907" y="533"/>
                    </a:lnTo>
                    <a:lnTo>
                      <a:pt x="909" y="546"/>
                    </a:lnTo>
                    <a:lnTo>
                      <a:pt x="919" y="557"/>
                    </a:lnTo>
                    <a:lnTo>
                      <a:pt x="931" y="560"/>
                    </a:lnTo>
                    <a:lnTo>
                      <a:pt x="943" y="560"/>
                    </a:lnTo>
                    <a:lnTo>
                      <a:pt x="954" y="570"/>
                    </a:lnTo>
                    <a:lnTo>
                      <a:pt x="960" y="586"/>
                    </a:lnTo>
                    <a:lnTo>
                      <a:pt x="960" y="601"/>
                    </a:lnTo>
                    <a:lnTo>
                      <a:pt x="954" y="618"/>
                    </a:lnTo>
                    <a:lnTo>
                      <a:pt x="931" y="646"/>
                    </a:lnTo>
                    <a:lnTo>
                      <a:pt x="919" y="671"/>
                    </a:lnTo>
                    <a:lnTo>
                      <a:pt x="915" y="676"/>
                    </a:lnTo>
                    <a:lnTo>
                      <a:pt x="923" y="686"/>
                    </a:lnTo>
                    <a:lnTo>
                      <a:pt x="937" y="698"/>
                    </a:lnTo>
                    <a:lnTo>
                      <a:pt x="958" y="741"/>
                    </a:lnTo>
                    <a:lnTo>
                      <a:pt x="970" y="751"/>
                    </a:lnTo>
                    <a:lnTo>
                      <a:pt x="986" y="759"/>
                    </a:lnTo>
                    <a:lnTo>
                      <a:pt x="1013" y="768"/>
                    </a:lnTo>
                    <a:lnTo>
                      <a:pt x="1018" y="774"/>
                    </a:lnTo>
                    <a:lnTo>
                      <a:pt x="1023" y="800"/>
                    </a:lnTo>
                    <a:lnTo>
                      <a:pt x="1024" y="815"/>
                    </a:lnTo>
                    <a:lnTo>
                      <a:pt x="1023" y="829"/>
                    </a:lnTo>
                    <a:lnTo>
                      <a:pt x="1043" y="833"/>
                    </a:lnTo>
                    <a:lnTo>
                      <a:pt x="1048" y="838"/>
                    </a:lnTo>
                    <a:lnTo>
                      <a:pt x="1049" y="848"/>
                    </a:lnTo>
                    <a:lnTo>
                      <a:pt x="1046" y="854"/>
                    </a:lnTo>
                    <a:lnTo>
                      <a:pt x="1033" y="866"/>
                    </a:lnTo>
                    <a:lnTo>
                      <a:pt x="1021" y="869"/>
                    </a:lnTo>
                    <a:lnTo>
                      <a:pt x="1006" y="875"/>
                    </a:lnTo>
                    <a:lnTo>
                      <a:pt x="992" y="880"/>
                    </a:lnTo>
                    <a:lnTo>
                      <a:pt x="979" y="890"/>
                    </a:lnTo>
                    <a:lnTo>
                      <a:pt x="970" y="902"/>
                    </a:lnTo>
                    <a:lnTo>
                      <a:pt x="959" y="931"/>
                    </a:lnTo>
                    <a:lnTo>
                      <a:pt x="957" y="944"/>
                    </a:lnTo>
                    <a:lnTo>
                      <a:pt x="957" y="95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80" name="Freeform 156">
              <a:extLst>
                <a:ext uri="{FF2B5EF4-FFF2-40B4-BE49-F238E27FC236}">
                  <a16:creationId xmlns:a16="http://schemas.microsoft.com/office/drawing/2014/main" id="{17EB8A52-A21A-4A91-A9E4-5EB593B6046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2941" y="2045"/>
              <a:ext cx="107" cy="109"/>
            </a:xfrm>
            <a:custGeom>
              <a:avLst/>
              <a:gdLst/>
              <a:ahLst/>
              <a:cxnLst>
                <a:cxn ang="0">
                  <a:pos x="527" y="500"/>
                </a:cxn>
                <a:cxn ang="0">
                  <a:pos x="510" y="490"/>
                </a:cxn>
                <a:cxn ang="0">
                  <a:pos x="505" y="494"/>
                </a:cxn>
                <a:cxn ang="0">
                  <a:pos x="479" y="489"/>
                </a:cxn>
                <a:cxn ang="0">
                  <a:pos x="452" y="512"/>
                </a:cxn>
                <a:cxn ang="0">
                  <a:pos x="426" y="548"/>
                </a:cxn>
                <a:cxn ang="0">
                  <a:pos x="265" y="515"/>
                </a:cxn>
                <a:cxn ang="0">
                  <a:pos x="263" y="472"/>
                </a:cxn>
                <a:cxn ang="0">
                  <a:pos x="232" y="467"/>
                </a:cxn>
                <a:cxn ang="0">
                  <a:pos x="218" y="444"/>
                </a:cxn>
                <a:cxn ang="0">
                  <a:pos x="100" y="376"/>
                </a:cxn>
                <a:cxn ang="0">
                  <a:pos x="0" y="278"/>
                </a:cxn>
                <a:cxn ang="0">
                  <a:pos x="58" y="237"/>
                </a:cxn>
                <a:cxn ang="0">
                  <a:pos x="95" y="220"/>
                </a:cxn>
                <a:cxn ang="0">
                  <a:pos x="111" y="209"/>
                </a:cxn>
                <a:cxn ang="0">
                  <a:pos x="133" y="180"/>
                </a:cxn>
                <a:cxn ang="0">
                  <a:pos x="140" y="73"/>
                </a:cxn>
                <a:cxn ang="0">
                  <a:pos x="189" y="31"/>
                </a:cxn>
                <a:cxn ang="0">
                  <a:pos x="229" y="0"/>
                </a:cxn>
                <a:cxn ang="0">
                  <a:pos x="279" y="10"/>
                </a:cxn>
                <a:cxn ang="0">
                  <a:pos x="306" y="20"/>
                </a:cxn>
                <a:cxn ang="0">
                  <a:pos x="329" y="14"/>
                </a:cxn>
                <a:cxn ang="0">
                  <a:pos x="344" y="64"/>
                </a:cxn>
                <a:cxn ang="0">
                  <a:pos x="362" y="96"/>
                </a:cxn>
                <a:cxn ang="0">
                  <a:pos x="396" y="112"/>
                </a:cxn>
                <a:cxn ang="0">
                  <a:pos x="404" y="119"/>
                </a:cxn>
                <a:cxn ang="0">
                  <a:pos x="403" y="152"/>
                </a:cxn>
                <a:cxn ang="0">
                  <a:pos x="381" y="184"/>
                </a:cxn>
                <a:cxn ang="0">
                  <a:pos x="374" y="195"/>
                </a:cxn>
                <a:cxn ang="0">
                  <a:pos x="366" y="227"/>
                </a:cxn>
                <a:cxn ang="0">
                  <a:pos x="359" y="236"/>
                </a:cxn>
                <a:cxn ang="0">
                  <a:pos x="367" y="256"/>
                </a:cxn>
                <a:cxn ang="0">
                  <a:pos x="380" y="264"/>
                </a:cxn>
                <a:cxn ang="0">
                  <a:pos x="393" y="283"/>
                </a:cxn>
                <a:cxn ang="0">
                  <a:pos x="405" y="301"/>
                </a:cxn>
                <a:cxn ang="0">
                  <a:pos x="432" y="322"/>
                </a:cxn>
                <a:cxn ang="0">
                  <a:pos x="457" y="331"/>
                </a:cxn>
                <a:cxn ang="0">
                  <a:pos x="473" y="355"/>
                </a:cxn>
                <a:cxn ang="0">
                  <a:pos x="487" y="381"/>
                </a:cxn>
                <a:cxn ang="0">
                  <a:pos x="482" y="429"/>
                </a:cxn>
                <a:cxn ang="0">
                  <a:pos x="499" y="456"/>
                </a:cxn>
                <a:cxn ang="0">
                  <a:pos x="511" y="472"/>
                </a:cxn>
                <a:cxn ang="0">
                  <a:pos x="534" y="489"/>
                </a:cxn>
              </a:cxnLst>
              <a:rect l="0" t="0" r="r" b="b"/>
              <a:pathLst>
                <a:path w="534" h="548">
                  <a:moveTo>
                    <a:pt x="534" y="489"/>
                  </a:moveTo>
                  <a:lnTo>
                    <a:pt x="527" y="500"/>
                  </a:lnTo>
                  <a:lnTo>
                    <a:pt x="520" y="495"/>
                  </a:lnTo>
                  <a:lnTo>
                    <a:pt x="510" y="490"/>
                  </a:lnTo>
                  <a:lnTo>
                    <a:pt x="507" y="491"/>
                  </a:lnTo>
                  <a:lnTo>
                    <a:pt x="505" y="494"/>
                  </a:lnTo>
                  <a:lnTo>
                    <a:pt x="493" y="490"/>
                  </a:lnTo>
                  <a:lnTo>
                    <a:pt x="479" y="489"/>
                  </a:lnTo>
                  <a:lnTo>
                    <a:pt x="463" y="495"/>
                  </a:lnTo>
                  <a:lnTo>
                    <a:pt x="452" y="512"/>
                  </a:lnTo>
                  <a:lnTo>
                    <a:pt x="442" y="532"/>
                  </a:lnTo>
                  <a:lnTo>
                    <a:pt x="426" y="548"/>
                  </a:lnTo>
                  <a:lnTo>
                    <a:pt x="328" y="543"/>
                  </a:lnTo>
                  <a:lnTo>
                    <a:pt x="265" y="515"/>
                  </a:lnTo>
                  <a:lnTo>
                    <a:pt x="263" y="511"/>
                  </a:lnTo>
                  <a:lnTo>
                    <a:pt x="263" y="472"/>
                  </a:lnTo>
                  <a:lnTo>
                    <a:pt x="261" y="469"/>
                  </a:lnTo>
                  <a:lnTo>
                    <a:pt x="232" y="467"/>
                  </a:lnTo>
                  <a:lnTo>
                    <a:pt x="224" y="449"/>
                  </a:lnTo>
                  <a:lnTo>
                    <a:pt x="218" y="444"/>
                  </a:lnTo>
                  <a:lnTo>
                    <a:pt x="162" y="423"/>
                  </a:lnTo>
                  <a:lnTo>
                    <a:pt x="100" y="376"/>
                  </a:lnTo>
                  <a:lnTo>
                    <a:pt x="16" y="353"/>
                  </a:lnTo>
                  <a:lnTo>
                    <a:pt x="0" y="278"/>
                  </a:lnTo>
                  <a:lnTo>
                    <a:pt x="43" y="248"/>
                  </a:lnTo>
                  <a:lnTo>
                    <a:pt x="58" y="237"/>
                  </a:lnTo>
                  <a:lnTo>
                    <a:pt x="73" y="232"/>
                  </a:lnTo>
                  <a:lnTo>
                    <a:pt x="95" y="220"/>
                  </a:lnTo>
                  <a:lnTo>
                    <a:pt x="107" y="213"/>
                  </a:lnTo>
                  <a:lnTo>
                    <a:pt x="111" y="209"/>
                  </a:lnTo>
                  <a:lnTo>
                    <a:pt x="123" y="204"/>
                  </a:lnTo>
                  <a:lnTo>
                    <a:pt x="133" y="180"/>
                  </a:lnTo>
                  <a:lnTo>
                    <a:pt x="136" y="143"/>
                  </a:lnTo>
                  <a:lnTo>
                    <a:pt x="140" y="73"/>
                  </a:lnTo>
                  <a:lnTo>
                    <a:pt x="171" y="60"/>
                  </a:lnTo>
                  <a:lnTo>
                    <a:pt x="189" y="31"/>
                  </a:lnTo>
                  <a:lnTo>
                    <a:pt x="204" y="22"/>
                  </a:lnTo>
                  <a:lnTo>
                    <a:pt x="229" y="0"/>
                  </a:lnTo>
                  <a:lnTo>
                    <a:pt x="249" y="9"/>
                  </a:lnTo>
                  <a:lnTo>
                    <a:pt x="279" y="10"/>
                  </a:lnTo>
                  <a:lnTo>
                    <a:pt x="297" y="9"/>
                  </a:lnTo>
                  <a:lnTo>
                    <a:pt x="306" y="20"/>
                  </a:lnTo>
                  <a:lnTo>
                    <a:pt x="322" y="22"/>
                  </a:lnTo>
                  <a:lnTo>
                    <a:pt x="329" y="14"/>
                  </a:lnTo>
                  <a:lnTo>
                    <a:pt x="334" y="47"/>
                  </a:lnTo>
                  <a:lnTo>
                    <a:pt x="344" y="64"/>
                  </a:lnTo>
                  <a:lnTo>
                    <a:pt x="356" y="74"/>
                  </a:lnTo>
                  <a:lnTo>
                    <a:pt x="362" y="96"/>
                  </a:lnTo>
                  <a:lnTo>
                    <a:pt x="374" y="107"/>
                  </a:lnTo>
                  <a:lnTo>
                    <a:pt x="396" y="112"/>
                  </a:lnTo>
                  <a:lnTo>
                    <a:pt x="410" y="112"/>
                  </a:lnTo>
                  <a:lnTo>
                    <a:pt x="404" y="119"/>
                  </a:lnTo>
                  <a:lnTo>
                    <a:pt x="398" y="133"/>
                  </a:lnTo>
                  <a:lnTo>
                    <a:pt x="403" y="152"/>
                  </a:lnTo>
                  <a:lnTo>
                    <a:pt x="394" y="162"/>
                  </a:lnTo>
                  <a:lnTo>
                    <a:pt x="381" y="184"/>
                  </a:lnTo>
                  <a:lnTo>
                    <a:pt x="382" y="192"/>
                  </a:lnTo>
                  <a:lnTo>
                    <a:pt x="374" y="195"/>
                  </a:lnTo>
                  <a:lnTo>
                    <a:pt x="370" y="202"/>
                  </a:lnTo>
                  <a:lnTo>
                    <a:pt x="366" y="227"/>
                  </a:lnTo>
                  <a:lnTo>
                    <a:pt x="362" y="234"/>
                  </a:lnTo>
                  <a:lnTo>
                    <a:pt x="359" y="236"/>
                  </a:lnTo>
                  <a:lnTo>
                    <a:pt x="361" y="251"/>
                  </a:lnTo>
                  <a:lnTo>
                    <a:pt x="367" y="256"/>
                  </a:lnTo>
                  <a:lnTo>
                    <a:pt x="376" y="256"/>
                  </a:lnTo>
                  <a:lnTo>
                    <a:pt x="380" y="264"/>
                  </a:lnTo>
                  <a:lnTo>
                    <a:pt x="387" y="269"/>
                  </a:lnTo>
                  <a:lnTo>
                    <a:pt x="393" y="283"/>
                  </a:lnTo>
                  <a:lnTo>
                    <a:pt x="393" y="294"/>
                  </a:lnTo>
                  <a:lnTo>
                    <a:pt x="405" y="301"/>
                  </a:lnTo>
                  <a:lnTo>
                    <a:pt x="420" y="311"/>
                  </a:lnTo>
                  <a:lnTo>
                    <a:pt x="432" y="322"/>
                  </a:lnTo>
                  <a:lnTo>
                    <a:pt x="444" y="327"/>
                  </a:lnTo>
                  <a:lnTo>
                    <a:pt x="457" y="331"/>
                  </a:lnTo>
                  <a:lnTo>
                    <a:pt x="466" y="340"/>
                  </a:lnTo>
                  <a:lnTo>
                    <a:pt x="473" y="355"/>
                  </a:lnTo>
                  <a:lnTo>
                    <a:pt x="480" y="367"/>
                  </a:lnTo>
                  <a:lnTo>
                    <a:pt x="487" y="381"/>
                  </a:lnTo>
                  <a:lnTo>
                    <a:pt x="483" y="408"/>
                  </a:lnTo>
                  <a:lnTo>
                    <a:pt x="482" y="429"/>
                  </a:lnTo>
                  <a:lnTo>
                    <a:pt x="495" y="436"/>
                  </a:lnTo>
                  <a:lnTo>
                    <a:pt x="499" y="456"/>
                  </a:lnTo>
                  <a:lnTo>
                    <a:pt x="504" y="464"/>
                  </a:lnTo>
                  <a:lnTo>
                    <a:pt x="511" y="472"/>
                  </a:lnTo>
                  <a:lnTo>
                    <a:pt x="531" y="487"/>
                  </a:lnTo>
                  <a:lnTo>
                    <a:pt x="534" y="48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81" name="Freeform 157">
              <a:extLst>
                <a:ext uri="{FF2B5EF4-FFF2-40B4-BE49-F238E27FC236}">
                  <a16:creationId xmlns:a16="http://schemas.microsoft.com/office/drawing/2014/main" id="{657F6EB5-AF84-4001-8F85-7BD1E1045F3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072" y="2191"/>
              <a:ext cx="9" cy="20"/>
            </a:xfrm>
            <a:custGeom>
              <a:avLst/>
              <a:gdLst/>
              <a:ahLst/>
              <a:cxnLst>
                <a:cxn ang="0">
                  <a:pos x="16" y="98"/>
                </a:cxn>
                <a:cxn ang="0">
                  <a:pos x="35" y="90"/>
                </a:cxn>
                <a:cxn ang="0">
                  <a:pos x="38" y="87"/>
                </a:cxn>
                <a:cxn ang="0">
                  <a:pos x="39" y="81"/>
                </a:cxn>
                <a:cxn ang="0">
                  <a:pos x="43" y="74"/>
                </a:cxn>
                <a:cxn ang="0">
                  <a:pos x="44" y="70"/>
                </a:cxn>
                <a:cxn ang="0">
                  <a:pos x="44" y="55"/>
                </a:cxn>
                <a:cxn ang="0">
                  <a:pos x="40" y="50"/>
                </a:cxn>
                <a:cxn ang="0">
                  <a:pos x="40" y="42"/>
                </a:cxn>
                <a:cxn ang="0">
                  <a:pos x="40" y="33"/>
                </a:cxn>
                <a:cxn ang="0">
                  <a:pos x="43" y="32"/>
                </a:cxn>
                <a:cxn ang="0">
                  <a:pos x="41" y="29"/>
                </a:cxn>
                <a:cxn ang="0">
                  <a:pos x="44" y="25"/>
                </a:cxn>
                <a:cxn ang="0">
                  <a:pos x="44" y="21"/>
                </a:cxn>
                <a:cxn ang="0">
                  <a:pos x="45" y="16"/>
                </a:cxn>
                <a:cxn ang="0">
                  <a:pos x="43" y="15"/>
                </a:cxn>
                <a:cxn ang="0">
                  <a:pos x="36" y="12"/>
                </a:cxn>
                <a:cxn ang="0">
                  <a:pos x="34" y="10"/>
                </a:cxn>
                <a:cxn ang="0">
                  <a:pos x="34" y="6"/>
                </a:cxn>
                <a:cxn ang="0">
                  <a:pos x="30" y="4"/>
                </a:cxn>
                <a:cxn ang="0">
                  <a:pos x="24" y="0"/>
                </a:cxn>
                <a:cxn ang="0">
                  <a:pos x="18" y="4"/>
                </a:cxn>
                <a:cxn ang="0">
                  <a:pos x="13" y="12"/>
                </a:cxn>
                <a:cxn ang="0">
                  <a:pos x="11" y="26"/>
                </a:cxn>
                <a:cxn ang="0">
                  <a:pos x="7" y="36"/>
                </a:cxn>
                <a:cxn ang="0">
                  <a:pos x="1" y="43"/>
                </a:cxn>
                <a:cxn ang="0">
                  <a:pos x="1" y="50"/>
                </a:cxn>
                <a:cxn ang="0">
                  <a:pos x="0" y="55"/>
                </a:cxn>
                <a:cxn ang="0">
                  <a:pos x="2" y="58"/>
                </a:cxn>
                <a:cxn ang="0">
                  <a:pos x="0" y="63"/>
                </a:cxn>
                <a:cxn ang="0">
                  <a:pos x="1" y="66"/>
                </a:cxn>
                <a:cxn ang="0">
                  <a:pos x="5" y="74"/>
                </a:cxn>
                <a:cxn ang="0">
                  <a:pos x="2" y="77"/>
                </a:cxn>
                <a:cxn ang="0">
                  <a:pos x="5" y="80"/>
                </a:cxn>
                <a:cxn ang="0">
                  <a:pos x="3" y="84"/>
                </a:cxn>
                <a:cxn ang="0">
                  <a:pos x="2" y="85"/>
                </a:cxn>
                <a:cxn ang="0">
                  <a:pos x="9" y="97"/>
                </a:cxn>
                <a:cxn ang="0">
                  <a:pos x="16" y="98"/>
                </a:cxn>
              </a:cxnLst>
              <a:rect l="0" t="0" r="r" b="b"/>
              <a:pathLst>
                <a:path w="45" h="98">
                  <a:moveTo>
                    <a:pt x="16" y="98"/>
                  </a:moveTo>
                  <a:lnTo>
                    <a:pt x="35" y="90"/>
                  </a:lnTo>
                  <a:lnTo>
                    <a:pt x="38" y="87"/>
                  </a:lnTo>
                  <a:lnTo>
                    <a:pt x="39" y="81"/>
                  </a:lnTo>
                  <a:lnTo>
                    <a:pt x="43" y="74"/>
                  </a:lnTo>
                  <a:lnTo>
                    <a:pt x="44" y="70"/>
                  </a:lnTo>
                  <a:lnTo>
                    <a:pt x="44" y="55"/>
                  </a:lnTo>
                  <a:lnTo>
                    <a:pt x="40" y="50"/>
                  </a:lnTo>
                  <a:lnTo>
                    <a:pt x="40" y="42"/>
                  </a:lnTo>
                  <a:lnTo>
                    <a:pt x="40" y="33"/>
                  </a:lnTo>
                  <a:lnTo>
                    <a:pt x="43" y="32"/>
                  </a:lnTo>
                  <a:lnTo>
                    <a:pt x="41" y="29"/>
                  </a:lnTo>
                  <a:lnTo>
                    <a:pt x="44" y="25"/>
                  </a:lnTo>
                  <a:lnTo>
                    <a:pt x="44" y="21"/>
                  </a:lnTo>
                  <a:lnTo>
                    <a:pt x="45" y="16"/>
                  </a:lnTo>
                  <a:lnTo>
                    <a:pt x="43" y="15"/>
                  </a:lnTo>
                  <a:lnTo>
                    <a:pt x="36" y="12"/>
                  </a:lnTo>
                  <a:lnTo>
                    <a:pt x="34" y="10"/>
                  </a:lnTo>
                  <a:lnTo>
                    <a:pt x="34" y="6"/>
                  </a:lnTo>
                  <a:lnTo>
                    <a:pt x="30" y="4"/>
                  </a:lnTo>
                  <a:lnTo>
                    <a:pt x="24" y="0"/>
                  </a:lnTo>
                  <a:lnTo>
                    <a:pt x="18" y="4"/>
                  </a:lnTo>
                  <a:lnTo>
                    <a:pt x="13" y="12"/>
                  </a:lnTo>
                  <a:lnTo>
                    <a:pt x="11" y="26"/>
                  </a:lnTo>
                  <a:lnTo>
                    <a:pt x="7" y="36"/>
                  </a:lnTo>
                  <a:lnTo>
                    <a:pt x="1" y="43"/>
                  </a:lnTo>
                  <a:lnTo>
                    <a:pt x="1" y="50"/>
                  </a:lnTo>
                  <a:lnTo>
                    <a:pt x="0" y="55"/>
                  </a:lnTo>
                  <a:lnTo>
                    <a:pt x="2" y="58"/>
                  </a:lnTo>
                  <a:lnTo>
                    <a:pt x="0" y="63"/>
                  </a:lnTo>
                  <a:lnTo>
                    <a:pt x="1" y="66"/>
                  </a:lnTo>
                  <a:lnTo>
                    <a:pt x="5" y="74"/>
                  </a:lnTo>
                  <a:lnTo>
                    <a:pt x="2" y="77"/>
                  </a:lnTo>
                  <a:lnTo>
                    <a:pt x="5" y="80"/>
                  </a:lnTo>
                  <a:lnTo>
                    <a:pt x="3" y="84"/>
                  </a:lnTo>
                  <a:lnTo>
                    <a:pt x="2" y="85"/>
                  </a:lnTo>
                  <a:lnTo>
                    <a:pt x="9" y="97"/>
                  </a:lnTo>
                  <a:lnTo>
                    <a:pt x="16" y="9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82" name="Freeform 158">
              <a:extLst>
                <a:ext uri="{FF2B5EF4-FFF2-40B4-BE49-F238E27FC236}">
                  <a16:creationId xmlns:a16="http://schemas.microsoft.com/office/drawing/2014/main" id="{059B2ACC-61A9-4900-B5EF-A14B9F5F7A0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075" y="2192"/>
              <a:ext cx="58" cy="43"/>
            </a:xfrm>
            <a:custGeom>
              <a:avLst/>
              <a:gdLst/>
              <a:ahLst/>
              <a:cxnLst>
                <a:cxn ang="0">
                  <a:pos x="217" y="215"/>
                </a:cxn>
                <a:cxn ang="0">
                  <a:pos x="36" y="136"/>
                </a:cxn>
                <a:cxn ang="0">
                  <a:pos x="0" y="92"/>
                </a:cxn>
                <a:cxn ang="0">
                  <a:pos x="17" y="89"/>
                </a:cxn>
                <a:cxn ang="0">
                  <a:pos x="20" y="95"/>
                </a:cxn>
                <a:cxn ang="0">
                  <a:pos x="17" y="107"/>
                </a:cxn>
                <a:cxn ang="0">
                  <a:pos x="30" y="109"/>
                </a:cxn>
                <a:cxn ang="0">
                  <a:pos x="35" y="107"/>
                </a:cxn>
                <a:cxn ang="0">
                  <a:pos x="41" y="122"/>
                </a:cxn>
                <a:cxn ang="0">
                  <a:pos x="70" y="124"/>
                </a:cxn>
                <a:cxn ang="0">
                  <a:pos x="79" y="118"/>
                </a:cxn>
                <a:cxn ang="0">
                  <a:pos x="110" y="114"/>
                </a:cxn>
                <a:cxn ang="0">
                  <a:pos x="125" y="118"/>
                </a:cxn>
                <a:cxn ang="0">
                  <a:pos x="159" y="119"/>
                </a:cxn>
                <a:cxn ang="0">
                  <a:pos x="169" y="109"/>
                </a:cxn>
                <a:cxn ang="0">
                  <a:pos x="180" y="106"/>
                </a:cxn>
                <a:cxn ang="0">
                  <a:pos x="186" y="102"/>
                </a:cxn>
                <a:cxn ang="0">
                  <a:pos x="184" y="97"/>
                </a:cxn>
                <a:cxn ang="0">
                  <a:pos x="192" y="95"/>
                </a:cxn>
                <a:cxn ang="0">
                  <a:pos x="195" y="91"/>
                </a:cxn>
                <a:cxn ang="0">
                  <a:pos x="197" y="84"/>
                </a:cxn>
                <a:cxn ang="0">
                  <a:pos x="201" y="76"/>
                </a:cxn>
                <a:cxn ang="0">
                  <a:pos x="213" y="65"/>
                </a:cxn>
                <a:cxn ang="0">
                  <a:pos x="219" y="59"/>
                </a:cxn>
                <a:cxn ang="0">
                  <a:pos x="233" y="48"/>
                </a:cxn>
                <a:cxn ang="0">
                  <a:pos x="238" y="43"/>
                </a:cxn>
                <a:cxn ang="0">
                  <a:pos x="240" y="39"/>
                </a:cxn>
                <a:cxn ang="0">
                  <a:pos x="245" y="32"/>
                </a:cxn>
                <a:cxn ang="0">
                  <a:pos x="249" y="27"/>
                </a:cxn>
                <a:cxn ang="0">
                  <a:pos x="270" y="10"/>
                </a:cxn>
                <a:cxn ang="0">
                  <a:pos x="275" y="4"/>
                </a:cxn>
                <a:cxn ang="0">
                  <a:pos x="276" y="12"/>
                </a:cxn>
                <a:cxn ang="0">
                  <a:pos x="275" y="21"/>
                </a:cxn>
                <a:cxn ang="0">
                  <a:pos x="285" y="25"/>
                </a:cxn>
                <a:cxn ang="0">
                  <a:pos x="287" y="64"/>
                </a:cxn>
                <a:cxn ang="0">
                  <a:pos x="255" y="73"/>
                </a:cxn>
                <a:cxn ang="0">
                  <a:pos x="239" y="132"/>
                </a:cxn>
              </a:cxnLst>
              <a:rect l="0" t="0" r="r" b="b"/>
              <a:pathLst>
                <a:path w="288" h="215">
                  <a:moveTo>
                    <a:pt x="228" y="203"/>
                  </a:moveTo>
                  <a:lnTo>
                    <a:pt x="217" y="215"/>
                  </a:lnTo>
                  <a:lnTo>
                    <a:pt x="52" y="184"/>
                  </a:lnTo>
                  <a:lnTo>
                    <a:pt x="36" y="136"/>
                  </a:lnTo>
                  <a:lnTo>
                    <a:pt x="3" y="107"/>
                  </a:lnTo>
                  <a:lnTo>
                    <a:pt x="0" y="92"/>
                  </a:lnTo>
                  <a:lnTo>
                    <a:pt x="19" y="84"/>
                  </a:lnTo>
                  <a:lnTo>
                    <a:pt x="17" y="89"/>
                  </a:lnTo>
                  <a:lnTo>
                    <a:pt x="17" y="92"/>
                  </a:lnTo>
                  <a:lnTo>
                    <a:pt x="20" y="95"/>
                  </a:lnTo>
                  <a:lnTo>
                    <a:pt x="17" y="100"/>
                  </a:lnTo>
                  <a:lnTo>
                    <a:pt x="17" y="107"/>
                  </a:lnTo>
                  <a:lnTo>
                    <a:pt x="24" y="107"/>
                  </a:lnTo>
                  <a:lnTo>
                    <a:pt x="30" y="109"/>
                  </a:lnTo>
                  <a:lnTo>
                    <a:pt x="34" y="107"/>
                  </a:lnTo>
                  <a:lnTo>
                    <a:pt x="35" y="107"/>
                  </a:lnTo>
                  <a:lnTo>
                    <a:pt x="36" y="118"/>
                  </a:lnTo>
                  <a:lnTo>
                    <a:pt x="41" y="122"/>
                  </a:lnTo>
                  <a:lnTo>
                    <a:pt x="55" y="124"/>
                  </a:lnTo>
                  <a:lnTo>
                    <a:pt x="70" y="124"/>
                  </a:lnTo>
                  <a:lnTo>
                    <a:pt x="73" y="123"/>
                  </a:lnTo>
                  <a:lnTo>
                    <a:pt x="79" y="118"/>
                  </a:lnTo>
                  <a:lnTo>
                    <a:pt x="88" y="112"/>
                  </a:lnTo>
                  <a:lnTo>
                    <a:pt x="110" y="114"/>
                  </a:lnTo>
                  <a:lnTo>
                    <a:pt x="119" y="118"/>
                  </a:lnTo>
                  <a:lnTo>
                    <a:pt x="125" y="118"/>
                  </a:lnTo>
                  <a:lnTo>
                    <a:pt x="135" y="121"/>
                  </a:lnTo>
                  <a:lnTo>
                    <a:pt x="159" y="119"/>
                  </a:lnTo>
                  <a:lnTo>
                    <a:pt x="164" y="116"/>
                  </a:lnTo>
                  <a:lnTo>
                    <a:pt x="169" y="109"/>
                  </a:lnTo>
                  <a:lnTo>
                    <a:pt x="178" y="107"/>
                  </a:lnTo>
                  <a:lnTo>
                    <a:pt x="180" y="106"/>
                  </a:lnTo>
                  <a:lnTo>
                    <a:pt x="185" y="103"/>
                  </a:lnTo>
                  <a:lnTo>
                    <a:pt x="186" y="102"/>
                  </a:lnTo>
                  <a:lnTo>
                    <a:pt x="184" y="98"/>
                  </a:lnTo>
                  <a:lnTo>
                    <a:pt x="184" y="97"/>
                  </a:lnTo>
                  <a:lnTo>
                    <a:pt x="184" y="96"/>
                  </a:lnTo>
                  <a:lnTo>
                    <a:pt x="192" y="95"/>
                  </a:lnTo>
                  <a:lnTo>
                    <a:pt x="191" y="92"/>
                  </a:lnTo>
                  <a:lnTo>
                    <a:pt x="195" y="91"/>
                  </a:lnTo>
                  <a:lnTo>
                    <a:pt x="194" y="87"/>
                  </a:lnTo>
                  <a:lnTo>
                    <a:pt x="197" y="84"/>
                  </a:lnTo>
                  <a:lnTo>
                    <a:pt x="197" y="80"/>
                  </a:lnTo>
                  <a:lnTo>
                    <a:pt x="201" y="76"/>
                  </a:lnTo>
                  <a:lnTo>
                    <a:pt x="211" y="73"/>
                  </a:lnTo>
                  <a:lnTo>
                    <a:pt x="213" y="65"/>
                  </a:lnTo>
                  <a:lnTo>
                    <a:pt x="217" y="63"/>
                  </a:lnTo>
                  <a:lnTo>
                    <a:pt x="219" y="59"/>
                  </a:lnTo>
                  <a:lnTo>
                    <a:pt x="228" y="53"/>
                  </a:lnTo>
                  <a:lnTo>
                    <a:pt x="233" y="48"/>
                  </a:lnTo>
                  <a:lnTo>
                    <a:pt x="237" y="46"/>
                  </a:lnTo>
                  <a:lnTo>
                    <a:pt x="238" y="43"/>
                  </a:lnTo>
                  <a:lnTo>
                    <a:pt x="239" y="42"/>
                  </a:lnTo>
                  <a:lnTo>
                    <a:pt x="240" y="39"/>
                  </a:lnTo>
                  <a:lnTo>
                    <a:pt x="245" y="35"/>
                  </a:lnTo>
                  <a:lnTo>
                    <a:pt x="245" y="32"/>
                  </a:lnTo>
                  <a:lnTo>
                    <a:pt x="248" y="31"/>
                  </a:lnTo>
                  <a:lnTo>
                    <a:pt x="249" y="27"/>
                  </a:lnTo>
                  <a:lnTo>
                    <a:pt x="259" y="21"/>
                  </a:lnTo>
                  <a:lnTo>
                    <a:pt x="270" y="10"/>
                  </a:lnTo>
                  <a:lnTo>
                    <a:pt x="274" y="0"/>
                  </a:lnTo>
                  <a:lnTo>
                    <a:pt x="275" y="4"/>
                  </a:lnTo>
                  <a:lnTo>
                    <a:pt x="277" y="10"/>
                  </a:lnTo>
                  <a:lnTo>
                    <a:pt x="276" y="12"/>
                  </a:lnTo>
                  <a:lnTo>
                    <a:pt x="277" y="16"/>
                  </a:lnTo>
                  <a:lnTo>
                    <a:pt x="275" y="21"/>
                  </a:lnTo>
                  <a:lnTo>
                    <a:pt x="277" y="22"/>
                  </a:lnTo>
                  <a:lnTo>
                    <a:pt x="285" y="25"/>
                  </a:lnTo>
                  <a:lnTo>
                    <a:pt x="288" y="31"/>
                  </a:lnTo>
                  <a:lnTo>
                    <a:pt x="287" y="64"/>
                  </a:lnTo>
                  <a:lnTo>
                    <a:pt x="288" y="73"/>
                  </a:lnTo>
                  <a:lnTo>
                    <a:pt x="255" y="73"/>
                  </a:lnTo>
                  <a:lnTo>
                    <a:pt x="272" y="119"/>
                  </a:lnTo>
                  <a:lnTo>
                    <a:pt x="239" y="132"/>
                  </a:lnTo>
                  <a:lnTo>
                    <a:pt x="228" y="20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283" name="Group 159">
              <a:extLst>
                <a:ext uri="{FF2B5EF4-FFF2-40B4-BE49-F238E27FC236}">
                  <a16:creationId xmlns:a16="http://schemas.microsoft.com/office/drawing/2014/main" id="{EBDADF15-307B-48A6-8424-43110ED0AE85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2802" y="1979"/>
              <a:ext cx="205" cy="88"/>
              <a:chOff x="2802" y="1979"/>
              <a:chExt cx="205" cy="88"/>
            </a:xfrm>
            <a:grpFill/>
          </p:grpSpPr>
          <p:sp>
            <p:nvSpPr>
              <p:cNvPr id="1287" name="Freeform 160">
                <a:extLst>
                  <a:ext uri="{FF2B5EF4-FFF2-40B4-BE49-F238E27FC236}">
                    <a16:creationId xmlns:a16="http://schemas.microsoft.com/office/drawing/2014/main" id="{39C7CC0B-2840-40B4-BF92-70579BF3AA26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803" y="1979"/>
                <a:ext cx="204" cy="88"/>
              </a:xfrm>
              <a:custGeom>
                <a:avLst/>
                <a:gdLst/>
                <a:ahLst/>
                <a:cxnLst>
                  <a:cxn ang="0">
                    <a:pos x="552" y="379"/>
                  </a:cxn>
                  <a:cxn ang="0">
                    <a:pos x="503" y="390"/>
                  </a:cxn>
                  <a:cxn ang="0">
                    <a:pos x="460" y="379"/>
                  </a:cxn>
                  <a:cxn ang="0">
                    <a:pos x="408" y="418"/>
                  </a:cxn>
                  <a:cxn ang="0">
                    <a:pos x="341" y="409"/>
                  </a:cxn>
                  <a:cxn ang="0">
                    <a:pos x="283" y="370"/>
                  </a:cxn>
                  <a:cxn ang="0">
                    <a:pos x="245" y="391"/>
                  </a:cxn>
                  <a:cxn ang="0">
                    <a:pos x="196" y="417"/>
                  </a:cxn>
                  <a:cxn ang="0">
                    <a:pos x="164" y="381"/>
                  </a:cxn>
                  <a:cxn ang="0">
                    <a:pos x="143" y="380"/>
                  </a:cxn>
                  <a:cxn ang="0">
                    <a:pos x="107" y="386"/>
                  </a:cxn>
                  <a:cxn ang="0">
                    <a:pos x="79" y="378"/>
                  </a:cxn>
                  <a:cxn ang="0">
                    <a:pos x="118" y="362"/>
                  </a:cxn>
                  <a:cxn ang="0">
                    <a:pos x="67" y="355"/>
                  </a:cxn>
                  <a:cxn ang="0">
                    <a:pos x="64" y="325"/>
                  </a:cxn>
                  <a:cxn ang="0">
                    <a:pos x="52" y="312"/>
                  </a:cxn>
                  <a:cxn ang="0">
                    <a:pos x="37" y="283"/>
                  </a:cxn>
                  <a:cxn ang="0">
                    <a:pos x="10" y="268"/>
                  </a:cxn>
                  <a:cxn ang="0">
                    <a:pos x="22" y="246"/>
                  </a:cxn>
                  <a:cxn ang="0">
                    <a:pos x="52" y="260"/>
                  </a:cxn>
                  <a:cxn ang="0">
                    <a:pos x="44" y="226"/>
                  </a:cxn>
                  <a:cxn ang="0">
                    <a:pos x="43" y="186"/>
                  </a:cxn>
                  <a:cxn ang="0">
                    <a:pos x="3" y="160"/>
                  </a:cxn>
                  <a:cxn ang="0">
                    <a:pos x="35" y="122"/>
                  </a:cxn>
                  <a:cxn ang="0">
                    <a:pos x="91" y="126"/>
                  </a:cxn>
                  <a:cxn ang="0">
                    <a:pos x="108" y="123"/>
                  </a:cxn>
                  <a:cxn ang="0">
                    <a:pos x="151" y="111"/>
                  </a:cxn>
                  <a:cxn ang="0">
                    <a:pos x="196" y="94"/>
                  </a:cxn>
                  <a:cxn ang="0">
                    <a:pos x="167" y="83"/>
                  </a:cxn>
                  <a:cxn ang="0">
                    <a:pos x="180" y="66"/>
                  </a:cxn>
                  <a:cxn ang="0">
                    <a:pos x="253" y="74"/>
                  </a:cxn>
                  <a:cxn ang="0">
                    <a:pos x="318" y="41"/>
                  </a:cxn>
                  <a:cxn ang="0">
                    <a:pos x="398" y="7"/>
                  </a:cxn>
                  <a:cxn ang="0">
                    <a:pos x="493" y="0"/>
                  </a:cxn>
                  <a:cxn ang="0">
                    <a:pos x="533" y="35"/>
                  </a:cxn>
                  <a:cxn ang="0">
                    <a:pos x="623" y="80"/>
                  </a:cxn>
                  <a:cxn ang="0">
                    <a:pos x="693" y="77"/>
                  </a:cxn>
                  <a:cxn ang="0">
                    <a:pos x="838" y="40"/>
                  </a:cxn>
                  <a:cxn ang="0">
                    <a:pos x="887" y="43"/>
                  </a:cxn>
                  <a:cxn ang="0">
                    <a:pos x="919" y="42"/>
                  </a:cxn>
                  <a:cxn ang="0">
                    <a:pos x="958" y="89"/>
                  </a:cxn>
                  <a:cxn ang="0">
                    <a:pos x="990" y="143"/>
                  </a:cxn>
                  <a:cxn ang="0">
                    <a:pos x="1001" y="186"/>
                  </a:cxn>
                  <a:cxn ang="0">
                    <a:pos x="997" y="263"/>
                  </a:cxn>
                  <a:cxn ang="0">
                    <a:pos x="1022" y="341"/>
                  </a:cxn>
                  <a:cxn ang="0">
                    <a:pos x="942" y="336"/>
                  </a:cxn>
                  <a:cxn ang="0">
                    <a:pos x="887" y="342"/>
                  </a:cxn>
                  <a:cxn ang="0">
                    <a:pos x="820" y="354"/>
                  </a:cxn>
                  <a:cxn ang="0">
                    <a:pos x="767" y="368"/>
                  </a:cxn>
                  <a:cxn ang="0">
                    <a:pos x="678" y="366"/>
                  </a:cxn>
                  <a:cxn ang="0">
                    <a:pos x="626" y="380"/>
                  </a:cxn>
                  <a:cxn ang="0">
                    <a:pos x="597" y="379"/>
                  </a:cxn>
                  <a:cxn ang="0">
                    <a:pos x="578" y="370"/>
                  </a:cxn>
                  <a:cxn ang="0">
                    <a:pos x="579" y="408"/>
                  </a:cxn>
                  <a:cxn ang="0">
                    <a:pos x="560" y="418"/>
                  </a:cxn>
                  <a:cxn ang="0">
                    <a:pos x="542" y="435"/>
                  </a:cxn>
                </a:cxnLst>
                <a:rect l="0" t="0" r="r" b="b"/>
                <a:pathLst>
                  <a:path w="1022" h="439">
                    <a:moveTo>
                      <a:pt x="538" y="424"/>
                    </a:moveTo>
                    <a:lnTo>
                      <a:pt x="535" y="411"/>
                    </a:lnTo>
                    <a:lnTo>
                      <a:pt x="538" y="395"/>
                    </a:lnTo>
                    <a:lnTo>
                      <a:pt x="548" y="389"/>
                    </a:lnTo>
                    <a:lnTo>
                      <a:pt x="552" y="379"/>
                    </a:lnTo>
                    <a:lnTo>
                      <a:pt x="543" y="370"/>
                    </a:lnTo>
                    <a:lnTo>
                      <a:pt x="526" y="378"/>
                    </a:lnTo>
                    <a:lnTo>
                      <a:pt x="524" y="389"/>
                    </a:lnTo>
                    <a:lnTo>
                      <a:pt x="516" y="391"/>
                    </a:lnTo>
                    <a:lnTo>
                      <a:pt x="503" y="390"/>
                    </a:lnTo>
                    <a:lnTo>
                      <a:pt x="493" y="381"/>
                    </a:lnTo>
                    <a:lnTo>
                      <a:pt x="484" y="376"/>
                    </a:lnTo>
                    <a:lnTo>
                      <a:pt x="477" y="374"/>
                    </a:lnTo>
                    <a:lnTo>
                      <a:pt x="471" y="374"/>
                    </a:lnTo>
                    <a:lnTo>
                      <a:pt x="460" y="379"/>
                    </a:lnTo>
                    <a:lnTo>
                      <a:pt x="441" y="397"/>
                    </a:lnTo>
                    <a:lnTo>
                      <a:pt x="436" y="406"/>
                    </a:lnTo>
                    <a:lnTo>
                      <a:pt x="427" y="407"/>
                    </a:lnTo>
                    <a:lnTo>
                      <a:pt x="419" y="414"/>
                    </a:lnTo>
                    <a:lnTo>
                      <a:pt x="408" y="418"/>
                    </a:lnTo>
                    <a:lnTo>
                      <a:pt x="397" y="417"/>
                    </a:lnTo>
                    <a:lnTo>
                      <a:pt x="379" y="422"/>
                    </a:lnTo>
                    <a:lnTo>
                      <a:pt x="369" y="427"/>
                    </a:lnTo>
                    <a:lnTo>
                      <a:pt x="350" y="421"/>
                    </a:lnTo>
                    <a:lnTo>
                      <a:pt x="341" y="409"/>
                    </a:lnTo>
                    <a:lnTo>
                      <a:pt x="337" y="402"/>
                    </a:lnTo>
                    <a:lnTo>
                      <a:pt x="331" y="397"/>
                    </a:lnTo>
                    <a:lnTo>
                      <a:pt x="321" y="391"/>
                    </a:lnTo>
                    <a:lnTo>
                      <a:pt x="295" y="379"/>
                    </a:lnTo>
                    <a:lnTo>
                      <a:pt x="283" y="370"/>
                    </a:lnTo>
                    <a:lnTo>
                      <a:pt x="267" y="368"/>
                    </a:lnTo>
                    <a:lnTo>
                      <a:pt x="257" y="370"/>
                    </a:lnTo>
                    <a:lnTo>
                      <a:pt x="248" y="370"/>
                    </a:lnTo>
                    <a:lnTo>
                      <a:pt x="245" y="379"/>
                    </a:lnTo>
                    <a:lnTo>
                      <a:pt x="245" y="391"/>
                    </a:lnTo>
                    <a:lnTo>
                      <a:pt x="242" y="396"/>
                    </a:lnTo>
                    <a:lnTo>
                      <a:pt x="240" y="407"/>
                    </a:lnTo>
                    <a:lnTo>
                      <a:pt x="220" y="412"/>
                    </a:lnTo>
                    <a:lnTo>
                      <a:pt x="207" y="417"/>
                    </a:lnTo>
                    <a:lnTo>
                      <a:pt x="196" y="417"/>
                    </a:lnTo>
                    <a:lnTo>
                      <a:pt x="186" y="414"/>
                    </a:lnTo>
                    <a:lnTo>
                      <a:pt x="176" y="409"/>
                    </a:lnTo>
                    <a:lnTo>
                      <a:pt x="167" y="401"/>
                    </a:lnTo>
                    <a:lnTo>
                      <a:pt x="164" y="386"/>
                    </a:lnTo>
                    <a:lnTo>
                      <a:pt x="164" y="381"/>
                    </a:lnTo>
                    <a:lnTo>
                      <a:pt x="156" y="378"/>
                    </a:lnTo>
                    <a:lnTo>
                      <a:pt x="154" y="382"/>
                    </a:lnTo>
                    <a:lnTo>
                      <a:pt x="155" y="386"/>
                    </a:lnTo>
                    <a:lnTo>
                      <a:pt x="151" y="386"/>
                    </a:lnTo>
                    <a:lnTo>
                      <a:pt x="143" y="380"/>
                    </a:lnTo>
                    <a:lnTo>
                      <a:pt x="137" y="374"/>
                    </a:lnTo>
                    <a:lnTo>
                      <a:pt x="134" y="373"/>
                    </a:lnTo>
                    <a:lnTo>
                      <a:pt x="119" y="374"/>
                    </a:lnTo>
                    <a:lnTo>
                      <a:pt x="117" y="380"/>
                    </a:lnTo>
                    <a:lnTo>
                      <a:pt x="107" y="386"/>
                    </a:lnTo>
                    <a:lnTo>
                      <a:pt x="105" y="386"/>
                    </a:lnTo>
                    <a:lnTo>
                      <a:pt x="108" y="379"/>
                    </a:lnTo>
                    <a:lnTo>
                      <a:pt x="107" y="375"/>
                    </a:lnTo>
                    <a:lnTo>
                      <a:pt x="73" y="385"/>
                    </a:lnTo>
                    <a:lnTo>
                      <a:pt x="79" y="378"/>
                    </a:lnTo>
                    <a:lnTo>
                      <a:pt x="87" y="371"/>
                    </a:lnTo>
                    <a:lnTo>
                      <a:pt x="101" y="371"/>
                    </a:lnTo>
                    <a:lnTo>
                      <a:pt x="108" y="368"/>
                    </a:lnTo>
                    <a:lnTo>
                      <a:pt x="110" y="366"/>
                    </a:lnTo>
                    <a:lnTo>
                      <a:pt x="118" y="362"/>
                    </a:lnTo>
                    <a:lnTo>
                      <a:pt x="122" y="357"/>
                    </a:lnTo>
                    <a:lnTo>
                      <a:pt x="113" y="355"/>
                    </a:lnTo>
                    <a:lnTo>
                      <a:pt x="92" y="360"/>
                    </a:lnTo>
                    <a:lnTo>
                      <a:pt x="69" y="360"/>
                    </a:lnTo>
                    <a:lnTo>
                      <a:pt x="67" y="355"/>
                    </a:lnTo>
                    <a:lnTo>
                      <a:pt x="79" y="344"/>
                    </a:lnTo>
                    <a:lnTo>
                      <a:pt x="71" y="336"/>
                    </a:lnTo>
                    <a:lnTo>
                      <a:pt x="68" y="333"/>
                    </a:lnTo>
                    <a:lnTo>
                      <a:pt x="63" y="333"/>
                    </a:lnTo>
                    <a:lnTo>
                      <a:pt x="64" y="325"/>
                    </a:lnTo>
                    <a:lnTo>
                      <a:pt x="69" y="321"/>
                    </a:lnTo>
                    <a:lnTo>
                      <a:pt x="71" y="316"/>
                    </a:lnTo>
                    <a:lnTo>
                      <a:pt x="64" y="317"/>
                    </a:lnTo>
                    <a:lnTo>
                      <a:pt x="57" y="320"/>
                    </a:lnTo>
                    <a:lnTo>
                      <a:pt x="52" y="312"/>
                    </a:lnTo>
                    <a:lnTo>
                      <a:pt x="59" y="309"/>
                    </a:lnTo>
                    <a:lnTo>
                      <a:pt x="60" y="300"/>
                    </a:lnTo>
                    <a:lnTo>
                      <a:pt x="56" y="290"/>
                    </a:lnTo>
                    <a:lnTo>
                      <a:pt x="51" y="287"/>
                    </a:lnTo>
                    <a:lnTo>
                      <a:pt x="37" y="283"/>
                    </a:lnTo>
                    <a:lnTo>
                      <a:pt x="30" y="277"/>
                    </a:lnTo>
                    <a:lnTo>
                      <a:pt x="20" y="279"/>
                    </a:lnTo>
                    <a:lnTo>
                      <a:pt x="16" y="277"/>
                    </a:lnTo>
                    <a:lnTo>
                      <a:pt x="10" y="271"/>
                    </a:lnTo>
                    <a:lnTo>
                      <a:pt x="10" y="268"/>
                    </a:lnTo>
                    <a:lnTo>
                      <a:pt x="16" y="266"/>
                    </a:lnTo>
                    <a:lnTo>
                      <a:pt x="17" y="256"/>
                    </a:lnTo>
                    <a:lnTo>
                      <a:pt x="16" y="251"/>
                    </a:lnTo>
                    <a:lnTo>
                      <a:pt x="19" y="245"/>
                    </a:lnTo>
                    <a:lnTo>
                      <a:pt x="22" y="246"/>
                    </a:lnTo>
                    <a:lnTo>
                      <a:pt x="28" y="262"/>
                    </a:lnTo>
                    <a:lnTo>
                      <a:pt x="35" y="263"/>
                    </a:lnTo>
                    <a:lnTo>
                      <a:pt x="43" y="262"/>
                    </a:lnTo>
                    <a:lnTo>
                      <a:pt x="54" y="262"/>
                    </a:lnTo>
                    <a:lnTo>
                      <a:pt x="52" y="260"/>
                    </a:lnTo>
                    <a:lnTo>
                      <a:pt x="42" y="255"/>
                    </a:lnTo>
                    <a:lnTo>
                      <a:pt x="37" y="246"/>
                    </a:lnTo>
                    <a:lnTo>
                      <a:pt x="38" y="239"/>
                    </a:lnTo>
                    <a:lnTo>
                      <a:pt x="47" y="231"/>
                    </a:lnTo>
                    <a:lnTo>
                      <a:pt x="44" y="226"/>
                    </a:lnTo>
                    <a:lnTo>
                      <a:pt x="38" y="220"/>
                    </a:lnTo>
                    <a:lnTo>
                      <a:pt x="38" y="214"/>
                    </a:lnTo>
                    <a:lnTo>
                      <a:pt x="32" y="206"/>
                    </a:lnTo>
                    <a:lnTo>
                      <a:pt x="33" y="195"/>
                    </a:lnTo>
                    <a:lnTo>
                      <a:pt x="43" y="186"/>
                    </a:lnTo>
                    <a:lnTo>
                      <a:pt x="41" y="182"/>
                    </a:lnTo>
                    <a:lnTo>
                      <a:pt x="25" y="186"/>
                    </a:lnTo>
                    <a:lnTo>
                      <a:pt x="0" y="186"/>
                    </a:lnTo>
                    <a:lnTo>
                      <a:pt x="0" y="181"/>
                    </a:lnTo>
                    <a:lnTo>
                      <a:pt x="3" y="160"/>
                    </a:lnTo>
                    <a:lnTo>
                      <a:pt x="8" y="150"/>
                    </a:lnTo>
                    <a:lnTo>
                      <a:pt x="14" y="149"/>
                    </a:lnTo>
                    <a:lnTo>
                      <a:pt x="20" y="138"/>
                    </a:lnTo>
                    <a:lnTo>
                      <a:pt x="27" y="132"/>
                    </a:lnTo>
                    <a:lnTo>
                      <a:pt x="35" y="122"/>
                    </a:lnTo>
                    <a:lnTo>
                      <a:pt x="48" y="123"/>
                    </a:lnTo>
                    <a:lnTo>
                      <a:pt x="63" y="118"/>
                    </a:lnTo>
                    <a:lnTo>
                      <a:pt x="68" y="123"/>
                    </a:lnTo>
                    <a:lnTo>
                      <a:pt x="80" y="127"/>
                    </a:lnTo>
                    <a:lnTo>
                      <a:pt x="91" y="126"/>
                    </a:lnTo>
                    <a:lnTo>
                      <a:pt x="87" y="112"/>
                    </a:lnTo>
                    <a:lnTo>
                      <a:pt x="96" y="113"/>
                    </a:lnTo>
                    <a:lnTo>
                      <a:pt x="102" y="117"/>
                    </a:lnTo>
                    <a:lnTo>
                      <a:pt x="101" y="122"/>
                    </a:lnTo>
                    <a:lnTo>
                      <a:pt x="108" y="123"/>
                    </a:lnTo>
                    <a:lnTo>
                      <a:pt x="122" y="121"/>
                    </a:lnTo>
                    <a:lnTo>
                      <a:pt x="149" y="121"/>
                    </a:lnTo>
                    <a:lnTo>
                      <a:pt x="161" y="120"/>
                    </a:lnTo>
                    <a:lnTo>
                      <a:pt x="160" y="113"/>
                    </a:lnTo>
                    <a:lnTo>
                      <a:pt x="151" y="111"/>
                    </a:lnTo>
                    <a:lnTo>
                      <a:pt x="150" y="107"/>
                    </a:lnTo>
                    <a:lnTo>
                      <a:pt x="160" y="104"/>
                    </a:lnTo>
                    <a:lnTo>
                      <a:pt x="204" y="100"/>
                    </a:lnTo>
                    <a:lnTo>
                      <a:pt x="204" y="96"/>
                    </a:lnTo>
                    <a:lnTo>
                      <a:pt x="196" y="94"/>
                    </a:lnTo>
                    <a:lnTo>
                      <a:pt x="189" y="96"/>
                    </a:lnTo>
                    <a:lnTo>
                      <a:pt x="176" y="94"/>
                    </a:lnTo>
                    <a:lnTo>
                      <a:pt x="173" y="90"/>
                    </a:lnTo>
                    <a:lnTo>
                      <a:pt x="170" y="89"/>
                    </a:lnTo>
                    <a:lnTo>
                      <a:pt x="167" y="83"/>
                    </a:lnTo>
                    <a:lnTo>
                      <a:pt x="161" y="79"/>
                    </a:lnTo>
                    <a:lnTo>
                      <a:pt x="164" y="73"/>
                    </a:lnTo>
                    <a:lnTo>
                      <a:pt x="170" y="62"/>
                    </a:lnTo>
                    <a:lnTo>
                      <a:pt x="171" y="66"/>
                    </a:lnTo>
                    <a:lnTo>
                      <a:pt x="180" y="66"/>
                    </a:lnTo>
                    <a:lnTo>
                      <a:pt x="193" y="69"/>
                    </a:lnTo>
                    <a:lnTo>
                      <a:pt x="231" y="68"/>
                    </a:lnTo>
                    <a:lnTo>
                      <a:pt x="242" y="72"/>
                    </a:lnTo>
                    <a:lnTo>
                      <a:pt x="248" y="75"/>
                    </a:lnTo>
                    <a:lnTo>
                      <a:pt x="253" y="74"/>
                    </a:lnTo>
                    <a:lnTo>
                      <a:pt x="274" y="77"/>
                    </a:lnTo>
                    <a:lnTo>
                      <a:pt x="288" y="70"/>
                    </a:lnTo>
                    <a:lnTo>
                      <a:pt x="295" y="57"/>
                    </a:lnTo>
                    <a:lnTo>
                      <a:pt x="307" y="51"/>
                    </a:lnTo>
                    <a:lnTo>
                      <a:pt x="318" y="41"/>
                    </a:lnTo>
                    <a:lnTo>
                      <a:pt x="332" y="36"/>
                    </a:lnTo>
                    <a:lnTo>
                      <a:pt x="343" y="26"/>
                    </a:lnTo>
                    <a:lnTo>
                      <a:pt x="355" y="19"/>
                    </a:lnTo>
                    <a:lnTo>
                      <a:pt x="381" y="9"/>
                    </a:lnTo>
                    <a:lnTo>
                      <a:pt x="398" y="7"/>
                    </a:lnTo>
                    <a:lnTo>
                      <a:pt x="414" y="5"/>
                    </a:lnTo>
                    <a:lnTo>
                      <a:pt x="436" y="8"/>
                    </a:lnTo>
                    <a:lnTo>
                      <a:pt x="473" y="8"/>
                    </a:lnTo>
                    <a:lnTo>
                      <a:pt x="485" y="2"/>
                    </a:lnTo>
                    <a:lnTo>
                      <a:pt x="493" y="0"/>
                    </a:lnTo>
                    <a:lnTo>
                      <a:pt x="499" y="3"/>
                    </a:lnTo>
                    <a:lnTo>
                      <a:pt x="499" y="10"/>
                    </a:lnTo>
                    <a:lnTo>
                      <a:pt x="506" y="21"/>
                    </a:lnTo>
                    <a:lnTo>
                      <a:pt x="520" y="29"/>
                    </a:lnTo>
                    <a:lnTo>
                      <a:pt x="533" y="35"/>
                    </a:lnTo>
                    <a:lnTo>
                      <a:pt x="546" y="26"/>
                    </a:lnTo>
                    <a:lnTo>
                      <a:pt x="553" y="37"/>
                    </a:lnTo>
                    <a:lnTo>
                      <a:pt x="560" y="58"/>
                    </a:lnTo>
                    <a:lnTo>
                      <a:pt x="587" y="61"/>
                    </a:lnTo>
                    <a:lnTo>
                      <a:pt x="623" y="80"/>
                    </a:lnTo>
                    <a:lnTo>
                      <a:pt x="629" y="77"/>
                    </a:lnTo>
                    <a:lnTo>
                      <a:pt x="635" y="74"/>
                    </a:lnTo>
                    <a:lnTo>
                      <a:pt x="656" y="84"/>
                    </a:lnTo>
                    <a:lnTo>
                      <a:pt x="677" y="83"/>
                    </a:lnTo>
                    <a:lnTo>
                      <a:pt x="693" y="77"/>
                    </a:lnTo>
                    <a:lnTo>
                      <a:pt x="724" y="72"/>
                    </a:lnTo>
                    <a:lnTo>
                      <a:pt x="758" y="80"/>
                    </a:lnTo>
                    <a:lnTo>
                      <a:pt x="779" y="79"/>
                    </a:lnTo>
                    <a:lnTo>
                      <a:pt x="820" y="51"/>
                    </a:lnTo>
                    <a:lnTo>
                      <a:pt x="838" y="40"/>
                    </a:lnTo>
                    <a:lnTo>
                      <a:pt x="840" y="35"/>
                    </a:lnTo>
                    <a:lnTo>
                      <a:pt x="847" y="41"/>
                    </a:lnTo>
                    <a:lnTo>
                      <a:pt x="855" y="41"/>
                    </a:lnTo>
                    <a:lnTo>
                      <a:pt x="868" y="37"/>
                    </a:lnTo>
                    <a:lnTo>
                      <a:pt x="887" y="43"/>
                    </a:lnTo>
                    <a:lnTo>
                      <a:pt x="893" y="43"/>
                    </a:lnTo>
                    <a:lnTo>
                      <a:pt x="898" y="36"/>
                    </a:lnTo>
                    <a:lnTo>
                      <a:pt x="903" y="32"/>
                    </a:lnTo>
                    <a:lnTo>
                      <a:pt x="911" y="35"/>
                    </a:lnTo>
                    <a:lnTo>
                      <a:pt x="919" y="42"/>
                    </a:lnTo>
                    <a:lnTo>
                      <a:pt x="930" y="58"/>
                    </a:lnTo>
                    <a:lnTo>
                      <a:pt x="935" y="59"/>
                    </a:lnTo>
                    <a:lnTo>
                      <a:pt x="944" y="69"/>
                    </a:lnTo>
                    <a:lnTo>
                      <a:pt x="951" y="75"/>
                    </a:lnTo>
                    <a:lnTo>
                      <a:pt x="958" y="89"/>
                    </a:lnTo>
                    <a:lnTo>
                      <a:pt x="960" y="109"/>
                    </a:lnTo>
                    <a:lnTo>
                      <a:pt x="963" y="123"/>
                    </a:lnTo>
                    <a:lnTo>
                      <a:pt x="971" y="133"/>
                    </a:lnTo>
                    <a:lnTo>
                      <a:pt x="982" y="137"/>
                    </a:lnTo>
                    <a:lnTo>
                      <a:pt x="990" y="143"/>
                    </a:lnTo>
                    <a:lnTo>
                      <a:pt x="1000" y="153"/>
                    </a:lnTo>
                    <a:lnTo>
                      <a:pt x="1008" y="156"/>
                    </a:lnTo>
                    <a:lnTo>
                      <a:pt x="1012" y="161"/>
                    </a:lnTo>
                    <a:lnTo>
                      <a:pt x="1003" y="179"/>
                    </a:lnTo>
                    <a:lnTo>
                      <a:pt x="1001" y="186"/>
                    </a:lnTo>
                    <a:lnTo>
                      <a:pt x="987" y="195"/>
                    </a:lnTo>
                    <a:lnTo>
                      <a:pt x="988" y="202"/>
                    </a:lnTo>
                    <a:lnTo>
                      <a:pt x="995" y="219"/>
                    </a:lnTo>
                    <a:lnTo>
                      <a:pt x="997" y="246"/>
                    </a:lnTo>
                    <a:lnTo>
                      <a:pt x="997" y="263"/>
                    </a:lnTo>
                    <a:lnTo>
                      <a:pt x="999" y="279"/>
                    </a:lnTo>
                    <a:lnTo>
                      <a:pt x="995" y="300"/>
                    </a:lnTo>
                    <a:lnTo>
                      <a:pt x="1009" y="308"/>
                    </a:lnTo>
                    <a:lnTo>
                      <a:pt x="1021" y="325"/>
                    </a:lnTo>
                    <a:lnTo>
                      <a:pt x="1022" y="341"/>
                    </a:lnTo>
                    <a:lnTo>
                      <a:pt x="1015" y="348"/>
                    </a:lnTo>
                    <a:lnTo>
                      <a:pt x="1000" y="347"/>
                    </a:lnTo>
                    <a:lnTo>
                      <a:pt x="990" y="336"/>
                    </a:lnTo>
                    <a:lnTo>
                      <a:pt x="973" y="337"/>
                    </a:lnTo>
                    <a:lnTo>
                      <a:pt x="942" y="336"/>
                    </a:lnTo>
                    <a:lnTo>
                      <a:pt x="922" y="327"/>
                    </a:lnTo>
                    <a:lnTo>
                      <a:pt x="897" y="348"/>
                    </a:lnTo>
                    <a:lnTo>
                      <a:pt x="888" y="349"/>
                    </a:lnTo>
                    <a:lnTo>
                      <a:pt x="887" y="347"/>
                    </a:lnTo>
                    <a:lnTo>
                      <a:pt x="887" y="342"/>
                    </a:lnTo>
                    <a:lnTo>
                      <a:pt x="883" y="339"/>
                    </a:lnTo>
                    <a:lnTo>
                      <a:pt x="881" y="337"/>
                    </a:lnTo>
                    <a:lnTo>
                      <a:pt x="872" y="344"/>
                    </a:lnTo>
                    <a:lnTo>
                      <a:pt x="855" y="352"/>
                    </a:lnTo>
                    <a:lnTo>
                      <a:pt x="820" y="354"/>
                    </a:lnTo>
                    <a:lnTo>
                      <a:pt x="810" y="351"/>
                    </a:lnTo>
                    <a:lnTo>
                      <a:pt x="801" y="351"/>
                    </a:lnTo>
                    <a:lnTo>
                      <a:pt x="785" y="355"/>
                    </a:lnTo>
                    <a:lnTo>
                      <a:pt x="775" y="364"/>
                    </a:lnTo>
                    <a:lnTo>
                      <a:pt x="767" y="368"/>
                    </a:lnTo>
                    <a:lnTo>
                      <a:pt x="754" y="371"/>
                    </a:lnTo>
                    <a:lnTo>
                      <a:pt x="750" y="375"/>
                    </a:lnTo>
                    <a:lnTo>
                      <a:pt x="716" y="381"/>
                    </a:lnTo>
                    <a:lnTo>
                      <a:pt x="689" y="378"/>
                    </a:lnTo>
                    <a:lnTo>
                      <a:pt x="678" y="366"/>
                    </a:lnTo>
                    <a:lnTo>
                      <a:pt x="671" y="365"/>
                    </a:lnTo>
                    <a:lnTo>
                      <a:pt x="657" y="366"/>
                    </a:lnTo>
                    <a:lnTo>
                      <a:pt x="648" y="373"/>
                    </a:lnTo>
                    <a:lnTo>
                      <a:pt x="634" y="378"/>
                    </a:lnTo>
                    <a:lnTo>
                      <a:pt x="626" y="380"/>
                    </a:lnTo>
                    <a:lnTo>
                      <a:pt x="622" y="384"/>
                    </a:lnTo>
                    <a:lnTo>
                      <a:pt x="607" y="381"/>
                    </a:lnTo>
                    <a:lnTo>
                      <a:pt x="598" y="384"/>
                    </a:lnTo>
                    <a:lnTo>
                      <a:pt x="597" y="381"/>
                    </a:lnTo>
                    <a:lnTo>
                      <a:pt x="597" y="379"/>
                    </a:lnTo>
                    <a:lnTo>
                      <a:pt x="597" y="378"/>
                    </a:lnTo>
                    <a:lnTo>
                      <a:pt x="597" y="378"/>
                    </a:lnTo>
                    <a:lnTo>
                      <a:pt x="592" y="374"/>
                    </a:lnTo>
                    <a:lnTo>
                      <a:pt x="583" y="373"/>
                    </a:lnTo>
                    <a:lnTo>
                      <a:pt x="578" y="370"/>
                    </a:lnTo>
                    <a:lnTo>
                      <a:pt x="573" y="381"/>
                    </a:lnTo>
                    <a:lnTo>
                      <a:pt x="571" y="382"/>
                    </a:lnTo>
                    <a:lnTo>
                      <a:pt x="571" y="387"/>
                    </a:lnTo>
                    <a:lnTo>
                      <a:pt x="569" y="396"/>
                    </a:lnTo>
                    <a:lnTo>
                      <a:pt x="579" y="408"/>
                    </a:lnTo>
                    <a:lnTo>
                      <a:pt x="579" y="411"/>
                    </a:lnTo>
                    <a:lnTo>
                      <a:pt x="576" y="412"/>
                    </a:lnTo>
                    <a:lnTo>
                      <a:pt x="569" y="412"/>
                    </a:lnTo>
                    <a:lnTo>
                      <a:pt x="560" y="414"/>
                    </a:lnTo>
                    <a:lnTo>
                      <a:pt x="560" y="418"/>
                    </a:lnTo>
                    <a:lnTo>
                      <a:pt x="560" y="427"/>
                    </a:lnTo>
                    <a:lnTo>
                      <a:pt x="554" y="432"/>
                    </a:lnTo>
                    <a:lnTo>
                      <a:pt x="551" y="433"/>
                    </a:lnTo>
                    <a:lnTo>
                      <a:pt x="548" y="439"/>
                    </a:lnTo>
                    <a:lnTo>
                      <a:pt x="542" y="435"/>
                    </a:lnTo>
                    <a:lnTo>
                      <a:pt x="540" y="432"/>
                    </a:lnTo>
                    <a:lnTo>
                      <a:pt x="536" y="432"/>
                    </a:lnTo>
                    <a:lnTo>
                      <a:pt x="538" y="42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88" name="Freeform 161">
                <a:extLst>
                  <a:ext uri="{FF2B5EF4-FFF2-40B4-BE49-F238E27FC236}">
                    <a16:creationId xmlns:a16="http://schemas.microsoft.com/office/drawing/2014/main" id="{A4A90E54-CEA4-44FC-9E38-B7DBE510D0C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802" y="1980"/>
                <a:ext cx="33" cy="28"/>
              </a:xfrm>
              <a:custGeom>
                <a:avLst/>
                <a:gdLst/>
                <a:ahLst/>
                <a:cxnLst>
                  <a:cxn ang="0">
                    <a:pos x="108" y="8"/>
                  </a:cxn>
                  <a:cxn ang="0">
                    <a:pos x="100" y="6"/>
                  </a:cxn>
                  <a:cxn ang="0">
                    <a:pos x="77" y="10"/>
                  </a:cxn>
                  <a:cxn ang="0">
                    <a:pos x="59" y="0"/>
                  </a:cxn>
                  <a:cxn ang="0">
                    <a:pos x="39" y="8"/>
                  </a:cxn>
                  <a:cxn ang="0">
                    <a:pos x="25" y="10"/>
                  </a:cxn>
                  <a:cxn ang="0">
                    <a:pos x="16" y="18"/>
                  </a:cxn>
                  <a:cxn ang="0">
                    <a:pos x="19" y="24"/>
                  </a:cxn>
                  <a:cxn ang="0">
                    <a:pos x="28" y="31"/>
                  </a:cxn>
                  <a:cxn ang="0">
                    <a:pos x="27" y="42"/>
                  </a:cxn>
                  <a:cxn ang="0">
                    <a:pos x="16" y="51"/>
                  </a:cxn>
                  <a:cxn ang="0">
                    <a:pos x="14" y="67"/>
                  </a:cxn>
                  <a:cxn ang="0">
                    <a:pos x="10" y="81"/>
                  </a:cxn>
                  <a:cxn ang="0">
                    <a:pos x="0" y="96"/>
                  </a:cxn>
                  <a:cxn ang="0">
                    <a:pos x="3" y="100"/>
                  </a:cxn>
                  <a:cxn ang="0">
                    <a:pos x="10" y="104"/>
                  </a:cxn>
                  <a:cxn ang="0">
                    <a:pos x="43" y="100"/>
                  </a:cxn>
                  <a:cxn ang="0">
                    <a:pos x="36" y="107"/>
                  </a:cxn>
                  <a:cxn ang="0">
                    <a:pos x="21" y="113"/>
                  </a:cxn>
                  <a:cxn ang="0">
                    <a:pos x="10" y="120"/>
                  </a:cxn>
                  <a:cxn ang="0">
                    <a:pos x="9" y="127"/>
                  </a:cxn>
                  <a:cxn ang="0">
                    <a:pos x="9" y="140"/>
                  </a:cxn>
                  <a:cxn ang="0">
                    <a:pos x="17" y="137"/>
                  </a:cxn>
                  <a:cxn ang="0">
                    <a:pos x="23" y="127"/>
                  </a:cxn>
                  <a:cxn ang="0">
                    <a:pos x="33" y="118"/>
                  </a:cxn>
                  <a:cxn ang="0">
                    <a:pos x="58" y="101"/>
                  </a:cxn>
                  <a:cxn ang="0">
                    <a:pos x="76" y="86"/>
                  </a:cxn>
                  <a:cxn ang="0">
                    <a:pos x="85" y="75"/>
                  </a:cxn>
                  <a:cxn ang="0">
                    <a:pos x="97" y="75"/>
                  </a:cxn>
                  <a:cxn ang="0">
                    <a:pos x="108" y="73"/>
                  </a:cxn>
                  <a:cxn ang="0">
                    <a:pos x="124" y="73"/>
                  </a:cxn>
                  <a:cxn ang="0">
                    <a:pos x="138" y="74"/>
                  </a:cxn>
                  <a:cxn ang="0">
                    <a:pos x="145" y="78"/>
                  </a:cxn>
                  <a:cxn ang="0">
                    <a:pos x="160" y="73"/>
                  </a:cxn>
                  <a:cxn ang="0">
                    <a:pos x="166" y="64"/>
                  </a:cxn>
                  <a:cxn ang="0">
                    <a:pos x="166" y="56"/>
                  </a:cxn>
                  <a:cxn ang="0">
                    <a:pos x="156" y="54"/>
                  </a:cxn>
                  <a:cxn ang="0">
                    <a:pos x="139" y="48"/>
                  </a:cxn>
                  <a:cxn ang="0">
                    <a:pos x="125" y="42"/>
                  </a:cxn>
                  <a:cxn ang="0">
                    <a:pos x="117" y="36"/>
                  </a:cxn>
                  <a:cxn ang="0">
                    <a:pos x="109" y="27"/>
                  </a:cxn>
                  <a:cxn ang="0">
                    <a:pos x="107" y="16"/>
                  </a:cxn>
                  <a:cxn ang="0">
                    <a:pos x="108" y="8"/>
                  </a:cxn>
                </a:cxnLst>
                <a:rect l="0" t="0" r="r" b="b"/>
                <a:pathLst>
                  <a:path w="166" h="140">
                    <a:moveTo>
                      <a:pt x="108" y="8"/>
                    </a:moveTo>
                    <a:lnTo>
                      <a:pt x="100" y="6"/>
                    </a:lnTo>
                    <a:lnTo>
                      <a:pt x="77" y="10"/>
                    </a:lnTo>
                    <a:lnTo>
                      <a:pt x="59" y="0"/>
                    </a:lnTo>
                    <a:lnTo>
                      <a:pt x="39" y="8"/>
                    </a:lnTo>
                    <a:lnTo>
                      <a:pt x="25" y="10"/>
                    </a:lnTo>
                    <a:lnTo>
                      <a:pt x="16" y="18"/>
                    </a:lnTo>
                    <a:lnTo>
                      <a:pt x="19" y="24"/>
                    </a:lnTo>
                    <a:lnTo>
                      <a:pt x="28" y="31"/>
                    </a:lnTo>
                    <a:lnTo>
                      <a:pt x="27" y="42"/>
                    </a:lnTo>
                    <a:lnTo>
                      <a:pt x="16" y="51"/>
                    </a:lnTo>
                    <a:lnTo>
                      <a:pt x="14" y="67"/>
                    </a:lnTo>
                    <a:lnTo>
                      <a:pt x="10" y="81"/>
                    </a:lnTo>
                    <a:lnTo>
                      <a:pt x="0" y="96"/>
                    </a:lnTo>
                    <a:lnTo>
                      <a:pt x="3" y="100"/>
                    </a:lnTo>
                    <a:lnTo>
                      <a:pt x="10" y="104"/>
                    </a:lnTo>
                    <a:lnTo>
                      <a:pt x="43" y="100"/>
                    </a:lnTo>
                    <a:lnTo>
                      <a:pt x="36" y="107"/>
                    </a:lnTo>
                    <a:lnTo>
                      <a:pt x="21" y="113"/>
                    </a:lnTo>
                    <a:lnTo>
                      <a:pt x="10" y="120"/>
                    </a:lnTo>
                    <a:lnTo>
                      <a:pt x="9" y="127"/>
                    </a:lnTo>
                    <a:lnTo>
                      <a:pt x="9" y="140"/>
                    </a:lnTo>
                    <a:lnTo>
                      <a:pt x="17" y="137"/>
                    </a:lnTo>
                    <a:lnTo>
                      <a:pt x="23" y="127"/>
                    </a:lnTo>
                    <a:lnTo>
                      <a:pt x="33" y="118"/>
                    </a:lnTo>
                    <a:lnTo>
                      <a:pt x="58" y="101"/>
                    </a:lnTo>
                    <a:lnTo>
                      <a:pt x="76" y="86"/>
                    </a:lnTo>
                    <a:lnTo>
                      <a:pt x="85" y="75"/>
                    </a:lnTo>
                    <a:lnTo>
                      <a:pt x="97" y="75"/>
                    </a:lnTo>
                    <a:lnTo>
                      <a:pt x="108" y="73"/>
                    </a:lnTo>
                    <a:lnTo>
                      <a:pt x="124" y="73"/>
                    </a:lnTo>
                    <a:lnTo>
                      <a:pt x="138" y="74"/>
                    </a:lnTo>
                    <a:lnTo>
                      <a:pt x="145" y="78"/>
                    </a:lnTo>
                    <a:lnTo>
                      <a:pt x="160" y="73"/>
                    </a:lnTo>
                    <a:lnTo>
                      <a:pt x="166" y="64"/>
                    </a:lnTo>
                    <a:lnTo>
                      <a:pt x="166" y="56"/>
                    </a:lnTo>
                    <a:lnTo>
                      <a:pt x="156" y="54"/>
                    </a:lnTo>
                    <a:lnTo>
                      <a:pt x="139" y="48"/>
                    </a:lnTo>
                    <a:lnTo>
                      <a:pt x="125" y="42"/>
                    </a:lnTo>
                    <a:lnTo>
                      <a:pt x="117" y="36"/>
                    </a:lnTo>
                    <a:lnTo>
                      <a:pt x="109" y="27"/>
                    </a:lnTo>
                    <a:lnTo>
                      <a:pt x="107" y="16"/>
                    </a:lnTo>
                    <a:lnTo>
                      <a:pt x="108" y="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84" name="Freeform 162">
              <a:extLst>
                <a:ext uri="{FF2B5EF4-FFF2-40B4-BE49-F238E27FC236}">
                  <a16:creationId xmlns:a16="http://schemas.microsoft.com/office/drawing/2014/main" id="{CB52AA38-B7AC-4322-8903-F3151379341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2898" y="2100"/>
              <a:ext cx="47" cy="54"/>
            </a:xfrm>
            <a:custGeom>
              <a:avLst/>
              <a:gdLst/>
              <a:ahLst/>
              <a:cxnLst>
                <a:cxn ang="0">
                  <a:pos x="215" y="94"/>
                </a:cxn>
                <a:cxn ang="0">
                  <a:pos x="231" y="75"/>
                </a:cxn>
                <a:cxn ang="0">
                  <a:pos x="215" y="0"/>
                </a:cxn>
                <a:cxn ang="0">
                  <a:pos x="165" y="26"/>
                </a:cxn>
                <a:cxn ang="0">
                  <a:pos x="141" y="39"/>
                </a:cxn>
                <a:cxn ang="0">
                  <a:pos x="96" y="67"/>
                </a:cxn>
                <a:cxn ang="0">
                  <a:pos x="87" y="69"/>
                </a:cxn>
                <a:cxn ang="0">
                  <a:pos x="75" y="67"/>
                </a:cxn>
                <a:cxn ang="0">
                  <a:pos x="70" y="65"/>
                </a:cxn>
                <a:cxn ang="0">
                  <a:pos x="62" y="55"/>
                </a:cxn>
                <a:cxn ang="0">
                  <a:pos x="54" y="51"/>
                </a:cxn>
                <a:cxn ang="0">
                  <a:pos x="48" y="43"/>
                </a:cxn>
                <a:cxn ang="0">
                  <a:pos x="44" y="42"/>
                </a:cxn>
                <a:cxn ang="0">
                  <a:pos x="32" y="44"/>
                </a:cxn>
                <a:cxn ang="0">
                  <a:pos x="32" y="64"/>
                </a:cxn>
                <a:cxn ang="0">
                  <a:pos x="32" y="66"/>
                </a:cxn>
                <a:cxn ang="0">
                  <a:pos x="31" y="75"/>
                </a:cxn>
                <a:cxn ang="0">
                  <a:pos x="30" y="82"/>
                </a:cxn>
                <a:cxn ang="0">
                  <a:pos x="28" y="94"/>
                </a:cxn>
                <a:cxn ang="0">
                  <a:pos x="31" y="103"/>
                </a:cxn>
                <a:cxn ang="0">
                  <a:pos x="28" y="109"/>
                </a:cxn>
                <a:cxn ang="0">
                  <a:pos x="27" y="118"/>
                </a:cxn>
                <a:cxn ang="0">
                  <a:pos x="25" y="120"/>
                </a:cxn>
                <a:cxn ang="0">
                  <a:pos x="27" y="124"/>
                </a:cxn>
                <a:cxn ang="0">
                  <a:pos x="23" y="137"/>
                </a:cxn>
                <a:cxn ang="0">
                  <a:pos x="26" y="145"/>
                </a:cxn>
                <a:cxn ang="0">
                  <a:pos x="17" y="163"/>
                </a:cxn>
                <a:cxn ang="0">
                  <a:pos x="11" y="183"/>
                </a:cxn>
                <a:cxn ang="0">
                  <a:pos x="5" y="236"/>
                </a:cxn>
                <a:cxn ang="0">
                  <a:pos x="1" y="247"/>
                </a:cxn>
                <a:cxn ang="0">
                  <a:pos x="0" y="253"/>
                </a:cxn>
                <a:cxn ang="0">
                  <a:pos x="0" y="253"/>
                </a:cxn>
                <a:cxn ang="0">
                  <a:pos x="3" y="261"/>
                </a:cxn>
                <a:cxn ang="0">
                  <a:pos x="64" y="269"/>
                </a:cxn>
                <a:cxn ang="0">
                  <a:pos x="81" y="252"/>
                </a:cxn>
                <a:cxn ang="0">
                  <a:pos x="82" y="248"/>
                </a:cxn>
                <a:cxn ang="0">
                  <a:pos x="97" y="223"/>
                </a:cxn>
                <a:cxn ang="0">
                  <a:pos x="139" y="217"/>
                </a:cxn>
                <a:cxn ang="0">
                  <a:pos x="140" y="207"/>
                </a:cxn>
                <a:cxn ang="0">
                  <a:pos x="146" y="191"/>
                </a:cxn>
                <a:cxn ang="0">
                  <a:pos x="168" y="179"/>
                </a:cxn>
                <a:cxn ang="0">
                  <a:pos x="170" y="178"/>
                </a:cxn>
                <a:cxn ang="0">
                  <a:pos x="117" y="124"/>
                </a:cxn>
                <a:cxn ang="0">
                  <a:pos x="108" y="118"/>
                </a:cxn>
                <a:cxn ang="0">
                  <a:pos x="149" y="108"/>
                </a:cxn>
                <a:cxn ang="0">
                  <a:pos x="215" y="94"/>
                </a:cxn>
              </a:cxnLst>
              <a:rect l="0" t="0" r="r" b="b"/>
              <a:pathLst>
                <a:path w="231" h="269">
                  <a:moveTo>
                    <a:pt x="215" y="94"/>
                  </a:moveTo>
                  <a:lnTo>
                    <a:pt x="231" y="75"/>
                  </a:lnTo>
                  <a:lnTo>
                    <a:pt x="215" y="0"/>
                  </a:lnTo>
                  <a:lnTo>
                    <a:pt x="165" y="26"/>
                  </a:lnTo>
                  <a:lnTo>
                    <a:pt x="141" y="39"/>
                  </a:lnTo>
                  <a:lnTo>
                    <a:pt x="96" y="67"/>
                  </a:lnTo>
                  <a:lnTo>
                    <a:pt x="87" y="69"/>
                  </a:lnTo>
                  <a:lnTo>
                    <a:pt x="75" y="67"/>
                  </a:lnTo>
                  <a:lnTo>
                    <a:pt x="70" y="65"/>
                  </a:lnTo>
                  <a:lnTo>
                    <a:pt x="62" y="55"/>
                  </a:lnTo>
                  <a:lnTo>
                    <a:pt x="54" y="51"/>
                  </a:lnTo>
                  <a:lnTo>
                    <a:pt x="48" y="43"/>
                  </a:lnTo>
                  <a:lnTo>
                    <a:pt x="44" y="42"/>
                  </a:lnTo>
                  <a:lnTo>
                    <a:pt x="32" y="44"/>
                  </a:lnTo>
                  <a:lnTo>
                    <a:pt x="32" y="64"/>
                  </a:lnTo>
                  <a:lnTo>
                    <a:pt x="32" y="66"/>
                  </a:lnTo>
                  <a:lnTo>
                    <a:pt x="31" y="75"/>
                  </a:lnTo>
                  <a:lnTo>
                    <a:pt x="30" y="82"/>
                  </a:lnTo>
                  <a:lnTo>
                    <a:pt x="28" y="94"/>
                  </a:lnTo>
                  <a:lnTo>
                    <a:pt x="31" y="103"/>
                  </a:lnTo>
                  <a:lnTo>
                    <a:pt x="28" y="109"/>
                  </a:lnTo>
                  <a:lnTo>
                    <a:pt x="27" y="118"/>
                  </a:lnTo>
                  <a:lnTo>
                    <a:pt x="25" y="120"/>
                  </a:lnTo>
                  <a:lnTo>
                    <a:pt x="27" y="124"/>
                  </a:lnTo>
                  <a:lnTo>
                    <a:pt x="23" y="137"/>
                  </a:lnTo>
                  <a:lnTo>
                    <a:pt x="26" y="145"/>
                  </a:lnTo>
                  <a:lnTo>
                    <a:pt x="17" y="163"/>
                  </a:lnTo>
                  <a:lnTo>
                    <a:pt x="11" y="183"/>
                  </a:lnTo>
                  <a:lnTo>
                    <a:pt x="5" y="236"/>
                  </a:lnTo>
                  <a:lnTo>
                    <a:pt x="1" y="247"/>
                  </a:lnTo>
                  <a:lnTo>
                    <a:pt x="0" y="253"/>
                  </a:lnTo>
                  <a:lnTo>
                    <a:pt x="0" y="253"/>
                  </a:lnTo>
                  <a:lnTo>
                    <a:pt x="3" y="261"/>
                  </a:lnTo>
                  <a:lnTo>
                    <a:pt x="64" y="269"/>
                  </a:lnTo>
                  <a:lnTo>
                    <a:pt x="81" y="252"/>
                  </a:lnTo>
                  <a:lnTo>
                    <a:pt x="82" y="248"/>
                  </a:lnTo>
                  <a:lnTo>
                    <a:pt x="97" y="223"/>
                  </a:lnTo>
                  <a:lnTo>
                    <a:pt x="139" y="217"/>
                  </a:lnTo>
                  <a:lnTo>
                    <a:pt x="140" y="207"/>
                  </a:lnTo>
                  <a:lnTo>
                    <a:pt x="146" y="191"/>
                  </a:lnTo>
                  <a:lnTo>
                    <a:pt x="168" y="179"/>
                  </a:lnTo>
                  <a:lnTo>
                    <a:pt x="170" y="178"/>
                  </a:lnTo>
                  <a:lnTo>
                    <a:pt x="117" y="124"/>
                  </a:lnTo>
                  <a:lnTo>
                    <a:pt x="108" y="118"/>
                  </a:lnTo>
                  <a:lnTo>
                    <a:pt x="149" y="108"/>
                  </a:lnTo>
                  <a:lnTo>
                    <a:pt x="215" y="94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85" name="Freeform 163">
              <a:extLst>
                <a:ext uri="{FF2B5EF4-FFF2-40B4-BE49-F238E27FC236}">
                  <a16:creationId xmlns:a16="http://schemas.microsoft.com/office/drawing/2014/main" id="{2F307083-12DB-4969-A7EB-B77F1648BA0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2905" y="2047"/>
              <a:ext cx="77" cy="67"/>
            </a:xfrm>
            <a:custGeom>
              <a:avLst/>
              <a:gdLst/>
              <a:ahLst/>
              <a:cxnLst>
                <a:cxn ang="0">
                  <a:pos x="241" y="227"/>
                </a:cxn>
                <a:cxn ang="0">
                  <a:pos x="290" y="203"/>
                </a:cxn>
                <a:cxn ang="0">
                  <a:pos x="316" y="170"/>
                </a:cxn>
                <a:cxn ang="0">
                  <a:pos x="354" y="50"/>
                </a:cxn>
                <a:cxn ang="0">
                  <a:pos x="378" y="12"/>
                </a:cxn>
                <a:cxn ang="0">
                  <a:pos x="373" y="2"/>
                </a:cxn>
                <a:cxn ang="0">
                  <a:pos x="345" y="15"/>
                </a:cxn>
                <a:cxn ang="0">
                  <a:pos x="291" y="14"/>
                </a:cxn>
                <a:cxn ang="0">
                  <a:pos x="257" y="31"/>
                </a:cxn>
                <a:cxn ang="0">
                  <a:pos x="206" y="45"/>
                </a:cxn>
                <a:cxn ang="0">
                  <a:pos x="161" y="28"/>
                </a:cxn>
                <a:cxn ang="0">
                  <a:pos x="124" y="41"/>
                </a:cxn>
                <a:cxn ang="0">
                  <a:pos x="97" y="44"/>
                </a:cxn>
                <a:cxn ang="0">
                  <a:pos x="87" y="42"/>
                </a:cxn>
                <a:cxn ang="0">
                  <a:pos x="73" y="36"/>
                </a:cxn>
                <a:cxn ang="0">
                  <a:pos x="61" y="45"/>
                </a:cxn>
                <a:cxn ang="0">
                  <a:pos x="68" y="71"/>
                </a:cxn>
                <a:cxn ang="0">
                  <a:pos x="59" y="75"/>
                </a:cxn>
                <a:cxn ang="0">
                  <a:pos x="50" y="90"/>
                </a:cxn>
                <a:cxn ang="0">
                  <a:pos x="38" y="102"/>
                </a:cxn>
                <a:cxn ang="0">
                  <a:pos x="26" y="95"/>
                </a:cxn>
                <a:cxn ang="0">
                  <a:pos x="23" y="123"/>
                </a:cxn>
                <a:cxn ang="0">
                  <a:pos x="26" y="167"/>
                </a:cxn>
                <a:cxn ang="0">
                  <a:pos x="48" y="174"/>
                </a:cxn>
                <a:cxn ang="0">
                  <a:pos x="57" y="179"/>
                </a:cxn>
                <a:cxn ang="0">
                  <a:pos x="53" y="183"/>
                </a:cxn>
                <a:cxn ang="0">
                  <a:pos x="50" y="189"/>
                </a:cxn>
                <a:cxn ang="0">
                  <a:pos x="63" y="195"/>
                </a:cxn>
                <a:cxn ang="0">
                  <a:pos x="64" y="208"/>
                </a:cxn>
                <a:cxn ang="0">
                  <a:pos x="63" y="216"/>
                </a:cxn>
                <a:cxn ang="0">
                  <a:pos x="50" y="222"/>
                </a:cxn>
                <a:cxn ang="0">
                  <a:pos x="45" y="230"/>
                </a:cxn>
                <a:cxn ang="0">
                  <a:pos x="52" y="236"/>
                </a:cxn>
                <a:cxn ang="0">
                  <a:pos x="32" y="237"/>
                </a:cxn>
                <a:cxn ang="0">
                  <a:pos x="26" y="249"/>
                </a:cxn>
                <a:cxn ang="0">
                  <a:pos x="31" y="257"/>
                </a:cxn>
                <a:cxn ang="0">
                  <a:pos x="18" y="267"/>
                </a:cxn>
                <a:cxn ang="0">
                  <a:pos x="5" y="276"/>
                </a:cxn>
                <a:cxn ang="0">
                  <a:pos x="4" y="295"/>
                </a:cxn>
                <a:cxn ang="0">
                  <a:pos x="0" y="312"/>
                </a:cxn>
                <a:cxn ang="0">
                  <a:pos x="22" y="319"/>
                </a:cxn>
                <a:cxn ang="0">
                  <a:pos x="43" y="335"/>
                </a:cxn>
                <a:cxn ang="0">
                  <a:pos x="109" y="307"/>
                </a:cxn>
              </a:cxnLst>
              <a:rect l="0" t="0" r="r" b="b"/>
              <a:pathLst>
                <a:path w="387" h="337">
                  <a:moveTo>
                    <a:pt x="183" y="268"/>
                  </a:moveTo>
                  <a:lnTo>
                    <a:pt x="226" y="238"/>
                  </a:lnTo>
                  <a:lnTo>
                    <a:pt x="241" y="227"/>
                  </a:lnTo>
                  <a:lnTo>
                    <a:pt x="256" y="222"/>
                  </a:lnTo>
                  <a:lnTo>
                    <a:pt x="278" y="210"/>
                  </a:lnTo>
                  <a:lnTo>
                    <a:pt x="290" y="203"/>
                  </a:lnTo>
                  <a:lnTo>
                    <a:pt x="294" y="199"/>
                  </a:lnTo>
                  <a:lnTo>
                    <a:pt x="306" y="194"/>
                  </a:lnTo>
                  <a:lnTo>
                    <a:pt x="316" y="170"/>
                  </a:lnTo>
                  <a:lnTo>
                    <a:pt x="319" y="133"/>
                  </a:lnTo>
                  <a:lnTo>
                    <a:pt x="323" y="63"/>
                  </a:lnTo>
                  <a:lnTo>
                    <a:pt x="354" y="50"/>
                  </a:lnTo>
                  <a:lnTo>
                    <a:pt x="372" y="21"/>
                  </a:lnTo>
                  <a:lnTo>
                    <a:pt x="387" y="12"/>
                  </a:lnTo>
                  <a:lnTo>
                    <a:pt x="378" y="12"/>
                  </a:lnTo>
                  <a:lnTo>
                    <a:pt x="377" y="10"/>
                  </a:lnTo>
                  <a:lnTo>
                    <a:pt x="377" y="5"/>
                  </a:lnTo>
                  <a:lnTo>
                    <a:pt x="373" y="2"/>
                  </a:lnTo>
                  <a:lnTo>
                    <a:pt x="371" y="0"/>
                  </a:lnTo>
                  <a:lnTo>
                    <a:pt x="362" y="7"/>
                  </a:lnTo>
                  <a:lnTo>
                    <a:pt x="345" y="15"/>
                  </a:lnTo>
                  <a:lnTo>
                    <a:pt x="310" y="17"/>
                  </a:lnTo>
                  <a:lnTo>
                    <a:pt x="300" y="14"/>
                  </a:lnTo>
                  <a:lnTo>
                    <a:pt x="291" y="14"/>
                  </a:lnTo>
                  <a:lnTo>
                    <a:pt x="275" y="18"/>
                  </a:lnTo>
                  <a:lnTo>
                    <a:pt x="265" y="27"/>
                  </a:lnTo>
                  <a:lnTo>
                    <a:pt x="257" y="31"/>
                  </a:lnTo>
                  <a:lnTo>
                    <a:pt x="244" y="34"/>
                  </a:lnTo>
                  <a:lnTo>
                    <a:pt x="238" y="38"/>
                  </a:lnTo>
                  <a:lnTo>
                    <a:pt x="206" y="45"/>
                  </a:lnTo>
                  <a:lnTo>
                    <a:pt x="179" y="41"/>
                  </a:lnTo>
                  <a:lnTo>
                    <a:pt x="168" y="31"/>
                  </a:lnTo>
                  <a:lnTo>
                    <a:pt x="161" y="28"/>
                  </a:lnTo>
                  <a:lnTo>
                    <a:pt x="147" y="29"/>
                  </a:lnTo>
                  <a:lnTo>
                    <a:pt x="138" y="36"/>
                  </a:lnTo>
                  <a:lnTo>
                    <a:pt x="124" y="41"/>
                  </a:lnTo>
                  <a:lnTo>
                    <a:pt x="116" y="43"/>
                  </a:lnTo>
                  <a:lnTo>
                    <a:pt x="112" y="47"/>
                  </a:lnTo>
                  <a:lnTo>
                    <a:pt x="97" y="44"/>
                  </a:lnTo>
                  <a:lnTo>
                    <a:pt x="88" y="47"/>
                  </a:lnTo>
                  <a:lnTo>
                    <a:pt x="87" y="44"/>
                  </a:lnTo>
                  <a:lnTo>
                    <a:pt x="87" y="42"/>
                  </a:lnTo>
                  <a:lnTo>
                    <a:pt x="87" y="41"/>
                  </a:lnTo>
                  <a:lnTo>
                    <a:pt x="82" y="37"/>
                  </a:lnTo>
                  <a:lnTo>
                    <a:pt x="73" y="36"/>
                  </a:lnTo>
                  <a:lnTo>
                    <a:pt x="68" y="33"/>
                  </a:lnTo>
                  <a:lnTo>
                    <a:pt x="63" y="44"/>
                  </a:lnTo>
                  <a:lnTo>
                    <a:pt x="61" y="45"/>
                  </a:lnTo>
                  <a:lnTo>
                    <a:pt x="61" y="50"/>
                  </a:lnTo>
                  <a:lnTo>
                    <a:pt x="59" y="59"/>
                  </a:lnTo>
                  <a:lnTo>
                    <a:pt x="68" y="71"/>
                  </a:lnTo>
                  <a:lnTo>
                    <a:pt x="69" y="74"/>
                  </a:lnTo>
                  <a:lnTo>
                    <a:pt x="66" y="75"/>
                  </a:lnTo>
                  <a:lnTo>
                    <a:pt x="59" y="75"/>
                  </a:lnTo>
                  <a:lnTo>
                    <a:pt x="50" y="77"/>
                  </a:lnTo>
                  <a:lnTo>
                    <a:pt x="50" y="81"/>
                  </a:lnTo>
                  <a:lnTo>
                    <a:pt x="50" y="90"/>
                  </a:lnTo>
                  <a:lnTo>
                    <a:pt x="44" y="95"/>
                  </a:lnTo>
                  <a:lnTo>
                    <a:pt x="41" y="96"/>
                  </a:lnTo>
                  <a:lnTo>
                    <a:pt x="38" y="102"/>
                  </a:lnTo>
                  <a:lnTo>
                    <a:pt x="32" y="98"/>
                  </a:lnTo>
                  <a:lnTo>
                    <a:pt x="30" y="95"/>
                  </a:lnTo>
                  <a:lnTo>
                    <a:pt x="26" y="95"/>
                  </a:lnTo>
                  <a:lnTo>
                    <a:pt x="26" y="106"/>
                  </a:lnTo>
                  <a:lnTo>
                    <a:pt x="21" y="119"/>
                  </a:lnTo>
                  <a:lnTo>
                    <a:pt x="23" y="123"/>
                  </a:lnTo>
                  <a:lnTo>
                    <a:pt x="28" y="136"/>
                  </a:lnTo>
                  <a:lnTo>
                    <a:pt x="28" y="155"/>
                  </a:lnTo>
                  <a:lnTo>
                    <a:pt x="26" y="167"/>
                  </a:lnTo>
                  <a:lnTo>
                    <a:pt x="28" y="178"/>
                  </a:lnTo>
                  <a:lnTo>
                    <a:pt x="45" y="178"/>
                  </a:lnTo>
                  <a:lnTo>
                    <a:pt x="48" y="174"/>
                  </a:lnTo>
                  <a:lnTo>
                    <a:pt x="50" y="174"/>
                  </a:lnTo>
                  <a:lnTo>
                    <a:pt x="52" y="179"/>
                  </a:lnTo>
                  <a:lnTo>
                    <a:pt x="57" y="179"/>
                  </a:lnTo>
                  <a:lnTo>
                    <a:pt x="58" y="181"/>
                  </a:lnTo>
                  <a:lnTo>
                    <a:pt x="58" y="183"/>
                  </a:lnTo>
                  <a:lnTo>
                    <a:pt x="53" y="183"/>
                  </a:lnTo>
                  <a:lnTo>
                    <a:pt x="53" y="185"/>
                  </a:lnTo>
                  <a:lnTo>
                    <a:pt x="50" y="187"/>
                  </a:lnTo>
                  <a:lnTo>
                    <a:pt x="50" y="189"/>
                  </a:lnTo>
                  <a:lnTo>
                    <a:pt x="57" y="189"/>
                  </a:lnTo>
                  <a:lnTo>
                    <a:pt x="58" y="193"/>
                  </a:lnTo>
                  <a:lnTo>
                    <a:pt x="63" y="195"/>
                  </a:lnTo>
                  <a:lnTo>
                    <a:pt x="61" y="199"/>
                  </a:lnTo>
                  <a:lnTo>
                    <a:pt x="65" y="204"/>
                  </a:lnTo>
                  <a:lnTo>
                    <a:pt x="64" y="208"/>
                  </a:lnTo>
                  <a:lnTo>
                    <a:pt x="66" y="210"/>
                  </a:lnTo>
                  <a:lnTo>
                    <a:pt x="64" y="212"/>
                  </a:lnTo>
                  <a:lnTo>
                    <a:pt x="63" y="216"/>
                  </a:lnTo>
                  <a:lnTo>
                    <a:pt x="60" y="216"/>
                  </a:lnTo>
                  <a:lnTo>
                    <a:pt x="55" y="221"/>
                  </a:lnTo>
                  <a:lnTo>
                    <a:pt x="50" y="222"/>
                  </a:lnTo>
                  <a:lnTo>
                    <a:pt x="50" y="226"/>
                  </a:lnTo>
                  <a:lnTo>
                    <a:pt x="47" y="227"/>
                  </a:lnTo>
                  <a:lnTo>
                    <a:pt x="45" y="230"/>
                  </a:lnTo>
                  <a:lnTo>
                    <a:pt x="50" y="233"/>
                  </a:lnTo>
                  <a:lnTo>
                    <a:pt x="52" y="236"/>
                  </a:lnTo>
                  <a:lnTo>
                    <a:pt x="52" y="236"/>
                  </a:lnTo>
                  <a:lnTo>
                    <a:pt x="50" y="237"/>
                  </a:lnTo>
                  <a:lnTo>
                    <a:pt x="45" y="236"/>
                  </a:lnTo>
                  <a:lnTo>
                    <a:pt x="32" y="237"/>
                  </a:lnTo>
                  <a:lnTo>
                    <a:pt x="31" y="242"/>
                  </a:lnTo>
                  <a:lnTo>
                    <a:pt x="28" y="243"/>
                  </a:lnTo>
                  <a:lnTo>
                    <a:pt x="26" y="249"/>
                  </a:lnTo>
                  <a:lnTo>
                    <a:pt x="26" y="249"/>
                  </a:lnTo>
                  <a:lnTo>
                    <a:pt x="31" y="252"/>
                  </a:lnTo>
                  <a:lnTo>
                    <a:pt x="31" y="257"/>
                  </a:lnTo>
                  <a:lnTo>
                    <a:pt x="28" y="257"/>
                  </a:lnTo>
                  <a:lnTo>
                    <a:pt x="25" y="263"/>
                  </a:lnTo>
                  <a:lnTo>
                    <a:pt x="18" y="267"/>
                  </a:lnTo>
                  <a:lnTo>
                    <a:pt x="17" y="270"/>
                  </a:lnTo>
                  <a:lnTo>
                    <a:pt x="12" y="270"/>
                  </a:lnTo>
                  <a:lnTo>
                    <a:pt x="5" y="276"/>
                  </a:lnTo>
                  <a:lnTo>
                    <a:pt x="5" y="286"/>
                  </a:lnTo>
                  <a:lnTo>
                    <a:pt x="2" y="290"/>
                  </a:lnTo>
                  <a:lnTo>
                    <a:pt x="4" y="295"/>
                  </a:lnTo>
                  <a:lnTo>
                    <a:pt x="2" y="300"/>
                  </a:lnTo>
                  <a:lnTo>
                    <a:pt x="5" y="306"/>
                  </a:lnTo>
                  <a:lnTo>
                    <a:pt x="0" y="312"/>
                  </a:lnTo>
                  <a:lnTo>
                    <a:pt x="12" y="310"/>
                  </a:lnTo>
                  <a:lnTo>
                    <a:pt x="16" y="311"/>
                  </a:lnTo>
                  <a:lnTo>
                    <a:pt x="22" y="319"/>
                  </a:lnTo>
                  <a:lnTo>
                    <a:pt x="30" y="324"/>
                  </a:lnTo>
                  <a:lnTo>
                    <a:pt x="38" y="333"/>
                  </a:lnTo>
                  <a:lnTo>
                    <a:pt x="43" y="335"/>
                  </a:lnTo>
                  <a:lnTo>
                    <a:pt x="55" y="337"/>
                  </a:lnTo>
                  <a:lnTo>
                    <a:pt x="63" y="335"/>
                  </a:lnTo>
                  <a:lnTo>
                    <a:pt x="109" y="307"/>
                  </a:lnTo>
                  <a:lnTo>
                    <a:pt x="133" y="294"/>
                  </a:lnTo>
                  <a:lnTo>
                    <a:pt x="183" y="26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86" name="Freeform 164">
              <a:extLst>
                <a:ext uri="{FF2B5EF4-FFF2-40B4-BE49-F238E27FC236}">
                  <a16:creationId xmlns:a16="http://schemas.microsoft.com/office/drawing/2014/main" id="{57695EE2-E978-4815-A5C5-3BFA11C0FA58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2871" y="2069"/>
              <a:ext cx="25" cy="15"/>
            </a:xfrm>
            <a:custGeom>
              <a:avLst/>
              <a:gdLst/>
              <a:ahLst/>
              <a:cxnLst>
                <a:cxn ang="0">
                  <a:pos x="92" y="16"/>
                </a:cxn>
                <a:cxn ang="0">
                  <a:pos x="106" y="11"/>
                </a:cxn>
                <a:cxn ang="0">
                  <a:pos x="112" y="5"/>
                </a:cxn>
                <a:cxn ang="0">
                  <a:pos x="122" y="0"/>
                </a:cxn>
                <a:cxn ang="0">
                  <a:pos x="126" y="0"/>
                </a:cxn>
                <a:cxn ang="0">
                  <a:pos x="123" y="9"/>
                </a:cxn>
                <a:cxn ang="0">
                  <a:pos x="115" y="17"/>
                </a:cxn>
                <a:cxn ang="0">
                  <a:pos x="107" y="21"/>
                </a:cxn>
                <a:cxn ang="0">
                  <a:pos x="96" y="37"/>
                </a:cxn>
                <a:cxn ang="0">
                  <a:pos x="99" y="43"/>
                </a:cxn>
                <a:cxn ang="0">
                  <a:pos x="92" y="52"/>
                </a:cxn>
                <a:cxn ang="0">
                  <a:pos x="80" y="54"/>
                </a:cxn>
                <a:cxn ang="0">
                  <a:pos x="69" y="64"/>
                </a:cxn>
                <a:cxn ang="0">
                  <a:pos x="53" y="68"/>
                </a:cxn>
                <a:cxn ang="0">
                  <a:pos x="43" y="75"/>
                </a:cxn>
                <a:cxn ang="0">
                  <a:pos x="25" y="72"/>
                </a:cxn>
                <a:cxn ang="0">
                  <a:pos x="13" y="66"/>
                </a:cxn>
                <a:cxn ang="0">
                  <a:pos x="5" y="57"/>
                </a:cxn>
                <a:cxn ang="0">
                  <a:pos x="0" y="45"/>
                </a:cxn>
                <a:cxn ang="0">
                  <a:pos x="13" y="42"/>
                </a:cxn>
                <a:cxn ang="0">
                  <a:pos x="21" y="37"/>
                </a:cxn>
                <a:cxn ang="0">
                  <a:pos x="31" y="36"/>
                </a:cxn>
                <a:cxn ang="0">
                  <a:pos x="38" y="33"/>
                </a:cxn>
                <a:cxn ang="0">
                  <a:pos x="40" y="25"/>
                </a:cxn>
                <a:cxn ang="0">
                  <a:pos x="43" y="26"/>
                </a:cxn>
                <a:cxn ang="0">
                  <a:pos x="63" y="25"/>
                </a:cxn>
                <a:cxn ang="0">
                  <a:pos x="92" y="16"/>
                </a:cxn>
              </a:cxnLst>
              <a:rect l="0" t="0" r="r" b="b"/>
              <a:pathLst>
                <a:path w="126" h="75">
                  <a:moveTo>
                    <a:pt x="92" y="16"/>
                  </a:moveTo>
                  <a:lnTo>
                    <a:pt x="106" y="11"/>
                  </a:lnTo>
                  <a:lnTo>
                    <a:pt x="112" y="5"/>
                  </a:lnTo>
                  <a:lnTo>
                    <a:pt x="122" y="0"/>
                  </a:lnTo>
                  <a:lnTo>
                    <a:pt x="126" y="0"/>
                  </a:lnTo>
                  <a:lnTo>
                    <a:pt x="123" y="9"/>
                  </a:lnTo>
                  <a:lnTo>
                    <a:pt x="115" y="17"/>
                  </a:lnTo>
                  <a:lnTo>
                    <a:pt x="107" y="21"/>
                  </a:lnTo>
                  <a:lnTo>
                    <a:pt x="96" y="37"/>
                  </a:lnTo>
                  <a:lnTo>
                    <a:pt x="99" y="43"/>
                  </a:lnTo>
                  <a:lnTo>
                    <a:pt x="92" y="52"/>
                  </a:lnTo>
                  <a:lnTo>
                    <a:pt x="80" y="54"/>
                  </a:lnTo>
                  <a:lnTo>
                    <a:pt x="69" y="64"/>
                  </a:lnTo>
                  <a:lnTo>
                    <a:pt x="53" y="68"/>
                  </a:lnTo>
                  <a:lnTo>
                    <a:pt x="43" y="75"/>
                  </a:lnTo>
                  <a:lnTo>
                    <a:pt x="25" y="72"/>
                  </a:lnTo>
                  <a:lnTo>
                    <a:pt x="13" y="66"/>
                  </a:lnTo>
                  <a:lnTo>
                    <a:pt x="5" y="57"/>
                  </a:lnTo>
                  <a:lnTo>
                    <a:pt x="0" y="45"/>
                  </a:lnTo>
                  <a:lnTo>
                    <a:pt x="13" y="42"/>
                  </a:lnTo>
                  <a:lnTo>
                    <a:pt x="21" y="37"/>
                  </a:lnTo>
                  <a:lnTo>
                    <a:pt x="31" y="36"/>
                  </a:lnTo>
                  <a:lnTo>
                    <a:pt x="38" y="33"/>
                  </a:lnTo>
                  <a:lnTo>
                    <a:pt x="40" y="25"/>
                  </a:lnTo>
                  <a:lnTo>
                    <a:pt x="43" y="26"/>
                  </a:lnTo>
                  <a:lnTo>
                    <a:pt x="63" y="25"/>
                  </a:lnTo>
                  <a:lnTo>
                    <a:pt x="92" y="1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27" name="Freeform 165">
            <a:extLst>
              <a:ext uri="{FF2B5EF4-FFF2-40B4-BE49-F238E27FC236}">
                <a16:creationId xmlns:a16="http://schemas.microsoft.com/office/drawing/2014/main" id="{D1458833-FB45-4B21-A7BB-1C3AB2FEA91A}"/>
              </a:ext>
            </a:extLst>
          </p:cNvPr>
          <p:cNvSpPr>
            <a:spLocks noChangeAspect="1"/>
          </p:cNvSpPr>
          <p:nvPr/>
        </p:nvSpPr>
        <p:spPr bwMode="gray">
          <a:xfrm>
            <a:off x="2620560" y="2752690"/>
            <a:ext cx="58245" cy="45205"/>
          </a:xfrm>
          <a:custGeom>
            <a:avLst/>
            <a:gdLst/>
            <a:ahLst/>
            <a:cxnLst>
              <a:cxn ang="0">
                <a:pos x="77" y="118"/>
              </a:cxn>
              <a:cxn ang="0">
                <a:pos x="68" y="107"/>
              </a:cxn>
              <a:cxn ang="0">
                <a:pos x="64" y="102"/>
              </a:cxn>
              <a:cxn ang="0">
                <a:pos x="56" y="99"/>
              </a:cxn>
              <a:cxn ang="0">
                <a:pos x="46" y="89"/>
              </a:cxn>
              <a:cxn ang="0">
                <a:pos x="38" y="83"/>
              </a:cxn>
              <a:cxn ang="0">
                <a:pos x="27" y="79"/>
              </a:cxn>
              <a:cxn ang="0">
                <a:pos x="19" y="69"/>
              </a:cxn>
              <a:cxn ang="0">
                <a:pos x="16" y="55"/>
              </a:cxn>
              <a:cxn ang="0">
                <a:pos x="14" y="35"/>
              </a:cxn>
              <a:cxn ang="0">
                <a:pos x="7" y="21"/>
              </a:cxn>
              <a:cxn ang="0">
                <a:pos x="0" y="15"/>
              </a:cxn>
              <a:cxn ang="0">
                <a:pos x="21" y="14"/>
              </a:cxn>
              <a:cxn ang="0">
                <a:pos x="28" y="9"/>
              </a:cxn>
              <a:cxn ang="0">
                <a:pos x="44" y="8"/>
              </a:cxn>
              <a:cxn ang="0">
                <a:pos x="51" y="4"/>
              </a:cxn>
              <a:cxn ang="0">
                <a:pos x="67" y="7"/>
              </a:cxn>
              <a:cxn ang="0">
                <a:pos x="76" y="5"/>
              </a:cxn>
              <a:cxn ang="0">
                <a:pos x="86" y="0"/>
              </a:cxn>
              <a:cxn ang="0">
                <a:pos x="87" y="0"/>
              </a:cxn>
              <a:cxn ang="0">
                <a:pos x="89" y="8"/>
              </a:cxn>
              <a:cxn ang="0">
                <a:pos x="99" y="20"/>
              </a:cxn>
              <a:cxn ang="0">
                <a:pos x="107" y="21"/>
              </a:cxn>
              <a:cxn ang="0">
                <a:pos x="114" y="26"/>
              </a:cxn>
              <a:cxn ang="0">
                <a:pos x="115" y="34"/>
              </a:cxn>
              <a:cxn ang="0">
                <a:pos x="110" y="40"/>
              </a:cxn>
              <a:cxn ang="0">
                <a:pos x="110" y="48"/>
              </a:cxn>
              <a:cxn ang="0">
                <a:pos x="113" y="56"/>
              </a:cxn>
              <a:cxn ang="0">
                <a:pos x="118" y="63"/>
              </a:cxn>
              <a:cxn ang="0">
                <a:pos x="123" y="68"/>
              </a:cxn>
              <a:cxn ang="0">
                <a:pos x="137" y="77"/>
              </a:cxn>
              <a:cxn ang="0">
                <a:pos x="138" y="84"/>
              </a:cxn>
              <a:cxn ang="0">
                <a:pos x="135" y="93"/>
              </a:cxn>
              <a:cxn ang="0">
                <a:pos x="126" y="94"/>
              </a:cxn>
              <a:cxn ang="0">
                <a:pos x="129" y="101"/>
              </a:cxn>
              <a:cxn ang="0">
                <a:pos x="138" y="113"/>
              </a:cxn>
              <a:cxn ang="0">
                <a:pos x="153" y="122"/>
              </a:cxn>
              <a:cxn ang="0">
                <a:pos x="161" y="122"/>
              </a:cxn>
              <a:cxn ang="0">
                <a:pos x="168" y="123"/>
              </a:cxn>
              <a:cxn ang="0">
                <a:pos x="164" y="131"/>
              </a:cxn>
              <a:cxn ang="0">
                <a:pos x="163" y="139"/>
              </a:cxn>
              <a:cxn ang="0">
                <a:pos x="169" y="144"/>
              </a:cxn>
              <a:cxn ang="0">
                <a:pos x="168" y="152"/>
              </a:cxn>
              <a:cxn ang="0">
                <a:pos x="161" y="154"/>
              </a:cxn>
              <a:cxn ang="0">
                <a:pos x="166" y="160"/>
              </a:cxn>
              <a:cxn ang="0">
                <a:pos x="169" y="168"/>
              </a:cxn>
              <a:cxn ang="0">
                <a:pos x="170" y="175"/>
              </a:cxn>
              <a:cxn ang="0">
                <a:pos x="164" y="175"/>
              </a:cxn>
              <a:cxn ang="0">
                <a:pos x="147" y="175"/>
              </a:cxn>
              <a:cxn ang="0">
                <a:pos x="142" y="175"/>
              </a:cxn>
              <a:cxn ang="0">
                <a:pos x="141" y="150"/>
              </a:cxn>
              <a:cxn ang="0">
                <a:pos x="137" y="143"/>
              </a:cxn>
              <a:cxn ang="0">
                <a:pos x="132" y="136"/>
              </a:cxn>
              <a:cxn ang="0">
                <a:pos x="129" y="128"/>
              </a:cxn>
              <a:cxn ang="0">
                <a:pos x="121" y="126"/>
              </a:cxn>
              <a:cxn ang="0">
                <a:pos x="114" y="128"/>
              </a:cxn>
              <a:cxn ang="0">
                <a:pos x="107" y="128"/>
              </a:cxn>
              <a:cxn ang="0">
                <a:pos x="99" y="125"/>
              </a:cxn>
              <a:cxn ang="0">
                <a:pos x="94" y="117"/>
              </a:cxn>
              <a:cxn ang="0">
                <a:pos x="87" y="116"/>
              </a:cxn>
              <a:cxn ang="0">
                <a:pos x="77" y="118"/>
              </a:cxn>
            </a:cxnLst>
            <a:rect l="0" t="0" r="r" b="b"/>
            <a:pathLst>
              <a:path w="170" h="175">
                <a:moveTo>
                  <a:pt x="77" y="118"/>
                </a:moveTo>
                <a:lnTo>
                  <a:pt x="68" y="107"/>
                </a:lnTo>
                <a:lnTo>
                  <a:pt x="64" y="102"/>
                </a:lnTo>
                <a:lnTo>
                  <a:pt x="56" y="99"/>
                </a:lnTo>
                <a:lnTo>
                  <a:pt x="46" y="89"/>
                </a:lnTo>
                <a:lnTo>
                  <a:pt x="38" y="83"/>
                </a:lnTo>
                <a:lnTo>
                  <a:pt x="27" y="79"/>
                </a:lnTo>
                <a:lnTo>
                  <a:pt x="19" y="69"/>
                </a:lnTo>
                <a:lnTo>
                  <a:pt x="16" y="55"/>
                </a:lnTo>
                <a:lnTo>
                  <a:pt x="14" y="35"/>
                </a:lnTo>
                <a:lnTo>
                  <a:pt x="7" y="21"/>
                </a:lnTo>
                <a:lnTo>
                  <a:pt x="0" y="15"/>
                </a:lnTo>
                <a:lnTo>
                  <a:pt x="21" y="14"/>
                </a:lnTo>
                <a:lnTo>
                  <a:pt x="28" y="9"/>
                </a:lnTo>
                <a:lnTo>
                  <a:pt x="44" y="8"/>
                </a:lnTo>
                <a:lnTo>
                  <a:pt x="51" y="4"/>
                </a:lnTo>
                <a:lnTo>
                  <a:pt x="67" y="7"/>
                </a:lnTo>
                <a:lnTo>
                  <a:pt x="76" y="5"/>
                </a:lnTo>
                <a:lnTo>
                  <a:pt x="86" y="0"/>
                </a:lnTo>
                <a:lnTo>
                  <a:pt x="87" y="0"/>
                </a:lnTo>
                <a:lnTo>
                  <a:pt x="89" y="8"/>
                </a:lnTo>
                <a:lnTo>
                  <a:pt x="99" y="20"/>
                </a:lnTo>
                <a:lnTo>
                  <a:pt x="107" y="21"/>
                </a:lnTo>
                <a:lnTo>
                  <a:pt x="114" y="26"/>
                </a:lnTo>
                <a:lnTo>
                  <a:pt x="115" y="34"/>
                </a:lnTo>
                <a:lnTo>
                  <a:pt x="110" y="40"/>
                </a:lnTo>
                <a:lnTo>
                  <a:pt x="110" y="48"/>
                </a:lnTo>
                <a:lnTo>
                  <a:pt x="113" y="56"/>
                </a:lnTo>
                <a:lnTo>
                  <a:pt x="118" y="63"/>
                </a:lnTo>
                <a:lnTo>
                  <a:pt x="123" y="68"/>
                </a:lnTo>
                <a:lnTo>
                  <a:pt x="137" y="77"/>
                </a:lnTo>
                <a:lnTo>
                  <a:pt x="138" y="84"/>
                </a:lnTo>
                <a:lnTo>
                  <a:pt x="135" y="93"/>
                </a:lnTo>
                <a:lnTo>
                  <a:pt x="126" y="94"/>
                </a:lnTo>
                <a:lnTo>
                  <a:pt x="129" y="101"/>
                </a:lnTo>
                <a:lnTo>
                  <a:pt x="138" y="113"/>
                </a:lnTo>
                <a:lnTo>
                  <a:pt x="153" y="122"/>
                </a:lnTo>
                <a:lnTo>
                  <a:pt x="161" y="122"/>
                </a:lnTo>
                <a:lnTo>
                  <a:pt x="168" y="123"/>
                </a:lnTo>
                <a:lnTo>
                  <a:pt x="164" y="131"/>
                </a:lnTo>
                <a:lnTo>
                  <a:pt x="163" y="139"/>
                </a:lnTo>
                <a:lnTo>
                  <a:pt x="169" y="144"/>
                </a:lnTo>
                <a:lnTo>
                  <a:pt x="168" y="152"/>
                </a:lnTo>
                <a:lnTo>
                  <a:pt x="161" y="154"/>
                </a:lnTo>
                <a:lnTo>
                  <a:pt x="166" y="160"/>
                </a:lnTo>
                <a:lnTo>
                  <a:pt x="169" y="168"/>
                </a:lnTo>
                <a:lnTo>
                  <a:pt x="170" y="175"/>
                </a:lnTo>
                <a:lnTo>
                  <a:pt x="164" y="175"/>
                </a:lnTo>
                <a:lnTo>
                  <a:pt x="147" y="175"/>
                </a:lnTo>
                <a:lnTo>
                  <a:pt x="142" y="175"/>
                </a:lnTo>
                <a:lnTo>
                  <a:pt x="141" y="150"/>
                </a:lnTo>
                <a:lnTo>
                  <a:pt x="137" y="143"/>
                </a:lnTo>
                <a:lnTo>
                  <a:pt x="132" y="136"/>
                </a:lnTo>
                <a:lnTo>
                  <a:pt x="129" y="128"/>
                </a:lnTo>
                <a:lnTo>
                  <a:pt x="121" y="126"/>
                </a:lnTo>
                <a:lnTo>
                  <a:pt x="114" y="128"/>
                </a:lnTo>
                <a:lnTo>
                  <a:pt x="107" y="128"/>
                </a:lnTo>
                <a:lnTo>
                  <a:pt x="99" y="125"/>
                </a:lnTo>
                <a:lnTo>
                  <a:pt x="94" y="117"/>
                </a:lnTo>
                <a:lnTo>
                  <a:pt x="87" y="116"/>
                </a:lnTo>
                <a:lnTo>
                  <a:pt x="77" y="118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8" name="Freeform 166">
            <a:extLst>
              <a:ext uri="{FF2B5EF4-FFF2-40B4-BE49-F238E27FC236}">
                <a16:creationId xmlns:a16="http://schemas.microsoft.com/office/drawing/2014/main" id="{51277A2B-A7D7-4327-A28A-573916028D49}"/>
              </a:ext>
            </a:extLst>
          </p:cNvPr>
          <p:cNvSpPr>
            <a:spLocks noChangeAspect="1"/>
          </p:cNvSpPr>
          <p:nvPr/>
        </p:nvSpPr>
        <p:spPr bwMode="gray">
          <a:xfrm>
            <a:off x="2678805" y="2450469"/>
            <a:ext cx="764040" cy="307388"/>
          </a:xfrm>
          <a:custGeom>
            <a:avLst/>
            <a:gdLst/>
            <a:ahLst/>
            <a:cxnLst>
              <a:cxn ang="0">
                <a:pos x="464" y="1136"/>
              </a:cxn>
              <a:cxn ang="0">
                <a:pos x="355" y="1109"/>
              </a:cxn>
              <a:cxn ang="0">
                <a:pos x="262" y="1035"/>
              </a:cxn>
              <a:cxn ang="0">
                <a:pos x="250" y="932"/>
              </a:cxn>
              <a:cxn ang="0">
                <a:pos x="298" y="882"/>
              </a:cxn>
              <a:cxn ang="0">
                <a:pos x="413" y="881"/>
              </a:cxn>
              <a:cxn ang="0">
                <a:pos x="420" y="823"/>
              </a:cxn>
              <a:cxn ang="0">
                <a:pos x="336" y="731"/>
              </a:cxn>
              <a:cxn ang="0">
                <a:pos x="242" y="718"/>
              </a:cxn>
              <a:cxn ang="0">
                <a:pos x="102" y="781"/>
              </a:cxn>
              <a:cxn ang="0">
                <a:pos x="103" y="699"/>
              </a:cxn>
              <a:cxn ang="0">
                <a:pos x="33" y="660"/>
              </a:cxn>
              <a:cxn ang="0">
                <a:pos x="16" y="544"/>
              </a:cxn>
              <a:cxn ang="0">
                <a:pos x="64" y="458"/>
              </a:cxn>
              <a:cxn ang="0">
                <a:pos x="126" y="435"/>
              </a:cxn>
              <a:cxn ang="0">
                <a:pos x="193" y="379"/>
              </a:cxn>
              <a:cxn ang="0">
                <a:pos x="263" y="359"/>
              </a:cxn>
              <a:cxn ang="0">
                <a:pos x="329" y="359"/>
              </a:cxn>
              <a:cxn ang="0">
                <a:pos x="421" y="398"/>
              </a:cxn>
              <a:cxn ang="0">
                <a:pos x="442" y="408"/>
              </a:cxn>
              <a:cxn ang="0">
                <a:pos x="531" y="424"/>
              </a:cxn>
              <a:cxn ang="0">
                <a:pos x="590" y="402"/>
              </a:cxn>
              <a:cxn ang="0">
                <a:pos x="674" y="434"/>
              </a:cxn>
              <a:cxn ang="0">
                <a:pos x="760" y="434"/>
              </a:cxn>
              <a:cxn ang="0">
                <a:pos x="793" y="363"/>
              </a:cxn>
              <a:cxn ang="0">
                <a:pos x="760" y="306"/>
              </a:cxn>
              <a:cxn ang="0">
                <a:pos x="807" y="226"/>
              </a:cxn>
              <a:cxn ang="0">
                <a:pos x="803" y="192"/>
              </a:cxn>
              <a:cxn ang="0">
                <a:pos x="802" y="150"/>
              </a:cxn>
              <a:cxn ang="0">
                <a:pos x="878" y="142"/>
              </a:cxn>
              <a:cxn ang="0">
                <a:pos x="963" y="110"/>
              </a:cxn>
              <a:cxn ang="0">
                <a:pos x="1034" y="74"/>
              </a:cxn>
              <a:cxn ang="0">
                <a:pos x="1187" y="42"/>
              </a:cxn>
              <a:cxn ang="0">
                <a:pos x="1239" y="0"/>
              </a:cxn>
              <a:cxn ang="0">
                <a:pos x="1324" y="12"/>
              </a:cxn>
              <a:cxn ang="0">
                <a:pos x="1349" y="102"/>
              </a:cxn>
              <a:cxn ang="0">
                <a:pos x="1402" y="107"/>
              </a:cxn>
              <a:cxn ang="0">
                <a:pos x="1425" y="125"/>
              </a:cxn>
              <a:cxn ang="0">
                <a:pos x="1490" y="145"/>
              </a:cxn>
              <a:cxn ang="0">
                <a:pos x="1508" y="173"/>
              </a:cxn>
              <a:cxn ang="0">
                <a:pos x="1586" y="123"/>
              </a:cxn>
              <a:cxn ang="0">
                <a:pos x="1657" y="118"/>
              </a:cxn>
              <a:cxn ang="0">
                <a:pos x="1857" y="397"/>
              </a:cxn>
              <a:cxn ang="0">
                <a:pos x="1938" y="425"/>
              </a:cxn>
              <a:cxn ang="0">
                <a:pos x="2028" y="408"/>
              </a:cxn>
              <a:cxn ang="0">
                <a:pos x="2078" y="470"/>
              </a:cxn>
              <a:cxn ang="0">
                <a:pos x="2159" y="533"/>
              </a:cxn>
              <a:cxn ang="0">
                <a:pos x="2226" y="554"/>
              </a:cxn>
              <a:cxn ang="0">
                <a:pos x="2139" y="733"/>
              </a:cxn>
              <a:cxn ang="0">
                <a:pos x="1978" y="773"/>
              </a:cxn>
              <a:cxn ang="0">
                <a:pos x="1841" y="901"/>
              </a:cxn>
              <a:cxn ang="0">
                <a:pos x="1860" y="1061"/>
              </a:cxn>
              <a:cxn ang="0">
                <a:pos x="1768" y="1061"/>
              </a:cxn>
              <a:cxn ang="0">
                <a:pos x="1620" y="1050"/>
              </a:cxn>
              <a:cxn ang="0">
                <a:pos x="1506" y="1034"/>
              </a:cxn>
              <a:cxn ang="0">
                <a:pos x="1421" y="1070"/>
              </a:cxn>
              <a:cxn ang="0">
                <a:pos x="1343" y="1081"/>
              </a:cxn>
              <a:cxn ang="0">
                <a:pos x="1257" y="1153"/>
              </a:cxn>
              <a:cxn ang="0">
                <a:pos x="1185" y="1180"/>
              </a:cxn>
              <a:cxn ang="0">
                <a:pos x="1048" y="1021"/>
              </a:cxn>
              <a:cxn ang="0">
                <a:pos x="742" y="899"/>
              </a:cxn>
            </a:cxnLst>
            <a:rect l="0" t="0" r="r" b="b"/>
            <a:pathLst>
              <a:path w="2230" h="1190">
                <a:moveTo>
                  <a:pt x="518" y="898"/>
                </a:moveTo>
                <a:lnTo>
                  <a:pt x="518" y="968"/>
                </a:lnTo>
                <a:lnTo>
                  <a:pt x="518" y="1042"/>
                </a:lnTo>
                <a:lnTo>
                  <a:pt x="518" y="1107"/>
                </a:lnTo>
                <a:lnTo>
                  <a:pt x="518" y="1168"/>
                </a:lnTo>
                <a:lnTo>
                  <a:pt x="506" y="1174"/>
                </a:lnTo>
                <a:lnTo>
                  <a:pt x="486" y="1173"/>
                </a:lnTo>
                <a:lnTo>
                  <a:pt x="477" y="1166"/>
                </a:lnTo>
                <a:lnTo>
                  <a:pt x="468" y="1143"/>
                </a:lnTo>
                <a:lnTo>
                  <a:pt x="464" y="1136"/>
                </a:lnTo>
                <a:lnTo>
                  <a:pt x="458" y="1130"/>
                </a:lnTo>
                <a:lnTo>
                  <a:pt x="452" y="1115"/>
                </a:lnTo>
                <a:lnTo>
                  <a:pt x="447" y="1108"/>
                </a:lnTo>
                <a:lnTo>
                  <a:pt x="432" y="1102"/>
                </a:lnTo>
                <a:lnTo>
                  <a:pt x="425" y="1097"/>
                </a:lnTo>
                <a:lnTo>
                  <a:pt x="418" y="1092"/>
                </a:lnTo>
                <a:lnTo>
                  <a:pt x="410" y="1092"/>
                </a:lnTo>
                <a:lnTo>
                  <a:pt x="402" y="1093"/>
                </a:lnTo>
                <a:lnTo>
                  <a:pt x="378" y="1100"/>
                </a:lnTo>
                <a:lnTo>
                  <a:pt x="355" y="1109"/>
                </a:lnTo>
                <a:lnTo>
                  <a:pt x="325" y="1135"/>
                </a:lnTo>
                <a:lnTo>
                  <a:pt x="324" y="1096"/>
                </a:lnTo>
                <a:lnTo>
                  <a:pt x="333" y="1085"/>
                </a:lnTo>
                <a:lnTo>
                  <a:pt x="335" y="1065"/>
                </a:lnTo>
                <a:lnTo>
                  <a:pt x="323" y="1060"/>
                </a:lnTo>
                <a:lnTo>
                  <a:pt x="311" y="1059"/>
                </a:lnTo>
                <a:lnTo>
                  <a:pt x="291" y="1050"/>
                </a:lnTo>
                <a:lnTo>
                  <a:pt x="281" y="1037"/>
                </a:lnTo>
                <a:lnTo>
                  <a:pt x="274" y="1037"/>
                </a:lnTo>
                <a:lnTo>
                  <a:pt x="262" y="1035"/>
                </a:lnTo>
                <a:lnTo>
                  <a:pt x="259" y="996"/>
                </a:lnTo>
                <a:lnTo>
                  <a:pt x="247" y="976"/>
                </a:lnTo>
                <a:lnTo>
                  <a:pt x="239" y="970"/>
                </a:lnTo>
                <a:lnTo>
                  <a:pt x="232" y="956"/>
                </a:lnTo>
                <a:lnTo>
                  <a:pt x="209" y="947"/>
                </a:lnTo>
                <a:lnTo>
                  <a:pt x="198" y="930"/>
                </a:lnTo>
                <a:lnTo>
                  <a:pt x="205" y="924"/>
                </a:lnTo>
                <a:lnTo>
                  <a:pt x="223" y="924"/>
                </a:lnTo>
                <a:lnTo>
                  <a:pt x="241" y="927"/>
                </a:lnTo>
                <a:lnTo>
                  <a:pt x="250" y="932"/>
                </a:lnTo>
                <a:lnTo>
                  <a:pt x="258" y="930"/>
                </a:lnTo>
                <a:lnTo>
                  <a:pt x="271" y="931"/>
                </a:lnTo>
                <a:lnTo>
                  <a:pt x="268" y="924"/>
                </a:lnTo>
                <a:lnTo>
                  <a:pt x="264" y="913"/>
                </a:lnTo>
                <a:lnTo>
                  <a:pt x="262" y="894"/>
                </a:lnTo>
                <a:lnTo>
                  <a:pt x="266" y="883"/>
                </a:lnTo>
                <a:lnTo>
                  <a:pt x="276" y="878"/>
                </a:lnTo>
                <a:lnTo>
                  <a:pt x="276" y="886"/>
                </a:lnTo>
                <a:lnTo>
                  <a:pt x="287" y="887"/>
                </a:lnTo>
                <a:lnTo>
                  <a:pt x="298" y="882"/>
                </a:lnTo>
                <a:lnTo>
                  <a:pt x="301" y="873"/>
                </a:lnTo>
                <a:lnTo>
                  <a:pt x="311" y="865"/>
                </a:lnTo>
                <a:lnTo>
                  <a:pt x="328" y="863"/>
                </a:lnTo>
                <a:lnTo>
                  <a:pt x="344" y="873"/>
                </a:lnTo>
                <a:lnTo>
                  <a:pt x="360" y="879"/>
                </a:lnTo>
                <a:lnTo>
                  <a:pt x="376" y="876"/>
                </a:lnTo>
                <a:lnTo>
                  <a:pt x="386" y="868"/>
                </a:lnTo>
                <a:lnTo>
                  <a:pt x="389" y="870"/>
                </a:lnTo>
                <a:lnTo>
                  <a:pt x="394" y="874"/>
                </a:lnTo>
                <a:lnTo>
                  <a:pt x="413" y="881"/>
                </a:lnTo>
                <a:lnTo>
                  <a:pt x="424" y="887"/>
                </a:lnTo>
                <a:lnTo>
                  <a:pt x="435" y="884"/>
                </a:lnTo>
                <a:lnTo>
                  <a:pt x="447" y="887"/>
                </a:lnTo>
                <a:lnTo>
                  <a:pt x="451" y="879"/>
                </a:lnTo>
                <a:lnTo>
                  <a:pt x="443" y="867"/>
                </a:lnTo>
                <a:lnTo>
                  <a:pt x="453" y="867"/>
                </a:lnTo>
                <a:lnTo>
                  <a:pt x="446" y="855"/>
                </a:lnTo>
                <a:lnTo>
                  <a:pt x="435" y="841"/>
                </a:lnTo>
                <a:lnTo>
                  <a:pt x="425" y="834"/>
                </a:lnTo>
                <a:lnTo>
                  <a:pt x="420" y="823"/>
                </a:lnTo>
                <a:lnTo>
                  <a:pt x="409" y="823"/>
                </a:lnTo>
                <a:lnTo>
                  <a:pt x="398" y="806"/>
                </a:lnTo>
                <a:lnTo>
                  <a:pt x="392" y="782"/>
                </a:lnTo>
                <a:lnTo>
                  <a:pt x="384" y="771"/>
                </a:lnTo>
                <a:lnTo>
                  <a:pt x="382" y="777"/>
                </a:lnTo>
                <a:lnTo>
                  <a:pt x="375" y="760"/>
                </a:lnTo>
                <a:lnTo>
                  <a:pt x="370" y="760"/>
                </a:lnTo>
                <a:lnTo>
                  <a:pt x="367" y="749"/>
                </a:lnTo>
                <a:lnTo>
                  <a:pt x="348" y="732"/>
                </a:lnTo>
                <a:lnTo>
                  <a:pt x="336" y="731"/>
                </a:lnTo>
                <a:lnTo>
                  <a:pt x="336" y="725"/>
                </a:lnTo>
                <a:lnTo>
                  <a:pt x="323" y="723"/>
                </a:lnTo>
                <a:lnTo>
                  <a:pt x="312" y="728"/>
                </a:lnTo>
                <a:lnTo>
                  <a:pt x="303" y="730"/>
                </a:lnTo>
                <a:lnTo>
                  <a:pt x="292" y="736"/>
                </a:lnTo>
                <a:lnTo>
                  <a:pt x="289" y="725"/>
                </a:lnTo>
                <a:lnTo>
                  <a:pt x="274" y="725"/>
                </a:lnTo>
                <a:lnTo>
                  <a:pt x="270" y="722"/>
                </a:lnTo>
                <a:lnTo>
                  <a:pt x="257" y="720"/>
                </a:lnTo>
                <a:lnTo>
                  <a:pt x="242" y="718"/>
                </a:lnTo>
                <a:lnTo>
                  <a:pt x="207" y="752"/>
                </a:lnTo>
                <a:lnTo>
                  <a:pt x="188" y="753"/>
                </a:lnTo>
                <a:lnTo>
                  <a:pt x="162" y="761"/>
                </a:lnTo>
                <a:lnTo>
                  <a:pt x="136" y="765"/>
                </a:lnTo>
                <a:lnTo>
                  <a:pt x="114" y="771"/>
                </a:lnTo>
                <a:lnTo>
                  <a:pt x="136" y="786"/>
                </a:lnTo>
                <a:lnTo>
                  <a:pt x="119" y="793"/>
                </a:lnTo>
                <a:lnTo>
                  <a:pt x="112" y="791"/>
                </a:lnTo>
                <a:lnTo>
                  <a:pt x="108" y="785"/>
                </a:lnTo>
                <a:lnTo>
                  <a:pt x="102" y="781"/>
                </a:lnTo>
                <a:lnTo>
                  <a:pt x="93" y="781"/>
                </a:lnTo>
                <a:lnTo>
                  <a:pt x="86" y="779"/>
                </a:lnTo>
                <a:lnTo>
                  <a:pt x="83" y="773"/>
                </a:lnTo>
                <a:lnTo>
                  <a:pt x="90" y="766"/>
                </a:lnTo>
                <a:lnTo>
                  <a:pt x="91" y="758"/>
                </a:lnTo>
                <a:lnTo>
                  <a:pt x="98" y="755"/>
                </a:lnTo>
                <a:lnTo>
                  <a:pt x="107" y="761"/>
                </a:lnTo>
                <a:lnTo>
                  <a:pt x="119" y="758"/>
                </a:lnTo>
                <a:lnTo>
                  <a:pt x="110" y="701"/>
                </a:lnTo>
                <a:lnTo>
                  <a:pt x="103" y="699"/>
                </a:lnTo>
                <a:lnTo>
                  <a:pt x="98" y="693"/>
                </a:lnTo>
                <a:lnTo>
                  <a:pt x="96" y="684"/>
                </a:lnTo>
                <a:lnTo>
                  <a:pt x="92" y="678"/>
                </a:lnTo>
                <a:lnTo>
                  <a:pt x="86" y="672"/>
                </a:lnTo>
                <a:lnTo>
                  <a:pt x="79" y="672"/>
                </a:lnTo>
                <a:lnTo>
                  <a:pt x="61" y="674"/>
                </a:lnTo>
                <a:lnTo>
                  <a:pt x="48" y="671"/>
                </a:lnTo>
                <a:lnTo>
                  <a:pt x="47" y="679"/>
                </a:lnTo>
                <a:lnTo>
                  <a:pt x="34" y="667"/>
                </a:lnTo>
                <a:lnTo>
                  <a:pt x="33" y="660"/>
                </a:lnTo>
                <a:lnTo>
                  <a:pt x="29" y="652"/>
                </a:lnTo>
                <a:lnTo>
                  <a:pt x="34" y="646"/>
                </a:lnTo>
                <a:lnTo>
                  <a:pt x="29" y="639"/>
                </a:lnTo>
                <a:lnTo>
                  <a:pt x="28" y="631"/>
                </a:lnTo>
                <a:lnTo>
                  <a:pt x="0" y="621"/>
                </a:lnTo>
                <a:lnTo>
                  <a:pt x="11" y="577"/>
                </a:lnTo>
                <a:lnTo>
                  <a:pt x="24" y="570"/>
                </a:lnTo>
                <a:lnTo>
                  <a:pt x="29" y="562"/>
                </a:lnTo>
                <a:lnTo>
                  <a:pt x="27" y="555"/>
                </a:lnTo>
                <a:lnTo>
                  <a:pt x="16" y="544"/>
                </a:lnTo>
                <a:lnTo>
                  <a:pt x="26" y="499"/>
                </a:lnTo>
                <a:lnTo>
                  <a:pt x="39" y="490"/>
                </a:lnTo>
                <a:lnTo>
                  <a:pt x="44" y="484"/>
                </a:lnTo>
                <a:lnTo>
                  <a:pt x="42" y="475"/>
                </a:lnTo>
                <a:lnTo>
                  <a:pt x="45" y="468"/>
                </a:lnTo>
                <a:lnTo>
                  <a:pt x="45" y="461"/>
                </a:lnTo>
                <a:lnTo>
                  <a:pt x="49" y="452"/>
                </a:lnTo>
                <a:lnTo>
                  <a:pt x="54" y="446"/>
                </a:lnTo>
                <a:lnTo>
                  <a:pt x="60" y="451"/>
                </a:lnTo>
                <a:lnTo>
                  <a:pt x="64" y="458"/>
                </a:lnTo>
                <a:lnTo>
                  <a:pt x="76" y="468"/>
                </a:lnTo>
                <a:lnTo>
                  <a:pt x="93" y="505"/>
                </a:lnTo>
                <a:lnTo>
                  <a:pt x="102" y="507"/>
                </a:lnTo>
                <a:lnTo>
                  <a:pt x="128" y="490"/>
                </a:lnTo>
                <a:lnTo>
                  <a:pt x="125" y="481"/>
                </a:lnTo>
                <a:lnTo>
                  <a:pt x="122" y="474"/>
                </a:lnTo>
                <a:lnTo>
                  <a:pt x="118" y="449"/>
                </a:lnTo>
                <a:lnTo>
                  <a:pt x="110" y="436"/>
                </a:lnTo>
                <a:lnTo>
                  <a:pt x="119" y="437"/>
                </a:lnTo>
                <a:lnTo>
                  <a:pt x="126" y="435"/>
                </a:lnTo>
                <a:lnTo>
                  <a:pt x="146" y="420"/>
                </a:lnTo>
                <a:lnTo>
                  <a:pt x="153" y="416"/>
                </a:lnTo>
                <a:lnTo>
                  <a:pt x="158" y="410"/>
                </a:lnTo>
                <a:lnTo>
                  <a:pt x="158" y="402"/>
                </a:lnTo>
                <a:lnTo>
                  <a:pt x="158" y="393"/>
                </a:lnTo>
                <a:lnTo>
                  <a:pt x="166" y="392"/>
                </a:lnTo>
                <a:lnTo>
                  <a:pt x="174" y="393"/>
                </a:lnTo>
                <a:lnTo>
                  <a:pt x="182" y="391"/>
                </a:lnTo>
                <a:lnTo>
                  <a:pt x="187" y="383"/>
                </a:lnTo>
                <a:lnTo>
                  <a:pt x="193" y="379"/>
                </a:lnTo>
                <a:lnTo>
                  <a:pt x="201" y="377"/>
                </a:lnTo>
                <a:lnTo>
                  <a:pt x="206" y="371"/>
                </a:lnTo>
                <a:lnTo>
                  <a:pt x="214" y="366"/>
                </a:lnTo>
                <a:lnTo>
                  <a:pt x="219" y="360"/>
                </a:lnTo>
                <a:lnTo>
                  <a:pt x="220" y="352"/>
                </a:lnTo>
                <a:lnTo>
                  <a:pt x="227" y="348"/>
                </a:lnTo>
                <a:lnTo>
                  <a:pt x="242" y="343"/>
                </a:lnTo>
                <a:lnTo>
                  <a:pt x="258" y="343"/>
                </a:lnTo>
                <a:lnTo>
                  <a:pt x="259" y="351"/>
                </a:lnTo>
                <a:lnTo>
                  <a:pt x="263" y="359"/>
                </a:lnTo>
                <a:lnTo>
                  <a:pt x="279" y="355"/>
                </a:lnTo>
                <a:lnTo>
                  <a:pt x="284" y="361"/>
                </a:lnTo>
                <a:lnTo>
                  <a:pt x="289" y="354"/>
                </a:lnTo>
                <a:lnTo>
                  <a:pt x="291" y="345"/>
                </a:lnTo>
                <a:lnTo>
                  <a:pt x="296" y="339"/>
                </a:lnTo>
                <a:lnTo>
                  <a:pt x="303" y="340"/>
                </a:lnTo>
                <a:lnTo>
                  <a:pt x="311" y="336"/>
                </a:lnTo>
                <a:lnTo>
                  <a:pt x="318" y="336"/>
                </a:lnTo>
                <a:lnTo>
                  <a:pt x="324" y="352"/>
                </a:lnTo>
                <a:lnTo>
                  <a:pt x="329" y="359"/>
                </a:lnTo>
                <a:lnTo>
                  <a:pt x="338" y="355"/>
                </a:lnTo>
                <a:lnTo>
                  <a:pt x="345" y="355"/>
                </a:lnTo>
                <a:lnTo>
                  <a:pt x="352" y="357"/>
                </a:lnTo>
                <a:lnTo>
                  <a:pt x="368" y="354"/>
                </a:lnTo>
                <a:lnTo>
                  <a:pt x="376" y="355"/>
                </a:lnTo>
                <a:lnTo>
                  <a:pt x="383" y="360"/>
                </a:lnTo>
                <a:lnTo>
                  <a:pt x="389" y="365"/>
                </a:lnTo>
                <a:lnTo>
                  <a:pt x="395" y="379"/>
                </a:lnTo>
                <a:lnTo>
                  <a:pt x="416" y="392"/>
                </a:lnTo>
                <a:lnTo>
                  <a:pt x="421" y="398"/>
                </a:lnTo>
                <a:lnTo>
                  <a:pt x="424" y="406"/>
                </a:lnTo>
                <a:lnTo>
                  <a:pt x="435" y="419"/>
                </a:lnTo>
                <a:lnTo>
                  <a:pt x="434" y="426"/>
                </a:lnTo>
                <a:lnTo>
                  <a:pt x="435" y="435"/>
                </a:lnTo>
                <a:lnTo>
                  <a:pt x="440" y="441"/>
                </a:lnTo>
                <a:lnTo>
                  <a:pt x="447" y="438"/>
                </a:lnTo>
                <a:lnTo>
                  <a:pt x="447" y="431"/>
                </a:lnTo>
                <a:lnTo>
                  <a:pt x="446" y="422"/>
                </a:lnTo>
                <a:lnTo>
                  <a:pt x="447" y="415"/>
                </a:lnTo>
                <a:lnTo>
                  <a:pt x="442" y="408"/>
                </a:lnTo>
                <a:lnTo>
                  <a:pt x="447" y="402"/>
                </a:lnTo>
                <a:lnTo>
                  <a:pt x="456" y="400"/>
                </a:lnTo>
                <a:lnTo>
                  <a:pt x="458" y="408"/>
                </a:lnTo>
                <a:lnTo>
                  <a:pt x="464" y="414"/>
                </a:lnTo>
                <a:lnTo>
                  <a:pt x="467" y="421"/>
                </a:lnTo>
                <a:lnTo>
                  <a:pt x="473" y="426"/>
                </a:lnTo>
                <a:lnTo>
                  <a:pt x="488" y="432"/>
                </a:lnTo>
                <a:lnTo>
                  <a:pt x="502" y="440"/>
                </a:lnTo>
                <a:lnTo>
                  <a:pt x="511" y="437"/>
                </a:lnTo>
                <a:lnTo>
                  <a:pt x="531" y="424"/>
                </a:lnTo>
                <a:lnTo>
                  <a:pt x="531" y="415"/>
                </a:lnTo>
                <a:lnTo>
                  <a:pt x="537" y="411"/>
                </a:lnTo>
                <a:lnTo>
                  <a:pt x="543" y="406"/>
                </a:lnTo>
                <a:lnTo>
                  <a:pt x="551" y="405"/>
                </a:lnTo>
                <a:lnTo>
                  <a:pt x="559" y="408"/>
                </a:lnTo>
                <a:lnTo>
                  <a:pt x="559" y="400"/>
                </a:lnTo>
                <a:lnTo>
                  <a:pt x="567" y="399"/>
                </a:lnTo>
                <a:lnTo>
                  <a:pt x="575" y="402"/>
                </a:lnTo>
                <a:lnTo>
                  <a:pt x="582" y="397"/>
                </a:lnTo>
                <a:lnTo>
                  <a:pt x="590" y="402"/>
                </a:lnTo>
                <a:lnTo>
                  <a:pt x="601" y="413"/>
                </a:lnTo>
                <a:lnTo>
                  <a:pt x="615" y="404"/>
                </a:lnTo>
                <a:lnTo>
                  <a:pt x="619" y="397"/>
                </a:lnTo>
                <a:lnTo>
                  <a:pt x="634" y="397"/>
                </a:lnTo>
                <a:lnTo>
                  <a:pt x="641" y="393"/>
                </a:lnTo>
                <a:lnTo>
                  <a:pt x="657" y="399"/>
                </a:lnTo>
                <a:lnTo>
                  <a:pt x="662" y="405"/>
                </a:lnTo>
                <a:lnTo>
                  <a:pt x="663" y="421"/>
                </a:lnTo>
                <a:lnTo>
                  <a:pt x="669" y="427"/>
                </a:lnTo>
                <a:lnTo>
                  <a:pt x="674" y="434"/>
                </a:lnTo>
                <a:lnTo>
                  <a:pt x="690" y="432"/>
                </a:lnTo>
                <a:lnTo>
                  <a:pt x="705" y="435"/>
                </a:lnTo>
                <a:lnTo>
                  <a:pt x="705" y="435"/>
                </a:lnTo>
                <a:lnTo>
                  <a:pt x="707" y="446"/>
                </a:lnTo>
                <a:lnTo>
                  <a:pt x="725" y="445"/>
                </a:lnTo>
                <a:lnTo>
                  <a:pt x="731" y="440"/>
                </a:lnTo>
                <a:lnTo>
                  <a:pt x="738" y="425"/>
                </a:lnTo>
                <a:lnTo>
                  <a:pt x="743" y="419"/>
                </a:lnTo>
                <a:lnTo>
                  <a:pt x="749" y="421"/>
                </a:lnTo>
                <a:lnTo>
                  <a:pt x="760" y="434"/>
                </a:lnTo>
                <a:lnTo>
                  <a:pt x="776" y="435"/>
                </a:lnTo>
                <a:lnTo>
                  <a:pt x="792" y="432"/>
                </a:lnTo>
                <a:lnTo>
                  <a:pt x="800" y="426"/>
                </a:lnTo>
                <a:lnTo>
                  <a:pt x="814" y="421"/>
                </a:lnTo>
                <a:lnTo>
                  <a:pt x="827" y="383"/>
                </a:lnTo>
                <a:lnTo>
                  <a:pt x="830" y="376"/>
                </a:lnTo>
                <a:lnTo>
                  <a:pt x="824" y="370"/>
                </a:lnTo>
                <a:lnTo>
                  <a:pt x="823" y="366"/>
                </a:lnTo>
                <a:lnTo>
                  <a:pt x="809" y="365"/>
                </a:lnTo>
                <a:lnTo>
                  <a:pt x="793" y="363"/>
                </a:lnTo>
                <a:lnTo>
                  <a:pt x="787" y="356"/>
                </a:lnTo>
                <a:lnTo>
                  <a:pt x="784" y="351"/>
                </a:lnTo>
                <a:lnTo>
                  <a:pt x="766" y="348"/>
                </a:lnTo>
                <a:lnTo>
                  <a:pt x="759" y="345"/>
                </a:lnTo>
                <a:lnTo>
                  <a:pt x="760" y="336"/>
                </a:lnTo>
                <a:lnTo>
                  <a:pt x="755" y="329"/>
                </a:lnTo>
                <a:lnTo>
                  <a:pt x="739" y="327"/>
                </a:lnTo>
                <a:lnTo>
                  <a:pt x="741" y="318"/>
                </a:lnTo>
                <a:lnTo>
                  <a:pt x="748" y="316"/>
                </a:lnTo>
                <a:lnTo>
                  <a:pt x="760" y="306"/>
                </a:lnTo>
                <a:lnTo>
                  <a:pt x="776" y="301"/>
                </a:lnTo>
                <a:lnTo>
                  <a:pt x="790" y="291"/>
                </a:lnTo>
                <a:lnTo>
                  <a:pt x="793" y="285"/>
                </a:lnTo>
                <a:lnTo>
                  <a:pt x="795" y="276"/>
                </a:lnTo>
                <a:lnTo>
                  <a:pt x="776" y="249"/>
                </a:lnTo>
                <a:lnTo>
                  <a:pt x="784" y="246"/>
                </a:lnTo>
                <a:lnTo>
                  <a:pt x="790" y="241"/>
                </a:lnTo>
                <a:lnTo>
                  <a:pt x="792" y="232"/>
                </a:lnTo>
                <a:lnTo>
                  <a:pt x="798" y="227"/>
                </a:lnTo>
                <a:lnTo>
                  <a:pt x="807" y="226"/>
                </a:lnTo>
                <a:lnTo>
                  <a:pt x="814" y="227"/>
                </a:lnTo>
                <a:lnTo>
                  <a:pt x="823" y="226"/>
                </a:lnTo>
                <a:lnTo>
                  <a:pt x="830" y="228"/>
                </a:lnTo>
                <a:lnTo>
                  <a:pt x="846" y="228"/>
                </a:lnTo>
                <a:lnTo>
                  <a:pt x="855" y="226"/>
                </a:lnTo>
                <a:lnTo>
                  <a:pt x="857" y="217"/>
                </a:lnTo>
                <a:lnTo>
                  <a:pt x="854" y="211"/>
                </a:lnTo>
                <a:lnTo>
                  <a:pt x="839" y="203"/>
                </a:lnTo>
                <a:lnTo>
                  <a:pt x="807" y="199"/>
                </a:lnTo>
                <a:lnTo>
                  <a:pt x="803" y="192"/>
                </a:lnTo>
                <a:lnTo>
                  <a:pt x="805" y="183"/>
                </a:lnTo>
                <a:lnTo>
                  <a:pt x="812" y="183"/>
                </a:lnTo>
                <a:lnTo>
                  <a:pt x="819" y="180"/>
                </a:lnTo>
                <a:lnTo>
                  <a:pt x="823" y="173"/>
                </a:lnTo>
                <a:lnTo>
                  <a:pt x="818" y="168"/>
                </a:lnTo>
                <a:lnTo>
                  <a:pt x="811" y="172"/>
                </a:lnTo>
                <a:lnTo>
                  <a:pt x="795" y="172"/>
                </a:lnTo>
                <a:lnTo>
                  <a:pt x="795" y="163"/>
                </a:lnTo>
                <a:lnTo>
                  <a:pt x="797" y="156"/>
                </a:lnTo>
                <a:lnTo>
                  <a:pt x="802" y="150"/>
                </a:lnTo>
                <a:lnTo>
                  <a:pt x="791" y="139"/>
                </a:lnTo>
                <a:lnTo>
                  <a:pt x="807" y="137"/>
                </a:lnTo>
                <a:lnTo>
                  <a:pt x="811" y="131"/>
                </a:lnTo>
                <a:lnTo>
                  <a:pt x="820" y="131"/>
                </a:lnTo>
                <a:lnTo>
                  <a:pt x="825" y="137"/>
                </a:lnTo>
                <a:lnTo>
                  <a:pt x="833" y="136"/>
                </a:lnTo>
                <a:lnTo>
                  <a:pt x="841" y="137"/>
                </a:lnTo>
                <a:lnTo>
                  <a:pt x="849" y="135"/>
                </a:lnTo>
                <a:lnTo>
                  <a:pt x="873" y="136"/>
                </a:lnTo>
                <a:lnTo>
                  <a:pt x="878" y="142"/>
                </a:lnTo>
                <a:lnTo>
                  <a:pt x="888" y="130"/>
                </a:lnTo>
                <a:lnTo>
                  <a:pt x="895" y="128"/>
                </a:lnTo>
                <a:lnTo>
                  <a:pt x="911" y="128"/>
                </a:lnTo>
                <a:lnTo>
                  <a:pt x="918" y="123"/>
                </a:lnTo>
                <a:lnTo>
                  <a:pt x="926" y="120"/>
                </a:lnTo>
                <a:lnTo>
                  <a:pt x="938" y="110"/>
                </a:lnTo>
                <a:lnTo>
                  <a:pt x="947" y="113"/>
                </a:lnTo>
                <a:lnTo>
                  <a:pt x="952" y="118"/>
                </a:lnTo>
                <a:lnTo>
                  <a:pt x="961" y="118"/>
                </a:lnTo>
                <a:lnTo>
                  <a:pt x="963" y="110"/>
                </a:lnTo>
                <a:lnTo>
                  <a:pt x="980" y="107"/>
                </a:lnTo>
                <a:lnTo>
                  <a:pt x="986" y="102"/>
                </a:lnTo>
                <a:lnTo>
                  <a:pt x="995" y="102"/>
                </a:lnTo>
                <a:lnTo>
                  <a:pt x="1002" y="98"/>
                </a:lnTo>
                <a:lnTo>
                  <a:pt x="1010" y="98"/>
                </a:lnTo>
                <a:lnTo>
                  <a:pt x="1017" y="101"/>
                </a:lnTo>
                <a:lnTo>
                  <a:pt x="1022" y="93"/>
                </a:lnTo>
                <a:lnTo>
                  <a:pt x="1023" y="86"/>
                </a:lnTo>
                <a:lnTo>
                  <a:pt x="1027" y="79"/>
                </a:lnTo>
                <a:lnTo>
                  <a:pt x="1034" y="74"/>
                </a:lnTo>
                <a:lnTo>
                  <a:pt x="1042" y="72"/>
                </a:lnTo>
                <a:lnTo>
                  <a:pt x="1049" y="76"/>
                </a:lnTo>
                <a:lnTo>
                  <a:pt x="1067" y="70"/>
                </a:lnTo>
                <a:lnTo>
                  <a:pt x="1067" y="71"/>
                </a:lnTo>
                <a:lnTo>
                  <a:pt x="1104" y="61"/>
                </a:lnTo>
                <a:lnTo>
                  <a:pt x="1136" y="58"/>
                </a:lnTo>
                <a:lnTo>
                  <a:pt x="1164" y="49"/>
                </a:lnTo>
                <a:lnTo>
                  <a:pt x="1171" y="44"/>
                </a:lnTo>
                <a:lnTo>
                  <a:pt x="1179" y="44"/>
                </a:lnTo>
                <a:lnTo>
                  <a:pt x="1187" y="42"/>
                </a:lnTo>
                <a:lnTo>
                  <a:pt x="1191" y="36"/>
                </a:lnTo>
                <a:lnTo>
                  <a:pt x="1191" y="28"/>
                </a:lnTo>
                <a:lnTo>
                  <a:pt x="1191" y="20"/>
                </a:lnTo>
                <a:lnTo>
                  <a:pt x="1200" y="21"/>
                </a:lnTo>
                <a:lnTo>
                  <a:pt x="1207" y="20"/>
                </a:lnTo>
                <a:lnTo>
                  <a:pt x="1212" y="12"/>
                </a:lnTo>
                <a:lnTo>
                  <a:pt x="1218" y="7"/>
                </a:lnTo>
                <a:lnTo>
                  <a:pt x="1227" y="7"/>
                </a:lnTo>
                <a:lnTo>
                  <a:pt x="1232" y="1"/>
                </a:lnTo>
                <a:lnTo>
                  <a:pt x="1239" y="0"/>
                </a:lnTo>
                <a:lnTo>
                  <a:pt x="1244" y="6"/>
                </a:lnTo>
                <a:lnTo>
                  <a:pt x="1253" y="4"/>
                </a:lnTo>
                <a:lnTo>
                  <a:pt x="1260" y="7"/>
                </a:lnTo>
                <a:lnTo>
                  <a:pt x="1269" y="5"/>
                </a:lnTo>
                <a:lnTo>
                  <a:pt x="1276" y="9"/>
                </a:lnTo>
                <a:lnTo>
                  <a:pt x="1281" y="15"/>
                </a:lnTo>
                <a:lnTo>
                  <a:pt x="1295" y="23"/>
                </a:lnTo>
                <a:lnTo>
                  <a:pt x="1302" y="20"/>
                </a:lnTo>
                <a:lnTo>
                  <a:pt x="1308" y="15"/>
                </a:lnTo>
                <a:lnTo>
                  <a:pt x="1324" y="12"/>
                </a:lnTo>
                <a:lnTo>
                  <a:pt x="1332" y="15"/>
                </a:lnTo>
                <a:lnTo>
                  <a:pt x="1338" y="21"/>
                </a:lnTo>
                <a:lnTo>
                  <a:pt x="1341" y="28"/>
                </a:lnTo>
                <a:lnTo>
                  <a:pt x="1343" y="44"/>
                </a:lnTo>
                <a:lnTo>
                  <a:pt x="1341" y="53"/>
                </a:lnTo>
                <a:lnTo>
                  <a:pt x="1344" y="60"/>
                </a:lnTo>
                <a:lnTo>
                  <a:pt x="1356" y="71"/>
                </a:lnTo>
                <a:lnTo>
                  <a:pt x="1352" y="79"/>
                </a:lnTo>
                <a:lnTo>
                  <a:pt x="1354" y="94"/>
                </a:lnTo>
                <a:lnTo>
                  <a:pt x="1349" y="102"/>
                </a:lnTo>
                <a:lnTo>
                  <a:pt x="1344" y="107"/>
                </a:lnTo>
                <a:lnTo>
                  <a:pt x="1347" y="114"/>
                </a:lnTo>
                <a:lnTo>
                  <a:pt x="1350" y="123"/>
                </a:lnTo>
                <a:lnTo>
                  <a:pt x="1366" y="118"/>
                </a:lnTo>
                <a:lnTo>
                  <a:pt x="1373" y="123"/>
                </a:lnTo>
                <a:lnTo>
                  <a:pt x="1381" y="122"/>
                </a:lnTo>
                <a:lnTo>
                  <a:pt x="1384" y="113"/>
                </a:lnTo>
                <a:lnTo>
                  <a:pt x="1392" y="113"/>
                </a:lnTo>
                <a:lnTo>
                  <a:pt x="1399" y="115"/>
                </a:lnTo>
                <a:lnTo>
                  <a:pt x="1402" y="107"/>
                </a:lnTo>
                <a:lnTo>
                  <a:pt x="1402" y="99"/>
                </a:lnTo>
                <a:lnTo>
                  <a:pt x="1409" y="101"/>
                </a:lnTo>
                <a:lnTo>
                  <a:pt x="1413" y="108"/>
                </a:lnTo>
                <a:lnTo>
                  <a:pt x="1415" y="117"/>
                </a:lnTo>
                <a:lnTo>
                  <a:pt x="1420" y="122"/>
                </a:lnTo>
                <a:lnTo>
                  <a:pt x="1418" y="129"/>
                </a:lnTo>
                <a:lnTo>
                  <a:pt x="1416" y="137"/>
                </a:lnTo>
                <a:lnTo>
                  <a:pt x="1432" y="139"/>
                </a:lnTo>
                <a:lnTo>
                  <a:pt x="1430" y="131"/>
                </a:lnTo>
                <a:lnTo>
                  <a:pt x="1425" y="125"/>
                </a:lnTo>
                <a:lnTo>
                  <a:pt x="1432" y="123"/>
                </a:lnTo>
                <a:lnTo>
                  <a:pt x="1448" y="125"/>
                </a:lnTo>
                <a:lnTo>
                  <a:pt x="1456" y="130"/>
                </a:lnTo>
                <a:lnTo>
                  <a:pt x="1461" y="136"/>
                </a:lnTo>
                <a:lnTo>
                  <a:pt x="1469" y="140"/>
                </a:lnTo>
                <a:lnTo>
                  <a:pt x="1476" y="140"/>
                </a:lnTo>
                <a:lnTo>
                  <a:pt x="1480" y="133"/>
                </a:lnTo>
                <a:lnTo>
                  <a:pt x="1488" y="129"/>
                </a:lnTo>
                <a:lnTo>
                  <a:pt x="1490" y="137"/>
                </a:lnTo>
                <a:lnTo>
                  <a:pt x="1490" y="145"/>
                </a:lnTo>
                <a:lnTo>
                  <a:pt x="1481" y="147"/>
                </a:lnTo>
                <a:lnTo>
                  <a:pt x="1475" y="152"/>
                </a:lnTo>
                <a:lnTo>
                  <a:pt x="1470" y="160"/>
                </a:lnTo>
                <a:lnTo>
                  <a:pt x="1468" y="167"/>
                </a:lnTo>
                <a:lnTo>
                  <a:pt x="1469" y="176"/>
                </a:lnTo>
                <a:lnTo>
                  <a:pt x="1474" y="183"/>
                </a:lnTo>
                <a:lnTo>
                  <a:pt x="1481" y="182"/>
                </a:lnTo>
                <a:lnTo>
                  <a:pt x="1486" y="176"/>
                </a:lnTo>
                <a:lnTo>
                  <a:pt x="1501" y="169"/>
                </a:lnTo>
                <a:lnTo>
                  <a:pt x="1508" y="173"/>
                </a:lnTo>
                <a:lnTo>
                  <a:pt x="1517" y="172"/>
                </a:lnTo>
                <a:lnTo>
                  <a:pt x="1522" y="177"/>
                </a:lnTo>
                <a:lnTo>
                  <a:pt x="1531" y="177"/>
                </a:lnTo>
                <a:lnTo>
                  <a:pt x="1528" y="169"/>
                </a:lnTo>
                <a:lnTo>
                  <a:pt x="1533" y="163"/>
                </a:lnTo>
                <a:lnTo>
                  <a:pt x="1542" y="163"/>
                </a:lnTo>
                <a:lnTo>
                  <a:pt x="1551" y="151"/>
                </a:lnTo>
                <a:lnTo>
                  <a:pt x="1567" y="149"/>
                </a:lnTo>
                <a:lnTo>
                  <a:pt x="1580" y="137"/>
                </a:lnTo>
                <a:lnTo>
                  <a:pt x="1586" y="123"/>
                </a:lnTo>
                <a:lnTo>
                  <a:pt x="1592" y="118"/>
                </a:lnTo>
                <a:lnTo>
                  <a:pt x="1601" y="119"/>
                </a:lnTo>
                <a:lnTo>
                  <a:pt x="1617" y="115"/>
                </a:lnTo>
                <a:lnTo>
                  <a:pt x="1624" y="113"/>
                </a:lnTo>
                <a:lnTo>
                  <a:pt x="1628" y="106"/>
                </a:lnTo>
                <a:lnTo>
                  <a:pt x="1644" y="104"/>
                </a:lnTo>
                <a:lnTo>
                  <a:pt x="1657" y="96"/>
                </a:lnTo>
                <a:lnTo>
                  <a:pt x="1661" y="103"/>
                </a:lnTo>
                <a:lnTo>
                  <a:pt x="1662" y="110"/>
                </a:lnTo>
                <a:lnTo>
                  <a:pt x="1657" y="118"/>
                </a:lnTo>
                <a:lnTo>
                  <a:pt x="1650" y="122"/>
                </a:lnTo>
                <a:lnTo>
                  <a:pt x="1642" y="120"/>
                </a:lnTo>
                <a:lnTo>
                  <a:pt x="1641" y="128"/>
                </a:lnTo>
                <a:lnTo>
                  <a:pt x="1644" y="135"/>
                </a:lnTo>
                <a:lnTo>
                  <a:pt x="1648" y="137"/>
                </a:lnTo>
                <a:lnTo>
                  <a:pt x="1720" y="204"/>
                </a:lnTo>
                <a:lnTo>
                  <a:pt x="1840" y="422"/>
                </a:lnTo>
                <a:lnTo>
                  <a:pt x="1854" y="411"/>
                </a:lnTo>
                <a:lnTo>
                  <a:pt x="1857" y="404"/>
                </a:lnTo>
                <a:lnTo>
                  <a:pt x="1857" y="397"/>
                </a:lnTo>
                <a:lnTo>
                  <a:pt x="1868" y="383"/>
                </a:lnTo>
                <a:lnTo>
                  <a:pt x="1876" y="382"/>
                </a:lnTo>
                <a:lnTo>
                  <a:pt x="1881" y="388"/>
                </a:lnTo>
                <a:lnTo>
                  <a:pt x="1889" y="391"/>
                </a:lnTo>
                <a:lnTo>
                  <a:pt x="1903" y="399"/>
                </a:lnTo>
                <a:lnTo>
                  <a:pt x="1899" y="406"/>
                </a:lnTo>
                <a:lnTo>
                  <a:pt x="1903" y="413"/>
                </a:lnTo>
                <a:lnTo>
                  <a:pt x="1909" y="414"/>
                </a:lnTo>
                <a:lnTo>
                  <a:pt x="1914" y="427"/>
                </a:lnTo>
                <a:lnTo>
                  <a:pt x="1938" y="425"/>
                </a:lnTo>
                <a:lnTo>
                  <a:pt x="1956" y="430"/>
                </a:lnTo>
                <a:lnTo>
                  <a:pt x="1963" y="427"/>
                </a:lnTo>
                <a:lnTo>
                  <a:pt x="1979" y="427"/>
                </a:lnTo>
                <a:lnTo>
                  <a:pt x="1981" y="420"/>
                </a:lnTo>
                <a:lnTo>
                  <a:pt x="1986" y="414"/>
                </a:lnTo>
                <a:lnTo>
                  <a:pt x="1995" y="415"/>
                </a:lnTo>
                <a:lnTo>
                  <a:pt x="2002" y="415"/>
                </a:lnTo>
                <a:lnTo>
                  <a:pt x="2006" y="408"/>
                </a:lnTo>
                <a:lnTo>
                  <a:pt x="2012" y="403"/>
                </a:lnTo>
                <a:lnTo>
                  <a:pt x="2028" y="408"/>
                </a:lnTo>
                <a:lnTo>
                  <a:pt x="2035" y="411"/>
                </a:lnTo>
                <a:lnTo>
                  <a:pt x="2039" y="419"/>
                </a:lnTo>
                <a:lnTo>
                  <a:pt x="2046" y="422"/>
                </a:lnTo>
                <a:lnTo>
                  <a:pt x="2056" y="435"/>
                </a:lnTo>
                <a:lnTo>
                  <a:pt x="2064" y="438"/>
                </a:lnTo>
                <a:lnTo>
                  <a:pt x="2067" y="446"/>
                </a:lnTo>
                <a:lnTo>
                  <a:pt x="2065" y="454"/>
                </a:lnTo>
                <a:lnTo>
                  <a:pt x="2066" y="462"/>
                </a:lnTo>
                <a:lnTo>
                  <a:pt x="2070" y="469"/>
                </a:lnTo>
                <a:lnTo>
                  <a:pt x="2078" y="470"/>
                </a:lnTo>
                <a:lnTo>
                  <a:pt x="2099" y="481"/>
                </a:lnTo>
                <a:lnTo>
                  <a:pt x="2103" y="489"/>
                </a:lnTo>
                <a:lnTo>
                  <a:pt x="2103" y="496"/>
                </a:lnTo>
                <a:lnTo>
                  <a:pt x="2110" y="500"/>
                </a:lnTo>
                <a:lnTo>
                  <a:pt x="2115" y="505"/>
                </a:lnTo>
                <a:lnTo>
                  <a:pt x="2123" y="519"/>
                </a:lnTo>
                <a:lnTo>
                  <a:pt x="2129" y="524"/>
                </a:lnTo>
                <a:lnTo>
                  <a:pt x="2145" y="526"/>
                </a:lnTo>
                <a:lnTo>
                  <a:pt x="2152" y="531"/>
                </a:lnTo>
                <a:lnTo>
                  <a:pt x="2159" y="533"/>
                </a:lnTo>
                <a:lnTo>
                  <a:pt x="2168" y="534"/>
                </a:lnTo>
                <a:lnTo>
                  <a:pt x="2177" y="534"/>
                </a:lnTo>
                <a:lnTo>
                  <a:pt x="2179" y="527"/>
                </a:lnTo>
                <a:lnTo>
                  <a:pt x="2184" y="521"/>
                </a:lnTo>
                <a:lnTo>
                  <a:pt x="2199" y="515"/>
                </a:lnTo>
                <a:lnTo>
                  <a:pt x="2201" y="523"/>
                </a:lnTo>
                <a:lnTo>
                  <a:pt x="2205" y="531"/>
                </a:lnTo>
                <a:lnTo>
                  <a:pt x="2212" y="535"/>
                </a:lnTo>
                <a:lnTo>
                  <a:pt x="2218" y="549"/>
                </a:lnTo>
                <a:lnTo>
                  <a:pt x="2226" y="554"/>
                </a:lnTo>
                <a:lnTo>
                  <a:pt x="2230" y="561"/>
                </a:lnTo>
                <a:lnTo>
                  <a:pt x="2217" y="587"/>
                </a:lnTo>
                <a:lnTo>
                  <a:pt x="2207" y="607"/>
                </a:lnTo>
                <a:lnTo>
                  <a:pt x="2191" y="623"/>
                </a:lnTo>
                <a:lnTo>
                  <a:pt x="2171" y="629"/>
                </a:lnTo>
                <a:lnTo>
                  <a:pt x="2156" y="628"/>
                </a:lnTo>
                <a:lnTo>
                  <a:pt x="2145" y="648"/>
                </a:lnTo>
                <a:lnTo>
                  <a:pt x="2140" y="673"/>
                </a:lnTo>
                <a:lnTo>
                  <a:pt x="2142" y="696"/>
                </a:lnTo>
                <a:lnTo>
                  <a:pt x="2139" y="733"/>
                </a:lnTo>
                <a:lnTo>
                  <a:pt x="2116" y="741"/>
                </a:lnTo>
                <a:lnTo>
                  <a:pt x="2102" y="753"/>
                </a:lnTo>
                <a:lnTo>
                  <a:pt x="2092" y="745"/>
                </a:lnTo>
                <a:lnTo>
                  <a:pt x="2082" y="736"/>
                </a:lnTo>
                <a:lnTo>
                  <a:pt x="2048" y="739"/>
                </a:lnTo>
                <a:lnTo>
                  <a:pt x="2030" y="733"/>
                </a:lnTo>
                <a:lnTo>
                  <a:pt x="2021" y="726"/>
                </a:lnTo>
                <a:lnTo>
                  <a:pt x="1996" y="726"/>
                </a:lnTo>
                <a:lnTo>
                  <a:pt x="1986" y="747"/>
                </a:lnTo>
                <a:lnTo>
                  <a:pt x="1978" y="773"/>
                </a:lnTo>
                <a:lnTo>
                  <a:pt x="1965" y="800"/>
                </a:lnTo>
                <a:lnTo>
                  <a:pt x="1959" y="824"/>
                </a:lnTo>
                <a:lnTo>
                  <a:pt x="1956" y="844"/>
                </a:lnTo>
                <a:lnTo>
                  <a:pt x="1958" y="859"/>
                </a:lnTo>
                <a:lnTo>
                  <a:pt x="1964" y="877"/>
                </a:lnTo>
                <a:lnTo>
                  <a:pt x="1957" y="882"/>
                </a:lnTo>
                <a:lnTo>
                  <a:pt x="1902" y="884"/>
                </a:lnTo>
                <a:lnTo>
                  <a:pt x="1879" y="892"/>
                </a:lnTo>
                <a:lnTo>
                  <a:pt x="1861" y="894"/>
                </a:lnTo>
                <a:lnTo>
                  <a:pt x="1841" y="901"/>
                </a:lnTo>
                <a:lnTo>
                  <a:pt x="1831" y="909"/>
                </a:lnTo>
                <a:lnTo>
                  <a:pt x="1840" y="916"/>
                </a:lnTo>
                <a:lnTo>
                  <a:pt x="1847" y="931"/>
                </a:lnTo>
                <a:lnTo>
                  <a:pt x="1852" y="969"/>
                </a:lnTo>
                <a:lnTo>
                  <a:pt x="1856" y="984"/>
                </a:lnTo>
                <a:lnTo>
                  <a:pt x="1863" y="996"/>
                </a:lnTo>
                <a:lnTo>
                  <a:pt x="1872" y="1023"/>
                </a:lnTo>
                <a:lnTo>
                  <a:pt x="1872" y="1038"/>
                </a:lnTo>
                <a:lnTo>
                  <a:pt x="1859" y="1048"/>
                </a:lnTo>
                <a:lnTo>
                  <a:pt x="1860" y="1061"/>
                </a:lnTo>
                <a:lnTo>
                  <a:pt x="1852" y="1070"/>
                </a:lnTo>
                <a:lnTo>
                  <a:pt x="1850" y="1081"/>
                </a:lnTo>
                <a:lnTo>
                  <a:pt x="1850" y="1099"/>
                </a:lnTo>
                <a:lnTo>
                  <a:pt x="1850" y="1099"/>
                </a:lnTo>
                <a:lnTo>
                  <a:pt x="1843" y="1099"/>
                </a:lnTo>
                <a:lnTo>
                  <a:pt x="1823" y="1086"/>
                </a:lnTo>
                <a:lnTo>
                  <a:pt x="1807" y="1083"/>
                </a:lnTo>
                <a:lnTo>
                  <a:pt x="1792" y="1065"/>
                </a:lnTo>
                <a:lnTo>
                  <a:pt x="1776" y="1064"/>
                </a:lnTo>
                <a:lnTo>
                  <a:pt x="1768" y="1061"/>
                </a:lnTo>
                <a:lnTo>
                  <a:pt x="1760" y="1061"/>
                </a:lnTo>
                <a:lnTo>
                  <a:pt x="1753" y="1057"/>
                </a:lnTo>
                <a:lnTo>
                  <a:pt x="1745" y="1056"/>
                </a:lnTo>
                <a:lnTo>
                  <a:pt x="1721" y="1057"/>
                </a:lnTo>
                <a:lnTo>
                  <a:pt x="1698" y="1054"/>
                </a:lnTo>
                <a:lnTo>
                  <a:pt x="1689" y="1055"/>
                </a:lnTo>
                <a:lnTo>
                  <a:pt x="1674" y="1048"/>
                </a:lnTo>
                <a:lnTo>
                  <a:pt x="1667" y="1048"/>
                </a:lnTo>
                <a:lnTo>
                  <a:pt x="1652" y="1054"/>
                </a:lnTo>
                <a:lnTo>
                  <a:pt x="1620" y="1050"/>
                </a:lnTo>
                <a:lnTo>
                  <a:pt x="1612" y="1050"/>
                </a:lnTo>
                <a:lnTo>
                  <a:pt x="1596" y="1054"/>
                </a:lnTo>
                <a:lnTo>
                  <a:pt x="1580" y="1054"/>
                </a:lnTo>
                <a:lnTo>
                  <a:pt x="1571" y="1053"/>
                </a:lnTo>
                <a:lnTo>
                  <a:pt x="1565" y="1048"/>
                </a:lnTo>
                <a:lnTo>
                  <a:pt x="1556" y="1046"/>
                </a:lnTo>
                <a:lnTo>
                  <a:pt x="1540" y="1048"/>
                </a:lnTo>
                <a:lnTo>
                  <a:pt x="1534" y="1043"/>
                </a:lnTo>
                <a:lnTo>
                  <a:pt x="1513" y="1030"/>
                </a:lnTo>
                <a:lnTo>
                  <a:pt x="1506" y="1034"/>
                </a:lnTo>
                <a:lnTo>
                  <a:pt x="1499" y="1035"/>
                </a:lnTo>
                <a:lnTo>
                  <a:pt x="1491" y="1038"/>
                </a:lnTo>
                <a:lnTo>
                  <a:pt x="1479" y="1048"/>
                </a:lnTo>
                <a:lnTo>
                  <a:pt x="1478" y="1056"/>
                </a:lnTo>
                <a:lnTo>
                  <a:pt x="1473" y="1064"/>
                </a:lnTo>
                <a:lnTo>
                  <a:pt x="1470" y="1080"/>
                </a:lnTo>
                <a:lnTo>
                  <a:pt x="1467" y="1086"/>
                </a:lnTo>
                <a:lnTo>
                  <a:pt x="1451" y="1082"/>
                </a:lnTo>
                <a:lnTo>
                  <a:pt x="1437" y="1075"/>
                </a:lnTo>
                <a:lnTo>
                  <a:pt x="1421" y="1070"/>
                </a:lnTo>
                <a:lnTo>
                  <a:pt x="1414" y="1066"/>
                </a:lnTo>
                <a:lnTo>
                  <a:pt x="1406" y="1064"/>
                </a:lnTo>
                <a:lnTo>
                  <a:pt x="1398" y="1064"/>
                </a:lnTo>
                <a:lnTo>
                  <a:pt x="1383" y="1061"/>
                </a:lnTo>
                <a:lnTo>
                  <a:pt x="1375" y="1062"/>
                </a:lnTo>
                <a:lnTo>
                  <a:pt x="1367" y="1060"/>
                </a:lnTo>
                <a:lnTo>
                  <a:pt x="1351" y="1062"/>
                </a:lnTo>
                <a:lnTo>
                  <a:pt x="1344" y="1066"/>
                </a:lnTo>
                <a:lnTo>
                  <a:pt x="1341" y="1073"/>
                </a:lnTo>
                <a:lnTo>
                  <a:pt x="1343" y="1081"/>
                </a:lnTo>
                <a:lnTo>
                  <a:pt x="1338" y="1088"/>
                </a:lnTo>
                <a:lnTo>
                  <a:pt x="1334" y="1096"/>
                </a:lnTo>
                <a:lnTo>
                  <a:pt x="1332" y="1103"/>
                </a:lnTo>
                <a:lnTo>
                  <a:pt x="1320" y="1115"/>
                </a:lnTo>
                <a:lnTo>
                  <a:pt x="1313" y="1118"/>
                </a:lnTo>
                <a:lnTo>
                  <a:pt x="1306" y="1115"/>
                </a:lnTo>
                <a:lnTo>
                  <a:pt x="1300" y="1130"/>
                </a:lnTo>
                <a:lnTo>
                  <a:pt x="1293" y="1135"/>
                </a:lnTo>
                <a:lnTo>
                  <a:pt x="1271" y="1145"/>
                </a:lnTo>
                <a:lnTo>
                  <a:pt x="1257" y="1153"/>
                </a:lnTo>
                <a:lnTo>
                  <a:pt x="1252" y="1159"/>
                </a:lnTo>
                <a:lnTo>
                  <a:pt x="1244" y="1162"/>
                </a:lnTo>
                <a:lnTo>
                  <a:pt x="1237" y="1167"/>
                </a:lnTo>
                <a:lnTo>
                  <a:pt x="1233" y="1174"/>
                </a:lnTo>
                <a:lnTo>
                  <a:pt x="1231" y="1182"/>
                </a:lnTo>
                <a:lnTo>
                  <a:pt x="1225" y="1186"/>
                </a:lnTo>
                <a:lnTo>
                  <a:pt x="1217" y="1190"/>
                </a:lnTo>
                <a:lnTo>
                  <a:pt x="1209" y="1189"/>
                </a:lnTo>
                <a:lnTo>
                  <a:pt x="1194" y="1183"/>
                </a:lnTo>
                <a:lnTo>
                  <a:pt x="1185" y="1180"/>
                </a:lnTo>
                <a:lnTo>
                  <a:pt x="1172" y="1172"/>
                </a:lnTo>
                <a:lnTo>
                  <a:pt x="1115" y="1178"/>
                </a:lnTo>
                <a:lnTo>
                  <a:pt x="1105" y="1132"/>
                </a:lnTo>
                <a:lnTo>
                  <a:pt x="1072" y="1126"/>
                </a:lnTo>
                <a:lnTo>
                  <a:pt x="1071" y="1113"/>
                </a:lnTo>
                <a:lnTo>
                  <a:pt x="1071" y="1097"/>
                </a:lnTo>
                <a:lnTo>
                  <a:pt x="1080" y="1096"/>
                </a:lnTo>
                <a:lnTo>
                  <a:pt x="1078" y="1053"/>
                </a:lnTo>
                <a:lnTo>
                  <a:pt x="1065" y="1054"/>
                </a:lnTo>
                <a:lnTo>
                  <a:pt x="1048" y="1021"/>
                </a:lnTo>
                <a:lnTo>
                  <a:pt x="1035" y="1011"/>
                </a:lnTo>
                <a:lnTo>
                  <a:pt x="1028" y="1007"/>
                </a:lnTo>
                <a:lnTo>
                  <a:pt x="1016" y="997"/>
                </a:lnTo>
                <a:lnTo>
                  <a:pt x="1010" y="991"/>
                </a:lnTo>
                <a:lnTo>
                  <a:pt x="996" y="997"/>
                </a:lnTo>
                <a:lnTo>
                  <a:pt x="920" y="996"/>
                </a:lnTo>
                <a:lnTo>
                  <a:pt x="849" y="1008"/>
                </a:lnTo>
                <a:lnTo>
                  <a:pt x="820" y="980"/>
                </a:lnTo>
                <a:lnTo>
                  <a:pt x="777" y="932"/>
                </a:lnTo>
                <a:lnTo>
                  <a:pt x="742" y="899"/>
                </a:lnTo>
                <a:lnTo>
                  <a:pt x="728" y="889"/>
                </a:lnTo>
                <a:lnTo>
                  <a:pt x="709" y="874"/>
                </a:lnTo>
                <a:lnTo>
                  <a:pt x="689" y="860"/>
                </a:lnTo>
                <a:lnTo>
                  <a:pt x="658" y="847"/>
                </a:lnTo>
                <a:lnTo>
                  <a:pt x="518" y="898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9" name="Freeform 167">
            <a:extLst>
              <a:ext uri="{FF2B5EF4-FFF2-40B4-BE49-F238E27FC236}">
                <a16:creationId xmlns:a16="http://schemas.microsoft.com/office/drawing/2014/main" id="{1F2F6D49-9F1D-4A28-8085-CDD050A5FB49}"/>
              </a:ext>
            </a:extLst>
          </p:cNvPr>
          <p:cNvSpPr>
            <a:spLocks noChangeAspect="1"/>
          </p:cNvSpPr>
          <p:nvPr/>
        </p:nvSpPr>
        <p:spPr bwMode="gray">
          <a:xfrm>
            <a:off x="2553750" y="2710069"/>
            <a:ext cx="126769" cy="46495"/>
          </a:xfrm>
          <a:custGeom>
            <a:avLst/>
            <a:gdLst/>
            <a:ahLst/>
            <a:cxnLst>
              <a:cxn ang="0">
                <a:pos x="94" y="154"/>
              </a:cxn>
              <a:cxn ang="0">
                <a:pos x="115" y="150"/>
              </a:cxn>
              <a:cxn ang="0">
                <a:pos x="140" y="156"/>
              </a:cxn>
              <a:cxn ang="0">
                <a:pos x="150" y="145"/>
              </a:cxn>
              <a:cxn ang="0">
                <a:pos x="166" y="155"/>
              </a:cxn>
              <a:cxn ang="0">
                <a:pos x="182" y="172"/>
              </a:cxn>
              <a:cxn ang="0">
                <a:pos x="212" y="181"/>
              </a:cxn>
              <a:cxn ang="0">
                <a:pos x="235" y="175"/>
              </a:cxn>
              <a:cxn ang="0">
                <a:pos x="258" y="174"/>
              </a:cxn>
              <a:cxn ang="0">
                <a:pos x="277" y="167"/>
              </a:cxn>
              <a:cxn ang="0">
                <a:pos x="296" y="156"/>
              </a:cxn>
              <a:cxn ang="0">
                <a:pos x="311" y="160"/>
              </a:cxn>
              <a:cxn ang="0">
                <a:pos x="332" y="174"/>
              </a:cxn>
              <a:cxn ang="0">
                <a:pos x="355" y="179"/>
              </a:cxn>
              <a:cxn ang="0">
                <a:pos x="368" y="174"/>
              </a:cxn>
              <a:cxn ang="0">
                <a:pos x="352" y="156"/>
              </a:cxn>
              <a:cxn ang="0">
                <a:pos x="343" y="143"/>
              </a:cxn>
              <a:cxn ang="0">
                <a:pos x="355" y="124"/>
              </a:cxn>
              <a:cxn ang="0">
                <a:pos x="352" y="121"/>
              </a:cxn>
              <a:cxn ang="0">
                <a:pos x="329" y="111"/>
              </a:cxn>
              <a:cxn ang="0">
                <a:pos x="321" y="86"/>
              </a:cxn>
              <a:cxn ang="0">
                <a:pos x="310" y="75"/>
              </a:cxn>
              <a:cxn ang="0">
                <a:pos x="295" y="72"/>
              </a:cxn>
              <a:cxn ang="0">
                <a:pos x="274" y="63"/>
              </a:cxn>
              <a:cxn ang="0">
                <a:pos x="261" y="59"/>
              </a:cxn>
              <a:cxn ang="0">
                <a:pos x="237" y="66"/>
              </a:cxn>
              <a:cxn ang="0">
                <a:pos x="223" y="73"/>
              </a:cxn>
              <a:cxn ang="0">
                <a:pos x="213" y="61"/>
              </a:cxn>
              <a:cxn ang="0">
                <a:pos x="171" y="34"/>
              </a:cxn>
              <a:cxn ang="0">
                <a:pos x="148" y="29"/>
              </a:cxn>
              <a:cxn ang="0">
                <a:pos x="108" y="26"/>
              </a:cxn>
              <a:cxn ang="0">
                <a:pos x="76" y="15"/>
              </a:cxn>
              <a:cxn ang="0">
                <a:pos x="54" y="7"/>
              </a:cxn>
              <a:cxn ang="0">
                <a:pos x="31" y="3"/>
              </a:cxn>
              <a:cxn ang="0">
                <a:pos x="15" y="2"/>
              </a:cxn>
              <a:cxn ang="0">
                <a:pos x="5" y="11"/>
              </a:cxn>
              <a:cxn ang="0">
                <a:pos x="21" y="27"/>
              </a:cxn>
              <a:cxn ang="0">
                <a:pos x="56" y="39"/>
              </a:cxn>
              <a:cxn ang="0">
                <a:pos x="78" y="57"/>
              </a:cxn>
              <a:cxn ang="0">
                <a:pos x="87" y="82"/>
              </a:cxn>
              <a:cxn ang="0">
                <a:pos x="100" y="113"/>
              </a:cxn>
              <a:cxn ang="0">
                <a:pos x="99" y="138"/>
              </a:cxn>
              <a:cxn ang="0">
                <a:pos x="87" y="148"/>
              </a:cxn>
            </a:cxnLst>
            <a:rect l="0" t="0" r="r" b="b"/>
            <a:pathLst>
              <a:path w="368" h="182">
                <a:moveTo>
                  <a:pt x="87" y="148"/>
                </a:moveTo>
                <a:lnTo>
                  <a:pt x="94" y="154"/>
                </a:lnTo>
                <a:lnTo>
                  <a:pt x="102" y="154"/>
                </a:lnTo>
                <a:lnTo>
                  <a:pt x="115" y="150"/>
                </a:lnTo>
                <a:lnTo>
                  <a:pt x="134" y="156"/>
                </a:lnTo>
                <a:lnTo>
                  <a:pt x="140" y="156"/>
                </a:lnTo>
                <a:lnTo>
                  <a:pt x="145" y="149"/>
                </a:lnTo>
                <a:lnTo>
                  <a:pt x="150" y="145"/>
                </a:lnTo>
                <a:lnTo>
                  <a:pt x="158" y="148"/>
                </a:lnTo>
                <a:lnTo>
                  <a:pt x="166" y="155"/>
                </a:lnTo>
                <a:lnTo>
                  <a:pt x="177" y="171"/>
                </a:lnTo>
                <a:lnTo>
                  <a:pt x="182" y="172"/>
                </a:lnTo>
                <a:lnTo>
                  <a:pt x="191" y="182"/>
                </a:lnTo>
                <a:lnTo>
                  <a:pt x="212" y="181"/>
                </a:lnTo>
                <a:lnTo>
                  <a:pt x="219" y="176"/>
                </a:lnTo>
                <a:lnTo>
                  <a:pt x="235" y="175"/>
                </a:lnTo>
                <a:lnTo>
                  <a:pt x="242" y="171"/>
                </a:lnTo>
                <a:lnTo>
                  <a:pt x="258" y="174"/>
                </a:lnTo>
                <a:lnTo>
                  <a:pt x="267" y="172"/>
                </a:lnTo>
                <a:lnTo>
                  <a:pt x="277" y="167"/>
                </a:lnTo>
                <a:lnTo>
                  <a:pt x="282" y="166"/>
                </a:lnTo>
                <a:lnTo>
                  <a:pt x="296" y="156"/>
                </a:lnTo>
                <a:lnTo>
                  <a:pt x="304" y="158"/>
                </a:lnTo>
                <a:lnTo>
                  <a:pt x="311" y="160"/>
                </a:lnTo>
                <a:lnTo>
                  <a:pt x="317" y="166"/>
                </a:lnTo>
                <a:lnTo>
                  <a:pt x="332" y="174"/>
                </a:lnTo>
                <a:lnTo>
                  <a:pt x="341" y="172"/>
                </a:lnTo>
                <a:lnTo>
                  <a:pt x="355" y="179"/>
                </a:lnTo>
                <a:lnTo>
                  <a:pt x="364" y="180"/>
                </a:lnTo>
                <a:lnTo>
                  <a:pt x="368" y="174"/>
                </a:lnTo>
                <a:lnTo>
                  <a:pt x="365" y="166"/>
                </a:lnTo>
                <a:lnTo>
                  <a:pt x="352" y="156"/>
                </a:lnTo>
                <a:lnTo>
                  <a:pt x="349" y="149"/>
                </a:lnTo>
                <a:lnTo>
                  <a:pt x="343" y="143"/>
                </a:lnTo>
                <a:lnTo>
                  <a:pt x="344" y="134"/>
                </a:lnTo>
                <a:lnTo>
                  <a:pt x="355" y="124"/>
                </a:lnTo>
                <a:lnTo>
                  <a:pt x="357" y="124"/>
                </a:lnTo>
                <a:lnTo>
                  <a:pt x="352" y="121"/>
                </a:lnTo>
                <a:lnTo>
                  <a:pt x="345" y="116"/>
                </a:lnTo>
                <a:lnTo>
                  <a:pt x="329" y="111"/>
                </a:lnTo>
                <a:lnTo>
                  <a:pt x="317" y="101"/>
                </a:lnTo>
                <a:lnTo>
                  <a:pt x="321" y="86"/>
                </a:lnTo>
                <a:lnTo>
                  <a:pt x="317" y="79"/>
                </a:lnTo>
                <a:lnTo>
                  <a:pt x="310" y="75"/>
                </a:lnTo>
                <a:lnTo>
                  <a:pt x="302" y="75"/>
                </a:lnTo>
                <a:lnTo>
                  <a:pt x="295" y="72"/>
                </a:lnTo>
                <a:lnTo>
                  <a:pt x="290" y="66"/>
                </a:lnTo>
                <a:lnTo>
                  <a:pt x="274" y="63"/>
                </a:lnTo>
                <a:lnTo>
                  <a:pt x="267" y="64"/>
                </a:lnTo>
                <a:lnTo>
                  <a:pt x="261" y="59"/>
                </a:lnTo>
                <a:lnTo>
                  <a:pt x="252" y="59"/>
                </a:lnTo>
                <a:lnTo>
                  <a:pt x="237" y="66"/>
                </a:lnTo>
                <a:lnTo>
                  <a:pt x="231" y="70"/>
                </a:lnTo>
                <a:lnTo>
                  <a:pt x="223" y="73"/>
                </a:lnTo>
                <a:lnTo>
                  <a:pt x="215" y="69"/>
                </a:lnTo>
                <a:lnTo>
                  <a:pt x="213" y="61"/>
                </a:lnTo>
                <a:lnTo>
                  <a:pt x="175" y="39"/>
                </a:lnTo>
                <a:lnTo>
                  <a:pt x="171" y="34"/>
                </a:lnTo>
                <a:lnTo>
                  <a:pt x="164" y="29"/>
                </a:lnTo>
                <a:lnTo>
                  <a:pt x="148" y="29"/>
                </a:lnTo>
                <a:lnTo>
                  <a:pt x="132" y="24"/>
                </a:lnTo>
                <a:lnTo>
                  <a:pt x="108" y="26"/>
                </a:lnTo>
                <a:lnTo>
                  <a:pt x="99" y="25"/>
                </a:lnTo>
                <a:lnTo>
                  <a:pt x="76" y="15"/>
                </a:lnTo>
                <a:lnTo>
                  <a:pt x="60" y="13"/>
                </a:lnTo>
                <a:lnTo>
                  <a:pt x="54" y="7"/>
                </a:lnTo>
                <a:lnTo>
                  <a:pt x="40" y="2"/>
                </a:lnTo>
                <a:lnTo>
                  <a:pt x="31" y="3"/>
                </a:lnTo>
                <a:lnTo>
                  <a:pt x="24" y="0"/>
                </a:lnTo>
                <a:lnTo>
                  <a:pt x="15" y="2"/>
                </a:lnTo>
                <a:lnTo>
                  <a:pt x="0" y="7"/>
                </a:lnTo>
                <a:lnTo>
                  <a:pt x="5" y="11"/>
                </a:lnTo>
                <a:lnTo>
                  <a:pt x="14" y="18"/>
                </a:lnTo>
                <a:lnTo>
                  <a:pt x="21" y="27"/>
                </a:lnTo>
                <a:lnTo>
                  <a:pt x="31" y="32"/>
                </a:lnTo>
                <a:lnTo>
                  <a:pt x="56" y="39"/>
                </a:lnTo>
                <a:lnTo>
                  <a:pt x="67" y="51"/>
                </a:lnTo>
                <a:lnTo>
                  <a:pt x="78" y="57"/>
                </a:lnTo>
                <a:lnTo>
                  <a:pt x="84" y="68"/>
                </a:lnTo>
                <a:lnTo>
                  <a:pt x="87" y="82"/>
                </a:lnTo>
                <a:lnTo>
                  <a:pt x="91" y="104"/>
                </a:lnTo>
                <a:lnTo>
                  <a:pt x="100" y="113"/>
                </a:lnTo>
                <a:lnTo>
                  <a:pt x="100" y="124"/>
                </a:lnTo>
                <a:lnTo>
                  <a:pt x="99" y="138"/>
                </a:lnTo>
                <a:lnTo>
                  <a:pt x="92" y="145"/>
                </a:lnTo>
                <a:lnTo>
                  <a:pt x="87" y="148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0" name="Freeform 168">
            <a:extLst>
              <a:ext uri="{FF2B5EF4-FFF2-40B4-BE49-F238E27FC236}">
                <a16:creationId xmlns:a16="http://schemas.microsoft.com/office/drawing/2014/main" id="{C7DCFF65-E30A-41B4-93D7-0C2A49B1184A}"/>
              </a:ext>
            </a:extLst>
          </p:cNvPr>
          <p:cNvSpPr>
            <a:spLocks noChangeAspect="1"/>
          </p:cNvSpPr>
          <p:nvPr/>
        </p:nvSpPr>
        <p:spPr bwMode="gray">
          <a:xfrm>
            <a:off x="2856967" y="2670031"/>
            <a:ext cx="322062" cy="157569"/>
          </a:xfrm>
          <a:custGeom>
            <a:avLst/>
            <a:gdLst/>
            <a:ahLst/>
            <a:cxnLst>
              <a:cxn ang="0">
                <a:pos x="0" y="260"/>
              </a:cxn>
              <a:cxn ang="0">
                <a:pos x="56" y="310"/>
              </a:cxn>
              <a:cxn ang="0">
                <a:pos x="63" y="274"/>
              </a:cxn>
              <a:cxn ang="0">
                <a:pos x="96" y="260"/>
              </a:cxn>
              <a:cxn ang="0">
                <a:pos x="115" y="238"/>
              </a:cxn>
              <a:cxn ang="0">
                <a:pos x="127" y="234"/>
              </a:cxn>
              <a:cxn ang="0">
                <a:pos x="143" y="220"/>
              </a:cxn>
              <a:cxn ang="0">
                <a:pos x="183" y="250"/>
              </a:cxn>
              <a:cxn ang="0">
                <a:pos x="220" y="262"/>
              </a:cxn>
              <a:cxn ang="0">
                <a:pos x="231" y="287"/>
              </a:cxn>
              <a:cxn ang="0">
                <a:pos x="223" y="314"/>
              </a:cxn>
              <a:cxn ang="0">
                <a:pos x="267" y="330"/>
              </a:cxn>
              <a:cxn ang="0">
                <a:pos x="306" y="321"/>
              </a:cxn>
              <a:cxn ang="0">
                <a:pos x="333" y="351"/>
              </a:cxn>
              <a:cxn ang="0">
                <a:pos x="350" y="384"/>
              </a:cxn>
              <a:cxn ang="0">
                <a:pos x="365" y="429"/>
              </a:cxn>
              <a:cxn ang="0">
                <a:pos x="460" y="489"/>
              </a:cxn>
              <a:cxn ang="0">
                <a:pos x="521" y="542"/>
              </a:cxn>
              <a:cxn ang="0">
                <a:pos x="567" y="547"/>
              </a:cxn>
              <a:cxn ang="0">
                <a:pos x="581" y="569"/>
              </a:cxn>
              <a:cxn ang="0">
                <a:pos x="578" y="606"/>
              </a:cxn>
              <a:cxn ang="0">
                <a:pos x="630" y="610"/>
              </a:cxn>
              <a:cxn ang="0">
                <a:pos x="646" y="595"/>
              </a:cxn>
              <a:cxn ang="0">
                <a:pos x="671" y="559"/>
              </a:cxn>
              <a:cxn ang="0">
                <a:pos x="670" y="536"/>
              </a:cxn>
              <a:cxn ang="0">
                <a:pos x="666" y="498"/>
              </a:cxn>
              <a:cxn ang="0">
                <a:pos x="640" y="486"/>
              </a:cxn>
              <a:cxn ang="0">
                <a:pos x="632" y="462"/>
              </a:cxn>
              <a:cxn ang="0">
                <a:pos x="650" y="443"/>
              </a:cxn>
              <a:cxn ang="0">
                <a:pos x="687" y="446"/>
              </a:cxn>
              <a:cxn ang="0">
                <a:pos x="723" y="409"/>
              </a:cxn>
              <a:cxn ang="0">
                <a:pos x="726" y="382"/>
              </a:cxn>
              <a:cxn ang="0">
                <a:pos x="747" y="370"/>
              </a:cxn>
              <a:cxn ang="0">
                <a:pos x="788" y="347"/>
              </a:cxn>
              <a:cxn ang="0">
                <a:pos x="807" y="357"/>
              </a:cxn>
              <a:cxn ang="0">
                <a:pos x="791" y="380"/>
              </a:cxn>
              <a:cxn ang="0">
                <a:pos x="816" y="398"/>
              </a:cxn>
              <a:cxn ang="0">
                <a:pos x="855" y="403"/>
              </a:cxn>
              <a:cxn ang="0">
                <a:pos x="888" y="385"/>
              </a:cxn>
              <a:cxn ang="0">
                <a:pos x="915" y="378"/>
              </a:cxn>
              <a:cxn ang="0">
                <a:pos x="933" y="354"/>
              </a:cxn>
              <a:cxn ang="0">
                <a:pos x="890" y="342"/>
              </a:cxn>
              <a:cxn ang="0">
                <a:pos x="865" y="314"/>
              </a:cxn>
              <a:cxn ang="0">
                <a:pos x="843" y="337"/>
              </a:cxn>
              <a:cxn ang="0">
                <a:pos x="796" y="317"/>
              </a:cxn>
              <a:cxn ang="0">
                <a:pos x="798" y="292"/>
              </a:cxn>
              <a:cxn ang="0">
                <a:pos x="833" y="253"/>
              </a:cxn>
              <a:cxn ang="0">
                <a:pos x="795" y="271"/>
              </a:cxn>
              <a:cxn ang="0">
                <a:pos x="753" y="298"/>
              </a:cxn>
              <a:cxn ang="0">
                <a:pos x="719" y="320"/>
              </a:cxn>
              <a:cxn ang="0">
                <a:pos x="699" y="343"/>
              </a:cxn>
              <a:cxn ang="0">
                <a:pos x="654" y="325"/>
              </a:cxn>
              <a:cxn ang="0">
                <a:pos x="553" y="266"/>
              </a:cxn>
              <a:cxn ang="0">
                <a:pos x="547" y="207"/>
              </a:cxn>
              <a:cxn ang="0">
                <a:pos x="498" y="150"/>
              </a:cxn>
              <a:cxn ang="0">
                <a:pos x="331" y="161"/>
              </a:cxn>
              <a:cxn ang="0">
                <a:pos x="210" y="42"/>
              </a:cxn>
              <a:cxn ang="0">
                <a:pos x="0" y="51"/>
              </a:cxn>
            </a:cxnLst>
            <a:rect l="0" t="0" r="r" b="b"/>
            <a:pathLst>
              <a:path w="940" h="612">
                <a:moveTo>
                  <a:pt x="0" y="51"/>
                </a:moveTo>
                <a:lnTo>
                  <a:pt x="0" y="121"/>
                </a:lnTo>
                <a:lnTo>
                  <a:pt x="0" y="195"/>
                </a:lnTo>
                <a:lnTo>
                  <a:pt x="0" y="260"/>
                </a:lnTo>
                <a:lnTo>
                  <a:pt x="0" y="321"/>
                </a:lnTo>
                <a:lnTo>
                  <a:pt x="54" y="330"/>
                </a:lnTo>
                <a:lnTo>
                  <a:pt x="62" y="325"/>
                </a:lnTo>
                <a:lnTo>
                  <a:pt x="56" y="310"/>
                </a:lnTo>
                <a:lnTo>
                  <a:pt x="57" y="303"/>
                </a:lnTo>
                <a:lnTo>
                  <a:pt x="52" y="287"/>
                </a:lnTo>
                <a:lnTo>
                  <a:pt x="56" y="279"/>
                </a:lnTo>
                <a:lnTo>
                  <a:pt x="63" y="274"/>
                </a:lnTo>
                <a:lnTo>
                  <a:pt x="67" y="268"/>
                </a:lnTo>
                <a:lnTo>
                  <a:pt x="72" y="261"/>
                </a:lnTo>
                <a:lnTo>
                  <a:pt x="80" y="260"/>
                </a:lnTo>
                <a:lnTo>
                  <a:pt x="96" y="260"/>
                </a:lnTo>
                <a:lnTo>
                  <a:pt x="105" y="256"/>
                </a:lnTo>
                <a:lnTo>
                  <a:pt x="107" y="249"/>
                </a:lnTo>
                <a:lnTo>
                  <a:pt x="107" y="241"/>
                </a:lnTo>
                <a:lnTo>
                  <a:pt x="115" y="238"/>
                </a:lnTo>
                <a:lnTo>
                  <a:pt x="127" y="246"/>
                </a:lnTo>
                <a:lnTo>
                  <a:pt x="135" y="249"/>
                </a:lnTo>
                <a:lnTo>
                  <a:pt x="132" y="241"/>
                </a:lnTo>
                <a:lnTo>
                  <a:pt x="127" y="234"/>
                </a:lnTo>
                <a:lnTo>
                  <a:pt x="121" y="229"/>
                </a:lnTo>
                <a:lnTo>
                  <a:pt x="128" y="225"/>
                </a:lnTo>
                <a:lnTo>
                  <a:pt x="135" y="225"/>
                </a:lnTo>
                <a:lnTo>
                  <a:pt x="143" y="220"/>
                </a:lnTo>
                <a:lnTo>
                  <a:pt x="144" y="214"/>
                </a:lnTo>
                <a:lnTo>
                  <a:pt x="165" y="235"/>
                </a:lnTo>
                <a:lnTo>
                  <a:pt x="178" y="244"/>
                </a:lnTo>
                <a:lnTo>
                  <a:pt x="183" y="250"/>
                </a:lnTo>
                <a:lnTo>
                  <a:pt x="192" y="253"/>
                </a:lnTo>
                <a:lnTo>
                  <a:pt x="201" y="251"/>
                </a:lnTo>
                <a:lnTo>
                  <a:pt x="216" y="255"/>
                </a:lnTo>
                <a:lnTo>
                  <a:pt x="220" y="262"/>
                </a:lnTo>
                <a:lnTo>
                  <a:pt x="218" y="269"/>
                </a:lnTo>
                <a:lnTo>
                  <a:pt x="219" y="278"/>
                </a:lnTo>
                <a:lnTo>
                  <a:pt x="225" y="283"/>
                </a:lnTo>
                <a:lnTo>
                  <a:pt x="231" y="287"/>
                </a:lnTo>
                <a:lnTo>
                  <a:pt x="224" y="290"/>
                </a:lnTo>
                <a:lnTo>
                  <a:pt x="224" y="298"/>
                </a:lnTo>
                <a:lnTo>
                  <a:pt x="225" y="306"/>
                </a:lnTo>
                <a:lnTo>
                  <a:pt x="223" y="314"/>
                </a:lnTo>
                <a:lnTo>
                  <a:pt x="228" y="320"/>
                </a:lnTo>
                <a:lnTo>
                  <a:pt x="242" y="328"/>
                </a:lnTo>
                <a:lnTo>
                  <a:pt x="259" y="331"/>
                </a:lnTo>
                <a:lnTo>
                  <a:pt x="267" y="330"/>
                </a:lnTo>
                <a:lnTo>
                  <a:pt x="291" y="335"/>
                </a:lnTo>
                <a:lnTo>
                  <a:pt x="299" y="332"/>
                </a:lnTo>
                <a:lnTo>
                  <a:pt x="300" y="325"/>
                </a:lnTo>
                <a:lnTo>
                  <a:pt x="306" y="321"/>
                </a:lnTo>
                <a:lnTo>
                  <a:pt x="314" y="326"/>
                </a:lnTo>
                <a:lnTo>
                  <a:pt x="326" y="337"/>
                </a:lnTo>
                <a:lnTo>
                  <a:pt x="331" y="343"/>
                </a:lnTo>
                <a:lnTo>
                  <a:pt x="333" y="351"/>
                </a:lnTo>
                <a:lnTo>
                  <a:pt x="334" y="366"/>
                </a:lnTo>
                <a:lnTo>
                  <a:pt x="338" y="374"/>
                </a:lnTo>
                <a:lnTo>
                  <a:pt x="345" y="378"/>
                </a:lnTo>
                <a:lnTo>
                  <a:pt x="350" y="384"/>
                </a:lnTo>
                <a:lnTo>
                  <a:pt x="355" y="400"/>
                </a:lnTo>
                <a:lnTo>
                  <a:pt x="354" y="408"/>
                </a:lnTo>
                <a:lnTo>
                  <a:pt x="360" y="423"/>
                </a:lnTo>
                <a:lnTo>
                  <a:pt x="365" y="429"/>
                </a:lnTo>
                <a:lnTo>
                  <a:pt x="416" y="459"/>
                </a:lnTo>
                <a:lnTo>
                  <a:pt x="436" y="483"/>
                </a:lnTo>
                <a:lnTo>
                  <a:pt x="443" y="488"/>
                </a:lnTo>
                <a:lnTo>
                  <a:pt x="460" y="489"/>
                </a:lnTo>
                <a:lnTo>
                  <a:pt x="473" y="498"/>
                </a:lnTo>
                <a:lnTo>
                  <a:pt x="493" y="513"/>
                </a:lnTo>
                <a:lnTo>
                  <a:pt x="515" y="536"/>
                </a:lnTo>
                <a:lnTo>
                  <a:pt x="521" y="542"/>
                </a:lnTo>
                <a:lnTo>
                  <a:pt x="530" y="543"/>
                </a:lnTo>
                <a:lnTo>
                  <a:pt x="536" y="538"/>
                </a:lnTo>
                <a:lnTo>
                  <a:pt x="544" y="537"/>
                </a:lnTo>
                <a:lnTo>
                  <a:pt x="567" y="547"/>
                </a:lnTo>
                <a:lnTo>
                  <a:pt x="572" y="553"/>
                </a:lnTo>
                <a:lnTo>
                  <a:pt x="579" y="557"/>
                </a:lnTo>
                <a:lnTo>
                  <a:pt x="585" y="562"/>
                </a:lnTo>
                <a:lnTo>
                  <a:pt x="581" y="569"/>
                </a:lnTo>
                <a:lnTo>
                  <a:pt x="578" y="577"/>
                </a:lnTo>
                <a:lnTo>
                  <a:pt x="578" y="592"/>
                </a:lnTo>
                <a:lnTo>
                  <a:pt x="579" y="601"/>
                </a:lnTo>
                <a:lnTo>
                  <a:pt x="578" y="606"/>
                </a:lnTo>
                <a:lnTo>
                  <a:pt x="607" y="605"/>
                </a:lnTo>
                <a:lnTo>
                  <a:pt x="615" y="607"/>
                </a:lnTo>
                <a:lnTo>
                  <a:pt x="621" y="612"/>
                </a:lnTo>
                <a:lnTo>
                  <a:pt x="630" y="610"/>
                </a:lnTo>
                <a:lnTo>
                  <a:pt x="643" y="611"/>
                </a:lnTo>
                <a:lnTo>
                  <a:pt x="648" y="608"/>
                </a:lnTo>
                <a:lnTo>
                  <a:pt x="648" y="601"/>
                </a:lnTo>
                <a:lnTo>
                  <a:pt x="646" y="595"/>
                </a:lnTo>
                <a:lnTo>
                  <a:pt x="653" y="581"/>
                </a:lnTo>
                <a:lnTo>
                  <a:pt x="661" y="570"/>
                </a:lnTo>
                <a:lnTo>
                  <a:pt x="664" y="564"/>
                </a:lnTo>
                <a:lnTo>
                  <a:pt x="671" y="559"/>
                </a:lnTo>
                <a:lnTo>
                  <a:pt x="676" y="554"/>
                </a:lnTo>
                <a:lnTo>
                  <a:pt x="678" y="547"/>
                </a:lnTo>
                <a:lnTo>
                  <a:pt x="677" y="541"/>
                </a:lnTo>
                <a:lnTo>
                  <a:pt x="670" y="536"/>
                </a:lnTo>
                <a:lnTo>
                  <a:pt x="665" y="529"/>
                </a:lnTo>
                <a:lnTo>
                  <a:pt x="661" y="513"/>
                </a:lnTo>
                <a:lnTo>
                  <a:pt x="665" y="507"/>
                </a:lnTo>
                <a:lnTo>
                  <a:pt x="666" y="498"/>
                </a:lnTo>
                <a:lnTo>
                  <a:pt x="664" y="491"/>
                </a:lnTo>
                <a:lnTo>
                  <a:pt x="658" y="486"/>
                </a:lnTo>
                <a:lnTo>
                  <a:pt x="649" y="487"/>
                </a:lnTo>
                <a:lnTo>
                  <a:pt x="640" y="486"/>
                </a:lnTo>
                <a:lnTo>
                  <a:pt x="638" y="478"/>
                </a:lnTo>
                <a:lnTo>
                  <a:pt x="630" y="473"/>
                </a:lnTo>
                <a:lnTo>
                  <a:pt x="624" y="467"/>
                </a:lnTo>
                <a:lnTo>
                  <a:pt x="632" y="462"/>
                </a:lnTo>
                <a:lnTo>
                  <a:pt x="630" y="454"/>
                </a:lnTo>
                <a:lnTo>
                  <a:pt x="634" y="448"/>
                </a:lnTo>
                <a:lnTo>
                  <a:pt x="642" y="444"/>
                </a:lnTo>
                <a:lnTo>
                  <a:pt x="650" y="443"/>
                </a:lnTo>
                <a:lnTo>
                  <a:pt x="656" y="449"/>
                </a:lnTo>
                <a:lnTo>
                  <a:pt x="664" y="450"/>
                </a:lnTo>
                <a:lnTo>
                  <a:pt x="680" y="449"/>
                </a:lnTo>
                <a:lnTo>
                  <a:pt x="687" y="446"/>
                </a:lnTo>
                <a:lnTo>
                  <a:pt x="699" y="424"/>
                </a:lnTo>
                <a:lnTo>
                  <a:pt x="699" y="417"/>
                </a:lnTo>
                <a:lnTo>
                  <a:pt x="707" y="412"/>
                </a:lnTo>
                <a:lnTo>
                  <a:pt x="723" y="409"/>
                </a:lnTo>
                <a:lnTo>
                  <a:pt x="729" y="405"/>
                </a:lnTo>
                <a:lnTo>
                  <a:pt x="731" y="397"/>
                </a:lnTo>
                <a:lnTo>
                  <a:pt x="731" y="389"/>
                </a:lnTo>
                <a:lnTo>
                  <a:pt x="726" y="382"/>
                </a:lnTo>
                <a:lnTo>
                  <a:pt x="732" y="378"/>
                </a:lnTo>
                <a:lnTo>
                  <a:pt x="734" y="369"/>
                </a:lnTo>
                <a:lnTo>
                  <a:pt x="741" y="365"/>
                </a:lnTo>
                <a:lnTo>
                  <a:pt x="747" y="370"/>
                </a:lnTo>
                <a:lnTo>
                  <a:pt x="756" y="369"/>
                </a:lnTo>
                <a:lnTo>
                  <a:pt x="769" y="362"/>
                </a:lnTo>
                <a:lnTo>
                  <a:pt x="784" y="354"/>
                </a:lnTo>
                <a:lnTo>
                  <a:pt x="788" y="347"/>
                </a:lnTo>
                <a:lnTo>
                  <a:pt x="794" y="342"/>
                </a:lnTo>
                <a:lnTo>
                  <a:pt x="801" y="342"/>
                </a:lnTo>
                <a:lnTo>
                  <a:pt x="802" y="351"/>
                </a:lnTo>
                <a:lnTo>
                  <a:pt x="807" y="357"/>
                </a:lnTo>
                <a:lnTo>
                  <a:pt x="809" y="364"/>
                </a:lnTo>
                <a:lnTo>
                  <a:pt x="805" y="371"/>
                </a:lnTo>
                <a:lnTo>
                  <a:pt x="798" y="375"/>
                </a:lnTo>
                <a:lnTo>
                  <a:pt x="791" y="380"/>
                </a:lnTo>
                <a:lnTo>
                  <a:pt x="796" y="396"/>
                </a:lnTo>
                <a:lnTo>
                  <a:pt x="800" y="403"/>
                </a:lnTo>
                <a:lnTo>
                  <a:pt x="809" y="402"/>
                </a:lnTo>
                <a:lnTo>
                  <a:pt x="816" y="398"/>
                </a:lnTo>
                <a:lnTo>
                  <a:pt x="820" y="398"/>
                </a:lnTo>
                <a:lnTo>
                  <a:pt x="832" y="397"/>
                </a:lnTo>
                <a:lnTo>
                  <a:pt x="839" y="398"/>
                </a:lnTo>
                <a:lnTo>
                  <a:pt x="855" y="403"/>
                </a:lnTo>
                <a:lnTo>
                  <a:pt x="871" y="401"/>
                </a:lnTo>
                <a:lnTo>
                  <a:pt x="877" y="396"/>
                </a:lnTo>
                <a:lnTo>
                  <a:pt x="881" y="389"/>
                </a:lnTo>
                <a:lnTo>
                  <a:pt x="888" y="385"/>
                </a:lnTo>
                <a:lnTo>
                  <a:pt x="896" y="385"/>
                </a:lnTo>
                <a:lnTo>
                  <a:pt x="901" y="379"/>
                </a:lnTo>
                <a:lnTo>
                  <a:pt x="909" y="381"/>
                </a:lnTo>
                <a:lnTo>
                  <a:pt x="915" y="378"/>
                </a:lnTo>
                <a:lnTo>
                  <a:pt x="919" y="369"/>
                </a:lnTo>
                <a:lnTo>
                  <a:pt x="935" y="365"/>
                </a:lnTo>
                <a:lnTo>
                  <a:pt x="940" y="358"/>
                </a:lnTo>
                <a:lnTo>
                  <a:pt x="933" y="354"/>
                </a:lnTo>
                <a:lnTo>
                  <a:pt x="925" y="357"/>
                </a:lnTo>
                <a:lnTo>
                  <a:pt x="909" y="352"/>
                </a:lnTo>
                <a:lnTo>
                  <a:pt x="898" y="342"/>
                </a:lnTo>
                <a:lnTo>
                  <a:pt x="890" y="342"/>
                </a:lnTo>
                <a:lnTo>
                  <a:pt x="884" y="337"/>
                </a:lnTo>
                <a:lnTo>
                  <a:pt x="870" y="328"/>
                </a:lnTo>
                <a:lnTo>
                  <a:pt x="870" y="320"/>
                </a:lnTo>
                <a:lnTo>
                  <a:pt x="865" y="314"/>
                </a:lnTo>
                <a:lnTo>
                  <a:pt x="858" y="310"/>
                </a:lnTo>
                <a:lnTo>
                  <a:pt x="853" y="325"/>
                </a:lnTo>
                <a:lnTo>
                  <a:pt x="845" y="330"/>
                </a:lnTo>
                <a:lnTo>
                  <a:pt x="843" y="337"/>
                </a:lnTo>
                <a:lnTo>
                  <a:pt x="836" y="337"/>
                </a:lnTo>
                <a:lnTo>
                  <a:pt x="812" y="327"/>
                </a:lnTo>
                <a:lnTo>
                  <a:pt x="804" y="314"/>
                </a:lnTo>
                <a:lnTo>
                  <a:pt x="796" y="317"/>
                </a:lnTo>
                <a:lnTo>
                  <a:pt x="790" y="312"/>
                </a:lnTo>
                <a:lnTo>
                  <a:pt x="782" y="310"/>
                </a:lnTo>
                <a:lnTo>
                  <a:pt x="783" y="301"/>
                </a:lnTo>
                <a:lnTo>
                  <a:pt x="798" y="292"/>
                </a:lnTo>
                <a:lnTo>
                  <a:pt x="810" y="280"/>
                </a:lnTo>
                <a:lnTo>
                  <a:pt x="820" y="268"/>
                </a:lnTo>
                <a:lnTo>
                  <a:pt x="834" y="262"/>
                </a:lnTo>
                <a:lnTo>
                  <a:pt x="833" y="253"/>
                </a:lnTo>
                <a:lnTo>
                  <a:pt x="816" y="249"/>
                </a:lnTo>
                <a:lnTo>
                  <a:pt x="814" y="256"/>
                </a:lnTo>
                <a:lnTo>
                  <a:pt x="802" y="268"/>
                </a:lnTo>
                <a:lnTo>
                  <a:pt x="795" y="271"/>
                </a:lnTo>
                <a:lnTo>
                  <a:pt x="788" y="268"/>
                </a:lnTo>
                <a:lnTo>
                  <a:pt x="782" y="283"/>
                </a:lnTo>
                <a:lnTo>
                  <a:pt x="775" y="288"/>
                </a:lnTo>
                <a:lnTo>
                  <a:pt x="753" y="298"/>
                </a:lnTo>
                <a:lnTo>
                  <a:pt x="739" y="306"/>
                </a:lnTo>
                <a:lnTo>
                  <a:pt x="734" y="312"/>
                </a:lnTo>
                <a:lnTo>
                  <a:pt x="726" y="315"/>
                </a:lnTo>
                <a:lnTo>
                  <a:pt x="719" y="320"/>
                </a:lnTo>
                <a:lnTo>
                  <a:pt x="715" y="327"/>
                </a:lnTo>
                <a:lnTo>
                  <a:pt x="713" y="335"/>
                </a:lnTo>
                <a:lnTo>
                  <a:pt x="707" y="339"/>
                </a:lnTo>
                <a:lnTo>
                  <a:pt x="699" y="343"/>
                </a:lnTo>
                <a:lnTo>
                  <a:pt x="691" y="342"/>
                </a:lnTo>
                <a:lnTo>
                  <a:pt x="676" y="335"/>
                </a:lnTo>
                <a:lnTo>
                  <a:pt x="667" y="333"/>
                </a:lnTo>
                <a:lnTo>
                  <a:pt x="654" y="325"/>
                </a:lnTo>
                <a:lnTo>
                  <a:pt x="597" y="331"/>
                </a:lnTo>
                <a:lnTo>
                  <a:pt x="587" y="285"/>
                </a:lnTo>
                <a:lnTo>
                  <a:pt x="554" y="279"/>
                </a:lnTo>
                <a:lnTo>
                  <a:pt x="553" y="266"/>
                </a:lnTo>
                <a:lnTo>
                  <a:pt x="554" y="250"/>
                </a:lnTo>
                <a:lnTo>
                  <a:pt x="562" y="249"/>
                </a:lnTo>
                <a:lnTo>
                  <a:pt x="560" y="206"/>
                </a:lnTo>
                <a:lnTo>
                  <a:pt x="547" y="207"/>
                </a:lnTo>
                <a:lnTo>
                  <a:pt x="530" y="174"/>
                </a:lnTo>
                <a:lnTo>
                  <a:pt x="517" y="164"/>
                </a:lnTo>
                <a:lnTo>
                  <a:pt x="510" y="160"/>
                </a:lnTo>
                <a:lnTo>
                  <a:pt x="498" y="150"/>
                </a:lnTo>
                <a:lnTo>
                  <a:pt x="492" y="144"/>
                </a:lnTo>
                <a:lnTo>
                  <a:pt x="478" y="150"/>
                </a:lnTo>
                <a:lnTo>
                  <a:pt x="402" y="149"/>
                </a:lnTo>
                <a:lnTo>
                  <a:pt x="331" y="161"/>
                </a:lnTo>
                <a:lnTo>
                  <a:pt x="304" y="133"/>
                </a:lnTo>
                <a:lnTo>
                  <a:pt x="259" y="85"/>
                </a:lnTo>
                <a:lnTo>
                  <a:pt x="224" y="52"/>
                </a:lnTo>
                <a:lnTo>
                  <a:pt x="210" y="42"/>
                </a:lnTo>
                <a:lnTo>
                  <a:pt x="191" y="26"/>
                </a:lnTo>
                <a:lnTo>
                  <a:pt x="171" y="13"/>
                </a:lnTo>
                <a:lnTo>
                  <a:pt x="142" y="0"/>
                </a:lnTo>
                <a:lnTo>
                  <a:pt x="0" y="51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1" name="Freeform 169">
            <a:extLst>
              <a:ext uri="{FF2B5EF4-FFF2-40B4-BE49-F238E27FC236}">
                <a16:creationId xmlns:a16="http://schemas.microsoft.com/office/drawing/2014/main" id="{9DBB5F81-BBC9-49B3-81F5-21F0A571F7D9}"/>
              </a:ext>
            </a:extLst>
          </p:cNvPr>
          <p:cNvSpPr>
            <a:spLocks noChangeAspect="1"/>
          </p:cNvSpPr>
          <p:nvPr/>
        </p:nvSpPr>
        <p:spPr bwMode="gray">
          <a:xfrm>
            <a:off x="2790157" y="2724276"/>
            <a:ext cx="267243" cy="139486"/>
          </a:xfrm>
          <a:custGeom>
            <a:avLst/>
            <a:gdLst/>
            <a:ahLst/>
            <a:cxnLst>
              <a:cxn ang="0">
                <a:pos x="249" y="96"/>
              </a:cxn>
              <a:cxn ang="0">
                <a:pos x="256" y="60"/>
              </a:cxn>
              <a:cxn ang="0">
                <a:pos x="289" y="46"/>
              </a:cxn>
              <a:cxn ang="0">
                <a:pos x="308" y="24"/>
              </a:cxn>
              <a:cxn ang="0">
                <a:pos x="320" y="20"/>
              </a:cxn>
              <a:cxn ang="0">
                <a:pos x="336" y="6"/>
              </a:cxn>
              <a:cxn ang="0">
                <a:pos x="376" y="36"/>
              </a:cxn>
              <a:cxn ang="0">
                <a:pos x="413" y="48"/>
              </a:cxn>
              <a:cxn ang="0">
                <a:pos x="424" y="73"/>
              </a:cxn>
              <a:cxn ang="0">
                <a:pos x="416" y="100"/>
              </a:cxn>
              <a:cxn ang="0">
                <a:pos x="460" y="116"/>
              </a:cxn>
              <a:cxn ang="0">
                <a:pos x="499" y="107"/>
              </a:cxn>
              <a:cxn ang="0">
                <a:pos x="526" y="137"/>
              </a:cxn>
              <a:cxn ang="0">
                <a:pos x="543" y="170"/>
              </a:cxn>
              <a:cxn ang="0">
                <a:pos x="558" y="215"/>
              </a:cxn>
              <a:cxn ang="0">
                <a:pos x="653" y="275"/>
              </a:cxn>
              <a:cxn ang="0">
                <a:pos x="714" y="328"/>
              </a:cxn>
              <a:cxn ang="0">
                <a:pos x="760" y="333"/>
              </a:cxn>
              <a:cxn ang="0">
                <a:pos x="774" y="355"/>
              </a:cxn>
              <a:cxn ang="0">
                <a:pos x="771" y="392"/>
              </a:cxn>
              <a:cxn ang="0">
                <a:pos x="728" y="380"/>
              </a:cxn>
              <a:cxn ang="0">
                <a:pos x="717" y="397"/>
              </a:cxn>
              <a:cxn ang="0">
                <a:pos x="685" y="398"/>
              </a:cxn>
              <a:cxn ang="0">
                <a:pos x="675" y="417"/>
              </a:cxn>
              <a:cxn ang="0">
                <a:pos x="664" y="457"/>
              </a:cxn>
              <a:cxn ang="0">
                <a:pos x="634" y="479"/>
              </a:cxn>
              <a:cxn ang="0">
                <a:pos x="594" y="494"/>
              </a:cxn>
              <a:cxn ang="0">
                <a:pos x="589" y="509"/>
              </a:cxn>
              <a:cxn ang="0">
                <a:pos x="570" y="528"/>
              </a:cxn>
              <a:cxn ang="0">
                <a:pos x="538" y="536"/>
              </a:cxn>
              <a:cxn ang="0">
                <a:pos x="508" y="523"/>
              </a:cxn>
              <a:cxn ang="0">
                <a:pos x="482" y="507"/>
              </a:cxn>
              <a:cxn ang="0">
                <a:pos x="476" y="441"/>
              </a:cxn>
              <a:cxn ang="0">
                <a:pos x="396" y="403"/>
              </a:cxn>
              <a:cxn ang="0">
                <a:pos x="364" y="369"/>
              </a:cxn>
              <a:cxn ang="0">
                <a:pos x="314" y="359"/>
              </a:cxn>
              <a:cxn ang="0">
                <a:pos x="231" y="321"/>
              </a:cxn>
              <a:cxn ang="0">
                <a:pos x="198" y="337"/>
              </a:cxn>
              <a:cxn ang="0">
                <a:pos x="145" y="351"/>
              </a:cxn>
              <a:cxn ang="0">
                <a:pos x="80" y="378"/>
              </a:cxn>
              <a:cxn ang="0">
                <a:pos x="86" y="275"/>
              </a:cxn>
              <a:cxn ang="0">
                <a:pos x="50" y="250"/>
              </a:cxn>
              <a:cxn ang="0">
                <a:pos x="66" y="230"/>
              </a:cxn>
              <a:cxn ang="0">
                <a:pos x="68" y="214"/>
              </a:cxn>
              <a:cxn ang="0">
                <a:pos x="34" y="203"/>
              </a:cxn>
              <a:cxn ang="0">
                <a:pos x="16" y="166"/>
              </a:cxn>
              <a:cxn ang="0">
                <a:pos x="27" y="143"/>
              </a:cxn>
              <a:cxn ang="0">
                <a:pos x="84" y="156"/>
              </a:cxn>
              <a:cxn ang="0">
                <a:pos x="97" y="148"/>
              </a:cxn>
              <a:cxn ang="0">
                <a:pos x="86" y="91"/>
              </a:cxn>
              <a:cxn ang="0">
                <a:pos x="57" y="57"/>
              </a:cxn>
              <a:cxn ang="0">
                <a:pos x="14" y="91"/>
              </a:cxn>
              <a:cxn ang="0">
                <a:pos x="4" y="92"/>
              </a:cxn>
              <a:cxn ang="0">
                <a:pos x="77" y="32"/>
              </a:cxn>
              <a:cxn ang="0">
                <a:pos x="107" y="41"/>
              </a:cxn>
              <a:cxn ang="0">
                <a:pos x="139" y="75"/>
              </a:cxn>
              <a:cxn ang="0">
                <a:pos x="181" y="113"/>
              </a:cxn>
            </a:cxnLst>
            <a:rect l="0" t="0" r="r" b="b"/>
            <a:pathLst>
              <a:path w="778" h="536">
                <a:moveTo>
                  <a:pt x="193" y="107"/>
                </a:moveTo>
                <a:lnTo>
                  <a:pt x="247" y="116"/>
                </a:lnTo>
                <a:lnTo>
                  <a:pt x="255" y="111"/>
                </a:lnTo>
                <a:lnTo>
                  <a:pt x="249" y="96"/>
                </a:lnTo>
                <a:lnTo>
                  <a:pt x="250" y="89"/>
                </a:lnTo>
                <a:lnTo>
                  <a:pt x="245" y="73"/>
                </a:lnTo>
                <a:lnTo>
                  <a:pt x="249" y="65"/>
                </a:lnTo>
                <a:lnTo>
                  <a:pt x="256" y="60"/>
                </a:lnTo>
                <a:lnTo>
                  <a:pt x="260" y="54"/>
                </a:lnTo>
                <a:lnTo>
                  <a:pt x="265" y="47"/>
                </a:lnTo>
                <a:lnTo>
                  <a:pt x="273" y="46"/>
                </a:lnTo>
                <a:lnTo>
                  <a:pt x="289" y="46"/>
                </a:lnTo>
                <a:lnTo>
                  <a:pt x="298" y="42"/>
                </a:lnTo>
                <a:lnTo>
                  <a:pt x="300" y="35"/>
                </a:lnTo>
                <a:lnTo>
                  <a:pt x="300" y="27"/>
                </a:lnTo>
                <a:lnTo>
                  <a:pt x="308" y="24"/>
                </a:lnTo>
                <a:lnTo>
                  <a:pt x="320" y="32"/>
                </a:lnTo>
                <a:lnTo>
                  <a:pt x="328" y="35"/>
                </a:lnTo>
                <a:lnTo>
                  <a:pt x="325" y="27"/>
                </a:lnTo>
                <a:lnTo>
                  <a:pt x="320" y="20"/>
                </a:lnTo>
                <a:lnTo>
                  <a:pt x="314" y="15"/>
                </a:lnTo>
                <a:lnTo>
                  <a:pt x="321" y="11"/>
                </a:lnTo>
                <a:lnTo>
                  <a:pt x="328" y="11"/>
                </a:lnTo>
                <a:lnTo>
                  <a:pt x="336" y="6"/>
                </a:lnTo>
                <a:lnTo>
                  <a:pt x="337" y="0"/>
                </a:lnTo>
                <a:lnTo>
                  <a:pt x="358" y="21"/>
                </a:lnTo>
                <a:lnTo>
                  <a:pt x="371" y="30"/>
                </a:lnTo>
                <a:lnTo>
                  <a:pt x="376" y="36"/>
                </a:lnTo>
                <a:lnTo>
                  <a:pt x="385" y="39"/>
                </a:lnTo>
                <a:lnTo>
                  <a:pt x="394" y="37"/>
                </a:lnTo>
                <a:lnTo>
                  <a:pt x="409" y="41"/>
                </a:lnTo>
                <a:lnTo>
                  <a:pt x="413" y="48"/>
                </a:lnTo>
                <a:lnTo>
                  <a:pt x="411" y="55"/>
                </a:lnTo>
                <a:lnTo>
                  <a:pt x="412" y="64"/>
                </a:lnTo>
                <a:lnTo>
                  <a:pt x="418" y="69"/>
                </a:lnTo>
                <a:lnTo>
                  <a:pt x="424" y="73"/>
                </a:lnTo>
                <a:lnTo>
                  <a:pt x="417" y="76"/>
                </a:lnTo>
                <a:lnTo>
                  <a:pt x="417" y="84"/>
                </a:lnTo>
                <a:lnTo>
                  <a:pt x="418" y="92"/>
                </a:lnTo>
                <a:lnTo>
                  <a:pt x="416" y="100"/>
                </a:lnTo>
                <a:lnTo>
                  <a:pt x="421" y="106"/>
                </a:lnTo>
                <a:lnTo>
                  <a:pt x="435" y="114"/>
                </a:lnTo>
                <a:lnTo>
                  <a:pt x="452" y="117"/>
                </a:lnTo>
                <a:lnTo>
                  <a:pt x="460" y="116"/>
                </a:lnTo>
                <a:lnTo>
                  <a:pt x="484" y="121"/>
                </a:lnTo>
                <a:lnTo>
                  <a:pt x="492" y="118"/>
                </a:lnTo>
                <a:lnTo>
                  <a:pt x="493" y="111"/>
                </a:lnTo>
                <a:lnTo>
                  <a:pt x="499" y="107"/>
                </a:lnTo>
                <a:lnTo>
                  <a:pt x="507" y="112"/>
                </a:lnTo>
                <a:lnTo>
                  <a:pt x="519" y="123"/>
                </a:lnTo>
                <a:lnTo>
                  <a:pt x="524" y="129"/>
                </a:lnTo>
                <a:lnTo>
                  <a:pt x="526" y="137"/>
                </a:lnTo>
                <a:lnTo>
                  <a:pt x="527" y="152"/>
                </a:lnTo>
                <a:lnTo>
                  <a:pt x="531" y="160"/>
                </a:lnTo>
                <a:lnTo>
                  <a:pt x="538" y="164"/>
                </a:lnTo>
                <a:lnTo>
                  <a:pt x="543" y="170"/>
                </a:lnTo>
                <a:lnTo>
                  <a:pt x="548" y="186"/>
                </a:lnTo>
                <a:lnTo>
                  <a:pt x="547" y="194"/>
                </a:lnTo>
                <a:lnTo>
                  <a:pt x="553" y="209"/>
                </a:lnTo>
                <a:lnTo>
                  <a:pt x="558" y="215"/>
                </a:lnTo>
                <a:lnTo>
                  <a:pt x="609" y="245"/>
                </a:lnTo>
                <a:lnTo>
                  <a:pt x="629" y="269"/>
                </a:lnTo>
                <a:lnTo>
                  <a:pt x="636" y="274"/>
                </a:lnTo>
                <a:lnTo>
                  <a:pt x="653" y="275"/>
                </a:lnTo>
                <a:lnTo>
                  <a:pt x="666" y="284"/>
                </a:lnTo>
                <a:lnTo>
                  <a:pt x="686" y="299"/>
                </a:lnTo>
                <a:lnTo>
                  <a:pt x="708" y="322"/>
                </a:lnTo>
                <a:lnTo>
                  <a:pt x="714" y="328"/>
                </a:lnTo>
                <a:lnTo>
                  <a:pt x="723" y="329"/>
                </a:lnTo>
                <a:lnTo>
                  <a:pt x="729" y="324"/>
                </a:lnTo>
                <a:lnTo>
                  <a:pt x="737" y="323"/>
                </a:lnTo>
                <a:lnTo>
                  <a:pt x="760" y="333"/>
                </a:lnTo>
                <a:lnTo>
                  <a:pt x="765" y="339"/>
                </a:lnTo>
                <a:lnTo>
                  <a:pt x="772" y="343"/>
                </a:lnTo>
                <a:lnTo>
                  <a:pt x="778" y="348"/>
                </a:lnTo>
                <a:lnTo>
                  <a:pt x="774" y="355"/>
                </a:lnTo>
                <a:lnTo>
                  <a:pt x="771" y="363"/>
                </a:lnTo>
                <a:lnTo>
                  <a:pt x="771" y="378"/>
                </a:lnTo>
                <a:lnTo>
                  <a:pt x="772" y="387"/>
                </a:lnTo>
                <a:lnTo>
                  <a:pt x="771" y="392"/>
                </a:lnTo>
                <a:lnTo>
                  <a:pt x="756" y="392"/>
                </a:lnTo>
                <a:lnTo>
                  <a:pt x="746" y="388"/>
                </a:lnTo>
                <a:lnTo>
                  <a:pt x="733" y="380"/>
                </a:lnTo>
                <a:lnTo>
                  <a:pt x="728" y="380"/>
                </a:lnTo>
                <a:lnTo>
                  <a:pt x="723" y="380"/>
                </a:lnTo>
                <a:lnTo>
                  <a:pt x="720" y="383"/>
                </a:lnTo>
                <a:lnTo>
                  <a:pt x="719" y="391"/>
                </a:lnTo>
                <a:lnTo>
                  <a:pt x="717" y="397"/>
                </a:lnTo>
                <a:lnTo>
                  <a:pt x="714" y="398"/>
                </a:lnTo>
                <a:lnTo>
                  <a:pt x="699" y="398"/>
                </a:lnTo>
                <a:lnTo>
                  <a:pt x="693" y="397"/>
                </a:lnTo>
                <a:lnTo>
                  <a:pt x="685" y="398"/>
                </a:lnTo>
                <a:lnTo>
                  <a:pt x="680" y="404"/>
                </a:lnTo>
                <a:lnTo>
                  <a:pt x="676" y="408"/>
                </a:lnTo>
                <a:lnTo>
                  <a:pt x="675" y="410"/>
                </a:lnTo>
                <a:lnTo>
                  <a:pt x="675" y="417"/>
                </a:lnTo>
                <a:lnTo>
                  <a:pt x="669" y="434"/>
                </a:lnTo>
                <a:lnTo>
                  <a:pt x="666" y="437"/>
                </a:lnTo>
                <a:lnTo>
                  <a:pt x="664" y="450"/>
                </a:lnTo>
                <a:lnTo>
                  <a:pt x="664" y="457"/>
                </a:lnTo>
                <a:lnTo>
                  <a:pt x="663" y="462"/>
                </a:lnTo>
                <a:lnTo>
                  <a:pt x="648" y="472"/>
                </a:lnTo>
                <a:lnTo>
                  <a:pt x="640" y="473"/>
                </a:lnTo>
                <a:lnTo>
                  <a:pt x="634" y="479"/>
                </a:lnTo>
                <a:lnTo>
                  <a:pt x="626" y="483"/>
                </a:lnTo>
                <a:lnTo>
                  <a:pt x="618" y="488"/>
                </a:lnTo>
                <a:lnTo>
                  <a:pt x="601" y="491"/>
                </a:lnTo>
                <a:lnTo>
                  <a:pt x="594" y="494"/>
                </a:lnTo>
                <a:lnTo>
                  <a:pt x="586" y="493"/>
                </a:lnTo>
                <a:lnTo>
                  <a:pt x="586" y="499"/>
                </a:lnTo>
                <a:lnTo>
                  <a:pt x="593" y="504"/>
                </a:lnTo>
                <a:lnTo>
                  <a:pt x="589" y="509"/>
                </a:lnTo>
                <a:lnTo>
                  <a:pt x="585" y="510"/>
                </a:lnTo>
                <a:lnTo>
                  <a:pt x="583" y="522"/>
                </a:lnTo>
                <a:lnTo>
                  <a:pt x="579" y="525"/>
                </a:lnTo>
                <a:lnTo>
                  <a:pt x="570" y="528"/>
                </a:lnTo>
                <a:lnTo>
                  <a:pt x="564" y="534"/>
                </a:lnTo>
                <a:lnTo>
                  <a:pt x="551" y="534"/>
                </a:lnTo>
                <a:lnTo>
                  <a:pt x="543" y="536"/>
                </a:lnTo>
                <a:lnTo>
                  <a:pt x="538" y="536"/>
                </a:lnTo>
                <a:lnTo>
                  <a:pt x="534" y="530"/>
                </a:lnTo>
                <a:lnTo>
                  <a:pt x="526" y="526"/>
                </a:lnTo>
                <a:lnTo>
                  <a:pt x="520" y="521"/>
                </a:lnTo>
                <a:lnTo>
                  <a:pt x="508" y="523"/>
                </a:lnTo>
                <a:lnTo>
                  <a:pt x="497" y="520"/>
                </a:lnTo>
                <a:lnTo>
                  <a:pt x="494" y="517"/>
                </a:lnTo>
                <a:lnTo>
                  <a:pt x="488" y="511"/>
                </a:lnTo>
                <a:lnTo>
                  <a:pt x="482" y="507"/>
                </a:lnTo>
                <a:lnTo>
                  <a:pt x="484" y="494"/>
                </a:lnTo>
                <a:lnTo>
                  <a:pt x="481" y="483"/>
                </a:lnTo>
                <a:lnTo>
                  <a:pt x="481" y="446"/>
                </a:lnTo>
                <a:lnTo>
                  <a:pt x="476" y="441"/>
                </a:lnTo>
                <a:lnTo>
                  <a:pt x="450" y="441"/>
                </a:lnTo>
                <a:lnTo>
                  <a:pt x="434" y="431"/>
                </a:lnTo>
                <a:lnTo>
                  <a:pt x="412" y="413"/>
                </a:lnTo>
                <a:lnTo>
                  <a:pt x="396" y="403"/>
                </a:lnTo>
                <a:lnTo>
                  <a:pt x="386" y="399"/>
                </a:lnTo>
                <a:lnTo>
                  <a:pt x="382" y="387"/>
                </a:lnTo>
                <a:lnTo>
                  <a:pt x="373" y="374"/>
                </a:lnTo>
                <a:lnTo>
                  <a:pt x="364" y="369"/>
                </a:lnTo>
                <a:lnTo>
                  <a:pt x="349" y="366"/>
                </a:lnTo>
                <a:lnTo>
                  <a:pt x="338" y="369"/>
                </a:lnTo>
                <a:lnTo>
                  <a:pt x="327" y="366"/>
                </a:lnTo>
                <a:lnTo>
                  <a:pt x="314" y="359"/>
                </a:lnTo>
                <a:lnTo>
                  <a:pt x="276" y="347"/>
                </a:lnTo>
                <a:lnTo>
                  <a:pt x="267" y="335"/>
                </a:lnTo>
                <a:lnTo>
                  <a:pt x="252" y="323"/>
                </a:lnTo>
                <a:lnTo>
                  <a:pt x="231" y="321"/>
                </a:lnTo>
                <a:lnTo>
                  <a:pt x="217" y="323"/>
                </a:lnTo>
                <a:lnTo>
                  <a:pt x="214" y="332"/>
                </a:lnTo>
                <a:lnTo>
                  <a:pt x="209" y="337"/>
                </a:lnTo>
                <a:lnTo>
                  <a:pt x="198" y="337"/>
                </a:lnTo>
                <a:lnTo>
                  <a:pt x="187" y="333"/>
                </a:lnTo>
                <a:lnTo>
                  <a:pt x="176" y="333"/>
                </a:lnTo>
                <a:lnTo>
                  <a:pt x="160" y="337"/>
                </a:lnTo>
                <a:lnTo>
                  <a:pt x="145" y="351"/>
                </a:lnTo>
                <a:lnTo>
                  <a:pt x="111" y="378"/>
                </a:lnTo>
                <a:lnTo>
                  <a:pt x="93" y="382"/>
                </a:lnTo>
                <a:lnTo>
                  <a:pt x="79" y="382"/>
                </a:lnTo>
                <a:lnTo>
                  <a:pt x="80" y="378"/>
                </a:lnTo>
                <a:lnTo>
                  <a:pt x="74" y="338"/>
                </a:lnTo>
                <a:lnTo>
                  <a:pt x="73" y="312"/>
                </a:lnTo>
                <a:lnTo>
                  <a:pt x="77" y="289"/>
                </a:lnTo>
                <a:lnTo>
                  <a:pt x="86" y="275"/>
                </a:lnTo>
                <a:lnTo>
                  <a:pt x="75" y="272"/>
                </a:lnTo>
                <a:lnTo>
                  <a:pt x="64" y="262"/>
                </a:lnTo>
                <a:lnTo>
                  <a:pt x="57" y="252"/>
                </a:lnTo>
                <a:lnTo>
                  <a:pt x="50" y="250"/>
                </a:lnTo>
                <a:lnTo>
                  <a:pt x="50" y="247"/>
                </a:lnTo>
                <a:lnTo>
                  <a:pt x="70" y="238"/>
                </a:lnTo>
                <a:lnTo>
                  <a:pt x="77" y="234"/>
                </a:lnTo>
                <a:lnTo>
                  <a:pt x="66" y="230"/>
                </a:lnTo>
                <a:lnTo>
                  <a:pt x="58" y="225"/>
                </a:lnTo>
                <a:lnTo>
                  <a:pt x="51" y="219"/>
                </a:lnTo>
                <a:lnTo>
                  <a:pt x="61" y="209"/>
                </a:lnTo>
                <a:lnTo>
                  <a:pt x="68" y="214"/>
                </a:lnTo>
                <a:lnTo>
                  <a:pt x="78" y="218"/>
                </a:lnTo>
                <a:lnTo>
                  <a:pt x="72" y="207"/>
                </a:lnTo>
                <a:lnTo>
                  <a:pt x="51" y="199"/>
                </a:lnTo>
                <a:lnTo>
                  <a:pt x="34" y="203"/>
                </a:lnTo>
                <a:lnTo>
                  <a:pt x="26" y="211"/>
                </a:lnTo>
                <a:lnTo>
                  <a:pt x="21" y="211"/>
                </a:lnTo>
                <a:lnTo>
                  <a:pt x="14" y="181"/>
                </a:lnTo>
                <a:lnTo>
                  <a:pt x="16" y="166"/>
                </a:lnTo>
                <a:lnTo>
                  <a:pt x="23" y="155"/>
                </a:lnTo>
                <a:lnTo>
                  <a:pt x="24" y="151"/>
                </a:lnTo>
                <a:lnTo>
                  <a:pt x="21" y="128"/>
                </a:lnTo>
                <a:lnTo>
                  <a:pt x="27" y="143"/>
                </a:lnTo>
                <a:lnTo>
                  <a:pt x="32" y="151"/>
                </a:lnTo>
                <a:lnTo>
                  <a:pt x="53" y="151"/>
                </a:lnTo>
                <a:lnTo>
                  <a:pt x="73" y="157"/>
                </a:lnTo>
                <a:lnTo>
                  <a:pt x="84" y="156"/>
                </a:lnTo>
                <a:lnTo>
                  <a:pt x="99" y="160"/>
                </a:lnTo>
                <a:lnTo>
                  <a:pt x="109" y="155"/>
                </a:lnTo>
                <a:lnTo>
                  <a:pt x="99" y="154"/>
                </a:lnTo>
                <a:lnTo>
                  <a:pt x="97" y="148"/>
                </a:lnTo>
                <a:lnTo>
                  <a:pt x="112" y="144"/>
                </a:lnTo>
                <a:lnTo>
                  <a:pt x="126" y="127"/>
                </a:lnTo>
                <a:lnTo>
                  <a:pt x="102" y="109"/>
                </a:lnTo>
                <a:lnTo>
                  <a:pt x="86" y="91"/>
                </a:lnTo>
                <a:lnTo>
                  <a:pt x="80" y="74"/>
                </a:lnTo>
                <a:lnTo>
                  <a:pt x="70" y="60"/>
                </a:lnTo>
                <a:lnTo>
                  <a:pt x="68" y="58"/>
                </a:lnTo>
                <a:lnTo>
                  <a:pt x="57" y="57"/>
                </a:lnTo>
                <a:lnTo>
                  <a:pt x="39" y="62"/>
                </a:lnTo>
                <a:lnTo>
                  <a:pt x="23" y="70"/>
                </a:lnTo>
                <a:lnTo>
                  <a:pt x="14" y="82"/>
                </a:lnTo>
                <a:lnTo>
                  <a:pt x="14" y="91"/>
                </a:lnTo>
                <a:lnTo>
                  <a:pt x="19" y="94"/>
                </a:lnTo>
                <a:lnTo>
                  <a:pt x="20" y="119"/>
                </a:lnTo>
                <a:lnTo>
                  <a:pt x="18" y="117"/>
                </a:lnTo>
                <a:lnTo>
                  <a:pt x="4" y="92"/>
                </a:lnTo>
                <a:lnTo>
                  <a:pt x="0" y="74"/>
                </a:lnTo>
                <a:lnTo>
                  <a:pt x="30" y="48"/>
                </a:lnTo>
                <a:lnTo>
                  <a:pt x="53" y="39"/>
                </a:lnTo>
                <a:lnTo>
                  <a:pt x="77" y="32"/>
                </a:lnTo>
                <a:lnTo>
                  <a:pt x="85" y="31"/>
                </a:lnTo>
                <a:lnTo>
                  <a:pt x="93" y="31"/>
                </a:lnTo>
                <a:lnTo>
                  <a:pt x="100" y="35"/>
                </a:lnTo>
                <a:lnTo>
                  <a:pt x="107" y="41"/>
                </a:lnTo>
                <a:lnTo>
                  <a:pt x="122" y="47"/>
                </a:lnTo>
                <a:lnTo>
                  <a:pt x="127" y="54"/>
                </a:lnTo>
                <a:lnTo>
                  <a:pt x="133" y="69"/>
                </a:lnTo>
                <a:lnTo>
                  <a:pt x="139" y="75"/>
                </a:lnTo>
                <a:lnTo>
                  <a:pt x="143" y="82"/>
                </a:lnTo>
                <a:lnTo>
                  <a:pt x="153" y="105"/>
                </a:lnTo>
                <a:lnTo>
                  <a:pt x="163" y="112"/>
                </a:lnTo>
                <a:lnTo>
                  <a:pt x="181" y="113"/>
                </a:lnTo>
                <a:lnTo>
                  <a:pt x="193" y="10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32" name="Group 170">
            <a:extLst>
              <a:ext uri="{FF2B5EF4-FFF2-40B4-BE49-F238E27FC236}">
                <a16:creationId xmlns:a16="http://schemas.microsoft.com/office/drawing/2014/main" id="{4B748F21-EDC6-4A24-8ED6-C2AD84E3FAF1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2646208" y="2742438"/>
            <a:ext cx="104498" cy="63288"/>
            <a:chOff x="3007" y="1982"/>
            <a:chExt cx="61" cy="49"/>
          </a:xfrm>
          <a:solidFill>
            <a:schemeClr val="accent1">
              <a:alpha val="70000"/>
            </a:schemeClr>
          </a:solidFill>
        </p:grpSpPr>
        <p:sp>
          <p:nvSpPr>
            <p:cNvPr id="1269" name="Freeform 171">
              <a:extLst>
                <a:ext uri="{FF2B5EF4-FFF2-40B4-BE49-F238E27FC236}">
                  <a16:creationId xmlns:a16="http://schemas.microsoft.com/office/drawing/2014/main" id="{93B863AC-81A3-4D98-9484-7608E8EC0E5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007" y="2013"/>
              <a:ext cx="13" cy="12"/>
            </a:xfrm>
            <a:custGeom>
              <a:avLst/>
              <a:gdLst/>
              <a:ahLst/>
              <a:cxnLst>
                <a:cxn ang="0">
                  <a:pos x="65" y="59"/>
                </a:cxn>
                <a:cxn ang="0">
                  <a:pos x="52" y="56"/>
                </a:cxn>
                <a:cxn ang="0">
                  <a:pos x="36" y="53"/>
                </a:cxn>
                <a:cxn ang="0">
                  <a:pos x="4" y="7"/>
                </a:cxn>
                <a:cxn ang="0">
                  <a:pos x="0" y="2"/>
                </a:cxn>
                <a:cxn ang="0">
                  <a:pos x="10" y="0"/>
                </a:cxn>
                <a:cxn ang="0">
                  <a:pos x="17" y="1"/>
                </a:cxn>
                <a:cxn ang="0">
                  <a:pos x="22" y="9"/>
                </a:cxn>
                <a:cxn ang="0">
                  <a:pos x="30" y="12"/>
                </a:cxn>
                <a:cxn ang="0">
                  <a:pos x="37" y="13"/>
                </a:cxn>
                <a:cxn ang="0">
                  <a:pos x="44" y="10"/>
                </a:cxn>
                <a:cxn ang="0">
                  <a:pos x="52" y="12"/>
                </a:cxn>
                <a:cxn ang="0">
                  <a:pos x="55" y="20"/>
                </a:cxn>
                <a:cxn ang="0">
                  <a:pos x="60" y="27"/>
                </a:cxn>
                <a:cxn ang="0">
                  <a:pos x="64" y="34"/>
                </a:cxn>
                <a:cxn ang="0">
                  <a:pos x="65" y="59"/>
                </a:cxn>
              </a:cxnLst>
              <a:rect l="0" t="0" r="r" b="b"/>
              <a:pathLst>
                <a:path w="65" h="59">
                  <a:moveTo>
                    <a:pt x="65" y="59"/>
                  </a:moveTo>
                  <a:lnTo>
                    <a:pt x="52" y="56"/>
                  </a:lnTo>
                  <a:lnTo>
                    <a:pt x="36" y="53"/>
                  </a:lnTo>
                  <a:lnTo>
                    <a:pt x="4" y="7"/>
                  </a:lnTo>
                  <a:lnTo>
                    <a:pt x="0" y="2"/>
                  </a:lnTo>
                  <a:lnTo>
                    <a:pt x="10" y="0"/>
                  </a:lnTo>
                  <a:lnTo>
                    <a:pt x="17" y="1"/>
                  </a:lnTo>
                  <a:lnTo>
                    <a:pt x="22" y="9"/>
                  </a:lnTo>
                  <a:lnTo>
                    <a:pt x="30" y="12"/>
                  </a:lnTo>
                  <a:lnTo>
                    <a:pt x="37" y="13"/>
                  </a:lnTo>
                  <a:lnTo>
                    <a:pt x="44" y="10"/>
                  </a:lnTo>
                  <a:lnTo>
                    <a:pt x="52" y="12"/>
                  </a:lnTo>
                  <a:lnTo>
                    <a:pt x="55" y="20"/>
                  </a:lnTo>
                  <a:lnTo>
                    <a:pt x="60" y="27"/>
                  </a:lnTo>
                  <a:lnTo>
                    <a:pt x="64" y="34"/>
                  </a:lnTo>
                  <a:lnTo>
                    <a:pt x="65" y="5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70" name="Freeform 172">
              <a:extLst>
                <a:ext uri="{FF2B5EF4-FFF2-40B4-BE49-F238E27FC236}">
                  <a16:creationId xmlns:a16="http://schemas.microsoft.com/office/drawing/2014/main" id="{D2010918-90EE-4FF6-AAA6-6320DE0FAA0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009" y="1982"/>
              <a:ext cx="59" cy="49"/>
            </a:xfrm>
            <a:custGeom>
              <a:avLst/>
              <a:gdLst/>
              <a:ahLst/>
              <a:cxnLst>
                <a:cxn ang="0">
                  <a:pos x="88" y="5"/>
                </a:cxn>
                <a:cxn ang="0">
                  <a:pos x="107" y="16"/>
                </a:cxn>
                <a:cxn ang="0">
                  <a:pos x="119" y="24"/>
                </a:cxn>
                <a:cxn ang="0">
                  <a:pos x="126" y="47"/>
                </a:cxn>
                <a:cxn ang="0">
                  <a:pos x="151" y="51"/>
                </a:cxn>
                <a:cxn ang="0">
                  <a:pos x="164" y="43"/>
                </a:cxn>
                <a:cxn ang="0">
                  <a:pos x="178" y="24"/>
                </a:cxn>
                <a:cxn ang="0">
                  <a:pos x="188" y="13"/>
                </a:cxn>
                <a:cxn ang="0">
                  <a:pos x="220" y="34"/>
                </a:cxn>
                <a:cxn ang="0">
                  <a:pos x="245" y="83"/>
                </a:cxn>
                <a:cxn ang="0">
                  <a:pos x="261" y="98"/>
                </a:cxn>
                <a:cxn ang="0">
                  <a:pos x="281" y="98"/>
                </a:cxn>
                <a:cxn ang="0">
                  <a:pos x="292" y="109"/>
                </a:cxn>
                <a:cxn ang="0">
                  <a:pos x="283" y="109"/>
                </a:cxn>
                <a:cxn ang="0">
                  <a:pos x="259" y="117"/>
                </a:cxn>
                <a:cxn ang="0">
                  <a:pos x="248" y="147"/>
                </a:cxn>
                <a:cxn ang="0">
                  <a:pos x="240" y="180"/>
                </a:cxn>
                <a:cxn ang="0">
                  <a:pos x="223" y="192"/>
                </a:cxn>
                <a:cxn ang="0">
                  <a:pos x="213" y="206"/>
                </a:cxn>
                <a:cxn ang="0">
                  <a:pos x="215" y="244"/>
                </a:cxn>
                <a:cxn ang="0">
                  <a:pos x="204" y="245"/>
                </a:cxn>
                <a:cxn ang="0">
                  <a:pos x="189" y="235"/>
                </a:cxn>
                <a:cxn ang="0">
                  <a:pos x="177" y="227"/>
                </a:cxn>
                <a:cxn ang="0">
                  <a:pos x="169" y="215"/>
                </a:cxn>
                <a:cxn ang="0">
                  <a:pos x="177" y="186"/>
                </a:cxn>
                <a:cxn ang="0">
                  <a:pos x="161" y="163"/>
                </a:cxn>
                <a:cxn ang="0">
                  <a:pos x="123" y="177"/>
                </a:cxn>
                <a:cxn ang="0">
                  <a:pos x="107" y="203"/>
                </a:cxn>
                <a:cxn ang="0">
                  <a:pos x="84" y="218"/>
                </a:cxn>
                <a:cxn ang="0">
                  <a:pos x="80" y="203"/>
                </a:cxn>
                <a:cxn ang="0">
                  <a:pos x="82" y="196"/>
                </a:cxn>
                <a:cxn ang="0">
                  <a:pos x="77" y="182"/>
                </a:cxn>
                <a:cxn ang="0">
                  <a:pos x="82" y="166"/>
                </a:cxn>
                <a:cxn ang="0">
                  <a:pos x="67" y="165"/>
                </a:cxn>
                <a:cxn ang="0">
                  <a:pos x="43" y="144"/>
                </a:cxn>
                <a:cxn ang="0">
                  <a:pos x="49" y="136"/>
                </a:cxn>
                <a:cxn ang="0">
                  <a:pos x="51" y="120"/>
                </a:cxn>
                <a:cxn ang="0">
                  <a:pos x="32" y="106"/>
                </a:cxn>
                <a:cxn ang="0">
                  <a:pos x="24" y="91"/>
                </a:cxn>
                <a:cxn ang="0">
                  <a:pos x="29" y="77"/>
                </a:cxn>
                <a:cxn ang="0">
                  <a:pos x="21" y="64"/>
                </a:cxn>
                <a:cxn ang="0">
                  <a:pos x="3" y="51"/>
                </a:cxn>
                <a:cxn ang="0">
                  <a:pos x="0" y="43"/>
                </a:cxn>
                <a:cxn ang="0">
                  <a:pos x="19" y="32"/>
                </a:cxn>
                <a:cxn ang="0">
                  <a:pos x="34" y="36"/>
                </a:cxn>
                <a:cxn ang="0">
                  <a:pos x="55" y="50"/>
                </a:cxn>
                <a:cxn ang="0">
                  <a:pos x="78" y="55"/>
                </a:cxn>
                <a:cxn ang="0">
                  <a:pos x="91" y="50"/>
                </a:cxn>
                <a:cxn ang="0">
                  <a:pos x="75" y="32"/>
                </a:cxn>
                <a:cxn ang="0">
                  <a:pos x="66" y="19"/>
                </a:cxn>
                <a:cxn ang="0">
                  <a:pos x="78" y="0"/>
                </a:cxn>
              </a:cxnLst>
              <a:rect l="0" t="0" r="r" b="b"/>
              <a:pathLst>
                <a:path w="294" h="245">
                  <a:moveTo>
                    <a:pt x="80" y="0"/>
                  </a:moveTo>
                  <a:lnTo>
                    <a:pt x="88" y="5"/>
                  </a:lnTo>
                  <a:lnTo>
                    <a:pt x="95" y="5"/>
                  </a:lnTo>
                  <a:lnTo>
                    <a:pt x="107" y="16"/>
                  </a:lnTo>
                  <a:lnTo>
                    <a:pt x="111" y="24"/>
                  </a:lnTo>
                  <a:lnTo>
                    <a:pt x="119" y="24"/>
                  </a:lnTo>
                  <a:lnTo>
                    <a:pt x="124" y="40"/>
                  </a:lnTo>
                  <a:lnTo>
                    <a:pt x="126" y="47"/>
                  </a:lnTo>
                  <a:lnTo>
                    <a:pt x="135" y="47"/>
                  </a:lnTo>
                  <a:lnTo>
                    <a:pt x="151" y="51"/>
                  </a:lnTo>
                  <a:lnTo>
                    <a:pt x="159" y="48"/>
                  </a:lnTo>
                  <a:lnTo>
                    <a:pt x="164" y="43"/>
                  </a:lnTo>
                  <a:lnTo>
                    <a:pt x="170" y="28"/>
                  </a:lnTo>
                  <a:lnTo>
                    <a:pt x="178" y="24"/>
                  </a:lnTo>
                  <a:lnTo>
                    <a:pt x="185" y="20"/>
                  </a:lnTo>
                  <a:lnTo>
                    <a:pt x="188" y="13"/>
                  </a:lnTo>
                  <a:lnTo>
                    <a:pt x="194" y="3"/>
                  </a:lnTo>
                  <a:lnTo>
                    <a:pt x="220" y="34"/>
                  </a:lnTo>
                  <a:lnTo>
                    <a:pt x="236" y="68"/>
                  </a:lnTo>
                  <a:lnTo>
                    <a:pt x="245" y="83"/>
                  </a:lnTo>
                  <a:lnTo>
                    <a:pt x="253" y="93"/>
                  </a:lnTo>
                  <a:lnTo>
                    <a:pt x="261" y="98"/>
                  </a:lnTo>
                  <a:lnTo>
                    <a:pt x="274" y="93"/>
                  </a:lnTo>
                  <a:lnTo>
                    <a:pt x="281" y="98"/>
                  </a:lnTo>
                  <a:lnTo>
                    <a:pt x="287" y="100"/>
                  </a:lnTo>
                  <a:lnTo>
                    <a:pt x="292" y="109"/>
                  </a:lnTo>
                  <a:lnTo>
                    <a:pt x="294" y="118"/>
                  </a:lnTo>
                  <a:lnTo>
                    <a:pt x="283" y="109"/>
                  </a:lnTo>
                  <a:lnTo>
                    <a:pt x="269" y="110"/>
                  </a:lnTo>
                  <a:lnTo>
                    <a:pt x="259" y="117"/>
                  </a:lnTo>
                  <a:lnTo>
                    <a:pt x="251" y="127"/>
                  </a:lnTo>
                  <a:lnTo>
                    <a:pt x="248" y="147"/>
                  </a:lnTo>
                  <a:lnTo>
                    <a:pt x="247" y="164"/>
                  </a:lnTo>
                  <a:lnTo>
                    <a:pt x="240" y="180"/>
                  </a:lnTo>
                  <a:lnTo>
                    <a:pt x="236" y="206"/>
                  </a:lnTo>
                  <a:lnTo>
                    <a:pt x="223" y="192"/>
                  </a:lnTo>
                  <a:lnTo>
                    <a:pt x="216" y="197"/>
                  </a:lnTo>
                  <a:lnTo>
                    <a:pt x="213" y="206"/>
                  </a:lnTo>
                  <a:lnTo>
                    <a:pt x="213" y="227"/>
                  </a:lnTo>
                  <a:lnTo>
                    <a:pt x="215" y="244"/>
                  </a:lnTo>
                  <a:lnTo>
                    <a:pt x="211" y="245"/>
                  </a:lnTo>
                  <a:lnTo>
                    <a:pt x="204" y="245"/>
                  </a:lnTo>
                  <a:lnTo>
                    <a:pt x="197" y="242"/>
                  </a:lnTo>
                  <a:lnTo>
                    <a:pt x="189" y="235"/>
                  </a:lnTo>
                  <a:lnTo>
                    <a:pt x="181" y="231"/>
                  </a:lnTo>
                  <a:lnTo>
                    <a:pt x="177" y="227"/>
                  </a:lnTo>
                  <a:lnTo>
                    <a:pt x="166" y="220"/>
                  </a:lnTo>
                  <a:lnTo>
                    <a:pt x="169" y="215"/>
                  </a:lnTo>
                  <a:lnTo>
                    <a:pt x="184" y="207"/>
                  </a:lnTo>
                  <a:lnTo>
                    <a:pt x="177" y="186"/>
                  </a:lnTo>
                  <a:lnTo>
                    <a:pt x="178" y="172"/>
                  </a:lnTo>
                  <a:lnTo>
                    <a:pt x="161" y="163"/>
                  </a:lnTo>
                  <a:lnTo>
                    <a:pt x="135" y="169"/>
                  </a:lnTo>
                  <a:lnTo>
                    <a:pt x="123" y="177"/>
                  </a:lnTo>
                  <a:lnTo>
                    <a:pt x="113" y="187"/>
                  </a:lnTo>
                  <a:lnTo>
                    <a:pt x="107" y="203"/>
                  </a:lnTo>
                  <a:lnTo>
                    <a:pt x="95" y="217"/>
                  </a:lnTo>
                  <a:lnTo>
                    <a:pt x="84" y="218"/>
                  </a:lnTo>
                  <a:lnTo>
                    <a:pt x="83" y="211"/>
                  </a:lnTo>
                  <a:lnTo>
                    <a:pt x="80" y="203"/>
                  </a:lnTo>
                  <a:lnTo>
                    <a:pt x="75" y="197"/>
                  </a:lnTo>
                  <a:lnTo>
                    <a:pt x="82" y="196"/>
                  </a:lnTo>
                  <a:lnTo>
                    <a:pt x="83" y="187"/>
                  </a:lnTo>
                  <a:lnTo>
                    <a:pt x="77" y="182"/>
                  </a:lnTo>
                  <a:lnTo>
                    <a:pt x="78" y="175"/>
                  </a:lnTo>
                  <a:lnTo>
                    <a:pt x="82" y="166"/>
                  </a:lnTo>
                  <a:lnTo>
                    <a:pt x="75" y="165"/>
                  </a:lnTo>
                  <a:lnTo>
                    <a:pt x="67" y="165"/>
                  </a:lnTo>
                  <a:lnTo>
                    <a:pt x="52" y="156"/>
                  </a:lnTo>
                  <a:lnTo>
                    <a:pt x="43" y="144"/>
                  </a:lnTo>
                  <a:lnTo>
                    <a:pt x="40" y="137"/>
                  </a:lnTo>
                  <a:lnTo>
                    <a:pt x="49" y="136"/>
                  </a:lnTo>
                  <a:lnTo>
                    <a:pt x="52" y="127"/>
                  </a:lnTo>
                  <a:lnTo>
                    <a:pt x="51" y="120"/>
                  </a:lnTo>
                  <a:lnTo>
                    <a:pt x="37" y="111"/>
                  </a:lnTo>
                  <a:lnTo>
                    <a:pt x="32" y="106"/>
                  </a:lnTo>
                  <a:lnTo>
                    <a:pt x="27" y="99"/>
                  </a:lnTo>
                  <a:lnTo>
                    <a:pt x="24" y="91"/>
                  </a:lnTo>
                  <a:lnTo>
                    <a:pt x="24" y="83"/>
                  </a:lnTo>
                  <a:lnTo>
                    <a:pt x="29" y="77"/>
                  </a:lnTo>
                  <a:lnTo>
                    <a:pt x="28" y="69"/>
                  </a:lnTo>
                  <a:lnTo>
                    <a:pt x="21" y="64"/>
                  </a:lnTo>
                  <a:lnTo>
                    <a:pt x="13" y="64"/>
                  </a:lnTo>
                  <a:lnTo>
                    <a:pt x="3" y="51"/>
                  </a:lnTo>
                  <a:lnTo>
                    <a:pt x="1" y="43"/>
                  </a:lnTo>
                  <a:lnTo>
                    <a:pt x="0" y="43"/>
                  </a:lnTo>
                  <a:lnTo>
                    <a:pt x="5" y="42"/>
                  </a:lnTo>
                  <a:lnTo>
                    <a:pt x="19" y="32"/>
                  </a:lnTo>
                  <a:lnTo>
                    <a:pt x="27" y="34"/>
                  </a:lnTo>
                  <a:lnTo>
                    <a:pt x="34" y="36"/>
                  </a:lnTo>
                  <a:lnTo>
                    <a:pt x="40" y="42"/>
                  </a:lnTo>
                  <a:lnTo>
                    <a:pt x="55" y="50"/>
                  </a:lnTo>
                  <a:lnTo>
                    <a:pt x="64" y="48"/>
                  </a:lnTo>
                  <a:lnTo>
                    <a:pt x="78" y="55"/>
                  </a:lnTo>
                  <a:lnTo>
                    <a:pt x="87" y="56"/>
                  </a:lnTo>
                  <a:lnTo>
                    <a:pt x="91" y="50"/>
                  </a:lnTo>
                  <a:lnTo>
                    <a:pt x="88" y="42"/>
                  </a:lnTo>
                  <a:lnTo>
                    <a:pt x="75" y="32"/>
                  </a:lnTo>
                  <a:lnTo>
                    <a:pt x="72" y="25"/>
                  </a:lnTo>
                  <a:lnTo>
                    <a:pt x="66" y="19"/>
                  </a:lnTo>
                  <a:lnTo>
                    <a:pt x="67" y="10"/>
                  </a:lnTo>
                  <a:lnTo>
                    <a:pt x="78" y="0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33" name="Freeform 173">
            <a:extLst>
              <a:ext uri="{FF2B5EF4-FFF2-40B4-BE49-F238E27FC236}">
                <a16:creationId xmlns:a16="http://schemas.microsoft.com/office/drawing/2014/main" id="{784977A1-D851-4B38-9E1D-C5EB3A8CF62A}"/>
              </a:ext>
            </a:extLst>
          </p:cNvPr>
          <p:cNvSpPr>
            <a:spLocks noChangeAspect="1"/>
          </p:cNvSpPr>
          <p:nvPr/>
        </p:nvSpPr>
        <p:spPr bwMode="gray">
          <a:xfrm>
            <a:off x="8214359" y="2123708"/>
            <a:ext cx="205571" cy="105907"/>
          </a:xfrm>
          <a:custGeom>
            <a:avLst/>
            <a:gdLst/>
            <a:ahLst/>
            <a:cxnLst>
              <a:cxn ang="0">
                <a:pos x="221" y="370"/>
              </a:cxn>
              <a:cxn ang="0">
                <a:pos x="145" y="352"/>
              </a:cxn>
              <a:cxn ang="0">
                <a:pos x="103" y="337"/>
              </a:cxn>
              <a:cxn ang="0">
                <a:pos x="150" y="308"/>
              </a:cxn>
              <a:cxn ang="0">
                <a:pos x="141" y="270"/>
              </a:cxn>
              <a:cxn ang="0">
                <a:pos x="127" y="259"/>
              </a:cxn>
              <a:cxn ang="0">
                <a:pos x="108" y="227"/>
              </a:cxn>
              <a:cxn ang="0">
                <a:pos x="59" y="228"/>
              </a:cxn>
              <a:cxn ang="0">
                <a:pos x="48" y="218"/>
              </a:cxn>
              <a:cxn ang="0">
                <a:pos x="102" y="205"/>
              </a:cxn>
              <a:cxn ang="0">
                <a:pos x="146" y="180"/>
              </a:cxn>
              <a:cxn ang="0">
                <a:pos x="118" y="167"/>
              </a:cxn>
              <a:cxn ang="0">
                <a:pos x="138" y="137"/>
              </a:cxn>
              <a:cxn ang="0">
                <a:pos x="119" y="136"/>
              </a:cxn>
              <a:cxn ang="0">
                <a:pos x="71" y="138"/>
              </a:cxn>
              <a:cxn ang="0">
                <a:pos x="0" y="144"/>
              </a:cxn>
              <a:cxn ang="0">
                <a:pos x="43" y="130"/>
              </a:cxn>
              <a:cxn ang="0">
                <a:pos x="21" y="97"/>
              </a:cxn>
              <a:cxn ang="0">
                <a:pos x="68" y="108"/>
              </a:cxn>
              <a:cxn ang="0">
                <a:pos x="53" y="86"/>
              </a:cxn>
              <a:cxn ang="0">
                <a:pos x="54" y="71"/>
              </a:cxn>
              <a:cxn ang="0">
                <a:pos x="77" y="57"/>
              </a:cxn>
              <a:cxn ang="0">
                <a:pos x="102" y="79"/>
              </a:cxn>
              <a:cxn ang="0">
                <a:pos x="112" y="66"/>
              </a:cxn>
              <a:cxn ang="0">
                <a:pos x="103" y="40"/>
              </a:cxn>
              <a:cxn ang="0">
                <a:pos x="95" y="24"/>
              </a:cxn>
              <a:cxn ang="0">
                <a:pos x="77" y="9"/>
              </a:cxn>
              <a:cxn ang="0">
                <a:pos x="109" y="17"/>
              </a:cxn>
              <a:cxn ang="0">
                <a:pos x="155" y="60"/>
              </a:cxn>
              <a:cxn ang="0">
                <a:pos x="176" y="100"/>
              </a:cxn>
              <a:cxn ang="0">
                <a:pos x="156" y="117"/>
              </a:cxn>
              <a:cxn ang="0">
                <a:pos x="172" y="146"/>
              </a:cxn>
              <a:cxn ang="0">
                <a:pos x="189" y="152"/>
              </a:cxn>
              <a:cxn ang="0">
                <a:pos x="217" y="127"/>
              </a:cxn>
              <a:cxn ang="0">
                <a:pos x="229" y="72"/>
              </a:cxn>
              <a:cxn ang="0">
                <a:pos x="265" y="95"/>
              </a:cxn>
              <a:cxn ang="0">
                <a:pos x="283" y="76"/>
              </a:cxn>
              <a:cxn ang="0">
                <a:pos x="318" y="45"/>
              </a:cxn>
              <a:cxn ang="0">
                <a:pos x="333" y="77"/>
              </a:cxn>
              <a:cxn ang="0">
                <a:pos x="355" y="103"/>
              </a:cxn>
              <a:cxn ang="0">
                <a:pos x="349" y="47"/>
              </a:cxn>
              <a:cxn ang="0">
                <a:pos x="392" y="65"/>
              </a:cxn>
              <a:cxn ang="0">
                <a:pos x="424" y="57"/>
              </a:cxn>
              <a:cxn ang="0">
                <a:pos x="437" y="7"/>
              </a:cxn>
              <a:cxn ang="0">
                <a:pos x="480" y="19"/>
              </a:cxn>
              <a:cxn ang="0">
                <a:pos x="504" y="44"/>
              </a:cxn>
              <a:cxn ang="0">
                <a:pos x="543" y="19"/>
              </a:cxn>
              <a:cxn ang="0">
                <a:pos x="523" y="72"/>
              </a:cxn>
              <a:cxn ang="0">
                <a:pos x="560" y="106"/>
              </a:cxn>
              <a:cxn ang="0">
                <a:pos x="582" y="120"/>
              </a:cxn>
              <a:cxn ang="0">
                <a:pos x="600" y="179"/>
              </a:cxn>
              <a:cxn ang="0">
                <a:pos x="591" y="217"/>
              </a:cxn>
              <a:cxn ang="0">
                <a:pos x="550" y="243"/>
              </a:cxn>
              <a:cxn ang="0">
                <a:pos x="555" y="270"/>
              </a:cxn>
              <a:cxn ang="0">
                <a:pos x="516" y="285"/>
              </a:cxn>
              <a:cxn ang="0">
                <a:pos x="483" y="309"/>
              </a:cxn>
              <a:cxn ang="0">
                <a:pos x="413" y="347"/>
              </a:cxn>
              <a:cxn ang="0">
                <a:pos x="385" y="364"/>
              </a:cxn>
              <a:cxn ang="0">
                <a:pos x="302" y="407"/>
              </a:cxn>
            </a:cxnLst>
            <a:rect l="0" t="0" r="r" b="b"/>
            <a:pathLst>
              <a:path w="603" h="409">
                <a:moveTo>
                  <a:pt x="251" y="389"/>
                </a:moveTo>
                <a:lnTo>
                  <a:pt x="248" y="390"/>
                </a:lnTo>
                <a:lnTo>
                  <a:pt x="240" y="384"/>
                </a:lnTo>
                <a:lnTo>
                  <a:pt x="231" y="382"/>
                </a:lnTo>
                <a:lnTo>
                  <a:pt x="221" y="370"/>
                </a:lnTo>
                <a:lnTo>
                  <a:pt x="202" y="356"/>
                </a:lnTo>
                <a:lnTo>
                  <a:pt x="182" y="348"/>
                </a:lnTo>
                <a:lnTo>
                  <a:pt x="170" y="353"/>
                </a:lnTo>
                <a:lnTo>
                  <a:pt x="151" y="348"/>
                </a:lnTo>
                <a:lnTo>
                  <a:pt x="145" y="352"/>
                </a:lnTo>
                <a:lnTo>
                  <a:pt x="135" y="352"/>
                </a:lnTo>
                <a:lnTo>
                  <a:pt x="118" y="351"/>
                </a:lnTo>
                <a:lnTo>
                  <a:pt x="111" y="357"/>
                </a:lnTo>
                <a:lnTo>
                  <a:pt x="102" y="355"/>
                </a:lnTo>
                <a:lnTo>
                  <a:pt x="103" y="337"/>
                </a:lnTo>
                <a:lnTo>
                  <a:pt x="100" y="324"/>
                </a:lnTo>
                <a:lnTo>
                  <a:pt x="113" y="334"/>
                </a:lnTo>
                <a:lnTo>
                  <a:pt x="119" y="325"/>
                </a:lnTo>
                <a:lnTo>
                  <a:pt x="135" y="319"/>
                </a:lnTo>
                <a:lnTo>
                  <a:pt x="150" y="308"/>
                </a:lnTo>
                <a:lnTo>
                  <a:pt x="150" y="288"/>
                </a:lnTo>
                <a:lnTo>
                  <a:pt x="131" y="293"/>
                </a:lnTo>
                <a:lnTo>
                  <a:pt x="141" y="283"/>
                </a:lnTo>
                <a:lnTo>
                  <a:pt x="143" y="278"/>
                </a:lnTo>
                <a:lnTo>
                  <a:pt x="141" y="270"/>
                </a:lnTo>
                <a:lnTo>
                  <a:pt x="150" y="259"/>
                </a:lnTo>
                <a:lnTo>
                  <a:pt x="140" y="260"/>
                </a:lnTo>
                <a:lnTo>
                  <a:pt x="134" y="271"/>
                </a:lnTo>
                <a:lnTo>
                  <a:pt x="128" y="266"/>
                </a:lnTo>
                <a:lnTo>
                  <a:pt x="127" y="259"/>
                </a:lnTo>
                <a:lnTo>
                  <a:pt x="122" y="260"/>
                </a:lnTo>
                <a:lnTo>
                  <a:pt x="120" y="255"/>
                </a:lnTo>
                <a:lnTo>
                  <a:pt x="119" y="245"/>
                </a:lnTo>
                <a:lnTo>
                  <a:pt x="116" y="228"/>
                </a:lnTo>
                <a:lnTo>
                  <a:pt x="108" y="227"/>
                </a:lnTo>
                <a:lnTo>
                  <a:pt x="95" y="232"/>
                </a:lnTo>
                <a:lnTo>
                  <a:pt x="90" y="227"/>
                </a:lnTo>
                <a:lnTo>
                  <a:pt x="81" y="226"/>
                </a:lnTo>
                <a:lnTo>
                  <a:pt x="69" y="226"/>
                </a:lnTo>
                <a:lnTo>
                  <a:pt x="59" y="228"/>
                </a:lnTo>
                <a:lnTo>
                  <a:pt x="49" y="235"/>
                </a:lnTo>
                <a:lnTo>
                  <a:pt x="37" y="238"/>
                </a:lnTo>
                <a:lnTo>
                  <a:pt x="32" y="232"/>
                </a:lnTo>
                <a:lnTo>
                  <a:pt x="33" y="219"/>
                </a:lnTo>
                <a:lnTo>
                  <a:pt x="48" y="218"/>
                </a:lnTo>
                <a:lnTo>
                  <a:pt x="66" y="213"/>
                </a:lnTo>
                <a:lnTo>
                  <a:pt x="73" y="207"/>
                </a:lnTo>
                <a:lnTo>
                  <a:pt x="85" y="207"/>
                </a:lnTo>
                <a:lnTo>
                  <a:pt x="96" y="197"/>
                </a:lnTo>
                <a:lnTo>
                  <a:pt x="102" y="205"/>
                </a:lnTo>
                <a:lnTo>
                  <a:pt x="111" y="196"/>
                </a:lnTo>
                <a:lnTo>
                  <a:pt x="122" y="200"/>
                </a:lnTo>
                <a:lnTo>
                  <a:pt x="144" y="201"/>
                </a:lnTo>
                <a:lnTo>
                  <a:pt x="152" y="178"/>
                </a:lnTo>
                <a:lnTo>
                  <a:pt x="146" y="180"/>
                </a:lnTo>
                <a:lnTo>
                  <a:pt x="140" y="191"/>
                </a:lnTo>
                <a:lnTo>
                  <a:pt x="133" y="187"/>
                </a:lnTo>
                <a:lnTo>
                  <a:pt x="111" y="184"/>
                </a:lnTo>
                <a:lnTo>
                  <a:pt x="111" y="176"/>
                </a:lnTo>
                <a:lnTo>
                  <a:pt x="118" y="167"/>
                </a:lnTo>
                <a:lnTo>
                  <a:pt x="125" y="165"/>
                </a:lnTo>
                <a:lnTo>
                  <a:pt x="130" y="159"/>
                </a:lnTo>
                <a:lnTo>
                  <a:pt x="147" y="147"/>
                </a:lnTo>
                <a:lnTo>
                  <a:pt x="147" y="144"/>
                </a:lnTo>
                <a:lnTo>
                  <a:pt x="138" y="137"/>
                </a:lnTo>
                <a:lnTo>
                  <a:pt x="131" y="143"/>
                </a:lnTo>
                <a:lnTo>
                  <a:pt x="124" y="143"/>
                </a:lnTo>
                <a:lnTo>
                  <a:pt x="124" y="137"/>
                </a:lnTo>
                <a:lnTo>
                  <a:pt x="119" y="133"/>
                </a:lnTo>
                <a:lnTo>
                  <a:pt x="119" y="136"/>
                </a:lnTo>
                <a:lnTo>
                  <a:pt x="116" y="127"/>
                </a:lnTo>
                <a:lnTo>
                  <a:pt x="112" y="126"/>
                </a:lnTo>
                <a:lnTo>
                  <a:pt x="90" y="124"/>
                </a:lnTo>
                <a:lnTo>
                  <a:pt x="82" y="127"/>
                </a:lnTo>
                <a:lnTo>
                  <a:pt x="71" y="138"/>
                </a:lnTo>
                <a:lnTo>
                  <a:pt x="64" y="138"/>
                </a:lnTo>
                <a:lnTo>
                  <a:pt x="48" y="147"/>
                </a:lnTo>
                <a:lnTo>
                  <a:pt x="42" y="147"/>
                </a:lnTo>
                <a:lnTo>
                  <a:pt x="25" y="137"/>
                </a:lnTo>
                <a:lnTo>
                  <a:pt x="0" y="144"/>
                </a:lnTo>
                <a:lnTo>
                  <a:pt x="4" y="132"/>
                </a:lnTo>
                <a:lnTo>
                  <a:pt x="9" y="122"/>
                </a:lnTo>
                <a:lnTo>
                  <a:pt x="15" y="127"/>
                </a:lnTo>
                <a:lnTo>
                  <a:pt x="34" y="136"/>
                </a:lnTo>
                <a:lnTo>
                  <a:pt x="43" y="130"/>
                </a:lnTo>
                <a:lnTo>
                  <a:pt x="31" y="125"/>
                </a:lnTo>
                <a:lnTo>
                  <a:pt x="34" y="124"/>
                </a:lnTo>
                <a:lnTo>
                  <a:pt x="36" y="116"/>
                </a:lnTo>
                <a:lnTo>
                  <a:pt x="26" y="110"/>
                </a:lnTo>
                <a:lnTo>
                  <a:pt x="21" y="97"/>
                </a:lnTo>
                <a:lnTo>
                  <a:pt x="44" y="108"/>
                </a:lnTo>
                <a:lnTo>
                  <a:pt x="53" y="120"/>
                </a:lnTo>
                <a:lnTo>
                  <a:pt x="70" y="116"/>
                </a:lnTo>
                <a:lnTo>
                  <a:pt x="63" y="111"/>
                </a:lnTo>
                <a:lnTo>
                  <a:pt x="68" y="108"/>
                </a:lnTo>
                <a:lnTo>
                  <a:pt x="69" y="100"/>
                </a:lnTo>
                <a:lnTo>
                  <a:pt x="50" y="103"/>
                </a:lnTo>
                <a:lnTo>
                  <a:pt x="41" y="92"/>
                </a:lnTo>
                <a:lnTo>
                  <a:pt x="42" y="88"/>
                </a:lnTo>
                <a:lnTo>
                  <a:pt x="53" y="86"/>
                </a:lnTo>
                <a:lnTo>
                  <a:pt x="44" y="78"/>
                </a:lnTo>
                <a:lnTo>
                  <a:pt x="37" y="65"/>
                </a:lnTo>
                <a:lnTo>
                  <a:pt x="38" y="67"/>
                </a:lnTo>
                <a:lnTo>
                  <a:pt x="52" y="73"/>
                </a:lnTo>
                <a:lnTo>
                  <a:pt x="54" y="71"/>
                </a:lnTo>
                <a:lnTo>
                  <a:pt x="47" y="59"/>
                </a:lnTo>
                <a:lnTo>
                  <a:pt x="58" y="63"/>
                </a:lnTo>
                <a:lnTo>
                  <a:pt x="50" y="51"/>
                </a:lnTo>
                <a:lnTo>
                  <a:pt x="58" y="47"/>
                </a:lnTo>
                <a:lnTo>
                  <a:pt x="77" y="57"/>
                </a:lnTo>
                <a:lnTo>
                  <a:pt x="77" y="73"/>
                </a:lnTo>
                <a:lnTo>
                  <a:pt x="80" y="74"/>
                </a:lnTo>
                <a:lnTo>
                  <a:pt x="87" y="77"/>
                </a:lnTo>
                <a:lnTo>
                  <a:pt x="93" y="70"/>
                </a:lnTo>
                <a:lnTo>
                  <a:pt x="102" y="79"/>
                </a:lnTo>
                <a:lnTo>
                  <a:pt x="104" y="93"/>
                </a:lnTo>
                <a:lnTo>
                  <a:pt x="108" y="81"/>
                </a:lnTo>
                <a:lnTo>
                  <a:pt x="113" y="93"/>
                </a:lnTo>
                <a:lnTo>
                  <a:pt x="119" y="79"/>
                </a:lnTo>
                <a:lnTo>
                  <a:pt x="112" y="66"/>
                </a:lnTo>
                <a:lnTo>
                  <a:pt x="113" y="60"/>
                </a:lnTo>
                <a:lnTo>
                  <a:pt x="97" y="51"/>
                </a:lnTo>
                <a:lnTo>
                  <a:pt x="89" y="44"/>
                </a:lnTo>
                <a:lnTo>
                  <a:pt x="95" y="33"/>
                </a:lnTo>
                <a:lnTo>
                  <a:pt x="103" y="40"/>
                </a:lnTo>
                <a:lnTo>
                  <a:pt x="108" y="40"/>
                </a:lnTo>
                <a:lnTo>
                  <a:pt x="112" y="38"/>
                </a:lnTo>
                <a:lnTo>
                  <a:pt x="103" y="29"/>
                </a:lnTo>
                <a:lnTo>
                  <a:pt x="101" y="24"/>
                </a:lnTo>
                <a:lnTo>
                  <a:pt x="95" y="24"/>
                </a:lnTo>
                <a:lnTo>
                  <a:pt x="85" y="30"/>
                </a:lnTo>
                <a:lnTo>
                  <a:pt x="76" y="27"/>
                </a:lnTo>
                <a:lnTo>
                  <a:pt x="76" y="25"/>
                </a:lnTo>
                <a:lnTo>
                  <a:pt x="80" y="18"/>
                </a:lnTo>
                <a:lnTo>
                  <a:pt x="77" y="9"/>
                </a:lnTo>
                <a:lnTo>
                  <a:pt x="87" y="11"/>
                </a:lnTo>
                <a:lnTo>
                  <a:pt x="87" y="6"/>
                </a:lnTo>
                <a:lnTo>
                  <a:pt x="97" y="16"/>
                </a:lnTo>
                <a:lnTo>
                  <a:pt x="103" y="13"/>
                </a:lnTo>
                <a:lnTo>
                  <a:pt x="109" y="17"/>
                </a:lnTo>
                <a:lnTo>
                  <a:pt x="114" y="14"/>
                </a:lnTo>
                <a:lnTo>
                  <a:pt x="124" y="33"/>
                </a:lnTo>
                <a:lnTo>
                  <a:pt x="139" y="36"/>
                </a:lnTo>
                <a:lnTo>
                  <a:pt x="145" y="47"/>
                </a:lnTo>
                <a:lnTo>
                  <a:pt x="155" y="60"/>
                </a:lnTo>
                <a:lnTo>
                  <a:pt x="166" y="63"/>
                </a:lnTo>
                <a:lnTo>
                  <a:pt x="173" y="71"/>
                </a:lnTo>
                <a:lnTo>
                  <a:pt x="163" y="78"/>
                </a:lnTo>
                <a:lnTo>
                  <a:pt x="174" y="86"/>
                </a:lnTo>
                <a:lnTo>
                  <a:pt x="176" y="100"/>
                </a:lnTo>
                <a:lnTo>
                  <a:pt x="171" y="104"/>
                </a:lnTo>
                <a:lnTo>
                  <a:pt x="170" y="109"/>
                </a:lnTo>
                <a:lnTo>
                  <a:pt x="166" y="114"/>
                </a:lnTo>
                <a:lnTo>
                  <a:pt x="152" y="106"/>
                </a:lnTo>
                <a:lnTo>
                  <a:pt x="156" y="117"/>
                </a:lnTo>
                <a:lnTo>
                  <a:pt x="170" y="124"/>
                </a:lnTo>
                <a:lnTo>
                  <a:pt x="168" y="133"/>
                </a:lnTo>
                <a:lnTo>
                  <a:pt x="174" y="126"/>
                </a:lnTo>
                <a:lnTo>
                  <a:pt x="177" y="140"/>
                </a:lnTo>
                <a:lnTo>
                  <a:pt x="172" y="146"/>
                </a:lnTo>
                <a:lnTo>
                  <a:pt x="181" y="149"/>
                </a:lnTo>
                <a:lnTo>
                  <a:pt x="182" y="157"/>
                </a:lnTo>
                <a:lnTo>
                  <a:pt x="182" y="175"/>
                </a:lnTo>
                <a:lnTo>
                  <a:pt x="189" y="162"/>
                </a:lnTo>
                <a:lnTo>
                  <a:pt x="189" y="152"/>
                </a:lnTo>
                <a:lnTo>
                  <a:pt x="202" y="151"/>
                </a:lnTo>
                <a:lnTo>
                  <a:pt x="202" y="127"/>
                </a:lnTo>
                <a:lnTo>
                  <a:pt x="206" y="116"/>
                </a:lnTo>
                <a:lnTo>
                  <a:pt x="215" y="117"/>
                </a:lnTo>
                <a:lnTo>
                  <a:pt x="217" y="127"/>
                </a:lnTo>
                <a:lnTo>
                  <a:pt x="222" y="137"/>
                </a:lnTo>
                <a:lnTo>
                  <a:pt x="229" y="127"/>
                </a:lnTo>
                <a:lnTo>
                  <a:pt x="232" y="113"/>
                </a:lnTo>
                <a:lnTo>
                  <a:pt x="233" y="97"/>
                </a:lnTo>
                <a:lnTo>
                  <a:pt x="229" y="72"/>
                </a:lnTo>
                <a:lnTo>
                  <a:pt x="227" y="59"/>
                </a:lnTo>
                <a:lnTo>
                  <a:pt x="233" y="56"/>
                </a:lnTo>
                <a:lnTo>
                  <a:pt x="240" y="59"/>
                </a:lnTo>
                <a:lnTo>
                  <a:pt x="256" y="76"/>
                </a:lnTo>
                <a:lnTo>
                  <a:pt x="265" y="95"/>
                </a:lnTo>
                <a:lnTo>
                  <a:pt x="269" y="106"/>
                </a:lnTo>
                <a:lnTo>
                  <a:pt x="275" y="106"/>
                </a:lnTo>
                <a:lnTo>
                  <a:pt x="281" y="104"/>
                </a:lnTo>
                <a:lnTo>
                  <a:pt x="284" y="88"/>
                </a:lnTo>
                <a:lnTo>
                  <a:pt x="283" y="76"/>
                </a:lnTo>
                <a:lnTo>
                  <a:pt x="280" y="66"/>
                </a:lnTo>
                <a:lnTo>
                  <a:pt x="292" y="61"/>
                </a:lnTo>
                <a:lnTo>
                  <a:pt x="299" y="65"/>
                </a:lnTo>
                <a:lnTo>
                  <a:pt x="305" y="54"/>
                </a:lnTo>
                <a:lnTo>
                  <a:pt x="318" y="45"/>
                </a:lnTo>
                <a:lnTo>
                  <a:pt x="318" y="55"/>
                </a:lnTo>
                <a:lnTo>
                  <a:pt x="321" y="55"/>
                </a:lnTo>
                <a:lnTo>
                  <a:pt x="323" y="61"/>
                </a:lnTo>
                <a:lnTo>
                  <a:pt x="331" y="63"/>
                </a:lnTo>
                <a:lnTo>
                  <a:pt x="333" y="77"/>
                </a:lnTo>
                <a:lnTo>
                  <a:pt x="340" y="84"/>
                </a:lnTo>
                <a:lnTo>
                  <a:pt x="346" y="95"/>
                </a:lnTo>
                <a:lnTo>
                  <a:pt x="349" y="111"/>
                </a:lnTo>
                <a:lnTo>
                  <a:pt x="353" y="117"/>
                </a:lnTo>
                <a:lnTo>
                  <a:pt x="355" y="103"/>
                </a:lnTo>
                <a:lnTo>
                  <a:pt x="355" y="89"/>
                </a:lnTo>
                <a:lnTo>
                  <a:pt x="353" y="81"/>
                </a:lnTo>
                <a:lnTo>
                  <a:pt x="344" y="60"/>
                </a:lnTo>
                <a:lnTo>
                  <a:pt x="344" y="50"/>
                </a:lnTo>
                <a:lnTo>
                  <a:pt x="349" y="47"/>
                </a:lnTo>
                <a:lnTo>
                  <a:pt x="360" y="50"/>
                </a:lnTo>
                <a:lnTo>
                  <a:pt x="370" y="59"/>
                </a:lnTo>
                <a:lnTo>
                  <a:pt x="377" y="72"/>
                </a:lnTo>
                <a:lnTo>
                  <a:pt x="387" y="70"/>
                </a:lnTo>
                <a:lnTo>
                  <a:pt x="392" y="65"/>
                </a:lnTo>
                <a:lnTo>
                  <a:pt x="397" y="55"/>
                </a:lnTo>
                <a:lnTo>
                  <a:pt x="397" y="49"/>
                </a:lnTo>
                <a:lnTo>
                  <a:pt x="410" y="46"/>
                </a:lnTo>
                <a:lnTo>
                  <a:pt x="412" y="56"/>
                </a:lnTo>
                <a:lnTo>
                  <a:pt x="424" y="57"/>
                </a:lnTo>
                <a:lnTo>
                  <a:pt x="432" y="51"/>
                </a:lnTo>
                <a:lnTo>
                  <a:pt x="444" y="50"/>
                </a:lnTo>
                <a:lnTo>
                  <a:pt x="444" y="28"/>
                </a:lnTo>
                <a:lnTo>
                  <a:pt x="441" y="16"/>
                </a:lnTo>
                <a:lnTo>
                  <a:pt x="437" y="7"/>
                </a:lnTo>
                <a:lnTo>
                  <a:pt x="448" y="8"/>
                </a:lnTo>
                <a:lnTo>
                  <a:pt x="456" y="0"/>
                </a:lnTo>
                <a:lnTo>
                  <a:pt x="464" y="1"/>
                </a:lnTo>
                <a:lnTo>
                  <a:pt x="468" y="13"/>
                </a:lnTo>
                <a:lnTo>
                  <a:pt x="480" y="19"/>
                </a:lnTo>
                <a:lnTo>
                  <a:pt x="482" y="31"/>
                </a:lnTo>
                <a:lnTo>
                  <a:pt x="479" y="36"/>
                </a:lnTo>
                <a:lnTo>
                  <a:pt x="495" y="49"/>
                </a:lnTo>
                <a:lnTo>
                  <a:pt x="501" y="49"/>
                </a:lnTo>
                <a:lnTo>
                  <a:pt x="504" y="44"/>
                </a:lnTo>
                <a:lnTo>
                  <a:pt x="502" y="36"/>
                </a:lnTo>
                <a:lnTo>
                  <a:pt x="518" y="36"/>
                </a:lnTo>
                <a:lnTo>
                  <a:pt x="523" y="23"/>
                </a:lnTo>
                <a:lnTo>
                  <a:pt x="530" y="20"/>
                </a:lnTo>
                <a:lnTo>
                  <a:pt x="543" y="19"/>
                </a:lnTo>
                <a:lnTo>
                  <a:pt x="547" y="23"/>
                </a:lnTo>
                <a:lnTo>
                  <a:pt x="532" y="30"/>
                </a:lnTo>
                <a:lnTo>
                  <a:pt x="515" y="59"/>
                </a:lnTo>
                <a:lnTo>
                  <a:pt x="518" y="67"/>
                </a:lnTo>
                <a:lnTo>
                  <a:pt x="523" y="72"/>
                </a:lnTo>
                <a:lnTo>
                  <a:pt x="538" y="63"/>
                </a:lnTo>
                <a:lnTo>
                  <a:pt x="542" y="82"/>
                </a:lnTo>
                <a:lnTo>
                  <a:pt x="536" y="99"/>
                </a:lnTo>
                <a:lnTo>
                  <a:pt x="536" y="109"/>
                </a:lnTo>
                <a:lnTo>
                  <a:pt x="560" y="106"/>
                </a:lnTo>
                <a:lnTo>
                  <a:pt x="559" y="115"/>
                </a:lnTo>
                <a:lnTo>
                  <a:pt x="560" y="124"/>
                </a:lnTo>
                <a:lnTo>
                  <a:pt x="576" y="129"/>
                </a:lnTo>
                <a:lnTo>
                  <a:pt x="577" y="115"/>
                </a:lnTo>
                <a:lnTo>
                  <a:pt x="582" y="120"/>
                </a:lnTo>
                <a:lnTo>
                  <a:pt x="593" y="147"/>
                </a:lnTo>
                <a:lnTo>
                  <a:pt x="592" y="159"/>
                </a:lnTo>
                <a:lnTo>
                  <a:pt x="586" y="165"/>
                </a:lnTo>
                <a:lnTo>
                  <a:pt x="592" y="180"/>
                </a:lnTo>
                <a:lnTo>
                  <a:pt x="600" y="179"/>
                </a:lnTo>
                <a:lnTo>
                  <a:pt x="603" y="174"/>
                </a:lnTo>
                <a:lnTo>
                  <a:pt x="603" y="189"/>
                </a:lnTo>
                <a:lnTo>
                  <a:pt x="600" y="202"/>
                </a:lnTo>
                <a:lnTo>
                  <a:pt x="591" y="206"/>
                </a:lnTo>
                <a:lnTo>
                  <a:pt x="591" y="217"/>
                </a:lnTo>
                <a:lnTo>
                  <a:pt x="587" y="219"/>
                </a:lnTo>
                <a:lnTo>
                  <a:pt x="580" y="229"/>
                </a:lnTo>
                <a:lnTo>
                  <a:pt x="560" y="234"/>
                </a:lnTo>
                <a:lnTo>
                  <a:pt x="560" y="244"/>
                </a:lnTo>
                <a:lnTo>
                  <a:pt x="550" y="243"/>
                </a:lnTo>
                <a:lnTo>
                  <a:pt x="553" y="246"/>
                </a:lnTo>
                <a:lnTo>
                  <a:pt x="548" y="253"/>
                </a:lnTo>
                <a:lnTo>
                  <a:pt x="555" y="254"/>
                </a:lnTo>
                <a:lnTo>
                  <a:pt x="565" y="246"/>
                </a:lnTo>
                <a:lnTo>
                  <a:pt x="555" y="270"/>
                </a:lnTo>
                <a:lnTo>
                  <a:pt x="545" y="282"/>
                </a:lnTo>
                <a:lnTo>
                  <a:pt x="532" y="287"/>
                </a:lnTo>
                <a:lnTo>
                  <a:pt x="528" y="299"/>
                </a:lnTo>
                <a:lnTo>
                  <a:pt x="516" y="292"/>
                </a:lnTo>
                <a:lnTo>
                  <a:pt x="516" y="285"/>
                </a:lnTo>
                <a:lnTo>
                  <a:pt x="510" y="278"/>
                </a:lnTo>
                <a:lnTo>
                  <a:pt x="504" y="277"/>
                </a:lnTo>
                <a:lnTo>
                  <a:pt x="501" y="291"/>
                </a:lnTo>
                <a:lnTo>
                  <a:pt x="488" y="300"/>
                </a:lnTo>
                <a:lnTo>
                  <a:pt x="483" y="309"/>
                </a:lnTo>
                <a:lnTo>
                  <a:pt x="467" y="325"/>
                </a:lnTo>
                <a:lnTo>
                  <a:pt x="450" y="337"/>
                </a:lnTo>
                <a:lnTo>
                  <a:pt x="437" y="345"/>
                </a:lnTo>
                <a:lnTo>
                  <a:pt x="423" y="343"/>
                </a:lnTo>
                <a:lnTo>
                  <a:pt x="413" y="347"/>
                </a:lnTo>
                <a:lnTo>
                  <a:pt x="410" y="341"/>
                </a:lnTo>
                <a:lnTo>
                  <a:pt x="404" y="346"/>
                </a:lnTo>
                <a:lnTo>
                  <a:pt x="401" y="351"/>
                </a:lnTo>
                <a:lnTo>
                  <a:pt x="401" y="359"/>
                </a:lnTo>
                <a:lnTo>
                  <a:pt x="385" y="364"/>
                </a:lnTo>
                <a:lnTo>
                  <a:pt x="356" y="394"/>
                </a:lnTo>
                <a:lnTo>
                  <a:pt x="332" y="402"/>
                </a:lnTo>
                <a:lnTo>
                  <a:pt x="324" y="409"/>
                </a:lnTo>
                <a:lnTo>
                  <a:pt x="310" y="404"/>
                </a:lnTo>
                <a:lnTo>
                  <a:pt x="302" y="407"/>
                </a:lnTo>
                <a:lnTo>
                  <a:pt x="291" y="399"/>
                </a:lnTo>
                <a:lnTo>
                  <a:pt x="279" y="396"/>
                </a:lnTo>
                <a:lnTo>
                  <a:pt x="260" y="388"/>
                </a:lnTo>
                <a:lnTo>
                  <a:pt x="251" y="38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34" name="Group 222">
            <a:extLst>
              <a:ext uri="{FF2B5EF4-FFF2-40B4-BE49-F238E27FC236}">
                <a16:creationId xmlns:a16="http://schemas.microsoft.com/office/drawing/2014/main" id="{5ABCE60A-0B5A-4686-BB00-DC57BE80F87C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2005560" y="1422400"/>
            <a:ext cx="310071" cy="241519"/>
            <a:chOff x="3202" y="1036"/>
            <a:chExt cx="181" cy="187"/>
          </a:xfrm>
          <a:solidFill>
            <a:schemeClr val="accent1">
              <a:alpha val="70000"/>
            </a:schemeClr>
          </a:solidFill>
        </p:grpSpPr>
        <p:sp>
          <p:nvSpPr>
            <p:cNvPr id="1263" name="Freeform 223">
              <a:extLst>
                <a:ext uri="{FF2B5EF4-FFF2-40B4-BE49-F238E27FC236}">
                  <a16:creationId xmlns:a16="http://schemas.microsoft.com/office/drawing/2014/main" id="{8ED0BF92-1BD2-48AA-B3DC-35D6D9AB49E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202" y="1036"/>
              <a:ext cx="118" cy="187"/>
            </a:xfrm>
            <a:custGeom>
              <a:avLst/>
              <a:gdLst/>
              <a:ahLst/>
              <a:cxnLst>
                <a:cxn ang="0">
                  <a:pos x="274" y="96"/>
                </a:cxn>
                <a:cxn ang="0">
                  <a:pos x="291" y="233"/>
                </a:cxn>
                <a:cxn ang="0">
                  <a:pos x="264" y="255"/>
                </a:cxn>
                <a:cxn ang="0">
                  <a:pos x="253" y="151"/>
                </a:cxn>
                <a:cxn ang="0">
                  <a:pos x="197" y="102"/>
                </a:cxn>
                <a:cxn ang="0">
                  <a:pos x="189" y="232"/>
                </a:cxn>
                <a:cxn ang="0">
                  <a:pos x="145" y="192"/>
                </a:cxn>
                <a:cxn ang="0">
                  <a:pos x="94" y="145"/>
                </a:cxn>
                <a:cxn ang="0">
                  <a:pos x="170" y="96"/>
                </a:cxn>
                <a:cxn ang="0">
                  <a:pos x="98" y="77"/>
                </a:cxn>
                <a:cxn ang="0">
                  <a:pos x="74" y="104"/>
                </a:cxn>
                <a:cxn ang="0">
                  <a:pos x="35" y="115"/>
                </a:cxn>
                <a:cxn ang="0">
                  <a:pos x="15" y="152"/>
                </a:cxn>
                <a:cxn ang="0">
                  <a:pos x="15" y="206"/>
                </a:cxn>
                <a:cxn ang="0">
                  <a:pos x="33" y="276"/>
                </a:cxn>
                <a:cxn ang="0">
                  <a:pos x="74" y="224"/>
                </a:cxn>
                <a:cxn ang="0">
                  <a:pos x="70" y="301"/>
                </a:cxn>
                <a:cxn ang="0">
                  <a:pos x="37" y="316"/>
                </a:cxn>
                <a:cxn ang="0">
                  <a:pos x="66" y="400"/>
                </a:cxn>
                <a:cxn ang="0">
                  <a:pos x="100" y="450"/>
                </a:cxn>
                <a:cxn ang="0">
                  <a:pos x="129" y="522"/>
                </a:cxn>
                <a:cxn ang="0">
                  <a:pos x="191" y="516"/>
                </a:cxn>
                <a:cxn ang="0">
                  <a:pos x="213" y="458"/>
                </a:cxn>
                <a:cxn ang="0">
                  <a:pos x="231" y="394"/>
                </a:cxn>
                <a:cxn ang="0">
                  <a:pos x="266" y="366"/>
                </a:cxn>
                <a:cxn ang="0">
                  <a:pos x="307" y="435"/>
                </a:cxn>
                <a:cxn ang="0">
                  <a:pos x="336" y="400"/>
                </a:cxn>
                <a:cxn ang="0">
                  <a:pos x="326" y="453"/>
                </a:cxn>
                <a:cxn ang="0">
                  <a:pos x="336" y="485"/>
                </a:cxn>
                <a:cxn ang="0">
                  <a:pos x="264" y="516"/>
                </a:cxn>
                <a:cxn ang="0">
                  <a:pos x="224" y="555"/>
                </a:cxn>
                <a:cxn ang="0">
                  <a:pos x="167" y="569"/>
                </a:cxn>
                <a:cxn ang="0">
                  <a:pos x="195" y="640"/>
                </a:cxn>
                <a:cxn ang="0">
                  <a:pos x="231" y="636"/>
                </a:cxn>
                <a:cxn ang="0">
                  <a:pos x="315" y="624"/>
                </a:cxn>
                <a:cxn ang="0">
                  <a:pos x="338" y="637"/>
                </a:cxn>
                <a:cxn ang="0">
                  <a:pos x="281" y="649"/>
                </a:cxn>
                <a:cxn ang="0">
                  <a:pos x="291" y="714"/>
                </a:cxn>
                <a:cxn ang="0">
                  <a:pos x="215" y="716"/>
                </a:cxn>
                <a:cxn ang="0">
                  <a:pos x="199" y="774"/>
                </a:cxn>
                <a:cxn ang="0">
                  <a:pos x="278" y="830"/>
                </a:cxn>
                <a:cxn ang="0">
                  <a:pos x="302" y="848"/>
                </a:cxn>
                <a:cxn ang="0">
                  <a:pos x="323" y="922"/>
                </a:cxn>
                <a:cxn ang="0">
                  <a:pos x="348" y="888"/>
                </a:cxn>
                <a:cxn ang="0">
                  <a:pos x="364" y="822"/>
                </a:cxn>
                <a:cxn ang="0">
                  <a:pos x="380" y="731"/>
                </a:cxn>
                <a:cxn ang="0">
                  <a:pos x="423" y="680"/>
                </a:cxn>
                <a:cxn ang="0">
                  <a:pos x="426" y="588"/>
                </a:cxn>
                <a:cxn ang="0">
                  <a:pos x="455" y="529"/>
                </a:cxn>
                <a:cxn ang="0">
                  <a:pos x="473" y="462"/>
                </a:cxn>
                <a:cxn ang="0">
                  <a:pos x="536" y="404"/>
                </a:cxn>
                <a:cxn ang="0">
                  <a:pos x="586" y="341"/>
                </a:cxn>
                <a:cxn ang="0">
                  <a:pos x="477" y="254"/>
                </a:cxn>
                <a:cxn ang="0">
                  <a:pos x="435" y="150"/>
                </a:cxn>
                <a:cxn ang="0">
                  <a:pos x="391" y="181"/>
                </a:cxn>
                <a:cxn ang="0">
                  <a:pos x="379" y="144"/>
                </a:cxn>
                <a:cxn ang="0">
                  <a:pos x="339" y="39"/>
                </a:cxn>
                <a:cxn ang="0">
                  <a:pos x="290" y="22"/>
                </a:cxn>
              </a:cxnLst>
              <a:rect l="0" t="0" r="r" b="b"/>
              <a:pathLst>
                <a:path w="591" h="937">
                  <a:moveTo>
                    <a:pt x="290" y="22"/>
                  </a:moveTo>
                  <a:lnTo>
                    <a:pt x="289" y="29"/>
                  </a:lnTo>
                  <a:lnTo>
                    <a:pt x="294" y="43"/>
                  </a:lnTo>
                  <a:lnTo>
                    <a:pt x="279" y="45"/>
                  </a:lnTo>
                  <a:lnTo>
                    <a:pt x="278" y="57"/>
                  </a:lnTo>
                  <a:lnTo>
                    <a:pt x="278" y="68"/>
                  </a:lnTo>
                  <a:lnTo>
                    <a:pt x="274" y="79"/>
                  </a:lnTo>
                  <a:lnTo>
                    <a:pt x="274" y="96"/>
                  </a:lnTo>
                  <a:lnTo>
                    <a:pt x="279" y="96"/>
                  </a:lnTo>
                  <a:lnTo>
                    <a:pt x="279" y="109"/>
                  </a:lnTo>
                  <a:lnTo>
                    <a:pt x="280" y="133"/>
                  </a:lnTo>
                  <a:lnTo>
                    <a:pt x="283" y="140"/>
                  </a:lnTo>
                  <a:lnTo>
                    <a:pt x="283" y="182"/>
                  </a:lnTo>
                  <a:lnTo>
                    <a:pt x="285" y="195"/>
                  </a:lnTo>
                  <a:lnTo>
                    <a:pt x="288" y="226"/>
                  </a:lnTo>
                  <a:lnTo>
                    <a:pt x="291" y="233"/>
                  </a:lnTo>
                  <a:lnTo>
                    <a:pt x="293" y="258"/>
                  </a:lnTo>
                  <a:lnTo>
                    <a:pt x="318" y="325"/>
                  </a:lnTo>
                  <a:lnTo>
                    <a:pt x="317" y="329"/>
                  </a:lnTo>
                  <a:lnTo>
                    <a:pt x="308" y="327"/>
                  </a:lnTo>
                  <a:lnTo>
                    <a:pt x="296" y="312"/>
                  </a:lnTo>
                  <a:lnTo>
                    <a:pt x="283" y="274"/>
                  </a:lnTo>
                  <a:lnTo>
                    <a:pt x="272" y="254"/>
                  </a:lnTo>
                  <a:lnTo>
                    <a:pt x="264" y="255"/>
                  </a:lnTo>
                  <a:lnTo>
                    <a:pt x="263" y="262"/>
                  </a:lnTo>
                  <a:lnTo>
                    <a:pt x="261" y="263"/>
                  </a:lnTo>
                  <a:lnTo>
                    <a:pt x="259" y="258"/>
                  </a:lnTo>
                  <a:lnTo>
                    <a:pt x="264" y="244"/>
                  </a:lnTo>
                  <a:lnTo>
                    <a:pt x="264" y="217"/>
                  </a:lnTo>
                  <a:lnTo>
                    <a:pt x="259" y="197"/>
                  </a:lnTo>
                  <a:lnTo>
                    <a:pt x="258" y="178"/>
                  </a:lnTo>
                  <a:lnTo>
                    <a:pt x="253" y="151"/>
                  </a:lnTo>
                  <a:lnTo>
                    <a:pt x="252" y="125"/>
                  </a:lnTo>
                  <a:lnTo>
                    <a:pt x="246" y="104"/>
                  </a:lnTo>
                  <a:lnTo>
                    <a:pt x="240" y="96"/>
                  </a:lnTo>
                  <a:lnTo>
                    <a:pt x="238" y="87"/>
                  </a:lnTo>
                  <a:lnTo>
                    <a:pt x="224" y="81"/>
                  </a:lnTo>
                  <a:lnTo>
                    <a:pt x="208" y="69"/>
                  </a:lnTo>
                  <a:lnTo>
                    <a:pt x="199" y="86"/>
                  </a:lnTo>
                  <a:lnTo>
                    <a:pt x="197" y="102"/>
                  </a:lnTo>
                  <a:lnTo>
                    <a:pt x="188" y="114"/>
                  </a:lnTo>
                  <a:lnTo>
                    <a:pt x="187" y="120"/>
                  </a:lnTo>
                  <a:lnTo>
                    <a:pt x="177" y="133"/>
                  </a:lnTo>
                  <a:lnTo>
                    <a:pt x="173" y="146"/>
                  </a:lnTo>
                  <a:lnTo>
                    <a:pt x="176" y="157"/>
                  </a:lnTo>
                  <a:lnTo>
                    <a:pt x="176" y="171"/>
                  </a:lnTo>
                  <a:lnTo>
                    <a:pt x="184" y="215"/>
                  </a:lnTo>
                  <a:lnTo>
                    <a:pt x="189" y="232"/>
                  </a:lnTo>
                  <a:lnTo>
                    <a:pt x="195" y="242"/>
                  </a:lnTo>
                  <a:lnTo>
                    <a:pt x="188" y="241"/>
                  </a:lnTo>
                  <a:lnTo>
                    <a:pt x="176" y="222"/>
                  </a:lnTo>
                  <a:lnTo>
                    <a:pt x="168" y="205"/>
                  </a:lnTo>
                  <a:lnTo>
                    <a:pt x="164" y="183"/>
                  </a:lnTo>
                  <a:lnTo>
                    <a:pt x="152" y="167"/>
                  </a:lnTo>
                  <a:lnTo>
                    <a:pt x="151" y="179"/>
                  </a:lnTo>
                  <a:lnTo>
                    <a:pt x="145" y="192"/>
                  </a:lnTo>
                  <a:lnTo>
                    <a:pt x="140" y="183"/>
                  </a:lnTo>
                  <a:lnTo>
                    <a:pt x="143" y="171"/>
                  </a:lnTo>
                  <a:lnTo>
                    <a:pt x="139" y="158"/>
                  </a:lnTo>
                  <a:lnTo>
                    <a:pt x="148" y="152"/>
                  </a:lnTo>
                  <a:lnTo>
                    <a:pt x="152" y="138"/>
                  </a:lnTo>
                  <a:lnTo>
                    <a:pt x="134" y="136"/>
                  </a:lnTo>
                  <a:lnTo>
                    <a:pt x="106" y="150"/>
                  </a:lnTo>
                  <a:lnTo>
                    <a:pt x="94" y="145"/>
                  </a:lnTo>
                  <a:lnTo>
                    <a:pt x="97" y="135"/>
                  </a:lnTo>
                  <a:lnTo>
                    <a:pt x="113" y="128"/>
                  </a:lnTo>
                  <a:lnTo>
                    <a:pt x="125" y="112"/>
                  </a:lnTo>
                  <a:lnTo>
                    <a:pt x="129" y="102"/>
                  </a:lnTo>
                  <a:lnTo>
                    <a:pt x="143" y="102"/>
                  </a:lnTo>
                  <a:lnTo>
                    <a:pt x="146" y="96"/>
                  </a:lnTo>
                  <a:lnTo>
                    <a:pt x="152" y="104"/>
                  </a:lnTo>
                  <a:lnTo>
                    <a:pt x="170" y="96"/>
                  </a:lnTo>
                  <a:lnTo>
                    <a:pt x="175" y="86"/>
                  </a:lnTo>
                  <a:lnTo>
                    <a:pt x="175" y="76"/>
                  </a:lnTo>
                  <a:lnTo>
                    <a:pt x="170" y="54"/>
                  </a:lnTo>
                  <a:lnTo>
                    <a:pt x="160" y="53"/>
                  </a:lnTo>
                  <a:lnTo>
                    <a:pt x="141" y="58"/>
                  </a:lnTo>
                  <a:lnTo>
                    <a:pt x="122" y="75"/>
                  </a:lnTo>
                  <a:lnTo>
                    <a:pt x="100" y="82"/>
                  </a:lnTo>
                  <a:lnTo>
                    <a:pt x="98" y="77"/>
                  </a:lnTo>
                  <a:lnTo>
                    <a:pt x="91" y="74"/>
                  </a:lnTo>
                  <a:lnTo>
                    <a:pt x="91" y="63"/>
                  </a:lnTo>
                  <a:lnTo>
                    <a:pt x="89" y="54"/>
                  </a:lnTo>
                  <a:lnTo>
                    <a:pt x="80" y="58"/>
                  </a:lnTo>
                  <a:lnTo>
                    <a:pt x="85" y="103"/>
                  </a:lnTo>
                  <a:lnTo>
                    <a:pt x="81" y="104"/>
                  </a:lnTo>
                  <a:lnTo>
                    <a:pt x="78" y="97"/>
                  </a:lnTo>
                  <a:lnTo>
                    <a:pt x="74" y="104"/>
                  </a:lnTo>
                  <a:lnTo>
                    <a:pt x="53" y="58"/>
                  </a:lnTo>
                  <a:lnTo>
                    <a:pt x="43" y="66"/>
                  </a:lnTo>
                  <a:lnTo>
                    <a:pt x="46" y="77"/>
                  </a:lnTo>
                  <a:lnTo>
                    <a:pt x="41" y="86"/>
                  </a:lnTo>
                  <a:lnTo>
                    <a:pt x="30" y="77"/>
                  </a:lnTo>
                  <a:lnTo>
                    <a:pt x="26" y="81"/>
                  </a:lnTo>
                  <a:lnTo>
                    <a:pt x="25" y="91"/>
                  </a:lnTo>
                  <a:lnTo>
                    <a:pt x="35" y="115"/>
                  </a:lnTo>
                  <a:lnTo>
                    <a:pt x="33" y="122"/>
                  </a:lnTo>
                  <a:lnTo>
                    <a:pt x="21" y="119"/>
                  </a:lnTo>
                  <a:lnTo>
                    <a:pt x="12" y="99"/>
                  </a:lnTo>
                  <a:lnTo>
                    <a:pt x="6" y="98"/>
                  </a:lnTo>
                  <a:lnTo>
                    <a:pt x="6" y="107"/>
                  </a:lnTo>
                  <a:lnTo>
                    <a:pt x="8" y="118"/>
                  </a:lnTo>
                  <a:lnTo>
                    <a:pt x="19" y="140"/>
                  </a:lnTo>
                  <a:lnTo>
                    <a:pt x="15" y="152"/>
                  </a:lnTo>
                  <a:lnTo>
                    <a:pt x="8" y="146"/>
                  </a:lnTo>
                  <a:lnTo>
                    <a:pt x="0" y="150"/>
                  </a:lnTo>
                  <a:lnTo>
                    <a:pt x="1" y="158"/>
                  </a:lnTo>
                  <a:lnTo>
                    <a:pt x="6" y="163"/>
                  </a:lnTo>
                  <a:lnTo>
                    <a:pt x="8" y="176"/>
                  </a:lnTo>
                  <a:lnTo>
                    <a:pt x="8" y="201"/>
                  </a:lnTo>
                  <a:lnTo>
                    <a:pt x="9" y="215"/>
                  </a:lnTo>
                  <a:lnTo>
                    <a:pt x="15" y="206"/>
                  </a:lnTo>
                  <a:lnTo>
                    <a:pt x="16" y="217"/>
                  </a:lnTo>
                  <a:lnTo>
                    <a:pt x="17" y="236"/>
                  </a:lnTo>
                  <a:lnTo>
                    <a:pt x="17" y="220"/>
                  </a:lnTo>
                  <a:lnTo>
                    <a:pt x="24" y="236"/>
                  </a:lnTo>
                  <a:lnTo>
                    <a:pt x="25" y="248"/>
                  </a:lnTo>
                  <a:lnTo>
                    <a:pt x="27" y="254"/>
                  </a:lnTo>
                  <a:lnTo>
                    <a:pt x="27" y="271"/>
                  </a:lnTo>
                  <a:lnTo>
                    <a:pt x="33" y="276"/>
                  </a:lnTo>
                  <a:lnTo>
                    <a:pt x="43" y="270"/>
                  </a:lnTo>
                  <a:lnTo>
                    <a:pt x="53" y="244"/>
                  </a:lnTo>
                  <a:lnTo>
                    <a:pt x="38" y="225"/>
                  </a:lnTo>
                  <a:lnTo>
                    <a:pt x="55" y="228"/>
                  </a:lnTo>
                  <a:lnTo>
                    <a:pt x="60" y="238"/>
                  </a:lnTo>
                  <a:lnTo>
                    <a:pt x="62" y="233"/>
                  </a:lnTo>
                  <a:lnTo>
                    <a:pt x="66" y="226"/>
                  </a:lnTo>
                  <a:lnTo>
                    <a:pt x="74" y="224"/>
                  </a:lnTo>
                  <a:lnTo>
                    <a:pt x="71" y="238"/>
                  </a:lnTo>
                  <a:lnTo>
                    <a:pt x="73" y="246"/>
                  </a:lnTo>
                  <a:lnTo>
                    <a:pt x="65" y="253"/>
                  </a:lnTo>
                  <a:lnTo>
                    <a:pt x="63" y="264"/>
                  </a:lnTo>
                  <a:lnTo>
                    <a:pt x="65" y="274"/>
                  </a:lnTo>
                  <a:lnTo>
                    <a:pt x="57" y="279"/>
                  </a:lnTo>
                  <a:lnTo>
                    <a:pt x="54" y="291"/>
                  </a:lnTo>
                  <a:lnTo>
                    <a:pt x="70" y="301"/>
                  </a:lnTo>
                  <a:lnTo>
                    <a:pt x="71" y="313"/>
                  </a:lnTo>
                  <a:lnTo>
                    <a:pt x="80" y="318"/>
                  </a:lnTo>
                  <a:lnTo>
                    <a:pt x="91" y="312"/>
                  </a:lnTo>
                  <a:lnTo>
                    <a:pt x="96" y="325"/>
                  </a:lnTo>
                  <a:lnTo>
                    <a:pt x="94" y="335"/>
                  </a:lnTo>
                  <a:lnTo>
                    <a:pt x="55" y="325"/>
                  </a:lnTo>
                  <a:lnTo>
                    <a:pt x="49" y="314"/>
                  </a:lnTo>
                  <a:lnTo>
                    <a:pt x="37" y="316"/>
                  </a:lnTo>
                  <a:lnTo>
                    <a:pt x="43" y="327"/>
                  </a:lnTo>
                  <a:lnTo>
                    <a:pt x="62" y="348"/>
                  </a:lnTo>
                  <a:lnTo>
                    <a:pt x="71" y="351"/>
                  </a:lnTo>
                  <a:lnTo>
                    <a:pt x="68" y="359"/>
                  </a:lnTo>
                  <a:lnTo>
                    <a:pt x="59" y="360"/>
                  </a:lnTo>
                  <a:lnTo>
                    <a:pt x="54" y="381"/>
                  </a:lnTo>
                  <a:lnTo>
                    <a:pt x="68" y="392"/>
                  </a:lnTo>
                  <a:lnTo>
                    <a:pt x="66" y="400"/>
                  </a:lnTo>
                  <a:lnTo>
                    <a:pt x="73" y="407"/>
                  </a:lnTo>
                  <a:lnTo>
                    <a:pt x="75" y="414"/>
                  </a:lnTo>
                  <a:lnTo>
                    <a:pt x="111" y="435"/>
                  </a:lnTo>
                  <a:lnTo>
                    <a:pt x="128" y="435"/>
                  </a:lnTo>
                  <a:lnTo>
                    <a:pt x="138" y="427"/>
                  </a:lnTo>
                  <a:lnTo>
                    <a:pt x="137" y="441"/>
                  </a:lnTo>
                  <a:lnTo>
                    <a:pt x="127" y="447"/>
                  </a:lnTo>
                  <a:lnTo>
                    <a:pt x="100" y="450"/>
                  </a:lnTo>
                  <a:lnTo>
                    <a:pt x="97" y="457"/>
                  </a:lnTo>
                  <a:lnTo>
                    <a:pt x="106" y="469"/>
                  </a:lnTo>
                  <a:lnTo>
                    <a:pt x="108" y="481"/>
                  </a:lnTo>
                  <a:lnTo>
                    <a:pt x="121" y="486"/>
                  </a:lnTo>
                  <a:lnTo>
                    <a:pt x="128" y="483"/>
                  </a:lnTo>
                  <a:lnTo>
                    <a:pt x="130" y="501"/>
                  </a:lnTo>
                  <a:lnTo>
                    <a:pt x="124" y="509"/>
                  </a:lnTo>
                  <a:lnTo>
                    <a:pt x="129" y="522"/>
                  </a:lnTo>
                  <a:lnTo>
                    <a:pt x="132" y="517"/>
                  </a:lnTo>
                  <a:lnTo>
                    <a:pt x="148" y="526"/>
                  </a:lnTo>
                  <a:lnTo>
                    <a:pt x="152" y="518"/>
                  </a:lnTo>
                  <a:lnTo>
                    <a:pt x="156" y="527"/>
                  </a:lnTo>
                  <a:lnTo>
                    <a:pt x="160" y="522"/>
                  </a:lnTo>
                  <a:lnTo>
                    <a:pt x="173" y="527"/>
                  </a:lnTo>
                  <a:lnTo>
                    <a:pt x="177" y="516"/>
                  </a:lnTo>
                  <a:lnTo>
                    <a:pt x="191" y="516"/>
                  </a:lnTo>
                  <a:lnTo>
                    <a:pt x="193" y="501"/>
                  </a:lnTo>
                  <a:lnTo>
                    <a:pt x="192" y="495"/>
                  </a:lnTo>
                  <a:lnTo>
                    <a:pt x="198" y="479"/>
                  </a:lnTo>
                  <a:lnTo>
                    <a:pt x="208" y="477"/>
                  </a:lnTo>
                  <a:lnTo>
                    <a:pt x="215" y="483"/>
                  </a:lnTo>
                  <a:lnTo>
                    <a:pt x="221" y="478"/>
                  </a:lnTo>
                  <a:lnTo>
                    <a:pt x="218" y="466"/>
                  </a:lnTo>
                  <a:lnTo>
                    <a:pt x="213" y="458"/>
                  </a:lnTo>
                  <a:lnTo>
                    <a:pt x="205" y="457"/>
                  </a:lnTo>
                  <a:lnTo>
                    <a:pt x="210" y="443"/>
                  </a:lnTo>
                  <a:lnTo>
                    <a:pt x="211" y="414"/>
                  </a:lnTo>
                  <a:lnTo>
                    <a:pt x="214" y="396"/>
                  </a:lnTo>
                  <a:lnTo>
                    <a:pt x="218" y="386"/>
                  </a:lnTo>
                  <a:lnTo>
                    <a:pt x="224" y="381"/>
                  </a:lnTo>
                  <a:lnTo>
                    <a:pt x="230" y="382"/>
                  </a:lnTo>
                  <a:lnTo>
                    <a:pt x="231" y="394"/>
                  </a:lnTo>
                  <a:lnTo>
                    <a:pt x="230" y="404"/>
                  </a:lnTo>
                  <a:lnTo>
                    <a:pt x="235" y="416"/>
                  </a:lnTo>
                  <a:lnTo>
                    <a:pt x="241" y="416"/>
                  </a:lnTo>
                  <a:lnTo>
                    <a:pt x="250" y="399"/>
                  </a:lnTo>
                  <a:lnTo>
                    <a:pt x="250" y="388"/>
                  </a:lnTo>
                  <a:lnTo>
                    <a:pt x="252" y="368"/>
                  </a:lnTo>
                  <a:lnTo>
                    <a:pt x="261" y="353"/>
                  </a:lnTo>
                  <a:lnTo>
                    <a:pt x="266" y="366"/>
                  </a:lnTo>
                  <a:lnTo>
                    <a:pt x="267" y="382"/>
                  </a:lnTo>
                  <a:lnTo>
                    <a:pt x="253" y="421"/>
                  </a:lnTo>
                  <a:lnTo>
                    <a:pt x="257" y="446"/>
                  </a:lnTo>
                  <a:lnTo>
                    <a:pt x="264" y="452"/>
                  </a:lnTo>
                  <a:lnTo>
                    <a:pt x="270" y="462"/>
                  </a:lnTo>
                  <a:lnTo>
                    <a:pt x="296" y="450"/>
                  </a:lnTo>
                  <a:lnTo>
                    <a:pt x="299" y="439"/>
                  </a:lnTo>
                  <a:lnTo>
                    <a:pt x="307" y="435"/>
                  </a:lnTo>
                  <a:lnTo>
                    <a:pt x="313" y="424"/>
                  </a:lnTo>
                  <a:lnTo>
                    <a:pt x="315" y="409"/>
                  </a:lnTo>
                  <a:lnTo>
                    <a:pt x="313" y="396"/>
                  </a:lnTo>
                  <a:lnTo>
                    <a:pt x="322" y="389"/>
                  </a:lnTo>
                  <a:lnTo>
                    <a:pt x="326" y="381"/>
                  </a:lnTo>
                  <a:lnTo>
                    <a:pt x="329" y="383"/>
                  </a:lnTo>
                  <a:lnTo>
                    <a:pt x="331" y="398"/>
                  </a:lnTo>
                  <a:lnTo>
                    <a:pt x="336" y="400"/>
                  </a:lnTo>
                  <a:lnTo>
                    <a:pt x="327" y="419"/>
                  </a:lnTo>
                  <a:lnTo>
                    <a:pt x="320" y="425"/>
                  </a:lnTo>
                  <a:lnTo>
                    <a:pt x="318" y="437"/>
                  </a:lnTo>
                  <a:lnTo>
                    <a:pt x="315" y="443"/>
                  </a:lnTo>
                  <a:lnTo>
                    <a:pt x="313" y="453"/>
                  </a:lnTo>
                  <a:lnTo>
                    <a:pt x="316" y="462"/>
                  </a:lnTo>
                  <a:lnTo>
                    <a:pt x="322" y="464"/>
                  </a:lnTo>
                  <a:lnTo>
                    <a:pt x="326" y="453"/>
                  </a:lnTo>
                  <a:lnTo>
                    <a:pt x="334" y="470"/>
                  </a:lnTo>
                  <a:lnTo>
                    <a:pt x="342" y="474"/>
                  </a:lnTo>
                  <a:lnTo>
                    <a:pt x="364" y="461"/>
                  </a:lnTo>
                  <a:lnTo>
                    <a:pt x="367" y="467"/>
                  </a:lnTo>
                  <a:lnTo>
                    <a:pt x="363" y="473"/>
                  </a:lnTo>
                  <a:lnTo>
                    <a:pt x="350" y="474"/>
                  </a:lnTo>
                  <a:lnTo>
                    <a:pt x="347" y="481"/>
                  </a:lnTo>
                  <a:lnTo>
                    <a:pt x="336" y="485"/>
                  </a:lnTo>
                  <a:lnTo>
                    <a:pt x="334" y="491"/>
                  </a:lnTo>
                  <a:lnTo>
                    <a:pt x="316" y="491"/>
                  </a:lnTo>
                  <a:lnTo>
                    <a:pt x="306" y="483"/>
                  </a:lnTo>
                  <a:lnTo>
                    <a:pt x="284" y="485"/>
                  </a:lnTo>
                  <a:lnTo>
                    <a:pt x="268" y="500"/>
                  </a:lnTo>
                  <a:lnTo>
                    <a:pt x="275" y="516"/>
                  </a:lnTo>
                  <a:lnTo>
                    <a:pt x="272" y="524"/>
                  </a:lnTo>
                  <a:lnTo>
                    <a:pt x="264" y="516"/>
                  </a:lnTo>
                  <a:lnTo>
                    <a:pt x="257" y="516"/>
                  </a:lnTo>
                  <a:lnTo>
                    <a:pt x="253" y="526"/>
                  </a:lnTo>
                  <a:lnTo>
                    <a:pt x="247" y="528"/>
                  </a:lnTo>
                  <a:lnTo>
                    <a:pt x="243" y="538"/>
                  </a:lnTo>
                  <a:lnTo>
                    <a:pt x="240" y="540"/>
                  </a:lnTo>
                  <a:lnTo>
                    <a:pt x="240" y="556"/>
                  </a:lnTo>
                  <a:lnTo>
                    <a:pt x="230" y="559"/>
                  </a:lnTo>
                  <a:lnTo>
                    <a:pt x="224" y="555"/>
                  </a:lnTo>
                  <a:lnTo>
                    <a:pt x="193" y="563"/>
                  </a:lnTo>
                  <a:lnTo>
                    <a:pt x="192" y="570"/>
                  </a:lnTo>
                  <a:lnTo>
                    <a:pt x="198" y="581"/>
                  </a:lnTo>
                  <a:lnTo>
                    <a:pt x="194" y="590"/>
                  </a:lnTo>
                  <a:lnTo>
                    <a:pt x="187" y="586"/>
                  </a:lnTo>
                  <a:lnTo>
                    <a:pt x="183" y="572"/>
                  </a:lnTo>
                  <a:lnTo>
                    <a:pt x="178" y="565"/>
                  </a:lnTo>
                  <a:lnTo>
                    <a:pt x="167" y="569"/>
                  </a:lnTo>
                  <a:lnTo>
                    <a:pt x="164" y="575"/>
                  </a:lnTo>
                  <a:lnTo>
                    <a:pt x="165" y="609"/>
                  </a:lnTo>
                  <a:lnTo>
                    <a:pt x="172" y="635"/>
                  </a:lnTo>
                  <a:lnTo>
                    <a:pt x="170" y="642"/>
                  </a:lnTo>
                  <a:lnTo>
                    <a:pt x="170" y="649"/>
                  </a:lnTo>
                  <a:lnTo>
                    <a:pt x="176" y="652"/>
                  </a:lnTo>
                  <a:lnTo>
                    <a:pt x="186" y="652"/>
                  </a:lnTo>
                  <a:lnTo>
                    <a:pt x="195" y="640"/>
                  </a:lnTo>
                  <a:lnTo>
                    <a:pt x="200" y="646"/>
                  </a:lnTo>
                  <a:lnTo>
                    <a:pt x="208" y="646"/>
                  </a:lnTo>
                  <a:lnTo>
                    <a:pt x="216" y="645"/>
                  </a:lnTo>
                  <a:lnTo>
                    <a:pt x="216" y="639"/>
                  </a:lnTo>
                  <a:lnTo>
                    <a:pt x="221" y="637"/>
                  </a:lnTo>
                  <a:lnTo>
                    <a:pt x="223" y="646"/>
                  </a:lnTo>
                  <a:lnTo>
                    <a:pt x="229" y="645"/>
                  </a:lnTo>
                  <a:lnTo>
                    <a:pt x="231" y="636"/>
                  </a:lnTo>
                  <a:lnTo>
                    <a:pt x="235" y="641"/>
                  </a:lnTo>
                  <a:lnTo>
                    <a:pt x="251" y="636"/>
                  </a:lnTo>
                  <a:lnTo>
                    <a:pt x="261" y="624"/>
                  </a:lnTo>
                  <a:lnTo>
                    <a:pt x="267" y="622"/>
                  </a:lnTo>
                  <a:lnTo>
                    <a:pt x="277" y="623"/>
                  </a:lnTo>
                  <a:lnTo>
                    <a:pt x="281" y="629"/>
                  </a:lnTo>
                  <a:lnTo>
                    <a:pt x="306" y="622"/>
                  </a:lnTo>
                  <a:lnTo>
                    <a:pt x="315" y="624"/>
                  </a:lnTo>
                  <a:lnTo>
                    <a:pt x="327" y="617"/>
                  </a:lnTo>
                  <a:lnTo>
                    <a:pt x="329" y="606"/>
                  </a:lnTo>
                  <a:lnTo>
                    <a:pt x="339" y="603"/>
                  </a:lnTo>
                  <a:lnTo>
                    <a:pt x="340" y="613"/>
                  </a:lnTo>
                  <a:lnTo>
                    <a:pt x="336" y="612"/>
                  </a:lnTo>
                  <a:lnTo>
                    <a:pt x="340" y="619"/>
                  </a:lnTo>
                  <a:lnTo>
                    <a:pt x="343" y="634"/>
                  </a:lnTo>
                  <a:lnTo>
                    <a:pt x="338" y="637"/>
                  </a:lnTo>
                  <a:lnTo>
                    <a:pt x="323" y="633"/>
                  </a:lnTo>
                  <a:lnTo>
                    <a:pt x="316" y="639"/>
                  </a:lnTo>
                  <a:lnTo>
                    <a:pt x="311" y="629"/>
                  </a:lnTo>
                  <a:lnTo>
                    <a:pt x="308" y="641"/>
                  </a:lnTo>
                  <a:lnTo>
                    <a:pt x="296" y="641"/>
                  </a:lnTo>
                  <a:lnTo>
                    <a:pt x="296" y="647"/>
                  </a:lnTo>
                  <a:lnTo>
                    <a:pt x="286" y="652"/>
                  </a:lnTo>
                  <a:lnTo>
                    <a:pt x="281" y="649"/>
                  </a:lnTo>
                  <a:lnTo>
                    <a:pt x="270" y="651"/>
                  </a:lnTo>
                  <a:lnTo>
                    <a:pt x="237" y="668"/>
                  </a:lnTo>
                  <a:lnTo>
                    <a:pt x="229" y="668"/>
                  </a:lnTo>
                  <a:lnTo>
                    <a:pt x="231" y="676"/>
                  </a:lnTo>
                  <a:lnTo>
                    <a:pt x="240" y="684"/>
                  </a:lnTo>
                  <a:lnTo>
                    <a:pt x="286" y="694"/>
                  </a:lnTo>
                  <a:lnTo>
                    <a:pt x="293" y="706"/>
                  </a:lnTo>
                  <a:lnTo>
                    <a:pt x="291" y="714"/>
                  </a:lnTo>
                  <a:lnTo>
                    <a:pt x="261" y="705"/>
                  </a:lnTo>
                  <a:lnTo>
                    <a:pt x="258" y="701"/>
                  </a:lnTo>
                  <a:lnTo>
                    <a:pt x="246" y="705"/>
                  </a:lnTo>
                  <a:lnTo>
                    <a:pt x="236" y="699"/>
                  </a:lnTo>
                  <a:lnTo>
                    <a:pt x="225" y="700"/>
                  </a:lnTo>
                  <a:lnTo>
                    <a:pt x="225" y="708"/>
                  </a:lnTo>
                  <a:lnTo>
                    <a:pt x="223" y="715"/>
                  </a:lnTo>
                  <a:lnTo>
                    <a:pt x="215" y="716"/>
                  </a:lnTo>
                  <a:lnTo>
                    <a:pt x="211" y="694"/>
                  </a:lnTo>
                  <a:lnTo>
                    <a:pt x="198" y="690"/>
                  </a:lnTo>
                  <a:lnTo>
                    <a:pt x="183" y="706"/>
                  </a:lnTo>
                  <a:lnTo>
                    <a:pt x="188" y="722"/>
                  </a:lnTo>
                  <a:lnTo>
                    <a:pt x="183" y="738"/>
                  </a:lnTo>
                  <a:lnTo>
                    <a:pt x="191" y="753"/>
                  </a:lnTo>
                  <a:lnTo>
                    <a:pt x="195" y="771"/>
                  </a:lnTo>
                  <a:lnTo>
                    <a:pt x="199" y="774"/>
                  </a:lnTo>
                  <a:lnTo>
                    <a:pt x="205" y="792"/>
                  </a:lnTo>
                  <a:lnTo>
                    <a:pt x="236" y="807"/>
                  </a:lnTo>
                  <a:lnTo>
                    <a:pt x="241" y="806"/>
                  </a:lnTo>
                  <a:lnTo>
                    <a:pt x="248" y="817"/>
                  </a:lnTo>
                  <a:lnTo>
                    <a:pt x="248" y="829"/>
                  </a:lnTo>
                  <a:lnTo>
                    <a:pt x="254" y="833"/>
                  </a:lnTo>
                  <a:lnTo>
                    <a:pt x="270" y="834"/>
                  </a:lnTo>
                  <a:lnTo>
                    <a:pt x="278" y="830"/>
                  </a:lnTo>
                  <a:lnTo>
                    <a:pt x="283" y="833"/>
                  </a:lnTo>
                  <a:lnTo>
                    <a:pt x="288" y="829"/>
                  </a:lnTo>
                  <a:lnTo>
                    <a:pt x="300" y="828"/>
                  </a:lnTo>
                  <a:lnTo>
                    <a:pt x="306" y="835"/>
                  </a:lnTo>
                  <a:lnTo>
                    <a:pt x="312" y="834"/>
                  </a:lnTo>
                  <a:lnTo>
                    <a:pt x="312" y="841"/>
                  </a:lnTo>
                  <a:lnTo>
                    <a:pt x="304" y="856"/>
                  </a:lnTo>
                  <a:lnTo>
                    <a:pt x="302" y="848"/>
                  </a:lnTo>
                  <a:lnTo>
                    <a:pt x="288" y="849"/>
                  </a:lnTo>
                  <a:lnTo>
                    <a:pt x="270" y="859"/>
                  </a:lnTo>
                  <a:lnTo>
                    <a:pt x="270" y="868"/>
                  </a:lnTo>
                  <a:lnTo>
                    <a:pt x="308" y="904"/>
                  </a:lnTo>
                  <a:lnTo>
                    <a:pt x="311" y="911"/>
                  </a:lnTo>
                  <a:lnTo>
                    <a:pt x="311" y="936"/>
                  </a:lnTo>
                  <a:lnTo>
                    <a:pt x="316" y="935"/>
                  </a:lnTo>
                  <a:lnTo>
                    <a:pt x="323" y="922"/>
                  </a:lnTo>
                  <a:lnTo>
                    <a:pt x="323" y="930"/>
                  </a:lnTo>
                  <a:lnTo>
                    <a:pt x="329" y="937"/>
                  </a:lnTo>
                  <a:lnTo>
                    <a:pt x="338" y="936"/>
                  </a:lnTo>
                  <a:lnTo>
                    <a:pt x="349" y="925"/>
                  </a:lnTo>
                  <a:lnTo>
                    <a:pt x="350" y="910"/>
                  </a:lnTo>
                  <a:lnTo>
                    <a:pt x="354" y="908"/>
                  </a:lnTo>
                  <a:lnTo>
                    <a:pt x="353" y="900"/>
                  </a:lnTo>
                  <a:lnTo>
                    <a:pt x="348" y="888"/>
                  </a:lnTo>
                  <a:lnTo>
                    <a:pt x="351" y="878"/>
                  </a:lnTo>
                  <a:lnTo>
                    <a:pt x="349" y="873"/>
                  </a:lnTo>
                  <a:lnTo>
                    <a:pt x="351" y="866"/>
                  </a:lnTo>
                  <a:lnTo>
                    <a:pt x="363" y="855"/>
                  </a:lnTo>
                  <a:lnTo>
                    <a:pt x="367" y="840"/>
                  </a:lnTo>
                  <a:lnTo>
                    <a:pt x="365" y="839"/>
                  </a:lnTo>
                  <a:lnTo>
                    <a:pt x="369" y="832"/>
                  </a:lnTo>
                  <a:lnTo>
                    <a:pt x="364" y="822"/>
                  </a:lnTo>
                  <a:lnTo>
                    <a:pt x="370" y="802"/>
                  </a:lnTo>
                  <a:lnTo>
                    <a:pt x="367" y="792"/>
                  </a:lnTo>
                  <a:lnTo>
                    <a:pt x="367" y="771"/>
                  </a:lnTo>
                  <a:lnTo>
                    <a:pt x="370" y="762"/>
                  </a:lnTo>
                  <a:lnTo>
                    <a:pt x="381" y="742"/>
                  </a:lnTo>
                  <a:lnTo>
                    <a:pt x="392" y="741"/>
                  </a:lnTo>
                  <a:lnTo>
                    <a:pt x="387" y="728"/>
                  </a:lnTo>
                  <a:lnTo>
                    <a:pt x="380" y="731"/>
                  </a:lnTo>
                  <a:lnTo>
                    <a:pt x="379" y="722"/>
                  </a:lnTo>
                  <a:lnTo>
                    <a:pt x="406" y="710"/>
                  </a:lnTo>
                  <a:lnTo>
                    <a:pt x="413" y="715"/>
                  </a:lnTo>
                  <a:lnTo>
                    <a:pt x="417" y="714"/>
                  </a:lnTo>
                  <a:lnTo>
                    <a:pt x="417" y="704"/>
                  </a:lnTo>
                  <a:lnTo>
                    <a:pt x="420" y="698"/>
                  </a:lnTo>
                  <a:lnTo>
                    <a:pt x="420" y="688"/>
                  </a:lnTo>
                  <a:lnTo>
                    <a:pt x="423" y="680"/>
                  </a:lnTo>
                  <a:lnTo>
                    <a:pt x="425" y="669"/>
                  </a:lnTo>
                  <a:lnTo>
                    <a:pt x="425" y="661"/>
                  </a:lnTo>
                  <a:lnTo>
                    <a:pt x="423" y="662"/>
                  </a:lnTo>
                  <a:lnTo>
                    <a:pt x="424" y="646"/>
                  </a:lnTo>
                  <a:lnTo>
                    <a:pt x="429" y="626"/>
                  </a:lnTo>
                  <a:lnTo>
                    <a:pt x="426" y="620"/>
                  </a:lnTo>
                  <a:lnTo>
                    <a:pt x="425" y="607"/>
                  </a:lnTo>
                  <a:lnTo>
                    <a:pt x="426" y="588"/>
                  </a:lnTo>
                  <a:lnTo>
                    <a:pt x="425" y="583"/>
                  </a:lnTo>
                  <a:lnTo>
                    <a:pt x="425" y="576"/>
                  </a:lnTo>
                  <a:lnTo>
                    <a:pt x="440" y="570"/>
                  </a:lnTo>
                  <a:lnTo>
                    <a:pt x="451" y="577"/>
                  </a:lnTo>
                  <a:lnTo>
                    <a:pt x="455" y="575"/>
                  </a:lnTo>
                  <a:lnTo>
                    <a:pt x="456" y="563"/>
                  </a:lnTo>
                  <a:lnTo>
                    <a:pt x="455" y="552"/>
                  </a:lnTo>
                  <a:lnTo>
                    <a:pt x="455" y="529"/>
                  </a:lnTo>
                  <a:lnTo>
                    <a:pt x="460" y="522"/>
                  </a:lnTo>
                  <a:lnTo>
                    <a:pt x="457" y="511"/>
                  </a:lnTo>
                  <a:lnTo>
                    <a:pt x="461" y="510"/>
                  </a:lnTo>
                  <a:lnTo>
                    <a:pt x="458" y="502"/>
                  </a:lnTo>
                  <a:lnTo>
                    <a:pt x="460" y="491"/>
                  </a:lnTo>
                  <a:lnTo>
                    <a:pt x="460" y="477"/>
                  </a:lnTo>
                  <a:lnTo>
                    <a:pt x="457" y="464"/>
                  </a:lnTo>
                  <a:lnTo>
                    <a:pt x="473" y="462"/>
                  </a:lnTo>
                  <a:lnTo>
                    <a:pt x="477" y="453"/>
                  </a:lnTo>
                  <a:lnTo>
                    <a:pt x="485" y="453"/>
                  </a:lnTo>
                  <a:lnTo>
                    <a:pt x="489" y="432"/>
                  </a:lnTo>
                  <a:lnTo>
                    <a:pt x="485" y="424"/>
                  </a:lnTo>
                  <a:lnTo>
                    <a:pt x="498" y="420"/>
                  </a:lnTo>
                  <a:lnTo>
                    <a:pt x="508" y="423"/>
                  </a:lnTo>
                  <a:lnTo>
                    <a:pt x="521" y="404"/>
                  </a:lnTo>
                  <a:lnTo>
                    <a:pt x="536" y="404"/>
                  </a:lnTo>
                  <a:lnTo>
                    <a:pt x="552" y="392"/>
                  </a:lnTo>
                  <a:lnTo>
                    <a:pt x="570" y="399"/>
                  </a:lnTo>
                  <a:lnTo>
                    <a:pt x="581" y="398"/>
                  </a:lnTo>
                  <a:lnTo>
                    <a:pt x="585" y="392"/>
                  </a:lnTo>
                  <a:lnTo>
                    <a:pt x="591" y="371"/>
                  </a:lnTo>
                  <a:lnTo>
                    <a:pt x="589" y="354"/>
                  </a:lnTo>
                  <a:lnTo>
                    <a:pt x="590" y="345"/>
                  </a:lnTo>
                  <a:lnTo>
                    <a:pt x="586" y="341"/>
                  </a:lnTo>
                  <a:lnTo>
                    <a:pt x="570" y="341"/>
                  </a:lnTo>
                  <a:lnTo>
                    <a:pt x="531" y="327"/>
                  </a:lnTo>
                  <a:lnTo>
                    <a:pt x="525" y="314"/>
                  </a:lnTo>
                  <a:lnTo>
                    <a:pt x="503" y="305"/>
                  </a:lnTo>
                  <a:lnTo>
                    <a:pt x="495" y="283"/>
                  </a:lnTo>
                  <a:lnTo>
                    <a:pt x="492" y="267"/>
                  </a:lnTo>
                  <a:lnTo>
                    <a:pt x="484" y="264"/>
                  </a:lnTo>
                  <a:lnTo>
                    <a:pt x="477" y="254"/>
                  </a:lnTo>
                  <a:lnTo>
                    <a:pt x="444" y="252"/>
                  </a:lnTo>
                  <a:lnTo>
                    <a:pt x="441" y="231"/>
                  </a:lnTo>
                  <a:lnTo>
                    <a:pt x="445" y="217"/>
                  </a:lnTo>
                  <a:lnTo>
                    <a:pt x="445" y="210"/>
                  </a:lnTo>
                  <a:lnTo>
                    <a:pt x="447" y="204"/>
                  </a:lnTo>
                  <a:lnTo>
                    <a:pt x="449" y="192"/>
                  </a:lnTo>
                  <a:lnTo>
                    <a:pt x="440" y="172"/>
                  </a:lnTo>
                  <a:lnTo>
                    <a:pt x="435" y="150"/>
                  </a:lnTo>
                  <a:lnTo>
                    <a:pt x="426" y="133"/>
                  </a:lnTo>
                  <a:lnTo>
                    <a:pt x="417" y="133"/>
                  </a:lnTo>
                  <a:lnTo>
                    <a:pt x="413" y="123"/>
                  </a:lnTo>
                  <a:lnTo>
                    <a:pt x="408" y="128"/>
                  </a:lnTo>
                  <a:lnTo>
                    <a:pt x="401" y="145"/>
                  </a:lnTo>
                  <a:lnTo>
                    <a:pt x="401" y="157"/>
                  </a:lnTo>
                  <a:lnTo>
                    <a:pt x="404" y="167"/>
                  </a:lnTo>
                  <a:lnTo>
                    <a:pt x="391" y="181"/>
                  </a:lnTo>
                  <a:lnTo>
                    <a:pt x="379" y="204"/>
                  </a:lnTo>
                  <a:lnTo>
                    <a:pt x="377" y="195"/>
                  </a:lnTo>
                  <a:lnTo>
                    <a:pt x="382" y="188"/>
                  </a:lnTo>
                  <a:lnTo>
                    <a:pt x="386" y="171"/>
                  </a:lnTo>
                  <a:lnTo>
                    <a:pt x="382" y="155"/>
                  </a:lnTo>
                  <a:lnTo>
                    <a:pt x="379" y="150"/>
                  </a:lnTo>
                  <a:lnTo>
                    <a:pt x="376" y="152"/>
                  </a:lnTo>
                  <a:lnTo>
                    <a:pt x="379" y="144"/>
                  </a:lnTo>
                  <a:lnTo>
                    <a:pt x="385" y="136"/>
                  </a:lnTo>
                  <a:lnTo>
                    <a:pt x="390" y="106"/>
                  </a:lnTo>
                  <a:lnTo>
                    <a:pt x="394" y="101"/>
                  </a:lnTo>
                  <a:lnTo>
                    <a:pt x="397" y="81"/>
                  </a:lnTo>
                  <a:lnTo>
                    <a:pt x="385" y="60"/>
                  </a:lnTo>
                  <a:lnTo>
                    <a:pt x="350" y="22"/>
                  </a:lnTo>
                  <a:lnTo>
                    <a:pt x="337" y="29"/>
                  </a:lnTo>
                  <a:lnTo>
                    <a:pt x="339" y="39"/>
                  </a:lnTo>
                  <a:lnTo>
                    <a:pt x="339" y="47"/>
                  </a:lnTo>
                  <a:lnTo>
                    <a:pt x="329" y="41"/>
                  </a:lnTo>
                  <a:lnTo>
                    <a:pt x="324" y="43"/>
                  </a:lnTo>
                  <a:lnTo>
                    <a:pt x="324" y="14"/>
                  </a:lnTo>
                  <a:lnTo>
                    <a:pt x="323" y="0"/>
                  </a:lnTo>
                  <a:lnTo>
                    <a:pt x="293" y="0"/>
                  </a:lnTo>
                  <a:lnTo>
                    <a:pt x="293" y="0"/>
                  </a:lnTo>
                  <a:lnTo>
                    <a:pt x="290" y="2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64" name="Freeform 224">
              <a:extLst>
                <a:ext uri="{FF2B5EF4-FFF2-40B4-BE49-F238E27FC236}">
                  <a16:creationId xmlns:a16="http://schemas.microsoft.com/office/drawing/2014/main" id="{D5E374B2-1494-43CB-BCA4-F4AAEDDEDB2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306" y="1118"/>
              <a:ext cx="25" cy="23"/>
            </a:xfrm>
            <a:custGeom>
              <a:avLst/>
              <a:gdLst/>
              <a:ahLst/>
              <a:cxnLst>
                <a:cxn ang="0">
                  <a:pos x="52" y="117"/>
                </a:cxn>
                <a:cxn ang="0">
                  <a:pos x="54" y="111"/>
                </a:cxn>
                <a:cxn ang="0">
                  <a:pos x="65" y="112"/>
                </a:cxn>
                <a:cxn ang="0">
                  <a:pos x="81" y="99"/>
                </a:cxn>
                <a:cxn ang="0">
                  <a:pos x="105" y="97"/>
                </a:cxn>
                <a:cxn ang="0">
                  <a:pos x="107" y="86"/>
                </a:cxn>
                <a:cxn ang="0">
                  <a:pos x="106" y="81"/>
                </a:cxn>
                <a:cxn ang="0">
                  <a:pos x="111" y="52"/>
                </a:cxn>
                <a:cxn ang="0">
                  <a:pos x="126" y="37"/>
                </a:cxn>
                <a:cxn ang="0">
                  <a:pos x="111" y="22"/>
                </a:cxn>
                <a:cxn ang="0">
                  <a:pos x="107" y="14"/>
                </a:cxn>
                <a:cxn ang="0">
                  <a:pos x="106" y="8"/>
                </a:cxn>
                <a:cxn ang="0">
                  <a:pos x="67" y="13"/>
                </a:cxn>
                <a:cxn ang="0">
                  <a:pos x="62" y="13"/>
                </a:cxn>
                <a:cxn ang="0">
                  <a:pos x="67" y="10"/>
                </a:cxn>
                <a:cxn ang="0">
                  <a:pos x="69" y="0"/>
                </a:cxn>
                <a:cxn ang="0">
                  <a:pos x="65" y="3"/>
                </a:cxn>
                <a:cxn ang="0">
                  <a:pos x="51" y="4"/>
                </a:cxn>
                <a:cxn ang="0">
                  <a:pos x="44" y="20"/>
                </a:cxn>
                <a:cxn ang="0">
                  <a:pos x="38" y="26"/>
                </a:cxn>
                <a:cxn ang="0">
                  <a:pos x="32" y="22"/>
                </a:cxn>
                <a:cxn ang="0">
                  <a:pos x="27" y="30"/>
                </a:cxn>
                <a:cxn ang="0">
                  <a:pos x="0" y="40"/>
                </a:cxn>
                <a:cxn ang="0">
                  <a:pos x="11" y="52"/>
                </a:cxn>
                <a:cxn ang="0">
                  <a:pos x="25" y="54"/>
                </a:cxn>
                <a:cxn ang="0">
                  <a:pos x="25" y="65"/>
                </a:cxn>
                <a:cxn ang="0">
                  <a:pos x="24" y="73"/>
                </a:cxn>
                <a:cxn ang="0">
                  <a:pos x="26" y="87"/>
                </a:cxn>
                <a:cxn ang="0">
                  <a:pos x="31" y="99"/>
                </a:cxn>
                <a:cxn ang="0">
                  <a:pos x="33" y="106"/>
                </a:cxn>
                <a:cxn ang="0">
                  <a:pos x="38" y="114"/>
                </a:cxn>
                <a:cxn ang="0">
                  <a:pos x="52" y="117"/>
                </a:cxn>
              </a:cxnLst>
              <a:rect l="0" t="0" r="r" b="b"/>
              <a:pathLst>
                <a:path w="126" h="117">
                  <a:moveTo>
                    <a:pt x="52" y="117"/>
                  </a:moveTo>
                  <a:lnTo>
                    <a:pt x="54" y="111"/>
                  </a:lnTo>
                  <a:lnTo>
                    <a:pt x="65" y="112"/>
                  </a:lnTo>
                  <a:lnTo>
                    <a:pt x="81" y="99"/>
                  </a:lnTo>
                  <a:lnTo>
                    <a:pt x="105" y="97"/>
                  </a:lnTo>
                  <a:lnTo>
                    <a:pt x="107" y="86"/>
                  </a:lnTo>
                  <a:lnTo>
                    <a:pt x="106" y="81"/>
                  </a:lnTo>
                  <a:lnTo>
                    <a:pt x="111" y="52"/>
                  </a:lnTo>
                  <a:lnTo>
                    <a:pt x="126" y="37"/>
                  </a:lnTo>
                  <a:lnTo>
                    <a:pt x="111" y="22"/>
                  </a:lnTo>
                  <a:lnTo>
                    <a:pt x="107" y="14"/>
                  </a:lnTo>
                  <a:lnTo>
                    <a:pt x="106" y="8"/>
                  </a:lnTo>
                  <a:lnTo>
                    <a:pt x="67" y="13"/>
                  </a:lnTo>
                  <a:lnTo>
                    <a:pt x="62" y="13"/>
                  </a:lnTo>
                  <a:lnTo>
                    <a:pt x="67" y="10"/>
                  </a:lnTo>
                  <a:lnTo>
                    <a:pt x="69" y="0"/>
                  </a:lnTo>
                  <a:lnTo>
                    <a:pt x="65" y="3"/>
                  </a:lnTo>
                  <a:lnTo>
                    <a:pt x="51" y="4"/>
                  </a:lnTo>
                  <a:lnTo>
                    <a:pt x="44" y="20"/>
                  </a:lnTo>
                  <a:lnTo>
                    <a:pt x="38" y="26"/>
                  </a:lnTo>
                  <a:lnTo>
                    <a:pt x="32" y="22"/>
                  </a:lnTo>
                  <a:lnTo>
                    <a:pt x="27" y="30"/>
                  </a:lnTo>
                  <a:lnTo>
                    <a:pt x="0" y="40"/>
                  </a:lnTo>
                  <a:lnTo>
                    <a:pt x="11" y="52"/>
                  </a:lnTo>
                  <a:lnTo>
                    <a:pt x="25" y="54"/>
                  </a:lnTo>
                  <a:lnTo>
                    <a:pt x="25" y="65"/>
                  </a:lnTo>
                  <a:lnTo>
                    <a:pt x="24" y="73"/>
                  </a:lnTo>
                  <a:lnTo>
                    <a:pt x="26" y="87"/>
                  </a:lnTo>
                  <a:lnTo>
                    <a:pt x="31" y="99"/>
                  </a:lnTo>
                  <a:lnTo>
                    <a:pt x="33" y="106"/>
                  </a:lnTo>
                  <a:lnTo>
                    <a:pt x="38" y="114"/>
                  </a:lnTo>
                  <a:lnTo>
                    <a:pt x="52" y="11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65" name="Freeform 225">
              <a:extLst>
                <a:ext uri="{FF2B5EF4-FFF2-40B4-BE49-F238E27FC236}">
                  <a16:creationId xmlns:a16="http://schemas.microsoft.com/office/drawing/2014/main" id="{89BB5B68-7FEE-4EAF-9FA5-B4E8F3A2A9CB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340" y="1146"/>
              <a:ext cx="1" cy="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0" y="0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0" y="2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66" name="Freeform 226">
              <a:extLst>
                <a:ext uri="{FF2B5EF4-FFF2-40B4-BE49-F238E27FC236}">
                  <a16:creationId xmlns:a16="http://schemas.microsoft.com/office/drawing/2014/main" id="{A4265478-7BD8-467B-AE23-1744B329B95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340" y="1147"/>
              <a:ext cx="1" cy="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67" name="Freeform 227">
              <a:extLst>
                <a:ext uri="{FF2B5EF4-FFF2-40B4-BE49-F238E27FC236}">
                  <a16:creationId xmlns:a16="http://schemas.microsoft.com/office/drawing/2014/main" id="{42FC5341-FA0E-4377-9D8B-76A050D5F03A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313" y="1136"/>
              <a:ext cx="45" cy="54"/>
            </a:xfrm>
            <a:custGeom>
              <a:avLst/>
              <a:gdLst/>
              <a:ahLst/>
              <a:cxnLst>
                <a:cxn ang="0">
                  <a:pos x="206" y="133"/>
                </a:cxn>
                <a:cxn ang="0">
                  <a:pos x="201" y="128"/>
                </a:cxn>
                <a:cxn ang="0">
                  <a:pos x="190" y="116"/>
                </a:cxn>
                <a:cxn ang="0">
                  <a:pos x="180" y="107"/>
                </a:cxn>
                <a:cxn ang="0">
                  <a:pos x="162" y="124"/>
                </a:cxn>
                <a:cxn ang="0">
                  <a:pos x="145" y="108"/>
                </a:cxn>
                <a:cxn ang="0">
                  <a:pos x="131" y="90"/>
                </a:cxn>
                <a:cxn ang="0">
                  <a:pos x="120" y="75"/>
                </a:cxn>
                <a:cxn ang="0">
                  <a:pos x="125" y="51"/>
                </a:cxn>
                <a:cxn ang="0">
                  <a:pos x="134" y="43"/>
                </a:cxn>
                <a:cxn ang="0">
                  <a:pos x="128" y="19"/>
                </a:cxn>
                <a:cxn ang="0">
                  <a:pos x="114" y="15"/>
                </a:cxn>
                <a:cxn ang="0">
                  <a:pos x="112" y="0"/>
                </a:cxn>
                <a:cxn ang="0">
                  <a:pos x="106" y="15"/>
                </a:cxn>
                <a:cxn ang="0">
                  <a:pos x="87" y="26"/>
                </a:cxn>
                <a:cxn ang="0">
                  <a:pos x="50" y="23"/>
                </a:cxn>
                <a:cxn ang="0">
                  <a:pos x="2" y="51"/>
                </a:cxn>
                <a:cxn ang="0">
                  <a:pos x="0" y="62"/>
                </a:cxn>
                <a:cxn ang="0">
                  <a:pos x="11" y="75"/>
                </a:cxn>
                <a:cxn ang="0">
                  <a:pos x="16" y="86"/>
                </a:cxn>
                <a:cxn ang="0">
                  <a:pos x="35" y="108"/>
                </a:cxn>
                <a:cxn ang="0">
                  <a:pos x="27" y="134"/>
                </a:cxn>
                <a:cxn ang="0">
                  <a:pos x="21" y="150"/>
                </a:cxn>
                <a:cxn ang="0">
                  <a:pos x="21" y="165"/>
                </a:cxn>
                <a:cxn ang="0">
                  <a:pos x="21" y="172"/>
                </a:cxn>
                <a:cxn ang="0">
                  <a:pos x="5" y="187"/>
                </a:cxn>
                <a:cxn ang="0">
                  <a:pos x="4" y="195"/>
                </a:cxn>
                <a:cxn ang="0">
                  <a:pos x="1" y="205"/>
                </a:cxn>
                <a:cxn ang="0">
                  <a:pos x="8" y="222"/>
                </a:cxn>
                <a:cxn ang="0">
                  <a:pos x="26" y="222"/>
                </a:cxn>
                <a:cxn ang="0">
                  <a:pos x="66" y="214"/>
                </a:cxn>
                <a:cxn ang="0">
                  <a:pos x="77" y="208"/>
                </a:cxn>
                <a:cxn ang="0">
                  <a:pos x="87" y="189"/>
                </a:cxn>
                <a:cxn ang="0">
                  <a:pos x="98" y="193"/>
                </a:cxn>
                <a:cxn ang="0">
                  <a:pos x="96" y="205"/>
                </a:cxn>
                <a:cxn ang="0">
                  <a:pos x="103" y="195"/>
                </a:cxn>
                <a:cxn ang="0">
                  <a:pos x="107" y="205"/>
                </a:cxn>
                <a:cxn ang="0">
                  <a:pos x="99" y="214"/>
                </a:cxn>
                <a:cxn ang="0">
                  <a:pos x="97" y="235"/>
                </a:cxn>
                <a:cxn ang="0">
                  <a:pos x="85" y="253"/>
                </a:cxn>
                <a:cxn ang="0">
                  <a:pos x="99" y="259"/>
                </a:cxn>
                <a:cxn ang="0">
                  <a:pos x="110" y="259"/>
                </a:cxn>
                <a:cxn ang="0">
                  <a:pos x="112" y="248"/>
                </a:cxn>
                <a:cxn ang="0">
                  <a:pos x="125" y="232"/>
                </a:cxn>
                <a:cxn ang="0">
                  <a:pos x="129" y="237"/>
                </a:cxn>
                <a:cxn ang="0">
                  <a:pos x="142" y="235"/>
                </a:cxn>
                <a:cxn ang="0">
                  <a:pos x="146" y="225"/>
                </a:cxn>
                <a:cxn ang="0">
                  <a:pos x="151" y="216"/>
                </a:cxn>
                <a:cxn ang="0">
                  <a:pos x="166" y="202"/>
                </a:cxn>
                <a:cxn ang="0">
                  <a:pos x="169" y="184"/>
                </a:cxn>
                <a:cxn ang="0">
                  <a:pos x="180" y="165"/>
                </a:cxn>
                <a:cxn ang="0">
                  <a:pos x="222" y="152"/>
                </a:cxn>
                <a:cxn ang="0">
                  <a:pos x="221" y="145"/>
                </a:cxn>
              </a:cxnLst>
              <a:rect l="0" t="0" r="r" b="b"/>
              <a:pathLst>
                <a:path w="222" h="268">
                  <a:moveTo>
                    <a:pt x="207" y="140"/>
                  </a:moveTo>
                  <a:lnTo>
                    <a:pt x="206" y="133"/>
                  </a:lnTo>
                  <a:lnTo>
                    <a:pt x="201" y="133"/>
                  </a:lnTo>
                  <a:lnTo>
                    <a:pt x="201" y="128"/>
                  </a:lnTo>
                  <a:lnTo>
                    <a:pt x="196" y="117"/>
                  </a:lnTo>
                  <a:lnTo>
                    <a:pt x="190" y="116"/>
                  </a:lnTo>
                  <a:lnTo>
                    <a:pt x="184" y="106"/>
                  </a:lnTo>
                  <a:lnTo>
                    <a:pt x="180" y="107"/>
                  </a:lnTo>
                  <a:lnTo>
                    <a:pt x="178" y="114"/>
                  </a:lnTo>
                  <a:lnTo>
                    <a:pt x="162" y="124"/>
                  </a:lnTo>
                  <a:lnTo>
                    <a:pt x="150" y="116"/>
                  </a:lnTo>
                  <a:lnTo>
                    <a:pt x="145" y="108"/>
                  </a:lnTo>
                  <a:lnTo>
                    <a:pt x="139" y="106"/>
                  </a:lnTo>
                  <a:lnTo>
                    <a:pt x="131" y="90"/>
                  </a:lnTo>
                  <a:lnTo>
                    <a:pt x="124" y="86"/>
                  </a:lnTo>
                  <a:lnTo>
                    <a:pt x="120" y="75"/>
                  </a:lnTo>
                  <a:lnTo>
                    <a:pt x="120" y="64"/>
                  </a:lnTo>
                  <a:lnTo>
                    <a:pt x="125" y="51"/>
                  </a:lnTo>
                  <a:lnTo>
                    <a:pt x="134" y="53"/>
                  </a:lnTo>
                  <a:lnTo>
                    <a:pt x="134" y="43"/>
                  </a:lnTo>
                  <a:lnTo>
                    <a:pt x="137" y="37"/>
                  </a:lnTo>
                  <a:lnTo>
                    <a:pt x="128" y="19"/>
                  </a:lnTo>
                  <a:lnTo>
                    <a:pt x="119" y="25"/>
                  </a:lnTo>
                  <a:lnTo>
                    <a:pt x="114" y="15"/>
                  </a:lnTo>
                  <a:lnTo>
                    <a:pt x="114" y="6"/>
                  </a:lnTo>
                  <a:lnTo>
                    <a:pt x="112" y="0"/>
                  </a:lnTo>
                  <a:lnTo>
                    <a:pt x="110" y="0"/>
                  </a:lnTo>
                  <a:lnTo>
                    <a:pt x="106" y="15"/>
                  </a:lnTo>
                  <a:lnTo>
                    <a:pt x="93" y="17"/>
                  </a:lnTo>
                  <a:lnTo>
                    <a:pt x="87" y="26"/>
                  </a:lnTo>
                  <a:lnTo>
                    <a:pt x="66" y="28"/>
                  </a:lnTo>
                  <a:lnTo>
                    <a:pt x="50" y="23"/>
                  </a:lnTo>
                  <a:lnTo>
                    <a:pt x="28" y="32"/>
                  </a:lnTo>
                  <a:lnTo>
                    <a:pt x="2" y="51"/>
                  </a:lnTo>
                  <a:lnTo>
                    <a:pt x="2" y="59"/>
                  </a:lnTo>
                  <a:lnTo>
                    <a:pt x="0" y="62"/>
                  </a:lnTo>
                  <a:lnTo>
                    <a:pt x="6" y="66"/>
                  </a:lnTo>
                  <a:lnTo>
                    <a:pt x="11" y="75"/>
                  </a:lnTo>
                  <a:lnTo>
                    <a:pt x="16" y="75"/>
                  </a:lnTo>
                  <a:lnTo>
                    <a:pt x="16" y="86"/>
                  </a:lnTo>
                  <a:lnTo>
                    <a:pt x="39" y="101"/>
                  </a:lnTo>
                  <a:lnTo>
                    <a:pt x="35" y="108"/>
                  </a:lnTo>
                  <a:lnTo>
                    <a:pt x="34" y="119"/>
                  </a:lnTo>
                  <a:lnTo>
                    <a:pt x="27" y="134"/>
                  </a:lnTo>
                  <a:lnTo>
                    <a:pt x="27" y="140"/>
                  </a:lnTo>
                  <a:lnTo>
                    <a:pt x="21" y="150"/>
                  </a:lnTo>
                  <a:lnTo>
                    <a:pt x="22" y="156"/>
                  </a:lnTo>
                  <a:lnTo>
                    <a:pt x="21" y="165"/>
                  </a:lnTo>
                  <a:lnTo>
                    <a:pt x="20" y="166"/>
                  </a:lnTo>
                  <a:lnTo>
                    <a:pt x="21" y="172"/>
                  </a:lnTo>
                  <a:lnTo>
                    <a:pt x="20" y="177"/>
                  </a:lnTo>
                  <a:lnTo>
                    <a:pt x="5" y="187"/>
                  </a:lnTo>
                  <a:lnTo>
                    <a:pt x="5" y="192"/>
                  </a:lnTo>
                  <a:lnTo>
                    <a:pt x="4" y="195"/>
                  </a:lnTo>
                  <a:lnTo>
                    <a:pt x="0" y="198"/>
                  </a:lnTo>
                  <a:lnTo>
                    <a:pt x="1" y="205"/>
                  </a:lnTo>
                  <a:lnTo>
                    <a:pt x="0" y="214"/>
                  </a:lnTo>
                  <a:lnTo>
                    <a:pt x="8" y="222"/>
                  </a:lnTo>
                  <a:lnTo>
                    <a:pt x="17" y="216"/>
                  </a:lnTo>
                  <a:lnTo>
                    <a:pt x="26" y="222"/>
                  </a:lnTo>
                  <a:lnTo>
                    <a:pt x="32" y="215"/>
                  </a:lnTo>
                  <a:lnTo>
                    <a:pt x="66" y="214"/>
                  </a:lnTo>
                  <a:lnTo>
                    <a:pt x="67" y="210"/>
                  </a:lnTo>
                  <a:lnTo>
                    <a:pt x="77" y="208"/>
                  </a:lnTo>
                  <a:lnTo>
                    <a:pt x="80" y="198"/>
                  </a:lnTo>
                  <a:lnTo>
                    <a:pt x="87" y="189"/>
                  </a:lnTo>
                  <a:lnTo>
                    <a:pt x="97" y="191"/>
                  </a:lnTo>
                  <a:lnTo>
                    <a:pt x="98" y="193"/>
                  </a:lnTo>
                  <a:lnTo>
                    <a:pt x="94" y="200"/>
                  </a:lnTo>
                  <a:lnTo>
                    <a:pt x="96" y="205"/>
                  </a:lnTo>
                  <a:lnTo>
                    <a:pt x="98" y="209"/>
                  </a:lnTo>
                  <a:lnTo>
                    <a:pt x="103" y="195"/>
                  </a:lnTo>
                  <a:lnTo>
                    <a:pt x="110" y="195"/>
                  </a:lnTo>
                  <a:lnTo>
                    <a:pt x="107" y="205"/>
                  </a:lnTo>
                  <a:lnTo>
                    <a:pt x="107" y="210"/>
                  </a:lnTo>
                  <a:lnTo>
                    <a:pt x="99" y="214"/>
                  </a:lnTo>
                  <a:lnTo>
                    <a:pt x="94" y="222"/>
                  </a:lnTo>
                  <a:lnTo>
                    <a:pt x="97" y="235"/>
                  </a:lnTo>
                  <a:lnTo>
                    <a:pt x="96" y="240"/>
                  </a:lnTo>
                  <a:lnTo>
                    <a:pt x="85" y="253"/>
                  </a:lnTo>
                  <a:lnTo>
                    <a:pt x="91" y="265"/>
                  </a:lnTo>
                  <a:lnTo>
                    <a:pt x="99" y="259"/>
                  </a:lnTo>
                  <a:lnTo>
                    <a:pt x="101" y="268"/>
                  </a:lnTo>
                  <a:lnTo>
                    <a:pt x="110" y="259"/>
                  </a:lnTo>
                  <a:lnTo>
                    <a:pt x="109" y="252"/>
                  </a:lnTo>
                  <a:lnTo>
                    <a:pt x="112" y="248"/>
                  </a:lnTo>
                  <a:lnTo>
                    <a:pt x="125" y="238"/>
                  </a:lnTo>
                  <a:lnTo>
                    <a:pt x="125" y="232"/>
                  </a:lnTo>
                  <a:lnTo>
                    <a:pt x="126" y="232"/>
                  </a:lnTo>
                  <a:lnTo>
                    <a:pt x="129" y="237"/>
                  </a:lnTo>
                  <a:lnTo>
                    <a:pt x="133" y="240"/>
                  </a:lnTo>
                  <a:lnTo>
                    <a:pt x="142" y="235"/>
                  </a:lnTo>
                  <a:lnTo>
                    <a:pt x="144" y="229"/>
                  </a:lnTo>
                  <a:lnTo>
                    <a:pt x="146" y="225"/>
                  </a:lnTo>
                  <a:lnTo>
                    <a:pt x="151" y="226"/>
                  </a:lnTo>
                  <a:lnTo>
                    <a:pt x="151" y="216"/>
                  </a:lnTo>
                  <a:lnTo>
                    <a:pt x="160" y="213"/>
                  </a:lnTo>
                  <a:lnTo>
                    <a:pt x="166" y="202"/>
                  </a:lnTo>
                  <a:lnTo>
                    <a:pt x="166" y="193"/>
                  </a:lnTo>
                  <a:lnTo>
                    <a:pt x="169" y="184"/>
                  </a:lnTo>
                  <a:lnTo>
                    <a:pt x="179" y="175"/>
                  </a:lnTo>
                  <a:lnTo>
                    <a:pt x="180" y="165"/>
                  </a:lnTo>
                  <a:lnTo>
                    <a:pt x="204" y="152"/>
                  </a:lnTo>
                  <a:lnTo>
                    <a:pt x="222" y="152"/>
                  </a:lnTo>
                  <a:lnTo>
                    <a:pt x="222" y="148"/>
                  </a:lnTo>
                  <a:lnTo>
                    <a:pt x="221" y="145"/>
                  </a:lnTo>
                  <a:lnTo>
                    <a:pt x="207" y="14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68" name="Freeform 228">
              <a:extLst>
                <a:ext uri="{FF2B5EF4-FFF2-40B4-BE49-F238E27FC236}">
                  <a16:creationId xmlns:a16="http://schemas.microsoft.com/office/drawing/2014/main" id="{0828CC65-F576-4C2C-83C4-9AB6FEED4F2E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3284" y="1036"/>
              <a:ext cx="99" cy="52"/>
            </a:xfrm>
            <a:custGeom>
              <a:avLst/>
              <a:gdLst/>
              <a:ahLst/>
              <a:cxnLst>
                <a:cxn ang="0">
                  <a:pos x="20" y="11"/>
                </a:cxn>
                <a:cxn ang="0">
                  <a:pos x="23" y="22"/>
                </a:cxn>
                <a:cxn ang="0">
                  <a:pos x="2" y="41"/>
                </a:cxn>
                <a:cxn ang="0">
                  <a:pos x="15" y="61"/>
                </a:cxn>
                <a:cxn ang="0">
                  <a:pos x="23" y="72"/>
                </a:cxn>
                <a:cxn ang="0">
                  <a:pos x="29" y="76"/>
                </a:cxn>
                <a:cxn ang="0">
                  <a:pos x="36" y="91"/>
                </a:cxn>
                <a:cxn ang="0">
                  <a:pos x="70" y="97"/>
                </a:cxn>
                <a:cxn ang="0">
                  <a:pos x="85" y="86"/>
                </a:cxn>
                <a:cxn ang="0">
                  <a:pos x="121" y="79"/>
                </a:cxn>
                <a:cxn ang="0">
                  <a:pos x="144" y="69"/>
                </a:cxn>
                <a:cxn ang="0">
                  <a:pos x="202" y="66"/>
                </a:cxn>
                <a:cxn ang="0">
                  <a:pos x="199" y="76"/>
                </a:cxn>
                <a:cxn ang="0">
                  <a:pos x="209" y="88"/>
                </a:cxn>
                <a:cxn ang="0">
                  <a:pos x="202" y="96"/>
                </a:cxn>
                <a:cxn ang="0">
                  <a:pos x="153" y="106"/>
                </a:cxn>
                <a:cxn ang="0">
                  <a:pos x="133" y="106"/>
                </a:cxn>
                <a:cxn ang="0">
                  <a:pos x="145" y="123"/>
                </a:cxn>
                <a:cxn ang="0">
                  <a:pos x="158" y="130"/>
                </a:cxn>
                <a:cxn ang="0">
                  <a:pos x="153" y="144"/>
                </a:cxn>
                <a:cxn ang="0">
                  <a:pos x="117" y="131"/>
                </a:cxn>
                <a:cxn ang="0">
                  <a:pos x="98" y="119"/>
                </a:cxn>
                <a:cxn ang="0">
                  <a:pos x="86" y="138"/>
                </a:cxn>
                <a:cxn ang="0">
                  <a:pos x="106" y="158"/>
                </a:cxn>
                <a:cxn ang="0">
                  <a:pos x="142" y="183"/>
                </a:cxn>
                <a:cxn ang="0">
                  <a:pos x="160" y="199"/>
                </a:cxn>
                <a:cxn ang="0">
                  <a:pos x="175" y="188"/>
                </a:cxn>
                <a:cxn ang="0">
                  <a:pos x="186" y="183"/>
                </a:cxn>
                <a:cxn ang="0">
                  <a:pos x="218" y="187"/>
                </a:cxn>
                <a:cxn ang="0">
                  <a:pos x="249" y="187"/>
                </a:cxn>
                <a:cxn ang="0">
                  <a:pos x="244" y="206"/>
                </a:cxn>
                <a:cxn ang="0">
                  <a:pos x="257" y="228"/>
                </a:cxn>
                <a:cxn ang="0">
                  <a:pos x="261" y="246"/>
                </a:cxn>
                <a:cxn ang="0">
                  <a:pos x="279" y="259"/>
                </a:cxn>
                <a:cxn ang="0">
                  <a:pos x="287" y="259"/>
                </a:cxn>
                <a:cxn ang="0">
                  <a:pos x="332" y="236"/>
                </a:cxn>
                <a:cxn ang="0">
                  <a:pos x="354" y="211"/>
                </a:cxn>
                <a:cxn ang="0">
                  <a:pos x="376" y="209"/>
                </a:cxn>
                <a:cxn ang="0">
                  <a:pos x="391" y="208"/>
                </a:cxn>
                <a:cxn ang="0">
                  <a:pos x="413" y="182"/>
                </a:cxn>
                <a:cxn ang="0">
                  <a:pos x="424" y="163"/>
                </a:cxn>
                <a:cxn ang="0">
                  <a:pos x="428" y="150"/>
                </a:cxn>
                <a:cxn ang="0">
                  <a:pos x="421" y="124"/>
                </a:cxn>
                <a:cxn ang="0">
                  <a:pos x="443" y="112"/>
                </a:cxn>
                <a:cxn ang="0">
                  <a:pos x="459" y="87"/>
                </a:cxn>
                <a:cxn ang="0">
                  <a:pos x="462" y="79"/>
                </a:cxn>
                <a:cxn ang="0">
                  <a:pos x="491" y="57"/>
                </a:cxn>
                <a:cxn ang="0">
                  <a:pos x="487" y="28"/>
                </a:cxn>
                <a:cxn ang="0">
                  <a:pos x="492" y="11"/>
                </a:cxn>
                <a:cxn ang="0">
                  <a:pos x="235" y="0"/>
                </a:cxn>
                <a:cxn ang="0">
                  <a:pos x="228" y="11"/>
                </a:cxn>
                <a:cxn ang="0">
                  <a:pos x="67" y="0"/>
                </a:cxn>
                <a:cxn ang="0">
                  <a:pos x="35" y="0"/>
                </a:cxn>
              </a:cxnLst>
              <a:rect l="0" t="0" r="r" b="b"/>
              <a:pathLst>
                <a:path w="496" h="260">
                  <a:moveTo>
                    <a:pt x="32" y="12"/>
                  </a:moveTo>
                  <a:lnTo>
                    <a:pt x="30" y="17"/>
                  </a:lnTo>
                  <a:lnTo>
                    <a:pt x="20" y="11"/>
                  </a:lnTo>
                  <a:lnTo>
                    <a:pt x="18" y="12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3" y="22"/>
                  </a:lnTo>
                  <a:lnTo>
                    <a:pt x="0" y="36"/>
                  </a:lnTo>
                  <a:lnTo>
                    <a:pt x="2" y="41"/>
                  </a:lnTo>
                  <a:lnTo>
                    <a:pt x="9" y="43"/>
                  </a:lnTo>
                  <a:lnTo>
                    <a:pt x="8" y="54"/>
                  </a:lnTo>
                  <a:lnTo>
                    <a:pt x="15" y="61"/>
                  </a:lnTo>
                  <a:lnTo>
                    <a:pt x="15" y="68"/>
                  </a:lnTo>
                  <a:lnTo>
                    <a:pt x="21" y="80"/>
                  </a:lnTo>
                  <a:lnTo>
                    <a:pt x="23" y="72"/>
                  </a:lnTo>
                  <a:lnTo>
                    <a:pt x="29" y="68"/>
                  </a:lnTo>
                  <a:lnTo>
                    <a:pt x="27" y="72"/>
                  </a:lnTo>
                  <a:lnTo>
                    <a:pt x="29" y="76"/>
                  </a:lnTo>
                  <a:lnTo>
                    <a:pt x="32" y="77"/>
                  </a:lnTo>
                  <a:lnTo>
                    <a:pt x="29" y="85"/>
                  </a:lnTo>
                  <a:lnTo>
                    <a:pt x="36" y="91"/>
                  </a:lnTo>
                  <a:lnTo>
                    <a:pt x="67" y="88"/>
                  </a:lnTo>
                  <a:lnTo>
                    <a:pt x="70" y="91"/>
                  </a:lnTo>
                  <a:lnTo>
                    <a:pt x="70" y="97"/>
                  </a:lnTo>
                  <a:lnTo>
                    <a:pt x="75" y="98"/>
                  </a:lnTo>
                  <a:lnTo>
                    <a:pt x="85" y="90"/>
                  </a:lnTo>
                  <a:lnTo>
                    <a:pt x="85" y="86"/>
                  </a:lnTo>
                  <a:lnTo>
                    <a:pt x="102" y="86"/>
                  </a:lnTo>
                  <a:lnTo>
                    <a:pt x="107" y="79"/>
                  </a:lnTo>
                  <a:lnTo>
                    <a:pt x="121" y="79"/>
                  </a:lnTo>
                  <a:lnTo>
                    <a:pt x="122" y="74"/>
                  </a:lnTo>
                  <a:lnTo>
                    <a:pt x="142" y="76"/>
                  </a:lnTo>
                  <a:lnTo>
                    <a:pt x="144" y="69"/>
                  </a:lnTo>
                  <a:lnTo>
                    <a:pt x="187" y="70"/>
                  </a:lnTo>
                  <a:lnTo>
                    <a:pt x="192" y="63"/>
                  </a:lnTo>
                  <a:lnTo>
                    <a:pt x="202" y="66"/>
                  </a:lnTo>
                  <a:lnTo>
                    <a:pt x="207" y="60"/>
                  </a:lnTo>
                  <a:lnTo>
                    <a:pt x="207" y="71"/>
                  </a:lnTo>
                  <a:lnTo>
                    <a:pt x="199" y="76"/>
                  </a:lnTo>
                  <a:lnTo>
                    <a:pt x="211" y="77"/>
                  </a:lnTo>
                  <a:lnTo>
                    <a:pt x="209" y="81"/>
                  </a:lnTo>
                  <a:lnTo>
                    <a:pt x="209" y="88"/>
                  </a:lnTo>
                  <a:lnTo>
                    <a:pt x="201" y="91"/>
                  </a:lnTo>
                  <a:lnTo>
                    <a:pt x="201" y="95"/>
                  </a:lnTo>
                  <a:lnTo>
                    <a:pt x="202" y="96"/>
                  </a:lnTo>
                  <a:lnTo>
                    <a:pt x="201" y="99"/>
                  </a:lnTo>
                  <a:lnTo>
                    <a:pt x="156" y="98"/>
                  </a:lnTo>
                  <a:lnTo>
                    <a:pt x="153" y="106"/>
                  </a:lnTo>
                  <a:lnTo>
                    <a:pt x="149" y="104"/>
                  </a:lnTo>
                  <a:lnTo>
                    <a:pt x="149" y="98"/>
                  </a:lnTo>
                  <a:lnTo>
                    <a:pt x="133" y="106"/>
                  </a:lnTo>
                  <a:lnTo>
                    <a:pt x="136" y="112"/>
                  </a:lnTo>
                  <a:lnTo>
                    <a:pt x="132" y="118"/>
                  </a:lnTo>
                  <a:lnTo>
                    <a:pt x="145" y="123"/>
                  </a:lnTo>
                  <a:lnTo>
                    <a:pt x="147" y="128"/>
                  </a:lnTo>
                  <a:lnTo>
                    <a:pt x="156" y="127"/>
                  </a:lnTo>
                  <a:lnTo>
                    <a:pt x="158" y="130"/>
                  </a:lnTo>
                  <a:lnTo>
                    <a:pt x="158" y="135"/>
                  </a:lnTo>
                  <a:lnTo>
                    <a:pt x="161" y="140"/>
                  </a:lnTo>
                  <a:lnTo>
                    <a:pt x="153" y="144"/>
                  </a:lnTo>
                  <a:lnTo>
                    <a:pt x="144" y="135"/>
                  </a:lnTo>
                  <a:lnTo>
                    <a:pt x="118" y="138"/>
                  </a:lnTo>
                  <a:lnTo>
                    <a:pt x="117" y="131"/>
                  </a:lnTo>
                  <a:lnTo>
                    <a:pt x="112" y="130"/>
                  </a:lnTo>
                  <a:lnTo>
                    <a:pt x="112" y="124"/>
                  </a:lnTo>
                  <a:lnTo>
                    <a:pt x="98" y="119"/>
                  </a:lnTo>
                  <a:lnTo>
                    <a:pt x="85" y="128"/>
                  </a:lnTo>
                  <a:lnTo>
                    <a:pt x="84" y="131"/>
                  </a:lnTo>
                  <a:lnTo>
                    <a:pt x="86" y="138"/>
                  </a:lnTo>
                  <a:lnTo>
                    <a:pt x="94" y="145"/>
                  </a:lnTo>
                  <a:lnTo>
                    <a:pt x="96" y="154"/>
                  </a:lnTo>
                  <a:lnTo>
                    <a:pt x="106" y="158"/>
                  </a:lnTo>
                  <a:lnTo>
                    <a:pt x="115" y="172"/>
                  </a:lnTo>
                  <a:lnTo>
                    <a:pt x="139" y="174"/>
                  </a:lnTo>
                  <a:lnTo>
                    <a:pt x="142" y="183"/>
                  </a:lnTo>
                  <a:lnTo>
                    <a:pt x="142" y="194"/>
                  </a:lnTo>
                  <a:lnTo>
                    <a:pt x="150" y="203"/>
                  </a:lnTo>
                  <a:lnTo>
                    <a:pt x="160" y="199"/>
                  </a:lnTo>
                  <a:lnTo>
                    <a:pt x="161" y="199"/>
                  </a:lnTo>
                  <a:lnTo>
                    <a:pt x="161" y="194"/>
                  </a:lnTo>
                  <a:lnTo>
                    <a:pt x="175" y="188"/>
                  </a:lnTo>
                  <a:lnTo>
                    <a:pt x="181" y="195"/>
                  </a:lnTo>
                  <a:lnTo>
                    <a:pt x="182" y="183"/>
                  </a:lnTo>
                  <a:lnTo>
                    <a:pt x="186" y="183"/>
                  </a:lnTo>
                  <a:lnTo>
                    <a:pt x="187" y="190"/>
                  </a:lnTo>
                  <a:lnTo>
                    <a:pt x="203" y="199"/>
                  </a:lnTo>
                  <a:lnTo>
                    <a:pt x="218" y="187"/>
                  </a:lnTo>
                  <a:lnTo>
                    <a:pt x="241" y="195"/>
                  </a:lnTo>
                  <a:lnTo>
                    <a:pt x="246" y="192"/>
                  </a:lnTo>
                  <a:lnTo>
                    <a:pt x="249" y="187"/>
                  </a:lnTo>
                  <a:lnTo>
                    <a:pt x="250" y="188"/>
                  </a:lnTo>
                  <a:lnTo>
                    <a:pt x="249" y="198"/>
                  </a:lnTo>
                  <a:lnTo>
                    <a:pt x="244" y="206"/>
                  </a:lnTo>
                  <a:lnTo>
                    <a:pt x="246" y="224"/>
                  </a:lnTo>
                  <a:lnTo>
                    <a:pt x="254" y="232"/>
                  </a:lnTo>
                  <a:lnTo>
                    <a:pt x="257" y="228"/>
                  </a:lnTo>
                  <a:lnTo>
                    <a:pt x="255" y="236"/>
                  </a:lnTo>
                  <a:lnTo>
                    <a:pt x="263" y="243"/>
                  </a:lnTo>
                  <a:lnTo>
                    <a:pt x="261" y="246"/>
                  </a:lnTo>
                  <a:lnTo>
                    <a:pt x="262" y="249"/>
                  </a:lnTo>
                  <a:lnTo>
                    <a:pt x="278" y="253"/>
                  </a:lnTo>
                  <a:lnTo>
                    <a:pt x="279" y="259"/>
                  </a:lnTo>
                  <a:lnTo>
                    <a:pt x="283" y="260"/>
                  </a:lnTo>
                  <a:lnTo>
                    <a:pt x="287" y="254"/>
                  </a:lnTo>
                  <a:lnTo>
                    <a:pt x="287" y="259"/>
                  </a:lnTo>
                  <a:lnTo>
                    <a:pt x="315" y="255"/>
                  </a:lnTo>
                  <a:lnTo>
                    <a:pt x="328" y="247"/>
                  </a:lnTo>
                  <a:lnTo>
                    <a:pt x="332" y="236"/>
                  </a:lnTo>
                  <a:lnTo>
                    <a:pt x="333" y="221"/>
                  </a:lnTo>
                  <a:lnTo>
                    <a:pt x="337" y="217"/>
                  </a:lnTo>
                  <a:lnTo>
                    <a:pt x="354" y="211"/>
                  </a:lnTo>
                  <a:lnTo>
                    <a:pt x="367" y="199"/>
                  </a:lnTo>
                  <a:lnTo>
                    <a:pt x="376" y="204"/>
                  </a:lnTo>
                  <a:lnTo>
                    <a:pt x="376" y="209"/>
                  </a:lnTo>
                  <a:lnTo>
                    <a:pt x="379" y="211"/>
                  </a:lnTo>
                  <a:lnTo>
                    <a:pt x="385" y="204"/>
                  </a:lnTo>
                  <a:lnTo>
                    <a:pt x="391" y="208"/>
                  </a:lnTo>
                  <a:lnTo>
                    <a:pt x="405" y="194"/>
                  </a:lnTo>
                  <a:lnTo>
                    <a:pt x="414" y="188"/>
                  </a:lnTo>
                  <a:lnTo>
                    <a:pt x="413" y="182"/>
                  </a:lnTo>
                  <a:lnTo>
                    <a:pt x="418" y="174"/>
                  </a:lnTo>
                  <a:lnTo>
                    <a:pt x="417" y="166"/>
                  </a:lnTo>
                  <a:lnTo>
                    <a:pt x="424" y="163"/>
                  </a:lnTo>
                  <a:lnTo>
                    <a:pt x="425" y="156"/>
                  </a:lnTo>
                  <a:lnTo>
                    <a:pt x="425" y="150"/>
                  </a:lnTo>
                  <a:lnTo>
                    <a:pt x="428" y="150"/>
                  </a:lnTo>
                  <a:lnTo>
                    <a:pt x="427" y="142"/>
                  </a:lnTo>
                  <a:lnTo>
                    <a:pt x="422" y="140"/>
                  </a:lnTo>
                  <a:lnTo>
                    <a:pt x="421" y="124"/>
                  </a:lnTo>
                  <a:lnTo>
                    <a:pt x="433" y="114"/>
                  </a:lnTo>
                  <a:lnTo>
                    <a:pt x="434" y="109"/>
                  </a:lnTo>
                  <a:lnTo>
                    <a:pt x="443" y="112"/>
                  </a:lnTo>
                  <a:lnTo>
                    <a:pt x="448" y="98"/>
                  </a:lnTo>
                  <a:lnTo>
                    <a:pt x="455" y="99"/>
                  </a:lnTo>
                  <a:lnTo>
                    <a:pt x="459" y="87"/>
                  </a:lnTo>
                  <a:lnTo>
                    <a:pt x="465" y="86"/>
                  </a:lnTo>
                  <a:lnTo>
                    <a:pt x="462" y="84"/>
                  </a:lnTo>
                  <a:lnTo>
                    <a:pt x="462" y="79"/>
                  </a:lnTo>
                  <a:lnTo>
                    <a:pt x="472" y="66"/>
                  </a:lnTo>
                  <a:lnTo>
                    <a:pt x="473" y="60"/>
                  </a:lnTo>
                  <a:lnTo>
                    <a:pt x="491" y="57"/>
                  </a:lnTo>
                  <a:lnTo>
                    <a:pt x="494" y="44"/>
                  </a:lnTo>
                  <a:lnTo>
                    <a:pt x="496" y="37"/>
                  </a:lnTo>
                  <a:lnTo>
                    <a:pt x="487" y="28"/>
                  </a:lnTo>
                  <a:lnTo>
                    <a:pt x="488" y="26"/>
                  </a:lnTo>
                  <a:lnTo>
                    <a:pt x="487" y="21"/>
                  </a:lnTo>
                  <a:lnTo>
                    <a:pt x="492" y="11"/>
                  </a:lnTo>
                  <a:lnTo>
                    <a:pt x="491" y="4"/>
                  </a:lnTo>
                  <a:lnTo>
                    <a:pt x="492" y="0"/>
                  </a:lnTo>
                  <a:lnTo>
                    <a:pt x="235" y="0"/>
                  </a:lnTo>
                  <a:lnTo>
                    <a:pt x="235" y="4"/>
                  </a:lnTo>
                  <a:lnTo>
                    <a:pt x="230" y="2"/>
                  </a:lnTo>
                  <a:lnTo>
                    <a:pt x="228" y="11"/>
                  </a:lnTo>
                  <a:lnTo>
                    <a:pt x="222" y="5"/>
                  </a:lnTo>
                  <a:lnTo>
                    <a:pt x="219" y="0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6" y="0"/>
                  </a:lnTo>
                  <a:lnTo>
                    <a:pt x="35" y="0"/>
                  </a:lnTo>
                  <a:lnTo>
                    <a:pt x="31" y="6"/>
                  </a:lnTo>
                  <a:lnTo>
                    <a:pt x="32" y="1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1035" name="Freeform 229">
            <a:extLst>
              <a:ext uri="{FF2B5EF4-FFF2-40B4-BE49-F238E27FC236}">
                <a16:creationId xmlns:a16="http://schemas.microsoft.com/office/drawing/2014/main" id="{207E9E38-C838-433B-8B6B-5B6844DD46BF}"/>
              </a:ext>
            </a:extLst>
          </p:cNvPr>
          <p:cNvSpPr>
            <a:spLocks noChangeAspect="1"/>
          </p:cNvSpPr>
          <p:nvPr/>
        </p:nvSpPr>
        <p:spPr bwMode="gray">
          <a:xfrm>
            <a:off x="7847756" y="2331647"/>
            <a:ext cx="6852" cy="5166"/>
          </a:xfrm>
          <a:custGeom>
            <a:avLst/>
            <a:gdLst/>
            <a:ahLst/>
            <a:cxnLst>
              <a:cxn ang="0">
                <a:pos x="3" y="0"/>
              </a:cxn>
              <a:cxn ang="0">
                <a:pos x="3" y="22"/>
              </a:cxn>
              <a:cxn ang="0">
                <a:pos x="2" y="0"/>
              </a:cxn>
              <a:cxn ang="0">
                <a:pos x="0" y="10"/>
              </a:cxn>
              <a:cxn ang="0">
                <a:pos x="0" y="13"/>
              </a:cxn>
              <a:cxn ang="0">
                <a:pos x="1" y="15"/>
              </a:cxn>
              <a:cxn ang="0">
                <a:pos x="13" y="13"/>
              </a:cxn>
              <a:cxn ang="0">
                <a:pos x="19" y="10"/>
              </a:cxn>
              <a:cxn ang="0">
                <a:pos x="19" y="6"/>
              </a:cxn>
              <a:cxn ang="0">
                <a:pos x="8" y="0"/>
              </a:cxn>
              <a:cxn ang="0">
                <a:pos x="3" y="0"/>
              </a:cxn>
            </a:cxnLst>
            <a:rect l="0" t="0" r="r" b="b"/>
            <a:pathLst>
              <a:path w="19" h="22">
                <a:moveTo>
                  <a:pt x="3" y="0"/>
                </a:moveTo>
                <a:lnTo>
                  <a:pt x="3" y="22"/>
                </a:lnTo>
                <a:lnTo>
                  <a:pt x="2" y="0"/>
                </a:lnTo>
                <a:lnTo>
                  <a:pt x="0" y="10"/>
                </a:lnTo>
                <a:lnTo>
                  <a:pt x="0" y="13"/>
                </a:lnTo>
                <a:lnTo>
                  <a:pt x="1" y="15"/>
                </a:lnTo>
                <a:lnTo>
                  <a:pt x="13" y="13"/>
                </a:lnTo>
                <a:lnTo>
                  <a:pt x="19" y="10"/>
                </a:lnTo>
                <a:lnTo>
                  <a:pt x="19" y="6"/>
                </a:lnTo>
                <a:lnTo>
                  <a:pt x="8" y="0"/>
                </a:lnTo>
                <a:lnTo>
                  <a:pt x="3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6" name="Freeform 230">
            <a:extLst>
              <a:ext uri="{FF2B5EF4-FFF2-40B4-BE49-F238E27FC236}">
                <a16:creationId xmlns:a16="http://schemas.microsoft.com/office/drawing/2014/main" id="{262FCAD2-E257-4189-8B58-61E5BB1BA5C5}"/>
              </a:ext>
            </a:extLst>
          </p:cNvPr>
          <p:cNvSpPr>
            <a:spLocks noChangeAspect="1"/>
          </p:cNvSpPr>
          <p:nvPr/>
        </p:nvSpPr>
        <p:spPr bwMode="gray">
          <a:xfrm>
            <a:off x="8212645" y="1862817"/>
            <a:ext cx="49680" cy="36163"/>
          </a:xfrm>
          <a:custGeom>
            <a:avLst/>
            <a:gdLst/>
            <a:ahLst/>
            <a:cxnLst>
              <a:cxn ang="0">
                <a:pos x="82" y="27"/>
              </a:cxn>
              <a:cxn ang="0">
                <a:pos x="96" y="46"/>
              </a:cxn>
              <a:cxn ang="0">
                <a:pos x="118" y="55"/>
              </a:cxn>
              <a:cxn ang="0">
                <a:pos x="128" y="70"/>
              </a:cxn>
              <a:cxn ang="0">
                <a:pos x="137" y="68"/>
              </a:cxn>
              <a:cxn ang="0">
                <a:pos x="141" y="90"/>
              </a:cxn>
              <a:cxn ang="0">
                <a:pos x="130" y="87"/>
              </a:cxn>
              <a:cxn ang="0">
                <a:pos x="123" y="82"/>
              </a:cxn>
              <a:cxn ang="0">
                <a:pos x="107" y="81"/>
              </a:cxn>
              <a:cxn ang="0">
                <a:pos x="97" y="92"/>
              </a:cxn>
              <a:cxn ang="0">
                <a:pos x="110" y="101"/>
              </a:cxn>
              <a:cxn ang="0">
                <a:pos x="118" y="112"/>
              </a:cxn>
              <a:cxn ang="0">
                <a:pos x="129" y="113"/>
              </a:cxn>
              <a:cxn ang="0">
                <a:pos x="128" y="138"/>
              </a:cxn>
              <a:cxn ang="0">
                <a:pos x="121" y="140"/>
              </a:cxn>
              <a:cxn ang="0">
                <a:pos x="110" y="133"/>
              </a:cxn>
              <a:cxn ang="0">
                <a:pos x="110" y="122"/>
              </a:cxn>
              <a:cxn ang="0">
                <a:pos x="97" y="128"/>
              </a:cxn>
              <a:cxn ang="0">
                <a:pos x="75" y="98"/>
              </a:cxn>
              <a:cxn ang="0">
                <a:pos x="31" y="76"/>
              </a:cxn>
              <a:cxn ang="0">
                <a:pos x="24" y="62"/>
              </a:cxn>
              <a:cxn ang="0">
                <a:pos x="10" y="50"/>
              </a:cxn>
              <a:cxn ang="0">
                <a:pos x="8" y="39"/>
              </a:cxn>
              <a:cxn ang="0">
                <a:pos x="4" y="33"/>
              </a:cxn>
              <a:cxn ang="0">
                <a:pos x="4" y="26"/>
              </a:cxn>
              <a:cxn ang="0">
                <a:pos x="1" y="11"/>
              </a:cxn>
              <a:cxn ang="0">
                <a:pos x="0" y="7"/>
              </a:cxn>
              <a:cxn ang="0">
                <a:pos x="15" y="0"/>
              </a:cxn>
              <a:cxn ang="0">
                <a:pos x="49" y="9"/>
              </a:cxn>
              <a:cxn ang="0">
                <a:pos x="58" y="5"/>
              </a:cxn>
              <a:cxn ang="0">
                <a:pos x="75" y="15"/>
              </a:cxn>
              <a:cxn ang="0">
                <a:pos x="82" y="27"/>
              </a:cxn>
            </a:cxnLst>
            <a:rect l="0" t="0" r="r" b="b"/>
            <a:pathLst>
              <a:path w="141" h="140">
                <a:moveTo>
                  <a:pt x="82" y="27"/>
                </a:moveTo>
                <a:lnTo>
                  <a:pt x="96" y="46"/>
                </a:lnTo>
                <a:lnTo>
                  <a:pt x="118" y="55"/>
                </a:lnTo>
                <a:lnTo>
                  <a:pt x="128" y="70"/>
                </a:lnTo>
                <a:lnTo>
                  <a:pt x="137" y="68"/>
                </a:lnTo>
                <a:lnTo>
                  <a:pt x="141" y="90"/>
                </a:lnTo>
                <a:lnTo>
                  <a:pt x="130" y="87"/>
                </a:lnTo>
                <a:lnTo>
                  <a:pt x="123" y="82"/>
                </a:lnTo>
                <a:lnTo>
                  <a:pt x="107" y="81"/>
                </a:lnTo>
                <a:lnTo>
                  <a:pt x="97" y="92"/>
                </a:lnTo>
                <a:lnTo>
                  <a:pt x="110" y="101"/>
                </a:lnTo>
                <a:lnTo>
                  <a:pt x="118" y="112"/>
                </a:lnTo>
                <a:lnTo>
                  <a:pt x="129" y="113"/>
                </a:lnTo>
                <a:lnTo>
                  <a:pt x="128" y="138"/>
                </a:lnTo>
                <a:lnTo>
                  <a:pt x="121" y="140"/>
                </a:lnTo>
                <a:lnTo>
                  <a:pt x="110" y="133"/>
                </a:lnTo>
                <a:lnTo>
                  <a:pt x="110" y="122"/>
                </a:lnTo>
                <a:lnTo>
                  <a:pt x="97" y="128"/>
                </a:lnTo>
                <a:lnTo>
                  <a:pt x="75" y="98"/>
                </a:lnTo>
                <a:lnTo>
                  <a:pt x="31" y="76"/>
                </a:lnTo>
                <a:lnTo>
                  <a:pt x="24" y="62"/>
                </a:lnTo>
                <a:lnTo>
                  <a:pt x="10" y="50"/>
                </a:lnTo>
                <a:lnTo>
                  <a:pt x="8" y="39"/>
                </a:lnTo>
                <a:lnTo>
                  <a:pt x="4" y="33"/>
                </a:lnTo>
                <a:lnTo>
                  <a:pt x="4" y="26"/>
                </a:lnTo>
                <a:lnTo>
                  <a:pt x="1" y="11"/>
                </a:lnTo>
                <a:lnTo>
                  <a:pt x="0" y="7"/>
                </a:lnTo>
                <a:lnTo>
                  <a:pt x="15" y="0"/>
                </a:lnTo>
                <a:lnTo>
                  <a:pt x="49" y="9"/>
                </a:lnTo>
                <a:lnTo>
                  <a:pt x="58" y="5"/>
                </a:lnTo>
                <a:lnTo>
                  <a:pt x="75" y="15"/>
                </a:lnTo>
                <a:lnTo>
                  <a:pt x="82" y="2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7" name="Freeform 231">
            <a:extLst>
              <a:ext uri="{FF2B5EF4-FFF2-40B4-BE49-F238E27FC236}">
                <a16:creationId xmlns:a16="http://schemas.microsoft.com/office/drawing/2014/main" id="{168DF5DE-19C3-4DCE-917A-923162FC2130}"/>
              </a:ext>
            </a:extLst>
          </p:cNvPr>
          <p:cNvSpPr>
            <a:spLocks noChangeAspect="1"/>
          </p:cNvSpPr>
          <p:nvPr/>
        </p:nvSpPr>
        <p:spPr bwMode="gray">
          <a:xfrm>
            <a:off x="8147547" y="1946767"/>
            <a:ext cx="49680" cy="25831"/>
          </a:xfrm>
          <a:custGeom>
            <a:avLst/>
            <a:gdLst/>
            <a:ahLst/>
            <a:cxnLst>
              <a:cxn ang="0">
                <a:pos x="144" y="31"/>
              </a:cxn>
              <a:cxn ang="0">
                <a:pos x="144" y="51"/>
              </a:cxn>
              <a:cxn ang="0">
                <a:pos x="146" y="69"/>
              </a:cxn>
              <a:cxn ang="0">
                <a:pos x="134" y="78"/>
              </a:cxn>
              <a:cxn ang="0">
                <a:pos x="123" y="79"/>
              </a:cxn>
              <a:cxn ang="0">
                <a:pos x="116" y="76"/>
              </a:cxn>
              <a:cxn ang="0">
                <a:pos x="112" y="86"/>
              </a:cxn>
              <a:cxn ang="0">
                <a:pos x="94" y="80"/>
              </a:cxn>
              <a:cxn ang="0">
                <a:pos x="76" y="87"/>
              </a:cxn>
              <a:cxn ang="0">
                <a:pos x="32" y="98"/>
              </a:cxn>
              <a:cxn ang="0">
                <a:pos x="10" y="102"/>
              </a:cxn>
              <a:cxn ang="0">
                <a:pos x="0" y="100"/>
              </a:cxn>
              <a:cxn ang="0">
                <a:pos x="1" y="82"/>
              </a:cxn>
              <a:cxn ang="0">
                <a:pos x="4" y="70"/>
              </a:cxn>
              <a:cxn ang="0">
                <a:pos x="25" y="58"/>
              </a:cxn>
              <a:cxn ang="0">
                <a:pos x="46" y="39"/>
              </a:cxn>
              <a:cxn ang="0">
                <a:pos x="51" y="33"/>
              </a:cxn>
              <a:cxn ang="0">
                <a:pos x="91" y="22"/>
              </a:cxn>
              <a:cxn ang="0">
                <a:pos x="105" y="9"/>
              </a:cxn>
              <a:cxn ang="0">
                <a:pos x="118" y="0"/>
              </a:cxn>
              <a:cxn ang="0">
                <a:pos x="123" y="8"/>
              </a:cxn>
              <a:cxn ang="0">
                <a:pos x="140" y="22"/>
              </a:cxn>
              <a:cxn ang="0">
                <a:pos x="144" y="31"/>
              </a:cxn>
            </a:cxnLst>
            <a:rect l="0" t="0" r="r" b="b"/>
            <a:pathLst>
              <a:path w="146" h="102">
                <a:moveTo>
                  <a:pt x="144" y="31"/>
                </a:moveTo>
                <a:lnTo>
                  <a:pt x="144" y="51"/>
                </a:lnTo>
                <a:lnTo>
                  <a:pt x="146" y="69"/>
                </a:lnTo>
                <a:lnTo>
                  <a:pt x="134" y="78"/>
                </a:lnTo>
                <a:lnTo>
                  <a:pt x="123" y="79"/>
                </a:lnTo>
                <a:lnTo>
                  <a:pt x="116" y="76"/>
                </a:lnTo>
                <a:lnTo>
                  <a:pt x="112" y="86"/>
                </a:lnTo>
                <a:lnTo>
                  <a:pt x="94" y="80"/>
                </a:lnTo>
                <a:lnTo>
                  <a:pt x="76" y="87"/>
                </a:lnTo>
                <a:lnTo>
                  <a:pt x="32" y="98"/>
                </a:lnTo>
                <a:lnTo>
                  <a:pt x="10" y="102"/>
                </a:lnTo>
                <a:lnTo>
                  <a:pt x="0" y="100"/>
                </a:lnTo>
                <a:lnTo>
                  <a:pt x="1" y="82"/>
                </a:lnTo>
                <a:lnTo>
                  <a:pt x="4" y="70"/>
                </a:lnTo>
                <a:lnTo>
                  <a:pt x="25" y="58"/>
                </a:lnTo>
                <a:lnTo>
                  <a:pt x="46" y="39"/>
                </a:lnTo>
                <a:lnTo>
                  <a:pt x="51" y="33"/>
                </a:lnTo>
                <a:lnTo>
                  <a:pt x="91" y="22"/>
                </a:lnTo>
                <a:lnTo>
                  <a:pt x="105" y="9"/>
                </a:lnTo>
                <a:lnTo>
                  <a:pt x="118" y="0"/>
                </a:lnTo>
                <a:lnTo>
                  <a:pt x="123" y="8"/>
                </a:lnTo>
                <a:lnTo>
                  <a:pt x="140" y="22"/>
                </a:lnTo>
                <a:lnTo>
                  <a:pt x="144" y="31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8" name="Freeform 232">
            <a:extLst>
              <a:ext uri="{FF2B5EF4-FFF2-40B4-BE49-F238E27FC236}">
                <a16:creationId xmlns:a16="http://schemas.microsoft.com/office/drawing/2014/main" id="{92EF50D6-A949-41D5-9D42-353477272491}"/>
              </a:ext>
            </a:extLst>
          </p:cNvPr>
          <p:cNvSpPr>
            <a:spLocks noChangeAspect="1"/>
          </p:cNvSpPr>
          <p:nvPr/>
        </p:nvSpPr>
        <p:spPr bwMode="gray">
          <a:xfrm>
            <a:off x="7849469" y="2327772"/>
            <a:ext cx="15418" cy="3875"/>
          </a:xfrm>
          <a:custGeom>
            <a:avLst/>
            <a:gdLst/>
            <a:ahLst/>
            <a:cxnLst>
              <a:cxn ang="0">
                <a:pos x="44" y="4"/>
              </a:cxn>
              <a:cxn ang="0">
                <a:pos x="41" y="6"/>
              </a:cxn>
              <a:cxn ang="0">
                <a:pos x="14" y="0"/>
              </a:cxn>
              <a:cxn ang="0">
                <a:pos x="5" y="0"/>
              </a:cxn>
              <a:cxn ang="0">
                <a:pos x="0" y="3"/>
              </a:cxn>
              <a:cxn ang="0">
                <a:pos x="1" y="9"/>
              </a:cxn>
              <a:cxn ang="0">
                <a:pos x="6" y="15"/>
              </a:cxn>
              <a:cxn ang="0">
                <a:pos x="15" y="15"/>
              </a:cxn>
              <a:cxn ang="0">
                <a:pos x="25" y="15"/>
              </a:cxn>
              <a:cxn ang="0">
                <a:pos x="25" y="10"/>
              </a:cxn>
              <a:cxn ang="0">
                <a:pos x="27" y="6"/>
              </a:cxn>
              <a:cxn ang="0">
                <a:pos x="41" y="7"/>
              </a:cxn>
              <a:cxn ang="0">
                <a:pos x="44" y="4"/>
              </a:cxn>
            </a:cxnLst>
            <a:rect l="0" t="0" r="r" b="b"/>
            <a:pathLst>
              <a:path w="44" h="15">
                <a:moveTo>
                  <a:pt x="44" y="4"/>
                </a:moveTo>
                <a:lnTo>
                  <a:pt x="41" y="6"/>
                </a:lnTo>
                <a:lnTo>
                  <a:pt x="14" y="0"/>
                </a:lnTo>
                <a:lnTo>
                  <a:pt x="5" y="0"/>
                </a:lnTo>
                <a:lnTo>
                  <a:pt x="0" y="3"/>
                </a:lnTo>
                <a:lnTo>
                  <a:pt x="1" y="9"/>
                </a:lnTo>
                <a:lnTo>
                  <a:pt x="6" y="15"/>
                </a:lnTo>
                <a:lnTo>
                  <a:pt x="15" y="15"/>
                </a:lnTo>
                <a:lnTo>
                  <a:pt x="25" y="15"/>
                </a:lnTo>
                <a:lnTo>
                  <a:pt x="25" y="10"/>
                </a:lnTo>
                <a:lnTo>
                  <a:pt x="27" y="6"/>
                </a:lnTo>
                <a:lnTo>
                  <a:pt x="41" y="7"/>
                </a:lnTo>
                <a:lnTo>
                  <a:pt x="44" y="4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9" name="Freeform 233">
            <a:extLst>
              <a:ext uri="{FF2B5EF4-FFF2-40B4-BE49-F238E27FC236}">
                <a16:creationId xmlns:a16="http://schemas.microsoft.com/office/drawing/2014/main" id="{C28B094D-4D28-4577-A77D-8CAEA80B2E23}"/>
              </a:ext>
            </a:extLst>
          </p:cNvPr>
          <p:cNvSpPr>
            <a:spLocks noChangeAspect="1"/>
          </p:cNvSpPr>
          <p:nvPr/>
        </p:nvSpPr>
        <p:spPr bwMode="gray">
          <a:xfrm>
            <a:off x="7304704" y="1422400"/>
            <a:ext cx="1039849" cy="906664"/>
          </a:xfrm>
          <a:custGeom>
            <a:avLst/>
            <a:gdLst/>
            <a:ahLst/>
            <a:cxnLst>
              <a:cxn ang="0">
                <a:pos x="334" y="269"/>
              </a:cxn>
              <a:cxn ang="0">
                <a:pos x="56" y="423"/>
              </a:cxn>
              <a:cxn ang="0">
                <a:pos x="87" y="620"/>
              </a:cxn>
              <a:cxn ang="0">
                <a:pos x="345" y="649"/>
              </a:cxn>
              <a:cxn ang="0">
                <a:pos x="370" y="802"/>
              </a:cxn>
              <a:cxn ang="0">
                <a:pos x="203" y="910"/>
              </a:cxn>
              <a:cxn ang="0">
                <a:pos x="382" y="1005"/>
              </a:cxn>
              <a:cxn ang="0">
                <a:pos x="663" y="1060"/>
              </a:cxn>
              <a:cxn ang="0">
                <a:pos x="789" y="1212"/>
              </a:cxn>
              <a:cxn ang="0">
                <a:pos x="914" y="1457"/>
              </a:cxn>
              <a:cxn ang="0">
                <a:pos x="957" y="1666"/>
              </a:cxn>
              <a:cxn ang="0">
                <a:pos x="946" y="1937"/>
              </a:cxn>
              <a:cxn ang="0">
                <a:pos x="1155" y="1924"/>
              </a:cxn>
              <a:cxn ang="0">
                <a:pos x="1212" y="2100"/>
              </a:cxn>
              <a:cxn ang="0">
                <a:pos x="1198" y="2196"/>
              </a:cxn>
              <a:cxn ang="0">
                <a:pos x="1193" y="2371"/>
              </a:cxn>
              <a:cxn ang="0">
                <a:pos x="1189" y="2458"/>
              </a:cxn>
              <a:cxn ang="0">
                <a:pos x="1066" y="2539"/>
              </a:cxn>
              <a:cxn ang="0">
                <a:pos x="1064" y="2750"/>
              </a:cxn>
              <a:cxn ang="0">
                <a:pos x="1125" y="2895"/>
              </a:cxn>
              <a:cxn ang="0">
                <a:pos x="1211" y="2960"/>
              </a:cxn>
              <a:cxn ang="0">
                <a:pos x="1195" y="3116"/>
              </a:cxn>
              <a:cxn ang="0">
                <a:pos x="1279" y="3272"/>
              </a:cxn>
              <a:cxn ang="0">
                <a:pos x="1338" y="3337"/>
              </a:cxn>
              <a:cxn ang="0">
                <a:pos x="1363" y="3416"/>
              </a:cxn>
              <a:cxn ang="0">
                <a:pos x="1470" y="3433"/>
              </a:cxn>
              <a:cxn ang="0">
                <a:pos x="1537" y="3452"/>
              </a:cxn>
              <a:cxn ang="0">
                <a:pos x="1629" y="3467"/>
              </a:cxn>
              <a:cxn ang="0">
                <a:pos x="1687" y="3305"/>
              </a:cxn>
              <a:cxn ang="0">
                <a:pos x="1689" y="3152"/>
              </a:cxn>
              <a:cxn ang="0">
                <a:pos x="1764" y="3101"/>
              </a:cxn>
              <a:cxn ang="0">
                <a:pos x="1753" y="2943"/>
              </a:cxn>
              <a:cxn ang="0">
                <a:pos x="1812" y="2852"/>
              </a:cxn>
              <a:cxn ang="0">
                <a:pos x="1901" y="2792"/>
              </a:cxn>
              <a:cxn ang="0">
                <a:pos x="1930" y="2799"/>
              </a:cxn>
              <a:cxn ang="0">
                <a:pos x="2028" y="2774"/>
              </a:cxn>
              <a:cxn ang="0">
                <a:pos x="2118" y="2690"/>
              </a:cxn>
              <a:cxn ang="0">
                <a:pos x="2174" y="2551"/>
              </a:cxn>
              <a:cxn ang="0">
                <a:pos x="2221" y="2438"/>
              </a:cxn>
              <a:cxn ang="0">
                <a:pos x="2324" y="2497"/>
              </a:cxn>
              <a:cxn ang="0">
                <a:pos x="2398" y="2454"/>
              </a:cxn>
              <a:cxn ang="0">
                <a:pos x="2533" y="2404"/>
              </a:cxn>
              <a:cxn ang="0">
                <a:pos x="2608" y="2324"/>
              </a:cxn>
              <a:cxn ang="0">
                <a:pos x="2693" y="2260"/>
              </a:cxn>
              <a:cxn ang="0">
                <a:pos x="2744" y="2191"/>
              </a:cxn>
              <a:cxn ang="0">
                <a:pos x="2518" y="2132"/>
              </a:cxn>
              <a:cxn ang="0">
                <a:pos x="2535" y="1960"/>
              </a:cxn>
              <a:cxn ang="0">
                <a:pos x="2675" y="2082"/>
              </a:cxn>
              <a:cxn ang="0">
                <a:pos x="2798" y="2021"/>
              </a:cxn>
              <a:cxn ang="0">
                <a:pos x="2734" y="1919"/>
              </a:cxn>
              <a:cxn ang="0">
                <a:pos x="2637" y="1764"/>
              </a:cxn>
              <a:cxn ang="0">
                <a:pos x="2526" y="1666"/>
              </a:cxn>
              <a:cxn ang="0">
                <a:pos x="2780" y="1635"/>
              </a:cxn>
              <a:cxn ang="0">
                <a:pos x="2761" y="1433"/>
              </a:cxn>
              <a:cxn ang="0">
                <a:pos x="2855" y="1350"/>
              </a:cxn>
              <a:cxn ang="0">
                <a:pos x="2914" y="1260"/>
              </a:cxn>
              <a:cxn ang="0">
                <a:pos x="2866" y="1034"/>
              </a:cxn>
              <a:cxn ang="0">
                <a:pos x="2763" y="931"/>
              </a:cxn>
              <a:cxn ang="0">
                <a:pos x="3000" y="845"/>
              </a:cxn>
              <a:cxn ang="0">
                <a:pos x="2868" y="650"/>
              </a:cxn>
              <a:cxn ang="0">
                <a:pos x="2831" y="472"/>
              </a:cxn>
              <a:cxn ang="0">
                <a:pos x="2931" y="232"/>
              </a:cxn>
              <a:cxn ang="0">
                <a:pos x="3035" y="0"/>
              </a:cxn>
            </a:cxnLst>
            <a:rect l="0" t="0" r="r" b="b"/>
            <a:pathLst>
              <a:path w="3035" h="3510">
                <a:moveTo>
                  <a:pt x="430" y="18"/>
                </a:moveTo>
                <a:lnTo>
                  <a:pt x="443" y="28"/>
                </a:lnTo>
                <a:lnTo>
                  <a:pt x="454" y="26"/>
                </a:lnTo>
                <a:lnTo>
                  <a:pt x="467" y="50"/>
                </a:lnTo>
                <a:lnTo>
                  <a:pt x="458" y="63"/>
                </a:lnTo>
                <a:lnTo>
                  <a:pt x="442" y="66"/>
                </a:lnTo>
                <a:lnTo>
                  <a:pt x="427" y="63"/>
                </a:lnTo>
                <a:lnTo>
                  <a:pt x="420" y="93"/>
                </a:lnTo>
                <a:lnTo>
                  <a:pt x="430" y="101"/>
                </a:lnTo>
                <a:lnTo>
                  <a:pt x="438" y="117"/>
                </a:lnTo>
                <a:lnTo>
                  <a:pt x="442" y="131"/>
                </a:lnTo>
                <a:lnTo>
                  <a:pt x="442" y="147"/>
                </a:lnTo>
                <a:lnTo>
                  <a:pt x="443" y="157"/>
                </a:lnTo>
                <a:lnTo>
                  <a:pt x="424" y="183"/>
                </a:lnTo>
                <a:lnTo>
                  <a:pt x="416" y="204"/>
                </a:lnTo>
                <a:lnTo>
                  <a:pt x="406" y="212"/>
                </a:lnTo>
                <a:lnTo>
                  <a:pt x="382" y="255"/>
                </a:lnTo>
                <a:lnTo>
                  <a:pt x="377" y="276"/>
                </a:lnTo>
                <a:lnTo>
                  <a:pt x="368" y="283"/>
                </a:lnTo>
                <a:lnTo>
                  <a:pt x="363" y="278"/>
                </a:lnTo>
                <a:lnTo>
                  <a:pt x="351" y="278"/>
                </a:lnTo>
                <a:lnTo>
                  <a:pt x="334" y="269"/>
                </a:lnTo>
                <a:lnTo>
                  <a:pt x="322" y="278"/>
                </a:lnTo>
                <a:lnTo>
                  <a:pt x="311" y="258"/>
                </a:lnTo>
                <a:lnTo>
                  <a:pt x="275" y="274"/>
                </a:lnTo>
                <a:lnTo>
                  <a:pt x="274" y="284"/>
                </a:lnTo>
                <a:lnTo>
                  <a:pt x="263" y="278"/>
                </a:lnTo>
                <a:lnTo>
                  <a:pt x="231" y="285"/>
                </a:lnTo>
                <a:lnTo>
                  <a:pt x="204" y="305"/>
                </a:lnTo>
                <a:lnTo>
                  <a:pt x="195" y="314"/>
                </a:lnTo>
                <a:lnTo>
                  <a:pt x="201" y="325"/>
                </a:lnTo>
                <a:lnTo>
                  <a:pt x="217" y="330"/>
                </a:lnTo>
                <a:lnTo>
                  <a:pt x="216" y="343"/>
                </a:lnTo>
                <a:lnTo>
                  <a:pt x="199" y="337"/>
                </a:lnTo>
                <a:lnTo>
                  <a:pt x="191" y="341"/>
                </a:lnTo>
                <a:lnTo>
                  <a:pt x="189" y="350"/>
                </a:lnTo>
                <a:lnTo>
                  <a:pt x="183" y="355"/>
                </a:lnTo>
                <a:lnTo>
                  <a:pt x="153" y="357"/>
                </a:lnTo>
                <a:lnTo>
                  <a:pt x="140" y="370"/>
                </a:lnTo>
                <a:lnTo>
                  <a:pt x="114" y="378"/>
                </a:lnTo>
                <a:lnTo>
                  <a:pt x="106" y="411"/>
                </a:lnTo>
                <a:lnTo>
                  <a:pt x="87" y="402"/>
                </a:lnTo>
                <a:lnTo>
                  <a:pt x="65" y="409"/>
                </a:lnTo>
                <a:lnTo>
                  <a:pt x="56" y="423"/>
                </a:lnTo>
                <a:lnTo>
                  <a:pt x="32" y="432"/>
                </a:lnTo>
                <a:lnTo>
                  <a:pt x="18" y="443"/>
                </a:lnTo>
                <a:lnTo>
                  <a:pt x="15" y="458"/>
                </a:lnTo>
                <a:lnTo>
                  <a:pt x="16" y="464"/>
                </a:lnTo>
                <a:lnTo>
                  <a:pt x="5" y="485"/>
                </a:lnTo>
                <a:lnTo>
                  <a:pt x="6" y="494"/>
                </a:lnTo>
                <a:lnTo>
                  <a:pt x="26" y="499"/>
                </a:lnTo>
                <a:lnTo>
                  <a:pt x="13" y="504"/>
                </a:lnTo>
                <a:lnTo>
                  <a:pt x="13" y="510"/>
                </a:lnTo>
                <a:lnTo>
                  <a:pt x="10" y="526"/>
                </a:lnTo>
                <a:lnTo>
                  <a:pt x="0" y="529"/>
                </a:lnTo>
                <a:lnTo>
                  <a:pt x="4" y="540"/>
                </a:lnTo>
                <a:lnTo>
                  <a:pt x="18" y="555"/>
                </a:lnTo>
                <a:lnTo>
                  <a:pt x="33" y="563"/>
                </a:lnTo>
                <a:lnTo>
                  <a:pt x="37" y="572"/>
                </a:lnTo>
                <a:lnTo>
                  <a:pt x="37" y="586"/>
                </a:lnTo>
                <a:lnTo>
                  <a:pt x="39" y="591"/>
                </a:lnTo>
                <a:lnTo>
                  <a:pt x="58" y="601"/>
                </a:lnTo>
                <a:lnTo>
                  <a:pt x="65" y="598"/>
                </a:lnTo>
                <a:lnTo>
                  <a:pt x="76" y="607"/>
                </a:lnTo>
                <a:lnTo>
                  <a:pt x="91" y="608"/>
                </a:lnTo>
                <a:lnTo>
                  <a:pt x="87" y="620"/>
                </a:lnTo>
                <a:lnTo>
                  <a:pt x="92" y="634"/>
                </a:lnTo>
                <a:lnTo>
                  <a:pt x="114" y="630"/>
                </a:lnTo>
                <a:lnTo>
                  <a:pt x="155" y="614"/>
                </a:lnTo>
                <a:lnTo>
                  <a:pt x="134" y="641"/>
                </a:lnTo>
                <a:lnTo>
                  <a:pt x="128" y="660"/>
                </a:lnTo>
                <a:lnTo>
                  <a:pt x="160" y="660"/>
                </a:lnTo>
                <a:lnTo>
                  <a:pt x="180" y="649"/>
                </a:lnTo>
                <a:lnTo>
                  <a:pt x="180" y="657"/>
                </a:lnTo>
                <a:lnTo>
                  <a:pt x="153" y="678"/>
                </a:lnTo>
                <a:lnTo>
                  <a:pt x="158" y="693"/>
                </a:lnTo>
                <a:lnTo>
                  <a:pt x="196" y="709"/>
                </a:lnTo>
                <a:lnTo>
                  <a:pt x="214" y="711"/>
                </a:lnTo>
                <a:lnTo>
                  <a:pt x="236" y="700"/>
                </a:lnTo>
                <a:lnTo>
                  <a:pt x="237" y="685"/>
                </a:lnTo>
                <a:lnTo>
                  <a:pt x="230" y="663"/>
                </a:lnTo>
                <a:lnTo>
                  <a:pt x="239" y="660"/>
                </a:lnTo>
                <a:lnTo>
                  <a:pt x="253" y="678"/>
                </a:lnTo>
                <a:lnTo>
                  <a:pt x="258" y="694"/>
                </a:lnTo>
                <a:lnTo>
                  <a:pt x="289" y="694"/>
                </a:lnTo>
                <a:lnTo>
                  <a:pt x="314" y="688"/>
                </a:lnTo>
                <a:lnTo>
                  <a:pt x="329" y="663"/>
                </a:lnTo>
                <a:lnTo>
                  <a:pt x="345" y="649"/>
                </a:lnTo>
                <a:lnTo>
                  <a:pt x="356" y="646"/>
                </a:lnTo>
                <a:lnTo>
                  <a:pt x="354" y="658"/>
                </a:lnTo>
                <a:lnTo>
                  <a:pt x="340" y="666"/>
                </a:lnTo>
                <a:lnTo>
                  <a:pt x="345" y="673"/>
                </a:lnTo>
                <a:lnTo>
                  <a:pt x="352" y="671"/>
                </a:lnTo>
                <a:lnTo>
                  <a:pt x="360" y="658"/>
                </a:lnTo>
                <a:lnTo>
                  <a:pt x="375" y="655"/>
                </a:lnTo>
                <a:lnTo>
                  <a:pt x="379" y="665"/>
                </a:lnTo>
                <a:lnTo>
                  <a:pt x="381" y="678"/>
                </a:lnTo>
                <a:lnTo>
                  <a:pt x="393" y="688"/>
                </a:lnTo>
                <a:lnTo>
                  <a:pt x="389" y="706"/>
                </a:lnTo>
                <a:lnTo>
                  <a:pt x="381" y="716"/>
                </a:lnTo>
                <a:lnTo>
                  <a:pt x="365" y="714"/>
                </a:lnTo>
                <a:lnTo>
                  <a:pt x="356" y="725"/>
                </a:lnTo>
                <a:lnTo>
                  <a:pt x="359" y="736"/>
                </a:lnTo>
                <a:lnTo>
                  <a:pt x="365" y="747"/>
                </a:lnTo>
                <a:lnTo>
                  <a:pt x="395" y="763"/>
                </a:lnTo>
                <a:lnTo>
                  <a:pt x="398" y="769"/>
                </a:lnTo>
                <a:lnTo>
                  <a:pt x="397" y="776"/>
                </a:lnTo>
                <a:lnTo>
                  <a:pt x="391" y="785"/>
                </a:lnTo>
                <a:lnTo>
                  <a:pt x="373" y="791"/>
                </a:lnTo>
                <a:lnTo>
                  <a:pt x="370" y="802"/>
                </a:lnTo>
                <a:lnTo>
                  <a:pt x="360" y="803"/>
                </a:lnTo>
                <a:lnTo>
                  <a:pt x="346" y="796"/>
                </a:lnTo>
                <a:lnTo>
                  <a:pt x="289" y="781"/>
                </a:lnTo>
                <a:lnTo>
                  <a:pt x="258" y="789"/>
                </a:lnTo>
                <a:lnTo>
                  <a:pt x="203" y="776"/>
                </a:lnTo>
                <a:lnTo>
                  <a:pt x="146" y="774"/>
                </a:lnTo>
                <a:lnTo>
                  <a:pt x="117" y="787"/>
                </a:lnTo>
                <a:lnTo>
                  <a:pt x="119" y="797"/>
                </a:lnTo>
                <a:lnTo>
                  <a:pt x="106" y="800"/>
                </a:lnTo>
                <a:lnTo>
                  <a:pt x="88" y="829"/>
                </a:lnTo>
                <a:lnTo>
                  <a:pt x="81" y="840"/>
                </a:lnTo>
                <a:lnTo>
                  <a:pt x="87" y="838"/>
                </a:lnTo>
                <a:lnTo>
                  <a:pt x="110" y="851"/>
                </a:lnTo>
                <a:lnTo>
                  <a:pt x="114" y="860"/>
                </a:lnTo>
                <a:lnTo>
                  <a:pt x="113" y="872"/>
                </a:lnTo>
                <a:lnTo>
                  <a:pt x="129" y="884"/>
                </a:lnTo>
                <a:lnTo>
                  <a:pt x="149" y="881"/>
                </a:lnTo>
                <a:lnTo>
                  <a:pt x="173" y="828"/>
                </a:lnTo>
                <a:lnTo>
                  <a:pt x="179" y="833"/>
                </a:lnTo>
                <a:lnTo>
                  <a:pt x="160" y="870"/>
                </a:lnTo>
                <a:lnTo>
                  <a:pt x="166" y="894"/>
                </a:lnTo>
                <a:lnTo>
                  <a:pt x="203" y="910"/>
                </a:lnTo>
                <a:lnTo>
                  <a:pt x="233" y="915"/>
                </a:lnTo>
                <a:lnTo>
                  <a:pt x="262" y="909"/>
                </a:lnTo>
                <a:lnTo>
                  <a:pt x="260" y="924"/>
                </a:lnTo>
                <a:lnTo>
                  <a:pt x="243" y="937"/>
                </a:lnTo>
                <a:lnTo>
                  <a:pt x="222" y="937"/>
                </a:lnTo>
                <a:lnTo>
                  <a:pt x="185" y="976"/>
                </a:lnTo>
                <a:lnTo>
                  <a:pt x="198" y="996"/>
                </a:lnTo>
                <a:lnTo>
                  <a:pt x="214" y="1012"/>
                </a:lnTo>
                <a:lnTo>
                  <a:pt x="225" y="1031"/>
                </a:lnTo>
                <a:lnTo>
                  <a:pt x="262" y="1061"/>
                </a:lnTo>
                <a:lnTo>
                  <a:pt x="292" y="1070"/>
                </a:lnTo>
                <a:lnTo>
                  <a:pt x="309" y="1081"/>
                </a:lnTo>
                <a:lnTo>
                  <a:pt x="336" y="1087"/>
                </a:lnTo>
                <a:lnTo>
                  <a:pt x="362" y="1099"/>
                </a:lnTo>
                <a:lnTo>
                  <a:pt x="329" y="1048"/>
                </a:lnTo>
                <a:lnTo>
                  <a:pt x="313" y="1037"/>
                </a:lnTo>
                <a:lnTo>
                  <a:pt x="328" y="1016"/>
                </a:lnTo>
                <a:lnTo>
                  <a:pt x="340" y="1016"/>
                </a:lnTo>
                <a:lnTo>
                  <a:pt x="357" y="1043"/>
                </a:lnTo>
                <a:lnTo>
                  <a:pt x="368" y="1044"/>
                </a:lnTo>
                <a:lnTo>
                  <a:pt x="372" y="1024"/>
                </a:lnTo>
                <a:lnTo>
                  <a:pt x="382" y="1005"/>
                </a:lnTo>
                <a:lnTo>
                  <a:pt x="410" y="1015"/>
                </a:lnTo>
                <a:lnTo>
                  <a:pt x="404" y="1028"/>
                </a:lnTo>
                <a:lnTo>
                  <a:pt x="402" y="1054"/>
                </a:lnTo>
                <a:lnTo>
                  <a:pt x="419" y="1071"/>
                </a:lnTo>
                <a:lnTo>
                  <a:pt x="430" y="1062"/>
                </a:lnTo>
                <a:lnTo>
                  <a:pt x="440" y="1042"/>
                </a:lnTo>
                <a:lnTo>
                  <a:pt x="453" y="1034"/>
                </a:lnTo>
                <a:lnTo>
                  <a:pt x="462" y="1038"/>
                </a:lnTo>
                <a:lnTo>
                  <a:pt x="465" y="1023"/>
                </a:lnTo>
                <a:lnTo>
                  <a:pt x="476" y="1010"/>
                </a:lnTo>
                <a:lnTo>
                  <a:pt x="491" y="1001"/>
                </a:lnTo>
                <a:lnTo>
                  <a:pt x="491" y="1021"/>
                </a:lnTo>
                <a:lnTo>
                  <a:pt x="502" y="1039"/>
                </a:lnTo>
                <a:lnTo>
                  <a:pt x="521" y="1022"/>
                </a:lnTo>
                <a:lnTo>
                  <a:pt x="534" y="992"/>
                </a:lnTo>
                <a:lnTo>
                  <a:pt x="554" y="997"/>
                </a:lnTo>
                <a:lnTo>
                  <a:pt x="562" y="1018"/>
                </a:lnTo>
                <a:lnTo>
                  <a:pt x="575" y="1024"/>
                </a:lnTo>
                <a:lnTo>
                  <a:pt x="581" y="1019"/>
                </a:lnTo>
                <a:lnTo>
                  <a:pt x="593" y="1021"/>
                </a:lnTo>
                <a:lnTo>
                  <a:pt x="657" y="1040"/>
                </a:lnTo>
                <a:lnTo>
                  <a:pt x="663" y="1060"/>
                </a:lnTo>
                <a:lnTo>
                  <a:pt x="671" y="1066"/>
                </a:lnTo>
                <a:lnTo>
                  <a:pt x="672" y="1075"/>
                </a:lnTo>
                <a:lnTo>
                  <a:pt x="672" y="1054"/>
                </a:lnTo>
                <a:lnTo>
                  <a:pt x="673" y="1054"/>
                </a:lnTo>
                <a:lnTo>
                  <a:pt x="698" y="1075"/>
                </a:lnTo>
                <a:lnTo>
                  <a:pt x="715" y="1085"/>
                </a:lnTo>
                <a:lnTo>
                  <a:pt x="723" y="1082"/>
                </a:lnTo>
                <a:lnTo>
                  <a:pt x="727" y="1092"/>
                </a:lnTo>
                <a:lnTo>
                  <a:pt x="725" y="1118"/>
                </a:lnTo>
                <a:lnTo>
                  <a:pt x="737" y="1115"/>
                </a:lnTo>
                <a:lnTo>
                  <a:pt x="750" y="1099"/>
                </a:lnTo>
                <a:lnTo>
                  <a:pt x="758" y="1121"/>
                </a:lnTo>
                <a:lnTo>
                  <a:pt x="763" y="1123"/>
                </a:lnTo>
                <a:lnTo>
                  <a:pt x="771" y="1132"/>
                </a:lnTo>
                <a:lnTo>
                  <a:pt x="787" y="1128"/>
                </a:lnTo>
                <a:lnTo>
                  <a:pt x="791" y="1140"/>
                </a:lnTo>
                <a:lnTo>
                  <a:pt x="798" y="1153"/>
                </a:lnTo>
                <a:lnTo>
                  <a:pt x="800" y="1166"/>
                </a:lnTo>
                <a:lnTo>
                  <a:pt x="803" y="1169"/>
                </a:lnTo>
                <a:lnTo>
                  <a:pt x="802" y="1180"/>
                </a:lnTo>
                <a:lnTo>
                  <a:pt x="792" y="1199"/>
                </a:lnTo>
                <a:lnTo>
                  <a:pt x="789" y="1212"/>
                </a:lnTo>
                <a:lnTo>
                  <a:pt x="800" y="1200"/>
                </a:lnTo>
                <a:lnTo>
                  <a:pt x="802" y="1215"/>
                </a:lnTo>
                <a:lnTo>
                  <a:pt x="801" y="1221"/>
                </a:lnTo>
                <a:lnTo>
                  <a:pt x="812" y="1241"/>
                </a:lnTo>
                <a:lnTo>
                  <a:pt x="814" y="1261"/>
                </a:lnTo>
                <a:lnTo>
                  <a:pt x="823" y="1275"/>
                </a:lnTo>
                <a:lnTo>
                  <a:pt x="877" y="1314"/>
                </a:lnTo>
                <a:lnTo>
                  <a:pt x="878" y="1322"/>
                </a:lnTo>
                <a:lnTo>
                  <a:pt x="871" y="1329"/>
                </a:lnTo>
                <a:lnTo>
                  <a:pt x="867" y="1336"/>
                </a:lnTo>
                <a:lnTo>
                  <a:pt x="872" y="1349"/>
                </a:lnTo>
                <a:lnTo>
                  <a:pt x="886" y="1352"/>
                </a:lnTo>
                <a:lnTo>
                  <a:pt x="914" y="1392"/>
                </a:lnTo>
                <a:lnTo>
                  <a:pt x="906" y="1397"/>
                </a:lnTo>
                <a:lnTo>
                  <a:pt x="882" y="1404"/>
                </a:lnTo>
                <a:lnTo>
                  <a:pt x="900" y="1409"/>
                </a:lnTo>
                <a:lnTo>
                  <a:pt x="913" y="1406"/>
                </a:lnTo>
                <a:lnTo>
                  <a:pt x="915" y="1422"/>
                </a:lnTo>
                <a:lnTo>
                  <a:pt x="892" y="1422"/>
                </a:lnTo>
                <a:lnTo>
                  <a:pt x="915" y="1433"/>
                </a:lnTo>
                <a:lnTo>
                  <a:pt x="918" y="1440"/>
                </a:lnTo>
                <a:lnTo>
                  <a:pt x="914" y="1457"/>
                </a:lnTo>
                <a:lnTo>
                  <a:pt x="911" y="1483"/>
                </a:lnTo>
                <a:lnTo>
                  <a:pt x="922" y="1480"/>
                </a:lnTo>
                <a:lnTo>
                  <a:pt x="930" y="1489"/>
                </a:lnTo>
                <a:lnTo>
                  <a:pt x="921" y="1501"/>
                </a:lnTo>
                <a:lnTo>
                  <a:pt x="941" y="1521"/>
                </a:lnTo>
                <a:lnTo>
                  <a:pt x="937" y="1542"/>
                </a:lnTo>
                <a:lnTo>
                  <a:pt x="938" y="1549"/>
                </a:lnTo>
                <a:lnTo>
                  <a:pt x="929" y="1544"/>
                </a:lnTo>
                <a:lnTo>
                  <a:pt x="927" y="1555"/>
                </a:lnTo>
                <a:lnTo>
                  <a:pt x="929" y="1564"/>
                </a:lnTo>
                <a:lnTo>
                  <a:pt x="952" y="1581"/>
                </a:lnTo>
                <a:lnTo>
                  <a:pt x="954" y="1587"/>
                </a:lnTo>
                <a:lnTo>
                  <a:pt x="956" y="1597"/>
                </a:lnTo>
                <a:lnTo>
                  <a:pt x="949" y="1618"/>
                </a:lnTo>
                <a:lnTo>
                  <a:pt x="958" y="1616"/>
                </a:lnTo>
                <a:lnTo>
                  <a:pt x="975" y="1607"/>
                </a:lnTo>
                <a:lnTo>
                  <a:pt x="967" y="1615"/>
                </a:lnTo>
                <a:lnTo>
                  <a:pt x="963" y="1624"/>
                </a:lnTo>
                <a:lnTo>
                  <a:pt x="960" y="1636"/>
                </a:lnTo>
                <a:lnTo>
                  <a:pt x="972" y="1646"/>
                </a:lnTo>
                <a:lnTo>
                  <a:pt x="962" y="1652"/>
                </a:lnTo>
                <a:lnTo>
                  <a:pt x="957" y="1666"/>
                </a:lnTo>
                <a:lnTo>
                  <a:pt x="947" y="1673"/>
                </a:lnTo>
                <a:lnTo>
                  <a:pt x="980" y="1683"/>
                </a:lnTo>
                <a:lnTo>
                  <a:pt x="999" y="1693"/>
                </a:lnTo>
                <a:lnTo>
                  <a:pt x="1006" y="1710"/>
                </a:lnTo>
                <a:lnTo>
                  <a:pt x="1005" y="1728"/>
                </a:lnTo>
                <a:lnTo>
                  <a:pt x="1000" y="1733"/>
                </a:lnTo>
                <a:lnTo>
                  <a:pt x="999" y="1748"/>
                </a:lnTo>
                <a:lnTo>
                  <a:pt x="1000" y="1765"/>
                </a:lnTo>
                <a:lnTo>
                  <a:pt x="1001" y="1781"/>
                </a:lnTo>
                <a:lnTo>
                  <a:pt x="992" y="1785"/>
                </a:lnTo>
                <a:lnTo>
                  <a:pt x="996" y="1801"/>
                </a:lnTo>
                <a:lnTo>
                  <a:pt x="990" y="1808"/>
                </a:lnTo>
                <a:lnTo>
                  <a:pt x="986" y="1825"/>
                </a:lnTo>
                <a:lnTo>
                  <a:pt x="981" y="1834"/>
                </a:lnTo>
                <a:lnTo>
                  <a:pt x="967" y="1854"/>
                </a:lnTo>
                <a:lnTo>
                  <a:pt x="953" y="1860"/>
                </a:lnTo>
                <a:lnTo>
                  <a:pt x="969" y="1878"/>
                </a:lnTo>
                <a:lnTo>
                  <a:pt x="992" y="1869"/>
                </a:lnTo>
                <a:lnTo>
                  <a:pt x="968" y="1898"/>
                </a:lnTo>
                <a:lnTo>
                  <a:pt x="951" y="1906"/>
                </a:lnTo>
                <a:lnTo>
                  <a:pt x="941" y="1921"/>
                </a:lnTo>
                <a:lnTo>
                  <a:pt x="946" y="1937"/>
                </a:lnTo>
                <a:lnTo>
                  <a:pt x="963" y="1968"/>
                </a:lnTo>
                <a:lnTo>
                  <a:pt x="973" y="1954"/>
                </a:lnTo>
                <a:lnTo>
                  <a:pt x="988" y="1970"/>
                </a:lnTo>
                <a:lnTo>
                  <a:pt x="1007" y="1976"/>
                </a:lnTo>
                <a:lnTo>
                  <a:pt x="1037" y="1960"/>
                </a:lnTo>
                <a:lnTo>
                  <a:pt x="1038" y="1943"/>
                </a:lnTo>
                <a:lnTo>
                  <a:pt x="1028" y="1931"/>
                </a:lnTo>
                <a:lnTo>
                  <a:pt x="1032" y="1919"/>
                </a:lnTo>
                <a:lnTo>
                  <a:pt x="1039" y="1926"/>
                </a:lnTo>
                <a:lnTo>
                  <a:pt x="1046" y="1917"/>
                </a:lnTo>
                <a:lnTo>
                  <a:pt x="1044" y="1908"/>
                </a:lnTo>
                <a:lnTo>
                  <a:pt x="1061" y="1895"/>
                </a:lnTo>
                <a:lnTo>
                  <a:pt x="1062" y="1865"/>
                </a:lnTo>
                <a:lnTo>
                  <a:pt x="1069" y="1882"/>
                </a:lnTo>
                <a:lnTo>
                  <a:pt x="1078" y="1899"/>
                </a:lnTo>
                <a:lnTo>
                  <a:pt x="1096" y="1883"/>
                </a:lnTo>
                <a:lnTo>
                  <a:pt x="1087" y="1904"/>
                </a:lnTo>
                <a:lnTo>
                  <a:pt x="1086" y="1919"/>
                </a:lnTo>
                <a:lnTo>
                  <a:pt x="1105" y="1926"/>
                </a:lnTo>
                <a:lnTo>
                  <a:pt x="1104" y="1930"/>
                </a:lnTo>
                <a:lnTo>
                  <a:pt x="1114" y="1930"/>
                </a:lnTo>
                <a:lnTo>
                  <a:pt x="1155" y="1924"/>
                </a:lnTo>
                <a:lnTo>
                  <a:pt x="1141" y="1941"/>
                </a:lnTo>
                <a:lnTo>
                  <a:pt x="1104" y="1953"/>
                </a:lnTo>
                <a:lnTo>
                  <a:pt x="1092" y="1969"/>
                </a:lnTo>
                <a:lnTo>
                  <a:pt x="1120" y="1973"/>
                </a:lnTo>
                <a:lnTo>
                  <a:pt x="1152" y="1962"/>
                </a:lnTo>
                <a:lnTo>
                  <a:pt x="1132" y="1975"/>
                </a:lnTo>
                <a:lnTo>
                  <a:pt x="1128" y="1994"/>
                </a:lnTo>
                <a:lnTo>
                  <a:pt x="1118" y="2011"/>
                </a:lnTo>
                <a:lnTo>
                  <a:pt x="1164" y="1981"/>
                </a:lnTo>
                <a:lnTo>
                  <a:pt x="1136" y="2017"/>
                </a:lnTo>
                <a:lnTo>
                  <a:pt x="1180" y="2012"/>
                </a:lnTo>
                <a:lnTo>
                  <a:pt x="1175" y="2025"/>
                </a:lnTo>
                <a:lnTo>
                  <a:pt x="1183" y="2033"/>
                </a:lnTo>
                <a:lnTo>
                  <a:pt x="1180" y="2041"/>
                </a:lnTo>
                <a:lnTo>
                  <a:pt x="1152" y="2029"/>
                </a:lnTo>
                <a:lnTo>
                  <a:pt x="1167" y="2045"/>
                </a:lnTo>
                <a:lnTo>
                  <a:pt x="1199" y="2059"/>
                </a:lnTo>
                <a:lnTo>
                  <a:pt x="1212" y="2075"/>
                </a:lnTo>
                <a:lnTo>
                  <a:pt x="1218" y="2091"/>
                </a:lnTo>
                <a:lnTo>
                  <a:pt x="1196" y="2082"/>
                </a:lnTo>
                <a:lnTo>
                  <a:pt x="1212" y="2092"/>
                </a:lnTo>
                <a:lnTo>
                  <a:pt x="1212" y="2100"/>
                </a:lnTo>
                <a:lnTo>
                  <a:pt x="1200" y="2103"/>
                </a:lnTo>
                <a:lnTo>
                  <a:pt x="1204" y="2111"/>
                </a:lnTo>
                <a:lnTo>
                  <a:pt x="1188" y="2105"/>
                </a:lnTo>
                <a:lnTo>
                  <a:pt x="1190" y="2121"/>
                </a:lnTo>
                <a:lnTo>
                  <a:pt x="1199" y="2132"/>
                </a:lnTo>
                <a:lnTo>
                  <a:pt x="1218" y="2124"/>
                </a:lnTo>
                <a:lnTo>
                  <a:pt x="1223" y="2136"/>
                </a:lnTo>
                <a:lnTo>
                  <a:pt x="1221" y="2148"/>
                </a:lnTo>
                <a:lnTo>
                  <a:pt x="1191" y="2142"/>
                </a:lnTo>
                <a:lnTo>
                  <a:pt x="1164" y="2131"/>
                </a:lnTo>
                <a:lnTo>
                  <a:pt x="1124" y="2094"/>
                </a:lnTo>
                <a:lnTo>
                  <a:pt x="1102" y="2080"/>
                </a:lnTo>
                <a:lnTo>
                  <a:pt x="1039" y="2071"/>
                </a:lnTo>
                <a:lnTo>
                  <a:pt x="1023" y="2073"/>
                </a:lnTo>
                <a:lnTo>
                  <a:pt x="1010" y="2091"/>
                </a:lnTo>
                <a:lnTo>
                  <a:pt x="1042" y="2138"/>
                </a:lnTo>
                <a:lnTo>
                  <a:pt x="1070" y="2147"/>
                </a:lnTo>
                <a:lnTo>
                  <a:pt x="1102" y="2162"/>
                </a:lnTo>
                <a:lnTo>
                  <a:pt x="1125" y="2190"/>
                </a:lnTo>
                <a:lnTo>
                  <a:pt x="1174" y="2201"/>
                </a:lnTo>
                <a:lnTo>
                  <a:pt x="1183" y="2194"/>
                </a:lnTo>
                <a:lnTo>
                  <a:pt x="1198" y="2196"/>
                </a:lnTo>
                <a:lnTo>
                  <a:pt x="1204" y="2202"/>
                </a:lnTo>
                <a:lnTo>
                  <a:pt x="1234" y="2200"/>
                </a:lnTo>
                <a:lnTo>
                  <a:pt x="1232" y="2216"/>
                </a:lnTo>
                <a:lnTo>
                  <a:pt x="1238" y="2232"/>
                </a:lnTo>
                <a:lnTo>
                  <a:pt x="1221" y="2238"/>
                </a:lnTo>
                <a:lnTo>
                  <a:pt x="1225" y="2255"/>
                </a:lnTo>
                <a:lnTo>
                  <a:pt x="1211" y="2261"/>
                </a:lnTo>
                <a:lnTo>
                  <a:pt x="1215" y="2276"/>
                </a:lnTo>
                <a:lnTo>
                  <a:pt x="1217" y="2281"/>
                </a:lnTo>
                <a:lnTo>
                  <a:pt x="1204" y="2288"/>
                </a:lnTo>
                <a:lnTo>
                  <a:pt x="1202" y="2313"/>
                </a:lnTo>
                <a:lnTo>
                  <a:pt x="1217" y="2324"/>
                </a:lnTo>
                <a:lnTo>
                  <a:pt x="1234" y="2312"/>
                </a:lnTo>
                <a:lnTo>
                  <a:pt x="1242" y="2326"/>
                </a:lnTo>
                <a:lnTo>
                  <a:pt x="1226" y="2337"/>
                </a:lnTo>
                <a:lnTo>
                  <a:pt x="1234" y="2349"/>
                </a:lnTo>
                <a:lnTo>
                  <a:pt x="1221" y="2350"/>
                </a:lnTo>
                <a:lnTo>
                  <a:pt x="1215" y="2337"/>
                </a:lnTo>
                <a:lnTo>
                  <a:pt x="1201" y="2334"/>
                </a:lnTo>
                <a:lnTo>
                  <a:pt x="1194" y="2341"/>
                </a:lnTo>
                <a:lnTo>
                  <a:pt x="1193" y="2356"/>
                </a:lnTo>
                <a:lnTo>
                  <a:pt x="1193" y="2371"/>
                </a:lnTo>
                <a:lnTo>
                  <a:pt x="1199" y="2378"/>
                </a:lnTo>
                <a:lnTo>
                  <a:pt x="1188" y="2392"/>
                </a:lnTo>
                <a:lnTo>
                  <a:pt x="1191" y="2398"/>
                </a:lnTo>
                <a:lnTo>
                  <a:pt x="1204" y="2395"/>
                </a:lnTo>
                <a:lnTo>
                  <a:pt x="1199" y="2404"/>
                </a:lnTo>
                <a:lnTo>
                  <a:pt x="1193" y="2421"/>
                </a:lnTo>
                <a:lnTo>
                  <a:pt x="1171" y="2428"/>
                </a:lnTo>
                <a:lnTo>
                  <a:pt x="1155" y="2421"/>
                </a:lnTo>
                <a:lnTo>
                  <a:pt x="1140" y="2420"/>
                </a:lnTo>
                <a:lnTo>
                  <a:pt x="1118" y="2426"/>
                </a:lnTo>
                <a:lnTo>
                  <a:pt x="1114" y="2436"/>
                </a:lnTo>
                <a:lnTo>
                  <a:pt x="1098" y="2452"/>
                </a:lnTo>
                <a:lnTo>
                  <a:pt x="1102" y="2462"/>
                </a:lnTo>
                <a:lnTo>
                  <a:pt x="1099" y="2463"/>
                </a:lnTo>
                <a:lnTo>
                  <a:pt x="1103" y="2474"/>
                </a:lnTo>
                <a:lnTo>
                  <a:pt x="1115" y="2468"/>
                </a:lnTo>
                <a:lnTo>
                  <a:pt x="1128" y="2476"/>
                </a:lnTo>
                <a:lnTo>
                  <a:pt x="1182" y="2459"/>
                </a:lnTo>
                <a:lnTo>
                  <a:pt x="1172" y="2442"/>
                </a:lnTo>
                <a:lnTo>
                  <a:pt x="1191" y="2443"/>
                </a:lnTo>
                <a:lnTo>
                  <a:pt x="1194" y="2447"/>
                </a:lnTo>
                <a:lnTo>
                  <a:pt x="1189" y="2458"/>
                </a:lnTo>
                <a:lnTo>
                  <a:pt x="1174" y="2466"/>
                </a:lnTo>
                <a:lnTo>
                  <a:pt x="1198" y="2479"/>
                </a:lnTo>
                <a:lnTo>
                  <a:pt x="1184" y="2476"/>
                </a:lnTo>
                <a:lnTo>
                  <a:pt x="1188" y="2485"/>
                </a:lnTo>
                <a:lnTo>
                  <a:pt x="1205" y="2493"/>
                </a:lnTo>
                <a:lnTo>
                  <a:pt x="1199" y="2498"/>
                </a:lnTo>
                <a:lnTo>
                  <a:pt x="1188" y="2493"/>
                </a:lnTo>
                <a:lnTo>
                  <a:pt x="1171" y="2500"/>
                </a:lnTo>
                <a:lnTo>
                  <a:pt x="1155" y="2502"/>
                </a:lnTo>
                <a:lnTo>
                  <a:pt x="1114" y="2481"/>
                </a:lnTo>
                <a:lnTo>
                  <a:pt x="1101" y="2487"/>
                </a:lnTo>
                <a:lnTo>
                  <a:pt x="1101" y="2492"/>
                </a:lnTo>
                <a:lnTo>
                  <a:pt x="1078" y="2485"/>
                </a:lnTo>
                <a:lnTo>
                  <a:pt x="1071" y="2491"/>
                </a:lnTo>
                <a:lnTo>
                  <a:pt x="1088" y="2491"/>
                </a:lnTo>
                <a:lnTo>
                  <a:pt x="1104" y="2508"/>
                </a:lnTo>
                <a:lnTo>
                  <a:pt x="1098" y="2513"/>
                </a:lnTo>
                <a:lnTo>
                  <a:pt x="1081" y="2503"/>
                </a:lnTo>
                <a:lnTo>
                  <a:pt x="1091" y="2516"/>
                </a:lnTo>
                <a:lnTo>
                  <a:pt x="1078" y="2516"/>
                </a:lnTo>
                <a:lnTo>
                  <a:pt x="1064" y="2525"/>
                </a:lnTo>
                <a:lnTo>
                  <a:pt x="1066" y="2539"/>
                </a:lnTo>
                <a:lnTo>
                  <a:pt x="1065" y="2555"/>
                </a:lnTo>
                <a:lnTo>
                  <a:pt x="1067" y="2556"/>
                </a:lnTo>
                <a:lnTo>
                  <a:pt x="1056" y="2570"/>
                </a:lnTo>
                <a:lnTo>
                  <a:pt x="1067" y="2578"/>
                </a:lnTo>
                <a:lnTo>
                  <a:pt x="1072" y="2575"/>
                </a:lnTo>
                <a:lnTo>
                  <a:pt x="1051" y="2590"/>
                </a:lnTo>
                <a:lnTo>
                  <a:pt x="1055" y="2600"/>
                </a:lnTo>
                <a:lnTo>
                  <a:pt x="1049" y="2605"/>
                </a:lnTo>
                <a:lnTo>
                  <a:pt x="1044" y="2615"/>
                </a:lnTo>
                <a:lnTo>
                  <a:pt x="1043" y="2640"/>
                </a:lnTo>
                <a:lnTo>
                  <a:pt x="1061" y="2653"/>
                </a:lnTo>
                <a:lnTo>
                  <a:pt x="1059" y="2667"/>
                </a:lnTo>
                <a:lnTo>
                  <a:pt x="1074" y="2664"/>
                </a:lnTo>
                <a:lnTo>
                  <a:pt x="1091" y="2665"/>
                </a:lnTo>
                <a:lnTo>
                  <a:pt x="1089" y="2685"/>
                </a:lnTo>
                <a:lnTo>
                  <a:pt x="1082" y="2690"/>
                </a:lnTo>
                <a:lnTo>
                  <a:pt x="1071" y="2705"/>
                </a:lnTo>
                <a:lnTo>
                  <a:pt x="1085" y="2719"/>
                </a:lnTo>
                <a:lnTo>
                  <a:pt x="1065" y="2716"/>
                </a:lnTo>
                <a:lnTo>
                  <a:pt x="1060" y="2728"/>
                </a:lnTo>
                <a:lnTo>
                  <a:pt x="1061" y="2742"/>
                </a:lnTo>
                <a:lnTo>
                  <a:pt x="1064" y="2750"/>
                </a:lnTo>
                <a:lnTo>
                  <a:pt x="1076" y="2750"/>
                </a:lnTo>
                <a:lnTo>
                  <a:pt x="1065" y="2764"/>
                </a:lnTo>
                <a:lnTo>
                  <a:pt x="1072" y="2767"/>
                </a:lnTo>
                <a:lnTo>
                  <a:pt x="1086" y="2767"/>
                </a:lnTo>
                <a:lnTo>
                  <a:pt x="1097" y="2764"/>
                </a:lnTo>
                <a:lnTo>
                  <a:pt x="1071" y="2787"/>
                </a:lnTo>
                <a:lnTo>
                  <a:pt x="1071" y="2797"/>
                </a:lnTo>
                <a:lnTo>
                  <a:pt x="1085" y="2802"/>
                </a:lnTo>
                <a:lnTo>
                  <a:pt x="1086" y="2810"/>
                </a:lnTo>
                <a:lnTo>
                  <a:pt x="1102" y="2802"/>
                </a:lnTo>
                <a:lnTo>
                  <a:pt x="1096" y="2805"/>
                </a:lnTo>
                <a:lnTo>
                  <a:pt x="1089" y="2815"/>
                </a:lnTo>
                <a:lnTo>
                  <a:pt x="1092" y="2823"/>
                </a:lnTo>
                <a:lnTo>
                  <a:pt x="1086" y="2834"/>
                </a:lnTo>
                <a:lnTo>
                  <a:pt x="1099" y="2830"/>
                </a:lnTo>
                <a:lnTo>
                  <a:pt x="1108" y="2825"/>
                </a:lnTo>
                <a:lnTo>
                  <a:pt x="1110" y="2856"/>
                </a:lnTo>
                <a:lnTo>
                  <a:pt x="1125" y="2855"/>
                </a:lnTo>
                <a:lnTo>
                  <a:pt x="1125" y="2864"/>
                </a:lnTo>
                <a:lnTo>
                  <a:pt x="1137" y="2864"/>
                </a:lnTo>
                <a:lnTo>
                  <a:pt x="1120" y="2882"/>
                </a:lnTo>
                <a:lnTo>
                  <a:pt x="1125" y="2895"/>
                </a:lnTo>
                <a:lnTo>
                  <a:pt x="1135" y="2880"/>
                </a:lnTo>
                <a:lnTo>
                  <a:pt x="1137" y="2896"/>
                </a:lnTo>
                <a:lnTo>
                  <a:pt x="1134" y="2900"/>
                </a:lnTo>
                <a:lnTo>
                  <a:pt x="1131" y="2916"/>
                </a:lnTo>
                <a:lnTo>
                  <a:pt x="1140" y="2920"/>
                </a:lnTo>
                <a:lnTo>
                  <a:pt x="1141" y="2932"/>
                </a:lnTo>
                <a:lnTo>
                  <a:pt x="1144" y="2945"/>
                </a:lnTo>
                <a:lnTo>
                  <a:pt x="1151" y="2937"/>
                </a:lnTo>
                <a:lnTo>
                  <a:pt x="1151" y="2941"/>
                </a:lnTo>
                <a:lnTo>
                  <a:pt x="1157" y="2943"/>
                </a:lnTo>
                <a:lnTo>
                  <a:pt x="1145" y="2957"/>
                </a:lnTo>
                <a:lnTo>
                  <a:pt x="1142" y="2965"/>
                </a:lnTo>
                <a:lnTo>
                  <a:pt x="1142" y="2979"/>
                </a:lnTo>
                <a:lnTo>
                  <a:pt x="1141" y="2990"/>
                </a:lnTo>
                <a:lnTo>
                  <a:pt x="1141" y="3002"/>
                </a:lnTo>
                <a:lnTo>
                  <a:pt x="1145" y="3017"/>
                </a:lnTo>
                <a:lnTo>
                  <a:pt x="1151" y="3013"/>
                </a:lnTo>
                <a:lnTo>
                  <a:pt x="1164" y="3013"/>
                </a:lnTo>
                <a:lnTo>
                  <a:pt x="1175" y="2990"/>
                </a:lnTo>
                <a:lnTo>
                  <a:pt x="1190" y="2961"/>
                </a:lnTo>
                <a:lnTo>
                  <a:pt x="1198" y="2965"/>
                </a:lnTo>
                <a:lnTo>
                  <a:pt x="1211" y="2960"/>
                </a:lnTo>
                <a:lnTo>
                  <a:pt x="1218" y="2944"/>
                </a:lnTo>
                <a:lnTo>
                  <a:pt x="1237" y="2954"/>
                </a:lnTo>
                <a:lnTo>
                  <a:pt x="1248" y="2952"/>
                </a:lnTo>
                <a:lnTo>
                  <a:pt x="1255" y="2968"/>
                </a:lnTo>
                <a:lnTo>
                  <a:pt x="1226" y="2960"/>
                </a:lnTo>
                <a:lnTo>
                  <a:pt x="1216" y="2970"/>
                </a:lnTo>
                <a:lnTo>
                  <a:pt x="1215" y="2977"/>
                </a:lnTo>
                <a:lnTo>
                  <a:pt x="1228" y="2988"/>
                </a:lnTo>
                <a:lnTo>
                  <a:pt x="1247" y="2988"/>
                </a:lnTo>
                <a:lnTo>
                  <a:pt x="1218" y="3000"/>
                </a:lnTo>
                <a:lnTo>
                  <a:pt x="1206" y="3002"/>
                </a:lnTo>
                <a:lnTo>
                  <a:pt x="1202" y="3018"/>
                </a:lnTo>
                <a:lnTo>
                  <a:pt x="1191" y="3025"/>
                </a:lnTo>
                <a:lnTo>
                  <a:pt x="1175" y="3027"/>
                </a:lnTo>
                <a:lnTo>
                  <a:pt x="1173" y="3036"/>
                </a:lnTo>
                <a:lnTo>
                  <a:pt x="1179" y="3057"/>
                </a:lnTo>
                <a:lnTo>
                  <a:pt x="1177" y="3082"/>
                </a:lnTo>
                <a:lnTo>
                  <a:pt x="1187" y="3078"/>
                </a:lnTo>
                <a:lnTo>
                  <a:pt x="1177" y="3093"/>
                </a:lnTo>
                <a:lnTo>
                  <a:pt x="1187" y="3110"/>
                </a:lnTo>
                <a:lnTo>
                  <a:pt x="1190" y="3119"/>
                </a:lnTo>
                <a:lnTo>
                  <a:pt x="1195" y="3116"/>
                </a:lnTo>
                <a:lnTo>
                  <a:pt x="1198" y="3136"/>
                </a:lnTo>
                <a:lnTo>
                  <a:pt x="1212" y="3160"/>
                </a:lnTo>
                <a:lnTo>
                  <a:pt x="1217" y="3162"/>
                </a:lnTo>
                <a:lnTo>
                  <a:pt x="1217" y="3165"/>
                </a:lnTo>
                <a:lnTo>
                  <a:pt x="1218" y="3170"/>
                </a:lnTo>
                <a:lnTo>
                  <a:pt x="1234" y="3173"/>
                </a:lnTo>
                <a:lnTo>
                  <a:pt x="1236" y="3186"/>
                </a:lnTo>
                <a:lnTo>
                  <a:pt x="1241" y="3195"/>
                </a:lnTo>
                <a:lnTo>
                  <a:pt x="1242" y="3203"/>
                </a:lnTo>
                <a:lnTo>
                  <a:pt x="1249" y="3196"/>
                </a:lnTo>
                <a:lnTo>
                  <a:pt x="1254" y="3195"/>
                </a:lnTo>
                <a:lnTo>
                  <a:pt x="1247" y="3212"/>
                </a:lnTo>
                <a:lnTo>
                  <a:pt x="1247" y="3226"/>
                </a:lnTo>
                <a:lnTo>
                  <a:pt x="1250" y="3232"/>
                </a:lnTo>
                <a:lnTo>
                  <a:pt x="1260" y="3233"/>
                </a:lnTo>
                <a:lnTo>
                  <a:pt x="1269" y="3238"/>
                </a:lnTo>
                <a:lnTo>
                  <a:pt x="1265" y="3246"/>
                </a:lnTo>
                <a:lnTo>
                  <a:pt x="1265" y="3255"/>
                </a:lnTo>
                <a:lnTo>
                  <a:pt x="1276" y="3260"/>
                </a:lnTo>
                <a:lnTo>
                  <a:pt x="1285" y="3260"/>
                </a:lnTo>
                <a:lnTo>
                  <a:pt x="1275" y="3265"/>
                </a:lnTo>
                <a:lnTo>
                  <a:pt x="1279" y="3272"/>
                </a:lnTo>
                <a:lnTo>
                  <a:pt x="1288" y="3270"/>
                </a:lnTo>
                <a:lnTo>
                  <a:pt x="1281" y="3275"/>
                </a:lnTo>
                <a:lnTo>
                  <a:pt x="1273" y="3277"/>
                </a:lnTo>
                <a:lnTo>
                  <a:pt x="1276" y="3282"/>
                </a:lnTo>
                <a:lnTo>
                  <a:pt x="1277" y="3288"/>
                </a:lnTo>
                <a:lnTo>
                  <a:pt x="1291" y="3286"/>
                </a:lnTo>
                <a:lnTo>
                  <a:pt x="1308" y="3272"/>
                </a:lnTo>
                <a:lnTo>
                  <a:pt x="1313" y="3276"/>
                </a:lnTo>
                <a:lnTo>
                  <a:pt x="1314" y="3283"/>
                </a:lnTo>
                <a:lnTo>
                  <a:pt x="1300" y="3292"/>
                </a:lnTo>
                <a:lnTo>
                  <a:pt x="1291" y="3298"/>
                </a:lnTo>
                <a:lnTo>
                  <a:pt x="1293" y="3304"/>
                </a:lnTo>
                <a:lnTo>
                  <a:pt x="1300" y="3313"/>
                </a:lnTo>
                <a:lnTo>
                  <a:pt x="1308" y="3319"/>
                </a:lnTo>
                <a:lnTo>
                  <a:pt x="1308" y="3324"/>
                </a:lnTo>
                <a:lnTo>
                  <a:pt x="1316" y="3325"/>
                </a:lnTo>
                <a:lnTo>
                  <a:pt x="1311" y="3332"/>
                </a:lnTo>
                <a:lnTo>
                  <a:pt x="1297" y="3339"/>
                </a:lnTo>
                <a:lnTo>
                  <a:pt x="1300" y="3343"/>
                </a:lnTo>
                <a:lnTo>
                  <a:pt x="1312" y="3350"/>
                </a:lnTo>
                <a:lnTo>
                  <a:pt x="1320" y="3347"/>
                </a:lnTo>
                <a:lnTo>
                  <a:pt x="1338" y="3337"/>
                </a:lnTo>
                <a:lnTo>
                  <a:pt x="1344" y="3337"/>
                </a:lnTo>
                <a:lnTo>
                  <a:pt x="1355" y="3342"/>
                </a:lnTo>
                <a:lnTo>
                  <a:pt x="1311" y="3358"/>
                </a:lnTo>
                <a:lnTo>
                  <a:pt x="1314" y="3361"/>
                </a:lnTo>
                <a:lnTo>
                  <a:pt x="1322" y="3358"/>
                </a:lnTo>
                <a:lnTo>
                  <a:pt x="1334" y="3358"/>
                </a:lnTo>
                <a:lnTo>
                  <a:pt x="1336" y="3361"/>
                </a:lnTo>
                <a:lnTo>
                  <a:pt x="1335" y="3364"/>
                </a:lnTo>
                <a:lnTo>
                  <a:pt x="1334" y="3373"/>
                </a:lnTo>
                <a:lnTo>
                  <a:pt x="1340" y="3378"/>
                </a:lnTo>
                <a:lnTo>
                  <a:pt x="1344" y="3379"/>
                </a:lnTo>
                <a:lnTo>
                  <a:pt x="1356" y="3374"/>
                </a:lnTo>
                <a:lnTo>
                  <a:pt x="1360" y="3379"/>
                </a:lnTo>
                <a:lnTo>
                  <a:pt x="1362" y="3386"/>
                </a:lnTo>
                <a:lnTo>
                  <a:pt x="1363" y="3388"/>
                </a:lnTo>
                <a:lnTo>
                  <a:pt x="1373" y="3390"/>
                </a:lnTo>
                <a:lnTo>
                  <a:pt x="1382" y="3395"/>
                </a:lnTo>
                <a:lnTo>
                  <a:pt x="1386" y="3394"/>
                </a:lnTo>
                <a:lnTo>
                  <a:pt x="1389" y="3397"/>
                </a:lnTo>
                <a:lnTo>
                  <a:pt x="1388" y="3400"/>
                </a:lnTo>
                <a:lnTo>
                  <a:pt x="1373" y="3411"/>
                </a:lnTo>
                <a:lnTo>
                  <a:pt x="1363" y="3416"/>
                </a:lnTo>
                <a:lnTo>
                  <a:pt x="1359" y="3422"/>
                </a:lnTo>
                <a:lnTo>
                  <a:pt x="1370" y="3420"/>
                </a:lnTo>
                <a:lnTo>
                  <a:pt x="1377" y="3421"/>
                </a:lnTo>
                <a:lnTo>
                  <a:pt x="1400" y="3420"/>
                </a:lnTo>
                <a:lnTo>
                  <a:pt x="1397" y="3410"/>
                </a:lnTo>
                <a:lnTo>
                  <a:pt x="1397" y="3407"/>
                </a:lnTo>
                <a:lnTo>
                  <a:pt x="1399" y="3406"/>
                </a:lnTo>
                <a:lnTo>
                  <a:pt x="1410" y="3410"/>
                </a:lnTo>
                <a:lnTo>
                  <a:pt x="1419" y="3407"/>
                </a:lnTo>
                <a:lnTo>
                  <a:pt x="1442" y="3410"/>
                </a:lnTo>
                <a:lnTo>
                  <a:pt x="1462" y="3397"/>
                </a:lnTo>
                <a:lnTo>
                  <a:pt x="1464" y="3401"/>
                </a:lnTo>
                <a:lnTo>
                  <a:pt x="1480" y="3394"/>
                </a:lnTo>
                <a:lnTo>
                  <a:pt x="1478" y="3401"/>
                </a:lnTo>
                <a:lnTo>
                  <a:pt x="1476" y="3407"/>
                </a:lnTo>
                <a:lnTo>
                  <a:pt x="1483" y="3410"/>
                </a:lnTo>
                <a:lnTo>
                  <a:pt x="1499" y="3404"/>
                </a:lnTo>
                <a:lnTo>
                  <a:pt x="1495" y="3409"/>
                </a:lnTo>
                <a:lnTo>
                  <a:pt x="1470" y="3422"/>
                </a:lnTo>
                <a:lnTo>
                  <a:pt x="1478" y="3422"/>
                </a:lnTo>
                <a:lnTo>
                  <a:pt x="1465" y="3431"/>
                </a:lnTo>
                <a:lnTo>
                  <a:pt x="1470" y="3433"/>
                </a:lnTo>
                <a:lnTo>
                  <a:pt x="1474" y="3432"/>
                </a:lnTo>
                <a:lnTo>
                  <a:pt x="1483" y="3426"/>
                </a:lnTo>
                <a:lnTo>
                  <a:pt x="1491" y="3427"/>
                </a:lnTo>
                <a:lnTo>
                  <a:pt x="1501" y="3418"/>
                </a:lnTo>
                <a:lnTo>
                  <a:pt x="1508" y="3407"/>
                </a:lnTo>
                <a:lnTo>
                  <a:pt x="1512" y="3410"/>
                </a:lnTo>
                <a:lnTo>
                  <a:pt x="1508" y="3421"/>
                </a:lnTo>
                <a:lnTo>
                  <a:pt x="1496" y="3429"/>
                </a:lnTo>
                <a:lnTo>
                  <a:pt x="1491" y="3437"/>
                </a:lnTo>
                <a:lnTo>
                  <a:pt x="1495" y="3442"/>
                </a:lnTo>
                <a:lnTo>
                  <a:pt x="1497" y="3450"/>
                </a:lnTo>
                <a:lnTo>
                  <a:pt x="1500" y="3455"/>
                </a:lnTo>
                <a:lnTo>
                  <a:pt x="1502" y="3461"/>
                </a:lnTo>
                <a:lnTo>
                  <a:pt x="1506" y="3455"/>
                </a:lnTo>
                <a:lnTo>
                  <a:pt x="1511" y="3444"/>
                </a:lnTo>
                <a:lnTo>
                  <a:pt x="1516" y="3440"/>
                </a:lnTo>
                <a:lnTo>
                  <a:pt x="1521" y="3440"/>
                </a:lnTo>
                <a:lnTo>
                  <a:pt x="1519" y="3448"/>
                </a:lnTo>
                <a:lnTo>
                  <a:pt x="1516" y="3461"/>
                </a:lnTo>
                <a:lnTo>
                  <a:pt x="1518" y="3465"/>
                </a:lnTo>
                <a:lnTo>
                  <a:pt x="1528" y="3461"/>
                </a:lnTo>
                <a:lnTo>
                  <a:pt x="1537" y="3452"/>
                </a:lnTo>
                <a:lnTo>
                  <a:pt x="1537" y="3458"/>
                </a:lnTo>
                <a:lnTo>
                  <a:pt x="1534" y="3474"/>
                </a:lnTo>
                <a:lnTo>
                  <a:pt x="1529" y="3477"/>
                </a:lnTo>
                <a:lnTo>
                  <a:pt x="1522" y="3487"/>
                </a:lnTo>
                <a:lnTo>
                  <a:pt x="1522" y="3493"/>
                </a:lnTo>
                <a:lnTo>
                  <a:pt x="1524" y="3493"/>
                </a:lnTo>
                <a:lnTo>
                  <a:pt x="1527" y="3501"/>
                </a:lnTo>
                <a:lnTo>
                  <a:pt x="1530" y="3502"/>
                </a:lnTo>
                <a:lnTo>
                  <a:pt x="1542" y="3501"/>
                </a:lnTo>
                <a:lnTo>
                  <a:pt x="1550" y="3510"/>
                </a:lnTo>
                <a:lnTo>
                  <a:pt x="1564" y="3507"/>
                </a:lnTo>
                <a:lnTo>
                  <a:pt x="1577" y="3492"/>
                </a:lnTo>
                <a:lnTo>
                  <a:pt x="1583" y="3482"/>
                </a:lnTo>
                <a:lnTo>
                  <a:pt x="1583" y="3487"/>
                </a:lnTo>
                <a:lnTo>
                  <a:pt x="1586" y="3497"/>
                </a:lnTo>
                <a:lnTo>
                  <a:pt x="1618" y="3499"/>
                </a:lnTo>
                <a:lnTo>
                  <a:pt x="1636" y="3498"/>
                </a:lnTo>
                <a:lnTo>
                  <a:pt x="1636" y="3497"/>
                </a:lnTo>
                <a:lnTo>
                  <a:pt x="1634" y="3490"/>
                </a:lnTo>
                <a:lnTo>
                  <a:pt x="1635" y="3485"/>
                </a:lnTo>
                <a:lnTo>
                  <a:pt x="1632" y="3476"/>
                </a:lnTo>
                <a:lnTo>
                  <a:pt x="1629" y="3467"/>
                </a:lnTo>
                <a:lnTo>
                  <a:pt x="1624" y="3466"/>
                </a:lnTo>
                <a:lnTo>
                  <a:pt x="1605" y="3454"/>
                </a:lnTo>
                <a:lnTo>
                  <a:pt x="1624" y="3458"/>
                </a:lnTo>
                <a:lnTo>
                  <a:pt x="1632" y="3458"/>
                </a:lnTo>
                <a:lnTo>
                  <a:pt x="1636" y="3453"/>
                </a:lnTo>
                <a:lnTo>
                  <a:pt x="1645" y="3454"/>
                </a:lnTo>
                <a:lnTo>
                  <a:pt x="1650" y="3449"/>
                </a:lnTo>
                <a:lnTo>
                  <a:pt x="1648" y="3432"/>
                </a:lnTo>
                <a:lnTo>
                  <a:pt x="1650" y="3420"/>
                </a:lnTo>
                <a:lnTo>
                  <a:pt x="1651" y="3412"/>
                </a:lnTo>
                <a:lnTo>
                  <a:pt x="1656" y="3405"/>
                </a:lnTo>
                <a:lnTo>
                  <a:pt x="1661" y="3379"/>
                </a:lnTo>
                <a:lnTo>
                  <a:pt x="1661" y="3373"/>
                </a:lnTo>
                <a:lnTo>
                  <a:pt x="1658" y="3372"/>
                </a:lnTo>
                <a:lnTo>
                  <a:pt x="1661" y="3367"/>
                </a:lnTo>
                <a:lnTo>
                  <a:pt x="1669" y="3358"/>
                </a:lnTo>
                <a:lnTo>
                  <a:pt x="1674" y="3348"/>
                </a:lnTo>
                <a:lnTo>
                  <a:pt x="1669" y="3348"/>
                </a:lnTo>
                <a:lnTo>
                  <a:pt x="1672" y="3340"/>
                </a:lnTo>
                <a:lnTo>
                  <a:pt x="1684" y="3318"/>
                </a:lnTo>
                <a:lnTo>
                  <a:pt x="1690" y="3311"/>
                </a:lnTo>
                <a:lnTo>
                  <a:pt x="1687" y="3305"/>
                </a:lnTo>
                <a:lnTo>
                  <a:pt x="1690" y="3296"/>
                </a:lnTo>
                <a:lnTo>
                  <a:pt x="1689" y="3287"/>
                </a:lnTo>
                <a:lnTo>
                  <a:pt x="1682" y="3282"/>
                </a:lnTo>
                <a:lnTo>
                  <a:pt x="1679" y="3239"/>
                </a:lnTo>
                <a:lnTo>
                  <a:pt x="1673" y="3235"/>
                </a:lnTo>
                <a:lnTo>
                  <a:pt x="1674" y="3230"/>
                </a:lnTo>
                <a:lnTo>
                  <a:pt x="1669" y="3216"/>
                </a:lnTo>
                <a:lnTo>
                  <a:pt x="1651" y="3210"/>
                </a:lnTo>
                <a:lnTo>
                  <a:pt x="1667" y="3205"/>
                </a:lnTo>
                <a:lnTo>
                  <a:pt x="1669" y="3201"/>
                </a:lnTo>
                <a:lnTo>
                  <a:pt x="1669" y="3195"/>
                </a:lnTo>
                <a:lnTo>
                  <a:pt x="1673" y="3191"/>
                </a:lnTo>
                <a:lnTo>
                  <a:pt x="1680" y="3190"/>
                </a:lnTo>
                <a:lnTo>
                  <a:pt x="1684" y="3192"/>
                </a:lnTo>
                <a:lnTo>
                  <a:pt x="1691" y="3192"/>
                </a:lnTo>
                <a:lnTo>
                  <a:pt x="1711" y="3189"/>
                </a:lnTo>
                <a:lnTo>
                  <a:pt x="1715" y="3180"/>
                </a:lnTo>
                <a:lnTo>
                  <a:pt x="1723" y="3179"/>
                </a:lnTo>
                <a:lnTo>
                  <a:pt x="1723" y="3169"/>
                </a:lnTo>
                <a:lnTo>
                  <a:pt x="1714" y="3170"/>
                </a:lnTo>
                <a:lnTo>
                  <a:pt x="1700" y="3160"/>
                </a:lnTo>
                <a:lnTo>
                  <a:pt x="1689" y="3152"/>
                </a:lnTo>
                <a:lnTo>
                  <a:pt x="1696" y="3152"/>
                </a:lnTo>
                <a:lnTo>
                  <a:pt x="1702" y="3158"/>
                </a:lnTo>
                <a:lnTo>
                  <a:pt x="1709" y="3160"/>
                </a:lnTo>
                <a:lnTo>
                  <a:pt x="1729" y="3162"/>
                </a:lnTo>
                <a:lnTo>
                  <a:pt x="1729" y="3156"/>
                </a:lnTo>
                <a:lnTo>
                  <a:pt x="1716" y="3154"/>
                </a:lnTo>
                <a:lnTo>
                  <a:pt x="1714" y="3146"/>
                </a:lnTo>
                <a:lnTo>
                  <a:pt x="1720" y="3144"/>
                </a:lnTo>
                <a:lnTo>
                  <a:pt x="1722" y="3140"/>
                </a:lnTo>
                <a:lnTo>
                  <a:pt x="1716" y="3133"/>
                </a:lnTo>
                <a:lnTo>
                  <a:pt x="1717" y="3130"/>
                </a:lnTo>
                <a:lnTo>
                  <a:pt x="1728" y="3138"/>
                </a:lnTo>
                <a:lnTo>
                  <a:pt x="1739" y="3141"/>
                </a:lnTo>
                <a:lnTo>
                  <a:pt x="1737" y="3131"/>
                </a:lnTo>
                <a:lnTo>
                  <a:pt x="1745" y="3130"/>
                </a:lnTo>
                <a:lnTo>
                  <a:pt x="1742" y="3124"/>
                </a:lnTo>
                <a:lnTo>
                  <a:pt x="1741" y="3117"/>
                </a:lnTo>
                <a:lnTo>
                  <a:pt x="1748" y="3121"/>
                </a:lnTo>
                <a:lnTo>
                  <a:pt x="1755" y="3119"/>
                </a:lnTo>
                <a:lnTo>
                  <a:pt x="1757" y="3115"/>
                </a:lnTo>
                <a:lnTo>
                  <a:pt x="1758" y="3103"/>
                </a:lnTo>
                <a:lnTo>
                  <a:pt x="1764" y="3101"/>
                </a:lnTo>
                <a:lnTo>
                  <a:pt x="1764" y="3090"/>
                </a:lnTo>
                <a:lnTo>
                  <a:pt x="1760" y="3085"/>
                </a:lnTo>
                <a:lnTo>
                  <a:pt x="1727" y="3077"/>
                </a:lnTo>
                <a:lnTo>
                  <a:pt x="1728" y="3071"/>
                </a:lnTo>
                <a:lnTo>
                  <a:pt x="1759" y="3079"/>
                </a:lnTo>
                <a:lnTo>
                  <a:pt x="1774" y="3077"/>
                </a:lnTo>
                <a:lnTo>
                  <a:pt x="1763" y="3045"/>
                </a:lnTo>
                <a:lnTo>
                  <a:pt x="1768" y="3041"/>
                </a:lnTo>
                <a:lnTo>
                  <a:pt x="1770" y="3036"/>
                </a:lnTo>
                <a:lnTo>
                  <a:pt x="1764" y="3027"/>
                </a:lnTo>
                <a:lnTo>
                  <a:pt x="1726" y="3022"/>
                </a:lnTo>
                <a:lnTo>
                  <a:pt x="1722" y="3008"/>
                </a:lnTo>
                <a:lnTo>
                  <a:pt x="1732" y="3011"/>
                </a:lnTo>
                <a:lnTo>
                  <a:pt x="1755" y="2997"/>
                </a:lnTo>
                <a:lnTo>
                  <a:pt x="1772" y="2997"/>
                </a:lnTo>
                <a:lnTo>
                  <a:pt x="1784" y="3002"/>
                </a:lnTo>
                <a:lnTo>
                  <a:pt x="1786" y="2998"/>
                </a:lnTo>
                <a:lnTo>
                  <a:pt x="1777" y="2995"/>
                </a:lnTo>
                <a:lnTo>
                  <a:pt x="1770" y="2987"/>
                </a:lnTo>
                <a:lnTo>
                  <a:pt x="1766" y="2966"/>
                </a:lnTo>
                <a:lnTo>
                  <a:pt x="1758" y="2958"/>
                </a:lnTo>
                <a:lnTo>
                  <a:pt x="1753" y="2943"/>
                </a:lnTo>
                <a:lnTo>
                  <a:pt x="1747" y="2938"/>
                </a:lnTo>
                <a:lnTo>
                  <a:pt x="1744" y="2928"/>
                </a:lnTo>
                <a:lnTo>
                  <a:pt x="1733" y="2931"/>
                </a:lnTo>
                <a:lnTo>
                  <a:pt x="1743" y="2906"/>
                </a:lnTo>
                <a:lnTo>
                  <a:pt x="1749" y="2912"/>
                </a:lnTo>
                <a:lnTo>
                  <a:pt x="1760" y="2911"/>
                </a:lnTo>
                <a:lnTo>
                  <a:pt x="1768" y="2916"/>
                </a:lnTo>
                <a:lnTo>
                  <a:pt x="1768" y="2905"/>
                </a:lnTo>
                <a:lnTo>
                  <a:pt x="1776" y="2907"/>
                </a:lnTo>
                <a:lnTo>
                  <a:pt x="1782" y="2915"/>
                </a:lnTo>
                <a:lnTo>
                  <a:pt x="1786" y="2909"/>
                </a:lnTo>
                <a:lnTo>
                  <a:pt x="1793" y="2917"/>
                </a:lnTo>
                <a:lnTo>
                  <a:pt x="1801" y="2909"/>
                </a:lnTo>
                <a:lnTo>
                  <a:pt x="1801" y="2901"/>
                </a:lnTo>
                <a:lnTo>
                  <a:pt x="1813" y="2885"/>
                </a:lnTo>
                <a:lnTo>
                  <a:pt x="1808" y="2877"/>
                </a:lnTo>
                <a:lnTo>
                  <a:pt x="1809" y="2871"/>
                </a:lnTo>
                <a:lnTo>
                  <a:pt x="1807" y="2863"/>
                </a:lnTo>
                <a:lnTo>
                  <a:pt x="1793" y="2855"/>
                </a:lnTo>
                <a:lnTo>
                  <a:pt x="1801" y="2852"/>
                </a:lnTo>
                <a:lnTo>
                  <a:pt x="1804" y="2848"/>
                </a:lnTo>
                <a:lnTo>
                  <a:pt x="1812" y="2852"/>
                </a:lnTo>
                <a:lnTo>
                  <a:pt x="1819" y="2832"/>
                </a:lnTo>
                <a:lnTo>
                  <a:pt x="1827" y="2836"/>
                </a:lnTo>
                <a:lnTo>
                  <a:pt x="1829" y="2845"/>
                </a:lnTo>
                <a:lnTo>
                  <a:pt x="1836" y="2846"/>
                </a:lnTo>
                <a:lnTo>
                  <a:pt x="1841" y="2830"/>
                </a:lnTo>
                <a:lnTo>
                  <a:pt x="1851" y="2839"/>
                </a:lnTo>
                <a:lnTo>
                  <a:pt x="1854" y="2845"/>
                </a:lnTo>
                <a:lnTo>
                  <a:pt x="1862" y="2842"/>
                </a:lnTo>
                <a:lnTo>
                  <a:pt x="1878" y="2841"/>
                </a:lnTo>
                <a:lnTo>
                  <a:pt x="1871" y="2831"/>
                </a:lnTo>
                <a:lnTo>
                  <a:pt x="1886" y="2831"/>
                </a:lnTo>
                <a:lnTo>
                  <a:pt x="1898" y="2837"/>
                </a:lnTo>
                <a:lnTo>
                  <a:pt x="1899" y="2828"/>
                </a:lnTo>
                <a:lnTo>
                  <a:pt x="1904" y="2828"/>
                </a:lnTo>
                <a:lnTo>
                  <a:pt x="1901" y="2818"/>
                </a:lnTo>
                <a:lnTo>
                  <a:pt x="1904" y="2815"/>
                </a:lnTo>
                <a:lnTo>
                  <a:pt x="1900" y="2812"/>
                </a:lnTo>
                <a:lnTo>
                  <a:pt x="1895" y="2812"/>
                </a:lnTo>
                <a:lnTo>
                  <a:pt x="1888" y="2803"/>
                </a:lnTo>
                <a:lnTo>
                  <a:pt x="1890" y="2788"/>
                </a:lnTo>
                <a:lnTo>
                  <a:pt x="1900" y="2801"/>
                </a:lnTo>
                <a:lnTo>
                  <a:pt x="1901" y="2792"/>
                </a:lnTo>
                <a:lnTo>
                  <a:pt x="1906" y="2796"/>
                </a:lnTo>
                <a:lnTo>
                  <a:pt x="1911" y="2796"/>
                </a:lnTo>
                <a:lnTo>
                  <a:pt x="1914" y="2782"/>
                </a:lnTo>
                <a:lnTo>
                  <a:pt x="1904" y="2774"/>
                </a:lnTo>
                <a:lnTo>
                  <a:pt x="1916" y="2767"/>
                </a:lnTo>
                <a:lnTo>
                  <a:pt x="1914" y="2761"/>
                </a:lnTo>
                <a:lnTo>
                  <a:pt x="1919" y="2755"/>
                </a:lnTo>
                <a:lnTo>
                  <a:pt x="1925" y="2756"/>
                </a:lnTo>
                <a:lnTo>
                  <a:pt x="1911" y="2745"/>
                </a:lnTo>
                <a:lnTo>
                  <a:pt x="1910" y="2739"/>
                </a:lnTo>
                <a:lnTo>
                  <a:pt x="1919" y="2744"/>
                </a:lnTo>
                <a:lnTo>
                  <a:pt x="1922" y="2731"/>
                </a:lnTo>
                <a:lnTo>
                  <a:pt x="1933" y="2746"/>
                </a:lnTo>
                <a:lnTo>
                  <a:pt x="1941" y="2744"/>
                </a:lnTo>
                <a:lnTo>
                  <a:pt x="1947" y="2746"/>
                </a:lnTo>
                <a:lnTo>
                  <a:pt x="1960" y="2745"/>
                </a:lnTo>
                <a:lnTo>
                  <a:pt x="1936" y="2765"/>
                </a:lnTo>
                <a:lnTo>
                  <a:pt x="1935" y="2777"/>
                </a:lnTo>
                <a:lnTo>
                  <a:pt x="1925" y="2787"/>
                </a:lnTo>
                <a:lnTo>
                  <a:pt x="1927" y="2793"/>
                </a:lnTo>
                <a:lnTo>
                  <a:pt x="1927" y="2797"/>
                </a:lnTo>
                <a:lnTo>
                  <a:pt x="1930" y="2799"/>
                </a:lnTo>
                <a:lnTo>
                  <a:pt x="1936" y="2799"/>
                </a:lnTo>
                <a:lnTo>
                  <a:pt x="1943" y="2803"/>
                </a:lnTo>
                <a:lnTo>
                  <a:pt x="1954" y="2812"/>
                </a:lnTo>
                <a:lnTo>
                  <a:pt x="1956" y="2804"/>
                </a:lnTo>
                <a:lnTo>
                  <a:pt x="1947" y="2796"/>
                </a:lnTo>
                <a:lnTo>
                  <a:pt x="1957" y="2801"/>
                </a:lnTo>
                <a:lnTo>
                  <a:pt x="1956" y="2788"/>
                </a:lnTo>
                <a:lnTo>
                  <a:pt x="1957" y="2775"/>
                </a:lnTo>
                <a:lnTo>
                  <a:pt x="1967" y="2785"/>
                </a:lnTo>
                <a:lnTo>
                  <a:pt x="1973" y="2802"/>
                </a:lnTo>
                <a:lnTo>
                  <a:pt x="1983" y="2801"/>
                </a:lnTo>
                <a:lnTo>
                  <a:pt x="1987" y="2810"/>
                </a:lnTo>
                <a:lnTo>
                  <a:pt x="1992" y="2794"/>
                </a:lnTo>
                <a:lnTo>
                  <a:pt x="1997" y="2782"/>
                </a:lnTo>
                <a:lnTo>
                  <a:pt x="2005" y="2781"/>
                </a:lnTo>
                <a:lnTo>
                  <a:pt x="2002" y="2797"/>
                </a:lnTo>
                <a:lnTo>
                  <a:pt x="2007" y="2793"/>
                </a:lnTo>
                <a:lnTo>
                  <a:pt x="2012" y="2797"/>
                </a:lnTo>
                <a:lnTo>
                  <a:pt x="2014" y="2793"/>
                </a:lnTo>
                <a:lnTo>
                  <a:pt x="2022" y="2801"/>
                </a:lnTo>
                <a:lnTo>
                  <a:pt x="2023" y="2788"/>
                </a:lnTo>
                <a:lnTo>
                  <a:pt x="2028" y="2774"/>
                </a:lnTo>
                <a:lnTo>
                  <a:pt x="2038" y="2778"/>
                </a:lnTo>
                <a:lnTo>
                  <a:pt x="2038" y="2767"/>
                </a:lnTo>
                <a:lnTo>
                  <a:pt x="2042" y="2758"/>
                </a:lnTo>
                <a:lnTo>
                  <a:pt x="2034" y="2746"/>
                </a:lnTo>
                <a:lnTo>
                  <a:pt x="2030" y="2740"/>
                </a:lnTo>
                <a:lnTo>
                  <a:pt x="2033" y="2731"/>
                </a:lnTo>
                <a:lnTo>
                  <a:pt x="2044" y="2744"/>
                </a:lnTo>
                <a:lnTo>
                  <a:pt x="2065" y="2753"/>
                </a:lnTo>
                <a:lnTo>
                  <a:pt x="2072" y="2753"/>
                </a:lnTo>
                <a:lnTo>
                  <a:pt x="2065" y="2740"/>
                </a:lnTo>
                <a:lnTo>
                  <a:pt x="2073" y="2728"/>
                </a:lnTo>
                <a:lnTo>
                  <a:pt x="2076" y="2740"/>
                </a:lnTo>
                <a:lnTo>
                  <a:pt x="2081" y="2744"/>
                </a:lnTo>
                <a:lnTo>
                  <a:pt x="2086" y="2739"/>
                </a:lnTo>
                <a:lnTo>
                  <a:pt x="2093" y="2739"/>
                </a:lnTo>
                <a:lnTo>
                  <a:pt x="2097" y="2734"/>
                </a:lnTo>
                <a:lnTo>
                  <a:pt x="2098" y="2724"/>
                </a:lnTo>
                <a:lnTo>
                  <a:pt x="2102" y="2717"/>
                </a:lnTo>
                <a:lnTo>
                  <a:pt x="2105" y="2700"/>
                </a:lnTo>
                <a:lnTo>
                  <a:pt x="2110" y="2685"/>
                </a:lnTo>
                <a:lnTo>
                  <a:pt x="2114" y="2700"/>
                </a:lnTo>
                <a:lnTo>
                  <a:pt x="2118" y="2690"/>
                </a:lnTo>
                <a:lnTo>
                  <a:pt x="2120" y="2702"/>
                </a:lnTo>
                <a:lnTo>
                  <a:pt x="2123" y="2691"/>
                </a:lnTo>
                <a:lnTo>
                  <a:pt x="2126" y="2683"/>
                </a:lnTo>
                <a:lnTo>
                  <a:pt x="2126" y="2679"/>
                </a:lnTo>
                <a:lnTo>
                  <a:pt x="2131" y="2680"/>
                </a:lnTo>
                <a:lnTo>
                  <a:pt x="2130" y="2672"/>
                </a:lnTo>
                <a:lnTo>
                  <a:pt x="2137" y="2678"/>
                </a:lnTo>
                <a:lnTo>
                  <a:pt x="2132" y="2664"/>
                </a:lnTo>
                <a:lnTo>
                  <a:pt x="2134" y="2660"/>
                </a:lnTo>
                <a:lnTo>
                  <a:pt x="2140" y="2656"/>
                </a:lnTo>
                <a:lnTo>
                  <a:pt x="2142" y="2649"/>
                </a:lnTo>
                <a:lnTo>
                  <a:pt x="2156" y="2642"/>
                </a:lnTo>
                <a:lnTo>
                  <a:pt x="2158" y="2619"/>
                </a:lnTo>
                <a:lnTo>
                  <a:pt x="2161" y="2615"/>
                </a:lnTo>
                <a:lnTo>
                  <a:pt x="2159" y="2604"/>
                </a:lnTo>
                <a:lnTo>
                  <a:pt x="2156" y="2599"/>
                </a:lnTo>
                <a:lnTo>
                  <a:pt x="2164" y="2599"/>
                </a:lnTo>
                <a:lnTo>
                  <a:pt x="2163" y="2590"/>
                </a:lnTo>
                <a:lnTo>
                  <a:pt x="2168" y="2573"/>
                </a:lnTo>
                <a:lnTo>
                  <a:pt x="2175" y="2571"/>
                </a:lnTo>
                <a:lnTo>
                  <a:pt x="2177" y="2560"/>
                </a:lnTo>
                <a:lnTo>
                  <a:pt x="2174" y="2551"/>
                </a:lnTo>
                <a:lnTo>
                  <a:pt x="2184" y="2555"/>
                </a:lnTo>
                <a:lnTo>
                  <a:pt x="2196" y="2547"/>
                </a:lnTo>
                <a:lnTo>
                  <a:pt x="2209" y="2534"/>
                </a:lnTo>
                <a:lnTo>
                  <a:pt x="2207" y="2528"/>
                </a:lnTo>
                <a:lnTo>
                  <a:pt x="2215" y="2519"/>
                </a:lnTo>
                <a:lnTo>
                  <a:pt x="2220" y="2528"/>
                </a:lnTo>
                <a:lnTo>
                  <a:pt x="2226" y="2522"/>
                </a:lnTo>
                <a:lnTo>
                  <a:pt x="2229" y="2525"/>
                </a:lnTo>
                <a:lnTo>
                  <a:pt x="2231" y="2518"/>
                </a:lnTo>
                <a:lnTo>
                  <a:pt x="2234" y="2514"/>
                </a:lnTo>
                <a:lnTo>
                  <a:pt x="2233" y="2501"/>
                </a:lnTo>
                <a:lnTo>
                  <a:pt x="2242" y="2498"/>
                </a:lnTo>
                <a:lnTo>
                  <a:pt x="2237" y="2489"/>
                </a:lnTo>
                <a:lnTo>
                  <a:pt x="2217" y="2477"/>
                </a:lnTo>
                <a:lnTo>
                  <a:pt x="2225" y="2475"/>
                </a:lnTo>
                <a:lnTo>
                  <a:pt x="2216" y="2454"/>
                </a:lnTo>
                <a:lnTo>
                  <a:pt x="2202" y="2436"/>
                </a:lnTo>
                <a:lnTo>
                  <a:pt x="2201" y="2428"/>
                </a:lnTo>
                <a:lnTo>
                  <a:pt x="2214" y="2427"/>
                </a:lnTo>
                <a:lnTo>
                  <a:pt x="2211" y="2415"/>
                </a:lnTo>
                <a:lnTo>
                  <a:pt x="2221" y="2425"/>
                </a:lnTo>
                <a:lnTo>
                  <a:pt x="2221" y="2438"/>
                </a:lnTo>
                <a:lnTo>
                  <a:pt x="2223" y="2448"/>
                </a:lnTo>
                <a:lnTo>
                  <a:pt x="2229" y="2436"/>
                </a:lnTo>
                <a:lnTo>
                  <a:pt x="2232" y="2439"/>
                </a:lnTo>
                <a:lnTo>
                  <a:pt x="2233" y="2449"/>
                </a:lnTo>
                <a:lnTo>
                  <a:pt x="2239" y="2458"/>
                </a:lnTo>
                <a:lnTo>
                  <a:pt x="2241" y="2465"/>
                </a:lnTo>
                <a:lnTo>
                  <a:pt x="2260" y="2471"/>
                </a:lnTo>
                <a:lnTo>
                  <a:pt x="2256" y="2480"/>
                </a:lnTo>
                <a:lnTo>
                  <a:pt x="2248" y="2476"/>
                </a:lnTo>
                <a:lnTo>
                  <a:pt x="2250" y="2489"/>
                </a:lnTo>
                <a:lnTo>
                  <a:pt x="2261" y="2495"/>
                </a:lnTo>
                <a:lnTo>
                  <a:pt x="2260" y="2501"/>
                </a:lnTo>
                <a:lnTo>
                  <a:pt x="2270" y="2493"/>
                </a:lnTo>
                <a:lnTo>
                  <a:pt x="2280" y="2493"/>
                </a:lnTo>
                <a:lnTo>
                  <a:pt x="2297" y="2501"/>
                </a:lnTo>
                <a:lnTo>
                  <a:pt x="2288" y="2490"/>
                </a:lnTo>
                <a:lnTo>
                  <a:pt x="2291" y="2486"/>
                </a:lnTo>
                <a:lnTo>
                  <a:pt x="2290" y="2481"/>
                </a:lnTo>
                <a:lnTo>
                  <a:pt x="2295" y="2481"/>
                </a:lnTo>
                <a:lnTo>
                  <a:pt x="2296" y="2485"/>
                </a:lnTo>
                <a:lnTo>
                  <a:pt x="2314" y="2497"/>
                </a:lnTo>
                <a:lnTo>
                  <a:pt x="2324" y="2497"/>
                </a:lnTo>
                <a:lnTo>
                  <a:pt x="2322" y="2486"/>
                </a:lnTo>
                <a:lnTo>
                  <a:pt x="2311" y="2481"/>
                </a:lnTo>
                <a:lnTo>
                  <a:pt x="2311" y="2468"/>
                </a:lnTo>
                <a:lnTo>
                  <a:pt x="2317" y="2473"/>
                </a:lnTo>
                <a:lnTo>
                  <a:pt x="2330" y="2474"/>
                </a:lnTo>
                <a:lnTo>
                  <a:pt x="2330" y="2484"/>
                </a:lnTo>
                <a:lnTo>
                  <a:pt x="2339" y="2493"/>
                </a:lnTo>
                <a:lnTo>
                  <a:pt x="2346" y="2484"/>
                </a:lnTo>
                <a:lnTo>
                  <a:pt x="2338" y="2475"/>
                </a:lnTo>
                <a:lnTo>
                  <a:pt x="2341" y="2469"/>
                </a:lnTo>
                <a:lnTo>
                  <a:pt x="2351" y="2474"/>
                </a:lnTo>
                <a:lnTo>
                  <a:pt x="2349" y="2460"/>
                </a:lnTo>
                <a:lnTo>
                  <a:pt x="2350" y="2452"/>
                </a:lnTo>
                <a:lnTo>
                  <a:pt x="2357" y="2448"/>
                </a:lnTo>
                <a:lnTo>
                  <a:pt x="2360" y="2448"/>
                </a:lnTo>
                <a:lnTo>
                  <a:pt x="2366" y="2460"/>
                </a:lnTo>
                <a:lnTo>
                  <a:pt x="2378" y="2473"/>
                </a:lnTo>
                <a:lnTo>
                  <a:pt x="2381" y="2471"/>
                </a:lnTo>
                <a:lnTo>
                  <a:pt x="2384" y="2466"/>
                </a:lnTo>
                <a:lnTo>
                  <a:pt x="2387" y="2459"/>
                </a:lnTo>
                <a:lnTo>
                  <a:pt x="2395" y="2465"/>
                </a:lnTo>
                <a:lnTo>
                  <a:pt x="2398" y="2454"/>
                </a:lnTo>
                <a:lnTo>
                  <a:pt x="2424" y="2450"/>
                </a:lnTo>
                <a:lnTo>
                  <a:pt x="2435" y="2441"/>
                </a:lnTo>
                <a:lnTo>
                  <a:pt x="2443" y="2446"/>
                </a:lnTo>
                <a:lnTo>
                  <a:pt x="2443" y="2436"/>
                </a:lnTo>
                <a:lnTo>
                  <a:pt x="2452" y="2441"/>
                </a:lnTo>
                <a:lnTo>
                  <a:pt x="2458" y="2438"/>
                </a:lnTo>
                <a:lnTo>
                  <a:pt x="2460" y="2426"/>
                </a:lnTo>
                <a:lnTo>
                  <a:pt x="2468" y="2430"/>
                </a:lnTo>
                <a:lnTo>
                  <a:pt x="2473" y="2439"/>
                </a:lnTo>
                <a:lnTo>
                  <a:pt x="2478" y="2438"/>
                </a:lnTo>
                <a:lnTo>
                  <a:pt x="2476" y="2428"/>
                </a:lnTo>
                <a:lnTo>
                  <a:pt x="2483" y="2426"/>
                </a:lnTo>
                <a:lnTo>
                  <a:pt x="2489" y="2425"/>
                </a:lnTo>
                <a:lnTo>
                  <a:pt x="2494" y="2431"/>
                </a:lnTo>
                <a:lnTo>
                  <a:pt x="2499" y="2428"/>
                </a:lnTo>
                <a:lnTo>
                  <a:pt x="2499" y="2422"/>
                </a:lnTo>
                <a:lnTo>
                  <a:pt x="2501" y="2420"/>
                </a:lnTo>
                <a:lnTo>
                  <a:pt x="2510" y="2419"/>
                </a:lnTo>
                <a:lnTo>
                  <a:pt x="2514" y="2423"/>
                </a:lnTo>
                <a:lnTo>
                  <a:pt x="2517" y="2411"/>
                </a:lnTo>
                <a:lnTo>
                  <a:pt x="2521" y="2407"/>
                </a:lnTo>
                <a:lnTo>
                  <a:pt x="2533" y="2404"/>
                </a:lnTo>
                <a:lnTo>
                  <a:pt x="2537" y="2411"/>
                </a:lnTo>
                <a:lnTo>
                  <a:pt x="2539" y="2406"/>
                </a:lnTo>
                <a:lnTo>
                  <a:pt x="2554" y="2406"/>
                </a:lnTo>
                <a:lnTo>
                  <a:pt x="2551" y="2400"/>
                </a:lnTo>
                <a:lnTo>
                  <a:pt x="2555" y="2393"/>
                </a:lnTo>
                <a:lnTo>
                  <a:pt x="2573" y="2389"/>
                </a:lnTo>
                <a:lnTo>
                  <a:pt x="2577" y="2383"/>
                </a:lnTo>
                <a:lnTo>
                  <a:pt x="2577" y="2378"/>
                </a:lnTo>
                <a:lnTo>
                  <a:pt x="2586" y="2378"/>
                </a:lnTo>
                <a:lnTo>
                  <a:pt x="2591" y="2363"/>
                </a:lnTo>
                <a:lnTo>
                  <a:pt x="2600" y="2363"/>
                </a:lnTo>
                <a:lnTo>
                  <a:pt x="2593" y="2360"/>
                </a:lnTo>
                <a:lnTo>
                  <a:pt x="2591" y="2353"/>
                </a:lnTo>
                <a:lnTo>
                  <a:pt x="2591" y="2345"/>
                </a:lnTo>
                <a:lnTo>
                  <a:pt x="2608" y="2353"/>
                </a:lnTo>
                <a:lnTo>
                  <a:pt x="2607" y="2342"/>
                </a:lnTo>
                <a:lnTo>
                  <a:pt x="2613" y="2340"/>
                </a:lnTo>
                <a:lnTo>
                  <a:pt x="2623" y="2345"/>
                </a:lnTo>
                <a:lnTo>
                  <a:pt x="2620" y="2337"/>
                </a:lnTo>
                <a:lnTo>
                  <a:pt x="2621" y="2334"/>
                </a:lnTo>
                <a:lnTo>
                  <a:pt x="2621" y="2329"/>
                </a:lnTo>
                <a:lnTo>
                  <a:pt x="2608" y="2324"/>
                </a:lnTo>
                <a:lnTo>
                  <a:pt x="2619" y="2314"/>
                </a:lnTo>
                <a:lnTo>
                  <a:pt x="2627" y="2318"/>
                </a:lnTo>
                <a:lnTo>
                  <a:pt x="2635" y="2324"/>
                </a:lnTo>
                <a:lnTo>
                  <a:pt x="2639" y="2320"/>
                </a:lnTo>
                <a:lnTo>
                  <a:pt x="2634" y="2319"/>
                </a:lnTo>
                <a:lnTo>
                  <a:pt x="2635" y="2314"/>
                </a:lnTo>
                <a:lnTo>
                  <a:pt x="2646" y="2310"/>
                </a:lnTo>
                <a:lnTo>
                  <a:pt x="2646" y="2301"/>
                </a:lnTo>
                <a:lnTo>
                  <a:pt x="2661" y="2296"/>
                </a:lnTo>
                <a:lnTo>
                  <a:pt x="2658" y="2288"/>
                </a:lnTo>
                <a:lnTo>
                  <a:pt x="2673" y="2294"/>
                </a:lnTo>
                <a:lnTo>
                  <a:pt x="2666" y="2283"/>
                </a:lnTo>
                <a:lnTo>
                  <a:pt x="2674" y="2286"/>
                </a:lnTo>
                <a:lnTo>
                  <a:pt x="2669" y="2276"/>
                </a:lnTo>
                <a:lnTo>
                  <a:pt x="2661" y="2272"/>
                </a:lnTo>
                <a:lnTo>
                  <a:pt x="2666" y="2267"/>
                </a:lnTo>
                <a:lnTo>
                  <a:pt x="2675" y="2269"/>
                </a:lnTo>
                <a:lnTo>
                  <a:pt x="2679" y="2264"/>
                </a:lnTo>
                <a:lnTo>
                  <a:pt x="2684" y="2271"/>
                </a:lnTo>
                <a:lnTo>
                  <a:pt x="2693" y="2276"/>
                </a:lnTo>
                <a:lnTo>
                  <a:pt x="2698" y="2265"/>
                </a:lnTo>
                <a:lnTo>
                  <a:pt x="2693" y="2260"/>
                </a:lnTo>
                <a:lnTo>
                  <a:pt x="2698" y="2259"/>
                </a:lnTo>
                <a:lnTo>
                  <a:pt x="2686" y="2245"/>
                </a:lnTo>
                <a:lnTo>
                  <a:pt x="2699" y="2239"/>
                </a:lnTo>
                <a:lnTo>
                  <a:pt x="2717" y="2236"/>
                </a:lnTo>
                <a:lnTo>
                  <a:pt x="2720" y="2226"/>
                </a:lnTo>
                <a:lnTo>
                  <a:pt x="2736" y="2236"/>
                </a:lnTo>
                <a:lnTo>
                  <a:pt x="2732" y="2229"/>
                </a:lnTo>
                <a:lnTo>
                  <a:pt x="2726" y="2228"/>
                </a:lnTo>
                <a:lnTo>
                  <a:pt x="2722" y="2223"/>
                </a:lnTo>
                <a:lnTo>
                  <a:pt x="2728" y="2222"/>
                </a:lnTo>
                <a:lnTo>
                  <a:pt x="2729" y="2212"/>
                </a:lnTo>
                <a:lnTo>
                  <a:pt x="2738" y="2216"/>
                </a:lnTo>
                <a:lnTo>
                  <a:pt x="2744" y="2208"/>
                </a:lnTo>
                <a:lnTo>
                  <a:pt x="2750" y="2212"/>
                </a:lnTo>
                <a:lnTo>
                  <a:pt x="2758" y="2212"/>
                </a:lnTo>
                <a:lnTo>
                  <a:pt x="2763" y="2205"/>
                </a:lnTo>
                <a:lnTo>
                  <a:pt x="2769" y="2212"/>
                </a:lnTo>
                <a:lnTo>
                  <a:pt x="2781" y="2193"/>
                </a:lnTo>
                <a:lnTo>
                  <a:pt x="2786" y="2178"/>
                </a:lnTo>
                <a:lnTo>
                  <a:pt x="2783" y="2178"/>
                </a:lnTo>
                <a:lnTo>
                  <a:pt x="2760" y="2190"/>
                </a:lnTo>
                <a:lnTo>
                  <a:pt x="2744" y="2191"/>
                </a:lnTo>
                <a:lnTo>
                  <a:pt x="2693" y="2184"/>
                </a:lnTo>
                <a:lnTo>
                  <a:pt x="2634" y="2154"/>
                </a:lnTo>
                <a:lnTo>
                  <a:pt x="2627" y="2157"/>
                </a:lnTo>
                <a:lnTo>
                  <a:pt x="2627" y="2145"/>
                </a:lnTo>
                <a:lnTo>
                  <a:pt x="2618" y="2148"/>
                </a:lnTo>
                <a:lnTo>
                  <a:pt x="2607" y="2154"/>
                </a:lnTo>
                <a:lnTo>
                  <a:pt x="2602" y="2142"/>
                </a:lnTo>
                <a:lnTo>
                  <a:pt x="2564" y="2161"/>
                </a:lnTo>
                <a:lnTo>
                  <a:pt x="2549" y="2173"/>
                </a:lnTo>
                <a:lnTo>
                  <a:pt x="2529" y="2164"/>
                </a:lnTo>
                <a:lnTo>
                  <a:pt x="2507" y="2174"/>
                </a:lnTo>
                <a:lnTo>
                  <a:pt x="2497" y="2201"/>
                </a:lnTo>
                <a:lnTo>
                  <a:pt x="2463" y="2200"/>
                </a:lnTo>
                <a:lnTo>
                  <a:pt x="2427" y="2195"/>
                </a:lnTo>
                <a:lnTo>
                  <a:pt x="2446" y="2179"/>
                </a:lnTo>
                <a:lnTo>
                  <a:pt x="2463" y="2186"/>
                </a:lnTo>
                <a:lnTo>
                  <a:pt x="2479" y="2180"/>
                </a:lnTo>
                <a:lnTo>
                  <a:pt x="2508" y="2156"/>
                </a:lnTo>
                <a:lnTo>
                  <a:pt x="2528" y="2154"/>
                </a:lnTo>
                <a:lnTo>
                  <a:pt x="2541" y="2147"/>
                </a:lnTo>
                <a:lnTo>
                  <a:pt x="2534" y="2135"/>
                </a:lnTo>
                <a:lnTo>
                  <a:pt x="2518" y="2132"/>
                </a:lnTo>
                <a:lnTo>
                  <a:pt x="2465" y="2141"/>
                </a:lnTo>
                <a:lnTo>
                  <a:pt x="2437" y="2138"/>
                </a:lnTo>
                <a:lnTo>
                  <a:pt x="2425" y="2127"/>
                </a:lnTo>
                <a:lnTo>
                  <a:pt x="2409" y="2126"/>
                </a:lnTo>
                <a:lnTo>
                  <a:pt x="2441" y="2111"/>
                </a:lnTo>
                <a:lnTo>
                  <a:pt x="2449" y="2099"/>
                </a:lnTo>
                <a:lnTo>
                  <a:pt x="2458" y="2073"/>
                </a:lnTo>
                <a:lnTo>
                  <a:pt x="2444" y="2055"/>
                </a:lnTo>
                <a:lnTo>
                  <a:pt x="2448" y="2046"/>
                </a:lnTo>
                <a:lnTo>
                  <a:pt x="2465" y="2044"/>
                </a:lnTo>
                <a:lnTo>
                  <a:pt x="2476" y="2050"/>
                </a:lnTo>
                <a:lnTo>
                  <a:pt x="2478" y="2029"/>
                </a:lnTo>
                <a:lnTo>
                  <a:pt x="2494" y="2045"/>
                </a:lnTo>
                <a:lnTo>
                  <a:pt x="2535" y="2045"/>
                </a:lnTo>
                <a:lnTo>
                  <a:pt x="2571" y="2024"/>
                </a:lnTo>
                <a:lnTo>
                  <a:pt x="2584" y="2008"/>
                </a:lnTo>
                <a:lnTo>
                  <a:pt x="2578" y="1991"/>
                </a:lnTo>
                <a:lnTo>
                  <a:pt x="2594" y="2001"/>
                </a:lnTo>
                <a:lnTo>
                  <a:pt x="2592" y="1975"/>
                </a:lnTo>
                <a:lnTo>
                  <a:pt x="2577" y="1959"/>
                </a:lnTo>
                <a:lnTo>
                  <a:pt x="2553" y="1955"/>
                </a:lnTo>
                <a:lnTo>
                  <a:pt x="2535" y="1960"/>
                </a:lnTo>
                <a:lnTo>
                  <a:pt x="2516" y="1949"/>
                </a:lnTo>
                <a:lnTo>
                  <a:pt x="2499" y="1958"/>
                </a:lnTo>
                <a:lnTo>
                  <a:pt x="2501" y="1944"/>
                </a:lnTo>
                <a:lnTo>
                  <a:pt x="2490" y="1938"/>
                </a:lnTo>
                <a:lnTo>
                  <a:pt x="2471" y="1931"/>
                </a:lnTo>
                <a:lnTo>
                  <a:pt x="2487" y="1927"/>
                </a:lnTo>
                <a:lnTo>
                  <a:pt x="2483" y="1912"/>
                </a:lnTo>
                <a:lnTo>
                  <a:pt x="2480" y="1898"/>
                </a:lnTo>
                <a:lnTo>
                  <a:pt x="2505" y="1915"/>
                </a:lnTo>
                <a:lnTo>
                  <a:pt x="2521" y="1938"/>
                </a:lnTo>
                <a:lnTo>
                  <a:pt x="2538" y="1942"/>
                </a:lnTo>
                <a:lnTo>
                  <a:pt x="2550" y="1932"/>
                </a:lnTo>
                <a:lnTo>
                  <a:pt x="2565" y="1941"/>
                </a:lnTo>
                <a:lnTo>
                  <a:pt x="2583" y="1944"/>
                </a:lnTo>
                <a:lnTo>
                  <a:pt x="2604" y="1964"/>
                </a:lnTo>
                <a:lnTo>
                  <a:pt x="2620" y="1984"/>
                </a:lnTo>
                <a:lnTo>
                  <a:pt x="2640" y="1982"/>
                </a:lnTo>
                <a:lnTo>
                  <a:pt x="2646" y="1990"/>
                </a:lnTo>
                <a:lnTo>
                  <a:pt x="2651" y="2008"/>
                </a:lnTo>
                <a:lnTo>
                  <a:pt x="2667" y="2027"/>
                </a:lnTo>
                <a:lnTo>
                  <a:pt x="2669" y="2049"/>
                </a:lnTo>
                <a:lnTo>
                  <a:pt x="2675" y="2082"/>
                </a:lnTo>
                <a:lnTo>
                  <a:pt x="2689" y="2107"/>
                </a:lnTo>
                <a:lnTo>
                  <a:pt x="2710" y="2124"/>
                </a:lnTo>
                <a:lnTo>
                  <a:pt x="2734" y="2134"/>
                </a:lnTo>
                <a:lnTo>
                  <a:pt x="2755" y="2130"/>
                </a:lnTo>
                <a:lnTo>
                  <a:pt x="2756" y="2087"/>
                </a:lnTo>
                <a:lnTo>
                  <a:pt x="2759" y="2068"/>
                </a:lnTo>
                <a:lnTo>
                  <a:pt x="2765" y="2070"/>
                </a:lnTo>
                <a:lnTo>
                  <a:pt x="2768" y="2099"/>
                </a:lnTo>
                <a:lnTo>
                  <a:pt x="2772" y="2123"/>
                </a:lnTo>
                <a:lnTo>
                  <a:pt x="2788" y="2119"/>
                </a:lnTo>
                <a:lnTo>
                  <a:pt x="2796" y="2132"/>
                </a:lnTo>
                <a:lnTo>
                  <a:pt x="2811" y="2126"/>
                </a:lnTo>
                <a:lnTo>
                  <a:pt x="2812" y="2108"/>
                </a:lnTo>
                <a:lnTo>
                  <a:pt x="2803" y="2104"/>
                </a:lnTo>
                <a:lnTo>
                  <a:pt x="2804" y="2087"/>
                </a:lnTo>
                <a:lnTo>
                  <a:pt x="2797" y="2070"/>
                </a:lnTo>
                <a:lnTo>
                  <a:pt x="2802" y="2064"/>
                </a:lnTo>
                <a:lnTo>
                  <a:pt x="2799" y="2045"/>
                </a:lnTo>
                <a:lnTo>
                  <a:pt x="2802" y="2038"/>
                </a:lnTo>
                <a:lnTo>
                  <a:pt x="2797" y="2027"/>
                </a:lnTo>
                <a:lnTo>
                  <a:pt x="2785" y="2029"/>
                </a:lnTo>
                <a:lnTo>
                  <a:pt x="2798" y="2021"/>
                </a:lnTo>
                <a:lnTo>
                  <a:pt x="2799" y="2003"/>
                </a:lnTo>
                <a:lnTo>
                  <a:pt x="2797" y="1991"/>
                </a:lnTo>
                <a:lnTo>
                  <a:pt x="2801" y="1984"/>
                </a:lnTo>
                <a:lnTo>
                  <a:pt x="2802" y="1955"/>
                </a:lnTo>
                <a:lnTo>
                  <a:pt x="2795" y="1952"/>
                </a:lnTo>
                <a:lnTo>
                  <a:pt x="2781" y="1965"/>
                </a:lnTo>
                <a:lnTo>
                  <a:pt x="2774" y="1963"/>
                </a:lnTo>
                <a:lnTo>
                  <a:pt x="2766" y="1989"/>
                </a:lnTo>
                <a:lnTo>
                  <a:pt x="2759" y="1991"/>
                </a:lnTo>
                <a:lnTo>
                  <a:pt x="2759" y="1962"/>
                </a:lnTo>
                <a:lnTo>
                  <a:pt x="2781" y="1930"/>
                </a:lnTo>
                <a:lnTo>
                  <a:pt x="2786" y="1915"/>
                </a:lnTo>
                <a:lnTo>
                  <a:pt x="2776" y="1915"/>
                </a:lnTo>
                <a:lnTo>
                  <a:pt x="2769" y="1922"/>
                </a:lnTo>
                <a:lnTo>
                  <a:pt x="2760" y="1936"/>
                </a:lnTo>
                <a:lnTo>
                  <a:pt x="2754" y="1939"/>
                </a:lnTo>
                <a:lnTo>
                  <a:pt x="2761" y="1920"/>
                </a:lnTo>
                <a:lnTo>
                  <a:pt x="2763" y="1905"/>
                </a:lnTo>
                <a:lnTo>
                  <a:pt x="2742" y="1920"/>
                </a:lnTo>
                <a:lnTo>
                  <a:pt x="2732" y="1936"/>
                </a:lnTo>
                <a:lnTo>
                  <a:pt x="2726" y="1939"/>
                </a:lnTo>
                <a:lnTo>
                  <a:pt x="2734" y="1919"/>
                </a:lnTo>
                <a:lnTo>
                  <a:pt x="2747" y="1904"/>
                </a:lnTo>
                <a:lnTo>
                  <a:pt x="2749" y="1894"/>
                </a:lnTo>
                <a:lnTo>
                  <a:pt x="2758" y="1882"/>
                </a:lnTo>
                <a:lnTo>
                  <a:pt x="2723" y="1867"/>
                </a:lnTo>
                <a:lnTo>
                  <a:pt x="2720" y="1855"/>
                </a:lnTo>
                <a:lnTo>
                  <a:pt x="2691" y="1844"/>
                </a:lnTo>
                <a:lnTo>
                  <a:pt x="2689" y="1834"/>
                </a:lnTo>
                <a:lnTo>
                  <a:pt x="2680" y="1822"/>
                </a:lnTo>
                <a:lnTo>
                  <a:pt x="2643" y="1792"/>
                </a:lnTo>
                <a:lnTo>
                  <a:pt x="2632" y="1790"/>
                </a:lnTo>
                <a:lnTo>
                  <a:pt x="2616" y="1799"/>
                </a:lnTo>
                <a:lnTo>
                  <a:pt x="2609" y="1813"/>
                </a:lnTo>
                <a:lnTo>
                  <a:pt x="2605" y="1834"/>
                </a:lnTo>
                <a:lnTo>
                  <a:pt x="2597" y="1850"/>
                </a:lnTo>
                <a:lnTo>
                  <a:pt x="2597" y="1835"/>
                </a:lnTo>
                <a:lnTo>
                  <a:pt x="2602" y="1819"/>
                </a:lnTo>
                <a:lnTo>
                  <a:pt x="2605" y="1801"/>
                </a:lnTo>
                <a:lnTo>
                  <a:pt x="2593" y="1797"/>
                </a:lnTo>
                <a:lnTo>
                  <a:pt x="2594" y="1790"/>
                </a:lnTo>
                <a:lnTo>
                  <a:pt x="2621" y="1785"/>
                </a:lnTo>
                <a:lnTo>
                  <a:pt x="2637" y="1779"/>
                </a:lnTo>
                <a:lnTo>
                  <a:pt x="2637" y="1764"/>
                </a:lnTo>
                <a:lnTo>
                  <a:pt x="2634" y="1743"/>
                </a:lnTo>
                <a:lnTo>
                  <a:pt x="2599" y="1721"/>
                </a:lnTo>
                <a:lnTo>
                  <a:pt x="2583" y="1725"/>
                </a:lnTo>
                <a:lnTo>
                  <a:pt x="2564" y="1739"/>
                </a:lnTo>
                <a:lnTo>
                  <a:pt x="2549" y="1755"/>
                </a:lnTo>
                <a:lnTo>
                  <a:pt x="2546" y="1755"/>
                </a:lnTo>
                <a:lnTo>
                  <a:pt x="2546" y="1736"/>
                </a:lnTo>
                <a:lnTo>
                  <a:pt x="2526" y="1741"/>
                </a:lnTo>
                <a:lnTo>
                  <a:pt x="2533" y="1732"/>
                </a:lnTo>
                <a:lnTo>
                  <a:pt x="2540" y="1729"/>
                </a:lnTo>
                <a:lnTo>
                  <a:pt x="2530" y="1720"/>
                </a:lnTo>
                <a:lnTo>
                  <a:pt x="2561" y="1723"/>
                </a:lnTo>
                <a:lnTo>
                  <a:pt x="2580" y="1717"/>
                </a:lnTo>
                <a:lnTo>
                  <a:pt x="2593" y="1706"/>
                </a:lnTo>
                <a:lnTo>
                  <a:pt x="2612" y="1701"/>
                </a:lnTo>
                <a:lnTo>
                  <a:pt x="2624" y="1678"/>
                </a:lnTo>
                <a:lnTo>
                  <a:pt x="2613" y="1672"/>
                </a:lnTo>
                <a:lnTo>
                  <a:pt x="2592" y="1669"/>
                </a:lnTo>
                <a:lnTo>
                  <a:pt x="2580" y="1657"/>
                </a:lnTo>
                <a:lnTo>
                  <a:pt x="2564" y="1648"/>
                </a:lnTo>
                <a:lnTo>
                  <a:pt x="2539" y="1655"/>
                </a:lnTo>
                <a:lnTo>
                  <a:pt x="2526" y="1666"/>
                </a:lnTo>
                <a:lnTo>
                  <a:pt x="2517" y="1656"/>
                </a:lnTo>
                <a:lnTo>
                  <a:pt x="2534" y="1648"/>
                </a:lnTo>
                <a:lnTo>
                  <a:pt x="2544" y="1639"/>
                </a:lnTo>
                <a:lnTo>
                  <a:pt x="2521" y="1627"/>
                </a:lnTo>
                <a:lnTo>
                  <a:pt x="2543" y="1623"/>
                </a:lnTo>
                <a:lnTo>
                  <a:pt x="2557" y="1639"/>
                </a:lnTo>
                <a:lnTo>
                  <a:pt x="2577" y="1640"/>
                </a:lnTo>
                <a:lnTo>
                  <a:pt x="2598" y="1619"/>
                </a:lnTo>
                <a:lnTo>
                  <a:pt x="2605" y="1607"/>
                </a:lnTo>
                <a:lnTo>
                  <a:pt x="2634" y="1592"/>
                </a:lnTo>
                <a:lnTo>
                  <a:pt x="2630" y="1582"/>
                </a:lnTo>
                <a:lnTo>
                  <a:pt x="2625" y="1561"/>
                </a:lnTo>
                <a:lnTo>
                  <a:pt x="2643" y="1575"/>
                </a:lnTo>
                <a:lnTo>
                  <a:pt x="2655" y="1577"/>
                </a:lnTo>
                <a:lnTo>
                  <a:pt x="2658" y="1540"/>
                </a:lnTo>
                <a:lnTo>
                  <a:pt x="2668" y="1535"/>
                </a:lnTo>
                <a:lnTo>
                  <a:pt x="2677" y="1537"/>
                </a:lnTo>
                <a:lnTo>
                  <a:pt x="2680" y="1564"/>
                </a:lnTo>
                <a:lnTo>
                  <a:pt x="2696" y="1587"/>
                </a:lnTo>
                <a:lnTo>
                  <a:pt x="2732" y="1620"/>
                </a:lnTo>
                <a:lnTo>
                  <a:pt x="2766" y="1636"/>
                </a:lnTo>
                <a:lnTo>
                  <a:pt x="2780" y="1635"/>
                </a:lnTo>
                <a:lnTo>
                  <a:pt x="2786" y="1619"/>
                </a:lnTo>
                <a:lnTo>
                  <a:pt x="2802" y="1612"/>
                </a:lnTo>
                <a:lnTo>
                  <a:pt x="2820" y="1591"/>
                </a:lnTo>
                <a:lnTo>
                  <a:pt x="2840" y="1598"/>
                </a:lnTo>
                <a:lnTo>
                  <a:pt x="2863" y="1597"/>
                </a:lnTo>
                <a:lnTo>
                  <a:pt x="2872" y="1588"/>
                </a:lnTo>
                <a:lnTo>
                  <a:pt x="2869" y="1577"/>
                </a:lnTo>
                <a:lnTo>
                  <a:pt x="2871" y="1546"/>
                </a:lnTo>
                <a:lnTo>
                  <a:pt x="2878" y="1530"/>
                </a:lnTo>
                <a:lnTo>
                  <a:pt x="2879" y="1522"/>
                </a:lnTo>
                <a:lnTo>
                  <a:pt x="2867" y="1514"/>
                </a:lnTo>
                <a:lnTo>
                  <a:pt x="2835" y="1503"/>
                </a:lnTo>
                <a:lnTo>
                  <a:pt x="2819" y="1496"/>
                </a:lnTo>
                <a:lnTo>
                  <a:pt x="2808" y="1484"/>
                </a:lnTo>
                <a:lnTo>
                  <a:pt x="2785" y="1490"/>
                </a:lnTo>
                <a:lnTo>
                  <a:pt x="2766" y="1484"/>
                </a:lnTo>
                <a:lnTo>
                  <a:pt x="2768" y="1475"/>
                </a:lnTo>
                <a:lnTo>
                  <a:pt x="2774" y="1474"/>
                </a:lnTo>
                <a:lnTo>
                  <a:pt x="2771" y="1460"/>
                </a:lnTo>
                <a:lnTo>
                  <a:pt x="2782" y="1448"/>
                </a:lnTo>
                <a:lnTo>
                  <a:pt x="2781" y="1436"/>
                </a:lnTo>
                <a:lnTo>
                  <a:pt x="2761" y="1433"/>
                </a:lnTo>
                <a:lnTo>
                  <a:pt x="2792" y="1420"/>
                </a:lnTo>
                <a:lnTo>
                  <a:pt x="2791" y="1404"/>
                </a:lnTo>
                <a:lnTo>
                  <a:pt x="2786" y="1383"/>
                </a:lnTo>
                <a:lnTo>
                  <a:pt x="2797" y="1387"/>
                </a:lnTo>
                <a:lnTo>
                  <a:pt x="2806" y="1398"/>
                </a:lnTo>
                <a:lnTo>
                  <a:pt x="2833" y="1395"/>
                </a:lnTo>
                <a:lnTo>
                  <a:pt x="2852" y="1400"/>
                </a:lnTo>
                <a:lnTo>
                  <a:pt x="2868" y="1398"/>
                </a:lnTo>
                <a:lnTo>
                  <a:pt x="2881" y="1404"/>
                </a:lnTo>
                <a:lnTo>
                  <a:pt x="2887" y="1425"/>
                </a:lnTo>
                <a:lnTo>
                  <a:pt x="2897" y="1440"/>
                </a:lnTo>
                <a:lnTo>
                  <a:pt x="2922" y="1446"/>
                </a:lnTo>
                <a:lnTo>
                  <a:pt x="2949" y="1408"/>
                </a:lnTo>
                <a:lnTo>
                  <a:pt x="2946" y="1392"/>
                </a:lnTo>
                <a:lnTo>
                  <a:pt x="2935" y="1379"/>
                </a:lnTo>
                <a:lnTo>
                  <a:pt x="2927" y="1358"/>
                </a:lnTo>
                <a:lnTo>
                  <a:pt x="2905" y="1371"/>
                </a:lnTo>
                <a:lnTo>
                  <a:pt x="2890" y="1361"/>
                </a:lnTo>
                <a:lnTo>
                  <a:pt x="2862" y="1356"/>
                </a:lnTo>
                <a:lnTo>
                  <a:pt x="2844" y="1358"/>
                </a:lnTo>
                <a:lnTo>
                  <a:pt x="2842" y="1355"/>
                </a:lnTo>
                <a:lnTo>
                  <a:pt x="2855" y="1350"/>
                </a:lnTo>
                <a:lnTo>
                  <a:pt x="2857" y="1334"/>
                </a:lnTo>
                <a:lnTo>
                  <a:pt x="2856" y="1318"/>
                </a:lnTo>
                <a:lnTo>
                  <a:pt x="2858" y="1298"/>
                </a:lnTo>
                <a:lnTo>
                  <a:pt x="2860" y="1284"/>
                </a:lnTo>
                <a:lnTo>
                  <a:pt x="2852" y="1276"/>
                </a:lnTo>
                <a:lnTo>
                  <a:pt x="2840" y="1274"/>
                </a:lnTo>
                <a:lnTo>
                  <a:pt x="2825" y="1285"/>
                </a:lnTo>
                <a:lnTo>
                  <a:pt x="2812" y="1288"/>
                </a:lnTo>
                <a:lnTo>
                  <a:pt x="2826" y="1269"/>
                </a:lnTo>
                <a:lnTo>
                  <a:pt x="2852" y="1258"/>
                </a:lnTo>
                <a:lnTo>
                  <a:pt x="2866" y="1260"/>
                </a:lnTo>
                <a:lnTo>
                  <a:pt x="2863" y="1243"/>
                </a:lnTo>
                <a:lnTo>
                  <a:pt x="2833" y="1215"/>
                </a:lnTo>
                <a:lnTo>
                  <a:pt x="2818" y="1196"/>
                </a:lnTo>
                <a:lnTo>
                  <a:pt x="2796" y="1195"/>
                </a:lnTo>
                <a:lnTo>
                  <a:pt x="2782" y="1184"/>
                </a:lnTo>
                <a:lnTo>
                  <a:pt x="2817" y="1187"/>
                </a:lnTo>
                <a:lnTo>
                  <a:pt x="2797" y="1166"/>
                </a:lnTo>
                <a:lnTo>
                  <a:pt x="2889" y="1216"/>
                </a:lnTo>
                <a:lnTo>
                  <a:pt x="2898" y="1231"/>
                </a:lnTo>
                <a:lnTo>
                  <a:pt x="2900" y="1252"/>
                </a:lnTo>
                <a:lnTo>
                  <a:pt x="2914" y="1260"/>
                </a:lnTo>
                <a:lnTo>
                  <a:pt x="2922" y="1257"/>
                </a:lnTo>
                <a:lnTo>
                  <a:pt x="2930" y="1225"/>
                </a:lnTo>
                <a:lnTo>
                  <a:pt x="2930" y="1194"/>
                </a:lnTo>
                <a:lnTo>
                  <a:pt x="2925" y="1160"/>
                </a:lnTo>
                <a:lnTo>
                  <a:pt x="2925" y="1130"/>
                </a:lnTo>
                <a:lnTo>
                  <a:pt x="2910" y="1105"/>
                </a:lnTo>
                <a:lnTo>
                  <a:pt x="2897" y="1090"/>
                </a:lnTo>
                <a:lnTo>
                  <a:pt x="2883" y="1093"/>
                </a:lnTo>
                <a:lnTo>
                  <a:pt x="2873" y="1090"/>
                </a:lnTo>
                <a:lnTo>
                  <a:pt x="2862" y="1081"/>
                </a:lnTo>
                <a:lnTo>
                  <a:pt x="2842" y="1078"/>
                </a:lnTo>
                <a:lnTo>
                  <a:pt x="2842" y="1070"/>
                </a:lnTo>
                <a:lnTo>
                  <a:pt x="2868" y="1070"/>
                </a:lnTo>
                <a:lnTo>
                  <a:pt x="2885" y="1066"/>
                </a:lnTo>
                <a:lnTo>
                  <a:pt x="2898" y="1059"/>
                </a:lnTo>
                <a:lnTo>
                  <a:pt x="2911" y="1056"/>
                </a:lnTo>
                <a:lnTo>
                  <a:pt x="2912" y="1045"/>
                </a:lnTo>
                <a:lnTo>
                  <a:pt x="2904" y="1019"/>
                </a:lnTo>
                <a:lnTo>
                  <a:pt x="2889" y="1016"/>
                </a:lnTo>
                <a:lnTo>
                  <a:pt x="2869" y="1021"/>
                </a:lnTo>
                <a:lnTo>
                  <a:pt x="2844" y="1001"/>
                </a:lnTo>
                <a:lnTo>
                  <a:pt x="2866" y="1034"/>
                </a:lnTo>
                <a:lnTo>
                  <a:pt x="2854" y="1033"/>
                </a:lnTo>
                <a:lnTo>
                  <a:pt x="2841" y="1016"/>
                </a:lnTo>
                <a:lnTo>
                  <a:pt x="2833" y="1010"/>
                </a:lnTo>
                <a:lnTo>
                  <a:pt x="2839" y="1029"/>
                </a:lnTo>
                <a:lnTo>
                  <a:pt x="2824" y="1024"/>
                </a:lnTo>
                <a:lnTo>
                  <a:pt x="2820" y="1016"/>
                </a:lnTo>
                <a:lnTo>
                  <a:pt x="2808" y="1015"/>
                </a:lnTo>
                <a:lnTo>
                  <a:pt x="2809" y="1004"/>
                </a:lnTo>
                <a:lnTo>
                  <a:pt x="2809" y="990"/>
                </a:lnTo>
                <a:lnTo>
                  <a:pt x="2811" y="985"/>
                </a:lnTo>
                <a:lnTo>
                  <a:pt x="2808" y="973"/>
                </a:lnTo>
                <a:lnTo>
                  <a:pt x="2775" y="976"/>
                </a:lnTo>
                <a:lnTo>
                  <a:pt x="2759" y="968"/>
                </a:lnTo>
                <a:lnTo>
                  <a:pt x="2766" y="962"/>
                </a:lnTo>
                <a:lnTo>
                  <a:pt x="2801" y="968"/>
                </a:lnTo>
                <a:lnTo>
                  <a:pt x="2792" y="961"/>
                </a:lnTo>
                <a:lnTo>
                  <a:pt x="2799" y="951"/>
                </a:lnTo>
                <a:lnTo>
                  <a:pt x="2783" y="947"/>
                </a:lnTo>
                <a:lnTo>
                  <a:pt x="2779" y="934"/>
                </a:lnTo>
                <a:lnTo>
                  <a:pt x="2771" y="931"/>
                </a:lnTo>
                <a:lnTo>
                  <a:pt x="2763" y="946"/>
                </a:lnTo>
                <a:lnTo>
                  <a:pt x="2763" y="931"/>
                </a:lnTo>
                <a:lnTo>
                  <a:pt x="2753" y="906"/>
                </a:lnTo>
                <a:lnTo>
                  <a:pt x="2766" y="897"/>
                </a:lnTo>
                <a:lnTo>
                  <a:pt x="2768" y="884"/>
                </a:lnTo>
                <a:lnTo>
                  <a:pt x="2785" y="881"/>
                </a:lnTo>
                <a:lnTo>
                  <a:pt x="2797" y="898"/>
                </a:lnTo>
                <a:lnTo>
                  <a:pt x="2806" y="916"/>
                </a:lnTo>
                <a:lnTo>
                  <a:pt x="2823" y="903"/>
                </a:lnTo>
                <a:lnTo>
                  <a:pt x="2831" y="888"/>
                </a:lnTo>
                <a:lnTo>
                  <a:pt x="2855" y="881"/>
                </a:lnTo>
                <a:lnTo>
                  <a:pt x="2809" y="868"/>
                </a:lnTo>
                <a:lnTo>
                  <a:pt x="2815" y="862"/>
                </a:lnTo>
                <a:lnTo>
                  <a:pt x="2852" y="866"/>
                </a:lnTo>
                <a:lnTo>
                  <a:pt x="2863" y="859"/>
                </a:lnTo>
                <a:lnTo>
                  <a:pt x="2860" y="855"/>
                </a:lnTo>
                <a:lnTo>
                  <a:pt x="2807" y="841"/>
                </a:lnTo>
                <a:lnTo>
                  <a:pt x="2874" y="844"/>
                </a:lnTo>
                <a:lnTo>
                  <a:pt x="2915" y="854"/>
                </a:lnTo>
                <a:lnTo>
                  <a:pt x="2943" y="870"/>
                </a:lnTo>
                <a:lnTo>
                  <a:pt x="2985" y="884"/>
                </a:lnTo>
                <a:lnTo>
                  <a:pt x="2997" y="865"/>
                </a:lnTo>
                <a:lnTo>
                  <a:pt x="2997" y="856"/>
                </a:lnTo>
                <a:lnTo>
                  <a:pt x="3000" y="845"/>
                </a:lnTo>
                <a:lnTo>
                  <a:pt x="3000" y="833"/>
                </a:lnTo>
                <a:lnTo>
                  <a:pt x="3000" y="805"/>
                </a:lnTo>
                <a:lnTo>
                  <a:pt x="2995" y="757"/>
                </a:lnTo>
                <a:lnTo>
                  <a:pt x="2992" y="754"/>
                </a:lnTo>
                <a:lnTo>
                  <a:pt x="2986" y="758"/>
                </a:lnTo>
                <a:lnTo>
                  <a:pt x="2963" y="741"/>
                </a:lnTo>
                <a:lnTo>
                  <a:pt x="2954" y="752"/>
                </a:lnTo>
                <a:lnTo>
                  <a:pt x="2955" y="773"/>
                </a:lnTo>
                <a:lnTo>
                  <a:pt x="2949" y="775"/>
                </a:lnTo>
                <a:lnTo>
                  <a:pt x="2936" y="771"/>
                </a:lnTo>
                <a:lnTo>
                  <a:pt x="2935" y="754"/>
                </a:lnTo>
                <a:lnTo>
                  <a:pt x="2915" y="738"/>
                </a:lnTo>
                <a:lnTo>
                  <a:pt x="2868" y="733"/>
                </a:lnTo>
                <a:lnTo>
                  <a:pt x="2889" y="730"/>
                </a:lnTo>
                <a:lnTo>
                  <a:pt x="2887" y="720"/>
                </a:lnTo>
                <a:lnTo>
                  <a:pt x="2863" y="709"/>
                </a:lnTo>
                <a:lnTo>
                  <a:pt x="2873" y="706"/>
                </a:lnTo>
                <a:lnTo>
                  <a:pt x="2873" y="695"/>
                </a:lnTo>
                <a:lnTo>
                  <a:pt x="2889" y="696"/>
                </a:lnTo>
                <a:lnTo>
                  <a:pt x="2862" y="676"/>
                </a:lnTo>
                <a:lnTo>
                  <a:pt x="2858" y="667"/>
                </a:lnTo>
                <a:lnTo>
                  <a:pt x="2868" y="650"/>
                </a:lnTo>
                <a:lnTo>
                  <a:pt x="2884" y="657"/>
                </a:lnTo>
                <a:lnTo>
                  <a:pt x="2910" y="657"/>
                </a:lnTo>
                <a:lnTo>
                  <a:pt x="2941" y="689"/>
                </a:lnTo>
                <a:lnTo>
                  <a:pt x="2955" y="680"/>
                </a:lnTo>
                <a:lnTo>
                  <a:pt x="2953" y="660"/>
                </a:lnTo>
                <a:lnTo>
                  <a:pt x="2943" y="646"/>
                </a:lnTo>
                <a:lnTo>
                  <a:pt x="2884" y="618"/>
                </a:lnTo>
                <a:lnTo>
                  <a:pt x="2869" y="607"/>
                </a:lnTo>
                <a:lnTo>
                  <a:pt x="2867" y="592"/>
                </a:lnTo>
                <a:lnTo>
                  <a:pt x="2857" y="585"/>
                </a:lnTo>
                <a:lnTo>
                  <a:pt x="2846" y="593"/>
                </a:lnTo>
                <a:lnTo>
                  <a:pt x="2820" y="663"/>
                </a:lnTo>
                <a:lnTo>
                  <a:pt x="2807" y="666"/>
                </a:lnTo>
                <a:lnTo>
                  <a:pt x="2798" y="646"/>
                </a:lnTo>
                <a:lnTo>
                  <a:pt x="2808" y="619"/>
                </a:lnTo>
                <a:lnTo>
                  <a:pt x="2811" y="594"/>
                </a:lnTo>
                <a:lnTo>
                  <a:pt x="2813" y="579"/>
                </a:lnTo>
                <a:lnTo>
                  <a:pt x="2826" y="561"/>
                </a:lnTo>
                <a:lnTo>
                  <a:pt x="2829" y="550"/>
                </a:lnTo>
                <a:lnTo>
                  <a:pt x="2824" y="537"/>
                </a:lnTo>
                <a:lnTo>
                  <a:pt x="2829" y="505"/>
                </a:lnTo>
                <a:lnTo>
                  <a:pt x="2831" y="472"/>
                </a:lnTo>
                <a:lnTo>
                  <a:pt x="2844" y="425"/>
                </a:lnTo>
                <a:lnTo>
                  <a:pt x="2849" y="411"/>
                </a:lnTo>
                <a:lnTo>
                  <a:pt x="2833" y="413"/>
                </a:lnTo>
                <a:lnTo>
                  <a:pt x="2829" y="404"/>
                </a:lnTo>
                <a:lnTo>
                  <a:pt x="2841" y="403"/>
                </a:lnTo>
                <a:lnTo>
                  <a:pt x="2842" y="391"/>
                </a:lnTo>
                <a:lnTo>
                  <a:pt x="2842" y="376"/>
                </a:lnTo>
                <a:lnTo>
                  <a:pt x="2839" y="366"/>
                </a:lnTo>
                <a:lnTo>
                  <a:pt x="2842" y="359"/>
                </a:lnTo>
                <a:lnTo>
                  <a:pt x="2852" y="362"/>
                </a:lnTo>
                <a:lnTo>
                  <a:pt x="2872" y="345"/>
                </a:lnTo>
                <a:lnTo>
                  <a:pt x="2890" y="353"/>
                </a:lnTo>
                <a:lnTo>
                  <a:pt x="2908" y="333"/>
                </a:lnTo>
                <a:lnTo>
                  <a:pt x="2908" y="314"/>
                </a:lnTo>
                <a:lnTo>
                  <a:pt x="2904" y="297"/>
                </a:lnTo>
                <a:lnTo>
                  <a:pt x="2904" y="270"/>
                </a:lnTo>
                <a:lnTo>
                  <a:pt x="2908" y="274"/>
                </a:lnTo>
                <a:lnTo>
                  <a:pt x="2919" y="265"/>
                </a:lnTo>
                <a:lnTo>
                  <a:pt x="2920" y="273"/>
                </a:lnTo>
                <a:lnTo>
                  <a:pt x="2924" y="270"/>
                </a:lnTo>
                <a:lnTo>
                  <a:pt x="2924" y="248"/>
                </a:lnTo>
                <a:lnTo>
                  <a:pt x="2931" y="232"/>
                </a:lnTo>
                <a:lnTo>
                  <a:pt x="2941" y="228"/>
                </a:lnTo>
                <a:lnTo>
                  <a:pt x="2941" y="248"/>
                </a:lnTo>
                <a:lnTo>
                  <a:pt x="2944" y="240"/>
                </a:lnTo>
                <a:lnTo>
                  <a:pt x="2951" y="215"/>
                </a:lnTo>
                <a:lnTo>
                  <a:pt x="2924" y="211"/>
                </a:lnTo>
                <a:lnTo>
                  <a:pt x="2920" y="235"/>
                </a:lnTo>
                <a:lnTo>
                  <a:pt x="2910" y="260"/>
                </a:lnTo>
                <a:lnTo>
                  <a:pt x="2909" y="237"/>
                </a:lnTo>
                <a:lnTo>
                  <a:pt x="2919" y="211"/>
                </a:lnTo>
                <a:lnTo>
                  <a:pt x="2921" y="182"/>
                </a:lnTo>
                <a:lnTo>
                  <a:pt x="2916" y="173"/>
                </a:lnTo>
                <a:lnTo>
                  <a:pt x="2921" y="154"/>
                </a:lnTo>
                <a:lnTo>
                  <a:pt x="2925" y="104"/>
                </a:lnTo>
                <a:lnTo>
                  <a:pt x="2936" y="81"/>
                </a:lnTo>
                <a:lnTo>
                  <a:pt x="2944" y="74"/>
                </a:lnTo>
                <a:lnTo>
                  <a:pt x="2979" y="86"/>
                </a:lnTo>
                <a:lnTo>
                  <a:pt x="3005" y="77"/>
                </a:lnTo>
                <a:lnTo>
                  <a:pt x="3018" y="54"/>
                </a:lnTo>
                <a:lnTo>
                  <a:pt x="3021" y="39"/>
                </a:lnTo>
                <a:lnTo>
                  <a:pt x="3030" y="21"/>
                </a:lnTo>
                <a:lnTo>
                  <a:pt x="3033" y="5"/>
                </a:lnTo>
                <a:lnTo>
                  <a:pt x="3035" y="0"/>
                </a:lnTo>
                <a:lnTo>
                  <a:pt x="2920" y="0"/>
                </a:lnTo>
                <a:lnTo>
                  <a:pt x="2901" y="25"/>
                </a:lnTo>
                <a:lnTo>
                  <a:pt x="2894" y="47"/>
                </a:lnTo>
                <a:lnTo>
                  <a:pt x="2894" y="63"/>
                </a:lnTo>
                <a:lnTo>
                  <a:pt x="2906" y="65"/>
                </a:lnTo>
                <a:lnTo>
                  <a:pt x="2887" y="79"/>
                </a:lnTo>
                <a:lnTo>
                  <a:pt x="2877" y="52"/>
                </a:lnTo>
                <a:lnTo>
                  <a:pt x="2868" y="48"/>
                </a:lnTo>
                <a:lnTo>
                  <a:pt x="2877" y="20"/>
                </a:lnTo>
                <a:lnTo>
                  <a:pt x="2877" y="7"/>
                </a:lnTo>
                <a:lnTo>
                  <a:pt x="2874" y="0"/>
                </a:lnTo>
                <a:lnTo>
                  <a:pt x="451" y="0"/>
                </a:lnTo>
                <a:lnTo>
                  <a:pt x="430" y="18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040" name="Freeform 234">
            <a:extLst>
              <a:ext uri="{FF2B5EF4-FFF2-40B4-BE49-F238E27FC236}">
                <a16:creationId xmlns:a16="http://schemas.microsoft.com/office/drawing/2014/main" id="{11F90D24-D362-4877-81E1-2596F0654DEF}"/>
              </a:ext>
            </a:extLst>
          </p:cNvPr>
          <p:cNvSpPr>
            <a:spLocks noChangeAspect="1"/>
          </p:cNvSpPr>
          <p:nvPr/>
        </p:nvSpPr>
        <p:spPr bwMode="gray">
          <a:xfrm>
            <a:off x="7643897" y="1977764"/>
            <a:ext cx="56533" cy="42622"/>
          </a:xfrm>
          <a:custGeom>
            <a:avLst/>
            <a:gdLst/>
            <a:ahLst/>
            <a:cxnLst>
              <a:cxn ang="0">
                <a:pos x="29" y="0"/>
              </a:cxn>
              <a:cxn ang="0">
                <a:pos x="49" y="10"/>
              </a:cxn>
              <a:cxn ang="0">
                <a:pos x="67" y="13"/>
              </a:cxn>
              <a:cxn ang="0">
                <a:pos x="92" y="25"/>
              </a:cxn>
              <a:cxn ang="0">
                <a:pos x="128" y="80"/>
              </a:cxn>
              <a:cxn ang="0">
                <a:pos x="150" y="86"/>
              </a:cxn>
              <a:cxn ang="0">
                <a:pos x="163" y="99"/>
              </a:cxn>
              <a:cxn ang="0">
                <a:pos x="163" y="116"/>
              </a:cxn>
              <a:cxn ang="0">
                <a:pos x="161" y="126"/>
              </a:cxn>
              <a:cxn ang="0">
                <a:pos x="146" y="143"/>
              </a:cxn>
              <a:cxn ang="0">
                <a:pos x="87" y="162"/>
              </a:cxn>
              <a:cxn ang="0">
                <a:pos x="70" y="166"/>
              </a:cxn>
              <a:cxn ang="0">
                <a:pos x="60" y="165"/>
              </a:cxn>
              <a:cxn ang="0">
                <a:pos x="40" y="150"/>
              </a:cxn>
              <a:cxn ang="0">
                <a:pos x="40" y="142"/>
              </a:cxn>
              <a:cxn ang="0">
                <a:pos x="53" y="139"/>
              </a:cxn>
              <a:cxn ang="0">
                <a:pos x="66" y="143"/>
              </a:cxn>
              <a:cxn ang="0">
                <a:pos x="77" y="139"/>
              </a:cxn>
              <a:cxn ang="0">
                <a:pos x="77" y="130"/>
              </a:cxn>
              <a:cxn ang="0">
                <a:pos x="69" y="138"/>
              </a:cxn>
              <a:cxn ang="0">
                <a:pos x="67" y="130"/>
              </a:cxn>
              <a:cxn ang="0">
                <a:pos x="55" y="129"/>
              </a:cxn>
              <a:cxn ang="0">
                <a:pos x="55" y="117"/>
              </a:cxn>
              <a:cxn ang="0">
                <a:pos x="45" y="126"/>
              </a:cxn>
              <a:cxn ang="0">
                <a:pos x="22" y="126"/>
              </a:cxn>
              <a:cxn ang="0">
                <a:pos x="2" y="117"/>
              </a:cxn>
              <a:cxn ang="0">
                <a:pos x="1" y="103"/>
              </a:cxn>
              <a:cxn ang="0">
                <a:pos x="11" y="100"/>
              </a:cxn>
              <a:cxn ang="0">
                <a:pos x="28" y="106"/>
              </a:cxn>
              <a:cxn ang="0">
                <a:pos x="16" y="91"/>
              </a:cxn>
              <a:cxn ang="0">
                <a:pos x="0" y="79"/>
              </a:cxn>
              <a:cxn ang="0">
                <a:pos x="5" y="72"/>
              </a:cxn>
              <a:cxn ang="0">
                <a:pos x="34" y="69"/>
              </a:cxn>
              <a:cxn ang="0">
                <a:pos x="19" y="58"/>
              </a:cxn>
              <a:cxn ang="0">
                <a:pos x="7" y="35"/>
              </a:cxn>
              <a:cxn ang="0">
                <a:pos x="7" y="15"/>
              </a:cxn>
              <a:cxn ang="0">
                <a:pos x="29" y="0"/>
              </a:cxn>
            </a:cxnLst>
            <a:rect l="0" t="0" r="r" b="b"/>
            <a:pathLst>
              <a:path w="163" h="166">
                <a:moveTo>
                  <a:pt x="29" y="0"/>
                </a:moveTo>
                <a:lnTo>
                  <a:pt x="49" y="10"/>
                </a:lnTo>
                <a:lnTo>
                  <a:pt x="67" y="13"/>
                </a:lnTo>
                <a:lnTo>
                  <a:pt x="92" y="25"/>
                </a:lnTo>
                <a:lnTo>
                  <a:pt x="128" y="80"/>
                </a:lnTo>
                <a:lnTo>
                  <a:pt x="150" y="86"/>
                </a:lnTo>
                <a:lnTo>
                  <a:pt x="163" y="99"/>
                </a:lnTo>
                <a:lnTo>
                  <a:pt x="163" y="116"/>
                </a:lnTo>
                <a:lnTo>
                  <a:pt x="161" y="126"/>
                </a:lnTo>
                <a:lnTo>
                  <a:pt x="146" y="143"/>
                </a:lnTo>
                <a:lnTo>
                  <a:pt x="87" y="162"/>
                </a:lnTo>
                <a:lnTo>
                  <a:pt x="70" y="166"/>
                </a:lnTo>
                <a:lnTo>
                  <a:pt x="60" y="165"/>
                </a:lnTo>
                <a:lnTo>
                  <a:pt x="40" y="150"/>
                </a:lnTo>
                <a:lnTo>
                  <a:pt x="40" y="142"/>
                </a:lnTo>
                <a:lnTo>
                  <a:pt x="53" y="139"/>
                </a:lnTo>
                <a:lnTo>
                  <a:pt x="66" y="143"/>
                </a:lnTo>
                <a:lnTo>
                  <a:pt x="77" y="139"/>
                </a:lnTo>
                <a:lnTo>
                  <a:pt x="77" y="130"/>
                </a:lnTo>
                <a:lnTo>
                  <a:pt x="69" y="138"/>
                </a:lnTo>
                <a:lnTo>
                  <a:pt x="67" y="130"/>
                </a:lnTo>
                <a:lnTo>
                  <a:pt x="55" y="129"/>
                </a:lnTo>
                <a:lnTo>
                  <a:pt x="55" y="117"/>
                </a:lnTo>
                <a:lnTo>
                  <a:pt x="45" y="126"/>
                </a:lnTo>
                <a:lnTo>
                  <a:pt x="22" y="126"/>
                </a:lnTo>
                <a:lnTo>
                  <a:pt x="2" y="117"/>
                </a:lnTo>
                <a:lnTo>
                  <a:pt x="1" y="103"/>
                </a:lnTo>
                <a:lnTo>
                  <a:pt x="11" y="100"/>
                </a:lnTo>
                <a:lnTo>
                  <a:pt x="28" y="106"/>
                </a:lnTo>
                <a:lnTo>
                  <a:pt x="16" y="91"/>
                </a:lnTo>
                <a:lnTo>
                  <a:pt x="0" y="79"/>
                </a:lnTo>
                <a:lnTo>
                  <a:pt x="5" y="72"/>
                </a:lnTo>
                <a:lnTo>
                  <a:pt x="34" y="69"/>
                </a:lnTo>
                <a:lnTo>
                  <a:pt x="19" y="58"/>
                </a:lnTo>
                <a:lnTo>
                  <a:pt x="7" y="35"/>
                </a:lnTo>
                <a:lnTo>
                  <a:pt x="7" y="15"/>
                </a:lnTo>
                <a:lnTo>
                  <a:pt x="29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1" name="Freeform 235">
            <a:extLst>
              <a:ext uri="{FF2B5EF4-FFF2-40B4-BE49-F238E27FC236}">
                <a16:creationId xmlns:a16="http://schemas.microsoft.com/office/drawing/2014/main" id="{49D85266-8C70-448F-B99C-664B61A0A19C}"/>
              </a:ext>
            </a:extLst>
          </p:cNvPr>
          <p:cNvSpPr>
            <a:spLocks noChangeAspect="1"/>
          </p:cNvSpPr>
          <p:nvPr/>
        </p:nvSpPr>
        <p:spPr bwMode="gray">
          <a:xfrm>
            <a:off x="7380081" y="1610965"/>
            <a:ext cx="56533" cy="15498"/>
          </a:xfrm>
          <a:custGeom>
            <a:avLst/>
            <a:gdLst/>
            <a:ahLst/>
            <a:cxnLst>
              <a:cxn ang="0">
                <a:pos x="0" y="35"/>
              </a:cxn>
              <a:cxn ang="0">
                <a:pos x="0" y="30"/>
              </a:cxn>
              <a:cxn ang="0">
                <a:pos x="17" y="20"/>
              </a:cxn>
              <a:cxn ang="0">
                <a:pos x="31" y="5"/>
              </a:cxn>
              <a:cxn ang="0">
                <a:pos x="94" y="0"/>
              </a:cxn>
              <a:cxn ang="0">
                <a:pos x="119" y="6"/>
              </a:cxn>
              <a:cxn ang="0">
                <a:pos x="131" y="14"/>
              </a:cxn>
              <a:cxn ang="0">
                <a:pos x="137" y="25"/>
              </a:cxn>
              <a:cxn ang="0">
                <a:pos x="165" y="38"/>
              </a:cxn>
              <a:cxn ang="0">
                <a:pos x="167" y="44"/>
              </a:cxn>
              <a:cxn ang="0">
                <a:pos x="153" y="55"/>
              </a:cxn>
              <a:cxn ang="0">
                <a:pos x="124" y="61"/>
              </a:cxn>
              <a:cxn ang="0">
                <a:pos x="67" y="43"/>
              </a:cxn>
              <a:cxn ang="0">
                <a:pos x="47" y="48"/>
              </a:cxn>
              <a:cxn ang="0">
                <a:pos x="30" y="46"/>
              </a:cxn>
              <a:cxn ang="0">
                <a:pos x="0" y="35"/>
              </a:cxn>
            </a:cxnLst>
            <a:rect l="0" t="0" r="r" b="b"/>
            <a:pathLst>
              <a:path w="167" h="61">
                <a:moveTo>
                  <a:pt x="0" y="35"/>
                </a:moveTo>
                <a:lnTo>
                  <a:pt x="0" y="30"/>
                </a:lnTo>
                <a:lnTo>
                  <a:pt x="17" y="20"/>
                </a:lnTo>
                <a:lnTo>
                  <a:pt x="31" y="5"/>
                </a:lnTo>
                <a:lnTo>
                  <a:pt x="94" y="0"/>
                </a:lnTo>
                <a:lnTo>
                  <a:pt x="119" y="6"/>
                </a:lnTo>
                <a:lnTo>
                  <a:pt x="131" y="14"/>
                </a:lnTo>
                <a:lnTo>
                  <a:pt x="137" y="25"/>
                </a:lnTo>
                <a:lnTo>
                  <a:pt x="165" y="38"/>
                </a:lnTo>
                <a:lnTo>
                  <a:pt x="167" y="44"/>
                </a:lnTo>
                <a:lnTo>
                  <a:pt x="153" y="55"/>
                </a:lnTo>
                <a:lnTo>
                  <a:pt x="124" y="61"/>
                </a:lnTo>
                <a:lnTo>
                  <a:pt x="67" y="43"/>
                </a:lnTo>
                <a:lnTo>
                  <a:pt x="47" y="48"/>
                </a:lnTo>
                <a:lnTo>
                  <a:pt x="30" y="46"/>
                </a:lnTo>
                <a:lnTo>
                  <a:pt x="0" y="35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grpSp>
        <p:nvGrpSpPr>
          <p:cNvPr id="1042" name="Group 236">
            <a:extLst>
              <a:ext uri="{FF2B5EF4-FFF2-40B4-BE49-F238E27FC236}">
                <a16:creationId xmlns:a16="http://schemas.microsoft.com/office/drawing/2014/main" id="{E62DE596-A8E8-4760-9E7B-05429573E002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7147100" y="3217645"/>
            <a:ext cx="871966" cy="1110728"/>
            <a:chOff x="1624" y="2350"/>
            <a:chExt cx="509" cy="860"/>
          </a:xfrm>
          <a:solidFill>
            <a:schemeClr val="accent1">
              <a:alpha val="70000"/>
            </a:schemeClr>
          </a:solidFill>
        </p:grpSpPr>
        <p:sp>
          <p:nvSpPr>
            <p:cNvPr id="1238" name="Freeform 237">
              <a:extLst>
                <a:ext uri="{FF2B5EF4-FFF2-40B4-BE49-F238E27FC236}">
                  <a16:creationId xmlns:a16="http://schemas.microsoft.com/office/drawing/2014/main" id="{3D6E1407-096E-46D2-8AA1-27805E927E1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709" y="3154"/>
              <a:ext cx="23" cy="27"/>
            </a:xfrm>
            <a:custGeom>
              <a:avLst/>
              <a:gdLst/>
              <a:ahLst/>
              <a:cxnLst>
                <a:cxn ang="0">
                  <a:pos x="4" y="17"/>
                </a:cxn>
                <a:cxn ang="0">
                  <a:pos x="7" y="12"/>
                </a:cxn>
                <a:cxn ang="0">
                  <a:pos x="17" y="17"/>
                </a:cxn>
                <a:cxn ang="0">
                  <a:pos x="28" y="10"/>
                </a:cxn>
                <a:cxn ang="0">
                  <a:pos x="33" y="23"/>
                </a:cxn>
                <a:cxn ang="0">
                  <a:pos x="41" y="23"/>
                </a:cxn>
                <a:cxn ang="0">
                  <a:pos x="41" y="7"/>
                </a:cxn>
                <a:cxn ang="0">
                  <a:pos x="43" y="1"/>
                </a:cxn>
                <a:cxn ang="0">
                  <a:pos x="53" y="15"/>
                </a:cxn>
                <a:cxn ang="0">
                  <a:pos x="43" y="39"/>
                </a:cxn>
                <a:cxn ang="0">
                  <a:pos x="45" y="60"/>
                </a:cxn>
                <a:cxn ang="0">
                  <a:pos x="53" y="72"/>
                </a:cxn>
                <a:cxn ang="0">
                  <a:pos x="80" y="61"/>
                </a:cxn>
                <a:cxn ang="0">
                  <a:pos x="100" y="64"/>
                </a:cxn>
                <a:cxn ang="0">
                  <a:pos x="115" y="70"/>
                </a:cxn>
                <a:cxn ang="0">
                  <a:pos x="92" y="97"/>
                </a:cxn>
                <a:cxn ang="0">
                  <a:pos x="77" y="99"/>
                </a:cxn>
                <a:cxn ang="0">
                  <a:pos x="74" y="107"/>
                </a:cxn>
                <a:cxn ang="0">
                  <a:pos x="66" y="107"/>
                </a:cxn>
                <a:cxn ang="0">
                  <a:pos x="63" y="117"/>
                </a:cxn>
                <a:cxn ang="0">
                  <a:pos x="59" y="128"/>
                </a:cxn>
                <a:cxn ang="0">
                  <a:pos x="53" y="131"/>
                </a:cxn>
                <a:cxn ang="0">
                  <a:pos x="26" y="106"/>
                </a:cxn>
                <a:cxn ang="0">
                  <a:pos x="43" y="108"/>
                </a:cxn>
                <a:cxn ang="0">
                  <a:pos x="49" y="99"/>
                </a:cxn>
                <a:cxn ang="0">
                  <a:pos x="39" y="83"/>
                </a:cxn>
                <a:cxn ang="0">
                  <a:pos x="33" y="93"/>
                </a:cxn>
                <a:cxn ang="0">
                  <a:pos x="20" y="86"/>
                </a:cxn>
                <a:cxn ang="0">
                  <a:pos x="10" y="77"/>
                </a:cxn>
                <a:cxn ang="0">
                  <a:pos x="7" y="66"/>
                </a:cxn>
                <a:cxn ang="0">
                  <a:pos x="0" y="66"/>
                </a:cxn>
                <a:cxn ang="0">
                  <a:pos x="1" y="50"/>
                </a:cxn>
                <a:cxn ang="0">
                  <a:pos x="1" y="31"/>
                </a:cxn>
              </a:cxnLst>
              <a:rect l="0" t="0" r="r" b="b"/>
              <a:pathLst>
                <a:path w="115" h="134">
                  <a:moveTo>
                    <a:pt x="2" y="17"/>
                  </a:moveTo>
                  <a:lnTo>
                    <a:pt x="4" y="17"/>
                  </a:lnTo>
                  <a:lnTo>
                    <a:pt x="5" y="13"/>
                  </a:lnTo>
                  <a:lnTo>
                    <a:pt x="7" y="12"/>
                  </a:lnTo>
                  <a:lnTo>
                    <a:pt x="12" y="16"/>
                  </a:lnTo>
                  <a:lnTo>
                    <a:pt x="17" y="17"/>
                  </a:lnTo>
                  <a:lnTo>
                    <a:pt x="22" y="12"/>
                  </a:lnTo>
                  <a:lnTo>
                    <a:pt x="28" y="10"/>
                  </a:lnTo>
                  <a:lnTo>
                    <a:pt x="32" y="13"/>
                  </a:lnTo>
                  <a:lnTo>
                    <a:pt x="33" y="23"/>
                  </a:lnTo>
                  <a:lnTo>
                    <a:pt x="36" y="27"/>
                  </a:lnTo>
                  <a:lnTo>
                    <a:pt x="41" y="23"/>
                  </a:lnTo>
                  <a:lnTo>
                    <a:pt x="44" y="11"/>
                  </a:lnTo>
                  <a:lnTo>
                    <a:pt x="41" y="7"/>
                  </a:lnTo>
                  <a:lnTo>
                    <a:pt x="41" y="0"/>
                  </a:lnTo>
                  <a:lnTo>
                    <a:pt x="43" y="1"/>
                  </a:lnTo>
                  <a:lnTo>
                    <a:pt x="50" y="6"/>
                  </a:lnTo>
                  <a:lnTo>
                    <a:pt x="53" y="15"/>
                  </a:lnTo>
                  <a:lnTo>
                    <a:pt x="54" y="27"/>
                  </a:lnTo>
                  <a:lnTo>
                    <a:pt x="43" y="39"/>
                  </a:lnTo>
                  <a:lnTo>
                    <a:pt x="37" y="55"/>
                  </a:lnTo>
                  <a:lnTo>
                    <a:pt x="45" y="60"/>
                  </a:lnTo>
                  <a:lnTo>
                    <a:pt x="52" y="66"/>
                  </a:lnTo>
                  <a:lnTo>
                    <a:pt x="53" y="72"/>
                  </a:lnTo>
                  <a:lnTo>
                    <a:pt x="63" y="80"/>
                  </a:lnTo>
                  <a:lnTo>
                    <a:pt x="80" y="61"/>
                  </a:lnTo>
                  <a:lnTo>
                    <a:pt x="87" y="61"/>
                  </a:lnTo>
                  <a:lnTo>
                    <a:pt x="100" y="64"/>
                  </a:lnTo>
                  <a:lnTo>
                    <a:pt x="112" y="63"/>
                  </a:lnTo>
                  <a:lnTo>
                    <a:pt x="115" y="70"/>
                  </a:lnTo>
                  <a:lnTo>
                    <a:pt x="115" y="79"/>
                  </a:lnTo>
                  <a:lnTo>
                    <a:pt x="92" y="97"/>
                  </a:lnTo>
                  <a:lnTo>
                    <a:pt x="85" y="102"/>
                  </a:lnTo>
                  <a:lnTo>
                    <a:pt x="77" y="99"/>
                  </a:lnTo>
                  <a:lnTo>
                    <a:pt x="74" y="101"/>
                  </a:lnTo>
                  <a:lnTo>
                    <a:pt x="74" y="107"/>
                  </a:lnTo>
                  <a:lnTo>
                    <a:pt x="71" y="109"/>
                  </a:lnTo>
                  <a:lnTo>
                    <a:pt x="66" y="107"/>
                  </a:lnTo>
                  <a:lnTo>
                    <a:pt x="60" y="110"/>
                  </a:lnTo>
                  <a:lnTo>
                    <a:pt x="63" y="117"/>
                  </a:lnTo>
                  <a:lnTo>
                    <a:pt x="59" y="120"/>
                  </a:lnTo>
                  <a:lnTo>
                    <a:pt x="59" y="128"/>
                  </a:lnTo>
                  <a:lnTo>
                    <a:pt x="61" y="134"/>
                  </a:lnTo>
                  <a:lnTo>
                    <a:pt x="53" y="131"/>
                  </a:lnTo>
                  <a:lnTo>
                    <a:pt x="28" y="108"/>
                  </a:lnTo>
                  <a:lnTo>
                    <a:pt x="26" y="106"/>
                  </a:lnTo>
                  <a:lnTo>
                    <a:pt x="34" y="104"/>
                  </a:lnTo>
                  <a:lnTo>
                    <a:pt x="43" y="108"/>
                  </a:lnTo>
                  <a:lnTo>
                    <a:pt x="49" y="106"/>
                  </a:lnTo>
                  <a:lnTo>
                    <a:pt x="49" y="99"/>
                  </a:lnTo>
                  <a:lnTo>
                    <a:pt x="44" y="95"/>
                  </a:lnTo>
                  <a:lnTo>
                    <a:pt x="39" y="83"/>
                  </a:lnTo>
                  <a:lnTo>
                    <a:pt x="37" y="88"/>
                  </a:lnTo>
                  <a:lnTo>
                    <a:pt x="33" y="93"/>
                  </a:lnTo>
                  <a:lnTo>
                    <a:pt x="17" y="92"/>
                  </a:lnTo>
                  <a:lnTo>
                    <a:pt x="20" y="86"/>
                  </a:lnTo>
                  <a:lnTo>
                    <a:pt x="20" y="81"/>
                  </a:lnTo>
                  <a:lnTo>
                    <a:pt x="10" y="77"/>
                  </a:lnTo>
                  <a:lnTo>
                    <a:pt x="7" y="74"/>
                  </a:lnTo>
                  <a:lnTo>
                    <a:pt x="7" y="66"/>
                  </a:lnTo>
                  <a:lnTo>
                    <a:pt x="6" y="65"/>
                  </a:lnTo>
                  <a:lnTo>
                    <a:pt x="0" y="66"/>
                  </a:lnTo>
                  <a:lnTo>
                    <a:pt x="1" y="60"/>
                  </a:lnTo>
                  <a:lnTo>
                    <a:pt x="1" y="50"/>
                  </a:lnTo>
                  <a:lnTo>
                    <a:pt x="2" y="40"/>
                  </a:lnTo>
                  <a:lnTo>
                    <a:pt x="1" y="31"/>
                  </a:lnTo>
                  <a:lnTo>
                    <a:pt x="2" y="1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39" name="Freeform 238">
              <a:extLst>
                <a:ext uri="{FF2B5EF4-FFF2-40B4-BE49-F238E27FC236}">
                  <a16:creationId xmlns:a16="http://schemas.microsoft.com/office/drawing/2014/main" id="{B6977F4D-0C0B-4002-A061-A6D5F30477A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712" y="2353"/>
              <a:ext cx="148" cy="126"/>
            </a:xfrm>
            <a:custGeom>
              <a:avLst/>
              <a:gdLst/>
              <a:ahLst/>
              <a:cxnLst>
                <a:cxn ang="0">
                  <a:pos x="84" y="47"/>
                </a:cxn>
                <a:cxn ang="0">
                  <a:pos x="97" y="77"/>
                </a:cxn>
                <a:cxn ang="0">
                  <a:pos x="73" y="133"/>
                </a:cxn>
                <a:cxn ang="0">
                  <a:pos x="98" y="176"/>
                </a:cxn>
                <a:cxn ang="0">
                  <a:pos x="126" y="148"/>
                </a:cxn>
                <a:cxn ang="0">
                  <a:pos x="108" y="74"/>
                </a:cxn>
                <a:cxn ang="0">
                  <a:pos x="196" y="42"/>
                </a:cxn>
                <a:cxn ang="0">
                  <a:pos x="169" y="27"/>
                </a:cxn>
                <a:cxn ang="0">
                  <a:pos x="191" y="2"/>
                </a:cxn>
                <a:cxn ang="0">
                  <a:pos x="243" y="46"/>
                </a:cxn>
                <a:cxn ang="0">
                  <a:pos x="285" y="88"/>
                </a:cxn>
                <a:cxn ang="0">
                  <a:pos x="366" y="88"/>
                </a:cxn>
                <a:cxn ang="0">
                  <a:pos x="411" y="106"/>
                </a:cxn>
                <a:cxn ang="0">
                  <a:pos x="495" y="99"/>
                </a:cxn>
                <a:cxn ang="0">
                  <a:pos x="499" y="88"/>
                </a:cxn>
                <a:cxn ang="0">
                  <a:pos x="621" y="86"/>
                </a:cxn>
                <a:cxn ang="0">
                  <a:pos x="573" y="95"/>
                </a:cxn>
                <a:cxn ang="0">
                  <a:pos x="593" y="117"/>
                </a:cxn>
                <a:cxn ang="0">
                  <a:pos x="663" y="150"/>
                </a:cxn>
                <a:cxn ang="0">
                  <a:pos x="689" y="197"/>
                </a:cxn>
                <a:cxn ang="0">
                  <a:pos x="695" y="211"/>
                </a:cxn>
                <a:cxn ang="0">
                  <a:pos x="737" y="209"/>
                </a:cxn>
                <a:cxn ang="0">
                  <a:pos x="728" y="231"/>
                </a:cxn>
                <a:cxn ang="0">
                  <a:pos x="689" y="252"/>
                </a:cxn>
                <a:cxn ang="0">
                  <a:pos x="702" y="279"/>
                </a:cxn>
                <a:cxn ang="0">
                  <a:pos x="673" y="321"/>
                </a:cxn>
                <a:cxn ang="0">
                  <a:pos x="674" y="359"/>
                </a:cxn>
                <a:cxn ang="0">
                  <a:pos x="699" y="401"/>
                </a:cxn>
                <a:cxn ang="0">
                  <a:pos x="646" y="432"/>
                </a:cxn>
                <a:cxn ang="0">
                  <a:pos x="568" y="459"/>
                </a:cxn>
                <a:cxn ang="0">
                  <a:pos x="474" y="437"/>
                </a:cxn>
                <a:cxn ang="0">
                  <a:pos x="497" y="467"/>
                </a:cxn>
                <a:cxn ang="0">
                  <a:pos x="501" y="524"/>
                </a:cxn>
                <a:cxn ang="0">
                  <a:pos x="546" y="550"/>
                </a:cxn>
                <a:cxn ang="0">
                  <a:pos x="518" y="565"/>
                </a:cxn>
                <a:cxn ang="0">
                  <a:pos x="486" y="593"/>
                </a:cxn>
                <a:cxn ang="0">
                  <a:pos x="452" y="607"/>
                </a:cxn>
                <a:cxn ang="0">
                  <a:pos x="402" y="631"/>
                </a:cxn>
                <a:cxn ang="0">
                  <a:pos x="361" y="612"/>
                </a:cxn>
                <a:cxn ang="0">
                  <a:pos x="321" y="532"/>
                </a:cxn>
                <a:cxn ang="0">
                  <a:pos x="328" y="492"/>
                </a:cxn>
                <a:cxn ang="0">
                  <a:pos x="315" y="459"/>
                </a:cxn>
                <a:cxn ang="0">
                  <a:pos x="299" y="419"/>
                </a:cxn>
                <a:cxn ang="0">
                  <a:pos x="314" y="357"/>
                </a:cxn>
                <a:cxn ang="0">
                  <a:pos x="314" y="330"/>
                </a:cxn>
                <a:cxn ang="0">
                  <a:pos x="253" y="337"/>
                </a:cxn>
                <a:cxn ang="0">
                  <a:pos x="217" y="338"/>
                </a:cxn>
                <a:cxn ang="0">
                  <a:pos x="169" y="289"/>
                </a:cxn>
                <a:cxn ang="0">
                  <a:pos x="90" y="287"/>
                </a:cxn>
                <a:cxn ang="0">
                  <a:pos x="52" y="229"/>
                </a:cxn>
                <a:cxn ang="0">
                  <a:pos x="31" y="196"/>
                </a:cxn>
                <a:cxn ang="0">
                  <a:pos x="14" y="140"/>
                </a:cxn>
                <a:cxn ang="0">
                  <a:pos x="79" y="29"/>
                </a:cxn>
              </a:cxnLst>
              <a:rect l="0" t="0" r="r" b="b"/>
              <a:pathLst>
                <a:path w="743" h="631">
                  <a:moveTo>
                    <a:pt x="109" y="21"/>
                  </a:moveTo>
                  <a:lnTo>
                    <a:pt x="99" y="29"/>
                  </a:lnTo>
                  <a:lnTo>
                    <a:pt x="88" y="31"/>
                  </a:lnTo>
                  <a:lnTo>
                    <a:pt x="82" y="35"/>
                  </a:lnTo>
                  <a:lnTo>
                    <a:pt x="82" y="39"/>
                  </a:lnTo>
                  <a:lnTo>
                    <a:pt x="84" y="47"/>
                  </a:lnTo>
                  <a:lnTo>
                    <a:pt x="87" y="56"/>
                  </a:lnTo>
                  <a:lnTo>
                    <a:pt x="94" y="66"/>
                  </a:lnTo>
                  <a:lnTo>
                    <a:pt x="95" y="69"/>
                  </a:lnTo>
                  <a:lnTo>
                    <a:pt x="93" y="72"/>
                  </a:lnTo>
                  <a:lnTo>
                    <a:pt x="93" y="73"/>
                  </a:lnTo>
                  <a:lnTo>
                    <a:pt x="97" y="77"/>
                  </a:lnTo>
                  <a:lnTo>
                    <a:pt x="97" y="83"/>
                  </a:lnTo>
                  <a:lnTo>
                    <a:pt x="93" y="95"/>
                  </a:lnTo>
                  <a:lnTo>
                    <a:pt x="78" y="109"/>
                  </a:lnTo>
                  <a:lnTo>
                    <a:pt x="76" y="111"/>
                  </a:lnTo>
                  <a:lnTo>
                    <a:pt x="73" y="118"/>
                  </a:lnTo>
                  <a:lnTo>
                    <a:pt x="73" y="133"/>
                  </a:lnTo>
                  <a:lnTo>
                    <a:pt x="74" y="140"/>
                  </a:lnTo>
                  <a:lnTo>
                    <a:pt x="78" y="145"/>
                  </a:lnTo>
                  <a:lnTo>
                    <a:pt x="87" y="152"/>
                  </a:lnTo>
                  <a:lnTo>
                    <a:pt x="93" y="165"/>
                  </a:lnTo>
                  <a:lnTo>
                    <a:pt x="95" y="174"/>
                  </a:lnTo>
                  <a:lnTo>
                    <a:pt x="98" y="176"/>
                  </a:lnTo>
                  <a:lnTo>
                    <a:pt x="105" y="176"/>
                  </a:lnTo>
                  <a:lnTo>
                    <a:pt x="113" y="174"/>
                  </a:lnTo>
                  <a:lnTo>
                    <a:pt x="119" y="169"/>
                  </a:lnTo>
                  <a:lnTo>
                    <a:pt x="125" y="161"/>
                  </a:lnTo>
                  <a:lnTo>
                    <a:pt x="126" y="159"/>
                  </a:lnTo>
                  <a:lnTo>
                    <a:pt x="126" y="148"/>
                  </a:lnTo>
                  <a:lnTo>
                    <a:pt x="125" y="134"/>
                  </a:lnTo>
                  <a:lnTo>
                    <a:pt x="115" y="117"/>
                  </a:lnTo>
                  <a:lnTo>
                    <a:pt x="109" y="110"/>
                  </a:lnTo>
                  <a:lnTo>
                    <a:pt x="104" y="101"/>
                  </a:lnTo>
                  <a:lnTo>
                    <a:pt x="104" y="77"/>
                  </a:lnTo>
                  <a:lnTo>
                    <a:pt x="108" y="74"/>
                  </a:lnTo>
                  <a:lnTo>
                    <a:pt x="110" y="70"/>
                  </a:lnTo>
                  <a:lnTo>
                    <a:pt x="111" y="68"/>
                  </a:lnTo>
                  <a:lnTo>
                    <a:pt x="120" y="66"/>
                  </a:lnTo>
                  <a:lnTo>
                    <a:pt x="140" y="53"/>
                  </a:lnTo>
                  <a:lnTo>
                    <a:pt x="173" y="43"/>
                  </a:lnTo>
                  <a:lnTo>
                    <a:pt x="196" y="42"/>
                  </a:lnTo>
                  <a:lnTo>
                    <a:pt x="196" y="36"/>
                  </a:lnTo>
                  <a:lnTo>
                    <a:pt x="195" y="32"/>
                  </a:lnTo>
                  <a:lnTo>
                    <a:pt x="190" y="30"/>
                  </a:lnTo>
                  <a:lnTo>
                    <a:pt x="174" y="29"/>
                  </a:lnTo>
                  <a:lnTo>
                    <a:pt x="172" y="27"/>
                  </a:lnTo>
                  <a:lnTo>
                    <a:pt x="169" y="27"/>
                  </a:lnTo>
                  <a:lnTo>
                    <a:pt x="168" y="25"/>
                  </a:lnTo>
                  <a:lnTo>
                    <a:pt x="169" y="18"/>
                  </a:lnTo>
                  <a:lnTo>
                    <a:pt x="175" y="5"/>
                  </a:lnTo>
                  <a:lnTo>
                    <a:pt x="181" y="0"/>
                  </a:lnTo>
                  <a:lnTo>
                    <a:pt x="186" y="0"/>
                  </a:lnTo>
                  <a:lnTo>
                    <a:pt x="191" y="2"/>
                  </a:lnTo>
                  <a:lnTo>
                    <a:pt x="192" y="4"/>
                  </a:lnTo>
                  <a:lnTo>
                    <a:pt x="201" y="29"/>
                  </a:lnTo>
                  <a:lnTo>
                    <a:pt x="201" y="29"/>
                  </a:lnTo>
                  <a:lnTo>
                    <a:pt x="207" y="40"/>
                  </a:lnTo>
                  <a:lnTo>
                    <a:pt x="223" y="42"/>
                  </a:lnTo>
                  <a:lnTo>
                    <a:pt x="243" y="46"/>
                  </a:lnTo>
                  <a:lnTo>
                    <a:pt x="246" y="46"/>
                  </a:lnTo>
                  <a:lnTo>
                    <a:pt x="260" y="50"/>
                  </a:lnTo>
                  <a:lnTo>
                    <a:pt x="271" y="56"/>
                  </a:lnTo>
                  <a:lnTo>
                    <a:pt x="276" y="61"/>
                  </a:lnTo>
                  <a:lnTo>
                    <a:pt x="280" y="77"/>
                  </a:lnTo>
                  <a:lnTo>
                    <a:pt x="285" y="88"/>
                  </a:lnTo>
                  <a:lnTo>
                    <a:pt x="286" y="90"/>
                  </a:lnTo>
                  <a:lnTo>
                    <a:pt x="292" y="95"/>
                  </a:lnTo>
                  <a:lnTo>
                    <a:pt x="303" y="95"/>
                  </a:lnTo>
                  <a:lnTo>
                    <a:pt x="329" y="90"/>
                  </a:lnTo>
                  <a:lnTo>
                    <a:pt x="340" y="91"/>
                  </a:lnTo>
                  <a:lnTo>
                    <a:pt x="366" y="88"/>
                  </a:lnTo>
                  <a:lnTo>
                    <a:pt x="395" y="88"/>
                  </a:lnTo>
                  <a:lnTo>
                    <a:pt x="398" y="89"/>
                  </a:lnTo>
                  <a:lnTo>
                    <a:pt x="401" y="91"/>
                  </a:lnTo>
                  <a:lnTo>
                    <a:pt x="405" y="97"/>
                  </a:lnTo>
                  <a:lnTo>
                    <a:pt x="405" y="101"/>
                  </a:lnTo>
                  <a:lnTo>
                    <a:pt x="411" y="106"/>
                  </a:lnTo>
                  <a:lnTo>
                    <a:pt x="422" y="112"/>
                  </a:lnTo>
                  <a:lnTo>
                    <a:pt x="432" y="115"/>
                  </a:lnTo>
                  <a:lnTo>
                    <a:pt x="450" y="115"/>
                  </a:lnTo>
                  <a:lnTo>
                    <a:pt x="476" y="110"/>
                  </a:lnTo>
                  <a:lnTo>
                    <a:pt x="484" y="106"/>
                  </a:lnTo>
                  <a:lnTo>
                    <a:pt x="495" y="99"/>
                  </a:lnTo>
                  <a:lnTo>
                    <a:pt x="512" y="99"/>
                  </a:lnTo>
                  <a:lnTo>
                    <a:pt x="523" y="96"/>
                  </a:lnTo>
                  <a:lnTo>
                    <a:pt x="527" y="94"/>
                  </a:lnTo>
                  <a:lnTo>
                    <a:pt x="525" y="91"/>
                  </a:lnTo>
                  <a:lnTo>
                    <a:pt x="506" y="90"/>
                  </a:lnTo>
                  <a:lnTo>
                    <a:pt x="499" y="88"/>
                  </a:lnTo>
                  <a:lnTo>
                    <a:pt x="499" y="88"/>
                  </a:lnTo>
                  <a:lnTo>
                    <a:pt x="506" y="84"/>
                  </a:lnTo>
                  <a:lnTo>
                    <a:pt x="520" y="83"/>
                  </a:lnTo>
                  <a:lnTo>
                    <a:pt x="608" y="83"/>
                  </a:lnTo>
                  <a:lnTo>
                    <a:pt x="620" y="86"/>
                  </a:lnTo>
                  <a:lnTo>
                    <a:pt x="621" y="86"/>
                  </a:lnTo>
                  <a:lnTo>
                    <a:pt x="619" y="88"/>
                  </a:lnTo>
                  <a:lnTo>
                    <a:pt x="606" y="90"/>
                  </a:lnTo>
                  <a:lnTo>
                    <a:pt x="605" y="93"/>
                  </a:lnTo>
                  <a:lnTo>
                    <a:pt x="600" y="95"/>
                  </a:lnTo>
                  <a:lnTo>
                    <a:pt x="587" y="93"/>
                  </a:lnTo>
                  <a:lnTo>
                    <a:pt x="573" y="95"/>
                  </a:lnTo>
                  <a:lnTo>
                    <a:pt x="570" y="99"/>
                  </a:lnTo>
                  <a:lnTo>
                    <a:pt x="571" y="102"/>
                  </a:lnTo>
                  <a:lnTo>
                    <a:pt x="579" y="106"/>
                  </a:lnTo>
                  <a:lnTo>
                    <a:pt x="583" y="107"/>
                  </a:lnTo>
                  <a:lnTo>
                    <a:pt x="590" y="111"/>
                  </a:lnTo>
                  <a:lnTo>
                    <a:pt x="593" y="117"/>
                  </a:lnTo>
                  <a:lnTo>
                    <a:pt x="599" y="122"/>
                  </a:lnTo>
                  <a:lnTo>
                    <a:pt x="600" y="129"/>
                  </a:lnTo>
                  <a:lnTo>
                    <a:pt x="604" y="134"/>
                  </a:lnTo>
                  <a:lnTo>
                    <a:pt x="621" y="132"/>
                  </a:lnTo>
                  <a:lnTo>
                    <a:pt x="638" y="136"/>
                  </a:lnTo>
                  <a:lnTo>
                    <a:pt x="663" y="150"/>
                  </a:lnTo>
                  <a:lnTo>
                    <a:pt x="670" y="152"/>
                  </a:lnTo>
                  <a:lnTo>
                    <a:pt x="678" y="159"/>
                  </a:lnTo>
                  <a:lnTo>
                    <a:pt x="686" y="172"/>
                  </a:lnTo>
                  <a:lnTo>
                    <a:pt x="687" y="177"/>
                  </a:lnTo>
                  <a:lnTo>
                    <a:pt x="689" y="193"/>
                  </a:lnTo>
                  <a:lnTo>
                    <a:pt x="689" y="197"/>
                  </a:lnTo>
                  <a:lnTo>
                    <a:pt x="686" y="199"/>
                  </a:lnTo>
                  <a:lnTo>
                    <a:pt x="676" y="203"/>
                  </a:lnTo>
                  <a:lnTo>
                    <a:pt x="676" y="206"/>
                  </a:lnTo>
                  <a:lnTo>
                    <a:pt x="679" y="207"/>
                  </a:lnTo>
                  <a:lnTo>
                    <a:pt x="689" y="208"/>
                  </a:lnTo>
                  <a:lnTo>
                    <a:pt x="695" y="211"/>
                  </a:lnTo>
                  <a:lnTo>
                    <a:pt x="701" y="211"/>
                  </a:lnTo>
                  <a:lnTo>
                    <a:pt x="705" y="209"/>
                  </a:lnTo>
                  <a:lnTo>
                    <a:pt x="712" y="202"/>
                  </a:lnTo>
                  <a:lnTo>
                    <a:pt x="721" y="201"/>
                  </a:lnTo>
                  <a:lnTo>
                    <a:pt x="727" y="203"/>
                  </a:lnTo>
                  <a:lnTo>
                    <a:pt x="737" y="209"/>
                  </a:lnTo>
                  <a:lnTo>
                    <a:pt x="741" y="214"/>
                  </a:lnTo>
                  <a:lnTo>
                    <a:pt x="743" y="217"/>
                  </a:lnTo>
                  <a:lnTo>
                    <a:pt x="743" y="225"/>
                  </a:lnTo>
                  <a:lnTo>
                    <a:pt x="739" y="228"/>
                  </a:lnTo>
                  <a:lnTo>
                    <a:pt x="734" y="228"/>
                  </a:lnTo>
                  <a:lnTo>
                    <a:pt x="728" y="231"/>
                  </a:lnTo>
                  <a:lnTo>
                    <a:pt x="724" y="234"/>
                  </a:lnTo>
                  <a:lnTo>
                    <a:pt x="708" y="241"/>
                  </a:lnTo>
                  <a:lnTo>
                    <a:pt x="705" y="245"/>
                  </a:lnTo>
                  <a:lnTo>
                    <a:pt x="702" y="247"/>
                  </a:lnTo>
                  <a:lnTo>
                    <a:pt x="691" y="250"/>
                  </a:lnTo>
                  <a:lnTo>
                    <a:pt x="689" y="252"/>
                  </a:lnTo>
                  <a:lnTo>
                    <a:pt x="686" y="258"/>
                  </a:lnTo>
                  <a:lnTo>
                    <a:pt x="686" y="267"/>
                  </a:lnTo>
                  <a:lnTo>
                    <a:pt x="689" y="279"/>
                  </a:lnTo>
                  <a:lnTo>
                    <a:pt x="694" y="281"/>
                  </a:lnTo>
                  <a:lnTo>
                    <a:pt x="700" y="279"/>
                  </a:lnTo>
                  <a:lnTo>
                    <a:pt x="702" y="279"/>
                  </a:lnTo>
                  <a:lnTo>
                    <a:pt x="707" y="284"/>
                  </a:lnTo>
                  <a:lnTo>
                    <a:pt x="702" y="290"/>
                  </a:lnTo>
                  <a:lnTo>
                    <a:pt x="691" y="298"/>
                  </a:lnTo>
                  <a:lnTo>
                    <a:pt x="674" y="304"/>
                  </a:lnTo>
                  <a:lnTo>
                    <a:pt x="673" y="306"/>
                  </a:lnTo>
                  <a:lnTo>
                    <a:pt x="673" y="321"/>
                  </a:lnTo>
                  <a:lnTo>
                    <a:pt x="669" y="327"/>
                  </a:lnTo>
                  <a:lnTo>
                    <a:pt x="663" y="336"/>
                  </a:lnTo>
                  <a:lnTo>
                    <a:pt x="662" y="337"/>
                  </a:lnTo>
                  <a:lnTo>
                    <a:pt x="662" y="341"/>
                  </a:lnTo>
                  <a:lnTo>
                    <a:pt x="662" y="343"/>
                  </a:lnTo>
                  <a:lnTo>
                    <a:pt x="674" y="359"/>
                  </a:lnTo>
                  <a:lnTo>
                    <a:pt x="685" y="370"/>
                  </a:lnTo>
                  <a:lnTo>
                    <a:pt x="689" y="378"/>
                  </a:lnTo>
                  <a:lnTo>
                    <a:pt x="695" y="384"/>
                  </a:lnTo>
                  <a:lnTo>
                    <a:pt x="699" y="386"/>
                  </a:lnTo>
                  <a:lnTo>
                    <a:pt x="699" y="389"/>
                  </a:lnTo>
                  <a:lnTo>
                    <a:pt x="699" y="401"/>
                  </a:lnTo>
                  <a:lnTo>
                    <a:pt x="687" y="414"/>
                  </a:lnTo>
                  <a:lnTo>
                    <a:pt x="680" y="421"/>
                  </a:lnTo>
                  <a:lnTo>
                    <a:pt x="676" y="423"/>
                  </a:lnTo>
                  <a:lnTo>
                    <a:pt x="660" y="424"/>
                  </a:lnTo>
                  <a:lnTo>
                    <a:pt x="654" y="428"/>
                  </a:lnTo>
                  <a:lnTo>
                    <a:pt x="646" y="432"/>
                  </a:lnTo>
                  <a:lnTo>
                    <a:pt x="640" y="440"/>
                  </a:lnTo>
                  <a:lnTo>
                    <a:pt x="635" y="443"/>
                  </a:lnTo>
                  <a:lnTo>
                    <a:pt x="606" y="445"/>
                  </a:lnTo>
                  <a:lnTo>
                    <a:pt x="590" y="449"/>
                  </a:lnTo>
                  <a:lnTo>
                    <a:pt x="572" y="455"/>
                  </a:lnTo>
                  <a:lnTo>
                    <a:pt x="568" y="459"/>
                  </a:lnTo>
                  <a:lnTo>
                    <a:pt x="567" y="460"/>
                  </a:lnTo>
                  <a:lnTo>
                    <a:pt x="542" y="459"/>
                  </a:lnTo>
                  <a:lnTo>
                    <a:pt x="524" y="454"/>
                  </a:lnTo>
                  <a:lnTo>
                    <a:pt x="503" y="441"/>
                  </a:lnTo>
                  <a:lnTo>
                    <a:pt x="481" y="439"/>
                  </a:lnTo>
                  <a:lnTo>
                    <a:pt x="474" y="437"/>
                  </a:lnTo>
                  <a:lnTo>
                    <a:pt x="470" y="437"/>
                  </a:lnTo>
                  <a:lnTo>
                    <a:pt x="469" y="437"/>
                  </a:lnTo>
                  <a:lnTo>
                    <a:pt x="470" y="446"/>
                  </a:lnTo>
                  <a:lnTo>
                    <a:pt x="474" y="455"/>
                  </a:lnTo>
                  <a:lnTo>
                    <a:pt x="485" y="460"/>
                  </a:lnTo>
                  <a:lnTo>
                    <a:pt x="497" y="467"/>
                  </a:lnTo>
                  <a:lnTo>
                    <a:pt x="499" y="470"/>
                  </a:lnTo>
                  <a:lnTo>
                    <a:pt x="498" y="482"/>
                  </a:lnTo>
                  <a:lnTo>
                    <a:pt x="495" y="495"/>
                  </a:lnTo>
                  <a:lnTo>
                    <a:pt x="495" y="502"/>
                  </a:lnTo>
                  <a:lnTo>
                    <a:pt x="496" y="507"/>
                  </a:lnTo>
                  <a:lnTo>
                    <a:pt x="501" y="524"/>
                  </a:lnTo>
                  <a:lnTo>
                    <a:pt x="502" y="532"/>
                  </a:lnTo>
                  <a:lnTo>
                    <a:pt x="503" y="538"/>
                  </a:lnTo>
                  <a:lnTo>
                    <a:pt x="518" y="541"/>
                  </a:lnTo>
                  <a:lnTo>
                    <a:pt x="522" y="542"/>
                  </a:lnTo>
                  <a:lnTo>
                    <a:pt x="546" y="541"/>
                  </a:lnTo>
                  <a:lnTo>
                    <a:pt x="546" y="550"/>
                  </a:lnTo>
                  <a:lnTo>
                    <a:pt x="546" y="551"/>
                  </a:lnTo>
                  <a:lnTo>
                    <a:pt x="544" y="554"/>
                  </a:lnTo>
                  <a:lnTo>
                    <a:pt x="533" y="556"/>
                  </a:lnTo>
                  <a:lnTo>
                    <a:pt x="525" y="559"/>
                  </a:lnTo>
                  <a:lnTo>
                    <a:pt x="524" y="562"/>
                  </a:lnTo>
                  <a:lnTo>
                    <a:pt x="518" y="565"/>
                  </a:lnTo>
                  <a:lnTo>
                    <a:pt x="511" y="565"/>
                  </a:lnTo>
                  <a:lnTo>
                    <a:pt x="506" y="573"/>
                  </a:lnTo>
                  <a:lnTo>
                    <a:pt x="499" y="588"/>
                  </a:lnTo>
                  <a:lnTo>
                    <a:pt x="496" y="591"/>
                  </a:lnTo>
                  <a:lnTo>
                    <a:pt x="491" y="593"/>
                  </a:lnTo>
                  <a:lnTo>
                    <a:pt x="486" y="593"/>
                  </a:lnTo>
                  <a:lnTo>
                    <a:pt x="480" y="596"/>
                  </a:lnTo>
                  <a:lnTo>
                    <a:pt x="477" y="597"/>
                  </a:lnTo>
                  <a:lnTo>
                    <a:pt x="475" y="602"/>
                  </a:lnTo>
                  <a:lnTo>
                    <a:pt x="466" y="602"/>
                  </a:lnTo>
                  <a:lnTo>
                    <a:pt x="454" y="607"/>
                  </a:lnTo>
                  <a:lnTo>
                    <a:pt x="452" y="607"/>
                  </a:lnTo>
                  <a:lnTo>
                    <a:pt x="444" y="611"/>
                  </a:lnTo>
                  <a:lnTo>
                    <a:pt x="436" y="615"/>
                  </a:lnTo>
                  <a:lnTo>
                    <a:pt x="431" y="618"/>
                  </a:lnTo>
                  <a:lnTo>
                    <a:pt x="423" y="626"/>
                  </a:lnTo>
                  <a:lnTo>
                    <a:pt x="421" y="627"/>
                  </a:lnTo>
                  <a:lnTo>
                    <a:pt x="402" y="631"/>
                  </a:lnTo>
                  <a:lnTo>
                    <a:pt x="385" y="631"/>
                  </a:lnTo>
                  <a:lnTo>
                    <a:pt x="383" y="629"/>
                  </a:lnTo>
                  <a:lnTo>
                    <a:pt x="380" y="629"/>
                  </a:lnTo>
                  <a:lnTo>
                    <a:pt x="368" y="621"/>
                  </a:lnTo>
                  <a:lnTo>
                    <a:pt x="364" y="617"/>
                  </a:lnTo>
                  <a:lnTo>
                    <a:pt x="361" y="612"/>
                  </a:lnTo>
                  <a:lnTo>
                    <a:pt x="358" y="607"/>
                  </a:lnTo>
                  <a:lnTo>
                    <a:pt x="353" y="600"/>
                  </a:lnTo>
                  <a:lnTo>
                    <a:pt x="348" y="591"/>
                  </a:lnTo>
                  <a:lnTo>
                    <a:pt x="346" y="580"/>
                  </a:lnTo>
                  <a:lnTo>
                    <a:pt x="330" y="543"/>
                  </a:lnTo>
                  <a:lnTo>
                    <a:pt x="321" y="532"/>
                  </a:lnTo>
                  <a:lnTo>
                    <a:pt x="304" y="519"/>
                  </a:lnTo>
                  <a:lnTo>
                    <a:pt x="304" y="515"/>
                  </a:lnTo>
                  <a:lnTo>
                    <a:pt x="316" y="504"/>
                  </a:lnTo>
                  <a:lnTo>
                    <a:pt x="321" y="497"/>
                  </a:lnTo>
                  <a:lnTo>
                    <a:pt x="324" y="495"/>
                  </a:lnTo>
                  <a:lnTo>
                    <a:pt x="328" y="492"/>
                  </a:lnTo>
                  <a:lnTo>
                    <a:pt x="330" y="491"/>
                  </a:lnTo>
                  <a:lnTo>
                    <a:pt x="331" y="488"/>
                  </a:lnTo>
                  <a:lnTo>
                    <a:pt x="330" y="481"/>
                  </a:lnTo>
                  <a:lnTo>
                    <a:pt x="328" y="476"/>
                  </a:lnTo>
                  <a:lnTo>
                    <a:pt x="323" y="467"/>
                  </a:lnTo>
                  <a:lnTo>
                    <a:pt x="315" y="459"/>
                  </a:lnTo>
                  <a:lnTo>
                    <a:pt x="308" y="454"/>
                  </a:lnTo>
                  <a:lnTo>
                    <a:pt x="307" y="451"/>
                  </a:lnTo>
                  <a:lnTo>
                    <a:pt x="305" y="441"/>
                  </a:lnTo>
                  <a:lnTo>
                    <a:pt x="303" y="435"/>
                  </a:lnTo>
                  <a:lnTo>
                    <a:pt x="303" y="427"/>
                  </a:lnTo>
                  <a:lnTo>
                    <a:pt x="299" y="419"/>
                  </a:lnTo>
                  <a:lnTo>
                    <a:pt x="299" y="407"/>
                  </a:lnTo>
                  <a:lnTo>
                    <a:pt x="303" y="401"/>
                  </a:lnTo>
                  <a:lnTo>
                    <a:pt x="305" y="391"/>
                  </a:lnTo>
                  <a:lnTo>
                    <a:pt x="305" y="380"/>
                  </a:lnTo>
                  <a:lnTo>
                    <a:pt x="314" y="370"/>
                  </a:lnTo>
                  <a:lnTo>
                    <a:pt x="314" y="357"/>
                  </a:lnTo>
                  <a:lnTo>
                    <a:pt x="316" y="352"/>
                  </a:lnTo>
                  <a:lnTo>
                    <a:pt x="323" y="346"/>
                  </a:lnTo>
                  <a:lnTo>
                    <a:pt x="323" y="341"/>
                  </a:lnTo>
                  <a:lnTo>
                    <a:pt x="320" y="332"/>
                  </a:lnTo>
                  <a:lnTo>
                    <a:pt x="318" y="330"/>
                  </a:lnTo>
                  <a:lnTo>
                    <a:pt x="314" y="330"/>
                  </a:lnTo>
                  <a:lnTo>
                    <a:pt x="304" y="330"/>
                  </a:lnTo>
                  <a:lnTo>
                    <a:pt x="285" y="338"/>
                  </a:lnTo>
                  <a:lnTo>
                    <a:pt x="273" y="341"/>
                  </a:lnTo>
                  <a:lnTo>
                    <a:pt x="266" y="341"/>
                  </a:lnTo>
                  <a:lnTo>
                    <a:pt x="257" y="338"/>
                  </a:lnTo>
                  <a:lnTo>
                    <a:pt x="253" y="337"/>
                  </a:lnTo>
                  <a:lnTo>
                    <a:pt x="248" y="335"/>
                  </a:lnTo>
                  <a:lnTo>
                    <a:pt x="242" y="333"/>
                  </a:lnTo>
                  <a:lnTo>
                    <a:pt x="234" y="336"/>
                  </a:lnTo>
                  <a:lnTo>
                    <a:pt x="232" y="338"/>
                  </a:lnTo>
                  <a:lnTo>
                    <a:pt x="226" y="338"/>
                  </a:lnTo>
                  <a:lnTo>
                    <a:pt x="217" y="338"/>
                  </a:lnTo>
                  <a:lnTo>
                    <a:pt x="213" y="336"/>
                  </a:lnTo>
                  <a:lnTo>
                    <a:pt x="212" y="336"/>
                  </a:lnTo>
                  <a:lnTo>
                    <a:pt x="184" y="295"/>
                  </a:lnTo>
                  <a:lnTo>
                    <a:pt x="183" y="293"/>
                  </a:lnTo>
                  <a:lnTo>
                    <a:pt x="180" y="290"/>
                  </a:lnTo>
                  <a:lnTo>
                    <a:pt x="169" y="289"/>
                  </a:lnTo>
                  <a:lnTo>
                    <a:pt x="163" y="285"/>
                  </a:lnTo>
                  <a:lnTo>
                    <a:pt x="151" y="281"/>
                  </a:lnTo>
                  <a:lnTo>
                    <a:pt x="133" y="282"/>
                  </a:lnTo>
                  <a:lnTo>
                    <a:pt x="115" y="287"/>
                  </a:lnTo>
                  <a:lnTo>
                    <a:pt x="105" y="288"/>
                  </a:lnTo>
                  <a:lnTo>
                    <a:pt x="90" y="287"/>
                  </a:lnTo>
                  <a:lnTo>
                    <a:pt x="73" y="279"/>
                  </a:lnTo>
                  <a:lnTo>
                    <a:pt x="70" y="272"/>
                  </a:lnTo>
                  <a:lnTo>
                    <a:pt x="66" y="271"/>
                  </a:lnTo>
                  <a:lnTo>
                    <a:pt x="54" y="265"/>
                  </a:lnTo>
                  <a:lnTo>
                    <a:pt x="52" y="262"/>
                  </a:lnTo>
                  <a:lnTo>
                    <a:pt x="52" y="229"/>
                  </a:lnTo>
                  <a:lnTo>
                    <a:pt x="50" y="220"/>
                  </a:lnTo>
                  <a:lnTo>
                    <a:pt x="47" y="214"/>
                  </a:lnTo>
                  <a:lnTo>
                    <a:pt x="43" y="211"/>
                  </a:lnTo>
                  <a:lnTo>
                    <a:pt x="41" y="208"/>
                  </a:lnTo>
                  <a:lnTo>
                    <a:pt x="34" y="199"/>
                  </a:lnTo>
                  <a:lnTo>
                    <a:pt x="31" y="196"/>
                  </a:lnTo>
                  <a:lnTo>
                    <a:pt x="28" y="176"/>
                  </a:lnTo>
                  <a:lnTo>
                    <a:pt x="25" y="170"/>
                  </a:lnTo>
                  <a:lnTo>
                    <a:pt x="24" y="168"/>
                  </a:lnTo>
                  <a:lnTo>
                    <a:pt x="0" y="169"/>
                  </a:lnTo>
                  <a:lnTo>
                    <a:pt x="6" y="155"/>
                  </a:lnTo>
                  <a:lnTo>
                    <a:pt x="14" y="140"/>
                  </a:lnTo>
                  <a:lnTo>
                    <a:pt x="27" y="95"/>
                  </a:lnTo>
                  <a:lnTo>
                    <a:pt x="40" y="73"/>
                  </a:lnTo>
                  <a:lnTo>
                    <a:pt x="65" y="50"/>
                  </a:lnTo>
                  <a:lnTo>
                    <a:pt x="68" y="45"/>
                  </a:lnTo>
                  <a:lnTo>
                    <a:pt x="73" y="35"/>
                  </a:lnTo>
                  <a:lnTo>
                    <a:pt x="79" y="29"/>
                  </a:lnTo>
                  <a:lnTo>
                    <a:pt x="94" y="23"/>
                  </a:lnTo>
                  <a:lnTo>
                    <a:pt x="109" y="21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0" name="Freeform 239">
              <a:extLst>
                <a:ext uri="{FF2B5EF4-FFF2-40B4-BE49-F238E27FC236}">
                  <a16:creationId xmlns:a16="http://schemas.microsoft.com/office/drawing/2014/main" id="{EFEED41D-C296-461D-9AA9-93653254A922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629" y="2473"/>
              <a:ext cx="62" cy="69"/>
            </a:xfrm>
            <a:custGeom>
              <a:avLst/>
              <a:gdLst/>
              <a:ahLst/>
              <a:cxnLst>
                <a:cxn ang="0">
                  <a:pos x="112" y="2"/>
                </a:cxn>
                <a:cxn ang="0">
                  <a:pos x="147" y="18"/>
                </a:cxn>
                <a:cxn ang="0">
                  <a:pos x="189" y="41"/>
                </a:cxn>
                <a:cxn ang="0">
                  <a:pos x="194" y="57"/>
                </a:cxn>
                <a:cxn ang="0">
                  <a:pos x="209" y="62"/>
                </a:cxn>
                <a:cxn ang="0">
                  <a:pos x="222" y="60"/>
                </a:cxn>
                <a:cxn ang="0">
                  <a:pos x="253" y="62"/>
                </a:cxn>
                <a:cxn ang="0">
                  <a:pos x="259" y="54"/>
                </a:cxn>
                <a:cxn ang="0">
                  <a:pos x="271" y="56"/>
                </a:cxn>
                <a:cxn ang="0">
                  <a:pos x="284" y="65"/>
                </a:cxn>
                <a:cxn ang="0">
                  <a:pos x="304" y="76"/>
                </a:cxn>
                <a:cxn ang="0">
                  <a:pos x="291" y="78"/>
                </a:cxn>
                <a:cxn ang="0">
                  <a:pos x="295" y="89"/>
                </a:cxn>
                <a:cxn ang="0">
                  <a:pos x="302" y="103"/>
                </a:cxn>
                <a:cxn ang="0">
                  <a:pos x="311" y="125"/>
                </a:cxn>
                <a:cxn ang="0">
                  <a:pos x="302" y="126"/>
                </a:cxn>
                <a:cxn ang="0">
                  <a:pos x="280" y="165"/>
                </a:cxn>
                <a:cxn ang="0">
                  <a:pos x="260" y="186"/>
                </a:cxn>
                <a:cxn ang="0">
                  <a:pos x="241" y="207"/>
                </a:cxn>
                <a:cxn ang="0">
                  <a:pos x="216" y="221"/>
                </a:cxn>
                <a:cxn ang="0">
                  <a:pos x="162" y="239"/>
                </a:cxn>
                <a:cxn ang="0">
                  <a:pos x="152" y="247"/>
                </a:cxn>
                <a:cxn ang="0">
                  <a:pos x="146" y="266"/>
                </a:cxn>
                <a:cxn ang="0">
                  <a:pos x="140" y="269"/>
                </a:cxn>
                <a:cxn ang="0">
                  <a:pos x="134" y="265"/>
                </a:cxn>
                <a:cxn ang="0">
                  <a:pos x="120" y="286"/>
                </a:cxn>
                <a:cxn ang="0">
                  <a:pos x="118" y="320"/>
                </a:cxn>
                <a:cxn ang="0">
                  <a:pos x="114" y="329"/>
                </a:cxn>
                <a:cxn ang="0">
                  <a:pos x="97" y="340"/>
                </a:cxn>
                <a:cxn ang="0">
                  <a:pos x="78" y="344"/>
                </a:cxn>
                <a:cxn ang="0">
                  <a:pos x="71" y="330"/>
                </a:cxn>
                <a:cxn ang="0">
                  <a:pos x="60" y="321"/>
                </a:cxn>
                <a:cxn ang="0">
                  <a:pos x="46" y="318"/>
                </a:cxn>
                <a:cxn ang="0">
                  <a:pos x="33" y="314"/>
                </a:cxn>
                <a:cxn ang="0">
                  <a:pos x="21" y="320"/>
                </a:cxn>
                <a:cxn ang="0">
                  <a:pos x="17" y="304"/>
                </a:cxn>
                <a:cxn ang="0">
                  <a:pos x="15" y="297"/>
                </a:cxn>
                <a:cxn ang="0">
                  <a:pos x="28" y="290"/>
                </a:cxn>
                <a:cxn ang="0">
                  <a:pos x="32" y="276"/>
                </a:cxn>
                <a:cxn ang="0">
                  <a:pos x="28" y="264"/>
                </a:cxn>
                <a:cxn ang="0">
                  <a:pos x="27" y="261"/>
                </a:cxn>
                <a:cxn ang="0">
                  <a:pos x="40" y="254"/>
                </a:cxn>
                <a:cxn ang="0">
                  <a:pos x="53" y="243"/>
                </a:cxn>
                <a:cxn ang="0">
                  <a:pos x="59" y="213"/>
                </a:cxn>
                <a:cxn ang="0">
                  <a:pos x="53" y="205"/>
                </a:cxn>
                <a:cxn ang="0">
                  <a:pos x="45" y="197"/>
                </a:cxn>
                <a:cxn ang="0">
                  <a:pos x="30" y="217"/>
                </a:cxn>
                <a:cxn ang="0">
                  <a:pos x="21" y="210"/>
                </a:cxn>
                <a:cxn ang="0">
                  <a:pos x="2" y="199"/>
                </a:cxn>
                <a:cxn ang="0">
                  <a:pos x="0" y="164"/>
                </a:cxn>
                <a:cxn ang="0">
                  <a:pos x="1" y="130"/>
                </a:cxn>
                <a:cxn ang="0">
                  <a:pos x="17" y="120"/>
                </a:cxn>
                <a:cxn ang="0">
                  <a:pos x="26" y="97"/>
                </a:cxn>
                <a:cxn ang="0">
                  <a:pos x="40" y="72"/>
                </a:cxn>
                <a:cxn ang="0">
                  <a:pos x="44" y="60"/>
                </a:cxn>
                <a:cxn ang="0">
                  <a:pos x="42" y="33"/>
                </a:cxn>
                <a:cxn ang="0">
                  <a:pos x="66" y="27"/>
                </a:cxn>
                <a:cxn ang="0">
                  <a:pos x="71" y="24"/>
                </a:cxn>
                <a:cxn ang="0">
                  <a:pos x="88" y="9"/>
                </a:cxn>
                <a:cxn ang="0">
                  <a:pos x="103" y="7"/>
                </a:cxn>
                <a:cxn ang="0">
                  <a:pos x="109" y="0"/>
                </a:cxn>
              </a:cxnLst>
              <a:rect l="0" t="0" r="r" b="b"/>
              <a:pathLst>
                <a:path w="311" h="345">
                  <a:moveTo>
                    <a:pt x="109" y="0"/>
                  </a:moveTo>
                  <a:lnTo>
                    <a:pt x="112" y="2"/>
                  </a:lnTo>
                  <a:lnTo>
                    <a:pt x="115" y="5"/>
                  </a:lnTo>
                  <a:lnTo>
                    <a:pt x="147" y="18"/>
                  </a:lnTo>
                  <a:lnTo>
                    <a:pt x="177" y="33"/>
                  </a:lnTo>
                  <a:lnTo>
                    <a:pt x="189" y="41"/>
                  </a:lnTo>
                  <a:lnTo>
                    <a:pt x="191" y="46"/>
                  </a:lnTo>
                  <a:lnTo>
                    <a:pt x="194" y="57"/>
                  </a:lnTo>
                  <a:lnTo>
                    <a:pt x="196" y="61"/>
                  </a:lnTo>
                  <a:lnTo>
                    <a:pt x="209" y="62"/>
                  </a:lnTo>
                  <a:lnTo>
                    <a:pt x="217" y="60"/>
                  </a:lnTo>
                  <a:lnTo>
                    <a:pt x="222" y="60"/>
                  </a:lnTo>
                  <a:lnTo>
                    <a:pt x="243" y="62"/>
                  </a:lnTo>
                  <a:lnTo>
                    <a:pt x="253" y="62"/>
                  </a:lnTo>
                  <a:lnTo>
                    <a:pt x="254" y="60"/>
                  </a:lnTo>
                  <a:lnTo>
                    <a:pt x="259" y="54"/>
                  </a:lnTo>
                  <a:lnTo>
                    <a:pt x="264" y="54"/>
                  </a:lnTo>
                  <a:lnTo>
                    <a:pt x="271" y="56"/>
                  </a:lnTo>
                  <a:lnTo>
                    <a:pt x="277" y="62"/>
                  </a:lnTo>
                  <a:lnTo>
                    <a:pt x="284" y="65"/>
                  </a:lnTo>
                  <a:lnTo>
                    <a:pt x="298" y="76"/>
                  </a:lnTo>
                  <a:lnTo>
                    <a:pt x="304" y="76"/>
                  </a:lnTo>
                  <a:lnTo>
                    <a:pt x="302" y="78"/>
                  </a:lnTo>
                  <a:lnTo>
                    <a:pt x="291" y="78"/>
                  </a:lnTo>
                  <a:lnTo>
                    <a:pt x="290" y="87"/>
                  </a:lnTo>
                  <a:lnTo>
                    <a:pt x="295" y="89"/>
                  </a:lnTo>
                  <a:lnTo>
                    <a:pt x="297" y="92"/>
                  </a:lnTo>
                  <a:lnTo>
                    <a:pt x="302" y="103"/>
                  </a:lnTo>
                  <a:lnTo>
                    <a:pt x="303" y="108"/>
                  </a:lnTo>
                  <a:lnTo>
                    <a:pt x="311" y="125"/>
                  </a:lnTo>
                  <a:lnTo>
                    <a:pt x="311" y="126"/>
                  </a:lnTo>
                  <a:lnTo>
                    <a:pt x="302" y="126"/>
                  </a:lnTo>
                  <a:lnTo>
                    <a:pt x="295" y="141"/>
                  </a:lnTo>
                  <a:lnTo>
                    <a:pt x="280" y="165"/>
                  </a:lnTo>
                  <a:lnTo>
                    <a:pt x="268" y="180"/>
                  </a:lnTo>
                  <a:lnTo>
                    <a:pt x="260" y="186"/>
                  </a:lnTo>
                  <a:lnTo>
                    <a:pt x="250" y="195"/>
                  </a:lnTo>
                  <a:lnTo>
                    <a:pt x="241" y="207"/>
                  </a:lnTo>
                  <a:lnTo>
                    <a:pt x="232" y="213"/>
                  </a:lnTo>
                  <a:lnTo>
                    <a:pt x="216" y="221"/>
                  </a:lnTo>
                  <a:lnTo>
                    <a:pt x="180" y="232"/>
                  </a:lnTo>
                  <a:lnTo>
                    <a:pt x="162" y="239"/>
                  </a:lnTo>
                  <a:lnTo>
                    <a:pt x="155" y="244"/>
                  </a:lnTo>
                  <a:lnTo>
                    <a:pt x="152" y="247"/>
                  </a:lnTo>
                  <a:lnTo>
                    <a:pt x="147" y="256"/>
                  </a:lnTo>
                  <a:lnTo>
                    <a:pt x="146" y="266"/>
                  </a:lnTo>
                  <a:lnTo>
                    <a:pt x="142" y="269"/>
                  </a:lnTo>
                  <a:lnTo>
                    <a:pt x="140" y="269"/>
                  </a:lnTo>
                  <a:lnTo>
                    <a:pt x="136" y="265"/>
                  </a:lnTo>
                  <a:lnTo>
                    <a:pt x="134" y="265"/>
                  </a:lnTo>
                  <a:lnTo>
                    <a:pt x="134" y="266"/>
                  </a:lnTo>
                  <a:lnTo>
                    <a:pt x="120" y="286"/>
                  </a:lnTo>
                  <a:lnTo>
                    <a:pt x="118" y="299"/>
                  </a:lnTo>
                  <a:lnTo>
                    <a:pt x="118" y="320"/>
                  </a:lnTo>
                  <a:lnTo>
                    <a:pt x="115" y="328"/>
                  </a:lnTo>
                  <a:lnTo>
                    <a:pt x="114" y="329"/>
                  </a:lnTo>
                  <a:lnTo>
                    <a:pt x="104" y="333"/>
                  </a:lnTo>
                  <a:lnTo>
                    <a:pt x="97" y="340"/>
                  </a:lnTo>
                  <a:lnTo>
                    <a:pt x="86" y="345"/>
                  </a:lnTo>
                  <a:lnTo>
                    <a:pt x="78" y="344"/>
                  </a:lnTo>
                  <a:lnTo>
                    <a:pt x="73" y="336"/>
                  </a:lnTo>
                  <a:lnTo>
                    <a:pt x="71" y="330"/>
                  </a:lnTo>
                  <a:lnTo>
                    <a:pt x="66" y="321"/>
                  </a:lnTo>
                  <a:lnTo>
                    <a:pt x="60" y="321"/>
                  </a:lnTo>
                  <a:lnTo>
                    <a:pt x="50" y="321"/>
                  </a:lnTo>
                  <a:lnTo>
                    <a:pt x="46" y="318"/>
                  </a:lnTo>
                  <a:lnTo>
                    <a:pt x="43" y="314"/>
                  </a:lnTo>
                  <a:lnTo>
                    <a:pt x="33" y="314"/>
                  </a:lnTo>
                  <a:lnTo>
                    <a:pt x="26" y="319"/>
                  </a:lnTo>
                  <a:lnTo>
                    <a:pt x="21" y="320"/>
                  </a:lnTo>
                  <a:lnTo>
                    <a:pt x="18" y="318"/>
                  </a:lnTo>
                  <a:lnTo>
                    <a:pt x="17" y="304"/>
                  </a:lnTo>
                  <a:lnTo>
                    <a:pt x="15" y="299"/>
                  </a:lnTo>
                  <a:lnTo>
                    <a:pt x="15" y="297"/>
                  </a:lnTo>
                  <a:lnTo>
                    <a:pt x="18" y="292"/>
                  </a:lnTo>
                  <a:lnTo>
                    <a:pt x="28" y="290"/>
                  </a:lnTo>
                  <a:lnTo>
                    <a:pt x="33" y="285"/>
                  </a:lnTo>
                  <a:lnTo>
                    <a:pt x="32" y="276"/>
                  </a:lnTo>
                  <a:lnTo>
                    <a:pt x="30" y="274"/>
                  </a:lnTo>
                  <a:lnTo>
                    <a:pt x="28" y="264"/>
                  </a:lnTo>
                  <a:lnTo>
                    <a:pt x="27" y="264"/>
                  </a:lnTo>
                  <a:lnTo>
                    <a:pt x="27" y="261"/>
                  </a:lnTo>
                  <a:lnTo>
                    <a:pt x="30" y="258"/>
                  </a:lnTo>
                  <a:lnTo>
                    <a:pt x="40" y="254"/>
                  </a:lnTo>
                  <a:lnTo>
                    <a:pt x="46" y="250"/>
                  </a:lnTo>
                  <a:lnTo>
                    <a:pt x="53" y="243"/>
                  </a:lnTo>
                  <a:lnTo>
                    <a:pt x="55" y="237"/>
                  </a:lnTo>
                  <a:lnTo>
                    <a:pt x="59" y="213"/>
                  </a:lnTo>
                  <a:lnTo>
                    <a:pt x="56" y="207"/>
                  </a:lnTo>
                  <a:lnTo>
                    <a:pt x="53" y="205"/>
                  </a:lnTo>
                  <a:lnTo>
                    <a:pt x="51" y="191"/>
                  </a:lnTo>
                  <a:lnTo>
                    <a:pt x="45" y="197"/>
                  </a:lnTo>
                  <a:lnTo>
                    <a:pt x="37" y="210"/>
                  </a:lnTo>
                  <a:lnTo>
                    <a:pt x="30" y="217"/>
                  </a:lnTo>
                  <a:lnTo>
                    <a:pt x="26" y="215"/>
                  </a:lnTo>
                  <a:lnTo>
                    <a:pt x="21" y="210"/>
                  </a:lnTo>
                  <a:lnTo>
                    <a:pt x="11" y="206"/>
                  </a:lnTo>
                  <a:lnTo>
                    <a:pt x="2" y="199"/>
                  </a:lnTo>
                  <a:lnTo>
                    <a:pt x="0" y="173"/>
                  </a:lnTo>
                  <a:lnTo>
                    <a:pt x="0" y="164"/>
                  </a:lnTo>
                  <a:lnTo>
                    <a:pt x="2" y="156"/>
                  </a:lnTo>
                  <a:lnTo>
                    <a:pt x="1" y="130"/>
                  </a:lnTo>
                  <a:lnTo>
                    <a:pt x="3" y="126"/>
                  </a:lnTo>
                  <a:lnTo>
                    <a:pt x="17" y="120"/>
                  </a:lnTo>
                  <a:lnTo>
                    <a:pt x="24" y="111"/>
                  </a:lnTo>
                  <a:lnTo>
                    <a:pt x="26" y="97"/>
                  </a:lnTo>
                  <a:lnTo>
                    <a:pt x="28" y="89"/>
                  </a:lnTo>
                  <a:lnTo>
                    <a:pt x="40" y="72"/>
                  </a:lnTo>
                  <a:lnTo>
                    <a:pt x="44" y="66"/>
                  </a:lnTo>
                  <a:lnTo>
                    <a:pt x="44" y="60"/>
                  </a:lnTo>
                  <a:lnTo>
                    <a:pt x="42" y="46"/>
                  </a:lnTo>
                  <a:lnTo>
                    <a:pt x="42" y="33"/>
                  </a:lnTo>
                  <a:lnTo>
                    <a:pt x="46" y="27"/>
                  </a:lnTo>
                  <a:lnTo>
                    <a:pt x="66" y="27"/>
                  </a:lnTo>
                  <a:lnTo>
                    <a:pt x="67" y="27"/>
                  </a:lnTo>
                  <a:lnTo>
                    <a:pt x="71" y="24"/>
                  </a:lnTo>
                  <a:lnTo>
                    <a:pt x="82" y="13"/>
                  </a:lnTo>
                  <a:lnTo>
                    <a:pt x="88" y="9"/>
                  </a:lnTo>
                  <a:lnTo>
                    <a:pt x="97" y="8"/>
                  </a:lnTo>
                  <a:lnTo>
                    <a:pt x="103" y="7"/>
                  </a:lnTo>
                  <a:lnTo>
                    <a:pt x="108" y="2"/>
                  </a:lnTo>
                  <a:lnTo>
                    <a:pt x="109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1" name="Freeform 240">
              <a:extLst>
                <a:ext uri="{FF2B5EF4-FFF2-40B4-BE49-F238E27FC236}">
                  <a16:creationId xmlns:a16="http://schemas.microsoft.com/office/drawing/2014/main" id="{12A7F131-C933-4612-8C2E-83D0662FE9EF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828" y="2701"/>
              <a:ext cx="92" cy="98"/>
            </a:xfrm>
            <a:custGeom>
              <a:avLst/>
              <a:gdLst/>
              <a:ahLst/>
              <a:cxnLst>
                <a:cxn ang="0">
                  <a:pos x="8" y="164"/>
                </a:cxn>
                <a:cxn ang="0">
                  <a:pos x="19" y="117"/>
                </a:cxn>
                <a:cxn ang="0">
                  <a:pos x="18" y="87"/>
                </a:cxn>
                <a:cxn ang="0">
                  <a:pos x="29" y="66"/>
                </a:cxn>
                <a:cxn ang="0">
                  <a:pos x="43" y="35"/>
                </a:cxn>
                <a:cxn ang="0">
                  <a:pos x="64" y="25"/>
                </a:cxn>
                <a:cxn ang="0">
                  <a:pos x="121" y="8"/>
                </a:cxn>
                <a:cxn ang="0">
                  <a:pos x="156" y="0"/>
                </a:cxn>
                <a:cxn ang="0">
                  <a:pos x="212" y="3"/>
                </a:cxn>
                <a:cxn ang="0">
                  <a:pos x="232" y="19"/>
                </a:cxn>
                <a:cxn ang="0">
                  <a:pos x="248" y="44"/>
                </a:cxn>
                <a:cxn ang="0">
                  <a:pos x="252" y="55"/>
                </a:cxn>
                <a:cxn ang="0">
                  <a:pos x="260" y="71"/>
                </a:cxn>
                <a:cxn ang="0">
                  <a:pos x="261" y="121"/>
                </a:cxn>
                <a:cxn ang="0">
                  <a:pos x="265" y="163"/>
                </a:cxn>
                <a:cxn ang="0">
                  <a:pos x="286" y="169"/>
                </a:cxn>
                <a:cxn ang="0">
                  <a:pos x="311" y="175"/>
                </a:cxn>
                <a:cxn ang="0">
                  <a:pos x="335" y="174"/>
                </a:cxn>
                <a:cxn ang="0">
                  <a:pos x="349" y="168"/>
                </a:cxn>
                <a:cxn ang="0">
                  <a:pos x="378" y="180"/>
                </a:cxn>
                <a:cxn ang="0">
                  <a:pos x="386" y="195"/>
                </a:cxn>
                <a:cxn ang="0">
                  <a:pos x="392" y="230"/>
                </a:cxn>
                <a:cxn ang="0">
                  <a:pos x="392" y="260"/>
                </a:cxn>
                <a:cxn ang="0">
                  <a:pos x="404" y="272"/>
                </a:cxn>
                <a:cxn ang="0">
                  <a:pos x="421" y="275"/>
                </a:cxn>
                <a:cxn ang="0">
                  <a:pos x="440" y="272"/>
                </a:cxn>
                <a:cxn ang="0">
                  <a:pos x="454" y="275"/>
                </a:cxn>
                <a:cxn ang="0">
                  <a:pos x="459" y="308"/>
                </a:cxn>
                <a:cxn ang="0">
                  <a:pos x="454" y="327"/>
                </a:cxn>
                <a:cxn ang="0">
                  <a:pos x="449" y="374"/>
                </a:cxn>
                <a:cxn ang="0">
                  <a:pos x="443" y="420"/>
                </a:cxn>
                <a:cxn ang="0">
                  <a:pos x="433" y="438"/>
                </a:cxn>
                <a:cxn ang="0">
                  <a:pos x="411" y="458"/>
                </a:cxn>
                <a:cxn ang="0">
                  <a:pos x="404" y="463"/>
                </a:cxn>
                <a:cxn ang="0">
                  <a:pos x="388" y="479"/>
                </a:cxn>
                <a:cxn ang="0">
                  <a:pos x="378" y="482"/>
                </a:cxn>
                <a:cxn ang="0">
                  <a:pos x="356" y="483"/>
                </a:cxn>
                <a:cxn ang="0">
                  <a:pos x="345" y="491"/>
                </a:cxn>
                <a:cxn ang="0">
                  <a:pos x="333" y="488"/>
                </a:cxn>
                <a:cxn ang="0">
                  <a:pos x="313" y="487"/>
                </a:cxn>
                <a:cxn ang="0">
                  <a:pos x="290" y="474"/>
                </a:cxn>
                <a:cxn ang="0">
                  <a:pos x="236" y="469"/>
                </a:cxn>
                <a:cxn ang="0">
                  <a:pos x="233" y="459"/>
                </a:cxn>
                <a:cxn ang="0">
                  <a:pos x="238" y="442"/>
                </a:cxn>
                <a:cxn ang="0">
                  <a:pos x="264" y="395"/>
                </a:cxn>
                <a:cxn ang="0">
                  <a:pos x="273" y="372"/>
                </a:cxn>
                <a:cxn ang="0">
                  <a:pos x="269" y="358"/>
                </a:cxn>
                <a:cxn ang="0">
                  <a:pos x="260" y="348"/>
                </a:cxn>
                <a:cxn ang="0">
                  <a:pos x="238" y="339"/>
                </a:cxn>
                <a:cxn ang="0">
                  <a:pos x="214" y="319"/>
                </a:cxn>
                <a:cxn ang="0">
                  <a:pos x="173" y="293"/>
                </a:cxn>
                <a:cxn ang="0">
                  <a:pos x="155" y="287"/>
                </a:cxn>
                <a:cxn ang="0">
                  <a:pos x="118" y="283"/>
                </a:cxn>
                <a:cxn ang="0">
                  <a:pos x="102" y="276"/>
                </a:cxn>
                <a:cxn ang="0">
                  <a:pos x="89" y="256"/>
                </a:cxn>
                <a:cxn ang="0">
                  <a:pos x="74" y="246"/>
                </a:cxn>
                <a:cxn ang="0">
                  <a:pos x="46" y="223"/>
                </a:cxn>
                <a:cxn ang="0">
                  <a:pos x="22" y="189"/>
                </a:cxn>
                <a:cxn ang="0">
                  <a:pos x="0" y="179"/>
                </a:cxn>
              </a:cxnLst>
              <a:rect l="0" t="0" r="r" b="b"/>
              <a:pathLst>
                <a:path w="459" h="491">
                  <a:moveTo>
                    <a:pt x="0" y="179"/>
                  </a:moveTo>
                  <a:lnTo>
                    <a:pt x="8" y="164"/>
                  </a:lnTo>
                  <a:lnTo>
                    <a:pt x="19" y="124"/>
                  </a:lnTo>
                  <a:lnTo>
                    <a:pt x="19" y="117"/>
                  </a:lnTo>
                  <a:lnTo>
                    <a:pt x="18" y="113"/>
                  </a:lnTo>
                  <a:lnTo>
                    <a:pt x="18" y="87"/>
                  </a:lnTo>
                  <a:lnTo>
                    <a:pt x="18" y="84"/>
                  </a:lnTo>
                  <a:lnTo>
                    <a:pt x="29" y="66"/>
                  </a:lnTo>
                  <a:lnTo>
                    <a:pt x="40" y="50"/>
                  </a:lnTo>
                  <a:lnTo>
                    <a:pt x="43" y="35"/>
                  </a:lnTo>
                  <a:lnTo>
                    <a:pt x="45" y="29"/>
                  </a:lnTo>
                  <a:lnTo>
                    <a:pt x="64" y="25"/>
                  </a:lnTo>
                  <a:lnTo>
                    <a:pt x="118" y="8"/>
                  </a:lnTo>
                  <a:lnTo>
                    <a:pt x="121" y="8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99" y="0"/>
                  </a:lnTo>
                  <a:lnTo>
                    <a:pt x="212" y="3"/>
                  </a:lnTo>
                  <a:lnTo>
                    <a:pt x="222" y="11"/>
                  </a:lnTo>
                  <a:lnTo>
                    <a:pt x="232" y="19"/>
                  </a:lnTo>
                  <a:lnTo>
                    <a:pt x="247" y="40"/>
                  </a:lnTo>
                  <a:lnTo>
                    <a:pt x="248" y="44"/>
                  </a:lnTo>
                  <a:lnTo>
                    <a:pt x="254" y="50"/>
                  </a:lnTo>
                  <a:lnTo>
                    <a:pt x="252" y="55"/>
                  </a:lnTo>
                  <a:lnTo>
                    <a:pt x="252" y="57"/>
                  </a:lnTo>
                  <a:lnTo>
                    <a:pt x="260" y="71"/>
                  </a:lnTo>
                  <a:lnTo>
                    <a:pt x="261" y="73"/>
                  </a:lnTo>
                  <a:lnTo>
                    <a:pt x="261" y="121"/>
                  </a:lnTo>
                  <a:lnTo>
                    <a:pt x="261" y="154"/>
                  </a:lnTo>
                  <a:lnTo>
                    <a:pt x="265" y="163"/>
                  </a:lnTo>
                  <a:lnTo>
                    <a:pt x="271" y="165"/>
                  </a:lnTo>
                  <a:lnTo>
                    <a:pt x="286" y="169"/>
                  </a:lnTo>
                  <a:lnTo>
                    <a:pt x="293" y="173"/>
                  </a:lnTo>
                  <a:lnTo>
                    <a:pt x="311" y="175"/>
                  </a:lnTo>
                  <a:lnTo>
                    <a:pt x="323" y="175"/>
                  </a:lnTo>
                  <a:lnTo>
                    <a:pt x="335" y="174"/>
                  </a:lnTo>
                  <a:lnTo>
                    <a:pt x="340" y="171"/>
                  </a:lnTo>
                  <a:lnTo>
                    <a:pt x="349" y="168"/>
                  </a:lnTo>
                  <a:lnTo>
                    <a:pt x="355" y="173"/>
                  </a:lnTo>
                  <a:lnTo>
                    <a:pt x="378" y="180"/>
                  </a:lnTo>
                  <a:lnTo>
                    <a:pt x="384" y="189"/>
                  </a:lnTo>
                  <a:lnTo>
                    <a:pt x="386" y="195"/>
                  </a:lnTo>
                  <a:lnTo>
                    <a:pt x="388" y="218"/>
                  </a:lnTo>
                  <a:lnTo>
                    <a:pt x="392" y="230"/>
                  </a:lnTo>
                  <a:lnTo>
                    <a:pt x="390" y="255"/>
                  </a:lnTo>
                  <a:lnTo>
                    <a:pt x="392" y="260"/>
                  </a:lnTo>
                  <a:lnTo>
                    <a:pt x="397" y="267"/>
                  </a:lnTo>
                  <a:lnTo>
                    <a:pt x="404" y="272"/>
                  </a:lnTo>
                  <a:lnTo>
                    <a:pt x="411" y="275"/>
                  </a:lnTo>
                  <a:lnTo>
                    <a:pt x="421" y="275"/>
                  </a:lnTo>
                  <a:lnTo>
                    <a:pt x="426" y="272"/>
                  </a:lnTo>
                  <a:lnTo>
                    <a:pt x="440" y="272"/>
                  </a:lnTo>
                  <a:lnTo>
                    <a:pt x="449" y="270"/>
                  </a:lnTo>
                  <a:lnTo>
                    <a:pt x="454" y="275"/>
                  </a:lnTo>
                  <a:lnTo>
                    <a:pt x="459" y="283"/>
                  </a:lnTo>
                  <a:lnTo>
                    <a:pt x="459" y="308"/>
                  </a:lnTo>
                  <a:lnTo>
                    <a:pt x="458" y="311"/>
                  </a:lnTo>
                  <a:lnTo>
                    <a:pt x="454" y="327"/>
                  </a:lnTo>
                  <a:lnTo>
                    <a:pt x="451" y="353"/>
                  </a:lnTo>
                  <a:lnTo>
                    <a:pt x="449" y="374"/>
                  </a:lnTo>
                  <a:lnTo>
                    <a:pt x="446" y="404"/>
                  </a:lnTo>
                  <a:lnTo>
                    <a:pt x="443" y="420"/>
                  </a:lnTo>
                  <a:lnTo>
                    <a:pt x="440" y="428"/>
                  </a:lnTo>
                  <a:lnTo>
                    <a:pt x="433" y="438"/>
                  </a:lnTo>
                  <a:lnTo>
                    <a:pt x="425" y="447"/>
                  </a:lnTo>
                  <a:lnTo>
                    <a:pt x="411" y="458"/>
                  </a:lnTo>
                  <a:lnTo>
                    <a:pt x="409" y="461"/>
                  </a:lnTo>
                  <a:lnTo>
                    <a:pt x="404" y="463"/>
                  </a:lnTo>
                  <a:lnTo>
                    <a:pt x="390" y="475"/>
                  </a:lnTo>
                  <a:lnTo>
                    <a:pt x="388" y="479"/>
                  </a:lnTo>
                  <a:lnTo>
                    <a:pt x="386" y="480"/>
                  </a:lnTo>
                  <a:lnTo>
                    <a:pt x="378" y="482"/>
                  </a:lnTo>
                  <a:lnTo>
                    <a:pt x="363" y="480"/>
                  </a:lnTo>
                  <a:lnTo>
                    <a:pt x="356" y="483"/>
                  </a:lnTo>
                  <a:lnTo>
                    <a:pt x="352" y="488"/>
                  </a:lnTo>
                  <a:lnTo>
                    <a:pt x="345" y="491"/>
                  </a:lnTo>
                  <a:lnTo>
                    <a:pt x="338" y="491"/>
                  </a:lnTo>
                  <a:lnTo>
                    <a:pt x="333" y="488"/>
                  </a:lnTo>
                  <a:lnTo>
                    <a:pt x="323" y="490"/>
                  </a:lnTo>
                  <a:lnTo>
                    <a:pt x="313" y="487"/>
                  </a:lnTo>
                  <a:lnTo>
                    <a:pt x="296" y="476"/>
                  </a:lnTo>
                  <a:lnTo>
                    <a:pt x="290" y="474"/>
                  </a:lnTo>
                  <a:lnTo>
                    <a:pt x="258" y="469"/>
                  </a:lnTo>
                  <a:lnTo>
                    <a:pt x="236" y="469"/>
                  </a:lnTo>
                  <a:lnTo>
                    <a:pt x="233" y="465"/>
                  </a:lnTo>
                  <a:lnTo>
                    <a:pt x="233" y="459"/>
                  </a:lnTo>
                  <a:lnTo>
                    <a:pt x="236" y="450"/>
                  </a:lnTo>
                  <a:lnTo>
                    <a:pt x="238" y="442"/>
                  </a:lnTo>
                  <a:lnTo>
                    <a:pt x="249" y="417"/>
                  </a:lnTo>
                  <a:lnTo>
                    <a:pt x="264" y="395"/>
                  </a:lnTo>
                  <a:lnTo>
                    <a:pt x="273" y="382"/>
                  </a:lnTo>
                  <a:lnTo>
                    <a:pt x="273" y="372"/>
                  </a:lnTo>
                  <a:lnTo>
                    <a:pt x="271" y="363"/>
                  </a:lnTo>
                  <a:lnTo>
                    <a:pt x="269" y="358"/>
                  </a:lnTo>
                  <a:lnTo>
                    <a:pt x="265" y="357"/>
                  </a:lnTo>
                  <a:lnTo>
                    <a:pt x="260" y="348"/>
                  </a:lnTo>
                  <a:lnTo>
                    <a:pt x="252" y="342"/>
                  </a:lnTo>
                  <a:lnTo>
                    <a:pt x="238" y="339"/>
                  </a:lnTo>
                  <a:lnTo>
                    <a:pt x="230" y="327"/>
                  </a:lnTo>
                  <a:lnTo>
                    <a:pt x="214" y="319"/>
                  </a:lnTo>
                  <a:lnTo>
                    <a:pt x="199" y="311"/>
                  </a:lnTo>
                  <a:lnTo>
                    <a:pt x="173" y="293"/>
                  </a:lnTo>
                  <a:lnTo>
                    <a:pt x="167" y="291"/>
                  </a:lnTo>
                  <a:lnTo>
                    <a:pt x="155" y="287"/>
                  </a:lnTo>
                  <a:lnTo>
                    <a:pt x="126" y="286"/>
                  </a:lnTo>
                  <a:lnTo>
                    <a:pt x="118" y="283"/>
                  </a:lnTo>
                  <a:lnTo>
                    <a:pt x="107" y="280"/>
                  </a:lnTo>
                  <a:lnTo>
                    <a:pt x="102" y="276"/>
                  </a:lnTo>
                  <a:lnTo>
                    <a:pt x="101" y="275"/>
                  </a:lnTo>
                  <a:lnTo>
                    <a:pt x="89" y="256"/>
                  </a:lnTo>
                  <a:lnTo>
                    <a:pt x="85" y="253"/>
                  </a:lnTo>
                  <a:lnTo>
                    <a:pt x="74" y="246"/>
                  </a:lnTo>
                  <a:lnTo>
                    <a:pt x="49" y="228"/>
                  </a:lnTo>
                  <a:lnTo>
                    <a:pt x="46" y="223"/>
                  </a:lnTo>
                  <a:lnTo>
                    <a:pt x="33" y="210"/>
                  </a:lnTo>
                  <a:lnTo>
                    <a:pt x="22" y="189"/>
                  </a:lnTo>
                  <a:lnTo>
                    <a:pt x="16" y="184"/>
                  </a:lnTo>
                  <a:lnTo>
                    <a:pt x="0" y="17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2" name="Freeform 241">
              <a:extLst>
                <a:ext uri="{FF2B5EF4-FFF2-40B4-BE49-F238E27FC236}">
                  <a16:creationId xmlns:a16="http://schemas.microsoft.com/office/drawing/2014/main" id="{06F5001C-FFBB-41D6-AF4F-37781D80CF51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687" y="2681"/>
              <a:ext cx="93" cy="506"/>
            </a:xfrm>
            <a:custGeom>
              <a:avLst/>
              <a:gdLst/>
              <a:ahLst/>
              <a:cxnLst>
                <a:cxn ang="0">
                  <a:pos x="375" y="93"/>
                </a:cxn>
                <a:cxn ang="0">
                  <a:pos x="368" y="149"/>
                </a:cxn>
                <a:cxn ang="0">
                  <a:pos x="398" y="209"/>
                </a:cxn>
                <a:cxn ang="0">
                  <a:pos x="429" y="311"/>
                </a:cxn>
                <a:cxn ang="0">
                  <a:pos x="436" y="385"/>
                </a:cxn>
                <a:cxn ang="0">
                  <a:pos x="387" y="508"/>
                </a:cxn>
                <a:cxn ang="0">
                  <a:pos x="329" y="628"/>
                </a:cxn>
                <a:cxn ang="0">
                  <a:pos x="300" y="766"/>
                </a:cxn>
                <a:cxn ang="0">
                  <a:pos x="284" y="863"/>
                </a:cxn>
                <a:cxn ang="0">
                  <a:pos x="298" y="1032"/>
                </a:cxn>
                <a:cxn ang="0">
                  <a:pos x="269" y="1148"/>
                </a:cxn>
                <a:cxn ang="0">
                  <a:pos x="242" y="1290"/>
                </a:cxn>
                <a:cxn ang="0">
                  <a:pos x="208" y="1440"/>
                </a:cxn>
                <a:cxn ang="0">
                  <a:pos x="190" y="1597"/>
                </a:cxn>
                <a:cxn ang="0">
                  <a:pos x="201" y="1739"/>
                </a:cxn>
                <a:cxn ang="0">
                  <a:pos x="214" y="1785"/>
                </a:cxn>
                <a:cxn ang="0">
                  <a:pos x="212" y="1915"/>
                </a:cxn>
                <a:cxn ang="0">
                  <a:pos x="171" y="2027"/>
                </a:cxn>
                <a:cxn ang="0">
                  <a:pos x="137" y="2139"/>
                </a:cxn>
                <a:cxn ang="0">
                  <a:pos x="129" y="2264"/>
                </a:cxn>
                <a:cxn ang="0">
                  <a:pos x="179" y="2283"/>
                </a:cxn>
                <a:cxn ang="0">
                  <a:pos x="306" y="2367"/>
                </a:cxn>
                <a:cxn ang="0">
                  <a:pos x="355" y="2386"/>
                </a:cxn>
                <a:cxn ang="0">
                  <a:pos x="268" y="2429"/>
                </a:cxn>
                <a:cxn ang="0">
                  <a:pos x="214" y="2525"/>
                </a:cxn>
                <a:cxn ang="0">
                  <a:pos x="208" y="2477"/>
                </a:cxn>
                <a:cxn ang="0">
                  <a:pos x="189" y="2413"/>
                </a:cxn>
                <a:cxn ang="0">
                  <a:pos x="171" y="2376"/>
                </a:cxn>
                <a:cxn ang="0">
                  <a:pos x="160" y="2345"/>
                </a:cxn>
                <a:cxn ang="0">
                  <a:pos x="125" y="2343"/>
                </a:cxn>
                <a:cxn ang="0">
                  <a:pos x="81" y="2285"/>
                </a:cxn>
                <a:cxn ang="0">
                  <a:pos x="79" y="2240"/>
                </a:cxn>
                <a:cxn ang="0">
                  <a:pos x="70" y="2173"/>
                </a:cxn>
                <a:cxn ang="0">
                  <a:pos x="93" y="2117"/>
                </a:cxn>
                <a:cxn ang="0">
                  <a:pos x="70" y="2076"/>
                </a:cxn>
                <a:cxn ang="0">
                  <a:pos x="59" y="2042"/>
                </a:cxn>
                <a:cxn ang="0">
                  <a:pos x="109" y="2032"/>
                </a:cxn>
                <a:cxn ang="0">
                  <a:pos x="63" y="1979"/>
                </a:cxn>
                <a:cxn ang="0">
                  <a:pos x="66" y="1920"/>
                </a:cxn>
                <a:cxn ang="0">
                  <a:pos x="15" y="1930"/>
                </a:cxn>
                <a:cxn ang="0">
                  <a:pos x="44" y="1871"/>
                </a:cxn>
                <a:cxn ang="0">
                  <a:pos x="72" y="1856"/>
                </a:cxn>
                <a:cxn ang="0">
                  <a:pos x="91" y="1888"/>
                </a:cxn>
                <a:cxn ang="0">
                  <a:pos x="118" y="1879"/>
                </a:cxn>
                <a:cxn ang="0">
                  <a:pos x="114" y="1849"/>
                </a:cxn>
                <a:cxn ang="0">
                  <a:pos x="117" y="1818"/>
                </a:cxn>
                <a:cxn ang="0">
                  <a:pos x="120" y="1806"/>
                </a:cxn>
                <a:cxn ang="0">
                  <a:pos x="149" y="1740"/>
                </a:cxn>
                <a:cxn ang="0">
                  <a:pos x="146" y="1691"/>
                </a:cxn>
                <a:cxn ang="0">
                  <a:pos x="158" y="1601"/>
                </a:cxn>
                <a:cxn ang="0">
                  <a:pos x="153" y="1558"/>
                </a:cxn>
                <a:cxn ang="0">
                  <a:pos x="141" y="1525"/>
                </a:cxn>
                <a:cxn ang="0">
                  <a:pos x="92" y="1504"/>
                </a:cxn>
                <a:cxn ang="0">
                  <a:pos x="115" y="1329"/>
                </a:cxn>
                <a:cxn ang="0">
                  <a:pos x="122" y="1219"/>
                </a:cxn>
                <a:cxn ang="0">
                  <a:pos x="166" y="1105"/>
                </a:cxn>
                <a:cxn ang="0">
                  <a:pos x="221" y="928"/>
                </a:cxn>
                <a:cxn ang="0">
                  <a:pos x="226" y="719"/>
                </a:cxn>
                <a:cxn ang="0">
                  <a:pos x="253" y="565"/>
                </a:cxn>
                <a:cxn ang="0">
                  <a:pos x="275" y="461"/>
                </a:cxn>
                <a:cxn ang="0">
                  <a:pos x="279" y="317"/>
                </a:cxn>
                <a:cxn ang="0">
                  <a:pos x="292" y="142"/>
                </a:cxn>
                <a:cxn ang="0">
                  <a:pos x="312" y="25"/>
                </a:cxn>
              </a:cxnLst>
              <a:rect l="0" t="0" r="r" b="b"/>
              <a:pathLst>
                <a:path w="463" h="2531">
                  <a:moveTo>
                    <a:pt x="325" y="0"/>
                  </a:moveTo>
                  <a:lnTo>
                    <a:pt x="328" y="0"/>
                  </a:lnTo>
                  <a:lnTo>
                    <a:pt x="339" y="14"/>
                  </a:lnTo>
                  <a:lnTo>
                    <a:pt x="343" y="18"/>
                  </a:lnTo>
                  <a:lnTo>
                    <a:pt x="350" y="27"/>
                  </a:lnTo>
                  <a:lnTo>
                    <a:pt x="350" y="37"/>
                  </a:lnTo>
                  <a:lnTo>
                    <a:pt x="354" y="69"/>
                  </a:lnTo>
                  <a:lnTo>
                    <a:pt x="357" y="78"/>
                  </a:lnTo>
                  <a:lnTo>
                    <a:pt x="362" y="83"/>
                  </a:lnTo>
                  <a:lnTo>
                    <a:pt x="375" y="93"/>
                  </a:lnTo>
                  <a:lnTo>
                    <a:pt x="382" y="100"/>
                  </a:lnTo>
                  <a:lnTo>
                    <a:pt x="383" y="110"/>
                  </a:lnTo>
                  <a:lnTo>
                    <a:pt x="379" y="115"/>
                  </a:lnTo>
                  <a:lnTo>
                    <a:pt x="378" y="121"/>
                  </a:lnTo>
                  <a:lnTo>
                    <a:pt x="382" y="127"/>
                  </a:lnTo>
                  <a:lnTo>
                    <a:pt x="382" y="131"/>
                  </a:lnTo>
                  <a:lnTo>
                    <a:pt x="379" y="132"/>
                  </a:lnTo>
                  <a:lnTo>
                    <a:pt x="372" y="136"/>
                  </a:lnTo>
                  <a:lnTo>
                    <a:pt x="371" y="137"/>
                  </a:lnTo>
                  <a:lnTo>
                    <a:pt x="368" y="149"/>
                  </a:lnTo>
                  <a:lnTo>
                    <a:pt x="368" y="155"/>
                  </a:lnTo>
                  <a:lnTo>
                    <a:pt x="376" y="159"/>
                  </a:lnTo>
                  <a:lnTo>
                    <a:pt x="379" y="164"/>
                  </a:lnTo>
                  <a:lnTo>
                    <a:pt x="379" y="172"/>
                  </a:lnTo>
                  <a:lnTo>
                    <a:pt x="379" y="180"/>
                  </a:lnTo>
                  <a:lnTo>
                    <a:pt x="382" y="183"/>
                  </a:lnTo>
                  <a:lnTo>
                    <a:pt x="387" y="185"/>
                  </a:lnTo>
                  <a:lnTo>
                    <a:pt x="394" y="192"/>
                  </a:lnTo>
                  <a:lnTo>
                    <a:pt x="395" y="196"/>
                  </a:lnTo>
                  <a:lnTo>
                    <a:pt x="398" y="209"/>
                  </a:lnTo>
                  <a:lnTo>
                    <a:pt x="398" y="218"/>
                  </a:lnTo>
                  <a:lnTo>
                    <a:pt x="404" y="228"/>
                  </a:lnTo>
                  <a:lnTo>
                    <a:pt x="407" y="250"/>
                  </a:lnTo>
                  <a:lnTo>
                    <a:pt x="407" y="268"/>
                  </a:lnTo>
                  <a:lnTo>
                    <a:pt x="411" y="290"/>
                  </a:lnTo>
                  <a:lnTo>
                    <a:pt x="411" y="294"/>
                  </a:lnTo>
                  <a:lnTo>
                    <a:pt x="415" y="306"/>
                  </a:lnTo>
                  <a:lnTo>
                    <a:pt x="415" y="308"/>
                  </a:lnTo>
                  <a:lnTo>
                    <a:pt x="422" y="311"/>
                  </a:lnTo>
                  <a:lnTo>
                    <a:pt x="429" y="311"/>
                  </a:lnTo>
                  <a:lnTo>
                    <a:pt x="441" y="311"/>
                  </a:lnTo>
                  <a:lnTo>
                    <a:pt x="447" y="309"/>
                  </a:lnTo>
                  <a:lnTo>
                    <a:pt x="457" y="309"/>
                  </a:lnTo>
                  <a:lnTo>
                    <a:pt x="457" y="311"/>
                  </a:lnTo>
                  <a:lnTo>
                    <a:pt x="458" y="311"/>
                  </a:lnTo>
                  <a:lnTo>
                    <a:pt x="458" y="314"/>
                  </a:lnTo>
                  <a:lnTo>
                    <a:pt x="463" y="319"/>
                  </a:lnTo>
                  <a:lnTo>
                    <a:pt x="463" y="331"/>
                  </a:lnTo>
                  <a:lnTo>
                    <a:pt x="454" y="378"/>
                  </a:lnTo>
                  <a:lnTo>
                    <a:pt x="436" y="385"/>
                  </a:lnTo>
                  <a:lnTo>
                    <a:pt x="388" y="407"/>
                  </a:lnTo>
                  <a:lnTo>
                    <a:pt x="387" y="414"/>
                  </a:lnTo>
                  <a:lnTo>
                    <a:pt x="387" y="422"/>
                  </a:lnTo>
                  <a:lnTo>
                    <a:pt x="389" y="432"/>
                  </a:lnTo>
                  <a:lnTo>
                    <a:pt x="389" y="441"/>
                  </a:lnTo>
                  <a:lnTo>
                    <a:pt x="383" y="449"/>
                  </a:lnTo>
                  <a:lnTo>
                    <a:pt x="382" y="451"/>
                  </a:lnTo>
                  <a:lnTo>
                    <a:pt x="382" y="467"/>
                  </a:lnTo>
                  <a:lnTo>
                    <a:pt x="387" y="482"/>
                  </a:lnTo>
                  <a:lnTo>
                    <a:pt x="387" y="508"/>
                  </a:lnTo>
                  <a:lnTo>
                    <a:pt x="389" y="519"/>
                  </a:lnTo>
                  <a:lnTo>
                    <a:pt x="393" y="534"/>
                  </a:lnTo>
                  <a:lnTo>
                    <a:pt x="395" y="548"/>
                  </a:lnTo>
                  <a:lnTo>
                    <a:pt x="394" y="551"/>
                  </a:lnTo>
                  <a:lnTo>
                    <a:pt x="389" y="554"/>
                  </a:lnTo>
                  <a:lnTo>
                    <a:pt x="379" y="558"/>
                  </a:lnTo>
                  <a:lnTo>
                    <a:pt x="364" y="573"/>
                  </a:lnTo>
                  <a:lnTo>
                    <a:pt x="361" y="575"/>
                  </a:lnTo>
                  <a:lnTo>
                    <a:pt x="354" y="600"/>
                  </a:lnTo>
                  <a:lnTo>
                    <a:pt x="329" y="628"/>
                  </a:lnTo>
                  <a:lnTo>
                    <a:pt x="323" y="654"/>
                  </a:lnTo>
                  <a:lnTo>
                    <a:pt x="318" y="675"/>
                  </a:lnTo>
                  <a:lnTo>
                    <a:pt x="317" y="682"/>
                  </a:lnTo>
                  <a:lnTo>
                    <a:pt x="311" y="696"/>
                  </a:lnTo>
                  <a:lnTo>
                    <a:pt x="308" y="704"/>
                  </a:lnTo>
                  <a:lnTo>
                    <a:pt x="307" y="729"/>
                  </a:lnTo>
                  <a:lnTo>
                    <a:pt x="308" y="739"/>
                  </a:lnTo>
                  <a:lnTo>
                    <a:pt x="308" y="749"/>
                  </a:lnTo>
                  <a:lnTo>
                    <a:pt x="305" y="762"/>
                  </a:lnTo>
                  <a:lnTo>
                    <a:pt x="300" y="766"/>
                  </a:lnTo>
                  <a:lnTo>
                    <a:pt x="300" y="769"/>
                  </a:lnTo>
                  <a:lnTo>
                    <a:pt x="298" y="776"/>
                  </a:lnTo>
                  <a:lnTo>
                    <a:pt x="292" y="782"/>
                  </a:lnTo>
                  <a:lnTo>
                    <a:pt x="289" y="796"/>
                  </a:lnTo>
                  <a:lnTo>
                    <a:pt x="281" y="811"/>
                  </a:lnTo>
                  <a:lnTo>
                    <a:pt x="280" y="814"/>
                  </a:lnTo>
                  <a:lnTo>
                    <a:pt x="276" y="825"/>
                  </a:lnTo>
                  <a:lnTo>
                    <a:pt x="274" y="841"/>
                  </a:lnTo>
                  <a:lnTo>
                    <a:pt x="274" y="854"/>
                  </a:lnTo>
                  <a:lnTo>
                    <a:pt x="284" y="863"/>
                  </a:lnTo>
                  <a:lnTo>
                    <a:pt x="284" y="892"/>
                  </a:lnTo>
                  <a:lnTo>
                    <a:pt x="296" y="925"/>
                  </a:lnTo>
                  <a:lnTo>
                    <a:pt x="297" y="935"/>
                  </a:lnTo>
                  <a:lnTo>
                    <a:pt x="296" y="947"/>
                  </a:lnTo>
                  <a:lnTo>
                    <a:pt x="303" y="955"/>
                  </a:lnTo>
                  <a:lnTo>
                    <a:pt x="306" y="960"/>
                  </a:lnTo>
                  <a:lnTo>
                    <a:pt x="309" y="979"/>
                  </a:lnTo>
                  <a:lnTo>
                    <a:pt x="311" y="997"/>
                  </a:lnTo>
                  <a:lnTo>
                    <a:pt x="311" y="1013"/>
                  </a:lnTo>
                  <a:lnTo>
                    <a:pt x="298" y="1032"/>
                  </a:lnTo>
                  <a:lnTo>
                    <a:pt x="292" y="1045"/>
                  </a:lnTo>
                  <a:lnTo>
                    <a:pt x="290" y="1052"/>
                  </a:lnTo>
                  <a:lnTo>
                    <a:pt x="286" y="1075"/>
                  </a:lnTo>
                  <a:lnTo>
                    <a:pt x="285" y="1078"/>
                  </a:lnTo>
                  <a:lnTo>
                    <a:pt x="274" y="1088"/>
                  </a:lnTo>
                  <a:lnTo>
                    <a:pt x="275" y="1117"/>
                  </a:lnTo>
                  <a:lnTo>
                    <a:pt x="278" y="1134"/>
                  </a:lnTo>
                  <a:lnTo>
                    <a:pt x="278" y="1142"/>
                  </a:lnTo>
                  <a:lnTo>
                    <a:pt x="275" y="1144"/>
                  </a:lnTo>
                  <a:lnTo>
                    <a:pt x="269" y="1148"/>
                  </a:lnTo>
                  <a:lnTo>
                    <a:pt x="266" y="1151"/>
                  </a:lnTo>
                  <a:lnTo>
                    <a:pt x="265" y="1159"/>
                  </a:lnTo>
                  <a:lnTo>
                    <a:pt x="263" y="1161"/>
                  </a:lnTo>
                  <a:lnTo>
                    <a:pt x="257" y="1161"/>
                  </a:lnTo>
                  <a:lnTo>
                    <a:pt x="253" y="1164"/>
                  </a:lnTo>
                  <a:lnTo>
                    <a:pt x="247" y="1172"/>
                  </a:lnTo>
                  <a:lnTo>
                    <a:pt x="242" y="1186"/>
                  </a:lnTo>
                  <a:lnTo>
                    <a:pt x="238" y="1225"/>
                  </a:lnTo>
                  <a:lnTo>
                    <a:pt x="238" y="1262"/>
                  </a:lnTo>
                  <a:lnTo>
                    <a:pt x="242" y="1290"/>
                  </a:lnTo>
                  <a:lnTo>
                    <a:pt x="247" y="1301"/>
                  </a:lnTo>
                  <a:lnTo>
                    <a:pt x="247" y="1314"/>
                  </a:lnTo>
                  <a:lnTo>
                    <a:pt x="243" y="1323"/>
                  </a:lnTo>
                  <a:lnTo>
                    <a:pt x="235" y="1332"/>
                  </a:lnTo>
                  <a:lnTo>
                    <a:pt x="230" y="1337"/>
                  </a:lnTo>
                  <a:lnTo>
                    <a:pt x="227" y="1343"/>
                  </a:lnTo>
                  <a:lnTo>
                    <a:pt x="225" y="1358"/>
                  </a:lnTo>
                  <a:lnTo>
                    <a:pt x="208" y="1419"/>
                  </a:lnTo>
                  <a:lnTo>
                    <a:pt x="206" y="1424"/>
                  </a:lnTo>
                  <a:lnTo>
                    <a:pt x="208" y="1440"/>
                  </a:lnTo>
                  <a:lnTo>
                    <a:pt x="199" y="1481"/>
                  </a:lnTo>
                  <a:lnTo>
                    <a:pt x="196" y="1510"/>
                  </a:lnTo>
                  <a:lnTo>
                    <a:pt x="200" y="1525"/>
                  </a:lnTo>
                  <a:lnTo>
                    <a:pt x="209" y="1533"/>
                  </a:lnTo>
                  <a:lnTo>
                    <a:pt x="210" y="1537"/>
                  </a:lnTo>
                  <a:lnTo>
                    <a:pt x="210" y="1549"/>
                  </a:lnTo>
                  <a:lnTo>
                    <a:pt x="209" y="1554"/>
                  </a:lnTo>
                  <a:lnTo>
                    <a:pt x="205" y="1563"/>
                  </a:lnTo>
                  <a:lnTo>
                    <a:pt x="195" y="1576"/>
                  </a:lnTo>
                  <a:lnTo>
                    <a:pt x="190" y="1597"/>
                  </a:lnTo>
                  <a:lnTo>
                    <a:pt x="190" y="1633"/>
                  </a:lnTo>
                  <a:lnTo>
                    <a:pt x="193" y="1639"/>
                  </a:lnTo>
                  <a:lnTo>
                    <a:pt x="196" y="1641"/>
                  </a:lnTo>
                  <a:lnTo>
                    <a:pt x="198" y="1646"/>
                  </a:lnTo>
                  <a:lnTo>
                    <a:pt x="196" y="1673"/>
                  </a:lnTo>
                  <a:lnTo>
                    <a:pt x="198" y="1678"/>
                  </a:lnTo>
                  <a:lnTo>
                    <a:pt x="203" y="1688"/>
                  </a:lnTo>
                  <a:lnTo>
                    <a:pt x="205" y="1703"/>
                  </a:lnTo>
                  <a:lnTo>
                    <a:pt x="201" y="1732"/>
                  </a:lnTo>
                  <a:lnTo>
                    <a:pt x="201" y="1739"/>
                  </a:lnTo>
                  <a:lnTo>
                    <a:pt x="209" y="1739"/>
                  </a:lnTo>
                  <a:lnTo>
                    <a:pt x="223" y="1742"/>
                  </a:lnTo>
                  <a:lnTo>
                    <a:pt x="231" y="1751"/>
                  </a:lnTo>
                  <a:lnTo>
                    <a:pt x="232" y="1759"/>
                  </a:lnTo>
                  <a:lnTo>
                    <a:pt x="230" y="1768"/>
                  </a:lnTo>
                  <a:lnTo>
                    <a:pt x="216" y="1769"/>
                  </a:lnTo>
                  <a:lnTo>
                    <a:pt x="200" y="1767"/>
                  </a:lnTo>
                  <a:lnTo>
                    <a:pt x="196" y="1769"/>
                  </a:lnTo>
                  <a:lnTo>
                    <a:pt x="200" y="1779"/>
                  </a:lnTo>
                  <a:lnTo>
                    <a:pt x="214" y="1785"/>
                  </a:lnTo>
                  <a:lnTo>
                    <a:pt x="223" y="1797"/>
                  </a:lnTo>
                  <a:lnTo>
                    <a:pt x="223" y="1807"/>
                  </a:lnTo>
                  <a:lnTo>
                    <a:pt x="219" y="1812"/>
                  </a:lnTo>
                  <a:lnTo>
                    <a:pt x="215" y="1817"/>
                  </a:lnTo>
                  <a:lnTo>
                    <a:pt x="214" y="1827"/>
                  </a:lnTo>
                  <a:lnTo>
                    <a:pt x="214" y="1853"/>
                  </a:lnTo>
                  <a:lnTo>
                    <a:pt x="212" y="1858"/>
                  </a:lnTo>
                  <a:lnTo>
                    <a:pt x="212" y="1871"/>
                  </a:lnTo>
                  <a:lnTo>
                    <a:pt x="214" y="1879"/>
                  </a:lnTo>
                  <a:lnTo>
                    <a:pt x="212" y="1915"/>
                  </a:lnTo>
                  <a:lnTo>
                    <a:pt x="206" y="1930"/>
                  </a:lnTo>
                  <a:lnTo>
                    <a:pt x="200" y="1945"/>
                  </a:lnTo>
                  <a:lnTo>
                    <a:pt x="199" y="1955"/>
                  </a:lnTo>
                  <a:lnTo>
                    <a:pt x="189" y="1973"/>
                  </a:lnTo>
                  <a:lnTo>
                    <a:pt x="176" y="1992"/>
                  </a:lnTo>
                  <a:lnTo>
                    <a:pt x="172" y="1998"/>
                  </a:lnTo>
                  <a:lnTo>
                    <a:pt x="171" y="2004"/>
                  </a:lnTo>
                  <a:lnTo>
                    <a:pt x="169" y="2019"/>
                  </a:lnTo>
                  <a:lnTo>
                    <a:pt x="171" y="2019"/>
                  </a:lnTo>
                  <a:lnTo>
                    <a:pt x="171" y="2027"/>
                  </a:lnTo>
                  <a:lnTo>
                    <a:pt x="173" y="2033"/>
                  </a:lnTo>
                  <a:lnTo>
                    <a:pt x="176" y="2044"/>
                  </a:lnTo>
                  <a:lnTo>
                    <a:pt x="176" y="2053"/>
                  </a:lnTo>
                  <a:lnTo>
                    <a:pt x="172" y="2055"/>
                  </a:lnTo>
                  <a:lnTo>
                    <a:pt x="171" y="2059"/>
                  </a:lnTo>
                  <a:lnTo>
                    <a:pt x="168" y="2080"/>
                  </a:lnTo>
                  <a:lnTo>
                    <a:pt x="165" y="2093"/>
                  </a:lnTo>
                  <a:lnTo>
                    <a:pt x="162" y="2098"/>
                  </a:lnTo>
                  <a:lnTo>
                    <a:pt x="151" y="2112"/>
                  </a:lnTo>
                  <a:lnTo>
                    <a:pt x="137" y="2139"/>
                  </a:lnTo>
                  <a:lnTo>
                    <a:pt x="133" y="2143"/>
                  </a:lnTo>
                  <a:lnTo>
                    <a:pt x="128" y="2154"/>
                  </a:lnTo>
                  <a:lnTo>
                    <a:pt x="120" y="2186"/>
                  </a:lnTo>
                  <a:lnTo>
                    <a:pt x="120" y="2198"/>
                  </a:lnTo>
                  <a:lnTo>
                    <a:pt x="119" y="2208"/>
                  </a:lnTo>
                  <a:lnTo>
                    <a:pt x="119" y="2238"/>
                  </a:lnTo>
                  <a:lnTo>
                    <a:pt x="120" y="2241"/>
                  </a:lnTo>
                  <a:lnTo>
                    <a:pt x="123" y="2256"/>
                  </a:lnTo>
                  <a:lnTo>
                    <a:pt x="125" y="2263"/>
                  </a:lnTo>
                  <a:lnTo>
                    <a:pt x="129" y="2264"/>
                  </a:lnTo>
                  <a:lnTo>
                    <a:pt x="133" y="2261"/>
                  </a:lnTo>
                  <a:lnTo>
                    <a:pt x="136" y="2253"/>
                  </a:lnTo>
                  <a:lnTo>
                    <a:pt x="144" y="2248"/>
                  </a:lnTo>
                  <a:lnTo>
                    <a:pt x="163" y="2252"/>
                  </a:lnTo>
                  <a:lnTo>
                    <a:pt x="168" y="2246"/>
                  </a:lnTo>
                  <a:lnTo>
                    <a:pt x="169" y="2246"/>
                  </a:lnTo>
                  <a:lnTo>
                    <a:pt x="173" y="2247"/>
                  </a:lnTo>
                  <a:lnTo>
                    <a:pt x="176" y="2249"/>
                  </a:lnTo>
                  <a:lnTo>
                    <a:pt x="178" y="2268"/>
                  </a:lnTo>
                  <a:lnTo>
                    <a:pt x="179" y="2283"/>
                  </a:lnTo>
                  <a:lnTo>
                    <a:pt x="178" y="2340"/>
                  </a:lnTo>
                  <a:lnTo>
                    <a:pt x="179" y="2345"/>
                  </a:lnTo>
                  <a:lnTo>
                    <a:pt x="185" y="2359"/>
                  </a:lnTo>
                  <a:lnTo>
                    <a:pt x="190" y="2364"/>
                  </a:lnTo>
                  <a:lnTo>
                    <a:pt x="204" y="2370"/>
                  </a:lnTo>
                  <a:lnTo>
                    <a:pt x="259" y="2370"/>
                  </a:lnTo>
                  <a:lnTo>
                    <a:pt x="264" y="2371"/>
                  </a:lnTo>
                  <a:lnTo>
                    <a:pt x="269" y="2371"/>
                  </a:lnTo>
                  <a:lnTo>
                    <a:pt x="289" y="2371"/>
                  </a:lnTo>
                  <a:lnTo>
                    <a:pt x="306" y="2367"/>
                  </a:lnTo>
                  <a:lnTo>
                    <a:pt x="317" y="2369"/>
                  </a:lnTo>
                  <a:lnTo>
                    <a:pt x="343" y="2377"/>
                  </a:lnTo>
                  <a:lnTo>
                    <a:pt x="375" y="2383"/>
                  </a:lnTo>
                  <a:lnTo>
                    <a:pt x="389" y="2391"/>
                  </a:lnTo>
                  <a:lnTo>
                    <a:pt x="394" y="2392"/>
                  </a:lnTo>
                  <a:lnTo>
                    <a:pt x="394" y="2396"/>
                  </a:lnTo>
                  <a:lnTo>
                    <a:pt x="391" y="2397"/>
                  </a:lnTo>
                  <a:lnTo>
                    <a:pt x="379" y="2393"/>
                  </a:lnTo>
                  <a:lnTo>
                    <a:pt x="368" y="2393"/>
                  </a:lnTo>
                  <a:lnTo>
                    <a:pt x="355" y="2386"/>
                  </a:lnTo>
                  <a:lnTo>
                    <a:pt x="348" y="2385"/>
                  </a:lnTo>
                  <a:lnTo>
                    <a:pt x="333" y="2392"/>
                  </a:lnTo>
                  <a:lnTo>
                    <a:pt x="330" y="2399"/>
                  </a:lnTo>
                  <a:lnTo>
                    <a:pt x="327" y="2405"/>
                  </a:lnTo>
                  <a:lnTo>
                    <a:pt x="311" y="2409"/>
                  </a:lnTo>
                  <a:lnTo>
                    <a:pt x="294" y="2419"/>
                  </a:lnTo>
                  <a:lnTo>
                    <a:pt x="290" y="2424"/>
                  </a:lnTo>
                  <a:lnTo>
                    <a:pt x="281" y="2426"/>
                  </a:lnTo>
                  <a:lnTo>
                    <a:pt x="275" y="2425"/>
                  </a:lnTo>
                  <a:lnTo>
                    <a:pt x="268" y="2429"/>
                  </a:lnTo>
                  <a:lnTo>
                    <a:pt x="259" y="2431"/>
                  </a:lnTo>
                  <a:lnTo>
                    <a:pt x="259" y="2455"/>
                  </a:lnTo>
                  <a:lnTo>
                    <a:pt x="253" y="2479"/>
                  </a:lnTo>
                  <a:lnTo>
                    <a:pt x="251" y="2512"/>
                  </a:lnTo>
                  <a:lnTo>
                    <a:pt x="249" y="2521"/>
                  </a:lnTo>
                  <a:lnTo>
                    <a:pt x="246" y="2527"/>
                  </a:lnTo>
                  <a:lnTo>
                    <a:pt x="243" y="2531"/>
                  </a:lnTo>
                  <a:lnTo>
                    <a:pt x="237" y="2531"/>
                  </a:lnTo>
                  <a:lnTo>
                    <a:pt x="222" y="2526"/>
                  </a:lnTo>
                  <a:lnTo>
                    <a:pt x="214" y="2525"/>
                  </a:lnTo>
                  <a:lnTo>
                    <a:pt x="194" y="2515"/>
                  </a:lnTo>
                  <a:lnTo>
                    <a:pt x="183" y="2505"/>
                  </a:lnTo>
                  <a:lnTo>
                    <a:pt x="178" y="2495"/>
                  </a:lnTo>
                  <a:lnTo>
                    <a:pt x="179" y="2485"/>
                  </a:lnTo>
                  <a:lnTo>
                    <a:pt x="188" y="2480"/>
                  </a:lnTo>
                  <a:lnTo>
                    <a:pt x="190" y="2488"/>
                  </a:lnTo>
                  <a:lnTo>
                    <a:pt x="189" y="2494"/>
                  </a:lnTo>
                  <a:lnTo>
                    <a:pt x="198" y="2490"/>
                  </a:lnTo>
                  <a:lnTo>
                    <a:pt x="201" y="2483"/>
                  </a:lnTo>
                  <a:lnTo>
                    <a:pt x="208" y="2477"/>
                  </a:lnTo>
                  <a:lnTo>
                    <a:pt x="220" y="2475"/>
                  </a:lnTo>
                  <a:lnTo>
                    <a:pt x="231" y="2468"/>
                  </a:lnTo>
                  <a:lnTo>
                    <a:pt x="238" y="2461"/>
                  </a:lnTo>
                  <a:lnTo>
                    <a:pt x="243" y="2450"/>
                  </a:lnTo>
                  <a:lnTo>
                    <a:pt x="244" y="2442"/>
                  </a:lnTo>
                  <a:lnTo>
                    <a:pt x="233" y="2436"/>
                  </a:lnTo>
                  <a:lnTo>
                    <a:pt x="227" y="2428"/>
                  </a:lnTo>
                  <a:lnTo>
                    <a:pt x="222" y="2417"/>
                  </a:lnTo>
                  <a:lnTo>
                    <a:pt x="211" y="2414"/>
                  </a:lnTo>
                  <a:lnTo>
                    <a:pt x="189" y="2413"/>
                  </a:lnTo>
                  <a:lnTo>
                    <a:pt x="176" y="2418"/>
                  </a:lnTo>
                  <a:lnTo>
                    <a:pt x="171" y="2424"/>
                  </a:lnTo>
                  <a:lnTo>
                    <a:pt x="171" y="2417"/>
                  </a:lnTo>
                  <a:lnTo>
                    <a:pt x="168" y="2412"/>
                  </a:lnTo>
                  <a:lnTo>
                    <a:pt x="153" y="2414"/>
                  </a:lnTo>
                  <a:lnTo>
                    <a:pt x="153" y="2409"/>
                  </a:lnTo>
                  <a:lnTo>
                    <a:pt x="156" y="2404"/>
                  </a:lnTo>
                  <a:lnTo>
                    <a:pt x="168" y="2398"/>
                  </a:lnTo>
                  <a:lnTo>
                    <a:pt x="171" y="2388"/>
                  </a:lnTo>
                  <a:lnTo>
                    <a:pt x="171" y="2376"/>
                  </a:lnTo>
                  <a:lnTo>
                    <a:pt x="160" y="2364"/>
                  </a:lnTo>
                  <a:lnTo>
                    <a:pt x="168" y="2360"/>
                  </a:lnTo>
                  <a:lnTo>
                    <a:pt x="169" y="2354"/>
                  </a:lnTo>
                  <a:lnTo>
                    <a:pt x="168" y="2345"/>
                  </a:lnTo>
                  <a:lnTo>
                    <a:pt x="160" y="2335"/>
                  </a:lnTo>
                  <a:lnTo>
                    <a:pt x="145" y="2322"/>
                  </a:lnTo>
                  <a:lnTo>
                    <a:pt x="134" y="2316"/>
                  </a:lnTo>
                  <a:lnTo>
                    <a:pt x="129" y="2316"/>
                  </a:lnTo>
                  <a:lnTo>
                    <a:pt x="160" y="2338"/>
                  </a:lnTo>
                  <a:lnTo>
                    <a:pt x="160" y="2345"/>
                  </a:lnTo>
                  <a:lnTo>
                    <a:pt x="153" y="2348"/>
                  </a:lnTo>
                  <a:lnTo>
                    <a:pt x="146" y="2344"/>
                  </a:lnTo>
                  <a:lnTo>
                    <a:pt x="137" y="2335"/>
                  </a:lnTo>
                  <a:lnTo>
                    <a:pt x="135" y="2338"/>
                  </a:lnTo>
                  <a:lnTo>
                    <a:pt x="141" y="2351"/>
                  </a:lnTo>
                  <a:lnTo>
                    <a:pt x="137" y="2361"/>
                  </a:lnTo>
                  <a:lnTo>
                    <a:pt x="133" y="2365"/>
                  </a:lnTo>
                  <a:lnTo>
                    <a:pt x="130" y="2360"/>
                  </a:lnTo>
                  <a:lnTo>
                    <a:pt x="126" y="2353"/>
                  </a:lnTo>
                  <a:lnTo>
                    <a:pt x="125" y="2343"/>
                  </a:lnTo>
                  <a:lnTo>
                    <a:pt x="119" y="2329"/>
                  </a:lnTo>
                  <a:lnTo>
                    <a:pt x="125" y="2344"/>
                  </a:lnTo>
                  <a:lnTo>
                    <a:pt x="126" y="2359"/>
                  </a:lnTo>
                  <a:lnTo>
                    <a:pt x="125" y="2371"/>
                  </a:lnTo>
                  <a:lnTo>
                    <a:pt x="119" y="2370"/>
                  </a:lnTo>
                  <a:lnTo>
                    <a:pt x="114" y="2367"/>
                  </a:lnTo>
                  <a:lnTo>
                    <a:pt x="110" y="2355"/>
                  </a:lnTo>
                  <a:lnTo>
                    <a:pt x="113" y="2332"/>
                  </a:lnTo>
                  <a:lnTo>
                    <a:pt x="106" y="2312"/>
                  </a:lnTo>
                  <a:lnTo>
                    <a:pt x="81" y="2285"/>
                  </a:lnTo>
                  <a:lnTo>
                    <a:pt x="79" y="2274"/>
                  </a:lnTo>
                  <a:lnTo>
                    <a:pt x="81" y="2267"/>
                  </a:lnTo>
                  <a:lnTo>
                    <a:pt x="92" y="2267"/>
                  </a:lnTo>
                  <a:lnTo>
                    <a:pt x="102" y="2263"/>
                  </a:lnTo>
                  <a:lnTo>
                    <a:pt x="101" y="2252"/>
                  </a:lnTo>
                  <a:lnTo>
                    <a:pt x="97" y="2249"/>
                  </a:lnTo>
                  <a:lnTo>
                    <a:pt x="94" y="2256"/>
                  </a:lnTo>
                  <a:lnTo>
                    <a:pt x="90" y="2256"/>
                  </a:lnTo>
                  <a:lnTo>
                    <a:pt x="83" y="2251"/>
                  </a:lnTo>
                  <a:lnTo>
                    <a:pt x="79" y="2240"/>
                  </a:lnTo>
                  <a:lnTo>
                    <a:pt x="82" y="2234"/>
                  </a:lnTo>
                  <a:lnTo>
                    <a:pt x="93" y="2237"/>
                  </a:lnTo>
                  <a:lnTo>
                    <a:pt x="92" y="2234"/>
                  </a:lnTo>
                  <a:lnTo>
                    <a:pt x="86" y="2227"/>
                  </a:lnTo>
                  <a:lnTo>
                    <a:pt x="74" y="2225"/>
                  </a:lnTo>
                  <a:lnTo>
                    <a:pt x="66" y="2221"/>
                  </a:lnTo>
                  <a:lnTo>
                    <a:pt x="60" y="2214"/>
                  </a:lnTo>
                  <a:lnTo>
                    <a:pt x="55" y="2204"/>
                  </a:lnTo>
                  <a:lnTo>
                    <a:pt x="69" y="2189"/>
                  </a:lnTo>
                  <a:lnTo>
                    <a:pt x="70" y="2173"/>
                  </a:lnTo>
                  <a:lnTo>
                    <a:pt x="72" y="2170"/>
                  </a:lnTo>
                  <a:lnTo>
                    <a:pt x="72" y="2164"/>
                  </a:lnTo>
                  <a:lnTo>
                    <a:pt x="87" y="2154"/>
                  </a:lnTo>
                  <a:lnTo>
                    <a:pt x="93" y="2156"/>
                  </a:lnTo>
                  <a:lnTo>
                    <a:pt x="97" y="2156"/>
                  </a:lnTo>
                  <a:lnTo>
                    <a:pt x="97" y="2154"/>
                  </a:lnTo>
                  <a:lnTo>
                    <a:pt x="92" y="2150"/>
                  </a:lnTo>
                  <a:lnTo>
                    <a:pt x="90" y="2144"/>
                  </a:lnTo>
                  <a:lnTo>
                    <a:pt x="97" y="2116"/>
                  </a:lnTo>
                  <a:lnTo>
                    <a:pt x="93" y="2117"/>
                  </a:lnTo>
                  <a:lnTo>
                    <a:pt x="85" y="2125"/>
                  </a:lnTo>
                  <a:lnTo>
                    <a:pt x="82" y="2134"/>
                  </a:lnTo>
                  <a:lnTo>
                    <a:pt x="77" y="2144"/>
                  </a:lnTo>
                  <a:lnTo>
                    <a:pt x="72" y="2141"/>
                  </a:lnTo>
                  <a:lnTo>
                    <a:pt x="70" y="2134"/>
                  </a:lnTo>
                  <a:lnTo>
                    <a:pt x="69" y="2119"/>
                  </a:lnTo>
                  <a:lnTo>
                    <a:pt x="69" y="2089"/>
                  </a:lnTo>
                  <a:lnTo>
                    <a:pt x="72" y="2082"/>
                  </a:lnTo>
                  <a:lnTo>
                    <a:pt x="77" y="2084"/>
                  </a:lnTo>
                  <a:lnTo>
                    <a:pt x="70" y="2076"/>
                  </a:lnTo>
                  <a:lnTo>
                    <a:pt x="72" y="2065"/>
                  </a:lnTo>
                  <a:lnTo>
                    <a:pt x="88" y="2064"/>
                  </a:lnTo>
                  <a:lnTo>
                    <a:pt x="98" y="2073"/>
                  </a:lnTo>
                  <a:lnTo>
                    <a:pt x="96" y="2064"/>
                  </a:lnTo>
                  <a:lnTo>
                    <a:pt x="93" y="2052"/>
                  </a:lnTo>
                  <a:lnTo>
                    <a:pt x="90" y="2057"/>
                  </a:lnTo>
                  <a:lnTo>
                    <a:pt x="69" y="2062"/>
                  </a:lnTo>
                  <a:lnTo>
                    <a:pt x="65" y="2058"/>
                  </a:lnTo>
                  <a:lnTo>
                    <a:pt x="63" y="2048"/>
                  </a:lnTo>
                  <a:lnTo>
                    <a:pt x="59" y="2042"/>
                  </a:lnTo>
                  <a:lnTo>
                    <a:pt x="59" y="2021"/>
                  </a:lnTo>
                  <a:lnTo>
                    <a:pt x="66" y="2022"/>
                  </a:lnTo>
                  <a:lnTo>
                    <a:pt x="72" y="2032"/>
                  </a:lnTo>
                  <a:lnTo>
                    <a:pt x="76" y="2042"/>
                  </a:lnTo>
                  <a:lnTo>
                    <a:pt x="75" y="2027"/>
                  </a:lnTo>
                  <a:lnTo>
                    <a:pt x="79" y="2025"/>
                  </a:lnTo>
                  <a:lnTo>
                    <a:pt x="99" y="2028"/>
                  </a:lnTo>
                  <a:lnTo>
                    <a:pt x="115" y="2041"/>
                  </a:lnTo>
                  <a:lnTo>
                    <a:pt x="122" y="2041"/>
                  </a:lnTo>
                  <a:lnTo>
                    <a:pt x="109" y="2032"/>
                  </a:lnTo>
                  <a:lnTo>
                    <a:pt x="102" y="2019"/>
                  </a:lnTo>
                  <a:lnTo>
                    <a:pt x="99" y="2005"/>
                  </a:lnTo>
                  <a:lnTo>
                    <a:pt x="97" y="1999"/>
                  </a:lnTo>
                  <a:lnTo>
                    <a:pt x="94" y="2006"/>
                  </a:lnTo>
                  <a:lnTo>
                    <a:pt x="81" y="2005"/>
                  </a:lnTo>
                  <a:lnTo>
                    <a:pt x="76" y="2000"/>
                  </a:lnTo>
                  <a:lnTo>
                    <a:pt x="77" y="1995"/>
                  </a:lnTo>
                  <a:lnTo>
                    <a:pt x="85" y="1989"/>
                  </a:lnTo>
                  <a:lnTo>
                    <a:pt x="76" y="1987"/>
                  </a:lnTo>
                  <a:lnTo>
                    <a:pt x="63" y="1979"/>
                  </a:lnTo>
                  <a:lnTo>
                    <a:pt x="60" y="1976"/>
                  </a:lnTo>
                  <a:lnTo>
                    <a:pt x="65" y="1966"/>
                  </a:lnTo>
                  <a:lnTo>
                    <a:pt x="76" y="1961"/>
                  </a:lnTo>
                  <a:lnTo>
                    <a:pt x="85" y="1958"/>
                  </a:lnTo>
                  <a:lnTo>
                    <a:pt x="77" y="1951"/>
                  </a:lnTo>
                  <a:lnTo>
                    <a:pt x="87" y="1941"/>
                  </a:lnTo>
                  <a:lnTo>
                    <a:pt x="83" y="1939"/>
                  </a:lnTo>
                  <a:lnTo>
                    <a:pt x="81" y="1931"/>
                  </a:lnTo>
                  <a:lnTo>
                    <a:pt x="74" y="1925"/>
                  </a:lnTo>
                  <a:lnTo>
                    <a:pt x="66" y="1920"/>
                  </a:lnTo>
                  <a:lnTo>
                    <a:pt x="59" y="1920"/>
                  </a:lnTo>
                  <a:lnTo>
                    <a:pt x="54" y="1926"/>
                  </a:lnTo>
                  <a:lnTo>
                    <a:pt x="48" y="1929"/>
                  </a:lnTo>
                  <a:lnTo>
                    <a:pt x="33" y="1922"/>
                  </a:lnTo>
                  <a:lnTo>
                    <a:pt x="28" y="1914"/>
                  </a:lnTo>
                  <a:lnTo>
                    <a:pt x="22" y="1909"/>
                  </a:lnTo>
                  <a:lnTo>
                    <a:pt x="13" y="1914"/>
                  </a:lnTo>
                  <a:lnTo>
                    <a:pt x="7" y="1919"/>
                  </a:lnTo>
                  <a:lnTo>
                    <a:pt x="12" y="1923"/>
                  </a:lnTo>
                  <a:lnTo>
                    <a:pt x="15" y="1930"/>
                  </a:lnTo>
                  <a:lnTo>
                    <a:pt x="12" y="1939"/>
                  </a:lnTo>
                  <a:lnTo>
                    <a:pt x="1" y="1937"/>
                  </a:lnTo>
                  <a:lnTo>
                    <a:pt x="0" y="1929"/>
                  </a:lnTo>
                  <a:lnTo>
                    <a:pt x="4" y="1908"/>
                  </a:lnTo>
                  <a:lnTo>
                    <a:pt x="12" y="1903"/>
                  </a:lnTo>
                  <a:lnTo>
                    <a:pt x="20" y="1896"/>
                  </a:lnTo>
                  <a:lnTo>
                    <a:pt x="27" y="1885"/>
                  </a:lnTo>
                  <a:lnTo>
                    <a:pt x="36" y="1883"/>
                  </a:lnTo>
                  <a:lnTo>
                    <a:pt x="44" y="1879"/>
                  </a:lnTo>
                  <a:lnTo>
                    <a:pt x="44" y="1871"/>
                  </a:lnTo>
                  <a:lnTo>
                    <a:pt x="42" y="1870"/>
                  </a:lnTo>
                  <a:lnTo>
                    <a:pt x="36" y="1871"/>
                  </a:lnTo>
                  <a:lnTo>
                    <a:pt x="32" y="1869"/>
                  </a:lnTo>
                  <a:lnTo>
                    <a:pt x="29" y="1865"/>
                  </a:lnTo>
                  <a:lnTo>
                    <a:pt x="29" y="1856"/>
                  </a:lnTo>
                  <a:lnTo>
                    <a:pt x="47" y="1853"/>
                  </a:lnTo>
                  <a:lnTo>
                    <a:pt x="55" y="1855"/>
                  </a:lnTo>
                  <a:lnTo>
                    <a:pt x="59" y="1859"/>
                  </a:lnTo>
                  <a:lnTo>
                    <a:pt x="66" y="1853"/>
                  </a:lnTo>
                  <a:lnTo>
                    <a:pt x="72" y="1856"/>
                  </a:lnTo>
                  <a:lnTo>
                    <a:pt x="79" y="1860"/>
                  </a:lnTo>
                  <a:lnTo>
                    <a:pt x="76" y="1867"/>
                  </a:lnTo>
                  <a:lnTo>
                    <a:pt x="77" y="1874"/>
                  </a:lnTo>
                  <a:lnTo>
                    <a:pt x="82" y="1869"/>
                  </a:lnTo>
                  <a:lnTo>
                    <a:pt x="82" y="1876"/>
                  </a:lnTo>
                  <a:lnTo>
                    <a:pt x="76" y="1883"/>
                  </a:lnTo>
                  <a:lnTo>
                    <a:pt x="74" y="1890"/>
                  </a:lnTo>
                  <a:lnTo>
                    <a:pt x="79" y="1897"/>
                  </a:lnTo>
                  <a:lnTo>
                    <a:pt x="86" y="1898"/>
                  </a:lnTo>
                  <a:lnTo>
                    <a:pt x="91" y="1888"/>
                  </a:lnTo>
                  <a:lnTo>
                    <a:pt x="96" y="1882"/>
                  </a:lnTo>
                  <a:lnTo>
                    <a:pt x="97" y="1888"/>
                  </a:lnTo>
                  <a:lnTo>
                    <a:pt x="94" y="1899"/>
                  </a:lnTo>
                  <a:lnTo>
                    <a:pt x="94" y="1906"/>
                  </a:lnTo>
                  <a:lnTo>
                    <a:pt x="99" y="1903"/>
                  </a:lnTo>
                  <a:lnTo>
                    <a:pt x="101" y="1896"/>
                  </a:lnTo>
                  <a:lnTo>
                    <a:pt x="104" y="1892"/>
                  </a:lnTo>
                  <a:lnTo>
                    <a:pt x="112" y="1886"/>
                  </a:lnTo>
                  <a:lnTo>
                    <a:pt x="118" y="1882"/>
                  </a:lnTo>
                  <a:lnTo>
                    <a:pt x="118" y="1879"/>
                  </a:lnTo>
                  <a:lnTo>
                    <a:pt x="120" y="1870"/>
                  </a:lnTo>
                  <a:lnTo>
                    <a:pt x="125" y="1859"/>
                  </a:lnTo>
                  <a:lnTo>
                    <a:pt x="125" y="1852"/>
                  </a:lnTo>
                  <a:lnTo>
                    <a:pt x="120" y="1855"/>
                  </a:lnTo>
                  <a:lnTo>
                    <a:pt x="117" y="1860"/>
                  </a:lnTo>
                  <a:lnTo>
                    <a:pt x="115" y="1866"/>
                  </a:lnTo>
                  <a:lnTo>
                    <a:pt x="108" y="1880"/>
                  </a:lnTo>
                  <a:lnTo>
                    <a:pt x="110" y="1855"/>
                  </a:lnTo>
                  <a:lnTo>
                    <a:pt x="113" y="1850"/>
                  </a:lnTo>
                  <a:lnTo>
                    <a:pt x="114" y="1849"/>
                  </a:lnTo>
                  <a:lnTo>
                    <a:pt x="128" y="1847"/>
                  </a:lnTo>
                  <a:lnTo>
                    <a:pt x="119" y="1844"/>
                  </a:lnTo>
                  <a:lnTo>
                    <a:pt x="119" y="1839"/>
                  </a:lnTo>
                  <a:lnTo>
                    <a:pt x="124" y="1834"/>
                  </a:lnTo>
                  <a:lnTo>
                    <a:pt x="131" y="1831"/>
                  </a:lnTo>
                  <a:lnTo>
                    <a:pt x="131" y="1827"/>
                  </a:lnTo>
                  <a:lnTo>
                    <a:pt x="124" y="1828"/>
                  </a:lnTo>
                  <a:lnTo>
                    <a:pt x="112" y="1833"/>
                  </a:lnTo>
                  <a:lnTo>
                    <a:pt x="113" y="1823"/>
                  </a:lnTo>
                  <a:lnTo>
                    <a:pt x="117" y="1818"/>
                  </a:lnTo>
                  <a:lnTo>
                    <a:pt x="122" y="1813"/>
                  </a:lnTo>
                  <a:lnTo>
                    <a:pt x="126" y="1812"/>
                  </a:lnTo>
                  <a:lnTo>
                    <a:pt x="134" y="1818"/>
                  </a:lnTo>
                  <a:lnTo>
                    <a:pt x="140" y="1821"/>
                  </a:lnTo>
                  <a:lnTo>
                    <a:pt x="144" y="1824"/>
                  </a:lnTo>
                  <a:lnTo>
                    <a:pt x="150" y="1823"/>
                  </a:lnTo>
                  <a:lnTo>
                    <a:pt x="150" y="1816"/>
                  </a:lnTo>
                  <a:lnTo>
                    <a:pt x="142" y="1816"/>
                  </a:lnTo>
                  <a:lnTo>
                    <a:pt x="129" y="1807"/>
                  </a:lnTo>
                  <a:lnTo>
                    <a:pt x="120" y="1806"/>
                  </a:lnTo>
                  <a:lnTo>
                    <a:pt x="122" y="1795"/>
                  </a:lnTo>
                  <a:lnTo>
                    <a:pt x="122" y="1789"/>
                  </a:lnTo>
                  <a:lnTo>
                    <a:pt x="126" y="1786"/>
                  </a:lnTo>
                  <a:lnTo>
                    <a:pt x="136" y="1786"/>
                  </a:lnTo>
                  <a:lnTo>
                    <a:pt x="145" y="1784"/>
                  </a:lnTo>
                  <a:lnTo>
                    <a:pt x="156" y="1773"/>
                  </a:lnTo>
                  <a:lnTo>
                    <a:pt x="157" y="1767"/>
                  </a:lnTo>
                  <a:lnTo>
                    <a:pt x="157" y="1750"/>
                  </a:lnTo>
                  <a:lnTo>
                    <a:pt x="153" y="1742"/>
                  </a:lnTo>
                  <a:lnTo>
                    <a:pt x="149" y="1740"/>
                  </a:lnTo>
                  <a:lnTo>
                    <a:pt x="136" y="1729"/>
                  </a:lnTo>
                  <a:lnTo>
                    <a:pt x="130" y="1726"/>
                  </a:lnTo>
                  <a:lnTo>
                    <a:pt x="126" y="1723"/>
                  </a:lnTo>
                  <a:lnTo>
                    <a:pt x="126" y="1720"/>
                  </a:lnTo>
                  <a:lnTo>
                    <a:pt x="128" y="1720"/>
                  </a:lnTo>
                  <a:lnTo>
                    <a:pt x="129" y="1718"/>
                  </a:lnTo>
                  <a:lnTo>
                    <a:pt x="135" y="1711"/>
                  </a:lnTo>
                  <a:lnTo>
                    <a:pt x="137" y="1704"/>
                  </a:lnTo>
                  <a:lnTo>
                    <a:pt x="141" y="1697"/>
                  </a:lnTo>
                  <a:lnTo>
                    <a:pt x="146" y="1691"/>
                  </a:lnTo>
                  <a:lnTo>
                    <a:pt x="144" y="1686"/>
                  </a:lnTo>
                  <a:lnTo>
                    <a:pt x="146" y="1680"/>
                  </a:lnTo>
                  <a:lnTo>
                    <a:pt x="140" y="1675"/>
                  </a:lnTo>
                  <a:lnTo>
                    <a:pt x="139" y="1667"/>
                  </a:lnTo>
                  <a:lnTo>
                    <a:pt x="140" y="1661"/>
                  </a:lnTo>
                  <a:lnTo>
                    <a:pt x="142" y="1656"/>
                  </a:lnTo>
                  <a:lnTo>
                    <a:pt x="149" y="1651"/>
                  </a:lnTo>
                  <a:lnTo>
                    <a:pt x="153" y="1633"/>
                  </a:lnTo>
                  <a:lnTo>
                    <a:pt x="151" y="1612"/>
                  </a:lnTo>
                  <a:lnTo>
                    <a:pt x="158" y="1601"/>
                  </a:lnTo>
                  <a:lnTo>
                    <a:pt x="166" y="1603"/>
                  </a:lnTo>
                  <a:lnTo>
                    <a:pt x="161" y="1597"/>
                  </a:lnTo>
                  <a:lnTo>
                    <a:pt x="155" y="1587"/>
                  </a:lnTo>
                  <a:lnTo>
                    <a:pt x="160" y="1578"/>
                  </a:lnTo>
                  <a:lnTo>
                    <a:pt x="167" y="1580"/>
                  </a:lnTo>
                  <a:lnTo>
                    <a:pt x="172" y="1594"/>
                  </a:lnTo>
                  <a:lnTo>
                    <a:pt x="172" y="1583"/>
                  </a:lnTo>
                  <a:lnTo>
                    <a:pt x="171" y="1562"/>
                  </a:lnTo>
                  <a:lnTo>
                    <a:pt x="162" y="1562"/>
                  </a:lnTo>
                  <a:lnTo>
                    <a:pt x="153" y="1558"/>
                  </a:lnTo>
                  <a:lnTo>
                    <a:pt x="156" y="1548"/>
                  </a:lnTo>
                  <a:lnTo>
                    <a:pt x="166" y="1541"/>
                  </a:lnTo>
                  <a:lnTo>
                    <a:pt x="172" y="1540"/>
                  </a:lnTo>
                  <a:lnTo>
                    <a:pt x="178" y="1533"/>
                  </a:lnTo>
                  <a:lnTo>
                    <a:pt x="178" y="1532"/>
                  </a:lnTo>
                  <a:lnTo>
                    <a:pt x="169" y="1536"/>
                  </a:lnTo>
                  <a:lnTo>
                    <a:pt x="163" y="1536"/>
                  </a:lnTo>
                  <a:lnTo>
                    <a:pt x="157" y="1533"/>
                  </a:lnTo>
                  <a:lnTo>
                    <a:pt x="151" y="1525"/>
                  </a:lnTo>
                  <a:lnTo>
                    <a:pt x="141" y="1525"/>
                  </a:lnTo>
                  <a:lnTo>
                    <a:pt x="135" y="1528"/>
                  </a:lnTo>
                  <a:lnTo>
                    <a:pt x="134" y="1535"/>
                  </a:lnTo>
                  <a:lnTo>
                    <a:pt x="130" y="1540"/>
                  </a:lnTo>
                  <a:lnTo>
                    <a:pt x="117" y="1543"/>
                  </a:lnTo>
                  <a:lnTo>
                    <a:pt x="103" y="1537"/>
                  </a:lnTo>
                  <a:lnTo>
                    <a:pt x="104" y="1531"/>
                  </a:lnTo>
                  <a:lnTo>
                    <a:pt x="101" y="1525"/>
                  </a:lnTo>
                  <a:lnTo>
                    <a:pt x="97" y="1524"/>
                  </a:lnTo>
                  <a:lnTo>
                    <a:pt x="93" y="1516"/>
                  </a:lnTo>
                  <a:lnTo>
                    <a:pt x="92" y="1504"/>
                  </a:lnTo>
                  <a:lnTo>
                    <a:pt x="93" y="1489"/>
                  </a:lnTo>
                  <a:lnTo>
                    <a:pt x="96" y="1466"/>
                  </a:lnTo>
                  <a:lnTo>
                    <a:pt x="101" y="1454"/>
                  </a:lnTo>
                  <a:lnTo>
                    <a:pt x="102" y="1407"/>
                  </a:lnTo>
                  <a:lnTo>
                    <a:pt x="112" y="1402"/>
                  </a:lnTo>
                  <a:lnTo>
                    <a:pt x="113" y="1396"/>
                  </a:lnTo>
                  <a:lnTo>
                    <a:pt x="118" y="1390"/>
                  </a:lnTo>
                  <a:lnTo>
                    <a:pt x="122" y="1379"/>
                  </a:lnTo>
                  <a:lnTo>
                    <a:pt x="120" y="1349"/>
                  </a:lnTo>
                  <a:lnTo>
                    <a:pt x="115" y="1329"/>
                  </a:lnTo>
                  <a:lnTo>
                    <a:pt x="108" y="1314"/>
                  </a:lnTo>
                  <a:lnTo>
                    <a:pt x="108" y="1311"/>
                  </a:lnTo>
                  <a:lnTo>
                    <a:pt x="109" y="1311"/>
                  </a:lnTo>
                  <a:lnTo>
                    <a:pt x="112" y="1285"/>
                  </a:lnTo>
                  <a:lnTo>
                    <a:pt x="109" y="1274"/>
                  </a:lnTo>
                  <a:lnTo>
                    <a:pt x="104" y="1261"/>
                  </a:lnTo>
                  <a:lnTo>
                    <a:pt x="106" y="1244"/>
                  </a:lnTo>
                  <a:lnTo>
                    <a:pt x="106" y="1225"/>
                  </a:lnTo>
                  <a:lnTo>
                    <a:pt x="113" y="1215"/>
                  </a:lnTo>
                  <a:lnTo>
                    <a:pt x="122" y="1219"/>
                  </a:lnTo>
                  <a:lnTo>
                    <a:pt x="130" y="1215"/>
                  </a:lnTo>
                  <a:lnTo>
                    <a:pt x="129" y="1182"/>
                  </a:lnTo>
                  <a:lnTo>
                    <a:pt x="134" y="1178"/>
                  </a:lnTo>
                  <a:lnTo>
                    <a:pt x="137" y="1182"/>
                  </a:lnTo>
                  <a:lnTo>
                    <a:pt x="141" y="1180"/>
                  </a:lnTo>
                  <a:lnTo>
                    <a:pt x="149" y="1161"/>
                  </a:lnTo>
                  <a:lnTo>
                    <a:pt x="152" y="1139"/>
                  </a:lnTo>
                  <a:lnTo>
                    <a:pt x="158" y="1132"/>
                  </a:lnTo>
                  <a:lnTo>
                    <a:pt x="162" y="1116"/>
                  </a:lnTo>
                  <a:lnTo>
                    <a:pt x="166" y="1105"/>
                  </a:lnTo>
                  <a:lnTo>
                    <a:pt x="182" y="1076"/>
                  </a:lnTo>
                  <a:lnTo>
                    <a:pt x="183" y="1068"/>
                  </a:lnTo>
                  <a:lnTo>
                    <a:pt x="194" y="1037"/>
                  </a:lnTo>
                  <a:lnTo>
                    <a:pt x="195" y="1025"/>
                  </a:lnTo>
                  <a:lnTo>
                    <a:pt x="196" y="1024"/>
                  </a:lnTo>
                  <a:lnTo>
                    <a:pt x="204" y="994"/>
                  </a:lnTo>
                  <a:lnTo>
                    <a:pt x="210" y="987"/>
                  </a:lnTo>
                  <a:lnTo>
                    <a:pt x="210" y="950"/>
                  </a:lnTo>
                  <a:lnTo>
                    <a:pt x="217" y="939"/>
                  </a:lnTo>
                  <a:lnTo>
                    <a:pt x="221" y="928"/>
                  </a:lnTo>
                  <a:lnTo>
                    <a:pt x="221" y="903"/>
                  </a:lnTo>
                  <a:lnTo>
                    <a:pt x="216" y="882"/>
                  </a:lnTo>
                  <a:lnTo>
                    <a:pt x="215" y="855"/>
                  </a:lnTo>
                  <a:lnTo>
                    <a:pt x="210" y="821"/>
                  </a:lnTo>
                  <a:lnTo>
                    <a:pt x="209" y="789"/>
                  </a:lnTo>
                  <a:lnTo>
                    <a:pt x="211" y="763"/>
                  </a:lnTo>
                  <a:lnTo>
                    <a:pt x="223" y="756"/>
                  </a:lnTo>
                  <a:lnTo>
                    <a:pt x="228" y="737"/>
                  </a:lnTo>
                  <a:lnTo>
                    <a:pt x="226" y="731"/>
                  </a:lnTo>
                  <a:lnTo>
                    <a:pt x="226" y="719"/>
                  </a:lnTo>
                  <a:lnTo>
                    <a:pt x="219" y="698"/>
                  </a:lnTo>
                  <a:lnTo>
                    <a:pt x="216" y="694"/>
                  </a:lnTo>
                  <a:lnTo>
                    <a:pt x="217" y="685"/>
                  </a:lnTo>
                  <a:lnTo>
                    <a:pt x="220" y="678"/>
                  </a:lnTo>
                  <a:lnTo>
                    <a:pt x="231" y="664"/>
                  </a:lnTo>
                  <a:lnTo>
                    <a:pt x="236" y="643"/>
                  </a:lnTo>
                  <a:lnTo>
                    <a:pt x="242" y="606"/>
                  </a:lnTo>
                  <a:lnTo>
                    <a:pt x="251" y="591"/>
                  </a:lnTo>
                  <a:lnTo>
                    <a:pt x="251" y="572"/>
                  </a:lnTo>
                  <a:lnTo>
                    <a:pt x="253" y="565"/>
                  </a:lnTo>
                  <a:lnTo>
                    <a:pt x="257" y="562"/>
                  </a:lnTo>
                  <a:lnTo>
                    <a:pt x="262" y="548"/>
                  </a:lnTo>
                  <a:lnTo>
                    <a:pt x="263" y="530"/>
                  </a:lnTo>
                  <a:lnTo>
                    <a:pt x="265" y="521"/>
                  </a:lnTo>
                  <a:lnTo>
                    <a:pt x="265" y="511"/>
                  </a:lnTo>
                  <a:lnTo>
                    <a:pt x="262" y="497"/>
                  </a:lnTo>
                  <a:lnTo>
                    <a:pt x="262" y="483"/>
                  </a:lnTo>
                  <a:lnTo>
                    <a:pt x="264" y="475"/>
                  </a:lnTo>
                  <a:lnTo>
                    <a:pt x="268" y="467"/>
                  </a:lnTo>
                  <a:lnTo>
                    <a:pt x="275" y="461"/>
                  </a:lnTo>
                  <a:lnTo>
                    <a:pt x="275" y="452"/>
                  </a:lnTo>
                  <a:lnTo>
                    <a:pt x="275" y="438"/>
                  </a:lnTo>
                  <a:lnTo>
                    <a:pt x="274" y="423"/>
                  </a:lnTo>
                  <a:lnTo>
                    <a:pt x="274" y="375"/>
                  </a:lnTo>
                  <a:lnTo>
                    <a:pt x="276" y="363"/>
                  </a:lnTo>
                  <a:lnTo>
                    <a:pt x="276" y="351"/>
                  </a:lnTo>
                  <a:lnTo>
                    <a:pt x="270" y="343"/>
                  </a:lnTo>
                  <a:lnTo>
                    <a:pt x="270" y="337"/>
                  </a:lnTo>
                  <a:lnTo>
                    <a:pt x="274" y="324"/>
                  </a:lnTo>
                  <a:lnTo>
                    <a:pt x="279" y="317"/>
                  </a:lnTo>
                  <a:lnTo>
                    <a:pt x="284" y="317"/>
                  </a:lnTo>
                  <a:lnTo>
                    <a:pt x="286" y="310"/>
                  </a:lnTo>
                  <a:lnTo>
                    <a:pt x="289" y="268"/>
                  </a:lnTo>
                  <a:lnTo>
                    <a:pt x="292" y="256"/>
                  </a:lnTo>
                  <a:lnTo>
                    <a:pt x="292" y="244"/>
                  </a:lnTo>
                  <a:lnTo>
                    <a:pt x="296" y="233"/>
                  </a:lnTo>
                  <a:lnTo>
                    <a:pt x="297" y="224"/>
                  </a:lnTo>
                  <a:lnTo>
                    <a:pt x="296" y="222"/>
                  </a:lnTo>
                  <a:lnTo>
                    <a:pt x="290" y="195"/>
                  </a:lnTo>
                  <a:lnTo>
                    <a:pt x="292" y="142"/>
                  </a:lnTo>
                  <a:lnTo>
                    <a:pt x="290" y="132"/>
                  </a:lnTo>
                  <a:lnTo>
                    <a:pt x="287" y="122"/>
                  </a:lnTo>
                  <a:lnTo>
                    <a:pt x="285" y="95"/>
                  </a:lnTo>
                  <a:lnTo>
                    <a:pt x="279" y="57"/>
                  </a:lnTo>
                  <a:lnTo>
                    <a:pt x="274" y="39"/>
                  </a:lnTo>
                  <a:lnTo>
                    <a:pt x="284" y="30"/>
                  </a:lnTo>
                  <a:lnTo>
                    <a:pt x="286" y="30"/>
                  </a:lnTo>
                  <a:lnTo>
                    <a:pt x="303" y="29"/>
                  </a:lnTo>
                  <a:lnTo>
                    <a:pt x="311" y="26"/>
                  </a:lnTo>
                  <a:lnTo>
                    <a:pt x="312" y="25"/>
                  </a:lnTo>
                  <a:lnTo>
                    <a:pt x="313" y="16"/>
                  </a:lnTo>
                  <a:lnTo>
                    <a:pt x="318" y="7"/>
                  </a:lnTo>
                  <a:lnTo>
                    <a:pt x="323" y="2"/>
                  </a:lnTo>
                  <a:lnTo>
                    <a:pt x="325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3" name="Freeform 242">
              <a:extLst>
                <a:ext uri="{FF2B5EF4-FFF2-40B4-BE49-F238E27FC236}">
                  <a16:creationId xmlns:a16="http://schemas.microsoft.com/office/drawing/2014/main" id="{D10203F8-543E-4BC4-AEC4-0E44EC002B81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733" y="3162"/>
              <a:ext cx="31" cy="47"/>
            </a:xfrm>
            <a:custGeom>
              <a:avLst/>
              <a:gdLst/>
              <a:ahLst/>
              <a:cxnLst>
                <a:cxn ang="0">
                  <a:pos x="141" y="225"/>
                </a:cxn>
                <a:cxn ang="0">
                  <a:pos x="135" y="231"/>
                </a:cxn>
                <a:cxn ang="0">
                  <a:pos x="115" y="225"/>
                </a:cxn>
                <a:cxn ang="0">
                  <a:pos x="77" y="221"/>
                </a:cxn>
                <a:cxn ang="0">
                  <a:pos x="61" y="225"/>
                </a:cxn>
                <a:cxn ang="0">
                  <a:pos x="35" y="220"/>
                </a:cxn>
                <a:cxn ang="0">
                  <a:pos x="30" y="215"/>
                </a:cxn>
                <a:cxn ang="0">
                  <a:pos x="23" y="213"/>
                </a:cxn>
                <a:cxn ang="0">
                  <a:pos x="30" y="205"/>
                </a:cxn>
                <a:cxn ang="0">
                  <a:pos x="12" y="205"/>
                </a:cxn>
                <a:cxn ang="0">
                  <a:pos x="5" y="202"/>
                </a:cxn>
                <a:cxn ang="0">
                  <a:pos x="0" y="189"/>
                </a:cxn>
                <a:cxn ang="0">
                  <a:pos x="16" y="181"/>
                </a:cxn>
                <a:cxn ang="0">
                  <a:pos x="29" y="176"/>
                </a:cxn>
                <a:cxn ang="0">
                  <a:pos x="36" y="176"/>
                </a:cxn>
                <a:cxn ang="0">
                  <a:pos x="23" y="160"/>
                </a:cxn>
                <a:cxn ang="0">
                  <a:pos x="38" y="165"/>
                </a:cxn>
                <a:cxn ang="0">
                  <a:pos x="64" y="184"/>
                </a:cxn>
                <a:cxn ang="0">
                  <a:pos x="73" y="178"/>
                </a:cxn>
                <a:cxn ang="0">
                  <a:pos x="62" y="171"/>
                </a:cxn>
                <a:cxn ang="0">
                  <a:pos x="81" y="178"/>
                </a:cxn>
                <a:cxn ang="0">
                  <a:pos x="92" y="170"/>
                </a:cxn>
                <a:cxn ang="0">
                  <a:pos x="100" y="176"/>
                </a:cxn>
                <a:cxn ang="0">
                  <a:pos x="106" y="167"/>
                </a:cxn>
                <a:cxn ang="0">
                  <a:pos x="72" y="151"/>
                </a:cxn>
                <a:cxn ang="0">
                  <a:pos x="70" y="113"/>
                </a:cxn>
                <a:cxn ang="0">
                  <a:pos x="82" y="108"/>
                </a:cxn>
                <a:cxn ang="0">
                  <a:pos x="111" y="89"/>
                </a:cxn>
                <a:cxn ang="0">
                  <a:pos x="99" y="79"/>
                </a:cxn>
                <a:cxn ang="0">
                  <a:pos x="66" y="90"/>
                </a:cxn>
                <a:cxn ang="0">
                  <a:pos x="49" y="73"/>
                </a:cxn>
                <a:cxn ang="0">
                  <a:pos x="50" y="51"/>
                </a:cxn>
                <a:cxn ang="0">
                  <a:pos x="60" y="53"/>
                </a:cxn>
                <a:cxn ang="0">
                  <a:pos x="68" y="43"/>
                </a:cxn>
                <a:cxn ang="0">
                  <a:pos x="62" y="30"/>
                </a:cxn>
                <a:cxn ang="0">
                  <a:pos x="67" y="25"/>
                </a:cxn>
                <a:cxn ang="0">
                  <a:pos x="78" y="29"/>
                </a:cxn>
                <a:cxn ang="0">
                  <a:pos x="94" y="5"/>
                </a:cxn>
                <a:cxn ang="0">
                  <a:pos x="115" y="16"/>
                </a:cxn>
                <a:cxn ang="0">
                  <a:pos x="135" y="15"/>
                </a:cxn>
                <a:cxn ang="0">
                  <a:pos x="148" y="17"/>
                </a:cxn>
                <a:cxn ang="0">
                  <a:pos x="152" y="213"/>
                </a:cxn>
              </a:cxnLst>
              <a:rect l="0" t="0" r="r" b="b"/>
              <a:pathLst>
                <a:path w="152" h="235">
                  <a:moveTo>
                    <a:pt x="152" y="225"/>
                  </a:moveTo>
                  <a:lnTo>
                    <a:pt x="141" y="225"/>
                  </a:lnTo>
                  <a:lnTo>
                    <a:pt x="143" y="231"/>
                  </a:lnTo>
                  <a:lnTo>
                    <a:pt x="135" y="231"/>
                  </a:lnTo>
                  <a:lnTo>
                    <a:pt x="129" y="235"/>
                  </a:lnTo>
                  <a:lnTo>
                    <a:pt x="115" y="225"/>
                  </a:lnTo>
                  <a:lnTo>
                    <a:pt x="99" y="221"/>
                  </a:lnTo>
                  <a:lnTo>
                    <a:pt x="77" y="221"/>
                  </a:lnTo>
                  <a:lnTo>
                    <a:pt x="75" y="225"/>
                  </a:lnTo>
                  <a:lnTo>
                    <a:pt x="61" y="225"/>
                  </a:lnTo>
                  <a:lnTo>
                    <a:pt x="41" y="216"/>
                  </a:lnTo>
                  <a:lnTo>
                    <a:pt x="35" y="220"/>
                  </a:lnTo>
                  <a:lnTo>
                    <a:pt x="25" y="219"/>
                  </a:lnTo>
                  <a:lnTo>
                    <a:pt x="30" y="215"/>
                  </a:lnTo>
                  <a:lnTo>
                    <a:pt x="30" y="213"/>
                  </a:lnTo>
                  <a:lnTo>
                    <a:pt x="23" y="213"/>
                  </a:lnTo>
                  <a:lnTo>
                    <a:pt x="24" y="209"/>
                  </a:lnTo>
                  <a:lnTo>
                    <a:pt x="30" y="205"/>
                  </a:lnTo>
                  <a:lnTo>
                    <a:pt x="16" y="202"/>
                  </a:lnTo>
                  <a:lnTo>
                    <a:pt x="12" y="205"/>
                  </a:lnTo>
                  <a:lnTo>
                    <a:pt x="3" y="205"/>
                  </a:lnTo>
                  <a:lnTo>
                    <a:pt x="5" y="202"/>
                  </a:lnTo>
                  <a:lnTo>
                    <a:pt x="5" y="194"/>
                  </a:lnTo>
                  <a:lnTo>
                    <a:pt x="0" y="189"/>
                  </a:lnTo>
                  <a:lnTo>
                    <a:pt x="16" y="186"/>
                  </a:lnTo>
                  <a:lnTo>
                    <a:pt x="16" y="181"/>
                  </a:lnTo>
                  <a:lnTo>
                    <a:pt x="24" y="181"/>
                  </a:lnTo>
                  <a:lnTo>
                    <a:pt x="29" y="176"/>
                  </a:lnTo>
                  <a:lnTo>
                    <a:pt x="34" y="177"/>
                  </a:lnTo>
                  <a:lnTo>
                    <a:pt x="36" y="176"/>
                  </a:lnTo>
                  <a:lnTo>
                    <a:pt x="34" y="167"/>
                  </a:lnTo>
                  <a:lnTo>
                    <a:pt x="23" y="160"/>
                  </a:lnTo>
                  <a:lnTo>
                    <a:pt x="23" y="151"/>
                  </a:lnTo>
                  <a:lnTo>
                    <a:pt x="38" y="165"/>
                  </a:lnTo>
                  <a:lnTo>
                    <a:pt x="59" y="177"/>
                  </a:lnTo>
                  <a:lnTo>
                    <a:pt x="64" y="184"/>
                  </a:lnTo>
                  <a:lnTo>
                    <a:pt x="67" y="181"/>
                  </a:lnTo>
                  <a:lnTo>
                    <a:pt x="73" y="178"/>
                  </a:lnTo>
                  <a:lnTo>
                    <a:pt x="64" y="176"/>
                  </a:lnTo>
                  <a:lnTo>
                    <a:pt x="62" y="171"/>
                  </a:lnTo>
                  <a:lnTo>
                    <a:pt x="68" y="165"/>
                  </a:lnTo>
                  <a:lnTo>
                    <a:pt x="81" y="178"/>
                  </a:lnTo>
                  <a:lnTo>
                    <a:pt x="82" y="167"/>
                  </a:lnTo>
                  <a:lnTo>
                    <a:pt x="92" y="170"/>
                  </a:lnTo>
                  <a:lnTo>
                    <a:pt x="99" y="181"/>
                  </a:lnTo>
                  <a:lnTo>
                    <a:pt x="100" y="176"/>
                  </a:lnTo>
                  <a:lnTo>
                    <a:pt x="110" y="176"/>
                  </a:lnTo>
                  <a:lnTo>
                    <a:pt x="106" y="167"/>
                  </a:lnTo>
                  <a:lnTo>
                    <a:pt x="75" y="156"/>
                  </a:lnTo>
                  <a:lnTo>
                    <a:pt x="72" y="151"/>
                  </a:lnTo>
                  <a:lnTo>
                    <a:pt x="67" y="121"/>
                  </a:lnTo>
                  <a:lnTo>
                    <a:pt x="70" y="113"/>
                  </a:lnTo>
                  <a:lnTo>
                    <a:pt x="79" y="113"/>
                  </a:lnTo>
                  <a:lnTo>
                    <a:pt x="82" y="108"/>
                  </a:lnTo>
                  <a:lnTo>
                    <a:pt x="109" y="101"/>
                  </a:lnTo>
                  <a:lnTo>
                    <a:pt x="111" y="89"/>
                  </a:lnTo>
                  <a:lnTo>
                    <a:pt x="106" y="80"/>
                  </a:lnTo>
                  <a:lnTo>
                    <a:pt x="99" y="79"/>
                  </a:lnTo>
                  <a:lnTo>
                    <a:pt x="87" y="80"/>
                  </a:lnTo>
                  <a:lnTo>
                    <a:pt x="66" y="90"/>
                  </a:lnTo>
                  <a:lnTo>
                    <a:pt x="52" y="80"/>
                  </a:lnTo>
                  <a:lnTo>
                    <a:pt x="49" y="73"/>
                  </a:lnTo>
                  <a:lnTo>
                    <a:pt x="50" y="62"/>
                  </a:lnTo>
                  <a:lnTo>
                    <a:pt x="50" y="51"/>
                  </a:lnTo>
                  <a:lnTo>
                    <a:pt x="55" y="48"/>
                  </a:lnTo>
                  <a:lnTo>
                    <a:pt x="60" y="53"/>
                  </a:lnTo>
                  <a:lnTo>
                    <a:pt x="66" y="52"/>
                  </a:lnTo>
                  <a:lnTo>
                    <a:pt x="68" y="43"/>
                  </a:lnTo>
                  <a:lnTo>
                    <a:pt x="64" y="36"/>
                  </a:lnTo>
                  <a:lnTo>
                    <a:pt x="62" y="30"/>
                  </a:lnTo>
                  <a:lnTo>
                    <a:pt x="52" y="27"/>
                  </a:lnTo>
                  <a:lnTo>
                    <a:pt x="67" y="25"/>
                  </a:lnTo>
                  <a:lnTo>
                    <a:pt x="75" y="31"/>
                  </a:lnTo>
                  <a:lnTo>
                    <a:pt x="78" y="29"/>
                  </a:lnTo>
                  <a:lnTo>
                    <a:pt x="88" y="25"/>
                  </a:lnTo>
                  <a:lnTo>
                    <a:pt x="94" y="5"/>
                  </a:lnTo>
                  <a:lnTo>
                    <a:pt x="106" y="0"/>
                  </a:lnTo>
                  <a:lnTo>
                    <a:pt x="115" y="16"/>
                  </a:lnTo>
                  <a:lnTo>
                    <a:pt x="124" y="17"/>
                  </a:lnTo>
                  <a:lnTo>
                    <a:pt x="135" y="15"/>
                  </a:lnTo>
                  <a:lnTo>
                    <a:pt x="143" y="8"/>
                  </a:lnTo>
                  <a:lnTo>
                    <a:pt x="148" y="17"/>
                  </a:lnTo>
                  <a:lnTo>
                    <a:pt x="151" y="209"/>
                  </a:lnTo>
                  <a:lnTo>
                    <a:pt x="152" y="213"/>
                  </a:lnTo>
                  <a:lnTo>
                    <a:pt x="152" y="22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4" name="Freeform 243">
              <a:extLst>
                <a:ext uri="{FF2B5EF4-FFF2-40B4-BE49-F238E27FC236}">
                  <a16:creationId xmlns:a16="http://schemas.microsoft.com/office/drawing/2014/main" id="{07470D9E-4CA5-492D-AA3E-F2D77FD2061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964" y="2482"/>
              <a:ext cx="6" cy="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0" y="9"/>
                </a:cxn>
                <a:cxn ang="0">
                  <a:pos x="0" y="15"/>
                </a:cxn>
                <a:cxn ang="0">
                  <a:pos x="6" y="22"/>
                </a:cxn>
                <a:cxn ang="0">
                  <a:pos x="16" y="23"/>
                </a:cxn>
                <a:cxn ang="0">
                  <a:pos x="23" y="27"/>
                </a:cxn>
                <a:cxn ang="0">
                  <a:pos x="31" y="26"/>
                </a:cxn>
                <a:cxn ang="0">
                  <a:pos x="32" y="19"/>
                </a:cxn>
                <a:cxn ang="0">
                  <a:pos x="26" y="14"/>
                </a:cxn>
                <a:cxn ang="0">
                  <a:pos x="19" y="12"/>
                </a:cxn>
                <a:cxn ang="0">
                  <a:pos x="11" y="7"/>
                </a:cxn>
                <a:cxn ang="0">
                  <a:pos x="7" y="0"/>
                </a:cxn>
              </a:cxnLst>
              <a:rect l="0" t="0" r="r" b="b"/>
              <a:pathLst>
                <a:path w="32" h="27">
                  <a:moveTo>
                    <a:pt x="7" y="0"/>
                  </a:moveTo>
                  <a:lnTo>
                    <a:pt x="0" y="9"/>
                  </a:lnTo>
                  <a:lnTo>
                    <a:pt x="0" y="15"/>
                  </a:lnTo>
                  <a:lnTo>
                    <a:pt x="6" y="22"/>
                  </a:lnTo>
                  <a:lnTo>
                    <a:pt x="16" y="23"/>
                  </a:lnTo>
                  <a:lnTo>
                    <a:pt x="23" y="27"/>
                  </a:lnTo>
                  <a:lnTo>
                    <a:pt x="31" y="26"/>
                  </a:lnTo>
                  <a:lnTo>
                    <a:pt x="32" y="19"/>
                  </a:lnTo>
                  <a:lnTo>
                    <a:pt x="26" y="14"/>
                  </a:lnTo>
                  <a:lnTo>
                    <a:pt x="19" y="12"/>
                  </a:lnTo>
                  <a:lnTo>
                    <a:pt x="11" y="7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5" name="Freeform 244">
              <a:extLst>
                <a:ext uri="{FF2B5EF4-FFF2-40B4-BE49-F238E27FC236}">
                  <a16:creationId xmlns:a16="http://schemas.microsoft.com/office/drawing/2014/main" id="{6194F2A8-F0BF-4590-B4D5-106C9A659962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971" y="2487"/>
              <a:ext cx="4" cy="2"/>
            </a:xfrm>
            <a:custGeom>
              <a:avLst/>
              <a:gdLst/>
              <a:ahLst/>
              <a:cxnLst>
                <a:cxn ang="0">
                  <a:pos x="17" y="8"/>
                </a:cxn>
                <a:cxn ang="0">
                  <a:pos x="11" y="12"/>
                </a:cxn>
                <a:cxn ang="0">
                  <a:pos x="1" y="12"/>
                </a:cxn>
                <a:cxn ang="0">
                  <a:pos x="0" y="11"/>
                </a:cxn>
                <a:cxn ang="0">
                  <a:pos x="0" y="8"/>
                </a:cxn>
                <a:cxn ang="0">
                  <a:pos x="1" y="6"/>
                </a:cxn>
                <a:cxn ang="0">
                  <a:pos x="2" y="6"/>
                </a:cxn>
                <a:cxn ang="0">
                  <a:pos x="8" y="1"/>
                </a:cxn>
                <a:cxn ang="0">
                  <a:pos x="11" y="0"/>
                </a:cxn>
                <a:cxn ang="0">
                  <a:pos x="14" y="0"/>
                </a:cxn>
                <a:cxn ang="0">
                  <a:pos x="18" y="1"/>
                </a:cxn>
                <a:cxn ang="0">
                  <a:pos x="18" y="6"/>
                </a:cxn>
                <a:cxn ang="0">
                  <a:pos x="17" y="8"/>
                </a:cxn>
              </a:cxnLst>
              <a:rect l="0" t="0" r="r" b="b"/>
              <a:pathLst>
                <a:path w="18" h="12">
                  <a:moveTo>
                    <a:pt x="17" y="8"/>
                  </a:moveTo>
                  <a:lnTo>
                    <a:pt x="11" y="12"/>
                  </a:lnTo>
                  <a:lnTo>
                    <a:pt x="1" y="12"/>
                  </a:lnTo>
                  <a:lnTo>
                    <a:pt x="0" y="11"/>
                  </a:lnTo>
                  <a:lnTo>
                    <a:pt x="0" y="8"/>
                  </a:lnTo>
                  <a:lnTo>
                    <a:pt x="1" y="6"/>
                  </a:lnTo>
                  <a:lnTo>
                    <a:pt x="2" y="6"/>
                  </a:lnTo>
                  <a:lnTo>
                    <a:pt x="8" y="1"/>
                  </a:lnTo>
                  <a:lnTo>
                    <a:pt x="11" y="0"/>
                  </a:lnTo>
                  <a:lnTo>
                    <a:pt x="14" y="0"/>
                  </a:lnTo>
                  <a:lnTo>
                    <a:pt x="18" y="1"/>
                  </a:lnTo>
                  <a:lnTo>
                    <a:pt x="18" y="6"/>
                  </a:lnTo>
                  <a:lnTo>
                    <a:pt x="17" y="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6" name="Freeform 245">
              <a:extLst>
                <a:ext uri="{FF2B5EF4-FFF2-40B4-BE49-F238E27FC236}">
                  <a16:creationId xmlns:a16="http://schemas.microsoft.com/office/drawing/2014/main" id="{40A71CB5-04BB-43E0-BC4F-C4A987126EE8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962" y="2489"/>
              <a:ext cx="23" cy="17"/>
            </a:xfrm>
            <a:custGeom>
              <a:avLst/>
              <a:gdLst/>
              <a:ahLst/>
              <a:cxnLst>
                <a:cxn ang="0">
                  <a:pos x="116" y="9"/>
                </a:cxn>
                <a:cxn ang="0">
                  <a:pos x="116" y="33"/>
                </a:cxn>
                <a:cxn ang="0">
                  <a:pos x="116" y="38"/>
                </a:cxn>
                <a:cxn ang="0">
                  <a:pos x="96" y="64"/>
                </a:cxn>
                <a:cxn ang="0">
                  <a:pos x="82" y="75"/>
                </a:cxn>
                <a:cxn ang="0">
                  <a:pos x="70" y="80"/>
                </a:cxn>
                <a:cxn ang="0">
                  <a:pos x="42" y="87"/>
                </a:cxn>
                <a:cxn ang="0">
                  <a:pos x="37" y="86"/>
                </a:cxn>
                <a:cxn ang="0">
                  <a:pos x="16" y="86"/>
                </a:cxn>
                <a:cxn ang="0">
                  <a:pos x="7" y="82"/>
                </a:cxn>
                <a:cxn ang="0">
                  <a:pos x="4" y="77"/>
                </a:cxn>
                <a:cxn ang="0">
                  <a:pos x="4" y="64"/>
                </a:cxn>
                <a:cxn ang="0">
                  <a:pos x="3" y="54"/>
                </a:cxn>
                <a:cxn ang="0">
                  <a:pos x="3" y="48"/>
                </a:cxn>
                <a:cxn ang="0">
                  <a:pos x="0" y="39"/>
                </a:cxn>
                <a:cxn ang="0">
                  <a:pos x="0" y="16"/>
                </a:cxn>
                <a:cxn ang="0">
                  <a:pos x="4" y="11"/>
                </a:cxn>
                <a:cxn ang="0">
                  <a:pos x="14" y="7"/>
                </a:cxn>
                <a:cxn ang="0">
                  <a:pos x="15" y="4"/>
                </a:cxn>
                <a:cxn ang="0">
                  <a:pos x="25" y="1"/>
                </a:cxn>
                <a:cxn ang="0">
                  <a:pos x="37" y="1"/>
                </a:cxn>
                <a:cxn ang="0">
                  <a:pos x="43" y="1"/>
                </a:cxn>
                <a:cxn ang="0">
                  <a:pos x="55" y="5"/>
                </a:cxn>
                <a:cxn ang="0">
                  <a:pos x="63" y="5"/>
                </a:cxn>
                <a:cxn ang="0">
                  <a:pos x="76" y="1"/>
                </a:cxn>
                <a:cxn ang="0">
                  <a:pos x="95" y="0"/>
                </a:cxn>
                <a:cxn ang="0">
                  <a:pos x="107" y="1"/>
                </a:cxn>
                <a:cxn ang="0">
                  <a:pos x="111" y="4"/>
                </a:cxn>
                <a:cxn ang="0">
                  <a:pos x="114" y="7"/>
                </a:cxn>
                <a:cxn ang="0">
                  <a:pos x="114" y="9"/>
                </a:cxn>
                <a:cxn ang="0">
                  <a:pos x="116" y="9"/>
                </a:cxn>
              </a:cxnLst>
              <a:rect l="0" t="0" r="r" b="b"/>
              <a:pathLst>
                <a:path w="116" h="87">
                  <a:moveTo>
                    <a:pt x="116" y="9"/>
                  </a:moveTo>
                  <a:lnTo>
                    <a:pt x="116" y="33"/>
                  </a:lnTo>
                  <a:lnTo>
                    <a:pt x="116" y="38"/>
                  </a:lnTo>
                  <a:lnTo>
                    <a:pt x="96" y="64"/>
                  </a:lnTo>
                  <a:lnTo>
                    <a:pt x="82" y="75"/>
                  </a:lnTo>
                  <a:lnTo>
                    <a:pt x="70" y="80"/>
                  </a:lnTo>
                  <a:lnTo>
                    <a:pt x="42" y="87"/>
                  </a:lnTo>
                  <a:lnTo>
                    <a:pt x="37" y="86"/>
                  </a:lnTo>
                  <a:lnTo>
                    <a:pt x="16" y="86"/>
                  </a:lnTo>
                  <a:lnTo>
                    <a:pt x="7" y="82"/>
                  </a:lnTo>
                  <a:lnTo>
                    <a:pt x="4" y="77"/>
                  </a:lnTo>
                  <a:lnTo>
                    <a:pt x="4" y="64"/>
                  </a:lnTo>
                  <a:lnTo>
                    <a:pt x="3" y="54"/>
                  </a:lnTo>
                  <a:lnTo>
                    <a:pt x="3" y="48"/>
                  </a:lnTo>
                  <a:lnTo>
                    <a:pt x="0" y="39"/>
                  </a:lnTo>
                  <a:lnTo>
                    <a:pt x="0" y="16"/>
                  </a:lnTo>
                  <a:lnTo>
                    <a:pt x="4" y="11"/>
                  </a:lnTo>
                  <a:lnTo>
                    <a:pt x="14" y="7"/>
                  </a:lnTo>
                  <a:lnTo>
                    <a:pt x="15" y="4"/>
                  </a:lnTo>
                  <a:lnTo>
                    <a:pt x="25" y="1"/>
                  </a:lnTo>
                  <a:lnTo>
                    <a:pt x="37" y="1"/>
                  </a:lnTo>
                  <a:lnTo>
                    <a:pt x="43" y="1"/>
                  </a:lnTo>
                  <a:lnTo>
                    <a:pt x="55" y="5"/>
                  </a:lnTo>
                  <a:lnTo>
                    <a:pt x="63" y="5"/>
                  </a:lnTo>
                  <a:lnTo>
                    <a:pt x="76" y="1"/>
                  </a:lnTo>
                  <a:lnTo>
                    <a:pt x="95" y="0"/>
                  </a:lnTo>
                  <a:lnTo>
                    <a:pt x="107" y="1"/>
                  </a:lnTo>
                  <a:lnTo>
                    <a:pt x="111" y="4"/>
                  </a:lnTo>
                  <a:lnTo>
                    <a:pt x="114" y="7"/>
                  </a:lnTo>
                  <a:lnTo>
                    <a:pt x="114" y="9"/>
                  </a:lnTo>
                  <a:lnTo>
                    <a:pt x="116" y="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7" name="Freeform 246">
              <a:extLst>
                <a:ext uri="{FF2B5EF4-FFF2-40B4-BE49-F238E27FC236}">
                  <a16:creationId xmlns:a16="http://schemas.microsoft.com/office/drawing/2014/main" id="{090F7824-F090-4A4F-AAB7-5C8714C4355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955" y="2487"/>
              <a:ext cx="7" cy="8"/>
            </a:xfrm>
            <a:custGeom>
              <a:avLst/>
              <a:gdLst/>
              <a:ahLst/>
              <a:cxnLst>
                <a:cxn ang="0">
                  <a:pos x="31" y="16"/>
                </a:cxn>
                <a:cxn ang="0">
                  <a:pos x="31" y="18"/>
                </a:cxn>
                <a:cxn ang="0">
                  <a:pos x="24" y="25"/>
                </a:cxn>
                <a:cxn ang="0">
                  <a:pos x="24" y="27"/>
                </a:cxn>
                <a:cxn ang="0">
                  <a:pos x="13" y="38"/>
                </a:cxn>
                <a:cxn ang="0">
                  <a:pos x="5" y="38"/>
                </a:cxn>
                <a:cxn ang="0">
                  <a:pos x="5" y="34"/>
                </a:cxn>
                <a:cxn ang="0">
                  <a:pos x="0" y="30"/>
                </a:cxn>
                <a:cxn ang="0">
                  <a:pos x="0" y="27"/>
                </a:cxn>
                <a:cxn ang="0">
                  <a:pos x="2" y="22"/>
                </a:cxn>
                <a:cxn ang="0">
                  <a:pos x="9" y="15"/>
                </a:cxn>
                <a:cxn ang="0">
                  <a:pos x="10" y="10"/>
                </a:cxn>
                <a:cxn ang="0">
                  <a:pos x="11" y="6"/>
                </a:cxn>
                <a:cxn ang="0">
                  <a:pos x="15" y="5"/>
                </a:cxn>
                <a:cxn ang="0">
                  <a:pos x="24" y="3"/>
                </a:cxn>
                <a:cxn ang="0">
                  <a:pos x="24" y="2"/>
                </a:cxn>
                <a:cxn ang="0">
                  <a:pos x="31" y="0"/>
                </a:cxn>
                <a:cxn ang="0">
                  <a:pos x="31" y="3"/>
                </a:cxn>
                <a:cxn ang="0">
                  <a:pos x="24" y="6"/>
                </a:cxn>
                <a:cxn ang="0">
                  <a:pos x="20" y="10"/>
                </a:cxn>
                <a:cxn ang="0">
                  <a:pos x="20" y="13"/>
                </a:cxn>
                <a:cxn ang="0">
                  <a:pos x="30" y="11"/>
                </a:cxn>
                <a:cxn ang="0">
                  <a:pos x="30" y="15"/>
                </a:cxn>
                <a:cxn ang="0">
                  <a:pos x="31" y="16"/>
                </a:cxn>
              </a:cxnLst>
              <a:rect l="0" t="0" r="r" b="b"/>
              <a:pathLst>
                <a:path w="31" h="38">
                  <a:moveTo>
                    <a:pt x="31" y="16"/>
                  </a:moveTo>
                  <a:lnTo>
                    <a:pt x="31" y="18"/>
                  </a:lnTo>
                  <a:lnTo>
                    <a:pt x="24" y="25"/>
                  </a:lnTo>
                  <a:lnTo>
                    <a:pt x="24" y="27"/>
                  </a:lnTo>
                  <a:lnTo>
                    <a:pt x="13" y="38"/>
                  </a:lnTo>
                  <a:lnTo>
                    <a:pt x="5" y="38"/>
                  </a:lnTo>
                  <a:lnTo>
                    <a:pt x="5" y="34"/>
                  </a:lnTo>
                  <a:lnTo>
                    <a:pt x="0" y="30"/>
                  </a:lnTo>
                  <a:lnTo>
                    <a:pt x="0" y="27"/>
                  </a:lnTo>
                  <a:lnTo>
                    <a:pt x="2" y="22"/>
                  </a:lnTo>
                  <a:lnTo>
                    <a:pt x="9" y="15"/>
                  </a:lnTo>
                  <a:lnTo>
                    <a:pt x="10" y="10"/>
                  </a:lnTo>
                  <a:lnTo>
                    <a:pt x="11" y="6"/>
                  </a:lnTo>
                  <a:lnTo>
                    <a:pt x="15" y="5"/>
                  </a:lnTo>
                  <a:lnTo>
                    <a:pt x="24" y="3"/>
                  </a:lnTo>
                  <a:lnTo>
                    <a:pt x="24" y="2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24" y="6"/>
                  </a:lnTo>
                  <a:lnTo>
                    <a:pt x="20" y="10"/>
                  </a:lnTo>
                  <a:lnTo>
                    <a:pt x="20" y="13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1" y="1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8" name="Freeform 247">
              <a:extLst>
                <a:ext uri="{FF2B5EF4-FFF2-40B4-BE49-F238E27FC236}">
                  <a16:creationId xmlns:a16="http://schemas.microsoft.com/office/drawing/2014/main" id="{CCC437F5-353C-49D1-A708-D24FD4DF8B6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967" y="2482"/>
              <a:ext cx="1" cy="1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6" y="5"/>
                </a:cxn>
                <a:cxn ang="0">
                  <a:pos x="5" y="7"/>
                </a:cxn>
                <a:cxn ang="0">
                  <a:pos x="3" y="7"/>
                </a:cxn>
                <a:cxn ang="0">
                  <a:pos x="0" y="7"/>
                </a:cxn>
                <a:cxn ang="0">
                  <a:pos x="0" y="3"/>
                </a:cxn>
                <a:cxn ang="0">
                  <a:pos x="1" y="1"/>
                </a:cxn>
                <a:cxn ang="0">
                  <a:pos x="5" y="0"/>
                </a:cxn>
              </a:cxnLst>
              <a:rect l="0" t="0" r="r" b="b"/>
              <a:pathLst>
                <a:path w="6" h="7">
                  <a:moveTo>
                    <a:pt x="5" y="0"/>
                  </a:moveTo>
                  <a:lnTo>
                    <a:pt x="6" y="5"/>
                  </a:lnTo>
                  <a:lnTo>
                    <a:pt x="5" y="7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1" y="1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49" name="Freeform 248">
              <a:extLst>
                <a:ext uri="{FF2B5EF4-FFF2-40B4-BE49-F238E27FC236}">
                  <a16:creationId xmlns:a16="http://schemas.microsoft.com/office/drawing/2014/main" id="{7A34994B-9608-4300-ACE6-DA36A99A8136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963" y="2487"/>
              <a:ext cx="2" cy="1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8" y="2"/>
                </a:cxn>
                <a:cxn ang="0">
                  <a:pos x="8" y="6"/>
                </a:cxn>
                <a:cxn ang="0">
                  <a:pos x="3" y="6"/>
                </a:cxn>
                <a:cxn ang="0">
                  <a:pos x="0" y="1"/>
                </a:cxn>
                <a:cxn ang="0">
                  <a:pos x="7" y="0"/>
                </a:cxn>
              </a:cxnLst>
              <a:rect l="0" t="0" r="r" b="b"/>
              <a:pathLst>
                <a:path w="8" h="6">
                  <a:moveTo>
                    <a:pt x="7" y="0"/>
                  </a:moveTo>
                  <a:lnTo>
                    <a:pt x="8" y="2"/>
                  </a:lnTo>
                  <a:lnTo>
                    <a:pt x="8" y="6"/>
                  </a:lnTo>
                  <a:lnTo>
                    <a:pt x="3" y="6"/>
                  </a:lnTo>
                  <a:lnTo>
                    <a:pt x="0" y="1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0" name="Freeform 249">
              <a:extLst>
                <a:ext uri="{FF2B5EF4-FFF2-40B4-BE49-F238E27FC236}">
                  <a16:creationId xmlns:a16="http://schemas.microsoft.com/office/drawing/2014/main" id="{494847F7-4A3A-4903-9CC8-D36AA561AB78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706" y="2430"/>
              <a:ext cx="427" cy="448"/>
            </a:xfrm>
            <a:custGeom>
              <a:avLst/>
              <a:gdLst/>
              <a:ahLst/>
              <a:cxnLst>
                <a:cxn ang="0">
                  <a:pos x="598" y="69"/>
                </a:cxn>
                <a:cxn ang="0">
                  <a:pos x="523" y="81"/>
                </a:cxn>
                <a:cxn ang="0">
                  <a:pos x="572" y="165"/>
                </a:cxn>
                <a:cxn ang="0">
                  <a:pos x="503" y="211"/>
                </a:cxn>
                <a:cxn ang="0">
                  <a:pos x="408" y="243"/>
                </a:cxn>
                <a:cxn ang="0">
                  <a:pos x="317" y="186"/>
                </a:cxn>
                <a:cxn ang="0">
                  <a:pos x="225" y="231"/>
                </a:cxn>
                <a:cxn ang="0">
                  <a:pos x="210" y="254"/>
                </a:cxn>
                <a:cxn ang="0">
                  <a:pos x="220" y="460"/>
                </a:cxn>
                <a:cxn ang="0">
                  <a:pos x="83" y="554"/>
                </a:cxn>
                <a:cxn ang="0">
                  <a:pos x="0" y="698"/>
                </a:cxn>
                <a:cxn ang="0">
                  <a:pos x="82" y="806"/>
                </a:cxn>
                <a:cxn ang="0">
                  <a:pos x="180" y="853"/>
                </a:cxn>
                <a:cxn ang="0">
                  <a:pos x="303" y="883"/>
                </a:cxn>
                <a:cxn ang="0">
                  <a:pos x="468" y="840"/>
                </a:cxn>
                <a:cxn ang="0">
                  <a:pos x="573" y="973"/>
                </a:cxn>
                <a:cxn ang="0">
                  <a:pos x="720" y="1039"/>
                </a:cxn>
                <a:cxn ang="0">
                  <a:pos x="749" y="1181"/>
                </a:cxn>
                <a:cxn ang="0">
                  <a:pos x="863" y="1243"/>
                </a:cxn>
                <a:cxn ang="0">
                  <a:pos x="872" y="1398"/>
                </a:cxn>
                <a:cxn ang="0">
                  <a:pos x="901" y="1526"/>
                </a:cxn>
                <a:cxn ang="0">
                  <a:pos x="1000" y="1613"/>
                </a:cxn>
                <a:cxn ang="0">
                  <a:pos x="1059" y="1706"/>
                </a:cxn>
                <a:cxn ang="0">
                  <a:pos x="1054" y="1841"/>
                </a:cxn>
                <a:cxn ang="0">
                  <a:pos x="904" y="2000"/>
                </a:cxn>
                <a:cxn ang="0">
                  <a:pos x="973" y="2055"/>
                </a:cxn>
                <a:cxn ang="0">
                  <a:pos x="1052" y="2092"/>
                </a:cxn>
                <a:cxn ang="0">
                  <a:pos x="1126" y="2180"/>
                </a:cxn>
                <a:cxn ang="0">
                  <a:pos x="1156" y="2196"/>
                </a:cxn>
                <a:cxn ang="0">
                  <a:pos x="1275" y="2045"/>
                </a:cxn>
                <a:cxn ang="0">
                  <a:pos x="1377" y="1895"/>
                </a:cxn>
                <a:cxn ang="0">
                  <a:pos x="1376" y="1762"/>
                </a:cxn>
                <a:cxn ang="0">
                  <a:pos x="1474" y="1650"/>
                </a:cxn>
                <a:cxn ang="0">
                  <a:pos x="1598" y="1588"/>
                </a:cxn>
                <a:cxn ang="0">
                  <a:pos x="1657" y="1570"/>
                </a:cxn>
                <a:cxn ang="0">
                  <a:pos x="1787" y="1512"/>
                </a:cxn>
                <a:cxn ang="0">
                  <a:pos x="1868" y="1305"/>
                </a:cxn>
                <a:cxn ang="0">
                  <a:pos x="1901" y="1102"/>
                </a:cxn>
                <a:cxn ang="0">
                  <a:pos x="1975" y="947"/>
                </a:cxn>
                <a:cxn ang="0">
                  <a:pos x="2115" y="776"/>
                </a:cxn>
                <a:cxn ang="0">
                  <a:pos x="2040" y="565"/>
                </a:cxn>
                <a:cxn ang="0">
                  <a:pos x="1896" y="463"/>
                </a:cxn>
                <a:cxn ang="0">
                  <a:pos x="1659" y="413"/>
                </a:cxn>
                <a:cxn ang="0">
                  <a:pos x="1605" y="404"/>
                </a:cxn>
                <a:cxn ang="0">
                  <a:pos x="1561" y="364"/>
                </a:cxn>
                <a:cxn ang="0">
                  <a:pos x="1403" y="342"/>
                </a:cxn>
                <a:cxn ang="0">
                  <a:pos x="1344" y="419"/>
                </a:cxn>
                <a:cxn ang="0">
                  <a:pos x="1277" y="387"/>
                </a:cxn>
                <a:cxn ang="0">
                  <a:pos x="1238" y="381"/>
                </a:cxn>
                <a:cxn ang="0">
                  <a:pos x="1261" y="339"/>
                </a:cxn>
                <a:cxn ang="0">
                  <a:pos x="1231" y="308"/>
                </a:cxn>
                <a:cxn ang="0">
                  <a:pos x="1312" y="195"/>
                </a:cxn>
                <a:cxn ang="0">
                  <a:pos x="1247" y="69"/>
                </a:cxn>
                <a:cxn ang="0">
                  <a:pos x="1141" y="170"/>
                </a:cxn>
                <a:cxn ang="0">
                  <a:pos x="1034" y="149"/>
                </a:cxn>
                <a:cxn ang="0">
                  <a:pos x="921" y="177"/>
                </a:cxn>
                <a:cxn ang="0">
                  <a:pos x="812" y="213"/>
                </a:cxn>
                <a:cxn ang="0">
                  <a:pos x="774" y="96"/>
                </a:cxn>
                <a:cxn ang="0">
                  <a:pos x="755" y="0"/>
                </a:cxn>
              </a:cxnLst>
              <a:rect l="0" t="0" r="r" b="b"/>
              <a:pathLst>
                <a:path w="2135" h="2241">
                  <a:moveTo>
                    <a:pt x="725" y="3"/>
                  </a:moveTo>
                  <a:lnTo>
                    <a:pt x="725" y="15"/>
                  </a:lnTo>
                  <a:lnTo>
                    <a:pt x="713" y="28"/>
                  </a:lnTo>
                  <a:lnTo>
                    <a:pt x="706" y="35"/>
                  </a:lnTo>
                  <a:lnTo>
                    <a:pt x="702" y="37"/>
                  </a:lnTo>
                  <a:lnTo>
                    <a:pt x="686" y="38"/>
                  </a:lnTo>
                  <a:lnTo>
                    <a:pt x="680" y="42"/>
                  </a:lnTo>
                  <a:lnTo>
                    <a:pt x="672" y="46"/>
                  </a:lnTo>
                  <a:lnTo>
                    <a:pt x="666" y="54"/>
                  </a:lnTo>
                  <a:lnTo>
                    <a:pt x="661" y="57"/>
                  </a:lnTo>
                  <a:lnTo>
                    <a:pt x="632" y="59"/>
                  </a:lnTo>
                  <a:lnTo>
                    <a:pt x="616" y="63"/>
                  </a:lnTo>
                  <a:lnTo>
                    <a:pt x="598" y="69"/>
                  </a:lnTo>
                  <a:lnTo>
                    <a:pt x="594" y="73"/>
                  </a:lnTo>
                  <a:lnTo>
                    <a:pt x="593" y="74"/>
                  </a:lnTo>
                  <a:lnTo>
                    <a:pt x="568" y="73"/>
                  </a:lnTo>
                  <a:lnTo>
                    <a:pt x="550" y="68"/>
                  </a:lnTo>
                  <a:lnTo>
                    <a:pt x="529" y="55"/>
                  </a:lnTo>
                  <a:lnTo>
                    <a:pt x="507" y="53"/>
                  </a:lnTo>
                  <a:lnTo>
                    <a:pt x="500" y="51"/>
                  </a:lnTo>
                  <a:lnTo>
                    <a:pt x="496" y="51"/>
                  </a:lnTo>
                  <a:lnTo>
                    <a:pt x="495" y="51"/>
                  </a:lnTo>
                  <a:lnTo>
                    <a:pt x="496" y="60"/>
                  </a:lnTo>
                  <a:lnTo>
                    <a:pt x="500" y="69"/>
                  </a:lnTo>
                  <a:lnTo>
                    <a:pt x="511" y="74"/>
                  </a:lnTo>
                  <a:lnTo>
                    <a:pt x="523" y="81"/>
                  </a:lnTo>
                  <a:lnTo>
                    <a:pt x="525" y="84"/>
                  </a:lnTo>
                  <a:lnTo>
                    <a:pt x="524" y="96"/>
                  </a:lnTo>
                  <a:lnTo>
                    <a:pt x="521" y="109"/>
                  </a:lnTo>
                  <a:lnTo>
                    <a:pt x="521" y="116"/>
                  </a:lnTo>
                  <a:lnTo>
                    <a:pt x="522" y="121"/>
                  </a:lnTo>
                  <a:lnTo>
                    <a:pt x="527" y="138"/>
                  </a:lnTo>
                  <a:lnTo>
                    <a:pt x="528" y="146"/>
                  </a:lnTo>
                  <a:lnTo>
                    <a:pt x="530" y="152"/>
                  </a:lnTo>
                  <a:lnTo>
                    <a:pt x="545" y="155"/>
                  </a:lnTo>
                  <a:lnTo>
                    <a:pt x="548" y="156"/>
                  </a:lnTo>
                  <a:lnTo>
                    <a:pt x="572" y="155"/>
                  </a:lnTo>
                  <a:lnTo>
                    <a:pt x="572" y="164"/>
                  </a:lnTo>
                  <a:lnTo>
                    <a:pt x="572" y="165"/>
                  </a:lnTo>
                  <a:lnTo>
                    <a:pt x="570" y="168"/>
                  </a:lnTo>
                  <a:lnTo>
                    <a:pt x="559" y="170"/>
                  </a:lnTo>
                  <a:lnTo>
                    <a:pt x="551" y="173"/>
                  </a:lnTo>
                  <a:lnTo>
                    <a:pt x="550" y="176"/>
                  </a:lnTo>
                  <a:lnTo>
                    <a:pt x="545" y="179"/>
                  </a:lnTo>
                  <a:lnTo>
                    <a:pt x="537" y="179"/>
                  </a:lnTo>
                  <a:lnTo>
                    <a:pt x="532" y="187"/>
                  </a:lnTo>
                  <a:lnTo>
                    <a:pt x="527" y="202"/>
                  </a:lnTo>
                  <a:lnTo>
                    <a:pt x="522" y="205"/>
                  </a:lnTo>
                  <a:lnTo>
                    <a:pt x="517" y="207"/>
                  </a:lnTo>
                  <a:lnTo>
                    <a:pt x="512" y="207"/>
                  </a:lnTo>
                  <a:lnTo>
                    <a:pt x="506" y="210"/>
                  </a:lnTo>
                  <a:lnTo>
                    <a:pt x="503" y="211"/>
                  </a:lnTo>
                  <a:lnTo>
                    <a:pt x="501" y="216"/>
                  </a:lnTo>
                  <a:lnTo>
                    <a:pt x="492" y="216"/>
                  </a:lnTo>
                  <a:lnTo>
                    <a:pt x="480" y="221"/>
                  </a:lnTo>
                  <a:lnTo>
                    <a:pt x="478" y="221"/>
                  </a:lnTo>
                  <a:lnTo>
                    <a:pt x="470" y="225"/>
                  </a:lnTo>
                  <a:lnTo>
                    <a:pt x="462" y="229"/>
                  </a:lnTo>
                  <a:lnTo>
                    <a:pt x="457" y="232"/>
                  </a:lnTo>
                  <a:lnTo>
                    <a:pt x="449" y="240"/>
                  </a:lnTo>
                  <a:lnTo>
                    <a:pt x="447" y="241"/>
                  </a:lnTo>
                  <a:lnTo>
                    <a:pt x="428" y="245"/>
                  </a:lnTo>
                  <a:lnTo>
                    <a:pt x="411" y="245"/>
                  </a:lnTo>
                  <a:lnTo>
                    <a:pt x="409" y="243"/>
                  </a:lnTo>
                  <a:lnTo>
                    <a:pt x="408" y="243"/>
                  </a:lnTo>
                  <a:lnTo>
                    <a:pt x="394" y="235"/>
                  </a:lnTo>
                  <a:lnTo>
                    <a:pt x="390" y="231"/>
                  </a:lnTo>
                  <a:lnTo>
                    <a:pt x="387" y="226"/>
                  </a:lnTo>
                  <a:lnTo>
                    <a:pt x="384" y="221"/>
                  </a:lnTo>
                  <a:lnTo>
                    <a:pt x="379" y="214"/>
                  </a:lnTo>
                  <a:lnTo>
                    <a:pt x="379" y="216"/>
                  </a:lnTo>
                  <a:lnTo>
                    <a:pt x="368" y="221"/>
                  </a:lnTo>
                  <a:lnTo>
                    <a:pt x="362" y="192"/>
                  </a:lnTo>
                  <a:lnTo>
                    <a:pt x="354" y="181"/>
                  </a:lnTo>
                  <a:lnTo>
                    <a:pt x="349" y="176"/>
                  </a:lnTo>
                  <a:lnTo>
                    <a:pt x="338" y="176"/>
                  </a:lnTo>
                  <a:lnTo>
                    <a:pt x="319" y="186"/>
                  </a:lnTo>
                  <a:lnTo>
                    <a:pt x="317" y="186"/>
                  </a:lnTo>
                  <a:lnTo>
                    <a:pt x="313" y="179"/>
                  </a:lnTo>
                  <a:lnTo>
                    <a:pt x="309" y="177"/>
                  </a:lnTo>
                  <a:lnTo>
                    <a:pt x="307" y="177"/>
                  </a:lnTo>
                  <a:lnTo>
                    <a:pt x="303" y="182"/>
                  </a:lnTo>
                  <a:lnTo>
                    <a:pt x="302" y="188"/>
                  </a:lnTo>
                  <a:lnTo>
                    <a:pt x="298" y="192"/>
                  </a:lnTo>
                  <a:lnTo>
                    <a:pt x="218" y="192"/>
                  </a:lnTo>
                  <a:lnTo>
                    <a:pt x="217" y="191"/>
                  </a:lnTo>
                  <a:lnTo>
                    <a:pt x="217" y="222"/>
                  </a:lnTo>
                  <a:lnTo>
                    <a:pt x="217" y="222"/>
                  </a:lnTo>
                  <a:lnTo>
                    <a:pt x="217" y="225"/>
                  </a:lnTo>
                  <a:lnTo>
                    <a:pt x="221" y="226"/>
                  </a:lnTo>
                  <a:lnTo>
                    <a:pt x="225" y="231"/>
                  </a:lnTo>
                  <a:lnTo>
                    <a:pt x="232" y="231"/>
                  </a:lnTo>
                  <a:lnTo>
                    <a:pt x="234" y="229"/>
                  </a:lnTo>
                  <a:lnTo>
                    <a:pt x="244" y="227"/>
                  </a:lnTo>
                  <a:lnTo>
                    <a:pt x="249" y="235"/>
                  </a:lnTo>
                  <a:lnTo>
                    <a:pt x="250" y="242"/>
                  </a:lnTo>
                  <a:lnTo>
                    <a:pt x="254" y="252"/>
                  </a:lnTo>
                  <a:lnTo>
                    <a:pt x="254" y="253"/>
                  </a:lnTo>
                  <a:lnTo>
                    <a:pt x="249" y="254"/>
                  </a:lnTo>
                  <a:lnTo>
                    <a:pt x="248" y="252"/>
                  </a:lnTo>
                  <a:lnTo>
                    <a:pt x="244" y="251"/>
                  </a:lnTo>
                  <a:lnTo>
                    <a:pt x="234" y="249"/>
                  </a:lnTo>
                  <a:lnTo>
                    <a:pt x="227" y="252"/>
                  </a:lnTo>
                  <a:lnTo>
                    <a:pt x="210" y="254"/>
                  </a:lnTo>
                  <a:lnTo>
                    <a:pt x="205" y="257"/>
                  </a:lnTo>
                  <a:lnTo>
                    <a:pt x="205" y="295"/>
                  </a:lnTo>
                  <a:lnTo>
                    <a:pt x="210" y="300"/>
                  </a:lnTo>
                  <a:lnTo>
                    <a:pt x="222" y="310"/>
                  </a:lnTo>
                  <a:lnTo>
                    <a:pt x="228" y="316"/>
                  </a:lnTo>
                  <a:lnTo>
                    <a:pt x="233" y="326"/>
                  </a:lnTo>
                  <a:lnTo>
                    <a:pt x="240" y="354"/>
                  </a:lnTo>
                  <a:lnTo>
                    <a:pt x="239" y="360"/>
                  </a:lnTo>
                  <a:lnTo>
                    <a:pt x="238" y="370"/>
                  </a:lnTo>
                  <a:lnTo>
                    <a:pt x="228" y="433"/>
                  </a:lnTo>
                  <a:lnTo>
                    <a:pt x="227" y="434"/>
                  </a:lnTo>
                  <a:lnTo>
                    <a:pt x="223" y="452"/>
                  </a:lnTo>
                  <a:lnTo>
                    <a:pt x="220" y="460"/>
                  </a:lnTo>
                  <a:lnTo>
                    <a:pt x="218" y="472"/>
                  </a:lnTo>
                  <a:lnTo>
                    <a:pt x="217" y="475"/>
                  </a:lnTo>
                  <a:lnTo>
                    <a:pt x="216" y="483"/>
                  </a:lnTo>
                  <a:lnTo>
                    <a:pt x="213" y="498"/>
                  </a:lnTo>
                  <a:lnTo>
                    <a:pt x="211" y="504"/>
                  </a:lnTo>
                  <a:lnTo>
                    <a:pt x="210" y="511"/>
                  </a:lnTo>
                  <a:lnTo>
                    <a:pt x="209" y="514"/>
                  </a:lnTo>
                  <a:lnTo>
                    <a:pt x="202" y="517"/>
                  </a:lnTo>
                  <a:lnTo>
                    <a:pt x="182" y="516"/>
                  </a:lnTo>
                  <a:lnTo>
                    <a:pt x="169" y="521"/>
                  </a:lnTo>
                  <a:lnTo>
                    <a:pt x="118" y="536"/>
                  </a:lnTo>
                  <a:lnTo>
                    <a:pt x="99" y="543"/>
                  </a:lnTo>
                  <a:lnTo>
                    <a:pt x="83" y="554"/>
                  </a:lnTo>
                  <a:lnTo>
                    <a:pt x="72" y="563"/>
                  </a:lnTo>
                  <a:lnTo>
                    <a:pt x="59" y="579"/>
                  </a:lnTo>
                  <a:lnTo>
                    <a:pt x="50" y="591"/>
                  </a:lnTo>
                  <a:lnTo>
                    <a:pt x="41" y="607"/>
                  </a:lnTo>
                  <a:lnTo>
                    <a:pt x="39" y="613"/>
                  </a:lnTo>
                  <a:lnTo>
                    <a:pt x="39" y="643"/>
                  </a:lnTo>
                  <a:lnTo>
                    <a:pt x="30" y="644"/>
                  </a:lnTo>
                  <a:lnTo>
                    <a:pt x="21" y="646"/>
                  </a:lnTo>
                  <a:lnTo>
                    <a:pt x="17" y="651"/>
                  </a:lnTo>
                  <a:lnTo>
                    <a:pt x="13" y="668"/>
                  </a:lnTo>
                  <a:lnTo>
                    <a:pt x="1" y="690"/>
                  </a:lnTo>
                  <a:lnTo>
                    <a:pt x="0" y="694"/>
                  </a:lnTo>
                  <a:lnTo>
                    <a:pt x="0" y="698"/>
                  </a:lnTo>
                  <a:lnTo>
                    <a:pt x="11" y="721"/>
                  </a:lnTo>
                  <a:lnTo>
                    <a:pt x="13" y="733"/>
                  </a:lnTo>
                  <a:lnTo>
                    <a:pt x="14" y="737"/>
                  </a:lnTo>
                  <a:lnTo>
                    <a:pt x="23" y="748"/>
                  </a:lnTo>
                  <a:lnTo>
                    <a:pt x="27" y="756"/>
                  </a:lnTo>
                  <a:lnTo>
                    <a:pt x="39" y="769"/>
                  </a:lnTo>
                  <a:lnTo>
                    <a:pt x="49" y="775"/>
                  </a:lnTo>
                  <a:lnTo>
                    <a:pt x="50" y="784"/>
                  </a:lnTo>
                  <a:lnTo>
                    <a:pt x="44" y="794"/>
                  </a:lnTo>
                  <a:lnTo>
                    <a:pt x="45" y="797"/>
                  </a:lnTo>
                  <a:lnTo>
                    <a:pt x="57" y="801"/>
                  </a:lnTo>
                  <a:lnTo>
                    <a:pt x="77" y="802"/>
                  </a:lnTo>
                  <a:lnTo>
                    <a:pt x="82" y="806"/>
                  </a:lnTo>
                  <a:lnTo>
                    <a:pt x="86" y="811"/>
                  </a:lnTo>
                  <a:lnTo>
                    <a:pt x="88" y="822"/>
                  </a:lnTo>
                  <a:lnTo>
                    <a:pt x="91" y="826"/>
                  </a:lnTo>
                  <a:lnTo>
                    <a:pt x="104" y="829"/>
                  </a:lnTo>
                  <a:lnTo>
                    <a:pt x="119" y="830"/>
                  </a:lnTo>
                  <a:lnTo>
                    <a:pt x="127" y="829"/>
                  </a:lnTo>
                  <a:lnTo>
                    <a:pt x="145" y="819"/>
                  </a:lnTo>
                  <a:lnTo>
                    <a:pt x="167" y="803"/>
                  </a:lnTo>
                  <a:lnTo>
                    <a:pt x="177" y="794"/>
                  </a:lnTo>
                  <a:lnTo>
                    <a:pt x="180" y="792"/>
                  </a:lnTo>
                  <a:lnTo>
                    <a:pt x="180" y="795"/>
                  </a:lnTo>
                  <a:lnTo>
                    <a:pt x="180" y="849"/>
                  </a:lnTo>
                  <a:lnTo>
                    <a:pt x="180" y="853"/>
                  </a:lnTo>
                  <a:lnTo>
                    <a:pt x="180" y="882"/>
                  </a:lnTo>
                  <a:lnTo>
                    <a:pt x="183" y="886"/>
                  </a:lnTo>
                  <a:lnTo>
                    <a:pt x="189" y="889"/>
                  </a:lnTo>
                  <a:lnTo>
                    <a:pt x="194" y="889"/>
                  </a:lnTo>
                  <a:lnTo>
                    <a:pt x="201" y="887"/>
                  </a:lnTo>
                  <a:lnTo>
                    <a:pt x="201" y="887"/>
                  </a:lnTo>
                  <a:lnTo>
                    <a:pt x="209" y="883"/>
                  </a:lnTo>
                  <a:lnTo>
                    <a:pt x="226" y="882"/>
                  </a:lnTo>
                  <a:lnTo>
                    <a:pt x="228" y="880"/>
                  </a:lnTo>
                  <a:lnTo>
                    <a:pt x="236" y="880"/>
                  </a:lnTo>
                  <a:lnTo>
                    <a:pt x="254" y="886"/>
                  </a:lnTo>
                  <a:lnTo>
                    <a:pt x="295" y="887"/>
                  </a:lnTo>
                  <a:lnTo>
                    <a:pt x="303" y="883"/>
                  </a:lnTo>
                  <a:lnTo>
                    <a:pt x="308" y="880"/>
                  </a:lnTo>
                  <a:lnTo>
                    <a:pt x="334" y="871"/>
                  </a:lnTo>
                  <a:lnTo>
                    <a:pt x="341" y="867"/>
                  </a:lnTo>
                  <a:lnTo>
                    <a:pt x="366" y="845"/>
                  </a:lnTo>
                  <a:lnTo>
                    <a:pt x="383" y="826"/>
                  </a:lnTo>
                  <a:lnTo>
                    <a:pt x="389" y="819"/>
                  </a:lnTo>
                  <a:lnTo>
                    <a:pt x="405" y="816"/>
                  </a:lnTo>
                  <a:lnTo>
                    <a:pt x="411" y="816"/>
                  </a:lnTo>
                  <a:lnTo>
                    <a:pt x="438" y="812"/>
                  </a:lnTo>
                  <a:lnTo>
                    <a:pt x="457" y="813"/>
                  </a:lnTo>
                  <a:lnTo>
                    <a:pt x="460" y="816"/>
                  </a:lnTo>
                  <a:lnTo>
                    <a:pt x="465" y="823"/>
                  </a:lnTo>
                  <a:lnTo>
                    <a:pt x="468" y="840"/>
                  </a:lnTo>
                  <a:lnTo>
                    <a:pt x="468" y="872"/>
                  </a:lnTo>
                  <a:lnTo>
                    <a:pt x="467" y="882"/>
                  </a:lnTo>
                  <a:lnTo>
                    <a:pt x="462" y="889"/>
                  </a:lnTo>
                  <a:lnTo>
                    <a:pt x="460" y="893"/>
                  </a:lnTo>
                  <a:lnTo>
                    <a:pt x="459" y="900"/>
                  </a:lnTo>
                  <a:lnTo>
                    <a:pt x="465" y="924"/>
                  </a:lnTo>
                  <a:lnTo>
                    <a:pt x="474" y="937"/>
                  </a:lnTo>
                  <a:lnTo>
                    <a:pt x="481" y="943"/>
                  </a:lnTo>
                  <a:lnTo>
                    <a:pt x="508" y="963"/>
                  </a:lnTo>
                  <a:lnTo>
                    <a:pt x="521" y="967"/>
                  </a:lnTo>
                  <a:lnTo>
                    <a:pt x="538" y="969"/>
                  </a:lnTo>
                  <a:lnTo>
                    <a:pt x="557" y="969"/>
                  </a:lnTo>
                  <a:lnTo>
                    <a:pt x="573" y="973"/>
                  </a:lnTo>
                  <a:lnTo>
                    <a:pt x="580" y="979"/>
                  </a:lnTo>
                  <a:lnTo>
                    <a:pt x="582" y="983"/>
                  </a:lnTo>
                  <a:lnTo>
                    <a:pt x="589" y="991"/>
                  </a:lnTo>
                  <a:lnTo>
                    <a:pt x="597" y="995"/>
                  </a:lnTo>
                  <a:lnTo>
                    <a:pt x="635" y="1005"/>
                  </a:lnTo>
                  <a:lnTo>
                    <a:pt x="651" y="1020"/>
                  </a:lnTo>
                  <a:lnTo>
                    <a:pt x="656" y="1023"/>
                  </a:lnTo>
                  <a:lnTo>
                    <a:pt x="666" y="1023"/>
                  </a:lnTo>
                  <a:lnTo>
                    <a:pt x="675" y="1021"/>
                  </a:lnTo>
                  <a:lnTo>
                    <a:pt x="680" y="1021"/>
                  </a:lnTo>
                  <a:lnTo>
                    <a:pt x="693" y="1023"/>
                  </a:lnTo>
                  <a:lnTo>
                    <a:pt x="712" y="1034"/>
                  </a:lnTo>
                  <a:lnTo>
                    <a:pt x="720" y="1039"/>
                  </a:lnTo>
                  <a:lnTo>
                    <a:pt x="726" y="1050"/>
                  </a:lnTo>
                  <a:lnTo>
                    <a:pt x="731" y="1065"/>
                  </a:lnTo>
                  <a:lnTo>
                    <a:pt x="732" y="1080"/>
                  </a:lnTo>
                  <a:lnTo>
                    <a:pt x="736" y="1088"/>
                  </a:lnTo>
                  <a:lnTo>
                    <a:pt x="739" y="1093"/>
                  </a:lnTo>
                  <a:lnTo>
                    <a:pt x="739" y="1102"/>
                  </a:lnTo>
                  <a:lnTo>
                    <a:pt x="737" y="1119"/>
                  </a:lnTo>
                  <a:lnTo>
                    <a:pt x="729" y="1120"/>
                  </a:lnTo>
                  <a:lnTo>
                    <a:pt x="729" y="1124"/>
                  </a:lnTo>
                  <a:lnTo>
                    <a:pt x="729" y="1129"/>
                  </a:lnTo>
                  <a:lnTo>
                    <a:pt x="736" y="1145"/>
                  </a:lnTo>
                  <a:lnTo>
                    <a:pt x="743" y="1168"/>
                  </a:lnTo>
                  <a:lnTo>
                    <a:pt x="749" y="1181"/>
                  </a:lnTo>
                  <a:lnTo>
                    <a:pt x="764" y="1181"/>
                  </a:lnTo>
                  <a:lnTo>
                    <a:pt x="775" y="1182"/>
                  </a:lnTo>
                  <a:lnTo>
                    <a:pt x="788" y="1182"/>
                  </a:lnTo>
                  <a:lnTo>
                    <a:pt x="793" y="1184"/>
                  </a:lnTo>
                  <a:lnTo>
                    <a:pt x="836" y="1184"/>
                  </a:lnTo>
                  <a:lnTo>
                    <a:pt x="841" y="1185"/>
                  </a:lnTo>
                  <a:lnTo>
                    <a:pt x="844" y="1188"/>
                  </a:lnTo>
                  <a:lnTo>
                    <a:pt x="846" y="1193"/>
                  </a:lnTo>
                  <a:lnTo>
                    <a:pt x="844" y="1203"/>
                  </a:lnTo>
                  <a:lnTo>
                    <a:pt x="841" y="1211"/>
                  </a:lnTo>
                  <a:lnTo>
                    <a:pt x="841" y="1217"/>
                  </a:lnTo>
                  <a:lnTo>
                    <a:pt x="846" y="1237"/>
                  </a:lnTo>
                  <a:lnTo>
                    <a:pt x="863" y="1243"/>
                  </a:lnTo>
                  <a:lnTo>
                    <a:pt x="866" y="1246"/>
                  </a:lnTo>
                  <a:lnTo>
                    <a:pt x="871" y="1260"/>
                  </a:lnTo>
                  <a:lnTo>
                    <a:pt x="881" y="1279"/>
                  </a:lnTo>
                  <a:lnTo>
                    <a:pt x="883" y="1289"/>
                  </a:lnTo>
                  <a:lnTo>
                    <a:pt x="883" y="1312"/>
                  </a:lnTo>
                  <a:lnTo>
                    <a:pt x="882" y="1341"/>
                  </a:lnTo>
                  <a:lnTo>
                    <a:pt x="881" y="1345"/>
                  </a:lnTo>
                  <a:lnTo>
                    <a:pt x="876" y="1356"/>
                  </a:lnTo>
                  <a:lnTo>
                    <a:pt x="871" y="1367"/>
                  </a:lnTo>
                  <a:lnTo>
                    <a:pt x="869" y="1373"/>
                  </a:lnTo>
                  <a:lnTo>
                    <a:pt x="869" y="1381"/>
                  </a:lnTo>
                  <a:lnTo>
                    <a:pt x="871" y="1386"/>
                  </a:lnTo>
                  <a:lnTo>
                    <a:pt x="872" y="1398"/>
                  </a:lnTo>
                  <a:lnTo>
                    <a:pt x="871" y="1399"/>
                  </a:lnTo>
                  <a:lnTo>
                    <a:pt x="863" y="1402"/>
                  </a:lnTo>
                  <a:lnTo>
                    <a:pt x="862" y="1403"/>
                  </a:lnTo>
                  <a:lnTo>
                    <a:pt x="861" y="1408"/>
                  </a:lnTo>
                  <a:lnTo>
                    <a:pt x="861" y="1410"/>
                  </a:lnTo>
                  <a:lnTo>
                    <a:pt x="868" y="1424"/>
                  </a:lnTo>
                  <a:lnTo>
                    <a:pt x="869" y="1426"/>
                  </a:lnTo>
                  <a:lnTo>
                    <a:pt x="871" y="1474"/>
                  </a:lnTo>
                  <a:lnTo>
                    <a:pt x="869" y="1507"/>
                  </a:lnTo>
                  <a:lnTo>
                    <a:pt x="873" y="1516"/>
                  </a:lnTo>
                  <a:lnTo>
                    <a:pt x="879" y="1518"/>
                  </a:lnTo>
                  <a:lnTo>
                    <a:pt x="894" y="1522"/>
                  </a:lnTo>
                  <a:lnTo>
                    <a:pt x="901" y="1526"/>
                  </a:lnTo>
                  <a:lnTo>
                    <a:pt x="919" y="1528"/>
                  </a:lnTo>
                  <a:lnTo>
                    <a:pt x="931" y="1528"/>
                  </a:lnTo>
                  <a:lnTo>
                    <a:pt x="943" y="1527"/>
                  </a:lnTo>
                  <a:lnTo>
                    <a:pt x="948" y="1524"/>
                  </a:lnTo>
                  <a:lnTo>
                    <a:pt x="957" y="1521"/>
                  </a:lnTo>
                  <a:lnTo>
                    <a:pt x="963" y="1526"/>
                  </a:lnTo>
                  <a:lnTo>
                    <a:pt x="986" y="1533"/>
                  </a:lnTo>
                  <a:lnTo>
                    <a:pt x="992" y="1542"/>
                  </a:lnTo>
                  <a:lnTo>
                    <a:pt x="994" y="1548"/>
                  </a:lnTo>
                  <a:lnTo>
                    <a:pt x="996" y="1571"/>
                  </a:lnTo>
                  <a:lnTo>
                    <a:pt x="1000" y="1583"/>
                  </a:lnTo>
                  <a:lnTo>
                    <a:pt x="998" y="1608"/>
                  </a:lnTo>
                  <a:lnTo>
                    <a:pt x="1000" y="1613"/>
                  </a:lnTo>
                  <a:lnTo>
                    <a:pt x="1006" y="1620"/>
                  </a:lnTo>
                  <a:lnTo>
                    <a:pt x="1013" y="1625"/>
                  </a:lnTo>
                  <a:lnTo>
                    <a:pt x="1019" y="1628"/>
                  </a:lnTo>
                  <a:lnTo>
                    <a:pt x="1029" y="1628"/>
                  </a:lnTo>
                  <a:lnTo>
                    <a:pt x="1035" y="1625"/>
                  </a:lnTo>
                  <a:lnTo>
                    <a:pt x="1048" y="1625"/>
                  </a:lnTo>
                  <a:lnTo>
                    <a:pt x="1057" y="1623"/>
                  </a:lnTo>
                  <a:lnTo>
                    <a:pt x="1062" y="1628"/>
                  </a:lnTo>
                  <a:lnTo>
                    <a:pt x="1067" y="1636"/>
                  </a:lnTo>
                  <a:lnTo>
                    <a:pt x="1067" y="1661"/>
                  </a:lnTo>
                  <a:lnTo>
                    <a:pt x="1066" y="1664"/>
                  </a:lnTo>
                  <a:lnTo>
                    <a:pt x="1062" y="1680"/>
                  </a:lnTo>
                  <a:lnTo>
                    <a:pt x="1059" y="1706"/>
                  </a:lnTo>
                  <a:lnTo>
                    <a:pt x="1057" y="1726"/>
                  </a:lnTo>
                  <a:lnTo>
                    <a:pt x="1066" y="1726"/>
                  </a:lnTo>
                  <a:lnTo>
                    <a:pt x="1070" y="1725"/>
                  </a:lnTo>
                  <a:lnTo>
                    <a:pt x="1084" y="1725"/>
                  </a:lnTo>
                  <a:lnTo>
                    <a:pt x="1091" y="1732"/>
                  </a:lnTo>
                  <a:lnTo>
                    <a:pt x="1103" y="1771"/>
                  </a:lnTo>
                  <a:lnTo>
                    <a:pt x="1103" y="1803"/>
                  </a:lnTo>
                  <a:lnTo>
                    <a:pt x="1102" y="1814"/>
                  </a:lnTo>
                  <a:lnTo>
                    <a:pt x="1099" y="1818"/>
                  </a:lnTo>
                  <a:lnTo>
                    <a:pt x="1097" y="1822"/>
                  </a:lnTo>
                  <a:lnTo>
                    <a:pt x="1073" y="1838"/>
                  </a:lnTo>
                  <a:lnTo>
                    <a:pt x="1066" y="1840"/>
                  </a:lnTo>
                  <a:lnTo>
                    <a:pt x="1054" y="1841"/>
                  </a:lnTo>
                  <a:lnTo>
                    <a:pt x="1046" y="1845"/>
                  </a:lnTo>
                  <a:lnTo>
                    <a:pt x="1037" y="1857"/>
                  </a:lnTo>
                  <a:lnTo>
                    <a:pt x="1028" y="1867"/>
                  </a:lnTo>
                  <a:lnTo>
                    <a:pt x="984" y="1905"/>
                  </a:lnTo>
                  <a:lnTo>
                    <a:pt x="982" y="1909"/>
                  </a:lnTo>
                  <a:lnTo>
                    <a:pt x="978" y="1916"/>
                  </a:lnTo>
                  <a:lnTo>
                    <a:pt x="958" y="1941"/>
                  </a:lnTo>
                  <a:lnTo>
                    <a:pt x="955" y="1947"/>
                  </a:lnTo>
                  <a:lnTo>
                    <a:pt x="937" y="1968"/>
                  </a:lnTo>
                  <a:lnTo>
                    <a:pt x="922" y="1980"/>
                  </a:lnTo>
                  <a:lnTo>
                    <a:pt x="915" y="1989"/>
                  </a:lnTo>
                  <a:lnTo>
                    <a:pt x="906" y="1995"/>
                  </a:lnTo>
                  <a:lnTo>
                    <a:pt x="904" y="2000"/>
                  </a:lnTo>
                  <a:lnTo>
                    <a:pt x="895" y="2010"/>
                  </a:lnTo>
                  <a:lnTo>
                    <a:pt x="885" y="2015"/>
                  </a:lnTo>
                  <a:lnTo>
                    <a:pt x="904" y="2017"/>
                  </a:lnTo>
                  <a:lnTo>
                    <a:pt x="911" y="2013"/>
                  </a:lnTo>
                  <a:lnTo>
                    <a:pt x="915" y="2007"/>
                  </a:lnTo>
                  <a:lnTo>
                    <a:pt x="920" y="2005"/>
                  </a:lnTo>
                  <a:lnTo>
                    <a:pt x="925" y="2005"/>
                  </a:lnTo>
                  <a:lnTo>
                    <a:pt x="931" y="2007"/>
                  </a:lnTo>
                  <a:lnTo>
                    <a:pt x="943" y="2017"/>
                  </a:lnTo>
                  <a:lnTo>
                    <a:pt x="948" y="2022"/>
                  </a:lnTo>
                  <a:lnTo>
                    <a:pt x="959" y="2032"/>
                  </a:lnTo>
                  <a:lnTo>
                    <a:pt x="968" y="2040"/>
                  </a:lnTo>
                  <a:lnTo>
                    <a:pt x="973" y="2055"/>
                  </a:lnTo>
                  <a:lnTo>
                    <a:pt x="974" y="2064"/>
                  </a:lnTo>
                  <a:lnTo>
                    <a:pt x="982" y="2065"/>
                  </a:lnTo>
                  <a:lnTo>
                    <a:pt x="986" y="2064"/>
                  </a:lnTo>
                  <a:lnTo>
                    <a:pt x="1000" y="2053"/>
                  </a:lnTo>
                  <a:lnTo>
                    <a:pt x="1005" y="2056"/>
                  </a:lnTo>
                  <a:lnTo>
                    <a:pt x="1006" y="2060"/>
                  </a:lnTo>
                  <a:lnTo>
                    <a:pt x="1011" y="2070"/>
                  </a:lnTo>
                  <a:lnTo>
                    <a:pt x="1018" y="2078"/>
                  </a:lnTo>
                  <a:lnTo>
                    <a:pt x="1021" y="2081"/>
                  </a:lnTo>
                  <a:lnTo>
                    <a:pt x="1025" y="2082"/>
                  </a:lnTo>
                  <a:lnTo>
                    <a:pt x="1033" y="2082"/>
                  </a:lnTo>
                  <a:lnTo>
                    <a:pt x="1040" y="2091"/>
                  </a:lnTo>
                  <a:lnTo>
                    <a:pt x="1052" y="2092"/>
                  </a:lnTo>
                  <a:lnTo>
                    <a:pt x="1055" y="2096"/>
                  </a:lnTo>
                  <a:lnTo>
                    <a:pt x="1062" y="2107"/>
                  </a:lnTo>
                  <a:lnTo>
                    <a:pt x="1068" y="2112"/>
                  </a:lnTo>
                  <a:lnTo>
                    <a:pt x="1077" y="2117"/>
                  </a:lnTo>
                  <a:lnTo>
                    <a:pt x="1082" y="2118"/>
                  </a:lnTo>
                  <a:lnTo>
                    <a:pt x="1097" y="2125"/>
                  </a:lnTo>
                  <a:lnTo>
                    <a:pt x="1100" y="2131"/>
                  </a:lnTo>
                  <a:lnTo>
                    <a:pt x="1104" y="2150"/>
                  </a:lnTo>
                  <a:lnTo>
                    <a:pt x="1107" y="2153"/>
                  </a:lnTo>
                  <a:lnTo>
                    <a:pt x="1127" y="2168"/>
                  </a:lnTo>
                  <a:lnTo>
                    <a:pt x="1132" y="2177"/>
                  </a:lnTo>
                  <a:lnTo>
                    <a:pt x="1131" y="2179"/>
                  </a:lnTo>
                  <a:lnTo>
                    <a:pt x="1126" y="2180"/>
                  </a:lnTo>
                  <a:lnTo>
                    <a:pt x="1124" y="2188"/>
                  </a:lnTo>
                  <a:lnTo>
                    <a:pt x="1121" y="2189"/>
                  </a:lnTo>
                  <a:lnTo>
                    <a:pt x="1116" y="2196"/>
                  </a:lnTo>
                  <a:lnTo>
                    <a:pt x="1114" y="2204"/>
                  </a:lnTo>
                  <a:lnTo>
                    <a:pt x="1114" y="2220"/>
                  </a:lnTo>
                  <a:lnTo>
                    <a:pt x="1111" y="2234"/>
                  </a:lnTo>
                  <a:lnTo>
                    <a:pt x="1113" y="2236"/>
                  </a:lnTo>
                  <a:lnTo>
                    <a:pt x="1116" y="2241"/>
                  </a:lnTo>
                  <a:lnTo>
                    <a:pt x="1116" y="2237"/>
                  </a:lnTo>
                  <a:lnTo>
                    <a:pt x="1121" y="2232"/>
                  </a:lnTo>
                  <a:lnTo>
                    <a:pt x="1130" y="2227"/>
                  </a:lnTo>
                  <a:lnTo>
                    <a:pt x="1145" y="2215"/>
                  </a:lnTo>
                  <a:lnTo>
                    <a:pt x="1156" y="2196"/>
                  </a:lnTo>
                  <a:lnTo>
                    <a:pt x="1167" y="2184"/>
                  </a:lnTo>
                  <a:lnTo>
                    <a:pt x="1173" y="2156"/>
                  </a:lnTo>
                  <a:lnTo>
                    <a:pt x="1178" y="2148"/>
                  </a:lnTo>
                  <a:lnTo>
                    <a:pt x="1193" y="2132"/>
                  </a:lnTo>
                  <a:lnTo>
                    <a:pt x="1199" y="2129"/>
                  </a:lnTo>
                  <a:lnTo>
                    <a:pt x="1221" y="2112"/>
                  </a:lnTo>
                  <a:lnTo>
                    <a:pt x="1229" y="2108"/>
                  </a:lnTo>
                  <a:lnTo>
                    <a:pt x="1238" y="2102"/>
                  </a:lnTo>
                  <a:lnTo>
                    <a:pt x="1244" y="2096"/>
                  </a:lnTo>
                  <a:lnTo>
                    <a:pt x="1247" y="2088"/>
                  </a:lnTo>
                  <a:lnTo>
                    <a:pt x="1253" y="2078"/>
                  </a:lnTo>
                  <a:lnTo>
                    <a:pt x="1267" y="2059"/>
                  </a:lnTo>
                  <a:lnTo>
                    <a:pt x="1275" y="2045"/>
                  </a:lnTo>
                  <a:lnTo>
                    <a:pt x="1286" y="2032"/>
                  </a:lnTo>
                  <a:lnTo>
                    <a:pt x="1291" y="2010"/>
                  </a:lnTo>
                  <a:lnTo>
                    <a:pt x="1303" y="1981"/>
                  </a:lnTo>
                  <a:lnTo>
                    <a:pt x="1309" y="1973"/>
                  </a:lnTo>
                  <a:lnTo>
                    <a:pt x="1314" y="1963"/>
                  </a:lnTo>
                  <a:lnTo>
                    <a:pt x="1318" y="1956"/>
                  </a:lnTo>
                  <a:lnTo>
                    <a:pt x="1324" y="1951"/>
                  </a:lnTo>
                  <a:lnTo>
                    <a:pt x="1339" y="1930"/>
                  </a:lnTo>
                  <a:lnTo>
                    <a:pt x="1346" y="1922"/>
                  </a:lnTo>
                  <a:lnTo>
                    <a:pt x="1352" y="1919"/>
                  </a:lnTo>
                  <a:lnTo>
                    <a:pt x="1363" y="1915"/>
                  </a:lnTo>
                  <a:lnTo>
                    <a:pt x="1368" y="1902"/>
                  </a:lnTo>
                  <a:lnTo>
                    <a:pt x="1377" y="1895"/>
                  </a:lnTo>
                  <a:lnTo>
                    <a:pt x="1380" y="1873"/>
                  </a:lnTo>
                  <a:lnTo>
                    <a:pt x="1382" y="1834"/>
                  </a:lnTo>
                  <a:lnTo>
                    <a:pt x="1384" y="1829"/>
                  </a:lnTo>
                  <a:lnTo>
                    <a:pt x="1390" y="1829"/>
                  </a:lnTo>
                  <a:lnTo>
                    <a:pt x="1392" y="1825"/>
                  </a:lnTo>
                  <a:lnTo>
                    <a:pt x="1389" y="1820"/>
                  </a:lnTo>
                  <a:lnTo>
                    <a:pt x="1382" y="1813"/>
                  </a:lnTo>
                  <a:lnTo>
                    <a:pt x="1380" y="1809"/>
                  </a:lnTo>
                  <a:lnTo>
                    <a:pt x="1380" y="1795"/>
                  </a:lnTo>
                  <a:lnTo>
                    <a:pt x="1378" y="1792"/>
                  </a:lnTo>
                  <a:lnTo>
                    <a:pt x="1378" y="1777"/>
                  </a:lnTo>
                  <a:lnTo>
                    <a:pt x="1376" y="1769"/>
                  </a:lnTo>
                  <a:lnTo>
                    <a:pt x="1376" y="1762"/>
                  </a:lnTo>
                  <a:lnTo>
                    <a:pt x="1378" y="1758"/>
                  </a:lnTo>
                  <a:lnTo>
                    <a:pt x="1380" y="1752"/>
                  </a:lnTo>
                  <a:lnTo>
                    <a:pt x="1380" y="1742"/>
                  </a:lnTo>
                  <a:lnTo>
                    <a:pt x="1390" y="1726"/>
                  </a:lnTo>
                  <a:lnTo>
                    <a:pt x="1395" y="1719"/>
                  </a:lnTo>
                  <a:lnTo>
                    <a:pt x="1409" y="1706"/>
                  </a:lnTo>
                  <a:lnTo>
                    <a:pt x="1428" y="1684"/>
                  </a:lnTo>
                  <a:lnTo>
                    <a:pt x="1431" y="1684"/>
                  </a:lnTo>
                  <a:lnTo>
                    <a:pt x="1436" y="1680"/>
                  </a:lnTo>
                  <a:lnTo>
                    <a:pt x="1446" y="1672"/>
                  </a:lnTo>
                  <a:lnTo>
                    <a:pt x="1459" y="1662"/>
                  </a:lnTo>
                  <a:lnTo>
                    <a:pt x="1464" y="1656"/>
                  </a:lnTo>
                  <a:lnTo>
                    <a:pt x="1474" y="1650"/>
                  </a:lnTo>
                  <a:lnTo>
                    <a:pt x="1487" y="1636"/>
                  </a:lnTo>
                  <a:lnTo>
                    <a:pt x="1501" y="1628"/>
                  </a:lnTo>
                  <a:lnTo>
                    <a:pt x="1511" y="1628"/>
                  </a:lnTo>
                  <a:lnTo>
                    <a:pt x="1516" y="1625"/>
                  </a:lnTo>
                  <a:lnTo>
                    <a:pt x="1522" y="1618"/>
                  </a:lnTo>
                  <a:lnTo>
                    <a:pt x="1533" y="1614"/>
                  </a:lnTo>
                  <a:lnTo>
                    <a:pt x="1550" y="1614"/>
                  </a:lnTo>
                  <a:lnTo>
                    <a:pt x="1561" y="1606"/>
                  </a:lnTo>
                  <a:lnTo>
                    <a:pt x="1565" y="1604"/>
                  </a:lnTo>
                  <a:lnTo>
                    <a:pt x="1573" y="1593"/>
                  </a:lnTo>
                  <a:lnTo>
                    <a:pt x="1578" y="1591"/>
                  </a:lnTo>
                  <a:lnTo>
                    <a:pt x="1591" y="1588"/>
                  </a:lnTo>
                  <a:lnTo>
                    <a:pt x="1598" y="1588"/>
                  </a:lnTo>
                  <a:lnTo>
                    <a:pt x="1600" y="1585"/>
                  </a:lnTo>
                  <a:lnTo>
                    <a:pt x="1600" y="1581"/>
                  </a:lnTo>
                  <a:lnTo>
                    <a:pt x="1597" y="1579"/>
                  </a:lnTo>
                  <a:lnTo>
                    <a:pt x="1597" y="1576"/>
                  </a:lnTo>
                  <a:lnTo>
                    <a:pt x="1605" y="1569"/>
                  </a:lnTo>
                  <a:lnTo>
                    <a:pt x="1608" y="1569"/>
                  </a:lnTo>
                  <a:lnTo>
                    <a:pt x="1608" y="1567"/>
                  </a:lnTo>
                  <a:lnTo>
                    <a:pt x="1609" y="1571"/>
                  </a:lnTo>
                  <a:lnTo>
                    <a:pt x="1615" y="1572"/>
                  </a:lnTo>
                  <a:lnTo>
                    <a:pt x="1638" y="1566"/>
                  </a:lnTo>
                  <a:lnTo>
                    <a:pt x="1643" y="1566"/>
                  </a:lnTo>
                  <a:lnTo>
                    <a:pt x="1647" y="1569"/>
                  </a:lnTo>
                  <a:lnTo>
                    <a:pt x="1657" y="1570"/>
                  </a:lnTo>
                  <a:lnTo>
                    <a:pt x="1673" y="1564"/>
                  </a:lnTo>
                  <a:lnTo>
                    <a:pt x="1680" y="1564"/>
                  </a:lnTo>
                  <a:lnTo>
                    <a:pt x="1686" y="1566"/>
                  </a:lnTo>
                  <a:lnTo>
                    <a:pt x="1697" y="1567"/>
                  </a:lnTo>
                  <a:lnTo>
                    <a:pt x="1708" y="1567"/>
                  </a:lnTo>
                  <a:lnTo>
                    <a:pt x="1732" y="1564"/>
                  </a:lnTo>
                  <a:lnTo>
                    <a:pt x="1736" y="1563"/>
                  </a:lnTo>
                  <a:lnTo>
                    <a:pt x="1740" y="1554"/>
                  </a:lnTo>
                  <a:lnTo>
                    <a:pt x="1743" y="1542"/>
                  </a:lnTo>
                  <a:lnTo>
                    <a:pt x="1751" y="1533"/>
                  </a:lnTo>
                  <a:lnTo>
                    <a:pt x="1759" y="1529"/>
                  </a:lnTo>
                  <a:lnTo>
                    <a:pt x="1778" y="1521"/>
                  </a:lnTo>
                  <a:lnTo>
                    <a:pt x="1787" y="1512"/>
                  </a:lnTo>
                  <a:lnTo>
                    <a:pt x="1791" y="1505"/>
                  </a:lnTo>
                  <a:lnTo>
                    <a:pt x="1792" y="1497"/>
                  </a:lnTo>
                  <a:lnTo>
                    <a:pt x="1793" y="1483"/>
                  </a:lnTo>
                  <a:lnTo>
                    <a:pt x="1796" y="1469"/>
                  </a:lnTo>
                  <a:lnTo>
                    <a:pt x="1808" y="1452"/>
                  </a:lnTo>
                  <a:lnTo>
                    <a:pt x="1825" y="1431"/>
                  </a:lnTo>
                  <a:lnTo>
                    <a:pt x="1834" y="1416"/>
                  </a:lnTo>
                  <a:lnTo>
                    <a:pt x="1845" y="1388"/>
                  </a:lnTo>
                  <a:lnTo>
                    <a:pt x="1858" y="1373"/>
                  </a:lnTo>
                  <a:lnTo>
                    <a:pt x="1864" y="1365"/>
                  </a:lnTo>
                  <a:lnTo>
                    <a:pt x="1867" y="1335"/>
                  </a:lnTo>
                  <a:lnTo>
                    <a:pt x="1867" y="1318"/>
                  </a:lnTo>
                  <a:lnTo>
                    <a:pt x="1868" y="1305"/>
                  </a:lnTo>
                  <a:lnTo>
                    <a:pt x="1872" y="1291"/>
                  </a:lnTo>
                  <a:lnTo>
                    <a:pt x="1878" y="1282"/>
                  </a:lnTo>
                  <a:lnTo>
                    <a:pt x="1890" y="1268"/>
                  </a:lnTo>
                  <a:lnTo>
                    <a:pt x="1894" y="1260"/>
                  </a:lnTo>
                  <a:lnTo>
                    <a:pt x="1894" y="1244"/>
                  </a:lnTo>
                  <a:lnTo>
                    <a:pt x="1898" y="1206"/>
                  </a:lnTo>
                  <a:lnTo>
                    <a:pt x="1900" y="1199"/>
                  </a:lnTo>
                  <a:lnTo>
                    <a:pt x="1904" y="1173"/>
                  </a:lnTo>
                  <a:lnTo>
                    <a:pt x="1907" y="1156"/>
                  </a:lnTo>
                  <a:lnTo>
                    <a:pt x="1906" y="1144"/>
                  </a:lnTo>
                  <a:lnTo>
                    <a:pt x="1904" y="1134"/>
                  </a:lnTo>
                  <a:lnTo>
                    <a:pt x="1904" y="1111"/>
                  </a:lnTo>
                  <a:lnTo>
                    <a:pt x="1901" y="1102"/>
                  </a:lnTo>
                  <a:lnTo>
                    <a:pt x="1901" y="1080"/>
                  </a:lnTo>
                  <a:lnTo>
                    <a:pt x="1904" y="1052"/>
                  </a:lnTo>
                  <a:lnTo>
                    <a:pt x="1907" y="1034"/>
                  </a:lnTo>
                  <a:lnTo>
                    <a:pt x="1907" y="1022"/>
                  </a:lnTo>
                  <a:lnTo>
                    <a:pt x="1910" y="1009"/>
                  </a:lnTo>
                  <a:lnTo>
                    <a:pt x="1911" y="1006"/>
                  </a:lnTo>
                  <a:lnTo>
                    <a:pt x="1922" y="995"/>
                  </a:lnTo>
                  <a:lnTo>
                    <a:pt x="1926" y="995"/>
                  </a:lnTo>
                  <a:lnTo>
                    <a:pt x="1935" y="998"/>
                  </a:lnTo>
                  <a:lnTo>
                    <a:pt x="1937" y="998"/>
                  </a:lnTo>
                  <a:lnTo>
                    <a:pt x="1952" y="984"/>
                  </a:lnTo>
                  <a:lnTo>
                    <a:pt x="1963" y="969"/>
                  </a:lnTo>
                  <a:lnTo>
                    <a:pt x="1975" y="947"/>
                  </a:lnTo>
                  <a:lnTo>
                    <a:pt x="1981" y="929"/>
                  </a:lnTo>
                  <a:lnTo>
                    <a:pt x="1989" y="914"/>
                  </a:lnTo>
                  <a:lnTo>
                    <a:pt x="1997" y="902"/>
                  </a:lnTo>
                  <a:lnTo>
                    <a:pt x="2013" y="889"/>
                  </a:lnTo>
                  <a:lnTo>
                    <a:pt x="2018" y="881"/>
                  </a:lnTo>
                  <a:lnTo>
                    <a:pt x="2028" y="871"/>
                  </a:lnTo>
                  <a:lnTo>
                    <a:pt x="2049" y="860"/>
                  </a:lnTo>
                  <a:lnTo>
                    <a:pt x="2055" y="853"/>
                  </a:lnTo>
                  <a:lnTo>
                    <a:pt x="2063" y="840"/>
                  </a:lnTo>
                  <a:lnTo>
                    <a:pt x="2076" y="824"/>
                  </a:lnTo>
                  <a:lnTo>
                    <a:pt x="2094" y="805"/>
                  </a:lnTo>
                  <a:lnTo>
                    <a:pt x="2111" y="779"/>
                  </a:lnTo>
                  <a:lnTo>
                    <a:pt x="2115" y="776"/>
                  </a:lnTo>
                  <a:lnTo>
                    <a:pt x="2120" y="767"/>
                  </a:lnTo>
                  <a:lnTo>
                    <a:pt x="2120" y="767"/>
                  </a:lnTo>
                  <a:lnTo>
                    <a:pt x="2130" y="724"/>
                  </a:lnTo>
                  <a:lnTo>
                    <a:pt x="2132" y="709"/>
                  </a:lnTo>
                  <a:lnTo>
                    <a:pt x="2135" y="673"/>
                  </a:lnTo>
                  <a:lnTo>
                    <a:pt x="2135" y="650"/>
                  </a:lnTo>
                  <a:lnTo>
                    <a:pt x="2126" y="629"/>
                  </a:lnTo>
                  <a:lnTo>
                    <a:pt x="2120" y="597"/>
                  </a:lnTo>
                  <a:lnTo>
                    <a:pt x="2111" y="582"/>
                  </a:lnTo>
                  <a:lnTo>
                    <a:pt x="2102" y="570"/>
                  </a:lnTo>
                  <a:lnTo>
                    <a:pt x="2093" y="565"/>
                  </a:lnTo>
                  <a:lnTo>
                    <a:pt x="2046" y="565"/>
                  </a:lnTo>
                  <a:lnTo>
                    <a:pt x="2040" y="565"/>
                  </a:lnTo>
                  <a:lnTo>
                    <a:pt x="2034" y="564"/>
                  </a:lnTo>
                  <a:lnTo>
                    <a:pt x="2030" y="560"/>
                  </a:lnTo>
                  <a:lnTo>
                    <a:pt x="2022" y="558"/>
                  </a:lnTo>
                  <a:lnTo>
                    <a:pt x="2014" y="558"/>
                  </a:lnTo>
                  <a:lnTo>
                    <a:pt x="2009" y="550"/>
                  </a:lnTo>
                  <a:lnTo>
                    <a:pt x="2000" y="542"/>
                  </a:lnTo>
                  <a:lnTo>
                    <a:pt x="1993" y="538"/>
                  </a:lnTo>
                  <a:lnTo>
                    <a:pt x="1985" y="534"/>
                  </a:lnTo>
                  <a:lnTo>
                    <a:pt x="1971" y="526"/>
                  </a:lnTo>
                  <a:lnTo>
                    <a:pt x="1942" y="496"/>
                  </a:lnTo>
                  <a:lnTo>
                    <a:pt x="1930" y="485"/>
                  </a:lnTo>
                  <a:lnTo>
                    <a:pt x="1915" y="474"/>
                  </a:lnTo>
                  <a:lnTo>
                    <a:pt x="1896" y="463"/>
                  </a:lnTo>
                  <a:lnTo>
                    <a:pt x="1883" y="455"/>
                  </a:lnTo>
                  <a:lnTo>
                    <a:pt x="1872" y="448"/>
                  </a:lnTo>
                  <a:lnTo>
                    <a:pt x="1860" y="445"/>
                  </a:lnTo>
                  <a:lnTo>
                    <a:pt x="1808" y="444"/>
                  </a:lnTo>
                  <a:lnTo>
                    <a:pt x="1799" y="445"/>
                  </a:lnTo>
                  <a:lnTo>
                    <a:pt x="1790" y="445"/>
                  </a:lnTo>
                  <a:lnTo>
                    <a:pt x="1760" y="444"/>
                  </a:lnTo>
                  <a:lnTo>
                    <a:pt x="1751" y="442"/>
                  </a:lnTo>
                  <a:lnTo>
                    <a:pt x="1731" y="437"/>
                  </a:lnTo>
                  <a:lnTo>
                    <a:pt x="1678" y="420"/>
                  </a:lnTo>
                  <a:lnTo>
                    <a:pt x="1668" y="420"/>
                  </a:lnTo>
                  <a:lnTo>
                    <a:pt x="1665" y="420"/>
                  </a:lnTo>
                  <a:lnTo>
                    <a:pt x="1659" y="413"/>
                  </a:lnTo>
                  <a:lnTo>
                    <a:pt x="1652" y="417"/>
                  </a:lnTo>
                  <a:lnTo>
                    <a:pt x="1645" y="423"/>
                  </a:lnTo>
                  <a:lnTo>
                    <a:pt x="1636" y="426"/>
                  </a:lnTo>
                  <a:lnTo>
                    <a:pt x="1620" y="433"/>
                  </a:lnTo>
                  <a:lnTo>
                    <a:pt x="1611" y="434"/>
                  </a:lnTo>
                  <a:lnTo>
                    <a:pt x="1610" y="428"/>
                  </a:lnTo>
                  <a:lnTo>
                    <a:pt x="1613" y="421"/>
                  </a:lnTo>
                  <a:lnTo>
                    <a:pt x="1619" y="415"/>
                  </a:lnTo>
                  <a:lnTo>
                    <a:pt x="1619" y="410"/>
                  </a:lnTo>
                  <a:lnTo>
                    <a:pt x="1616" y="405"/>
                  </a:lnTo>
                  <a:lnTo>
                    <a:pt x="1611" y="403"/>
                  </a:lnTo>
                  <a:lnTo>
                    <a:pt x="1609" y="403"/>
                  </a:lnTo>
                  <a:lnTo>
                    <a:pt x="1605" y="404"/>
                  </a:lnTo>
                  <a:lnTo>
                    <a:pt x="1602" y="404"/>
                  </a:lnTo>
                  <a:lnTo>
                    <a:pt x="1600" y="403"/>
                  </a:lnTo>
                  <a:lnTo>
                    <a:pt x="1600" y="399"/>
                  </a:lnTo>
                  <a:lnTo>
                    <a:pt x="1604" y="397"/>
                  </a:lnTo>
                  <a:lnTo>
                    <a:pt x="1605" y="387"/>
                  </a:lnTo>
                  <a:lnTo>
                    <a:pt x="1598" y="375"/>
                  </a:lnTo>
                  <a:lnTo>
                    <a:pt x="1587" y="366"/>
                  </a:lnTo>
                  <a:lnTo>
                    <a:pt x="1582" y="367"/>
                  </a:lnTo>
                  <a:lnTo>
                    <a:pt x="1576" y="370"/>
                  </a:lnTo>
                  <a:lnTo>
                    <a:pt x="1570" y="375"/>
                  </a:lnTo>
                  <a:lnTo>
                    <a:pt x="1564" y="378"/>
                  </a:lnTo>
                  <a:lnTo>
                    <a:pt x="1564" y="369"/>
                  </a:lnTo>
                  <a:lnTo>
                    <a:pt x="1561" y="364"/>
                  </a:lnTo>
                  <a:lnTo>
                    <a:pt x="1555" y="355"/>
                  </a:lnTo>
                  <a:lnTo>
                    <a:pt x="1543" y="353"/>
                  </a:lnTo>
                  <a:lnTo>
                    <a:pt x="1533" y="347"/>
                  </a:lnTo>
                  <a:lnTo>
                    <a:pt x="1522" y="345"/>
                  </a:lnTo>
                  <a:lnTo>
                    <a:pt x="1517" y="340"/>
                  </a:lnTo>
                  <a:lnTo>
                    <a:pt x="1502" y="340"/>
                  </a:lnTo>
                  <a:lnTo>
                    <a:pt x="1497" y="339"/>
                  </a:lnTo>
                  <a:lnTo>
                    <a:pt x="1465" y="322"/>
                  </a:lnTo>
                  <a:lnTo>
                    <a:pt x="1454" y="318"/>
                  </a:lnTo>
                  <a:lnTo>
                    <a:pt x="1425" y="320"/>
                  </a:lnTo>
                  <a:lnTo>
                    <a:pt x="1416" y="324"/>
                  </a:lnTo>
                  <a:lnTo>
                    <a:pt x="1409" y="339"/>
                  </a:lnTo>
                  <a:lnTo>
                    <a:pt x="1403" y="342"/>
                  </a:lnTo>
                  <a:lnTo>
                    <a:pt x="1399" y="350"/>
                  </a:lnTo>
                  <a:lnTo>
                    <a:pt x="1396" y="359"/>
                  </a:lnTo>
                  <a:lnTo>
                    <a:pt x="1392" y="366"/>
                  </a:lnTo>
                  <a:lnTo>
                    <a:pt x="1383" y="366"/>
                  </a:lnTo>
                  <a:lnTo>
                    <a:pt x="1374" y="370"/>
                  </a:lnTo>
                  <a:lnTo>
                    <a:pt x="1371" y="371"/>
                  </a:lnTo>
                  <a:lnTo>
                    <a:pt x="1365" y="376"/>
                  </a:lnTo>
                  <a:lnTo>
                    <a:pt x="1358" y="396"/>
                  </a:lnTo>
                  <a:lnTo>
                    <a:pt x="1355" y="403"/>
                  </a:lnTo>
                  <a:lnTo>
                    <a:pt x="1352" y="404"/>
                  </a:lnTo>
                  <a:lnTo>
                    <a:pt x="1351" y="408"/>
                  </a:lnTo>
                  <a:lnTo>
                    <a:pt x="1349" y="418"/>
                  </a:lnTo>
                  <a:lnTo>
                    <a:pt x="1344" y="419"/>
                  </a:lnTo>
                  <a:lnTo>
                    <a:pt x="1344" y="419"/>
                  </a:lnTo>
                  <a:lnTo>
                    <a:pt x="1341" y="412"/>
                  </a:lnTo>
                  <a:lnTo>
                    <a:pt x="1341" y="401"/>
                  </a:lnTo>
                  <a:lnTo>
                    <a:pt x="1345" y="386"/>
                  </a:lnTo>
                  <a:lnTo>
                    <a:pt x="1342" y="386"/>
                  </a:lnTo>
                  <a:lnTo>
                    <a:pt x="1334" y="386"/>
                  </a:lnTo>
                  <a:lnTo>
                    <a:pt x="1326" y="388"/>
                  </a:lnTo>
                  <a:lnTo>
                    <a:pt x="1319" y="387"/>
                  </a:lnTo>
                  <a:lnTo>
                    <a:pt x="1296" y="388"/>
                  </a:lnTo>
                  <a:lnTo>
                    <a:pt x="1287" y="387"/>
                  </a:lnTo>
                  <a:lnTo>
                    <a:pt x="1286" y="388"/>
                  </a:lnTo>
                  <a:lnTo>
                    <a:pt x="1280" y="388"/>
                  </a:lnTo>
                  <a:lnTo>
                    <a:pt x="1277" y="387"/>
                  </a:lnTo>
                  <a:lnTo>
                    <a:pt x="1271" y="387"/>
                  </a:lnTo>
                  <a:lnTo>
                    <a:pt x="1256" y="392"/>
                  </a:lnTo>
                  <a:lnTo>
                    <a:pt x="1250" y="392"/>
                  </a:lnTo>
                  <a:lnTo>
                    <a:pt x="1238" y="387"/>
                  </a:lnTo>
                  <a:lnTo>
                    <a:pt x="1234" y="387"/>
                  </a:lnTo>
                  <a:lnTo>
                    <a:pt x="1232" y="388"/>
                  </a:lnTo>
                  <a:lnTo>
                    <a:pt x="1229" y="397"/>
                  </a:lnTo>
                  <a:lnTo>
                    <a:pt x="1228" y="399"/>
                  </a:lnTo>
                  <a:lnTo>
                    <a:pt x="1226" y="397"/>
                  </a:lnTo>
                  <a:lnTo>
                    <a:pt x="1224" y="390"/>
                  </a:lnTo>
                  <a:lnTo>
                    <a:pt x="1226" y="387"/>
                  </a:lnTo>
                  <a:lnTo>
                    <a:pt x="1232" y="381"/>
                  </a:lnTo>
                  <a:lnTo>
                    <a:pt x="1238" y="381"/>
                  </a:lnTo>
                  <a:lnTo>
                    <a:pt x="1247" y="385"/>
                  </a:lnTo>
                  <a:lnTo>
                    <a:pt x="1259" y="386"/>
                  </a:lnTo>
                  <a:lnTo>
                    <a:pt x="1269" y="382"/>
                  </a:lnTo>
                  <a:lnTo>
                    <a:pt x="1271" y="380"/>
                  </a:lnTo>
                  <a:lnTo>
                    <a:pt x="1272" y="377"/>
                  </a:lnTo>
                  <a:lnTo>
                    <a:pt x="1272" y="355"/>
                  </a:lnTo>
                  <a:lnTo>
                    <a:pt x="1271" y="353"/>
                  </a:lnTo>
                  <a:lnTo>
                    <a:pt x="1265" y="353"/>
                  </a:lnTo>
                  <a:lnTo>
                    <a:pt x="1264" y="349"/>
                  </a:lnTo>
                  <a:lnTo>
                    <a:pt x="1258" y="345"/>
                  </a:lnTo>
                  <a:lnTo>
                    <a:pt x="1256" y="344"/>
                  </a:lnTo>
                  <a:lnTo>
                    <a:pt x="1256" y="340"/>
                  </a:lnTo>
                  <a:lnTo>
                    <a:pt x="1261" y="339"/>
                  </a:lnTo>
                  <a:lnTo>
                    <a:pt x="1266" y="334"/>
                  </a:lnTo>
                  <a:lnTo>
                    <a:pt x="1267" y="329"/>
                  </a:lnTo>
                  <a:lnTo>
                    <a:pt x="1261" y="329"/>
                  </a:lnTo>
                  <a:lnTo>
                    <a:pt x="1258" y="332"/>
                  </a:lnTo>
                  <a:lnTo>
                    <a:pt x="1254" y="332"/>
                  </a:lnTo>
                  <a:lnTo>
                    <a:pt x="1249" y="340"/>
                  </a:lnTo>
                  <a:lnTo>
                    <a:pt x="1247" y="348"/>
                  </a:lnTo>
                  <a:lnTo>
                    <a:pt x="1236" y="348"/>
                  </a:lnTo>
                  <a:lnTo>
                    <a:pt x="1234" y="345"/>
                  </a:lnTo>
                  <a:lnTo>
                    <a:pt x="1234" y="343"/>
                  </a:lnTo>
                  <a:lnTo>
                    <a:pt x="1234" y="327"/>
                  </a:lnTo>
                  <a:lnTo>
                    <a:pt x="1231" y="317"/>
                  </a:lnTo>
                  <a:lnTo>
                    <a:pt x="1231" y="308"/>
                  </a:lnTo>
                  <a:lnTo>
                    <a:pt x="1232" y="306"/>
                  </a:lnTo>
                  <a:lnTo>
                    <a:pt x="1238" y="299"/>
                  </a:lnTo>
                  <a:lnTo>
                    <a:pt x="1243" y="292"/>
                  </a:lnTo>
                  <a:lnTo>
                    <a:pt x="1253" y="281"/>
                  </a:lnTo>
                  <a:lnTo>
                    <a:pt x="1266" y="267"/>
                  </a:lnTo>
                  <a:lnTo>
                    <a:pt x="1283" y="254"/>
                  </a:lnTo>
                  <a:lnTo>
                    <a:pt x="1291" y="242"/>
                  </a:lnTo>
                  <a:lnTo>
                    <a:pt x="1297" y="238"/>
                  </a:lnTo>
                  <a:lnTo>
                    <a:pt x="1303" y="232"/>
                  </a:lnTo>
                  <a:lnTo>
                    <a:pt x="1306" y="222"/>
                  </a:lnTo>
                  <a:lnTo>
                    <a:pt x="1306" y="218"/>
                  </a:lnTo>
                  <a:lnTo>
                    <a:pt x="1312" y="199"/>
                  </a:lnTo>
                  <a:lnTo>
                    <a:pt x="1312" y="195"/>
                  </a:lnTo>
                  <a:lnTo>
                    <a:pt x="1308" y="192"/>
                  </a:lnTo>
                  <a:lnTo>
                    <a:pt x="1301" y="192"/>
                  </a:lnTo>
                  <a:lnTo>
                    <a:pt x="1285" y="187"/>
                  </a:lnTo>
                  <a:lnTo>
                    <a:pt x="1279" y="175"/>
                  </a:lnTo>
                  <a:lnTo>
                    <a:pt x="1272" y="152"/>
                  </a:lnTo>
                  <a:lnTo>
                    <a:pt x="1271" y="150"/>
                  </a:lnTo>
                  <a:lnTo>
                    <a:pt x="1269" y="138"/>
                  </a:lnTo>
                  <a:lnTo>
                    <a:pt x="1264" y="129"/>
                  </a:lnTo>
                  <a:lnTo>
                    <a:pt x="1260" y="116"/>
                  </a:lnTo>
                  <a:lnTo>
                    <a:pt x="1256" y="105"/>
                  </a:lnTo>
                  <a:lnTo>
                    <a:pt x="1253" y="91"/>
                  </a:lnTo>
                  <a:lnTo>
                    <a:pt x="1253" y="80"/>
                  </a:lnTo>
                  <a:lnTo>
                    <a:pt x="1247" y="69"/>
                  </a:lnTo>
                  <a:lnTo>
                    <a:pt x="1237" y="57"/>
                  </a:lnTo>
                  <a:lnTo>
                    <a:pt x="1232" y="53"/>
                  </a:lnTo>
                  <a:lnTo>
                    <a:pt x="1229" y="54"/>
                  </a:lnTo>
                  <a:lnTo>
                    <a:pt x="1227" y="62"/>
                  </a:lnTo>
                  <a:lnTo>
                    <a:pt x="1222" y="63"/>
                  </a:lnTo>
                  <a:lnTo>
                    <a:pt x="1209" y="76"/>
                  </a:lnTo>
                  <a:lnTo>
                    <a:pt x="1206" y="84"/>
                  </a:lnTo>
                  <a:lnTo>
                    <a:pt x="1193" y="102"/>
                  </a:lnTo>
                  <a:lnTo>
                    <a:pt x="1183" y="114"/>
                  </a:lnTo>
                  <a:lnTo>
                    <a:pt x="1179" y="121"/>
                  </a:lnTo>
                  <a:lnTo>
                    <a:pt x="1170" y="143"/>
                  </a:lnTo>
                  <a:lnTo>
                    <a:pt x="1143" y="167"/>
                  </a:lnTo>
                  <a:lnTo>
                    <a:pt x="1141" y="170"/>
                  </a:lnTo>
                  <a:lnTo>
                    <a:pt x="1136" y="172"/>
                  </a:lnTo>
                  <a:lnTo>
                    <a:pt x="1126" y="172"/>
                  </a:lnTo>
                  <a:lnTo>
                    <a:pt x="1119" y="168"/>
                  </a:lnTo>
                  <a:lnTo>
                    <a:pt x="1113" y="168"/>
                  </a:lnTo>
                  <a:lnTo>
                    <a:pt x="1109" y="170"/>
                  </a:lnTo>
                  <a:lnTo>
                    <a:pt x="1093" y="177"/>
                  </a:lnTo>
                  <a:lnTo>
                    <a:pt x="1087" y="177"/>
                  </a:lnTo>
                  <a:lnTo>
                    <a:pt x="1084" y="176"/>
                  </a:lnTo>
                  <a:lnTo>
                    <a:pt x="1075" y="170"/>
                  </a:lnTo>
                  <a:lnTo>
                    <a:pt x="1065" y="159"/>
                  </a:lnTo>
                  <a:lnTo>
                    <a:pt x="1059" y="157"/>
                  </a:lnTo>
                  <a:lnTo>
                    <a:pt x="1055" y="155"/>
                  </a:lnTo>
                  <a:lnTo>
                    <a:pt x="1034" y="149"/>
                  </a:lnTo>
                  <a:lnTo>
                    <a:pt x="1012" y="155"/>
                  </a:lnTo>
                  <a:lnTo>
                    <a:pt x="1008" y="155"/>
                  </a:lnTo>
                  <a:lnTo>
                    <a:pt x="998" y="152"/>
                  </a:lnTo>
                  <a:lnTo>
                    <a:pt x="991" y="152"/>
                  </a:lnTo>
                  <a:lnTo>
                    <a:pt x="985" y="155"/>
                  </a:lnTo>
                  <a:lnTo>
                    <a:pt x="986" y="179"/>
                  </a:lnTo>
                  <a:lnTo>
                    <a:pt x="982" y="183"/>
                  </a:lnTo>
                  <a:lnTo>
                    <a:pt x="965" y="183"/>
                  </a:lnTo>
                  <a:lnTo>
                    <a:pt x="953" y="178"/>
                  </a:lnTo>
                  <a:lnTo>
                    <a:pt x="942" y="179"/>
                  </a:lnTo>
                  <a:lnTo>
                    <a:pt x="928" y="181"/>
                  </a:lnTo>
                  <a:lnTo>
                    <a:pt x="922" y="178"/>
                  </a:lnTo>
                  <a:lnTo>
                    <a:pt x="921" y="177"/>
                  </a:lnTo>
                  <a:lnTo>
                    <a:pt x="917" y="176"/>
                  </a:lnTo>
                  <a:lnTo>
                    <a:pt x="912" y="176"/>
                  </a:lnTo>
                  <a:lnTo>
                    <a:pt x="901" y="182"/>
                  </a:lnTo>
                  <a:lnTo>
                    <a:pt x="893" y="192"/>
                  </a:lnTo>
                  <a:lnTo>
                    <a:pt x="879" y="192"/>
                  </a:lnTo>
                  <a:lnTo>
                    <a:pt x="871" y="195"/>
                  </a:lnTo>
                  <a:lnTo>
                    <a:pt x="866" y="200"/>
                  </a:lnTo>
                  <a:lnTo>
                    <a:pt x="855" y="200"/>
                  </a:lnTo>
                  <a:lnTo>
                    <a:pt x="846" y="203"/>
                  </a:lnTo>
                  <a:lnTo>
                    <a:pt x="840" y="213"/>
                  </a:lnTo>
                  <a:lnTo>
                    <a:pt x="835" y="215"/>
                  </a:lnTo>
                  <a:lnTo>
                    <a:pt x="822" y="215"/>
                  </a:lnTo>
                  <a:lnTo>
                    <a:pt x="812" y="213"/>
                  </a:lnTo>
                  <a:lnTo>
                    <a:pt x="796" y="203"/>
                  </a:lnTo>
                  <a:lnTo>
                    <a:pt x="790" y="198"/>
                  </a:lnTo>
                  <a:lnTo>
                    <a:pt x="786" y="192"/>
                  </a:lnTo>
                  <a:lnTo>
                    <a:pt x="783" y="191"/>
                  </a:lnTo>
                  <a:lnTo>
                    <a:pt x="779" y="186"/>
                  </a:lnTo>
                  <a:lnTo>
                    <a:pt x="777" y="183"/>
                  </a:lnTo>
                  <a:lnTo>
                    <a:pt x="779" y="170"/>
                  </a:lnTo>
                  <a:lnTo>
                    <a:pt x="777" y="161"/>
                  </a:lnTo>
                  <a:lnTo>
                    <a:pt x="766" y="151"/>
                  </a:lnTo>
                  <a:lnTo>
                    <a:pt x="765" y="148"/>
                  </a:lnTo>
                  <a:lnTo>
                    <a:pt x="765" y="117"/>
                  </a:lnTo>
                  <a:lnTo>
                    <a:pt x="771" y="103"/>
                  </a:lnTo>
                  <a:lnTo>
                    <a:pt x="774" y="96"/>
                  </a:lnTo>
                  <a:lnTo>
                    <a:pt x="774" y="86"/>
                  </a:lnTo>
                  <a:lnTo>
                    <a:pt x="783" y="73"/>
                  </a:lnTo>
                  <a:lnTo>
                    <a:pt x="785" y="70"/>
                  </a:lnTo>
                  <a:lnTo>
                    <a:pt x="783" y="63"/>
                  </a:lnTo>
                  <a:lnTo>
                    <a:pt x="779" y="57"/>
                  </a:lnTo>
                  <a:lnTo>
                    <a:pt x="779" y="42"/>
                  </a:lnTo>
                  <a:lnTo>
                    <a:pt x="767" y="38"/>
                  </a:lnTo>
                  <a:lnTo>
                    <a:pt x="765" y="37"/>
                  </a:lnTo>
                  <a:lnTo>
                    <a:pt x="756" y="36"/>
                  </a:lnTo>
                  <a:lnTo>
                    <a:pt x="760" y="22"/>
                  </a:lnTo>
                  <a:lnTo>
                    <a:pt x="760" y="15"/>
                  </a:lnTo>
                  <a:lnTo>
                    <a:pt x="760" y="9"/>
                  </a:lnTo>
                  <a:lnTo>
                    <a:pt x="755" y="0"/>
                  </a:lnTo>
                  <a:lnTo>
                    <a:pt x="747" y="0"/>
                  </a:lnTo>
                  <a:lnTo>
                    <a:pt x="734" y="4"/>
                  </a:lnTo>
                  <a:lnTo>
                    <a:pt x="725" y="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1" name="Freeform 250">
              <a:extLst>
                <a:ext uri="{FF2B5EF4-FFF2-40B4-BE49-F238E27FC236}">
                  <a16:creationId xmlns:a16="http://schemas.microsoft.com/office/drawing/2014/main" id="{DA5FD97D-3074-4ECF-B2B0-BCB9BC08CCA1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650" y="2350"/>
              <a:ext cx="132" cy="182"/>
            </a:xfrm>
            <a:custGeom>
              <a:avLst/>
              <a:gdLst/>
              <a:ahLst/>
              <a:cxnLst>
                <a:cxn ang="0">
                  <a:pos x="404" y="0"/>
                </a:cxn>
                <a:cxn ang="0">
                  <a:pos x="380" y="12"/>
                </a:cxn>
                <a:cxn ang="0">
                  <a:pos x="314" y="58"/>
                </a:cxn>
                <a:cxn ang="0">
                  <a:pos x="260" y="65"/>
                </a:cxn>
                <a:cxn ang="0">
                  <a:pos x="244" y="82"/>
                </a:cxn>
                <a:cxn ang="0">
                  <a:pos x="187" y="102"/>
                </a:cxn>
                <a:cxn ang="0">
                  <a:pos x="158" y="170"/>
                </a:cxn>
                <a:cxn ang="0">
                  <a:pos x="115" y="213"/>
                </a:cxn>
                <a:cxn ang="0">
                  <a:pos x="113" y="242"/>
                </a:cxn>
                <a:cxn ang="0">
                  <a:pos x="88" y="226"/>
                </a:cxn>
                <a:cxn ang="0">
                  <a:pos x="91" y="251"/>
                </a:cxn>
                <a:cxn ang="0">
                  <a:pos x="60" y="278"/>
                </a:cxn>
                <a:cxn ang="0">
                  <a:pos x="81" y="320"/>
                </a:cxn>
                <a:cxn ang="0">
                  <a:pos x="83" y="380"/>
                </a:cxn>
                <a:cxn ang="0">
                  <a:pos x="83" y="462"/>
                </a:cxn>
                <a:cxn ang="0">
                  <a:pos x="111" y="472"/>
                </a:cxn>
                <a:cxn ang="0">
                  <a:pos x="71" y="533"/>
                </a:cxn>
                <a:cxn ang="0">
                  <a:pos x="20" y="560"/>
                </a:cxn>
                <a:cxn ang="0">
                  <a:pos x="0" y="596"/>
                </a:cxn>
                <a:cxn ang="0">
                  <a:pos x="44" y="629"/>
                </a:cxn>
                <a:cxn ang="0">
                  <a:pos x="106" y="673"/>
                </a:cxn>
                <a:cxn ang="0">
                  <a:pos x="156" y="665"/>
                </a:cxn>
                <a:cxn ang="0">
                  <a:pos x="201" y="687"/>
                </a:cxn>
                <a:cxn ang="0">
                  <a:pos x="238" y="708"/>
                </a:cxn>
                <a:cxn ang="0">
                  <a:pos x="273" y="743"/>
                </a:cxn>
                <a:cxn ang="0">
                  <a:pos x="297" y="776"/>
                </a:cxn>
                <a:cxn ang="0">
                  <a:pos x="319" y="811"/>
                </a:cxn>
                <a:cxn ang="0">
                  <a:pos x="365" y="821"/>
                </a:cxn>
                <a:cxn ang="0">
                  <a:pos x="389" y="807"/>
                </a:cxn>
                <a:cxn ang="0">
                  <a:pos x="435" y="807"/>
                </a:cxn>
                <a:cxn ang="0">
                  <a:pos x="488" y="842"/>
                </a:cxn>
                <a:cxn ang="0">
                  <a:pos x="459" y="892"/>
                </a:cxn>
                <a:cxn ang="0">
                  <a:pos x="494" y="909"/>
                </a:cxn>
                <a:cxn ang="0">
                  <a:pos x="504" y="858"/>
                </a:cxn>
                <a:cxn ang="0">
                  <a:pos x="524" y="752"/>
                </a:cxn>
                <a:cxn ang="0">
                  <a:pos x="489" y="655"/>
                </a:cxn>
                <a:cxn ang="0">
                  <a:pos x="532" y="652"/>
                </a:cxn>
                <a:cxn ang="0">
                  <a:pos x="518" y="627"/>
                </a:cxn>
                <a:cxn ang="0">
                  <a:pos x="501" y="620"/>
                </a:cxn>
                <a:cxn ang="0">
                  <a:pos x="591" y="575"/>
                </a:cxn>
                <a:cxn ang="0">
                  <a:pos x="633" y="574"/>
                </a:cxn>
                <a:cxn ang="0">
                  <a:pos x="658" y="603"/>
                </a:cxn>
                <a:cxn ang="0">
                  <a:pos x="626" y="516"/>
                </a:cxn>
                <a:cxn ang="0">
                  <a:pos x="640" y="493"/>
                </a:cxn>
                <a:cxn ang="0">
                  <a:pos x="615" y="453"/>
                </a:cxn>
                <a:cxn ang="0">
                  <a:pos x="615" y="403"/>
                </a:cxn>
                <a:cxn ang="0">
                  <a:pos x="633" y="353"/>
                </a:cxn>
                <a:cxn ang="0">
                  <a:pos x="583" y="353"/>
                </a:cxn>
                <a:cxn ang="0">
                  <a:pos x="544" y="348"/>
                </a:cxn>
                <a:cxn ang="0">
                  <a:pos x="494" y="307"/>
                </a:cxn>
                <a:cxn ang="0">
                  <a:pos x="443" y="294"/>
                </a:cxn>
                <a:cxn ang="0">
                  <a:pos x="376" y="283"/>
                </a:cxn>
                <a:cxn ang="0">
                  <a:pos x="353" y="223"/>
                </a:cxn>
                <a:cxn ang="0">
                  <a:pos x="334" y="180"/>
                </a:cxn>
                <a:cxn ang="0">
                  <a:pos x="375" y="62"/>
                </a:cxn>
              </a:cxnLst>
              <a:rect l="0" t="0" r="r" b="b"/>
              <a:pathLst>
                <a:path w="663" h="909">
                  <a:moveTo>
                    <a:pt x="419" y="33"/>
                  </a:moveTo>
                  <a:lnTo>
                    <a:pt x="424" y="28"/>
                  </a:lnTo>
                  <a:lnTo>
                    <a:pt x="429" y="21"/>
                  </a:lnTo>
                  <a:lnTo>
                    <a:pt x="427" y="12"/>
                  </a:lnTo>
                  <a:lnTo>
                    <a:pt x="418" y="6"/>
                  </a:lnTo>
                  <a:lnTo>
                    <a:pt x="404" y="0"/>
                  </a:lnTo>
                  <a:lnTo>
                    <a:pt x="396" y="5"/>
                  </a:lnTo>
                  <a:lnTo>
                    <a:pt x="393" y="5"/>
                  </a:lnTo>
                  <a:lnTo>
                    <a:pt x="391" y="5"/>
                  </a:lnTo>
                  <a:lnTo>
                    <a:pt x="391" y="14"/>
                  </a:lnTo>
                  <a:lnTo>
                    <a:pt x="386" y="14"/>
                  </a:lnTo>
                  <a:lnTo>
                    <a:pt x="380" y="12"/>
                  </a:lnTo>
                  <a:lnTo>
                    <a:pt x="378" y="16"/>
                  </a:lnTo>
                  <a:lnTo>
                    <a:pt x="377" y="24"/>
                  </a:lnTo>
                  <a:lnTo>
                    <a:pt x="372" y="31"/>
                  </a:lnTo>
                  <a:lnTo>
                    <a:pt x="366" y="35"/>
                  </a:lnTo>
                  <a:lnTo>
                    <a:pt x="341" y="43"/>
                  </a:lnTo>
                  <a:lnTo>
                    <a:pt x="314" y="58"/>
                  </a:lnTo>
                  <a:lnTo>
                    <a:pt x="310" y="60"/>
                  </a:lnTo>
                  <a:lnTo>
                    <a:pt x="289" y="65"/>
                  </a:lnTo>
                  <a:lnTo>
                    <a:pt x="281" y="65"/>
                  </a:lnTo>
                  <a:lnTo>
                    <a:pt x="271" y="63"/>
                  </a:lnTo>
                  <a:lnTo>
                    <a:pt x="263" y="63"/>
                  </a:lnTo>
                  <a:lnTo>
                    <a:pt x="260" y="65"/>
                  </a:lnTo>
                  <a:lnTo>
                    <a:pt x="257" y="70"/>
                  </a:lnTo>
                  <a:lnTo>
                    <a:pt x="253" y="81"/>
                  </a:lnTo>
                  <a:lnTo>
                    <a:pt x="249" y="90"/>
                  </a:lnTo>
                  <a:lnTo>
                    <a:pt x="247" y="91"/>
                  </a:lnTo>
                  <a:lnTo>
                    <a:pt x="244" y="91"/>
                  </a:lnTo>
                  <a:lnTo>
                    <a:pt x="244" y="82"/>
                  </a:lnTo>
                  <a:lnTo>
                    <a:pt x="242" y="80"/>
                  </a:lnTo>
                  <a:lnTo>
                    <a:pt x="231" y="80"/>
                  </a:lnTo>
                  <a:lnTo>
                    <a:pt x="220" y="80"/>
                  </a:lnTo>
                  <a:lnTo>
                    <a:pt x="216" y="80"/>
                  </a:lnTo>
                  <a:lnTo>
                    <a:pt x="194" y="96"/>
                  </a:lnTo>
                  <a:lnTo>
                    <a:pt x="187" y="102"/>
                  </a:lnTo>
                  <a:lnTo>
                    <a:pt x="185" y="107"/>
                  </a:lnTo>
                  <a:lnTo>
                    <a:pt x="183" y="128"/>
                  </a:lnTo>
                  <a:lnTo>
                    <a:pt x="181" y="144"/>
                  </a:lnTo>
                  <a:lnTo>
                    <a:pt x="179" y="160"/>
                  </a:lnTo>
                  <a:lnTo>
                    <a:pt x="173" y="166"/>
                  </a:lnTo>
                  <a:lnTo>
                    <a:pt x="158" y="170"/>
                  </a:lnTo>
                  <a:lnTo>
                    <a:pt x="155" y="173"/>
                  </a:lnTo>
                  <a:lnTo>
                    <a:pt x="146" y="188"/>
                  </a:lnTo>
                  <a:lnTo>
                    <a:pt x="142" y="192"/>
                  </a:lnTo>
                  <a:lnTo>
                    <a:pt x="135" y="198"/>
                  </a:lnTo>
                  <a:lnTo>
                    <a:pt x="117" y="209"/>
                  </a:lnTo>
                  <a:lnTo>
                    <a:pt x="115" y="213"/>
                  </a:lnTo>
                  <a:lnTo>
                    <a:pt x="117" y="216"/>
                  </a:lnTo>
                  <a:lnTo>
                    <a:pt x="118" y="219"/>
                  </a:lnTo>
                  <a:lnTo>
                    <a:pt x="122" y="238"/>
                  </a:lnTo>
                  <a:lnTo>
                    <a:pt x="119" y="245"/>
                  </a:lnTo>
                  <a:lnTo>
                    <a:pt x="118" y="246"/>
                  </a:lnTo>
                  <a:lnTo>
                    <a:pt x="113" y="242"/>
                  </a:lnTo>
                  <a:lnTo>
                    <a:pt x="103" y="229"/>
                  </a:lnTo>
                  <a:lnTo>
                    <a:pt x="86" y="209"/>
                  </a:lnTo>
                  <a:lnTo>
                    <a:pt x="85" y="213"/>
                  </a:lnTo>
                  <a:lnTo>
                    <a:pt x="83" y="221"/>
                  </a:lnTo>
                  <a:lnTo>
                    <a:pt x="83" y="223"/>
                  </a:lnTo>
                  <a:lnTo>
                    <a:pt x="88" y="226"/>
                  </a:lnTo>
                  <a:lnTo>
                    <a:pt x="92" y="232"/>
                  </a:lnTo>
                  <a:lnTo>
                    <a:pt x="92" y="238"/>
                  </a:lnTo>
                  <a:lnTo>
                    <a:pt x="93" y="240"/>
                  </a:lnTo>
                  <a:lnTo>
                    <a:pt x="97" y="242"/>
                  </a:lnTo>
                  <a:lnTo>
                    <a:pt x="97" y="246"/>
                  </a:lnTo>
                  <a:lnTo>
                    <a:pt x="91" y="251"/>
                  </a:lnTo>
                  <a:lnTo>
                    <a:pt x="81" y="264"/>
                  </a:lnTo>
                  <a:lnTo>
                    <a:pt x="77" y="267"/>
                  </a:lnTo>
                  <a:lnTo>
                    <a:pt x="72" y="263"/>
                  </a:lnTo>
                  <a:lnTo>
                    <a:pt x="69" y="264"/>
                  </a:lnTo>
                  <a:lnTo>
                    <a:pt x="69" y="272"/>
                  </a:lnTo>
                  <a:lnTo>
                    <a:pt x="60" y="278"/>
                  </a:lnTo>
                  <a:lnTo>
                    <a:pt x="60" y="283"/>
                  </a:lnTo>
                  <a:lnTo>
                    <a:pt x="59" y="283"/>
                  </a:lnTo>
                  <a:lnTo>
                    <a:pt x="61" y="288"/>
                  </a:lnTo>
                  <a:lnTo>
                    <a:pt x="66" y="306"/>
                  </a:lnTo>
                  <a:lnTo>
                    <a:pt x="70" y="311"/>
                  </a:lnTo>
                  <a:lnTo>
                    <a:pt x="81" y="320"/>
                  </a:lnTo>
                  <a:lnTo>
                    <a:pt x="86" y="327"/>
                  </a:lnTo>
                  <a:lnTo>
                    <a:pt x="87" y="331"/>
                  </a:lnTo>
                  <a:lnTo>
                    <a:pt x="85" y="353"/>
                  </a:lnTo>
                  <a:lnTo>
                    <a:pt x="88" y="367"/>
                  </a:lnTo>
                  <a:lnTo>
                    <a:pt x="88" y="372"/>
                  </a:lnTo>
                  <a:lnTo>
                    <a:pt x="83" y="380"/>
                  </a:lnTo>
                  <a:lnTo>
                    <a:pt x="81" y="386"/>
                  </a:lnTo>
                  <a:lnTo>
                    <a:pt x="85" y="412"/>
                  </a:lnTo>
                  <a:lnTo>
                    <a:pt x="90" y="431"/>
                  </a:lnTo>
                  <a:lnTo>
                    <a:pt x="90" y="439"/>
                  </a:lnTo>
                  <a:lnTo>
                    <a:pt x="85" y="455"/>
                  </a:lnTo>
                  <a:lnTo>
                    <a:pt x="83" y="462"/>
                  </a:lnTo>
                  <a:lnTo>
                    <a:pt x="85" y="469"/>
                  </a:lnTo>
                  <a:lnTo>
                    <a:pt x="92" y="472"/>
                  </a:lnTo>
                  <a:lnTo>
                    <a:pt x="98" y="473"/>
                  </a:lnTo>
                  <a:lnTo>
                    <a:pt x="103" y="472"/>
                  </a:lnTo>
                  <a:lnTo>
                    <a:pt x="111" y="467"/>
                  </a:lnTo>
                  <a:lnTo>
                    <a:pt x="111" y="472"/>
                  </a:lnTo>
                  <a:lnTo>
                    <a:pt x="111" y="474"/>
                  </a:lnTo>
                  <a:lnTo>
                    <a:pt x="107" y="479"/>
                  </a:lnTo>
                  <a:lnTo>
                    <a:pt x="95" y="490"/>
                  </a:lnTo>
                  <a:lnTo>
                    <a:pt x="81" y="507"/>
                  </a:lnTo>
                  <a:lnTo>
                    <a:pt x="74" y="531"/>
                  </a:lnTo>
                  <a:lnTo>
                    <a:pt x="71" y="533"/>
                  </a:lnTo>
                  <a:lnTo>
                    <a:pt x="69" y="536"/>
                  </a:lnTo>
                  <a:lnTo>
                    <a:pt x="54" y="541"/>
                  </a:lnTo>
                  <a:lnTo>
                    <a:pt x="40" y="539"/>
                  </a:lnTo>
                  <a:lnTo>
                    <a:pt x="37" y="541"/>
                  </a:lnTo>
                  <a:lnTo>
                    <a:pt x="26" y="547"/>
                  </a:lnTo>
                  <a:lnTo>
                    <a:pt x="20" y="560"/>
                  </a:lnTo>
                  <a:lnTo>
                    <a:pt x="18" y="569"/>
                  </a:lnTo>
                  <a:lnTo>
                    <a:pt x="21" y="577"/>
                  </a:lnTo>
                  <a:lnTo>
                    <a:pt x="20" y="584"/>
                  </a:lnTo>
                  <a:lnTo>
                    <a:pt x="7" y="585"/>
                  </a:lnTo>
                  <a:lnTo>
                    <a:pt x="4" y="590"/>
                  </a:lnTo>
                  <a:lnTo>
                    <a:pt x="0" y="596"/>
                  </a:lnTo>
                  <a:lnTo>
                    <a:pt x="0" y="601"/>
                  </a:lnTo>
                  <a:lnTo>
                    <a:pt x="5" y="607"/>
                  </a:lnTo>
                  <a:lnTo>
                    <a:pt x="6" y="611"/>
                  </a:lnTo>
                  <a:lnTo>
                    <a:pt x="9" y="613"/>
                  </a:lnTo>
                  <a:lnTo>
                    <a:pt x="12" y="616"/>
                  </a:lnTo>
                  <a:lnTo>
                    <a:pt x="44" y="629"/>
                  </a:lnTo>
                  <a:lnTo>
                    <a:pt x="74" y="644"/>
                  </a:lnTo>
                  <a:lnTo>
                    <a:pt x="86" y="652"/>
                  </a:lnTo>
                  <a:lnTo>
                    <a:pt x="88" y="657"/>
                  </a:lnTo>
                  <a:lnTo>
                    <a:pt x="91" y="668"/>
                  </a:lnTo>
                  <a:lnTo>
                    <a:pt x="93" y="672"/>
                  </a:lnTo>
                  <a:lnTo>
                    <a:pt x="106" y="673"/>
                  </a:lnTo>
                  <a:lnTo>
                    <a:pt x="114" y="671"/>
                  </a:lnTo>
                  <a:lnTo>
                    <a:pt x="119" y="671"/>
                  </a:lnTo>
                  <a:lnTo>
                    <a:pt x="140" y="673"/>
                  </a:lnTo>
                  <a:lnTo>
                    <a:pt x="150" y="673"/>
                  </a:lnTo>
                  <a:lnTo>
                    <a:pt x="151" y="671"/>
                  </a:lnTo>
                  <a:lnTo>
                    <a:pt x="156" y="665"/>
                  </a:lnTo>
                  <a:lnTo>
                    <a:pt x="161" y="665"/>
                  </a:lnTo>
                  <a:lnTo>
                    <a:pt x="168" y="667"/>
                  </a:lnTo>
                  <a:lnTo>
                    <a:pt x="174" y="673"/>
                  </a:lnTo>
                  <a:lnTo>
                    <a:pt x="181" y="676"/>
                  </a:lnTo>
                  <a:lnTo>
                    <a:pt x="195" y="687"/>
                  </a:lnTo>
                  <a:lnTo>
                    <a:pt x="201" y="687"/>
                  </a:lnTo>
                  <a:lnTo>
                    <a:pt x="205" y="687"/>
                  </a:lnTo>
                  <a:lnTo>
                    <a:pt x="215" y="690"/>
                  </a:lnTo>
                  <a:lnTo>
                    <a:pt x="224" y="693"/>
                  </a:lnTo>
                  <a:lnTo>
                    <a:pt x="230" y="695"/>
                  </a:lnTo>
                  <a:lnTo>
                    <a:pt x="235" y="704"/>
                  </a:lnTo>
                  <a:lnTo>
                    <a:pt x="238" y="708"/>
                  </a:lnTo>
                  <a:lnTo>
                    <a:pt x="248" y="711"/>
                  </a:lnTo>
                  <a:lnTo>
                    <a:pt x="253" y="725"/>
                  </a:lnTo>
                  <a:lnTo>
                    <a:pt x="258" y="733"/>
                  </a:lnTo>
                  <a:lnTo>
                    <a:pt x="264" y="737"/>
                  </a:lnTo>
                  <a:lnTo>
                    <a:pt x="267" y="742"/>
                  </a:lnTo>
                  <a:lnTo>
                    <a:pt x="273" y="743"/>
                  </a:lnTo>
                  <a:lnTo>
                    <a:pt x="278" y="743"/>
                  </a:lnTo>
                  <a:lnTo>
                    <a:pt x="284" y="746"/>
                  </a:lnTo>
                  <a:lnTo>
                    <a:pt x="289" y="749"/>
                  </a:lnTo>
                  <a:lnTo>
                    <a:pt x="292" y="756"/>
                  </a:lnTo>
                  <a:lnTo>
                    <a:pt x="294" y="768"/>
                  </a:lnTo>
                  <a:lnTo>
                    <a:pt x="297" y="776"/>
                  </a:lnTo>
                  <a:lnTo>
                    <a:pt x="298" y="780"/>
                  </a:lnTo>
                  <a:lnTo>
                    <a:pt x="302" y="783"/>
                  </a:lnTo>
                  <a:lnTo>
                    <a:pt x="311" y="783"/>
                  </a:lnTo>
                  <a:lnTo>
                    <a:pt x="316" y="784"/>
                  </a:lnTo>
                  <a:lnTo>
                    <a:pt x="316" y="806"/>
                  </a:lnTo>
                  <a:lnTo>
                    <a:pt x="319" y="811"/>
                  </a:lnTo>
                  <a:lnTo>
                    <a:pt x="324" y="816"/>
                  </a:lnTo>
                  <a:lnTo>
                    <a:pt x="334" y="817"/>
                  </a:lnTo>
                  <a:lnTo>
                    <a:pt x="339" y="816"/>
                  </a:lnTo>
                  <a:lnTo>
                    <a:pt x="353" y="817"/>
                  </a:lnTo>
                  <a:lnTo>
                    <a:pt x="361" y="821"/>
                  </a:lnTo>
                  <a:lnTo>
                    <a:pt x="365" y="821"/>
                  </a:lnTo>
                  <a:lnTo>
                    <a:pt x="372" y="819"/>
                  </a:lnTo>
                  <a:lnTo>
                    <a:pt x="376" y="817"/>
                  </a:lnTo>
                  <a:lnTo>
                    <a:pt x="378" y="813"/>
                  </a:lnTo>
                  <a:lnTo>
                    <a:pt x="382" y="812"/>
                  </a:lnTo>
                  <a:lnTo>
                    <a:pt x="386" y="808"/>
                  </a:lnTo>
                  <a:lnTo>
                    <a:pt x="389" y="807"/>
                  </a:lnTo>
                  <a:lnTo>
                    <a:pt x="398" y="807"/>
                  </a:lnTo>
                  <a:lnTo>
                    <a:pt x="405" y="808"/>
                  </a:lnTo>
                  <a:lnTo>
                    <a:pt x="410" y="813"/>
                  </a:lnTo>
                  <a:lnTo>
                    <a:pt x="418" y="815"/>
                  </a:lnTo>
                  <a:lnTo>
                    <a:pt x="426" y="813"/>
                  </a:lnTo>
                  <a:lnTo>
                    <a:pt x="435" y="807"/>
                  </a:lnTo>
                  <a:lnTo>
                    <a:pt x="437" y="807"/>
                  </a:lnTo>
                  <a:lnTo>
                    <a:pt x="445" y="808"/>
                  </a:lnTo>
                  <a:lnTo>
                    <a:pt x="461" y="815"/>
                  </a:lnTo>
                  <a:lnTo>
                    <a:pt x="477" y="824"/>
                  </a:lnTo>
                  <a:lnTo>
                    <a:pt x="488" y="837"/>
                  </a:lnTo>
                  <a:lnTo>
                    <a:pt x="488" y="842"/>
                  </a:lnTo>
                  <a:lnTo>
                    <a:pt x="484" y="849"/>
                  </a:lnTo>
                  <a:lnTo>
                    <a:pt x="478" y="856"/>
                  </a:lnTo>
                  <a:lnTo>
                    <a:pt x="466" y="869"/>
                  </a:lnTo>
                  <a:lnTo>
                    <a:pt x="458" y="880"/>
                  </a:lnTo>
                  <a:lnTo>
                    <a:pt x="458" y="889"/>
                  </a:lnTo>
                  <a:lnTo>
                    <a:pt x="459" y="892"/>
                  </a:lnTo>
                  <a:lnTo>
                    <a:pt x="464" y="893"/>
                  </a:lnTo>
                  <a:lnTo>
                    <a:pt x="469" y="892"/>
                  </a:lnTo>
                  <a:lnTo>
                    <a:pt x="473" y="893"/>
                  </a:lnTo>
                  <a:lnTo>
                    <a:pt x="478" y="897"/>
                  </a:lnTo>
                  <a:lnTo>
                    <a:pt x="486" y="908"/>
                  </a:lnTo>
                  <a:lnTo>
                    <a:pt x="494" y="909"/>
                  </a:lnTo>
                  <a:lnTo>
                    <a:pt x="495" y="902"/>
                  </a:lnTo>
                  <a:lnTo>
                    <a:pt x="497" y="896"/>
                  </a:lnTo>
                  <a:lnTo>
                    <a:pt x="499" y="881"/>
                  </a:lnTo>
                  <a:lnTo>
                    <a:pt x="501" y="873"/>
                  </a:lnTo>
                  <a:lnTo>
                    <a:pt x="502" y="870"/>
                  </a:lnTo>
                  <a:lnTo>
                    <a:pt x="504" y="858"/>
                  </a:lnTo>
                  <a:lnTo>
                    <a:pt x="506" y="850"/>
                  </a:lnTo>
                  <a:lnTo>
                    <a:pt x="511" y="832"/>
                  </a:lnTo>
                  <a:lnTo>
                    <a:pt x="512" y="831"/>
                  </a:lnTo>
                  <a:lnTo>
                    <a:pt x="522" y="768"/>
                  </a:lnTo>
                  <a:lnTo>
                    <a:pt x="523" y="758"/>
                  </a:lnTo>
                  <a:lnTo>
                    <a:pt x="524" y="752"/>
                  </a:lnTo>
                  <a:lnTo>
                    <a:pt x="517" y="724"/>
                  </a:lnTo>
                  <a:lnTo>
                    <a:pt x="512" y="714"/>
                  </a:lnTo>
                  <a:lnTo>
                    <a:pt x="506" y="708"/>
                  </a:lnTo>
                  <a:lnTo>
                    <a:pt x="494" y="698"/>
                  </a:lnTo>
                  <a:lnTo>
                    <a:pt x="489" y="693"/>
                  </a:lnTo>
                  <a:lnTo>
                    <a:pt x="489" y="655"/>
                  </a:lnTo>
                  <a:lnTo>
                    <a:pt x="494" y="652"/>
                  </a:lnTo>
                  <a:lnTo>
                    <a:pt x="511" y="650"/>
                  </a:lnTo>
                  <a:lnTo>
                    <a:pt x="517" y="647"/>
                  </a:lnTo>
                  <a:lnTo>
                    <a:pt x="528" y="649"/>
                  </a:lnTo>
                  <a:lnTo>
                    <a:pt x="532" y="650"/>
                  </a:lnTo>
                  <a:lnTo>
                    <a:pt x="532" y="652"/>
                  </a:lnTo>
                  <a:lnTo>
                    <a:pt x="538" y="651"/>
                  </a:lnTo>
                  <a:lnTo>
                    <a:pt x="538" y="650"/>
                  </a:lnTo>
                  <a:lnTo>
                    <a:pt x="534" y="640"/>
                  </a:lnTo>
                  <a:lnTo>
                    <a:pt x="533" y="633"/>
                  </a:lnTo>
                  <a:lnTo>
                    <a:pt x="528" y="625"/>
                  </a:lnTo>
                  <a:lnTo>
                    <a:pt x="518" y="627"/>
                  </a:lnTo>
                  <a:lnTo>
                    <a:pt x="516" y="629"/>
                  </a:lnTo>
                  <a:lnTo>
                    <a:pt x="509" y="629"/>
                  </a:lnTo>
                  <a:lnTo>
                    <a:pt x="505" y="624"/>
                  </a:lnTo>
                  <a:lnTo>
                    <a:pt x="501" y="623"/>
                  </a:lnTo>
                  <a:lnTo>
                    <a:pt x="501" y="620"/>
                  </a:lnTo>
                  <a:lnTo>
                    <a:pt x="501" y="620"/>
                  </a:lnTo>
                  <a:lnTo>
                    <a:pt x="501" y="589"/>
                  </a:lnTo>
                  <a:lnTo>
                    <a:pt x="502" y="590"/>
                  </a:lnTo>
                  <a:lnTo>
                    <a:pt x="582" y="590"/>
                  </a:lnTo>
                  <a:lnTo>
                    <a:pt x="586" y="586"/>
                  </a:lnTo>
                  <a:lnTo>
                    <a:pt x="587" y="580"/>
                  </a:lnTo>
                  <a:lnTo>
                    <a:pt x="591" y="575"/>
                  </a:lnTo>
                  <a:lnTo>
                    <a:pt x="593" y="575"/>
                  </a:lnTo>
                  <a:lnTo>
                    <a:pt x="597" y="577"/>
                  </a:lnTo>
                  <a:lnTo>
                    <a:pt x="601" y="584"/>
                  </a:lnTo>
                  <a:lnTo>
                    <a:pt x="603" y="584"/>
                  </a:lnTo>
                  <a:lnTo>
                    <a:pt x="622" y="574"/>
                  </a:lnTo>
                  <a:lnTo>
                    <a:pt x="633" y="574"/>
                  </a:lnTo>
                  <a:lnTo>
                    <a:pt x="638" y="579"/>
                  </a:lnTo>
                  <a:lnTo>
                    <a:pt x="646" y="590"/>
                  </a:lnTo>
                  <a:lnTo>
                    <a:pt x="652" y="619"/>
                  </a:lnTo>
                  <a:lnTo>
                    <a:pt x="662" y="614"/>
                  </a:lnTo>
                  <a:lnTo>
                    <a:pt x="663" y="612"/>
                  </a:lnTo>
                  <a:lnTo>
                    <a:pt x="658" y="603"/>
                  </a:lnTo>
                  <a:lnTo>
                    <a:pt x="656" y="592"/>
                  </a:lnTo>
                  <a:lnTo>
                    <a:pt x="640" y="555"/>
                  </a:lnTo>
                  <a:lnTo>
                    <a:pt x="631" y="544"/>
                  </a:lnTo>
                  <a:lnTo>
                    <a:pt x="614" y="531"/>
                  </a:lnTo>
                  <a:lnTo>
                    <a:pt x="614" y="527"/>
                  </a:lnTo>
                  <a:lnTo>
                    <a:pt x="626" y="516"/>
                  </a:lnTo>
                  <a:lnTo>
                    <a:pt x="631" y="509"/>
                  </a:lnTo>
                  <a:lnTo>
                    <a:pt x="634" y="507"/>
                  </a:lnTo>
                  <a:lnTo>
                    <a:pt x="638" y="504"/>
                  </a:lnTo>
                  <a:lnTo>
                    <a:pt x="640" y="503"/>
                  </a:lnTo>
                  <a:lnTo>
                    <a:pt x="641" y="500"/>
                  </a:lnTo>
                  <a:lnTo>
                    <a:pt x="640" y="493"/>
                  </a:lnTo>
                  <a:lnTo>
                    <a:pt x="638" y="488"/>
                  </a:lnTo>
                  <a:lnTo>
                    <a:pt x="633" y="479"/>
                  </a:lnTo>
                  <a:lnTo>
                    <a:pt x="625" y="471"/>
                  </a:lnTo>
                  <a:lnTo>
                    <a:pt x="618" y="466"/>
                  </a:lnTo>
                  <a:lnTo>
                    <a:pt x="617" y="463"/>
                  </a:lnTo>
                  <a:lnTo>
                    <a:pt x="615" y="453"/>
                  </a:lnTo>
                  <a:lnTo>
                    <a:pt x="613" y="447"/>
                  </a:lnTo>
                  <a:lnTo>
                    <a:pt x="613" y="439"/>
                  </a:lnTo>
                  <a:lnTo>
                    <a:pt x="609" y="431"/>
                  </a:lnTo>
                  <a:lnTo>
                    <a:pt x="609" y="419"/>
                  </a:lnTo>
                  <a:lnTo>
                    <a:pt x="613" y="413"/>
                  </a:lnTo>
                  <a:lnTo>
                    <a:pt x="615" y="403"/>
                  </a:lnTo>
                  <a:lnTo>
                    <a:pt x="615" y="392"/>
                  </a:lnTo>
                  <a:lnTo>
                    <a:pt x="624" y="382"/>
                  </a:lnTo>
                  <a:lnTo>
                    <a:pt x="624" y="369"/>
                  </a:lnTo>
                  <a:lnTo>
                    <a:pt x="626" y="364"/>
                  </a:lnTo>
                  <a:lnTo>
                    <a:pt x="633" y="358"/>
                  </a:lnTo>
                  <a:lnTo>
                    <a:pt x="633" y="353"/>
                  </a:lnTo>
                  <a:lnTo>
                    <a:pt x="630" y="344"/>
                  </a:lnTo>
                  <a:lnTo>
                    <a:pt x="628" y="342"/>
                  </a:lnTo>
                  <a:lnTo>
                    <a:pt x="624" y="342"/>
                  </a:lnTo>
                  <a:lnTo>
                    <a:pt x="614" y="342"/>
                  </a:lnTo>
                  <a:lnTo>
                    <a:pt x="595" y="350"/>
                  </a:lnTo>
                  <a:lnTo>
                    <a:pt x="583" y="353"/>
                  </a:lnTo>
                  <a:lnTo>
                    <a:pt x="576" y="353"/>
                  </a:lnTo>
                  <a:lnTo>
                    <a:pt x="567" y="350"/>
                  </a:lnTo>
                  <a:lnTo>
                    <a:pt x="563" y="349"/>
                  </a:lnTo>
                  <a:lnTo>
                    <a:pt x="558" y="347"/>
                  </a:lnTo>
                  <a:lnTo>
                    <a:pt x="552" y="345"/>
                  </a:lnTo>
                  <a:lnTo>
                    <a:pt x="544" y="348"/>
                  </a:lnTo>
                  <a:lnTo>
                    <a:pt x="542" y="350"/>
                  </a:lnTo>
                  <a:lnTo>
                    <a:pt x="536" y="350"/>
                  </a:lnTo>
                  <a:lnTo>
                    <a:pt x="527" y="350"/>
                  </a:lnTo>
                  <a:lnTo>
                    <a:pt x="523" y="348"/>
                  </a:lnTo>
                  <a:lnTo>
                    <a:pt x="522" y="348"/>
                  </a:lnTo>
                  <a:lnTo>
                    <a:pt x="494" y="307"/>
                  </a:lnTo>
                  <a:lnTo>
                    <a:pt x="493" y="305"/>
                  </a:lnTo>
                  <a:lnTo>
                    <a:pt x="490" y="302"/>
                  </a:lnTo>
                  <a:lnTo>
                    <a:pt x="479" y="301"/>
                  </a:lnTo>
                  <a:lnTo>
                    <a:pt x="473" y="297"/>
                  </a:lnTo>
                  <a:lnTo>
                    <a:pt x="461" y="293"/>
                  </a:lnTo>
                  <a:lnTo>
                    <a:pt x="443" y="294"/>
                  </a:lnTo>
                  <a:lnTo>
                    <a:pt x="425" y="299"/>
                  </a:lnTo>
                  <a:lnTo>
                    <a:pt x="415" y="300"/>
                  </a:lnTo>
                  <a:lnTo>
                    <a:pt x="400" y="299"/>
                  </a:lnTo>
                  <a:lnTo>
                    <a:pt x="383" y="291"/>
                  </a:lnTo>
                  <a:lnTo>
                    <a:pt x="380" y="284"/>
                  </a:lnTo>
                  <a:lnTo>
                    <a:pt x="376" y="283"/>
                  </a:lnTo>
                  <a:lnTo>
                    <a:pt x="364" y="277"/>
                  </a:lnTo>
                  <a:lnTo>
                    <a:pt x="362" y="274"/>
                  </a:lnTo>
                  <a:lnTo>
                    <a:pt x="362" y="241"/>
                  </a:lnTo>
                  <a:lnTo>
                    <a:pt x="360" y="232"/>
                  </a:lnTo>
                  <a:lnTo>
                    <a:pt x="357" y="226"/>
                  </a:lnTo>
                  <a:lnTo>
                    <a:pt x="353" y="223"/>
                  </a:lnTo>
                  <a:lnTo>
                    <a:pt x="351" y="220"/>
                  </a:lnTo>
                  <a:lnTo>
                    <a:pt x="344" y="211"/>
                  </a:lnTo>
                  <a:lnTo>
                    <a:pt x="341" y="208"/>
                  </a:lnTo>
                  <a:lnTo>
                    <a:pt x="338" y="188"/>
                  </a:lnTo>
                  <a:lnTo>
                    <a:pt x="335" y="182"/>
                  </a:lnTo>
                  <a:lnTo>
                    <a:pt x="334" y="180"/>
                  </a:lnTo>
                  <a:lnTo>
                    <a:pt x="310" y="181"/>
                  </a:lnTo>
                  <a:lnTo>
                    <a:pt x="316" y="167"/>
                  </a:lnTo>
                  <a:lnTo>
                    <a:pt x="324" y="152"/>
                  </a:lnTo>
                  <a:lnTo>
                    <a:pt x="337" y="107"/>
                  </a:lnTo>
                  <a:lnTo>
                    <a:pt x="350" y="85"/>
                  </a:lnTo>
                  <a:lnTo>
                    <a:pt x="375" y="62"/>
                  </a:lnTo>
                  <a:lnTo>
                    <a:pt x="378" y="57"/>
                  </a:lnTo>
                  <a:lnTo>
                    <a:pt x="383" y="47"/>
                  </a:lnTo>
                  <a:lnTo>
                    <a:pt x="389" y="41"/>
                  </a:lnTo>
                  <a:lnTo>
                    <a:pt x="404" y="35"/>
                  </a:lnTo>
                  <a:lnTo>
                    <a:pt x="419" y="3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2" name="Freeform 251">
              <a:extLst>
                <a:ext uri="{FF2B5EF4-FFF2-40B4-BE49-F238E27FC236}">
                  <a16:creationId xmlns:a16="http://schemas.microsoft.com/office/drawing/2014/main" id="{CD9EA769-FDA6-4729-9250-62724547F43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751" y="2592"/>
              <a:ext cx="132" cy="151"/>
            </a:xfrm>
            <a:custGeom>
              <a:avLst/>
              <a:gdLst/>
              <a:ahLst/>
              <a:cxnLst>
                <a:cxn ang="0">
                  <a:pos x="29" y="74"/>
                </a:cxn>
                <a:cxn ang="0">
                  <a:pos x="109" y="59"/>
                </a:cxn>
                <a:cxn ang="0">
                  <a:pos x="164" y="7"/>
                </a:cxn>
                <a:cxn ang="0">
                  <a:pos x="232" y="1"/>
                </a:cxn>
                <a:cxn ang="0">
                  <a:pos x="243" y="60"/>
                </a:cxn>
                <a:cxn ang="0">
                  <a:pos x="234" y="88"/>
                </a:cxn>
                <a:cxn ang="0">
                  <a:pos x="283" y="151"/>
                </a:cxn>
                <a:cxn ang="0">
                  <a:pos x="348" y="161"/>
                </a:cxn>
                <a:cxn ang="0">
                  <a:pos x="372" y="183"/>
                </a:cxn>
                <a:cxn ang="0">
                  <a:pos x="441" y="211"/>
                </a:cxn>
                <a:cxn ang="0">
                  <a:pos x="487" y="222"/>
                </a:cxn>
                <a:cxn ang="0">
                  <a:pos x="507" y="268"/>
                </a:cxn>
                <a:cxn ang="0">
                  <a:pos x="512" y="307"/>
                </a:cxn>
                <a:cxn ang="0">
                  <a:pos x="511" y="334"/>
                </a:cxn>
                <a:cxn ang="0">
                  <a:pos x="550" y="370"/>
                </a:cxn>
                <a:cxn ang="0">
                  <a:pos x="616" y="373"/>
                </a:cxn>
                <a:cxn ang="0">
                  <a:pos x="616" y="399"/>
                </a:cxn>
                <a:cxn ang="0">
                  <a:pos x="641" y="434"/>
                </a:cxn>
                <a:cxn ang="0">
                  <a:pos x="658" y="500"/>
                </a:cxn>
                <a:cxn ang="0">
                  <a:pos x="644" y="555"/>
                </a:cxn>
                <a:cxn ang="0">
                  <a:pos x="647" y="586"/>
                </a:cxn>
                <a:cxn ang="0">
                  <a:pos x="631" y="585"/>
                </a:cxn>
                <a:cxn ang="0">
                  <a:pos x="595" y="544"/>
                </a:cxn>
                <a:cxn ang="0">
                  <a:pos x="504" y="549"/>
                </a:cxn>
                <a:cxn ang="0">
                  <a:pos x="426" y="576"/>
                </a:cxn>
                <a:cxn ang="0">
                  <a:pos x="401" y="628"/>
                </a:cxn>
                <a:cxn ang="0">
                  <a:pos x="391" y="705"/>
                </a:cxn>
                <a:cxn ang="0">
                  <a:pos x="362" y="706"/>
                </a:cxn>
                <a:cxn ang="0">
                  <a:pos x="315" y="701"/>
                </a:cxn>
                <a:cxn ang="0">
                  <a:pos x="297" y="735"/>
                </a:cxn>
                <a:cxn ang="0">
                  <a:pos x="281" y="726"/>
                </a:cxn>
                <a:cxn ang="0">
                  <a:pos x="250" y="710"/>
                </a:cxn>
                <a:cxn ang="0">
                  <a:pos x="202" y="695"/>
                </a:cxn>
                <a:cxn ang="0">
                  <a:pos x="176" y="708"/>
                </a:cxn>
                <a:cxn ang="0">
                  <a:pos x="149" y="737"/>
                </a:cxn>
                <a:cxn ang="0">
                  <a:pos x="126" y="752"/>
                </a:cxn>
                <a:cxn ang="0">
                  <a:pos x="94" y="751"/>
                </a:cxn>
                <a:cxn ang="0">
                  <a:pos x="86" y="711"/>
                </a:cxn>
                <a:cxn ang="0">
                  <a:pos x="77" y="652"/>
                </a:cxn>
                <a:cxn ang="0">
                  <a:pos x="61" y="626"/>
                </a:cxn>
                <a:cxn ang="0">
                  <a:pos x="55" y="602"/>
                </a:cxn>
                <a:cxn ang="0">
                  <a:pos x="51" y="579"/>
                </a:cxn>
                <a:cxn ang="0">
                  <a:pos x="57" y="564"/>
                </a:cxn>
                <a:cxn ang="0">
                  <a:pos x="54" y="536"/>
                </a:cxn>
                <a:cxn ang="0">
                  <a:pos x="29" y="480"/>
                </a:cxn>
                <a:cxn ang="0">
                  <a:pos x="7" y="443"/>
                </a:cxn>
                <a:cxn ang="0">
                  <a:pos x="1" y="431"/>
                </a:cxn>
                <a:cxn ang="0">
                  <a:pos x="36" y="373"/>
                </a:cxn>
                <a:cxn ang="0">
                  <a:pos x="20" y="357"/>
                </a:cxn>
                <a:cxn ang="0">
                  <a:pos x="17" y="328"/>
                </a:cxn>
                <a:cxn ang="0">
                  <a:pos x="29" y="303"/>
                </a:cxn>
                <a:cxn ang="0">
                  <a:pos x="22" y="276"/>
                </a:cxn>
                <a:cxn ang="0">
                  <a:pos x="33" y="231"/>
                </a:cxn>
                <a:cxn ang="0">
                  <a:pos x="40" y="166"/>
                </a:cxn>
                <a:cxn ang="0">
                  <a:pos x="35" y="129"/>
                </a:cxn>
              </a:cxnLst>
              <a:rect l="0" t="0" r="r" b="b"/>
              <a:pathLst>
                <a:path w="658" h="754">
                  <a:moveTo>
                    <a:pt x="1" y="70"/>
                  </a:moveTo>
                  <a:lnTo>
                    <a:pt x="3" y="68"/>
                  </a:lnTo>
                  <a:lnTo>
                    <a:pt x="11" y="68"/>
                  </a:lnTo>
                  <a:lnTo>
                    <a:pt x="29" y="74"/>
                  </a:lnTo>
                  <a:lnTo>
                    <a:pt x="70" y="75"/>
                  </a:lnTo>
                  <a:lnTo>
                    <a:pt x="78" y="71"/>
                  </a:lnTo>
                  <a:lnTo>
                    <a:pt x="83" y="68"/>
                  </a:lnTo>
                  <a:lnTo>
                    <a:pt x="109" y="59"/>
                  </a:lnTo>
                  <a:lnTo>
                    <a:pt x="116" y="55"/>
                  </a:lnTo>
                  <a:lnTo>
                    <a:pt x="141" y="33"/>
                  </a:lnTo>
                  <a:lnTo>
                    <a:pt x="158" y="14"/>
                  </a:lnTo>
                  <a:lnTo>
                    <a:pt x="164" y="7"/>
                  </a:lnTo>
                  <a:lnTo>
                    <a:pt x="180" y="4"/>
                  </a:lnTo>
                  <a:lnTo>
                    <a:pt x="186" y="4"/>
                  </a:lnTo>
                  <a:lnTo>
                    <a:pt x="213" y="0"/>
                  </a:lnTo>
                  <a:lnTo>
                    <a:pt x="232" y="1"/>
                  </a:lnTo>
                  <a:lnTo>
                    <a:pt x="235" y="4"/>
                  </a:lnTo>
                  <a:lnTo>
                    <a:pt x="240" y="11"/>
                  </a:lnTo>
                  <a:lnTo>
                    <a:pt x="243" y="28"/>
                  </a:lnTo>
                  <a:lnTo>
                    <a:pt x="243" y="60"/>
                  </a:lnTo>
                  <a:lnTo>
                    <a:pt x="242" y="70"/>
                  </a:lnTo>
                  <a:lnTo>
                    <a:pt x="237" y="77"/>
                  </a:lnTo>
                  <a:lnTo>
                    <a:pt x="235" y="81"/>
                  </a:lnTo>
                  <a:lnTo>
                    <a:pt x="234" y="88"/>
                  </a:lnTo>
                  <a:lnTo>
                    <a:pt x="240" y="112"/>
                  </a:lnTo>
                  <a:lnTo>
                    <a:pt x="249" y="125"/>
                  </a:lnTo>
                  <a:lnTo>
                    <a:pt x="256" y="131"/>
                  </a:lnTo>
                  <a:lnTo>
                    <a:pt x="283" y="151"/>
                  </a:lnTo>
                  <a:lnTo>
                    <a:pt x="296" y="155"/>
                  </a:lnTo>
                  <a:lnTo>
                    <a:pt x="313" y="157"/>
                  </a:lnTo>
                  <a:lnTo>
                    <a:pt x="332" y="157"/>
                  </a:lnTo>
                  <a:lnTo>
                    <a:pt x="348" y="161"/>
                  </a:lnTo>
                  <a:lnTo>
                    <a:pt x="355" y="167"/>
                  </a:lnTo>
                  <a:lnTo>
                    <a:pt x="356" y="171"/>
                  </a:lnTo>
                  <a:lnTo>
                    <a:pt x="363" y="179"/>
                  </a:lnTo>
                  <a:lnTo>
                    <a:pt x="372" y="183"/>
                  </a:lnTo>
                  <a:lnTo>
                    <a:pt x="410" y="193"/>
                  </a:lnTo>
                  <a:lnTo>
                    <a:pt x="426" y="208"/>
                  </a:lnTo>
                  <a:lnTo>
                    <a:pt x="431" y="211"/>
                  </a:lnTo>
                  <a:lnTo>
                    <a:pt x="441" y="211"/>
                  </a:lnTo>
                  <a:lnTo>
                    <a:pt x="450" y="209"/>
                  </a:lnTo>
                  <a:lnTo>
                    <a:pt x="455" y="209"/>
                  </a:lnTo>
                  <a:lnTo>
                    <a:pt x="468" y="211"/>
                  </a:lnTo>
                  <a:lnTo>
                    <a:pt x="487" y="222"/>
                  </a:lnTo>
                  <a:lnTo>
                    <a:pt x="493" y="227"/>
                  </a:lnTo>
                  <a:lnTo>
                    <a:pt x="501" y="238"/>
                  </a:lnTo>
                  <a:lnTo>
                    <a:pt x="506" y="253"/>
                  </a:lnTo>
                  <a:lnTo>
                    <a:pt x="507" y="268"/>
                  </a:lnTo>
                  <a:lnTo>
                    <a:pt x="511" y="276"/>
                  </a:lnTo>
                  <a:lnTo>
                    <a:pt x="514" y="281"/>
                  </a:lnTo>
                  <a:lnTo>
                    <a:pt x="514" y="290"/>
                  </a:lnTo>
                  <a:lnTo>
                    <a:pt x="512" y="307"/>
                  </a:lnTo>
                  <a:lnTo>
                    <a:pt x="503" y="308"/>
                  </a:lnTo>
                  <a:lnTo>
                    <a:pt x="503" y="312"/>
                  </a:lnTo>
                  <a:lnTo>
                    <a:pt x="504" y="317"/>
                  </a:lnTo>
                  <a:lnTo>
                    <a:pt x="511" y="334"/>
                  </a:lnTo>
                  <a:lnTo>
                    <a:pt x="518" y="356"/>
                  </a:lnTo>
                  <a:lnTo>
                    <a:pt x="524" y="369"/>
                  </a:lnTo>
                  <a:lnTo>
                    <a:pt x="539" y="369"/>
                  </a:lnTo>
                  <a:lnTo>
                    <a:pt x="550" y="370"/>
                  </a:lnTo>
                  <a:lnTo>
                    <a:pt x="563" y="370"/>
                  </a:lnTo>
                  <a:lnTo>
                    <a:pt x="568" y="372"/>
                  </a:lnTo>
                  <a:lnTo>
                    <a:pt x="611" y="372"/>
                  </a:lnTo>
                  <a:lnTo>
                    <a:pt x="616" y="373"/>
                  </a:lnTo>
                  <a:lnTo>
                    <a:pt x="619" y="376"/>
                  </a:lnTo>
                  <a:lnTo>
                    <a:pt x="620" y="381"/>
                  </a:lnTo>
                  <a:lnTo>
                    <a:pt x="619" y="391"/>
                  </a:lnTo>
                  <a:lnTo>
                    <a:pt x="616" y="399"/>
                  </a:lnTo>
                  <a:lnTo>
                    <a:pt x="616" y="405"/>
                  </a:lnTo>
                  <a:lnTo>
                    <a:pt x="620" y="425"/>
                  </a:lnTo>
                  <a:lnTo>
                    <a:pt x="638" y="431"/>
                  </a:lnTo>
                  <a:lnTo>
                    <a:pt x="641" y="434"/>
                  </a:lnTo>
                  <a:lnTo>
                    <a:pt x="644" y="448"/>
                  </a:lnTo>
                  <a:lnTo>
                    <a:pt x="656" y="467"/>
                  </a:lnTo>
                  <a:lnTo>
                    <a:pt x="658" y="477"/>
                  </a:lnTo>
                  <a:lnTo>
                    <a:pt x="658" y="500"/>
                  </a:lnTo>
                  <a:lnTo>
                    <a:pt x="657" y="529"/>
                  </a:lnTo>
                  <a:lnTo>
                    <a:pt x="656" y="533"/>
                  </a:lnTo>
                  <a:lnTo>
                    <a:pt x="649" y="544"/>
                  </a:lnTo>
                  <a:lnTo>
                    <a:pt x="644" y="555"/>
                  </a:lnTo>
                  <a:lnTo>
                    <a:pt x="644" y="561"/>
                  </a:lnTo>
                  <a:lnTo>
                    <a:pt x="644" y="569"/>
                  </a:lnTo>
                  <a:lnTo>
                    <a:pt x="646" y="574"/>
                  </a:lnTo>
                  <a:lnTo>
                    <a:pt x="647" y="586"/>
                  </a:lnTo>
                  <a:lnTo>
                    <a:pt x="646" y="587"/>
                  </a:lnTo>
                  <a:lnTo>
                    <a:pt x="638" y="590"/>
                  </a:lnTo>
                  <a:lnTo>
                    <a:pt x="637" y="591"/>
                  </a:lnTo>
                  <a:lnTo>
                    <a:pt x="631" y="585"/>
                  </a:lnTo>
                  <a:lnTo>
                    <a:pt x="630" y="581"/>
                  </a:lnTo>
                  <a:lnTo>
                    <a:pt x="615" y="560"/>
                  </a:lnTo>
                  <a:lnTo>
                    <a:pt x="605" y="552"/>
                  </a:lnTo>
                  <a:lnTo>
                    <a:pt x="595" y="544"/>
                  </a:lnTo>
                  <a:lnTo>
                    <a:pt x="582" y="541"/>
                  </a:lnTo>
                  <a:lnTo>
                    <a:pt x="539" y="541"/>
                  </a:lnTo>
                  <a:lnTo>
                    <a:pt x="535" y="541"/>
                  </a:lnTo>
                  <a:lnTo>
                    <a:pt x="504" y="549"/>
                  </a:lnTo>
                  <a:lnTo>
                    <a:pt x="501" y="549"/>
                  </a:lnTo>
                  <a:lnTo>
                    <a:pt x="447" y="566"/>
                  </a:lnTo>
                  <a:lnTo>
                    <a:pt x="428" y="570"/>
                  </a:lnTo>
                  <a:lnTo>
                    <a:pt x="426" y="576"/>
                  </a:lnTo>
                  <a:lnTo>
                    <a:pt x="423" y="591"/>
                  </a:lnTo>
                  <a:lnTo>
                    <a:pt x="412" y="607"/>
                  </a:lnTo>
                  <a:lnTo>
                    <a:pt x="401" y="625"/>
                  </a:lnTo>
                  <a:lnTo>
                    <a:pt x="401" y="628"/>
                  </a:lnTo>
                  <a:lnTo>
                    <a:pt x="401" y="654"/>
                  </a:lnTo>
                  <a:lnTo>
                    <a:pt x="402" y="658"/>
                  </a:lnTo>
                  <a:lnTo>
                    <a:pt x="402" y="665"/>
                  </a:lnTo>
                  <a:lnTo>
                    <a:pt x="391" y="705"/>
                  </a:lnTo>
                  <a:lnTo>
                    <a:pt x="383" y="720"/>
                  </a:lnTo>
                  <a:lnTo>
                    <a:pt x="375" y="716"/>
                  </a:lnTo>
                  <a:lnTo>
                    <a:pt x="369" y="711"/>
                  </a:lnTo>
                  <a:lnTo>
                    <a:pt x="362" y="706"/>
                  </a:lnTo>
                  <a:lnTo>
                    <a:pt x="359" y="705"/>
                  </a:lnTo>
                  <a:lnTo>
                    <a:pt x="351" y="704"/>
                  </a:lnTo>
                  <a:lnTo>
                    <a:pt x="334" y="704"/>
                  </a:lnTo>
                  <a:lnTo>
                    <a:pt x="315" y="701"/>
                  </a:lnTo>
                  <a:lnTo>
                    <a:pt x="307" y="701"/>
                  </a:lnTo>
                  <a:lnTo>
                    <a:pt x="304" y="705"/>
                  </a:lnTo>
                  <a:lnTo>
                    <a:pt x="300" y="724"/>
                  </a:lnTo>
                  <a:lnTo>
                    <a:pt x="297" y="735"/>
                  </a:lnTo>
                  <a:lnTo>
                    <a:pt x="296" y="741"/>
                  </a:lnTo>
                  <a:lnTo>
                    <a:pt x="293" y="741"/>
                  </a:lnTo>
                  <a:lnTo>
                    <a:pt x="282" y="730"/>
                  </a:lnTo>
                  <a:lnTo>
                    <a:pt x="281" y="726"/>
                  </a:lnTo>
                  <a:lnTo>
                    <a:pt x="278" y="725"/>
                  </a:lnTo>
                  <a:lnTo>
                    <a:pt x="275" y="719"/>
                  </a:lnTo>
                  <a:lnTo>
                    <a:pt x="271" y="715"/>
                  </a:lnTo>
                  <a:lnTo>
                    <a:pt x="250" y="710"/>
                  </a:lnTo>
                  <a:lnTo>
                    <a:pt x="245" y="710"/>
                  </a:lnTo>
                  <a:lnTo>
                    <a:pt x="237" y="708"/>
                  </a:lnTo>
                  <a:lnTo>
                    <a:pt x="211" y="708"/>
                  </a:lnTo>
                  <a:lnTo>
                    <a:pt x="202" y="695"/>
                  </a:lnTo>
                  <a:lnTo>
                    <a:pt x="196" y="689"/>
                  </a:lnTo>
                  <a:lnTo>
                    <a:pt x="192" y="689"/>
                  </a:lnTo>
                  <a:lnTo>
                    <a:pt x="189" y="690"/>
                  </a:lnTo>
                  <a:lnTo>
                    <a:pt x="176" y="708"/>
                  </a:lnTo>
                  <a:lnTo>
                    <a:pt x="165" y="716"/>
                  </a:lnTo>
                  <a:lnTo>
                    <a:pt x="157" y="725"/>
                  </a:lnTo>
                  <a:lnTo>
                    <a:pt x="151" y="733"/>
                  </a:lnTo>
                  <a:lnTo>
                    <a:pt x="149" y="737"/>
                  </a:lnTo>
                  <a:lnTo>
                    <a:pt x="143" y="747"/>
                  </a:lnTo>
                  <a:lnTo>
                    <a:pt x="138" y="752"/>
                  </a:lnTo>
                  <a:lnTo>
                    <a:pt x="136" y="752"/>
                  </a:lnTo>
                  <a:lnTo>
                    <a:pt x="126" y="752"/>
                  </a:lnTo>
                  <a:lnTo>
                    <a:pt x="120" y="754"/>
                  </a:lnTo>
                  <a:lnTo>
                    <a:pt x="108" y="754"/>
                  </a:lnTo>
                  <a:lnTo>
                    <a:pt x="101" y="754"/>
                  </a:lnTo>
                  <a:lnTo>
                    <a:pt x="94" y="751"/>
                  </a:lnTo>
                  <a:lnTo>
                    <a:pt x="94" y="749"/>
                  </a:lnTo>
                  <a:lnTo>
                    <a:pt x="90" y="737"/>
                  </a:lnTo>
                  <a:lnTo>
                    <a:pt x="90" y="733"/>
                  </a:lnTo>
                  <a:lnTo>
                    <a:pt x="86" y="711"/>
                  </a:lnTo>
                  <a:lnTo>
                    <a:pt x="86" y="693"/>
                  </a:lnTo>
                  <a:lnTo>
                    <a:pt x="83" y="671"/>
                  </a:lnTo>
                  <a:lnTo>
                    <a:pt x="77" y="661"/>
                  </a:lnTo>
                  <a:lnTo>
                    <a:pt x="77" y="652"/>
                  </a:lnTo>
                  <a:lnTo>
                    <a:pt x="74" y="639"/>
                  </a:lnTo>
                  <a:lnTo>
                    <a:pt x="73" y="635"/>
                  </a:lnTo>
                  <a:lnTo>
                    <a:pt x="66" y="628"/>
                  </a:lnTo>
                  <a:lnTo>
                    <a:pt x="61" y="626"/>
                  </a:lnTo>
                  <a:lnTo>
                    <a:pt x="58" y="623"/>
                  </a:lnTo>
                  <a:lnTo>
                    <a:pt x="58" y="615"/>
                  </a:lnTo>
                  <a:lnTo>
                    <a:pt x="58" y="607"/>
                  </a:lnTo>
                  <a:lnTo>
                    <a:pt x="55" y="602"/>
                  </a:lnTo>
                  <a:lnTo>
                    <a:pt x="47" y="598"/>
                  </a:lnTo>
                  <a:lnTo>
                    <a:pt x="47" y="592"/>
                  </a:lnTo>
                  <a:lnTo>
                    <a:pt x="50" y="580"/>
                  </a:lnTo>
                  <a:lnTo>
                    <a:pt x="51" y="579"/>
                  </a:lnTo>
                  <a:lnTo>
                    <a:pt x="58" y="575"/>
                  </a:lnTo>
                  <a:lnTo>
                    <a:pt x="61" y="574"/>
                  </a:lnTo>
                  <a:lnTo>
                    <a:pt x="61" y="570"/>
                  </a:lnTo>
                  <a:lnTo>
                    <a:pt x="57" y="564"/>
                  </a:lnTo>
                  <a:lnTo>
                    <a:pt x="58" y="558"/>
                  </a:lnTo>
                  <a:lnTo>
                    <a:pt x="62" y="553"/>
                  </a:lnTo>
                  <a:lnTo>
                    <a:pt x="61" y="543"/>
                  </a:lnTo>
                  <a:lnTo>
                    <a:pt x="54" y="536"/>
                  </a:lnTo>
                  <a:lnTo>
                    <a:pt x="41" y="526"/>
                  </a:lnTo>
                  <a:lnTo>
                    <a:pt x="36" y="521"/>
                  </a:lnTo>
                  <a:lnTo>
                    <a:pt x="33" y="512"/>
                  </a:lnTo>
                  <a:lnTo>
                    <a:pt x="29" y="480"/>
                  </a:lnTo>
                  <a:lnTo>
                    <a:pt x="29" y="470"/>
                  </a:lnTo>
                  <a:lnTo>
                    <a:pt x="22" y="461"/>
                  </a:lnTo>
                  <a:lnTo>
                    <a:pt x="18" y="457"/>
                  </a:lnTo>
                  <a:lnTo>
                    <a:pt x="7" y="443"/>
                  </a:lnTo>
                  <a:lnTo>
                    <a:pt x="4" y="443"/>
                  </a:lnTo>
                  <a:lnTo>
                    <a:pt x="2" y="439"/>
                  </a:lnTo>
                  <a:lnTo>
                    <a:pt x="0" y="437"/>
                  </a:lnTo>
                  <a:lnTo>
                    <a:pt x="1" y="431"/>
                  </a:lnTo>
                  <a:lnTo>
                    <a:pt x="12" y="412"/>
                  </a:lnTo>
                  <a:lnTo>
                    <a:pt x="23" y="400"/>
                  </a:lnTo>
                  <a:lnTo>
                    <a:pt x="35" y="383"/>
                  </a:lnTo>
                  <a:lnTo>
                    <a:pt x="36" y="373"/>
                  </a:lnTo>
                  <a:lnTo>
                    <a:pt x="35" y="370"/>
                  </a:lnTo>
                  <a:lnTo>
                    <a:pt x="29" y="365"/>
                  </a:lnTo>
                  <a:lnTo>
                    <a:pt x="24" y="362"/>
                  </a:lnTo>
                  <a:lnTo>
                    <a:pt x="20" y="357"/>
                  </a:lnTo>
                  <a:lnTo>
                    <a:pt x="18" y="356"/>
                  </a:lnTo>
                  <a:lnTo>
                    <a:pt x="17" y="350"/>
                  </a:lnTo>
                  <a:lnTo>
                    <a:pt x="15" y="342"/>
                  </a:lnTo>
                  <a:lnTo>
                    <a:pt x="17" y="328"/>
                  </a:lnTo>
                  <a:lnTo>
                    <a:pt x="22" y="319"/>
                  </a:lnTo>
                  <a:lnTo>
                    <a:pt x="27" y="316"/>
                  </a:lnTo>
                  <a:lnTo>
                    <a:pt x="29" y="308"/>
                  </a:lnTo>
                  <a:lnTo>
                    <a:pt x="29" y="303"/>
                  </a:lnTo>
                  <a:lnTo>
                    <a:pt x="27" y="297"/>
                  </a:lnTo>
                  <a:lnTo>
                    <a:pt x="18" y="286"/>
                  </a:lnTo>
                  <a:lnTo>
                    <a:pt x="18" y="283"/>
                  </a:lnTo>
                  <a:lnTo>
                    <a:pt x="22" y="276"/>
                  </a:lnTo>
                  <a:lnTo>
                    <a:pt x="35" y="270"/>
                  </a:lnTo>
                  <a:lnTo>
                    <a:pt x="36" y="268"/>
                  </a:lnTo>
                  <a:lnTo>
                    <a:pt x="36" y="249"/>
                  </a:lnTo>
                  <a:lnTo>
                    <a:pt x="33" y="231"/>
                  </a:lnTo>
                  <a:lnTo>
                    <a:pt x="33" y="220"/>
                  </a:lnTo>
                  <a:lnTo>
                    <a:pt x="35" y="201"/>
                  </a:lnTo>
                  <a:lnTo>
                    <a:pt x="35" y="177"/>
                  </a:lnTo>
                  <a:lnTo>
                    <a:pt x="40" y="166"/>
                  </a:lnTo>
                  <a:lnTo>
                    <a:pt x="47" y="157"/>
                  </a:lnTo>
                  <a:lnTo>
                    <a:pt x="50" y="155"/>
                  </a:lnTo>
                  <a:lnTo>
                    <a:pt x="50" y="152"/>
                  </a:lnTo>
                  <a:lnTo>
                    <a:pt x="35" y="129"/>
                  </a:lnTo>
                  <a:lnTo>
                    <a:pt x="1" y="7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3" name="Freeform 252">
              <a:extLst>
                <a:ext uri="{FF2B5EF4-FFF2-40B4-BE49-F238E27FC236}">
                  <a16:creationId xmlns:a16="http://schemas.microsoft.com/office/drawing/2014/main" id="{2F8FDC84-2349-4106-874B-B5C146454FF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874" y="2831"/>
              <a:ext cx="59" cy="63"/>
            </a:xfrm>
            <a:custGeom>
              <a:avLst/>
              <a:gdLst/>
              <a:ahLst/>
              <a:cxnLst>
                <a:cxn ang="0">
                  <a:pos x="2" y="252"/>
                </a:cxn>
                <a:cxn ang="0">
                  <a:pos x="26" y="272"/>
                </a:cxn>
                <a:cxn ang="0">
                  <a:pos x="56" y="283"/>
                </a:cxn>
                <a:cxn ang="0">
                  <a:pos x="91" y="297"/>
                </a:cxn>
                <a:cxn ang="0">
                  <a:pos x="115" y="304"/>
                </a:cxn>
                <a:cxn ang="0">
                  <a:pos x="129" y="310"/>
                </a:cxn>
                <a:cxn ang="0">
                  <a:pos x="162" y="307"/>
                </a:cxn>
                <a:cxn ang="0">
                  <a:pos x="197" y="314"/>
                </a:cxn>
                <a:cxn ang="0">
                  <a:pos x="225" y="303"/>
                </a:cxn>
                <a:cxn ang="0">
                  <a:pos x="246" y="283"/>
                </a:cxn>
                <a:cxn ang="0">
                  <a:pos x="253" y="272"/>
                </a:cxn>
                <a:cxn ang="0">
                  <a:pos x="268" y="253"/>
                </a:cxn>
                <a:cxn ang="0">
                  <a:pos x="276" y="236"/>
                </a:cxn>
                <a:cxn ang="0">
                  <a:pos x="271" y="229"/>
                </a:cxn>
                <a:cxn ang="0">
                  <a:pos x="274" y="199"/>
                </a:cxn>
                <a:cxn ang="0">
                  <a:pos x="281" y="184"/>
                </a:cxn>
                <a:cxn ang="0">
                  <a:pos x="286" y="175"/>
                </a:cxn>
                <a:cxn ang="0">
                  <a:pos x="292" y="172"/>
                </a:cxn>
                <a:cxn ang="0">
                  <a:pos x="267" y="148"/>
                </a:cxn>
                <a:cxn ang="0">
                  <a:pos x="260" y="126"/>
                </a:cxn>
                <a:cxn ang="0">
                  <a:pos x="242" y="113"/>
                </a:cxn>
                <a:cxn ang="0">
                  <a:pos x="228" y="108"/>
                </a:cxn>
                <a:cxn ang="0">
                  <a:pos x="215" y="91"/>
                </a:cxn>
                <a:cxn ang="0">
                  <a:pos x="200" y="86"/>
                </a:cxn>
                <a:cxn ang="0">
                  <a:pos x="185" y="77"/>
                </a:cxn>
                <a:cxn ang="0">
                  <a:pos x="178" y="73"/>
                </a:cxn>
                <a:cxn ang="0">
                  <a:pos x="166" y="55"/>
                </a:cxn>
                <a:cxn ang="0">
                  <a:pos x="160" y="48"/>
                </a:cxn>
                <a:cxn ang="0">
                  <a:pos x="142" y="60"/>
                </a:cxn>
                <a:cxn ang="0">
                  <a:pos x="133" y="50"/>
                </a:cxn>
                <a:cxn ang="0">
                  <a:pos x="119" y="27"/>
                </a:cxn>
                <a:cxn ang="0">
                  <a:pos x="103" y="12"/>
                </a:cxn>
                <a:cxn ang="0">
                  <a:pos x="85" y="0"/>
                </a:cxn>
                <a:cxn ang="0">
                  <a:pos x="75" y="2"/>
                </a:cxn>
                <a:cxn ang="0">
                  <a:pos x="64" y="12"/>
                </a:cxn>
                <a:cxn ang="0">
                  <a:pos x="44" y="16"/>
                </a:cxn>
                <a:cxn ang="0">
                  <a:pos x="33" y="27"/>
                </a:cxn>
                <a:cxn ang="0">
                  <a:pos x="31" y="72"/>
                </a:cxn>
                <a:cxn ang="0">
                  <a:pos x="29" y="97"/>
                </a:cxn>
                <a:cxn ang="0">
                  <a:pos x="20" y="172"/>
                </a:cxn>
                <a:cxn ang="0">
                  <a:pos x="16" y="188"/>
                </a:cxn>
                <a:cxn ang="0">
                  <a:pos x="5" y="210"/>
                </a:cxn>
                <a:cxn ang="0">
                  <a:pos x="0" y="252"/>
                </a:cxn>
              </a:cxnLst>
              <a:rect l="0" t="0" r="r" b="b"/>
              <a:pathLst>
                <a:path w="292" h="314">
                  <a:moveTo>
                    <a:pt x="0" y="252"/>
                  </a:moveTo>
                  <a:lnTo>
                    <a:pt x="2" y="252"/>
                  </a:lnTo>
                  <a:lnTo>
                    <a:pt x="9" y="253"/>
                  </a:lnTo>
                  <a:lnTo>
                    <a:pt x="26" y="272"/>
                  </a:lnTo>
                  <a:lnTo>
                    <a:pt x="29" y="281"/>
                  </a:lnTo>
                  <a:lnTo>
                    <a:pt x="56" y="283"/>
                  </a:lnTo>
                  <a:lnTo>
                    <a:pt x="66" y="283"/>
                  </a:lnTo>
                  <a:lnTo>
                    <a:pt x="91" y="297"/>
                  </a:lnTo>
                  <a:lnTo>
                    <a:pt x="104" y="302"/>
                  </a:lnTo>
                  <a:lnTo>
                    <a:pt x="115" y="304"/>
                  </a:lnTo>
                  <a:lnTo>
                    <a:pt x="123" y="309"/>
                  </a:lnTo>
                  <a:lnTo>
                    <a:pt x="129" y="310"/>
                  </a:lnTo>
                  <a:lnTo>
                    <a:pt x="149" y="307"/>
                  </a:lnTo>
                  <a:lnTo>
                    <a:pt x="162" y="307"/>
                  </a:lnTo>
                  <a:lnTo>
                    <a:pt x="183" y="310"/>
                  </a:lnTo>
                  <a:lnTo>
                    <a:pt x="197" y="314"/>
                  </a:lnTo>
                  <a:lnTo>
                    <a:pt x="212" y="309"/>
                  </a:lnTo>
                  <a:lnTo>
                    <a:pt x="225" y="303"/>
                  </a:lnTo>
                  <a:lnTo>
                    <a:pt x="236" y="295"/>
                  </a:lnTo>
                  <a:lnTo>
                    <a:pt x="246" y="283"/>
                  </a:lnTo>
                  <a:lnTo>
                    <a:pt x="249" y="281"/>
                  </a:lnTo>
                  <a:lnTo>
                    <a:pt x="253" y="272"/>
                  </a:lnTo>
                  <a:lnTo>
                    <a:pt x="260" y="265"/>
                  </a:lnTo>
                  <a:lnTo>
                    <a:pt x="268" y="253"/>
                  </a:lnTo>
                  <a:lnTo>
                    <a:pt x="271" y="240"/>
                  </a:lnTo>
                  <a:lnTo>
                    <a:pt x="276" y="236"/>
                  </a:lnTo>
                  <a:lnTo>
                    <a:pt x="273" y="231"/>
                  </a:lnTo>
                  <a:lnTo>
                    <a:pt x="271" y="229"/>
                  </a:lnTo>
                  <a:lnTo>
                    <a:pt x="274" y="215"/>
                  </a:lnTo>
                  <a:lnTo>
                    <a:pt x="274" y="199"/>
                  </a:lnTo>
                  <a:lnTo>
                    <a:pt x="276" y="191"/>
                  </a:lnTo>
                  <a:lnTo>
                    <a:pt x="281" y="184"/>
                  </a:lnTo>
                  <a:lnTo>
                    <a:pt x="284" y="183"/>
                  </a:lnTo>
                  <a:lnTo>
                    <a:pt x="286" y="175"/>
                  </a:lnTo>
                  <a:lnTo>
                    <a:pt x="291" y="174"/>
                  </a:lnTo>
                  <a:lnTo>
                    <a:pt x="292" y="172"/>
                  </a:lnTo>
                  <a:lnTo>
                    <a:pt x="287" y="163"/>
                  </a:lnTo>
                  <a:lnTo>
                    <a:pt x="267" y="148"/>
                  </a:lnTo>
                  <a:lnTo>
                    <a:pt x="264" y="145"/>
                  </a:lnTo>
                  <a:lnTo>
                    <a:pt x="260" y="126"/>
                  </a:lnTo>
                  <a:lnTo>
                    <a:pt x="257" y="120"/>
                  </a:lnTo>
                  <a:lnTo>
                    <a:pt x="242" y="113"/>
                  </a:lnTo>
                  <a:lnTo>
                    <a:pt x="237" y="112"/>
                  </a:lnTo>
                  <a:lnTo>
                    <a:pt x="228" y="108"/>
                  </a:lnTo>
                  <a:lnTo>
                    <a:pt x="222" y="102"/>
                  </a:lnTo>
                  <a:lnTo>
                    <a:pt x="215" y="91"/>
                  </a:lnTo>
                  <a:lnTo>
                    <a:pt x="212" y="87"/>
                  </a:lnTo>
                  <a:lnTo>
                    <a:pt x="200" y="86"/>
                  </a:lnTo>
                  <a:lnTo>
                    <a:pt x="193" y="77"/>
                  </a:lnTo>
                  <a:lnTo>
                    <a:pt x="185" y="77"/>
                  </a:lnTo>
                  <a:lnTo>
                    <a:pt x="181" y="76"/>
                  </a:lnTo>
                  <a:lnTo>
                    <a:pt x="178" y="73"/>
                  </a:lnTo>
                  <a:lnTo>
                    <a:pt x="171" y="65"/>
                  </a:lnTo>
                  <a:lnTo>
                    <a:pt x="166" y="55"/>
                  </a:lnTo>
                  <a:lnTo>
                    <a:pt x="165" y="51"/>
                  </a:lnTo>
                  <a:lnTo>
                    <a:pt x="160" y="48"/>
                  </a:lnTo>
                  <a:lnTo>
                    <a:pt x="146" y="59"/>
                  </a:lnTo>
                  <a:lnTo>
                    <a:pt x="142" y="60"/>
                  </a:lnTo>
                  <a:lnTo>
                    <a:pt x="134" y="59"/>
                  </a:lnTo>
                  <a:lnTo>
                    <a:pt x="133" y="50"/>
                  </a:lnTo>
                  <a:lnTo>
                    <a:pt x="128" y="35"/>
                  </a:lnTo>
                  <a:lnTo>
                    <a:pt x="119" y="27"/>
                  </a:lnTo>
                  <a:lnTo>
                    <a:pt x="108" y="17"/>
                  </a:lnTo>
                  <a:lnTo>
                    <a:pt x="103" y="12"/>
                  </a:lnTo>
                  <a:lnTo>
                    <a:pt x="91" y="2"/>
                  </a:lnTo>
                  <a:lnTo>
                    <a:pt x="85" y="0"/>
                  </a:lnTo>
                  <a:lnTo>
                    <a:pt x="80" y="0"/>
                  </a:lnTo>
                  <a:lnTo>
                    <a:pt x="75" y="2"/>
                  </a:lnTo>
                  <a:lnTo>
                    <a:pt x="71" y="8"/>
                  </a:lnTo>
                  <a:lnTo>
                    <a:pt x="64" y="12"/>
                  </a:lnTo>
                  <a:lnTo>
                    <a:pt x="45" y="10"/>
                  </a:lnTo>
                  <a:lnTo>
                    <a:pt x="44" y="16"/>
                  </a:lnTo>
                  <a:lnTo>
                    <a:pt x="34" y="24"/>
                  </a:lnTo>
                  <a:lnTo>
                    <a:pt x="33" y="27"/>
                  </a:lnTo>
                  <a:lnTo>
                    <a:pt x="34" y="50"/>
                  </a:lnTo>
                  <a:lnTo>
                    <a:pt x="31" y="72"/>
                  </a:lnTo>
                  <a:lnTo>
                    <a:pt x="31" y="87"/>
                  </a:lnTo>
                  <a:lnTo>
                    <a:pt x="29" y="97"/>
                  </a:lnTo>
                  <a:lnTo>
                    <a:pt x="20" y="121"/>
                  </a:lnTo>
                  <a:lnTo>
                    <a:pt x="20" y="172"/>
                  </a:lnTo>
                  <a:lnTo>
                    <a:pt x="18" y="182"/>
                  </a:lnTo>
                  <a:lnTo>
                    <a:pt x="16" y="188"/>
                  </a:lnTo>
                  <a:lnTo>
                    <a:pt x="9" y="201"/>
                  </a:lnTo>
                  <a:lnTo>
                    <a:pt x="5" y="210"/>
                  </a:lnTo>
                  <a:lnTo>
                    <a:pt x="1" y="236"/>
                  </a:lnTo>
                  <a:lnTo>
                    <a:pt x="0" y="25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4" name="Freeform 253">
              <a:extLst>
                <a:ext uri="{FF2B5EF4-FFF2-40B4-BE49-F238E27FC236}">
                  <a16:creationId xmlns:a16="http://schemas.microsoft.com/office/drawing/2014/main" id="{52E32098-A36C-4BC4-AE8E-ECADCCD899F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844" y="2396"/>
              <a:ext cx="53" cy="77"/>
            </a:xfrm>
            <a:custGeom>
              <a:avLst/>
              <a:gdLst/>
              <a:ahLst/>
              <a:cxnLst>
                <a:cxn ang="0">
                  <a:pos x="89" y="0"/>
                </a:cxn>
                <a:cxn ang="0">
                  <a:pos x="141" y="41"/>
                </a:cxn>
                <a:cxn ang="0">
                  <a:pos x="152" y="83"/>
                </a:cxn>
                <a:cxn ang="0">
                  <a:pos x="172" y="84"/>
                </a:cxn>
                <a:cxn ang="0">
                  <a:pos x="195" y="94"/>
                </a:cxn>
                <a:cxn ang="0">
                  <a:pos x="211" y="112"/>
                </a:cxn>
                <a:cxn ang="0">
                  <a:pos x="232" y="139"/>
                </a:cxn>
                <a:cxn ang="0">
                  <a:pos x="217" y="159"/>
                </a:cxn>
                <a:cxn ang="0">
                  <a:pos x="220" y="165"/>
                </a:cxn>
                <a:cxn ang="0">
                  <a:pos x="212" y="182"/>
                </a:cxn>
                <a:cxn ang="0">
                  <a:pos x="189" y="186"/>
                </a:cxn>
                <a:cxn ang="0">
                  <a:pos x="183" y="193"/>
                </a:cxn>
                <a:cxn ang="0">
                  <a:pos x="174" y="228"/>
                </a:cxn>
                <a:cxn ang="0">
                  <a:pos x="189" y="255"/>
                </a:cxn>
                <a:cxn ang="0">
                  <a:pos x="200" y="268"/>
                </a:cxn>
                <a:cxn ang="0">
                  <a:pos x="217" y="273"/>
                </a:cxn>
                <a:cxn ang="0">
                  <a:pos x="226" y="289"/>
                </a:cxn>
                <a:cxn ang="0">
                  <a:pos x="233" y="311"/>
                </a:cxn>
                <a:cxn ang="0">
                  <a:pos x="263" y="347"/>
                </a:cxn>
                <a:cxn ang="0">
                  <a:pos x="254" y="350"/>
                </a:cxn>
                <a:cxn ang="0">
                  <a:pos x="233" y="348"/>
                </a:cxn>
                <a:cxn ang="0">
                  <a:pos x="213" y="353"/>
                </a:cxn>
                <a:cxn ang="0">
                  <a:pos x="183" y="366"/>
                </a:cxn>
                <a:cxn ang="0">
                  <a:pos x="158" y="374"/>
                </a:cxn>
                <a:cxn ang="0">
                  <a:pos x="134" y="386"/>
                </a:cxn>
                <a:cxn ang="0">
                  <a:pos x="102" y="369"/>
                </a:cxn>
                <a:cxn ang="0">
                  <a:pos x="91" y="357"/>
                </a:cxn>
                <a:cxn ang="0">
                  <a:pos x="89" y="332"/>
                </a:cxn>
                <a:cxn ang="0">
                  <a:pos x="77" y="288"/>
                </a:cxn>
                <a:cxn ang="0">
                  <a:pos x="86" y="257"/>
                </a:cxn>
                <a:cxn ang="0">
                  <a:pos x="95" y="234"/>
                </a:cxn>
                <a:cxn ang="0">
                  <a:pos x="79" y="209"/>
                </a:cxn>
                <a:cxn ang="0">
                  <a:pos x="72" y="193"/>
                </a:cxn>
                <a:cxn ang="0">
                  <a:pos x="67" y="171"/>
                </a:cxn>
                <a:cxn ang="0">
                  <a:pos x="37" y="174"/>
                </a:cxn>
                <a:cxn ang="0">
                  <a:pos x="27" y="163"/>
                </a:cxn>
                <a:cxn ang="0">
                  <a:pos x="0" y="128"/>
                </a:cxn>
                <a:cxn ang="0">
                  <a:pos x="1" y="121"/>
                </a:cxn>
                <a:cxn ang="0">
                  <a:pos x="11" y="91"/>
                </a:cxn>
                <a:cxn ang="0">
                  <a:pos x="40" y="75"/>
                </a:cxn>
                <a:cxn ang="0">
                  <a:pos x="38" y="64"/>
                </a:cxn>
                <a:cxn ang="0">
                  <a:pos x="24" y="52"/>
                </a:cxn>
                <a:cxn ang="0">
                  <a:pos x="29" y="35"/>
                </a:cxn>
                <a:cxn ang="0">
                  <a:pos x="46" y="26"/>
                </a:cxn>
                <a:cxn ang="0">
                  <a:pos x="72" y="13"/>
                </a:cxn>
                <a:cxn ang="0">
                  <a:pos x="81" y="2"/>
                </a:cxn>
              </a:cxnLst>
              <a:rect l="0" t="0" r="r" b="b"/>
              <a:pathLst>
                <a:path w="265" h="386">
                  <a:moveTo>
                    <a:pt x="81" y="2"/>
                  </a:moveTo>
                  <a:lnTo>
                    <a:pt x="87" y="3"/>
                  </a:lnTo>
                  <a:lnTo>
                    <a:pt x="89" y="0"/>
                  </a:lnTo>
                  <a:lnTo>
                    <a:pt x="94" y="0"/>
                  </a:lnTo>
                  <a:lnTo>
                    <a:pt x="108" y="10"/>
                  </a:lnTo>
                  <a:lnTo>
                    <a:pt x="141" y="41"/>
                  </a:lnTo>
                  <a:lnTo>
                    <a:pt x="150" y="53"/>
                  </a:lnTo>
                  <a:lnTo>
                    <a:pt x="151" y="59"/>
                  </a:lnTo>
                  <a:lnTo>
                    <a:pt x="152" y="83"/>
                  </a:lnTo>
                  <a:lnTo>
                    <a:pt x="156" y="84"/>
                  </a:lnTo>
                  <a:lnTo>
                    <a:pt x="162" y="84"/>
                  </a:lnTo>
                  <a:lnTo>
                    <a:pt x="172" y="84"/>
                  </a:lnTo>
                  <a:lnTo>
                    <a:pt x="179" y="85"/>
                  </a:lnTo>
                  <a:lnTo>
                    <a:pt x="183" y="88"/>
                  </a:lnTo>
                  <a:lnTo>
                    <a:pt x="195" y="94"/>
                  </a:lnTo>
                  <a:lnTo>
                    <a:pt x="197" y="96"/>
                  </a:lnTo>
                  <a:lnTo>
                    <a:pt x="202" y="104"/>
                  </a:lnTo>
                  <a:lnTo>
                    <a:pt x="211" y="112"/>
                  </a:lnTo>
                  <a:lnTo>
                    <a:pt x="222" y="120"/>
                  </a:lnTo>
                  <a:lnTo>
                    <a:pt x="228" y="136"/>
                  </a:lnTo>
                  <a:lnTo>
                    <a:pt x="232" y="139"/>
                  </a:lnTo>
                  <a:lnTo>
                    <a:pt x="231" y="142"/>
                  </a:lnTo>
                  <a:lnTo>
                    <a:pt x="224" y="148"/>
                  </a:lnTo>
                  <a:lnTo>
                    <a:pt x="217" y="159"/>
                  </a:lnTo>
                  <a:lnTo>
                    <a:pt x="216" y="163"/>
                  </a:lnTo>
                  <a:lnTo>
                    <a:pt x="218" y="165"/>
                  </a:lnTo>
                  <a:lnTo>
                    <a:pt x="220" y="165"/>
                  </a:lnTo>
                  <a:lnTo>
                    <a:pt x="220" y="172"/>
                  </a:lnTo>
                  <a:lnTo>
                    <a:pt x="213" y="179"/>
                  </a:lnTo>
                  <a:lnTo>
                    <a:pt x="212" y="182"/>
                  </a:lnTo>
                  <a:lnTo>
                    <a:pt x="205" y="183"/>
                  </a:lnTo>
                  <a:lnTo>
                    <a:pt x="196" y="183"/>
                  </a:lnTo>
                  <a:lnTo>
                    <a:pt x="189" y="186"/>
                  </a:lnTo>
                  <a:lnTo>
                    <a:pt x="185" y="188"/>
                  </a:lnTo>
                  <a:lnTo>
                    <a:pt x="184" y="191"/>
                  </a:lnTo>
                  <a:lnTo>
                    <a:pt x="183" y="193"/>
                  </a:lnTo>
                  <a:lnTo>
                    <a:pt x="181" y="208"/>
                  </a:lnTo>
                  <a:lnTo>
                    <a:pt x="178" y="217"/>
                  </a:lnTo>
                  <a:lnTo>
                    <a:pt x="174" y="228"/>
                  </a:lnTo>
                  <a:lnTo>
                    <a:pt x="174" y="234"/>
                  </a:lnTo>
                  <a:lnTo>
                    <a:pt x="180" y="240"/>
                  </a:lnTo>
                  <a:lnTo>
                    <a:pt x="189" y="255"/>
                  </a:lnTo>
                  <a:lnTo>
                    <a:pt x="191" y="256"/>
                  </a:lnTo>
                  <a:lnTo>
                    <a:pt x="200" y="263"/>
                  </a:lnTo>
                  <a:lnTo>
                    <a:pt x="200" y="268"/>
                  </a:lnTo>
                  <a:lnTo>
                    <a:pt x="204" y="272"/>
                  </a:lnTo>
                  <a:lnTo>
                    <a:pt x="205" y="273"/>
                  </a:lnTo>
                  <a:lnTo>
                    <a:pt x="217" y="273"/>
                  </a:lnTo>
                  <a:lnTo>
                    <a:pt x="220" y="276"/>
                  </a:lnTo>
                  <a:lnTo>
                    <a:pt x="221" y="284"/>
                  </a:lnTo>
                  <a:lnTo>
                    <a:pt x="226" y="289"/>
                  </a:lnTo>
                  <a:lnTo>
                    <a:pt x="226" y="299"/>
                  </a:lnTo>
                  <a:lnTo>
                    <a:pt x="232" y="305"/>
                  </a:lnTo>
                  <a:lnTo>
                    <a:pt x="233" y="311"/>
                  </a:lnTo>
                  <a:lnTo>
                    <a:pt x="239" y="321"/>
                  </a:lnTo>
                  <a:lnTo>
                    <a:pt x="253" y="338"/>
                  </a:lnTo>
                  <a:lnTo>
                    <a:pt x="263" y="347"/>
                  </a:lnTo>
                  <a:lnTo>
                    <a:pt x="265" y="347"/>
                  </a:lnTo>
                  <a:lnTo>
                    <a:pt x="265" y="349"/>
                  </a:lnTo>
                  <a:lnTo>
                    <a:pt x="254" y="350"/>
                  </a:lnTo>
                  <a:lnTo>
                    <a:pt x="240" y="352"/>
                  </a:lnTo>
                  <a:lnTo>
                    <a:pt x="234" y="349"/>
                  </a:lnTo>
                  <a:lnTo>
                    <a:pt x="233" y="348"/>
                  </a:lnTo>
                  <a:lnTo>
                    <a:pt x="229" y="347"/>
                  </a:lnTo>
                  <a:lnTo>
                    <a:pt x="224" y="347"/>
                  </a:lnTo>
                  <a:lnTo>
                    <a:pt x="213" y="353"/>
                  </a:lnTo>
                  <a:lnTo>
                    <a:pt x="205" y="363"/>
                  </a:lnTo>
                  <a:lnTo>
                    <a:pt x="191" y="363"/>
                  </a:lnTo>
                  <a:lnTo>
                    <a:pt x="183" y="366"/>
                  </a:lnTo>
                  <a:lnTo>
                    <a:pt x="178" y="371"/>
                  </a:lnTo>
                  <a:lnTo>
                    <a:pt x="167" y="371"/>
                  </a:lnTo>
                  <a:lnTo>
                    <a:pt x="158" y="374"/>
                  </a:lnTo>
                  <a:lnTo>
                    <a:pt x="152" y="384"/>
                  </a:lnTo>
                  <a:lnTo>
                    <a:pt x="147" y="386"/>
                  </a:lnTo>
                  <a:lnTo>
                    <a:pt x="134" y="386"/>
                  </a:lnTo>
                  <a:lnTo>
                    <a:pt x="124" y="384"/>
                  </a:lnTo>
                  <a:lnTo>
                    <a:pt x="108" y="374"/>
                  </a:lnTo>
                  <a:lnTo>
                    <a:pt x="102" y="369"/>
                  </a:lnTo>
                  <a:lnTo>
                    <a:pt x="98" y="363"/>
                  </a:lnTo>
                  <a:lnTo>
                    <a:pt x="95" y="362"/>
                  </a:lnTo>
                  <a:lnTo>
                    <a:pt x="91" y="357"/>
                  </a:lnTo>
                  <a:lnTo>
                    <a:pt x="89" y="354"/>
                  </a:lnTo>
                  <a:lnTo>
                    <a:pt x="91" y="341"/>
                  </a:lnTo>
                  <a:lnTo>
                    <a:pt x="89" y="332"/>
                  </a:lnTo>
                  <a:lnTo>
                    <a:pt x="78" y="322"/>
                  </a:lnTo>
                  <a:lnTo>
                    <a:pt x="77" y="319"/>
                  </a:lnTo>
                  <a:lnTo>
                    <a:pt x="77" y="288"/>
                  </a:lnTo>
                  <a:lnTo>
                    <a:pt x="83" y="274"/>
                  </a:lnTo>
                  <a:lnTo>
                    <a:pt x="86" y="267"/>
                  </a:lnTo>
                  <a:lnTo>
                    <a:pt x="86" y="257"/>
                  </a:lnTo>
                  <a:lnTo>
                    <a:pt x="95" y="244"/>
                  </a:lnTo>
                  <a:lnTo>
                    <a:pt x="97" y="241"/>
                  </a:lnTo>
                  <a:lnTo>
                    <a:pt x="95" y="234"/>
                  </a:lnTo>
                  <a:lnTo>
                    <a:pt x="91" y="228"/>
                  </a:lnTo>
                  <a:lnTo>
                    <a:pt x="91" y="213"/>
                  </a:lnTo>
                  <a:lnTo>
                    <a:pt x="79" y="209"/>
                  </a:lnTo>
                  <a:lnTo>
                    <a:pt x="77" y="208"/>
                  </a:lnTo>
                  <a:lnTo>
                    <a:pt x="68" y="207"/>
                  </a:lnTo>
                  <a:lnTo>
                    <a:pt x="72" y="193"/>
                  </a:lnTo>
                  <a:lnTo>
                    <a:pt x="72" y="186"/>
                  </a:lnTo>
                  <a:lnTo>
                    <a:pt x="72" y="180"/>
                  </a:lnTo>
                  <a:lnTo>
                    <a:pt x="67" y="171"/>
                  </a:lnTo>
                  <a:lnTo>
                    <a:pt x="59" y="171"/>
                  </a:lnTo>
                  <a:lnTo>
                    <a:pt x="46" y="175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33" y="169"/>
                  </a:lnTo>
                  <a:lnTo>
                    <a:pt x="27" y="163"/>
                  </a:lnTo>
                  <a:lnTo>
                    <a:pt x="23" y="155"/>
                  </a:lnTo>
                  <a:lnTo>
                    <a:pt x="12" y="144"/>
                  </a:lnTo>
                  <a:lnTo>
                    <a:pt x="0" y="128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1" y="121"/>
                  </a:lnTo>
                  <a:lnTo>
                    <a:pt x="7" y="112"/>
                  </a:lnTo>
                  <a:lnTo>
                    <a:pt x="11" y="106"/>
                  </a:lnTo>
                  <a:lnTo>
                    <a:pt x="11" y="91"/>
                  </a:lnTo>
                  <a:lnTo>
                    <a:pt x="12" y="89"/>
                  </a:lnTo>
                  <a:lnTo>
                    <a:pt x="29" y="83"/>
                  </a:lnTo>
                  <a:lnTo>
                    <a:pt x="40" y="75"/>
                  </a:lnTo>
                  <a:lnTo>
                    <a:pt x="45" y="69"/>
                  </a:lnTo>
                  <a:lnTo>
                    <a:pt x="40" y="64"/>
                  </a:lnTo>
                  <a:lnTo>
                    <a:pt x="38" y="64"/>
                  </a:lnTo>
                  <a:lnTo>
                    <a:pt x="32" y="66"/>
                  </a:lnTo>
                  <a:lnTo>
                    <a:pt x="27" y="64"/>
                  </a:lnTo>
                  <a:lnTo>
                    <a:pt x="24" y="52"/>
                  </a:lnTo>
                  <a:lnTo>
                    <a:pt x="24" y="43"/>
                  </a:lnTo>
                  <a:lnTo>
                    <a:pt x="27" y="37"/>
                  </a:lnTo>
                  <a:lnTo>
                    <a:pt x="29" y="35"/>
                  </a:lnTo>
                  <a:lnTo>
                    <a:pt x="40" y="32"/>
                  </a:lnTo>
                  <a:lnTo>
                    <a:pt x="43" y="30"/>
                  </a:lnTo>
                  <a:lnTo>
                    <a:pt x="46" y="26"/>
                  </a:lnTo>
                  <a:lnTo>
                    <a:pt x="62" y="19"/>
                  </a:lnTo>
                  <a:lnTo>
                    <a:pt x="66" y="16"/>
                  </a:lnTo>
                  <a:lnTo>
                    <a:pt x="72" y="13"/>
                  </a:lnTo>
                  <a:lnTo>
                    <a:pt x="77" y="13"/>
                  </a:lnTo>
                  <a:lnTo>
                    <a:pt x="81" y="10"/>
                  </a:lnTo>
                  <a:lnTo>
                    <a:pt x="81" y="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5" name="Freeform 254">
              <a:extLst>
                <a:ext uri="{FF2B5EF4-FFF2-40B4-BE49-F238E27FC236}">
                  <a16:creationId xmlns:a16="http://schemas.microsoft.com/office/drawing/2014/main" id="{7A19BAC9-AB6F-4010-8E55-CD9C7ECA7C8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919" y="2425"/>
              <a:ext cx="32" cy="40"/>
            </a:xfrm>
            <a:custGeom>
              <a:avLst/>
              <a:gdLst/>
              <a:ahLst/>
              <a:cxnLst>
                <a:cxn ang="0">
                  <a:pos x="0" y="182"/>
                </a:cxn>
                <a:cxn ang="0">
                  <a:pos x="13" y="169"/>
                </a:cxn>
                <a:cxn ang="0">
                  <a:pos x="15" y="166"/>
                </a:cxn>
                <a:cxn ang="0">
                  <a:pos x="17" y="147"/>
                </a:cxn>
                <a:cxn ang="0">
                  <a:pos x="22" y="125"/>
                </a:cxn>
                <a:cxn ang="0">
                  <a:pos x="23" y="110"/>
                </a:cxn>
                <a:cxn ang="0">
                  <a:pos x="18" y="102"/>
                </a:cxn>
                <a:cxn ang="0">
                  <a:pos x="17" y="101"/>
                </a:cxn>
                <a:cxn ang="0">
                  <a:pos x="17" y="99"/>
                </a:cxn>
                <a:cxn ang="0">
                  <a:pos x="8" y="86"/>
                </a:cxn>
                <a:cxn ang="0">
                  <a:pos x="5" y="75"/>
                </a:cxn>
                <a:cxn ang="0">
                  <a:pos x="3" y="56"/>
                </a:cxn>
                <a:cxn ang="0">
                  <a:pos x="3" y="34"/>
                </a:cxn>
                <a:cxn ang="0">
                  <a:pos x="7" y="24"/>
                </a:cxn>
                <a:cxn ang="0">
                  <a:pos x="15" y="18"/>
                </a:cxn>
                <a:cxn ang="0">
                  <a:pos x="19" y="12"/>
                </a:cxn>
                <a:cxn ang="0">
                  <a:pos x="19" y="10"/>
                </a:cxn>
                <a:cxn ang="0">
                  <a:pos x="22" y="7"/>
                </a:cxn>
                <a:cxn ang="0">
                  <a:pos x="28" y="5"/>
                </a:cxn>
                <a:cxn ang="0">
                  <a:pos x="32" y="1"/>
                </a:cxn>
                <a:cxn ang="0">
                  <a:pos x="35" y="0"/>
                </a:cxn>
                <a:cxn ang="0">
                  <a:pos x="49" y="8"/>
                </a:cxn>
                <a:cxn ang="0">
                  <a:pos x="61" y="13"/>
                </a:cxn>
                <a:cxn ang="0">
                  <a:pos x="73" y="19"/>
                </a:cxn>
                <a:cxn ang="0">
                  <a:pos x="85" y="21"/>
                </a:cxn>
                <a:cxn ang="0">
                  <a:pos x="98" y="28"/>
                </a:cxn>
                <a:cxn ang="0">
                  <a:pos x="113" y="39"/>
                </a:cxn>
                <a:cxn ang="0">
                  <a:pos x="116" y="40"/>
                </a:cxn>
                <a:cxn ang="0">
                  <a:pos x="130" y="53"/>
                </a:cxn>
                <a:cxn ang="0">
                  <a:pos x="135" y="59"/>
                </a:cxn>
                <a:cxn ang="0">
                  <a:pos x="146" y="65"/>
                </a:cxn>
                <a:cxn ang="0">
                  <a:pos x="156" y="75"/>
                </a:cxn>
                <a:cxn ang="0">
                  <a:pos x="156" y="86"/>
                </a:cxn>
                <a:cxn ang="0">
                  <a:pos x="157" y="86"/>
                </a:cxn>
                <a:cxn ang="0">
                  <a:pos x="144" y="99"/>
                </a:cxn>
                <a:cxn ang="0">
                  <a:pos x="141" y="107"/>
                </a:cxn>
                <a:cxn ang="0">
                  <a:pos x="128" y="125"/>
                </a:cxn>
                <a:cxn ang="0">
                  <a:pos x="118" y="137"/>
                </a:cxn>
                <a:cxn ang="0">
                  <a:pos x="114" y="144"/>
                </a:cxn>
                <a:cxn ang="0">
                  <a:pos x="105" y="166"/>
                </a:cxn>
                <a:cxn ang="0">
                  <a:pos x="78" y="190"/>
                </a:cxn>
                <a:cxn ang="0">
                  <a:pos x="76" y="193"/>
                </a:cxn>
                <a:cxn ang="0">
                  <a:pos x="71" y="195"/>
                </a:cxn>
                <a:cxn ang="0">
                  <a:pos x="61" y="195"/>
                </a:cxn>
                <a:cxn ang="0">
                  <a:pos x="54" y="191"/>
                </a:cxn>
                <a:cxn ang="0">
                  <a:pos x="48" y="191"/>
                </a:cxn>
                <a:cxn ang="0">
                  <a:pos x="44" y="193"/>
                </a:cxn>
                <a:cxn ang="0">
                  <a:pos x="28" y="200"/>
                </a:cxn>
                <a:cxn ang="0">
                  <a:pos x="22" y="200"/>
                </a:cxn>
                <a:cxn ang="0">
                  <a:pos x="19" y="199"/>
                </a:cxn>
                <a:cxn ang="0">
                  <a:pos x="10" y="193"/>
                </a:cxn>
                <a:cxn ang="0">
                  <a:pos x="0" y="182"/>
                </a:cxn>
              </a:cxnLst>
              <a:rect l="0" t="0" r="r" b="b"/>
              <a:pathLst>
                <a:path w="157" h="200">
                  <a:moveTo>
                    <a:pt x="0" y="182"/>
                  </a:moveTo>
                  <a:lnTo>
                    <a:pt x="13" y="169"/>
                  </a:lnTo>
                  <a:lnTo>
                    <a:pt x="15" y="166"/>
                  </a:lnTo>
                  <a:lnTo>
                    <a:pt x="17" y="147"/>
                  </a:lnTo>
                  <a:lnTo>
                    <a:pt x="22" y="125"/>
                  </a:lnTo>
                  <a:lnTo>
                    <a:pt x="23" y="110"/>
                  </a:lnTo>
                  <a:lnTo>
                    <a:pt x="18" y="102"/>
                  </a:lnTo>
                  <a:lnTo>
                    <a:pt x="17" y="101"/>
                  </a:lnTo>
                  <a:lnTo>
                    <a:pt x="17" y="99"/>
                  </a:lnTo>
                  <a:lnTo>
                    <a:pt x="8" y="86"/>
                  </a:lnTo>
                  <a:lnTo>
                    <a:pt x="5" y="75"/>
                  </a:lnTo>
                  <a:lnTo>
                    <a:pt x="3" y="56"/>
                  </a:lnTo>
                  <a:lnTo>
                    <a:pt x="3" y="34"/>
                  </a:lnTo>
                  <a:lnTo>
                    <a:pt x="7" y="24"/>
                  </a:lnTo>
                  <a:lnTo>
                    <a:pt x="15" y="18"/>
                  </a:lnTo>
                  <a:lnTo>
                    <a:pt x="19" y="12"/>
                  </a:lnTo>
                  <a:lnTo>
                    <a:pt x="19" y="10"/>
                  </a:lnTo>
                  <a:lnTo>
                    <a:pt x="22" y="7"/>
                  </a:lnTo>
                  <a:lnTo>
                    <a:pt x="28" y="5"/>
                  </a:lnTo>
                  <a:lnTo>
                    <a:pt x="32" y="1"/>
                  </a:lnTo>
                  <a:lnTo>
                    <a:pt x="35" y="0"/>
                  </a:lnTo>
                  <a:lnTo>
                    <a:pt x="49" y="8"/>
                  </a:lnTo>
                  <a:lnTo>
                    <a:pt x="61" y="13"/>
                  </a:lnTo>
                  <a:lnTo>
                    <a:pt x="73" y="19"/>
                  </a:lnTo>
                  <a:lnTo>
                    <a:pt x="85" y="21"/>
                  </a:lnTo>
                  <a:lnTo>
                    <a:pt x="98" y="28"/>
                  </a:lnTo>
                  <a:lnTo>
                    <a:pt x="113" y="39"/>
                  </a:lnTo>
                  <a:lnTo>
                    <a:pt x="116" y="40"/>
                  </a:lnTo>
                  <a:lnTo>
                    <a:pt x="130" y="53"/>
                  </a:lnTo>
                  <a:lnTo>
                    <a:pt x="135" y="59"/>
                  </a:lnTo>
                  <a:lnTo>
                    <a:pt x="146" y="65"/>
                  </a:lnTo>
                  <a:lnTo>
                    <a:pt x="156" y="75"/>
                  </a:lnTo>
                  <a:lnTo>
                    <a:pt x="156" y="86"/>
                  </a:lnTo>
                  <a:lnTo>
                    <a:pt x="157" y="86"/>
                  </a:lnTo>
                  <a:lnTo>
                    <a:pt x="144" y="99"/>
                  </a:lnTo>
                  <a:lnTo>
                    <a:pt x="141" y="107"/>
                  </a:lnTo>
                  <a:lnTo>
                    <a:pt x="128" y="125"/>
                  </a:lnTo>
                  <a:lnTo>
                    <a:pt x="118" y="137"/>
                  </a:lnTo>
                  <a:lnTo>
                    <a:pt x="114" y="144"/>
                  </a:lnTo>
                  <a:lnTo>
                    <a:pt x="105" y="166"/>
                  </a:lnTo>
                  <a:lnTo>
                    <a:pt x="78" y="190"/>
                  </a:lnTo>
                  <a:lnTo>
                    <a:pt x="76" y="193"/>
                  </a:lnTo>
                  <a:lnTo>
                    <a:pt x="71" y="195"/>
                  </a:lnTo>
                  <a:lnTo>
                    <a:pt x="61" y="195"/>
                  </a:lnTo>
                  <a:lnTo>
                    <a:pt x="54" y="191"/>
                  </a:lnTo>
                  <a:lnTo>
                    <a:pt x="48" y="191"/>
                  </a:lnTo>
                  <a:lnTo>
                    <a:pt x="44" y="193"/>
                  </a:lnTo>
                  <a:lnTo>
                    <a:pt x="28" y="200"/>
                  </a:lnTo>
                  <a:lnTo>
                    <a:pt x="22" y="200"/>
                  </a:lnTo>
                  <a:lnTo>
                    <a:pt x="19" y="199"/>
                  </a:lnTo>
                  <a:lnTo>
                    <a:pt x="10" y="193"/>
                  </a:lnTo>
                  <a:lnTo>
                    <a:pt x="0" y="18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6" name="Freeform 255">
              <a:extLst>
                <a:ext uri="{FF2B5EF4-FFF2-40B4-BE49-F238E27FC236}">
                  <a16:creationId xmlns:a16="http://schemas.microsoft.com/office/drawing/2014/main" id="{CFEF0C34-F255-4DCA-A57E-5EB3B2D4113B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624" y="2488"/>
              <a:ext cx="137" cy="201"/>
            </a:xfrm>
            <a:custGeom>
              <a:avLst/>
              <a:gdLst/>
              <a:ahLst/>
              <a:cxnLst>
                <a:cxn ang="0">
                  <a:pos x="319" y="13"/>
                </a:cxn>
                <a:cxn ang="0">
                  <a:pos x="335" y="50"/>
                </a:cxn>
                <a:cxn ang="0">
                  <a:pos x="284" y="110"/>
                </a:cxn>
                <a:cxn ang="0">
                  <a:pos x="204" y="156"/>
                </a:cxn>
                <a:cxn ang="0">
                  <a:pos x="170" y="190"/>
                </a:cxn>
                <a:cxn ang="0">
                  <a:pos x="159" y="190"/>
                </a:cxn>
                <a:cxn ang="0">
                  <a:pos x="138" y="253"/>
                </a:cxn>
                <a:cxn ang="0">
                  <a:pos x="97" y="260"/>
                </a:cxn>
                <a:cxn ang="0">
                  <a:pos x="72" y="242"/>
                </a:cxn>
                <a:cxn ang="0">
                  <a:pos x="43" y="242"/>
                </a:cxn>
                <a:cxn ang="0">
                  <a:pos x="52" y="214"/>
                </a:cxn>
                <a:cxn ang="0">
                  <a:pos x="51" y="188"/>
                </a:cxn>
                <a:cxn ang="0">
                  <a:pos x="3" y="231"/>
                </a:cxn>
                <a:cxn ang="0">
                  <a:pos x="9" y="271"/>
                </a:cxn>
                <a:cxn ang="0">
                  <a:pos x="21" y="308"/>
                </a:cxn>
                <a:cxn ang="0">
                  <a:pos x="51" y="350"/>
                </a:cxn>
                <a:cxn ang="0">
                  <a:pos x="89" y="387"/>
                </a:cxn>
                <a:cxn ang="0">
                  <a:pos x="140" y="478"/>
                </a:cxn>
                <a:cxn ang="0">
                  <a:pos x="188" y="578"/>
                </a:cxn>
                <a:cxn ang="0">
                  <a:pos x="212" y="632"/>
                </a:cxn>
                <a:cxn ang="0">
                  <a:pos x="256" y="711"/>
                </a:cxn>
                <a:cxn ang="0">
                  <a:pos x="267" y="764"/>
                </a:cxn>
                <a:cxn ang="0">
                  <a:pos x="298" y="807"/>
                </a:cxn>
                <a:cxn ang="0">
                  <a:pos x="391" y="874"/>
                </a:cxn>
                <a:cxn ang="0">
                  <a:pos x="481" y="922"/>
                </a:cxn>
                <a:cxn ang="0">
                  <a:pos x="532" y="957"/>
                </a:cxn>
                <a:cxn ang="0">
                  <a:pos x="584" y="1001"/>
                </a:cxn>
                <a:cxn ang="0">
                  <a:pos x="620" y="995"/>
                </a:cxn>
                <a:cxn ang="0">
                  <a:pos x="638" y="968"/>
                </a:cxn>
                <a:cxn ang="0">
                  <a:pos x="649" y="935"/>
                </a:cxn>
                <a:cxn ang="0">
                  <a:pos x="665" y="888"/>
                </a:cxn>
                <a:cxn ang="0">
                  <a:pos x="651" y="865"/>
                </a:cxn>
                <a:cxn ang="0">
                  <a:pos x="665" y="826"/>
                </a:cxn>
                <a:cxn ang="0">
                  <a:pos x="671" y="793"/>
                </a:cxn>
                <a:cxn ang="0">
                  <a:pos x="671" y="724"/>
                </a:cxn>
                <a:cxn ang="0">
                  <a:pos x="686" y="675"/>
                </a:cxn>
                <a:cxn ang="0">
                  <a:pos x="612" y="598"/>
                </a:cxn>
                <a:cxn ang="0">
                  <a:pos x="591" y="564"/>
                </a:cxn>
                <a:cxn ang="0">
                  <a:pos x="578" y="514"/>
                </a:cxn>
                <a:cxn ang="0">
                  <a:pos x="502" y="537"/>
                </a:cxn>
                <a:cxn ang="0">
                  <a:pos x="468" y="512"/>
                </a:cxn>
                <a:cxn ang="0">
                  <a:pos x="450" y="480"/>
                </a:cxn>
                <a:cxn ang="0">
                  <a:pos x="422" y="432"/>
                </a:cxn>
                <a:cxn ang="0">
                  <a:pos x="428" y="362"/>
                </a:cxn>
                <a:cxn ang="0">
                  <a:pos x="452" y="318"/>
                </a:cxn>
                <a:cxn ang="0">
                  <a:pos x="510" y="254"/>
                </a:cxn>
                <a:cxn ang="0">
                  <a:pos x="620" y="225"/>
                </a:cxn>
                <a:cxn ang="0">
                  <a:pos x="596" y="205"/>
                </a:cxn>
                <a:cxn ang="0">
                  <a:pos x="593" y="182"/>
                </a:cxn>
                <a:cxn ang="0">
                  <a:pos x="605" y="137"/>
                </a:cxn>
                <a:cxn ang="0">
                  <a:pos x="553" y="126"/>
                </a:cxn>
                <a:cxn ang="0">
                  <a:pos x="516" y="120"/>
                </a:cxn>
                <a:cxn ang="0">
                  <a:pos x="499" y="132"/>
                </a:cxn>
                <a:cxn ang="0">
                  <a:pos x="461" y="130"/>
                </a:cxn>
                <a:cxn ang="0">
                  <a:pos x="438" y="96"/>
                </a:cxn>
                <a:cxn ang="0">
                  <a:pos x="419" y="69"/>
                </a:cxn>
                <a:cxn ang="0">
                  <a:pos x="394" y="55"/>
                </a:cxn>
                <a:cxn ang="0">
                  <a:pos x="366" y="21"/>
                </a:cxn>
                <a:cxn ang="0">
                  <a:pos x="332" y="0"/>
                </a:cxn>
              </a:cxnLst>
              <a:rect l="0" t="0" r="r" b="b"/>
              <a:pathLst>
                <a:path w="686" h="1005">
                  <a:moveTo>
                    <a:pt x="328" y="0"/>
                  </a:moveTo>
                  <a:lnTo>
                    <a:pt x="326" y="2"/>
                  </a:lnTo>
                  <a:lnTo>
                    <a:pt x="315" y="2"/>
                  </a:lnTo>
                  <a:lnTo>
                    <a:pt x="314" y="11"/>
                  </a:lnTo>
                  <a:lnTo>
                    <a:pt x="319" y="13"/>
                  </a:lnTo>
                  <a:lnTo>
                    <a:pt x="321" y="16"/>
                  </a:lnTo>
                  <a:lnTo>
                    <a:pt x="326" y="27"/>
                  </a:lnTo>
                  <a:lnTo>
                    <a:pt x="327" y="32"/>
                  </a:lnTo>
                  <a:lnTo>
                    <a:pt x="335" y="49"/>
                  </a:lnTo>
                  <a:lnTo>
                    <a:pt x="335" y="50"/>
                  </a:lnTo>
                  <a:lnTo>
                    <a:pt x="326" y="50"/>
                  </a:lnTo>
                  <a:lnTo>
                    <a:pt x="319" y="65"/>
                  </a:lnTo>
                  <a:lnTo>
                    <a:pt x="305" y="89"/>
                  </a:lnTo>
                  <a:lnTo>
                    <a:pt x="292" y="104"/>
                  </a:lnTo>
                  <a:lnTo>
                    <a:pt x="284" y="110"/>
                  </a:lnTo>
                  <a:lnTo>
                    <a:pt x="274" y="119"/>
                  </a:lnTo>
                  <a:lnTo>
                    <a:pt x="265" y="131"/>
                  </a:lnTo>
                  <a:lnTo>
                    <a:pt x="256" y="137"/>
                  </a:lnTo>
                  <a:lnTo>
                    <a:pt x="240" y="145"/>
                  </a:lnTo>
                  <a:lnTo>
                    <a:pt x="204" y="156"/>
                  </a:lnTo>
                  <a:lnTo>
                    <a:pt x="186" y="163"/>
                  </a:lnTo>
                  <a:lnTo>
                    <a:pt x="179" y="168"/>
                  </a:lnTo>
                  <a:lnTo>
                    <a:pt x="176" y="171"/>
                  </a:lnTo>
                  <a:lnTo>
                    <a:pt x="171" y="180"/>
                  </a:lnTo>
                  <a:lnTo>
                    <a:pt x="170" y="190"/>
                  </a:lnTo>
                  <a:lnTo>
                    <a:pt x="166" y="193"/>
                  </a:lnTo>
                  <a:lnTo>
                    <a:pt x="164" y="193"/>
                  </a:lnTo>
                  <a:lnTo>
                    <a:pt x="160" y="189"/>
                  </a:lnTo>
                  <a:lnTo>
                    <a:pt x="159" y="189"/>
                  </a:lnTo>
                  <a:lnTo>
                    <a:pt x="159" y="190"/>
                  </a:lnTo>
                  <a:lnTo>
                    <a:pt x="144" y="210"/>
                  </a:lnTo>
                  <a:lnTo>
                    <a:pt x="142" y="223"/>
                  </a:lnTo>
                  <a:lnTo>
                    <a:pt x="142" y="244"/>
                  </a:lnTo>
                  <a:lnTo>
                    <a:pt x="139" y="252"/>
                  </a:lnTo>
                  <a:lnTo>
                    <a:pt x="138" y="253"/>
                  </a:lnTo>
                  <a:lnTo>
                    <a:pt x="128" y="257"/>
                  </a:lnTo>
                  <a:lnTo>
                    <a:pt x="121" y="264"/>
                  </a:lnTo>
                  <a:lnTo>
                    <a:pt x="110" y="269"/>
                  </a:lnTo>
                  <a:lnTo>
                    <a:pt x="102" y="268"/>
                  </a:lnTo>
                  <a:lnTo>
                    <a:pt x="97" y="260"/>
                  </a:lnTo>
                  <a:lnTo>
                    <a:pt x="95" y="254"/>
                  </a:lnTo>
                  <a:lnTo>
                    <a:pt x="90" y="245"/>
                  </a:lnTo>
                  <a:lnTo>
                    <a:pt x="84" y="245"/>
                  </a:lnTo>
                  <a:lnTo>
                    <a:pt x="74" y="245"/>
                  </a:lnTo>
                  <a:lnTo>
                    <a:pt x="72" y="242"/>
                  </a:lnTo>
                  <a:lnTo>
                    <a:pt x="67" y="238"/>
                  </a:lnTo>
                  <a:lnTo>
                    <a:pt x="58" y="238"/>
                  </a:lnTo>
                  <a:lnTo>
                    <a:pt x="50" y="243"/>
                  </a:lnTo>
                  <a:lnTo>
                    <a:pt x="45" y="244"/>
                  </a:lnTo>
                  <a:lnTo>
                    <a:pt x="43" y="242"/>
                  </a:lnTo>
                  <a:lnTo>
                    <a:pt x="41" y="228"/>
                  </a:lnTo>
                  <a:lnTo>
                    <a:pt x="39" y="223"/>
                  </a:lnTo>
                  <a:lnTo>
                    <a:pt x="39" y="221"/>
                  </a:lnTo>
                  <a:lnTo>
                    <a:pt x="42" y="216"/>
                  </a:lnTo>
                  <a:lnTo>
                    <a:pt x="52" y="214"/>
                  </a:lnTo>
                  <a:lnTo>
                    <a:pt x="57" y="209"/>
                  </a:lnTo>
                  <a:lnTo>
                    <a:pt x="56" y="200"/>
                  </a:lnTo>
                  <a:lnTo>
                    <a:pt x="54" y="198"/>
                  </a:lnTo>
                  <a:lnTo>
                    <a:pt x="52" y="188"/>
                  </a:lnTo>
                  <a:lnTo>
                    <a:pt x="51" y="188"/>
                  </a:lnTo>
                  <a:lnTo>
                    <a:pt x="51" y="185"/>
                  </a:lnTo>
                  <a:lnTo>
                    <a:pt x="43" y="193"/>
                  </a:lnTo>
                  <a:lnTo>
                    <a:pt x="32" y="200"/>
                  </a:lnTo>
                  <a:lnTo>
                    <a:pt x="18" y="216"/>
                  </a:lnTo>
                  <a:lnTo>
                    <a:pt x="3" y="231"/>
                  </a:lnTo>
                  <a:lnTo>
                    <a:pt x="2" y="236"/>
                  </a:lnTo>
                  <a:lnTo>
                    <a:pt x="0" y="245"/>
                  </a:lnTo>
                  <a:lnTo>
                    <a:pt x="3" y="260"/>
                  </a:lnTo>
                  <a:lnTo>
                    <a:pt x="4" y="263"/>
                  </a:lnTo>
                  <a:lnTo>
                    <a:pt x="9" y="271"/>
                  </a:lnTo>
                  <a:lnTo>
                    <a:pt x="10" y="284"/>
                  </a:lnTo>
                  <a:lnTo>
                    <a:pt x="19" y="292"/>
                  </a:lnTo>
                  <a:lnTo>
                    <a:pt x="24" y="298"/>
                  </a:lnTo>
                  <a:lnTo>
                    <a:pt x="24" y="302"/>
                  </a:lnTo>
                  <a:lnTo>
                    <a:pt x="21" y="308"/>
                  </a:lnTo>
                  <a:lnTo>
                    <a:pt x="11" y="318"/>
                  </a:lnTo>
                  <a:lnTo>
                    <a:pt x="14" y="323"/>
                  </a:lnTo>
                  <a:lnTo>
                    <a:pt x="29" y="333"/>
                  </a:lnTo>
                  <a:lnTo>
                    <a:pt x="37" y="340"/>
                  </a:lnTo>
                  <a:lnTo>
                    <a:pt x="51" y="350"/>
                  </a:lnTo>
                  <a:lnTo>
                    <a:pt x="58" y="355"/>
                  </a:lnTo>
                  <a:lnTo>
                    <a:pt x="73" y="367"/>
                  </a:lnTo>
                  <a:lnTo>
                    <a:pt x="80" y="379"/>
                  </a:lnTo>
                  <a:lnTo>
                    <a:pt x="83" y="379"/>
                  </a:lnTo>
                  <a:lnTo>
                    <a:pt x="89" y="387"/>
                  </a:lnTo>
                  <a:lnTo>
                    <a:pt x="97" y="413"/>
                  </a:lnTo>
                  <a:lnTo>
                    <a:pt x="102" y="422"/>
                  </a:lnTo>
                  <a:lnTo>
                    <a:pt x="133" y="452"/>
                  </a:lnTo>
                  <a:lnTo>
                    <a:pt x="139" y="467"/>
                  </a:lnTo>
                  <a:lnTo>
                    <a:pt x="140" y="478"/>
                  </a:lnTo>
                  <a:lnTo>
                    <a:pt x="143" y="484"/>
                  </a:lnTo>
                  <a:lnTo>
                    <a:pt x="155" y="507"/>
                  </a:lnTo>
                  <a:lnTo>
                    <a:pt x="161" y="522"/>
                  </a:lnTo>
                  <a:lnTo>
                    <a:pt x="170" y="549"/>
                  </a:lnTo>
                  <a:lnTo>
                    <a:pt x="188" y="578"/>
                  </a:lnTo>
                  <a:lnTo>
                    <a:pt x="191" y="584"/>
                  </a:lnTo>
                  <a:lnTo>
                    <a:pt x="193" y="608"/>
                  </a:lnTo>
                  <a:lnTo>
                    <a:pt x="199" y="624"/>
                  </a:lnTo>
                  <a:lnTo>
                    <a:pt x="204" y="629"/>
                  </a:lnTo>
                  <a:lnTo>
                    <a:pt x="212" y="632"/>
                  </a:lnTo>
                  <a:lnTo>
                    <a:pt x="217" y="639"/>
                  </a:lnTo>
                  <a:lnTo>
                    <a:pt x="225" y="659"/>
                  </a:lnTo>
                  <a:lnTo>
                    <a:pt x="239" y="678"/>
                  </a:lnTo>
                  <a:lnTo>
                    <a:pt x="249" y="693"/>
                  </a:lnTo>
                  <a:lnTo>
                    <a:pt x="256" y="711"/>
                  </a:lnTo>
                  <a:lnTo>
                    <a:pt x="269" y="726"/>
                  </a:lnTo>
                  <a:lnTo>
                    <a:pt x="274" y="742"/>
                  </a:lnTo>
                  <a:lnTo>
                    <a:pt x="277" y="754"/>
                  </a:lnTo>
                  <a:lnTo>
                    <a:pt x="271" y="758"/>
                  </a:lnTo>
                  <a:lnTo>
                    <a:pt x="267" y="764"/>
                  </a:lnTo>
                  <a:lnTo>
                    <a:pt x="269" y="776"/>
                  </a:lnTo>
                  <a:lnTo>
                    <a:pt x="272" y="780"/>
                  </a:lnTo>
                  <a:lnTo>
                    <a:pt x="283" y="791"/>
                  </a:lnTo>
                  <a:lnTo>
                    <a:pt x="290" y="802"/>
                  </a:lnTo>
                  <a:lnTo>
                    <a:pt x="298" y="807"/>
                  </a:lnTo>
                  <a:lnTo>
                    <a:pt x="317" y="828"/>
                  </a:lnTo>
                  <a:lnTo>
                    <a:pt x="327" y="834"/>
                  </a:lnTo>
                  <a:lnTo>
                    <a:pt x="335" y="842"/>
                  </a:lnTo>
                  <a:lnTo>
                    <a:pt x="359" y="858"/>
                  </a:lnTo>
                  <a:lnTo>
                    <a:pt x="391" y="874"/>
                  </a:lnTo>
                  <a:lnTo>
                    <a:pt x="411" y="890"/>
                  </a:lnTo>
                  <a:lnTo>
                    <a:pt x="414" y="892"/>
                  </a:lnTo>
                  <a:lnTo>
                    <a:pt x="455" y="908"/>
                  </a:lnTo>
                  <a:lnTo>
                    <a:pt x="478" y="921"/>
                  </a:lnTo>
                  <a:lnTo>
                    <a:pt x="481" y="922"/>
                  </a:lnTo>
                  <a:lnTo>
                    <a:pt x="486" y="922"/>
                  </a:lnTo>
                  <a:lnTo>
                    <a:pt x="491" y="923"/>
                  </a:lnTo>
                  <a:lnTo>
                    <a:pt x="513" y="941"/>
                  </a:lnTo>
                  <a:lnTo>
                    <a:pt x="525" y="948"/>
                  </a:lnTo>
                  <a:lnTo>
                    <a:pt x="532" y="957"/>
                  </a:lnTo>
                  <a:lnTo>
                    <a:pt x="541" y="964"/>
                  </a:lnTo>
                  <a:lnTo>
                    <a:pt x="551" y="974"/>
                  </a:lnTo>
                  <a:lnTo>
                    <a:pt x="562" y="989"/>
                  </a:lnTo>
                  <a:lnTo>
                    <a:pt x="574" y="995"/>
                  </a:lnTo>
                  <a:lnTo>
                    <a:pt x="584" y="1001"/>
                  </a:lnTo>
                  <a:lnTo>
                    <a:pt x="585" y="1001"/>
                  </a:lnTo>
                  <a:lnTo>
                    <a:pt x="589" y="1005"/>
                  </a:lnTo>
                  <a:lnTo>
                    <a:pt x="599" y="996"/>
                  </a:lnTo>
                  <a:lnTo>
                    <a:pt x="601" y="996"/>
                  </a:lnTo>
                  <a:lnTo>
                    <a:pt x="620" y="995"/>
                  </a:lnTo>
                  <a:lnTo>
                    <a:pt x="626" y="992"/>
                  </a:lnTo>
                  <a:lnTo>
                    <a:pt x="627" y="991"/>
                  </a:lnTo>
                  <a:lnTo>
                    <a:pt x="628" y="982"/>
                  </a:lnTo>
                  <a:lnTo>
                    <a:pt x="634" y="973"/>
                  </a:lnTo>
                  <a:lnTo>
                    <a:pt x="638" y="968"/>
                  </a:lnTo>
                  <a:lnTo>
                    <a:pt x="642" y="966"/>
                  </a:lnTo>
                  <a:lnTo>
                    <a:pt x="638" y="960"/>
                  </a:lnTo>
                  <a:lnTo>
                    <a:pt x="636" y="960"/>
                  </a:lnTo>
                  <a:lnTo>
                    <a:pt x="637" y="954"/>
                  </a:lnTo>
                  <a:lnTo>
                    <a:pt x="649" y="935"/>
                  </a:lnTo>
                  <a:lnTo>
                    <a:pt x="659" y="923"/>
                  </a:lnTo>
                  <a:lnTo>
                    <a:pt x="671" y="906"/>
                  </a:lnTo>
                  <a:lnTo>
                    <a:pt x="672" y="896"/>
                  </a:lnTo>
                  <a:lnTo>
                    <a:pt x="671" y="893"/>
                  </a:lnTo>
                  <a:lnTo>
                    <a:pt x="665" y="888"/>
                  </a:lnTo>
                  <a:lnTo>
                    <a:pt x="660" y="885"/>
                  </a:lnTo>
                  <a:lnTo>
                    <a:pt x="656" y="880"/>
                  </a:lnTo>
                  <a:lnTo>
                    <a:pt x="654" y="879"/>
                  </a:lnTo>
                  <a:lnTo>
                    <a:pt x="653" y="873"/>
                  </a:lnTo>
                  <a:lnTo>
                    <a:pt x="651" y="865"/>
                  </a:lnTo>
                  <a:lnTo>
                    <a:pt x="653" y="851"/>
                  </a:lnTo>
                  <a:lnTo>
                    <a:pt x="658" y="842"/>
                  </a:lnTo>
                  <a:lnTo>
                    <a:pt x="663" y="839"/>
                  </a:lnTo>
                  <a:lnTo>
                    <a:pt x="665" y="831"/>
                  </a:lnTo>
                  <a:lnTo>
                    <a:pt x="665" y="826"/>
                  </a:lnTo>
                  <a:lnTo>
                    <a:pt x="664" y="820"/>
                  </a:lnTo>
                  <a:lnTo>
                    <a:pt x="654" y="809"/>
                  </a:lnTo>
                  <a:lnTo>
                    <a:pt x="654" y="806"/>
                  </a:lnTo>
                  <a:lnTo>
                    <a:pt x="658" y="799"/>
                  </a:lnTo>
                  <a:lnTo>
                    <a:pt x="671" y="793"/>
                  </a:lnTo>
                  <a:lnTo>
                    <a:pt x="672" y="791"/>
                  </a:lnTo>
                  <a:lnTo>
                    <a:pt x="672" y="772"/>
                  </a:lnTo>
                  <a:lnTo>
                    <a:pt x="669" y="754"/>
                  </a:lnTo>
                  <a:lnTo>
                    <a:pt x="669" y="743"/>
                  </a:lnTo>
                  <a:lnTo>
                    <a:pt x="671" y="724"/>
                  </a:lnTo>
                  <a:lnTo>
                    <a:pt x="671" y="700"/>
                  </a:lnTo>
                  <a:lnTo>
                    <a:pt x="676" y="689"/>
                  </a:lnTo>
                  <a:lnTo>
                    <a:pt x="683" y="680"/>
                  </a:lnTo>
                  <a:lnTo>
                    <a:pt x="686" y="678"/>
                  </a:lnTo>
                  <a:lnTo>
                    <a:pt x="686" y="675"/>
                  </a:lnTo>
                  <a:lnTo>
                    <a:pt x="671" y="652"/>
                  </a:lnTo>
                  <a:lnTo>
                    <a:pt x="637" y="593"/>
                  </a:lnTo>
                  <a:lnTo>
                    <a:pt x="620" y="594"/>
                  </a:lnTo>
                  <a:lnTo>
                    <a:pt x="612" y="598"/>
                  </a:lnTo>
                  <a:lnTo>
                    <a:pt x="612" y="598"/>
                  </a:lnTo>
                  <a:lnTo>
                    <a:pt x="605" y="600"/>
                  </a:lnTo>
                  <a:lnTo>
                    <a:pt x="600" y="600"/>
                  </a:lnTo>
                  <a:lnTo>
                    <a:pt x="594" y="597"/>
                  </a:lnTo>
                  <a:lnTo>
                    <a:pt x="591" y="593"/>
                  </a:lnTo>
                  <a:lnTo>
                    <a:pt x="591" y="564"/>
                  </a:lnTo>
                  <a:lnTo>
                    <a:pt x="591" y="560"/>
                  </a:lnTo>
                  <a:lnTo>
                    <a:pt x="591" y="506"/>
                  </a:lnTo>
                  <a:lnTo>
                    <a:pt x="591" y="503"/>
                  </a:lnTo>
                  <a:lnTo>
                    <a:pt x="588" y="505"/>
                  </a:lnTo>
                  <a:lnTo>
                    <a:pt x="578" y="514"/>
                  </a:lnTo>
                  <a:lnTo>
                    <a:pt x="556" y="530"/>
                  </a:lnTo>
                  <a:lnTo>
                    <a:pt x="538" y="540"/>
                  </a:lnTo>
                  <a:lnTo>
                    <a:pt x="530" y="541"/>
                  </a:lnTo>
                  <a:lnTo>
                    <a:pt x="515" y="540"/>
                  </a:lnTo>
                  <a:lnTo>
                    <a:pt x="502" y="537"/>
                  </a:lnTo>
                  <a:lnTo>
                    <a:pt x="499" y="533"/>
                  </a:lnTo>
                  <a:lnTo>
                    <a:pt x="497" y="522"/>
                  </a:lnTo>
                  <a:lnTo>
                    <a:pt x="493" y="517"/>
                  </a:lnTo>
                  <a:lnTo>
                    <a:pt x="488" y="513"/>
                  </a:lnTo>
                  <a:lnTo>
                    <a:pt x="468" y="512"/>
                  </a:lnTo>
                  <a:lnTo>
                    <a:pt x="456" y="508"/>
                  </a:lnTo>
                  <a:lnTo>
                    <a:pt x="455" y="505"/>
                  </a:lnTo>
                  <a:lnTo>
                    <a:pt x="461" y="495"/>
                  </a:lnTo>
                  <a:lnTo>
                    <a:pt x="460" y="486"/>
                  </a:lnTo>
                  <a:lnTo>
                    <a:pt x="450" y="480"/>
                  </a:lnTo>
                  <a:lnTo>
                    <a:pt x="438" y="467"/>
                  </a:lnTo>
                  <a:lnTo>
                    <a:pt x="434" y="459"/>
                  </a:lnTo>
                  <a:lnTo>
                    <a:pt x="425" y="448"/>
                  </a:lnTo>
                  <a:lnTo>
                    <a:pt x="424" y="444"/>
                  </a:lnTo>
                  <a:lnTo>
                    <a:pt x="422" y="432"/>
                  </a:lnTo>
                  <a:lnTo>
                    <a:pt x="411" y="409"/>
                  </a:lnTo>
                  <a:lnTo>
                    <a:pt x="411" y="405"/>
                  </a:lnTo>
                  <a:lnTo>
                    <a:pt x="412" y="401"/>
                  </a:lnTo>
                  <a:lnTo>
                    <a:pt x="424" y="379"/>
                  </a:lnTo>
                  <a:lnTo>
                    <a:pt x="428" y="362"/>
                  </a:lnTo>
                  <a:lnTo>
                    <a:pt x="432" y="357"/>
                  </a:lnTo>
                  <a:lnTo>
                    <a:pt x="441" y="355"/>
                  </a:lnTo>
                  <a:lnTo>
                    <a:pt x="450" y="354"/>
                  </a:lnTo>
                  <a:lnTo>
                    <a:pt x="450" y="324"/>
                  </a:lnTo>
                  <a:lnTo>
                    <a:pt x="452" y="318"/>
                  </a:lnTo>
                  <a:lnTo>
                    <a:pt x="461" y="302"/>
                  </a:lnTo>
                  <a:lnTo>
                    <a:pt x="470" y="290"/>
                  </a:lnTo>
                  <a:lnTo>
                    <a:pt x="483" y="274"/>
                  </a:lnTo>
                  <a:lnTo>
                    <a:pt x="494" y="265"/>
                  </a:lnTo>
                  <a:lnTo>
                    <a:pt x="510" y="254"/>
                  </a:lnTo>
                  <a:lnTo>
                    <a:pt x="529" y="247"/>
                  </a:lnTo>
                  <a:lnTo>
                    <a:pt x="580" y="232"/>
                  </a:lnTo>
                  <a:lnTo>
                    <a:pt x="593" y="227"/>
                  </a:lnTo>
                  <a:lnTo>
                    <a:pt x="613" y="228"/>
                  </a:lnTo>
                  <a:lnTo>
                    <a:pt x="620" y="225"/>
                  </a:lnTo>
                  <a:lnTo>
                    <a:pt x="621" y="222"/>
                  </a:lnTo>
                  <a:lnTo>
                    <a:pt x="613" y="221"/>
                  </a:lnTo>
                  <a:lnTo>
                    <a:pt x="605" y="210"/>
                  </a:lnTo>
                  <a:lnTo>
                    <a:pt x="600" y="206"/>
                  </a:lnTo>
                  <a:lnTo>
                    <a:pt x="596" y="205"/>
                  </a:lnTo>
                  <a:lnTo>
                    <a:pt x="591" y="206"/>
                  </a:lnTo>
                  <a:lnTo>
                    <a:pt x="586" y="205"/>
                  </a:lnTo>
                  <a:lnTo>
                    <a:pt x="585" y="202"/>
                  </a:lnTo>
                  <a:lnTo>
                    <a:pt x="585" y="193"/>
                  </a:lnTo>
                  <a:lnTo>
                    <a:pt x="593" y="182"/>
                  </a:lnTo>
                  <a:lnTo>
                    <a:pt x="605" y="169"/>
                  </a:lnTo>
                  <a:lnTo>
                    <a:pt x="611" y="162"/>
                  </a:lnTo>
                  <a:lnTo>
                    <a:pt x="615" y="155"/>
                  </a:lnTo>
                  <a:lnTo>
                    <a:pt x="615" y="150"/>
                  </a:lnTo>
                  <a:lnTo>
                    <a:pt x="605" y="137"/>
                  </a:lnTo>
                  <a:lnTo>
                    <a:pt x="588" y="128"/>
                  </a:lnTo>
                  <a:lnTo>
                    <a:pt x="572" y="121"/>
                  </a:lnTo>
                  <a:lnTo>
                    <a:pt x="564" y="120"/>
                  </a:lnTo>
                  <a:lnTo>
                    <a:pt x="562" y="120"/>
                  </a:lnTo>
                  <a:lnTo>
                    <a:pt x="553" y="126"/>
                  </a:lnTo>
                  <a:lnTo>
                    <a:pt x="545" y="128"/>
                  </a:lnTo>
                  <a:lnTo>
                    <a:pt x="537" y="126"/>
                  </a:lnTo>
                  <a:lnTo>
                    <a:pt x="532" y="121"/>
                  </a:lnTo>
                  <a:lnTo>
                    <a:pt x="525" y="120"/>
                  </a:lnTo>
                  <a:lnTo>
                    <a:pt x="516" y="120"/>
                  </a:lnTo>
                  <a:lnTo>
                    <a:pt x="513" y="121"/>
                  </a:lnTo>
                  <a:lnTo>
                    <a:pt x="509" y="125"/>
                  </a:lnTo>
                  <a:lnTo>
                    <a:pt x="505" y="126"/>
                  </a:lnTo>
                  <a:lnTo>
                    <a:pt x="503" y="130"/>
                  </a:lnTo>
                  <a:lnTo>
                    <a:pt x="499" y="132"/>
                  </a:lnTo>
                  <a:lnTo>
                    <a:pt x="492" y="134"/>
                  </a:lnTo>
                  <a:lnTo>
                    <a:pt x="488" y="134"/>
                  </a:lnTo>
                  <a:lnTo>
                    <a:pt x="480" y="130"/>
                  </a:lnTo>
                  <a:lnTo>
                    <a:pt x="466" y="129"/>
                  </a:lnTo>
                  <a:lnTo>
                    <a:pt x="461" y="130"/>
                  </a:lnTo>
                  <a:lnTo>
                    <a:pt x="451" y="129"/>
                  </a:lnTo>
                  <a:lnTo>
                    <a:pt x="446" y="124"/>
                  </a:lnTo>
                  <a:lnTo>
                    <a:pt x="443" y="119"/>
                  </a:lnTo>
                  <a:lnTo>
                    <a:pt x="443" y="97"/>
                  </a:lnTo>
                  <a:lnTo>
                    <a:pt x="438" y="96"/>
                  </a:lnTo>
                  <a:lnTo>
                    <a:pt x="429" y="96"/>
                  </a:lnTo>
                  <a:lnTo>
                    <a:pt x="425" y="93"/>
                  </a:lnTo>
                  <a:lnTo>
                    <a:pt x="424" y="89"/>
                  </a:lnTo>
                  <a:lnTo>
                    <a:pt x="421" y="81"/>
                  </a:lnTo>
                  <a:lnTo>
                    <a:pt x="419" y="69"/>
                  </a:lnTo>
                  <a:lnTo>
                    <a:pt x="416" y="62"/>
                  </a:lnTo>
                  <a:lnTo>
                    <a:pt x="411" y="59"/>
                  </a:lnTo>
                  <a:lnTo>
                    <a:pt x="405" y="56"/>
                  </a:lnTo>
                  <a:lnTo>
                    <a:pt x="400" y="56"/>
                  </a:lnTo>
                  <a:lnTo>
                    <a:pt x="394" y="55"/>
                  </a:lnTo>
                  <a:lnTo>
                    <a:pt x="391" y="50"/>
                  </a:lnTo>
                  <a:lnTo>
                    <a:pt x="385" y="46"/>
                  </a:lnTo>
                  <a:lnTo>
                    <a:pt x="380" y="38"/>
                  </a:lnTo>
                  <a:lnTo>
                    <a:pt x="375" y="24"/>
                  </a:lnTo>
                  <a:lnTo>
                    <a:pt x="366" y="21"/>
                  </a:lnTo>
                  <a:lnTo>
                    <a:pt x="362" y="17"/>
                  </a:lnTo>
                  <a:lnTo>
                    <a:pt x="357" y="8"/>
                  </a:lnTo>
                  <a:lnTo>
                    <a:pt x="352" y="6"/>
                  </a:lnTo>
                  <a:lnTo>
                    <a:pt x="342" y="3"/>
                  </a:lnTo>
                  <a:lnTo>
                    <a:pt x="332" y="0"/>
                  </a:lnTo>
                  <a:lnTo>
                    <a:pt x="328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7" name="Freeform 256">
              <a:extLst>
                <a:ext uri="{FF2B5EF4-FFF2-40B4-BE49-F238E27FC236}">
                  <a16:creationId xmlns:a16="http://schemas.microsoft.com/office/drawing/2014/main" id="{E900418D-0607-4542-BEDB-4A096ADD3359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711" y="2730"/>
              <a:ext cx="216" cy="429"/>
            </a:xfrm>
            <a:custGeom>
              <a:avLst/>
              <a:gdLst/>
              <a:ahLst/>
              <a:cxnLst>
                <a:cxn ang="0">
                  <a:pos x="150" y="2125"/>
                </a:cxn>
                <a:cxn ang="0">
                  <a:pos x="60" y="2037"/>
                </a:cxn>
                <a:cxn ang="0">
                  <a:pos x="17" y="2007"/>
                </a:cxn>
                <a:cxn ang="0">
                  <a:pos x="1" y="1952"/>
                </a:cxn>
                <a:cxn ang="0">
                  <a:pos x="49" y="1834"/>
                </a:cxn>
                <a:cxn ang="0">
                  <a:pos x="52" y="1773"/>
                </a:cxn>
                <a:cxn ang="0">
                  <a:pos x="93" y="1669"/>
                </a:cxn>
                <a:cxn ang="0">
                  <a:pos x="104" y="1561"/>
                </a:cxn>
                <a:cxn ang="0">
                  <a:pos x="113" y="1513"/>
                </a:cxn>
                <a:cxn ang="0">
                  <a:pos x="79" y="1432"/>
                </a:cxn>
                <a:cxn ang="0">
                  <a:pos x="86" y="1317"/>
                </a:cxn>
                <a:cxn ang="0">
                  <a:pos x="89" y="1194"/>
                </a:cxn>
                <a:cxn ang="0">
                  <a:pos x="128" y="1068"/>
                </a:cxn>
                <a:cxn ang="0">
                  <a:pos x="138" y="915"/>
                </a:cxn>
                <a:cxn ang="0">
                  <a:pos x="156" y="871"/>
                </a:cxn>
                <a:cxn ang="0">
                  <a:pos x="192" y="751"/>
                </a:cxn>
                <a:cxn ang="0">
                  <a:pos x="165" y="617"/>
                </a:cxn>
                <a:cxn ang="0">
                  <a:pos x="179" y="530"/>
                </a:cxn>
                <a:cxn ang="0">
                  <a:pos x="192" y="450"/>
                </a:cxn>
                <a:cxn ang="0">
                  <a:pos x="260" y="312"/>
                </a:cxn>
                <a:cxn ang="0">
                  <a:pos x="263" y="221"/>
                </a:cxn>
                <a:cxn ang="0">
                  <a:pos x="317" y="139"/>
                </a:cxn>
                <a:cxn ang="0">
                  <a:pos x="340" y="62"/>
                </a:cxn>
                <a:cxn ang="0">
                  <a:pos x="396" y="0"/>
                </a:cxn>
                <a:cxn ang="0">
                  <a:pos x="477" y="30"/>
                </a:cxn>
                <a:cxn ang="0">
                  <a:pos x="507" y="16"/>
                </a:cxn>
                <a:cxn ang="0">
                  <a:pos x="577" y="27"/>
                </a:cxn>
                <a:cxn ang="0">
                  <a:pos x="671" y="105"/>
                </a:cxn>
                <a:cxn ang="0">
                  <a:pos x="752" y="143"/>
                </a:cxn>
                <a:cxn ang="0">
                  <a:pos x="850" y="209"/>
                </a:cxn>
                <a:cxn ang="0">
                  <a:pos x="821" y="302"/>
                </a:cxn>
                <a:cxn ang="0">
                  <a:pos x="908" y="342"/>
                </a:cxn>
                <a:cxn ang="0">
                  <a:pos x="972" y="332"/>
                </a:cxn>
                <a:cxn ang="0">
                  <a:pos x="1025" y="280"/>
                </a:cxn>
                <a:cxn ang="0">
                  <a:pos x="1080" y="270"/>
                </a:cxn>
                <a:cxn ang="0">
                  <a:pos x="1023" y="344"/>
                </a:cxn>
                <a:cxn ang="0">
                  <a:pos x="914" y="467"/>
                </a:cxn>
                <a:cxn ang="0">
                  <a:pos x="851" y="528"/>
                </a:cxn>
                <a:cxn ang="0">
                  <a:pos x="835" y="686"/>
                </a:cxn>
                <a:cxn ang="0">
                  <a:pos x="813" y="776"/>
                </a:cxn>
                <a:cxn ang="0">
                  <a:pos x="878" y="892"/>
                </a:cxn>
                <a:cxn ang="0">
                  <a:pos x="877" y="1004"/>
                </a:cxn>
                <a:cxn ang="0">
                  <a:pos x="765" y="1080"/>
                </a:cxn>
                <a:cxn ang="0">
                  <a:pos x="604" y="1088"/>
                </a:cxn>
                <a:cxn ang="0">
                  <a:pos x="604" y="1169"/>
                </a:cxn>
                <a:cxn ang="0">
                  <a:pos x="526" y="1251"/>
                </a:cxn>
                <a:cxn ang="0">
                  <a:pos x="457" y="1270"/>
                </a:cxn>
                <a:cxn ang="0">
                  <a:pos x="505" y="1332"/>
                </a:cxn>
                <a:cxn ang="0">
                  <a:pos x="518" y="1376"/>
                </a:cxn>
                <a:cxn ang="0">
                  <a:pos x="463" y="1361"/>
                </a:cxn>
                <a:cxn ang="0">
                  <a:pos x="466" y="1407"/>
                </a:cxn>
                <a:cxn ang="0">
                  <a:pos x="445" y="1501"/>
                </a:cxn>
                <a:cxn ang="0">
                  <a:pos x="386" y="1547"/>
                </a:cxn>
                <a:cxn ang="0">
                  <a:pos x="318" y="1633"/>
                </a:cxn>
                <a:cxn ang="0">
                  <a:pos x="414" y="1705"/>
                </a:cxn>
                <a:cxn ang="0">
                  <a:pos x="410" y="1780"/>
                </a:cxn>
                <a:cxn ang="0">
                  <a:pos x="321" y="1862"/>
                </a:cxn>
                <a:cxn ang="0">
                  <a:pos x="276" y="1953"/>
                </a:cxn>
                <a:cxn ang="0">
                  <a:pos x="238" y="1983"/>
                </a:cxn>
                <a:cxn ang="0">
                  <a:pos x="225" y="2080"/>
                </a:cxn>
              </a:cxnLst>
              <a:rect l="0" t="0" r="r" b="b"/>
              <a:pathLst>
                <a:path w="1080" h="2146">
                  <a:moveTo>
                    <a:pt x="275" y="2146"/>
                  </a:moveTo>
                  <a:lnTo>
                    <a:pt x="270" y="2145"/>
                  </a:lnTo>
                  <a:lnTo>
                    <a:pt x="256" y="2136"/>
                  </a:lnTo>
                  <a:lnTo>
                    <a:pt x="224" y="2131"/>
                  </a:lnTo>
                  <a:lnTo>
                    <a:pt x="198" y="2123"/>
                  </a:lnTo>
                  <a:lnTo>
                    <a:pt x="187" y="2121"/>
                  </a:lnTo>
                  <a:lnTo>
                    <a:pt x="170" y="2125"/>
                  </a:lnTo>
                  <a:lnTo>
                    <a:pt x="150" y="2125"/>
                  </a:lnTo>
                  <a:lnTo>
                    <a:pt x="145" y="2125"/>
                  </a:lnTo>
                  <a:lnTo>
                    <a:pt x="140" y="2124"/>
                  </a:lnTo>
                  <a:lnTo>
                    <a:pt x="85" y="2124"/>
                  </a:lnTo>
                  <a:lnTo>
                    <a:pt x="71" y="2118"/>
                  </a:lnTo>
                  <a:lnTo>
                    <a:pt x="66" y="2113"/>
                  </a:lnTo>
                  <a:lnTo>
                    <a:pt x="60" y="2099"/>
                  </a:lnTo>
                  <a:lnTo>
                    <a:pt x="59" y="2094"/>
                  </a:lnTo>
                  <a:lnTo>
                    <a:pt x="60" y="2037"/>
                  </a:lnTo>
                  <a:lnTo>
                    <a:pt x="59" y="2022"/>
                  </a:lnTo>
                  <a:lnTo>
                    <a:pt x="57" y="2003"/>
                  </a:lnTo>
                  <a:lnTo>
                    <a:pt x="55" y="2001"/>
                  </a:lnTo>
                  <a:lnTo>
                    <a:pt x="50" y="2000"/>
                  </a:lnTo>
                  <a:lnTo>
                    <a:pt x="49" y="2000"/>
                  </a:lnTo>
                  <a:lnTo>
                    <a:pt x="44" y="2006"/>
                  </a:lnTo>
                  <a:lnTo>
                    <a:pt x="26" y="2002"/>
                  </a:lnTo>
                  <a:lnTo>
                    <a:pt x="17" y="2007"/>
                  </a:lnTo>
                  <a:lnTo>
                    <a:pt x="14" y="2015"/>
                  </a:lnTo>
                  <a:lnTo>
                    <a:pt x="10" y="2018"/>
                  </a:lnTo>
                  <a:lnTo>
                    <a:pt x="6" y="2016"/>
                  </a:lnTo>
                  <a:lnTo>
                    <a:pt x="4" y="2010"/>
                  </a:lnTo>
                  <a:lnTo>
                    <a:pt x="1" y="1995"/>
                  </a:lnTo>
                  <a:lnTo>
                    <a:pt x="0" y="1992"/>
                  </a:lnTo>
                  <a:lnTo>
                    <a:pt x="0" y="1962"/>
                  </a:lnTo>
                  <a:lnTo>
                    <a:pt x="1" y="1952"/>
                  </a:lnTo>
                  <a:lnTo>
                    <a:pt x="1" y="1940"/>
                  </a:lnTo>
                  <a:lnTo>
                    <a:pt x="9" y="1908"/>
                  </a:lnTo>
                  <a:lnTo>
                    <a:pt x="14" y="1897"/>
                  </a:lnTo>
                  <a:lnTo>
                    <a:pt x="18" y="1893"/>
                  </a:lnTo>
                  <a:lnTo>
                    <a:pt x="32" y="1866"/>
                  </a:lnTo>
                  <a:lnTo>
                    <a:pt x="43" y="1852"/>
                  </a:lnTo>
                  <a:lnTo>
                    <a:pt x="46" y="1847"/>
                  </a:lnTo>
                  <a:lnTo>
                    <a:pt x="49" y="1834"/>
                  </a:lnTo>
                  <a:lnTo>
                    <a:pt x="52" y="1813"/>
                  </a:lnTo>
                  <a:lnTo>
                    <a:pt x="53" y="1809"/>
                  </a:lnTo>
                  <a:lnTo>
                    <a:pt x="57" y="1807"/>
                  </a:lnTo>
                  <a:lnTo>
                    <a:pt x="57" y="1798"/>
                  </a:lnTo>
                  <a:lnTo>
                    <a:pt x="55" y="1787"/>
                  </a:lnTo>
                  <a:lnTo>
                    <a:pt x="52" y="1781"/>
                  </a:lnTo>
                  <a:lnTo>
                    <a:pt x="52" y="1773"/>
                  </a:lnTo>
                  <a:lnTo>
                    <a:pt x="52" y="1773"/>
                  </a:lnTo>
                  <a:lnTo>
                    <a:pt x="52" y="1758"/>
                  </a:lnTo>
                  <a:lnTo>
                    <a:pt x="53" y="1752"/>
                  </a:lnTo>
                  <a:lnTo>
                    <a:pt x="57" y="1746"/>
                  </a:lnTo>
                  <a:lnTo>
                    <a:pt x="70" y="1727"/>
                  </a:lnTo>
                  <a:lnTo>
                    <a:pt x="80" y="1709"/>
                  </a:lnTo>
                  <a:lnTo>
                    <a:pt x="81" y="1699"/>
                  </a:lnTo>
                  <a:lnTo>
                    <a:pt x="89" y="1684"/>
                  </a:lnTo>
                  <a:lnTo>
                    <a:pt x="93" y="1669"/>
                  </a:lnTo>
                  <a:lnTo>
                    <a:pt x="95" y="1631"/>
                  </a:lnTo>
                  <a:lnTo>
                    <a:pt x="93" y="1624"/>
                  </a:lnTo>
                  <a:lnTo>
                    <a:pt x="93" y="1612"/>
                  </a:lnTo>
                  <a:lnTo>
                    <a:pt x="95" y="1607"/>
                  </a:lnTo>
                  <a:lnTo>
                    <a:pt x="95" y="1580"/>
                  </a:lnTo>
                  <a:lnTo>
                    <a:pt x="96" y="1571"/>
                  </a:lnTo>
                  <a:lnTo>
                    <a:pt x="100" y="1566"/>
                  </a:lnTo>
                  <a:lnTo>
                    <a:pt x="104" y="1561"/>
                  </a:lnTo>
                  <a:lnTo>
                    <a:pt x="104" y="1550"/>
                  </a:lnTo>
                  <a:lnTo>
                    <a:pt x="95" y="1539"/>
                  </a:lnTo>
                  <a:lnTo>
                    <a:pt x="81" y="1533"/>
                  </a:lnTo>
                  <a:lnTo>
                    <a:pt x="77" y="1523"/>
                  </a:lnTo>
                  <a:lnTo>
                    <a:pt x="81" y="1521"/>
                  </a:lnTo>
                  <a:lnTo>
                    <a:pt x="97" y="1523"/>
                  </a:lnTo>
                  <a:lnTo>
                    <a:pt x="111" y="1522"/>
                  </a:lnTo>
                  <a:lnTo>
                    <a:pt x="113" y="1513"/>
                  </a:lnTo>
                  <a:lnTo>
                    <a:pt x="112" y="1505"/>
                  </a:lnTo>
                  <a:lnTo>
                    <a:pt x="104" y="1496"/>
                  </a:lnTo>
                  <a:lnTo>
                    <a:pt x="90" y="1491"/>
                  </a:lnTo>
                  <a:lnTo>
                    <a:pt x="82" y="1491"/>
                  </a:lnTo>
                  <a:lnTo>
                    <a:pt x="82" y="1486"/>
                  </a:lnTo>
                  <a:lnTo>
                    <a:pt x="86" y="1457"/>
                  </a:lnTo>
                  <a:lnTo>
                    <a:pt x="85" y="1442"/>
                  </a:lnTo>
                  <a:lnTo>
                    <a:pt x="79" y="1432"/>
                  </a:lnTo>
                  <a:lnTo>
                    <a:pt x="77" y="1427"/>
                  </a:lnTo>
                  <a:lnTo>
                    <a:pt x="79" y="1400"/>
                  </a:lnTo>
                  <a:lnTo>
                    <a:pt x="77" y="1395"/>
                  </a:lnTo>
                  <a:lnTo>
                    <a:pt x="74" y="1392"/>
                  </a:lnTo>
                  <a:lnTo>
                    <a:pt x="71" y="1387"/>
                  </a:lnTo>
                  <a:lnTo>
                    <a:pt x="71" y="1351"/>
                  </a:lnTo>
                  <a:lnTo>
                    <a:pt x="77" y="1329"/>
                  </a:lnTo>
                  <a:lnTo>
                    <a:pt x="86" y="1317"/>
                  </a:lnTo>
                  <a:lnTo>
                    <a:pt x="90" y="1308"/>
                  </a:lnTo>
                  <a:lnTo>
                    <a:pt x="91" y="1303"/>
                  </a:lnTo>
                  <a:lnTo>
                    <a:pt x="91" y="1291"/>
                  </a:lnTo>
                  <a:lnTo>
                    <a:pt x="90" y="1287"/>
                  </a:lnTo>
                  <a:lnTo>
                    <a:pt x="81" y="1279"/>
                  </a:lnTo>
                  <a:lnTo>
                    <a:pt x="77" y="1264"/>
                  </a:lnTo>
                  <a:lnTo>
                    <a:pt x="80" y="1235"/>
                  </a:lnTo>
                  <a:lnTo>
                    <a:pt x="89" y="1194"/>
                  </a:lnTo>
                  <a:lnTo>
                    <a:pt x="89" y="1178"/>
                  </a:lnTo>
                  <a:lnTo>
                    <a:pt x="89" y="1173"/>
                  </a:lnTo>
                  <a:lnTo>
                    <a:pt x="106" y="1112"/>
                  </a:lnTo>
                  <a:lnTo>
                    <a:pt x="108" y="1097"/>
                  </a:lnTo>
                  <a:lnTo>
                    <a:pt x="111" y="1091"/>
                  </a:lnTo>
                  <a:lnTo>
                    <a:pt x="116" y="1086"/>
                  </a:lnTo>
                  <a:lnTo>
                    <a:pt x="124" y="1077"/>
                  </a:lnTo>
                  <a:lnTo>
                    <a:pt x="128" y="1068"/>
                  </a:lnTo>
                  <a:lnTo>
                    <a:pt x="128" y="1055"/>
                  </a:lnTo>
                  <a:lnTo>
                    <a:pt x="123" y="1043"/>
                  </a:lnTo>
                  <a:lnTo>
                    <a:pt x="119" y="1016"/>
                  </a:lnTo>
                  <a:lnTo>
                    <a:pt x="119" y="979"/>
                  </a:lnTo>
                  <a:lnTo>
                    <a:pt x="123" y="940"/>
                  </a:lnTo>
                  <a:lnTo>
                    <a:pt x="128" y="926"/>
                  </a:lnTo>
                  <a:lnTo>
                    <a:pt x="134" y="918"/>
                  </a:lnTo>
                  <a:lnTo>
                    <a:pt x="138" y="915"/>
                  </a:lnTo>
                  <a:lnTo>
                    <a:pt x="144" y="915"/>
                  </a:lnTo>
                  <a:lnTo>
                    <a:pt x="146" y="913"/>
                  </a:lnTo>
                  <a:lnTo>
                    <a:pt x="147" y="905"/>
                  </a:lnTo>
                  <a:lnTo>
                    <a:pt x="150" y="902"/>
                  </a:lnTo>
                  <a:lnTo>
                    <a:pt x="156" y="898"/>
                  </a:lnTo>
                  <a:lnTo>
                    <a:pt x="159" y="896"/>
                  </a:lnTo>
                  <a:lnTo>
                    <a:pt x="159" y="888"/>
                  </a:lnTo>
                  <a:lnTo>
                    <a:pt x="156" y="871"/>
                  </a:lnTo>
                  <a:lnTo>
                    <a:pt x="155" y="842"/>
                  </a:lnTo>
                  <a:lnTo>
                    <a:pt x="166" y="832"/>
                  </a:lnTo>
                  <a:lnTo>
                    <a:pt x="167" y="829"/>
                  </a:lnTo>
                  <a:lnTo>
                    <a:pt x="171" y="806"/>
                  </a:lnTo>
                  <a:lnTo>
                    <a:pt x="173" y="799"/>
                  </a:lnTo>
                  <a:lnTo>
                    <a:pt x="179" y="786"/>
                  </a:lnTo>
                  <a:lnTo>
                    <a:pt x="192" y="767"/>
                  </a:lnTo>
                  <a:lnTo>
                    <a:pt x="192" y="751"/>
                  </a:lnTo>
                  <a:lnTo>
                    <a:pt x="190" y="733"/>
                  </a:lnTo>
                  <a:lnTo>
                    <a:pt x="187" y="714"/>
                  </a:lnTo>
                  <a:lnTo>
                    <a:pt x="186" y="709"/>
                  </a:lnTo>
                  <a:lnTo>
                    <a:pt x="178" y="701"/>
                  </a:lnTo>
                  <a:lnTo>
                    <a:pt x="178" y="689"/>
                  </a:lnTo>
                  <a:lnTo>
                    <a:pt x="178" y="679"/>
                  </a:lnTo>
                  <a:lnTo>
                    <a:pt x="165" y="646"/>
                  </a:lnTo>
                  <a:lnTo>
                    <a:pt x="165" y="617"/>
                  </a:lnTo>
                  <a:lnTo>
                    <a:pt x="155" y="607"/>
                  </a:lnTo>
                  <a:lnTo>
                    <a:pt x="155" y="595"/>
                  </a:lnTo>
                  <a:lnTo>
                    <a:pt x="157" y="579"/>
                  </a:lnTo>
                  <a:lnTo>
                    <a:pt x="161" y="568"/>
                  </a:lnTo>
                  <a:lnTo>
                    <a:pt x="162" y="565"/>
                  </a:lnTo>
                  <a:lnTo>
                    <a:pt x="171" y="550"/>
                  </a:lnTo>
                  <a:lnTo>
                    <a:pt x="173" y="536"/>
                  </a:lnTo>
                  <a:lnTo>
                    <a:pt x="179" y="530"/>
                  </a:lnTo>
                  <a:lnTo>
                    <a:pt x="182" y="523"/>
                  </a:lnTo>
                  <a:lnTo>
                    <a:pt x="182" y="520"/>
                  </a:lnTo>
                  <a:lnTo>
                    <a:pt x="186" y="516"/>
                  </a:lnTo>
                  <a:lnTo>
                    <a:pt x="189" y="503"/>
                  </a:lnTo>
                  <a:lnTo>
                    <a:pt x="189" y="493"/>
                  </a:lnTo>
                  <a:lnTo>
                    <a:pt x="188" y="482"/>
                  </a:lnTo>
                  <a:lnTo>
                    <a:pt x="189" y="458"/>
                  </a:lnTo>
                  <a:lnTo>
                    <a:pt x="192" y="450"/>
                  </a:lnTo>
                  <a:lnTo>
                    <a:pt x="198" y="436"/>
                  </a:lnTo>
                  <a:lnTo>
                    <a:pt x="200" y="429"/>
                  </a:lnTo>
                  <a:lnTo>
                    <a:pt x="204" y="408"/>
                  </a:lnTo>
                  <a:lnTo>
                    <a:pt x="210" y="382"/>
                  </a:lnTo>
                  <a:lnTo>
                    <a:pt x="235" y="354"/>
                  </a:lnTo>
                  <a:lnTo>
                    <a:pt x="242" y="329"/>
                  </a:lnTo>
                  <a:lnTo>
                    <a:pt x="245" y="327"/>
                  </a:lnTo>
                  <a:lnTo>
                    <a:pt x="260" y="312"/>
                  </a:lnTo>
                  <a:lnTo>
                    <a:pt x="270" y="308"/>
                  </a:lnTo>
                  <a:lnTo>
                    <a:pt x="275" y="305"/>
                  </a:lnTo>
                  <a:lnTo>
                    <a:pt x="276" y="302"/>
                  </a:lnTo>
                  <a:lnTo>
                    <a:pt x="274" y="288"/>
                  </a:lnTo>
                  <a:lnTo>
                    <a:pt x="270" y="273"/>
                  </a:lnTo>
                  <a:lnTo>
                    <a:pt x="268" y="262"/>
                  </a:lnTo>
                  <a:lnTo>
                    <a:pt x="268" y="236"/>
                  </a:lnTo>
                  <a:lnTo>
                    <a:pt x="263" y="221"/>
                  </a:lnTo>
                  <a:lnTo>
                    <a:pt x="263" y="205"/>
                  </a:lnTo>
                  <a:lnTo>
                    <a:pt x="264" y="203"/>
                  </a:lnTo>
                  <a:lnTo>
                    <a:pt x="270" y="195"/>
                  </a:lnTo>
                  <a:lnTo>
                    <a:pt x="270" y="186"/>
                  </a:lnTo>
                  <a:lnTo>
                    <a:pt x="268" y="176"/>
                  </a:lnTo>
                  <a:lnTo>
                    <a:pt x="268" y="168"/>
                  </a:lnTo>
                  <a:lnTo>
                    <a:pt x="269" y="161"/>
                  </a:lnTo>
                  <a:lnTo>
                    <a:pt x="317" y="139"/>
                  </a:lnTo>
                  <a:lnTo>
                    <a:pt x="335" y="132"/>
                  </a:lnTo>
                  <a:lnTo>
                    <a:pt x="344" y="85"/>
                  </a:lnTo>
                  <a:lnTo>
                    <a:pt x="344" y="73"/>
                  </a:lnTo>
                  <a:lnTo>
                    <a:pt x="339" y="68"/>
                  </a:lnTo>
                  <a:lnTo>
                    <a:pt x="339" y="65"/>
                  </a:lnTo>
                  <a:lnTo>
                    <a:pt x="338" y="65"/>
                  </a:lnTo>
                  <a:lnTo>
                    <a:pt x="338" y="63"/>
                  </a:lnTo>
                  <a:lnTo>
                    <a:pt x="340" y="62"/>
                  </a:lnTo>
                  <a:lnTo>
                    <a:pt x="345" y="58"/>
                  </a:lnTo>
                  <a:lnTo>
                    <a:pt x="351" y="48"/>
                  </a:lnTo>
                  <a:lnTo>
                    <a:pt x="353" y="44"/>
                  </a:lnTo>
                  <a:lnTo>
                    <a:pt x="359" y="36"/>
                  </a:lnTo>
                  <a:lnTo>
                    <a:pt x="367" y="27"/>
                  </a:lnTo>
                  <a:lnTo>
                    <a:pt x="378" y="19"/>
                  </a:lnTo>
                  <a:lnTo>
                    <a:pt x="392" y="1"/>
                  </a:lnTo>
                  <a:lnTo>
                    <a:pt x="396" y="0"/>
                  </a:lnTo>
                  <a:lnTo>
                    <a:pt x="399" y="0"/>
                  </a:lnTo>
                  <a:lnTo>
                    <a:pt x="404" y="6"/>
                  </a:lnTo>
                  <a:lnTo>
                    <a:pt x="413" y="19"/>
                  </a:lnTo>
                  <a:lnTo>
                    <a:pt x="439" y="19"/>
                  </a:lnTo>
                  <a:lnTo>
                    <a:pt x="447" y="21"/>
                  </a:lnTo>
                  <a:lnTo>
                    <a:pt x="452" y="21"/>
                  </a:lnTo>
                  <a:lnTo>
                    <a:pt x="473" y="26"/>
                  </a:lnTo>
                  <a:lnTo>
                    <a:pt x="477" y="30"/>
                  </a:lnTo>
                  <a:lnTo>
                    <a:pt x="480" y="36"/>
                  </a:lnTo>
                  <a:lnTo>
                    <a:pt x="483" y="37"/>
                  </a:lnTo>
                  <a:lnTo>
                    <a:pt x="484" y="41"/>
                  </a:lnTo>
                  <a:lnTo>
                    <a:pt x="495" y="52"/>
                  </a:lnTo>
                  <a:lnTo>
                    <a:pt x="498" y="52"/>
                  </a:lnTo>
                  <a:lnTo>
                    <a:pt x="499" y="46"/>
                  </a:lnTo>
                  <a:lnTo>
                    <a:pt x="504" y="35"/>
                  </a:lnTo>
                  <a:lnTo>
                    <a:pt x="507" y="16"/>
                  </a:lnTo>
                  <a:lnTo>
                    <a:pt x="509" y="12"/>
                  </a:lnTo>
                  <a:lnTo>
                    <a:pt x="517" y="12"/>
                  </a:lnTo>
                  <a:lnTo>
                    <a:pt x="536" y="15"/>
                  </a:lnTo>
                  <a:lnTo>
                    <a:pt x="553" y="15"/>
                  </a:lnTo>
                  <a:lnTo>
                    <a:pt x="561" y="16"/>
                  </a:lnTo>
                  <a:lnTo>
                    <a:pt x="564" y="17"/>
                  </a:lnTo>
                  <a:lnTo>
                    <a:pt x="571" y="22"/>
                  </a:lnTo>
                  <a:lnTo>
                    <a:pt x="577" y="27"/>
                  </a:lnTo>
                  <a:lnTo>
                    <a:pt x="585" y="31"/>
                  </a:lnTo>
                  <a:lnTo>
                    <a:pt x="601" y="36"/>
                  </a:lnTo>
                  <a:lnTo>
                    <a:pt x="607" y="41"/>
                  </a:lnTo>
                  <a:lnTo>
                    <a:pt x="618" y="62"/>
                  </a:lnTo>
                  <a:lnTo>
                    <a:pt x="631" y="75"/>
                  </a:lnTo>
                  <a:lnTo>
                    <a:pt x="634" y="80"/>
                  </a:lnTo>
                  <a:lnTo>
                    <a:pt x="659" y="98"/>
                  </a:lnTo>
                  <a:lnTo>
                    <a:pt x="671" y="105"/>
                  </a:lnTo>
                  <a:lnTo>
                    <a:pt x="674" y="108"/>
                  </a:lnTo>
                  <a:lnTo>
                    <a:pt x="686" y="127"/>
                  </a:lnTo>
                  <a:lnTo>
                    <a:pt x="687" y="128"/>
                  </a:lnTo>
                  <a:lnTo>
                    <a:pt x="692" y="132"/>
                  </a:lnTo>
                  <a:lnTo>
                    <a:pt x="703" y="135"/>
                  </a:lnTo>
                  <a:lnTo>
                    <a:pt x="711" y="136"/>
                  </a:lnTo>
                  <a:lnTo>
                    <a:pt x="740" y="139"/>
                  </a:lnTo>
                  <a:lnTo>
                    <a:pt x="752" y="143"/>
                  </a:lnTo>
                  <a:lnTo>
                    <a:pt x="758" y="145"/>
                  </a:lnTo>
                  <a:lnTo>
                    <a:pt x="784" y="163"/>
                  </a:lnTo>
                  <a:lnTo>
                    <a:pt x="799" y="171"/>
                  </a:lnTo>
                  <a:lnTo>
                    <a:pt x="815" y="179"/>
                  </a:lnTo>
                  <a:lnTo>
                    <a:pt x="823" y="191"/>
                  </a:lnTo>
                  <a:lnTo>
                    <a:pt x="838" y="194"/>
                  </a:lnTo>
                  <a:lnTo>
                    <a:pt x="845" y="200"/>
                  </a:lnTo>
                  <a:lnTo>
                    <a:pt x="850" y="209"/>
                  </a:lnTo>
                  <a:lnTo>
                    <a:pt x="854" y="210"/>
                  </a:lnTo>
                  <a:lnTo>
                    <a:pt x="856" y="214"/>
                  </a:lnTo>
                  <a:lnTo>
                    <a:pt x="858" y="224"/>
                  </a:lnTo>
                  <a:lnTo>
                    <a:pt x="858" y="234"/>
                  </a:lnTo>
                  <a:lnTo>
                    <a:pt x="849" y="247"/>
                  </a:lnTo>
                  <a:lnTo>
                    <a:pt x="834" y="269"/>
                  </a:lnTo>
                  <a:lnTo>
                    <a:pt x="823" y="294"/>
                  </a:lnTo>
                  <a:lnTo>
                    <a:pt x="821" y="302"/>
                  </a:lnTo>
                  <a:lnTo>
                    <a:pt x="819" y="311"/>
                  </a:lnTo>
                  <a:lnTo>
                    <a:pt x="819" y="317"/>
                  </a:lnTo>
                  <a:lnTo>
                    <a:pt x="821" y="321"/>
                  </a:lnTo>
                  <a:lnTo>
                    <a:pt x="843" y="321"/>
                  </a:lnTo>
                  <a:lnTo>
                    <a:pt x="875" y="326"/>
                  </a:lnTo>
                  <a:lnTo>
                    <a:pt x="881" y="328"/>
                  </a:lnTo>
                  <a:lnTo>
                    <a:pt x="898" y="339"/>
                  </a:lnTo>
                  <a:lnTo>
                    <a:pt x="908" y="342"/>
                  </a:lnTo>
                  <a:lnTo>
                    <a:pt x="918" y="340"/>
                  </a:lnTo>
                  <a:lnTo>
                    <a:pt x="923" y="343"/>
                  </a:lnTo>
                  <a:lnTo>
                    <a:pt x="930" y="343"/>
                  </a:lnTo>
                  <a:lnTo>
                    <a:pt x="937" y="340"/>
                  </a:lnTo>
                  <a:lnTo>
                    <a:pt x="941" y="335"/>
                  </a:lnTo>
                  <a:lnTo>
                    <a:pt x="948" y="332"/>
                  </a:lnTo>
                  <a:lnTo>
                    <a:pt x="963" y="333"/>
                  </a:lnTo>
                  <a:lnTo>
                    <a:pt x="972" y="332"/>
                  </a:lnTo>
                  <a:lnTo>
                    <a:pt x="973" y="331"/>
                  </a:lnTo>
                  <a:lnTo>
                    <a:pt x="975" y="327"/>
                  </a:lnTo>
                  <a:lnTo>
                    <a:pt x="990" y="315"/>
                  </a:lnTo>
                  <a:lnTo>
                    <a:pt x="994" y="313"/>
                  </a:lnTo>
                  <a:lnTo>
                    <a:pt x="996" y="310"/>
                  </a:lnTo>
                  <a:lnTo>
                    <a:pt x="1010" y="299"/>
                  </a:lnTo>
                  <a:lnTo>
                    <a:pt x="1018" y="290"/>
                  </a:lnTo>
                  <a:lnTo>
                    <a:pt x="1025" y="280"/>
                  </a:lnTo>
                  <a:lnTo>
                    <a:pt x="1028" y="272"/>
                  </a:lnTo>
                  <a:lnTo>
                    <a:pt x="1031" y="256"/>
                  </a:lnTo>
                  <a:lnTo>
                    <a:pt x="1034" y="225"/>
                  </a:lnTo>
                  <a:lnTo>
                    <a:pt x="1043" y="225"/>
                  </a:lnTo>
                  <a:lnTo>
                    <a:pt x="1047" y="224"/>
                  </a:lnTo>
                  <a:lnTo>
                    <a:pt x="1061" y="224"/>
                  </a:lnTo>
                  <a:lnTo>
                    <a:pt x="1068" y="231"/>
                  </a:lnTo>
                  <a:lnTo>
                    <a:pt x="1080" y="270"/>
                  </a:lnTo>
                  <a:lnTo>
                    <a:pt x="1080" y="302"/>
                  </a:lnTo>
                  <a:lnTo>
                    <a:pt x="1079" y="313"/>
                  </a:lnTo>
                  <a:lnTo>
                    <a:pt x="1076" y="317"/>
                  </a:lnTo>
                  <a:lnTo>
                    <a:pt x="1074" y="321"/>
                  </a:lnTo>
                  <a:lnTo>
                    <a:pt x="1050" y="337"/>
                  </a:lnTo>
                  <a:lnTo>
                    <a:pt x="1043" y="339"/>
                  </a:lnTo>
                  <a:lnTo>
                    <a:pt x="1031" y="340"/>
                  </a:lnTo>
                  <a:lnTo>
                    <a:pt x="1023" y="344"/>
                  </a:lnTo>
                  <a:lnTo>
                    <a:pt x="1014" y="356"/>
                  </a:lnTo>
                  <a:lnTo>
                    <a:pt x="1005" y="366"/>
                  </a:lnTo>
                  <a:lnTo>
                    <a:pt x="961" y="404"/>
                  </a:lnTo>
                  <a:lnTo>
                    <a:pt x="959" y="408"/>
                  </a:lnTo>
                  <a:lnTo>
                    <a:pt x="955" y="415"/>
                  </a:lnTo>
                  <a:lnTo>
                    <a:pt x="935" y="440"/>
                  </a:lnTo>
                  <a:lnTo>
                    <a:pt x="932" y="446"/>
                  </a:lnTo>
                  <a:lnTo>
                    <a:pt x="914" y="467"/>
                  </a:lnTo>
                  <a:lnTo>
                    <a:pt x="899" y="479"/>
                  </a:lnTo>
                  <a:lnTo>
                    <a:pt x="892" y="488"/>
                  </a:lnTo>
                  <a:lnTo>
                    <a:pt x="883" y="494"/>
                  </a:lnTo>
                  <a:lnTo>
                    <a:pt x="881" y="499"/>
                  </a:lnTo>
                  <a:lnTo>
                    <a:pt x="872" y="509"/>
                  </a:lnTo>
                  <a:lnTo>
                    <a:pt x="862" y="514"/>
                  </a:lnTo>
                  <a:lnTo>
                    <a:pt x="861" y="520"/>
                  </a:lnTo>
                  <a:lnTo>
                    <a:pt x="851" y="528"/>
                  </a:lnTo>
                  <a:lnTo>
                    <a:pt x="850" y="531"/>
                  </a:lnTo>
                  <a:lnTo>
                    <a:pt x="853" y="554"/>
                  </a:lnTo>
                  <a:lnTo>
                    <a:pt x="848" y="576"/>
                  </a:lnTo>
                  <a:lnTo>
                    <a:pt x="848" y="591"/>
                  </a:lnTo>
                  <a:lnTo>
                    <a:pt x="846" y="601"/>
                  </a:lnTo>
                  <a:lnTo>
                    <a:pt x="838" y="625"/>
                  </a:lnTo>
                  <a:lnTo>
                    <a:pt x="838" y="676"/>
                  </a:lnTo>
                  <a:lnTo>
                    <a:pt x="835" y="686"/>
                  </a:lnTo>
                  <a:lnTo>
                    <a:pt x="834" y="692"/>
                  </a:lnTo>
                  <a:lnTo>
                    <a:pt x="826" y="705"/>
                  </a:lnTo>
                  <a:lnTo>
                    <a:pt x="823" y="714"/>
                  </a:lnTo>
                  <a:lnTo>
                    <a:pt x="818" y="740"/>
                  </a:lnTo>
                  <a:lnTo>
                    <a:pt x="817" y="756"/>
                  </a:lnTo>
                  <a:lnTo>
                    <a:pt x="818" y="765"/>
                  </a:lnTo>
                  <a:lnTo>
                    <a:pt x="817" y="774"/>
                  </a:lnTo>
                  <a:lnTo>
                    <a:pt x="813" y="776"/>
                  </a:lnTo>
                  <a:lnTo>
                    <a:pt x="822" y="796"/>
                  </a:lnTo>
                  <a:lnTo>
                    <a:pt x="846" y="810"/>
                  </a:lnTo>
                  <a:lnTo>
                    <a:pt x="856" y="817"/>
                  </a:lnTo>
                  <a:lnTo>
                    <a:pt x="869" y="828"/>
                  </a:lnTo>
                  <a:lnTo>
                    <a:pt x="885" y="845"/>
                  </a:lnTo>
                  <a:lnTo>
                    <a:pt x="886" y="855"/>
                  </a:lnTo>
                  <a:lnTo>
                    <a:pt x="875" y="880"/>
                  </a:lnTo>
                  <a:lnTo>
                    <a:pt x="878" y="892"/>
                  </a:lnTo>
                  <a:lnTo>
                    <a:pt x="889" y="907"/>
                  </a:lnTo>
                  <a:lnTo>
                    <a:pt x="903" y="913"/>
                  </a:lnTo>
                  <a:lnTo>
                    <a:pt x="913" y="912"/>
                  </a:lnTo>
                  <a:lnTo>
                    <a:pt x="914" y="921"/>
                  </a:lnTo>
                  <a:lnTo>
                    <a:pt x="914" y="950"/>
                  </a:lnTo>
                  <a:lnTo>
                    <a:pt x="908" y="963"/>
                  </a:lnTo>
                  <a:lnTo>
                    <a:pt x="889" y="991"/>
                  </a:lnTo>
                  <a:lnTo>
                    <a:pt x="877" y="1004"/>
                  </a:lnTo>
                  <a:lnTo>
                    <a:pt x="870" y="1015"/>
                  </a:lnTo>
                  <a:lnTo>
                    <a:pt x="865" y="1039"/>
                  </a:lnTo>
                  <a:lnTo>
                    <a:pt x="854" y="1049"/>
                  </a:lnTo>
                  <a:lnTo>
                    <a:pt x="840" y="1056"/>
                  </a:lnTo>
                  <a:lnTo>
                    <a:pt x="815" y="1065"/>
                  </a:lnTo>
                  <a:lnTo>
                    <a:pt x="805" y="1065"/>
                  </a:lnTo>
                  <a:lnTo>
                    <a:pt x="790" y="1072"/>
                  </a:lnTo>
                  <a:lnTo>
                    <a:pt x="765" y="1080"/>
                  </a:lnTo>
                  <a:lnTo>
                    <a:pt x="753" y="1082"/>
                  </a:lnTo>
                  <a:lnTo>
                    <a:pt x="733" y="1083"/>
                  </a:lnTo>
                  <a:lnTo>
                    <a:pt x="711" y="1091"/>
                  </a:lnTo>
                  <a:lnTo>
                    <a:pt x="677" y="1096"/>
                  </a:lnTo>
                  <a:lnTo>
                    <a:pt x="650" y="1096"/>
                  </a:lnTo>
                  <a:lnTo>
                    <a:pt x="620" y="1091"/>
                  </a:lnTo>
                  <a:lnTo>
                    <a:pt x="607" y="1079"/>
                  </a:lnTo>
                  <a:lnTo>
                    <a:pt x="604" y="1088"/>
                  </a:lnTo>
                  <a:lnTo>
                    <a:pt x="607" y="1113"/>
                  </a:lnTo>
                  <a:lnTo>
                    <a:pt x="616" y="1122"/>
                  </a:lnTo>
                  <a:lnTo>
                    <a:pt x="619" y="1130"/>
                  </a:lnTo>
                  <a:lnTo>
                    <a:pt x="617" y="1147"/>
                  </a:lnTo>
                  <a:lnTo>
                    <a:pt x="614" y="1155"/>
                  </a:lnTo>
                  <a:lnTo>
                    <a:pt x="611" y="1157"/>
                  </a:lnTo>
                  <a:lnTo>
                    <a:pt x="609" y="1156"/>
                  </a:lnTo>
                  <a:lnTo>
                    <a:pt x="604" y="1169"/>
                  </a:lnTo>
                  <a:lnTo>
                    <a:pt x="602" y="1184"/>
                  </a:lnTo>
                  <a:lnTo>
                    <a:pt x="607" y="1214"/>
                  </a:lnTo>
                  <a:lnTo>
                    <a:pt x="607" y="1221"/>
                  </a:lnTo>
                  <a:lnTo>
                    <a:pt x="603" y="1230"/>
                  </a:lnTo>
                  <a:lnTo>
                    <a:pt x="597" y="1237"/>
                  </a:lnTo>
                  <a:lnTo>
                    <a:pt x="580" y="1241"/>
                  </a:lnTo>
                  <a:lnTo>
                    <a:pt x="564" y="1252"/>
                  </a:lnTo>
                  <a:lnTo>
                    <a:pt x="526" y="1251"/>
                  </a:lnTo>
                  <a:lnTo>
                    <a:pt x="517" y="1247"/>
                  </a:lnTo>
                  <a:lnTo>
                    <a:pt x="507" y="1241"/>
                  </a:lnTo>
                  <a:lnTo>
                    <a:pt x="487" y="1232"/>
                  </a:lnTo>
                  <a:lnTo>
                    <a:pt x="472" y="1227"/>
                  </a:lnTo>
                  <a:lnTo>
                    <a:pt x="462" y="1216"/>
                  </a:lnTo>
                  <a:lnTo>
                    <a:pt x="451" y="1230"/>
                  </a:lnTo>
                  <a:lnTo>
                    <a:pt x="451" y="1251"/>
                  </a:lnTo>
                  <a:lnTo>
                    <a:pt x="457" y="1270"/>
                  </a:lnTo>
                  <a:lnTo>
                    <a:pt x="458" y="1302"/>
                  </a:lnTo>
                  <a:lnTo>
                    <a:pt x="459" y="1317"/>
                  </a:lnTo>
                  <a:lnTo>
                    <a:pt x="473" y="1329"/>
                  </a:lnTo>
                  <a:lnTo>
                    <a:pt x="487" y="1333"/>
                  </a:lnTo>
                  <a:lnTo>
                    <a:pt x="482" y="1340"/>
                  </a:lnTo>
                  <a:lnTo>
                    <a:pt x="489" y="1345"/>
                  </a:lnTo>
                  <a:lnTo>
                    <a:pt x="509" y="1340"/>
                  </a:lnTo>
                  <a:lnTo>
                    <a:pt x="505" y="1332"/>
                  </a:lnTo>
                  <a:lnTo>
                    <a:pt x="499" y="1328"/>
                  </a:lnTo>
                  <a:lnTo>
                    <a:pt x="515" y="1325"/>
                  </a:lnTo>
                  <a:lnTo>
                    <a:pt x="527" y="1317"/>
                  </a:lnTo>
                  <a:lnTo>
                    <a:pt x="534" y="1329"/>
                  </a:lnTo>
                  <a:lnTo>
                    <a:pt x="538" y="1355"/>
                  </a:lnTo>
                  <a:lnTo>
                    <a:pt x="536" y="1367"/>
                  </a:lnTo>
                  <a:lnTo>
                    <a:pt x="528" y="1372"/>
                  </a:lnTo>
                  <a:lnTo>
                    <a:pt x="518" y="1376"/>
                  </a:lnTo>
                  <a:lnTo>
                    <a:pt x="509" y="1376"/>
                  </a:lnTo>
                  <a:lnTo>
                    <a:pt x="501" y="1372"/>
                  </a:lnTo>
                  <a:lnTo>
                    <a:pt x="500" y="1360"/>
                  </a:lnTo>
                  <a:lnTo>
                    <a:pt x="495" y="1354"/>
                  </a:lnTo>
                  <a:lnTo>
                    <a:pt x="484" y="1351"/>
                  </a:lnTo>
                  <a:lnTo>
                    <a:pt x="475" y="1354"/>
                  </a:lnTo>
                  <a:lnTo>
                    <a:pt x="469" y="1360"/>
                  </a:lnTo>
                  <a:lnTo>
                    <a:pt x="463" y="1361"/>
                  </a:lnTo>
                  <a:lnTo>
                    <a:pt x="458" y="1366"/>
                  </a:lnTo>
                  <a:lnTo>
                    <a:pt x="458" y="1372"/>
                  </a:lnTo>
                  <a:lnTo>
                    <a:pt x="475" y="1381"/>
                  </a:lnTo>
                  <a:lnTo>
                    <a:pt x="487" y="1382"/>
                  </a:lnTo>
                  <a:lnTo>
                    <a:pt x="494" y="1384"/>
                  </a:lnTo>
                  <a:lnTo>
                    <a:pt x="500" y="1387"/>
                  </a:lnTo>
                  <a:lnTo>
                    <a:pt x="499" y="1389"/>
                  </a:lnTo>
                  <a:lnTo>
                    <a:pt x="466" y="1407"/>
                  </a:lnTo>
                  <a:lnTo>
                    <a:pt x="461" y="1414"/>
                  </a:lnTo>
                  <a:lnTo>
                    <a:pt x="457" y="1423"/>
                  </a:lnTo>
                  <a:lnTo>
                    <a:pt x="448" y="1432"/>
                  </a:lnTo>
                  <a:lnTo>
                    <a:pt x="446" y="1445"/>
                  </a:lnTo>
                  <a:lnTo>
                    <a:pt x="450" y="1461"/>
                  </a:lnTo>
                  <a:lnTo>
                    <a:pt x="448" y="1474"/>
                  </a:lnTo>
                  <a:lnTo>
                    <a:pt x="448" y="1490"/>
                  </a:lnTo>
                  <a:lnTo>
                    <a:pt x="445" y="1501"/>
                  </a:lnTo>
                  <a:lnTo>
                    <a:pt x="440" y="1506"/>
                  </a:lnTo>
                  <a:lnTo>
                    <a:pt x="432" y="1508"/>
                  </a:lnTo>
                  <a:lnTo>
                    <a:pt x="426" y="1520"/>
                  </a:lnTo>
                  <a:lnTo>
                    <a:pt x="431" y="1533"/>
                  </a:lnTo>
                  <a:lnTo>
                    <a:pt x="432" y="1538"/>
                  </a:lnTo>
                  <a:lnTo>
                    <a:pt x="429" y="1544"/>
                  </a:lnTo>
                  <a:lnTo>
                    <a:pt x="396" y="1542"/>
                  </a:lnTo>
                  <a:lnTo>
                    <a:pt x="386" y="1547"/>
                  </a:lnTo>
                  <a:lnTo>
                    <a:pt x="378" y="1556"/>
                  </a:lnTo>
                  <a:lnTo>
                    <a:pt x="369" y="1556"/>
                  </a:lnTo>
                  <a:lnTo>
                    <a:pt x="359" y="1561"/>
                  </a:lnTo>
                  <a:lnTo>
                    <a:pt x="342" y="1580"/>
                  </a:lnTo>
                  <a:lnTo>
                    <a:pt x="335" y="1588"/>
                  </a:lnTo>
                  <a:lnTo>
                    <a:pt x="333" y="1597"/>
                  </a:lnTo>
                  <a:lnTo>
                    <a:pt x="322" y="1615"/>
                  </a:lnTo>
                  <a:lnTo>
                    <a:pt x="318" y="1633"/>
                  </a:lnTo>
                  <a:lnTo>
                    <a:pt x="321" y="1640"/>
                  </a:lnTo>
                  <a:lnTo>
                    <a:pt x="327" y="1653"/>
                  </a:lnTo>
                  <a:lnTo>
                    <a:pt x="333" y="1664"/>
                  </a:lnTo>
                  <a:lnTo>
                    <a:pt x="343" y="1672"/>
                  </a:lnTo>
                  <a:lnTo>
                    <a:pt x="365" y="1696"/>
                  </a:lnTo>
                  <a:lnTo>
                    <a:pt x="389" y="1706"/>
                  </a:lnTo>
                  <a:lnTo>
                    <a:pt x="402" y="1707"/>
                  </a:lnTo>
                  <a:lnTo>
                    <a:pt x="414" y="1705"/>
                  </a:lnTo>
                  <a:lnTo>
                    <a:pt x="421" y="1712"/>
                  </a:lnTo>
                  <a:lnTo>
                    <a:pt x="424" y="1723"/>
                  </a:lnTo>
                  <a:lnTo>
                    <a:pt x="424" y="1739"/>
                  </a:lnTo>
                  <a:lnTo>
                    <a:pt x="417" y="1752"/>
                  </a:lnTo>
                  <a:lnTo>
                    <a:pt x="413" y="1754"/>
                  </a:lnTo>
                  <a:lnTo>
                    <a:pt x="417" y="1766"/>
                  </a:lnTo>
                  <a:lnTo>
                    <a:pt x="418" y="1776"/>
                  </a:lnTo>
                  <a:lnTo>
                    <a:pt x="410" y="1780"/>
                  </a:lnTo>
                  <a:lnTo>
                    <a:pt x="409" y="1791"/>
                  </a:lnTo>
                  <a:lnTo>
                    <a:pt x="402" y="1791"/>
                  </a:lnTo>
                  <a:lnTo>
                    <a:pt x="393" y="1796"/>
                  </a:lnTo>
                  <a:lnTo>
                    <a:pt x="376" y="1813"/>
                  </a:lnTo>
                  <a:lnTo>
                    <a:pt x="358" y="1829"/>
                  </a:lnTo>
                  <a:lnTo>
                    <a:pt x="350" y="1833"/>
                  </a:lnTo>
                  <a:lnTo>
                    <a:pt x="335" y="1849"/>
                  </a:lnTo>
                  <a:lnTo>
                    <a:pt x="321" y="1862"/>
                  </a:lnTo>
                  <a:lnTo>
                    <a:pt x="312" y="1882"/>
                  </a:lnTo>
                  <a:lnTo>
                    <a:pt x="310" y="1894"/>
                  </a:lnTo>
                  <a:lnTo>
                    <a:pt x="318" y="1887"/>
                  </a:lnTo>
                  <a:lnTo>
                    <a:pt x="310" y="1924"/>
                  </a:lnTo>
                  <a:lnTo>
                    <a:pt x="305" y="1940"/>
                  </a:lnTo>
                  <a:lnTo>
                    <a:pt x="296" y="1948"/>
                  </a:lnTo>
                  <a:lnTo>
                    <a:pt x="286" y="1953"/>
                  </a:lnTo>
                  <a:lnTo>
                    <a:pt x="276" y="1953"/>
                  </a:lnTo>
                  <a:lnTo>
                    <a:pt x="269" y="1946"/>
                  </a:lnTo>
                  <a:lnTo>
                    <a:pt x="258" y="1925"/>
                  </a:lnTo>
                  <a:lnTo>
                    <a:pt x="260" y="1945"/>
                  </a:lnTo>
                  <a:lnTo>
                    <a:pt x="268" y="1948"/>
                  </a:lnTo>
                  <a:lnTo>
                    <a:pt x="270" y="1954"/>
                  </a:lnTo>
                  <a:lnTo>
                    <a:pt x="270" y="1959"/>
                  </a:lnTo>
                  <a:lnTo>
                    <a:pt x="248" y="1974"/>
                  </a:lnTo>
                  <a:lnTo>
                    <a:pt x="238" y="1983"/>
                  </a:lnTo>
                  <a:lnTo>
                    <a:pt x="226" y="2026"/>
                  </a:lnTo>
                  <a:lnTo>
                    <a:pt x="219" y="2037"/>
                  </a:lnTo>
                  <a:lnTo>
                    <a:pt x="225" y="2037"/>
                  </a:lnTo>
                  <a:lnTo>
                    <a:pt x="230" y="2033"/>
                  </a:lnTo>
                  <a:lnTo>
                    <a:pt x="237" y="2058"/>
                  </a:lnTo>
                  <a:lnTo>
                    <a:pt x="241" y="2074"/>
                  </a:lnTo>
                  <a:lnTo>
                    <a:pt x="237" y="2081"/>
                  </a:lnTo>
                  <a:lnTo>
                    <a:pt x="225" y="2080"/>
                  </a:lnTo>
                  <a:lnTo>
                    <a:pt x="220" y="2082"/>
                  </a:lnTo>
                  <a:lnTo>
                    <a:pt x="229" y="2089"/>
                  </a:lnTo>
                  <a:lnTo>
                    <a:pt x="233" y="2088"/>
                  </a:lnTo>
                  <a:lnTo>
                    <a:pt x="240" y="2089"/>
                  </a:lnTo>
                  <a:lnTo>
                    <a:pt x="256" y="2120"/>
                  </a:lnTo>
                  <a:lnTo>
                    <a:pt x="275" y="2145"/>
                  </a:lnTo>
                  <a:lnTo>
                    <a:pt x="275" y="214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8" name="Freeform 257">
              <a:extLst>
                <a:ext uri="{FF2B5EF4-FFF2-40B4-BE49-F238E27FC236}">
                  <a16:creationId xmlns:a16="http://schemas.microsoft.com/office/drawing/2014/main" id="{7B75AD2C-5C29-47B7-BB99-A1F7C6CCD9CA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763" y="3165"/>
              <a:ext cx="38" cy="45"/>
            </a:xfrm>
            <a:custGeom>
              <a:avLst/>
              <a:gdLst/>
              <a:ahLst/>
              <a:cxnLst>
                <a:cxn ang="0">
                  <a:pos x="4" y="208"/>
                </a:cxn>
                <a:cxn ang="0">
                  <a:pos x="4" y="196"/>
                </a:cxn>
                <a:cxn ang="0">
                  <a:pos x="3" y="191"/>
                </a:cxn>
                <a:cxn ang="0">
                  <a:pos x="0" y="0"/>
                </a:cxn>
                <a:cxn ang="0">
                  <a:pos x="6" y="5"/>
                </a:cxn>
                <a:cxn ang="0">
                  <a:pos x="11" y="14"/>
                </a:cxn>
                <a:cxn ang="0">
                  <a:pos x="29" y="43"/>
                </a:cxn>
                <a:cxn ang="0">
                  <a:pos x="29" y="48"/>
                </a:cxn>
                <a:cxn ang="0">
                  <a:pos x="25" y="42"/>
                </a:cxn>
                <a:cxn ang="0">
                  <a:pos x="17" y="40"/>
                </a:cxn>
                <a:cxn ang="0">
                  <a:pos x="11" y="42"/>
                </a:cxn>
                <a:cxn ang="0">
                  <a:pos x="10" y="50"/>
                </a:cxn>
                <a:cxn ang="0">
                  <a:pos x="14" y="58"/>
                </a:cxn>
                <a:cxn ang="0">
                  <a:pos x="20" y="61"/>
                </a:cxn>
                <a:cxn ang="0">
                  <a:pos x="26" y="67"/>
                </a:cxn>
                <a:cxn ang="0">
                  <a:pos x="31" y="74"/>
                </a:cxn>
                <a:cxn ang="0">
                  <a:pos x="37" y="94"/>
                </a:cxn>
                <a:cxn ang="0">
                  <a:pos x="42" y="99"/>
                </a:cxn>
                <a:cxn ang="0">
                  <a:pos x="59" y="111"/>
                </a:cxn>
                <a:cxn ang="0">
                  <a:pos x="74" y="129"/>
                </a:cxn>
                <a:cxn ang="0">
                  <a:pos x="81" y="132"/>
                </a:cxn>
                <a:cxn ang="0">
                  <a:pos x="86" y="136"/>
                </a:cxn>
                <a:cxn ang="0">
                  <a:pos x="94" y="138"/>
                </a:cxn>
                <a:cxn ang="0">
                  <a:pos x="97" y="144"/>
                </a:cxn>
                <a:cxn ang="0">
                  <a:pos x="108" y="148"/>
                </a:cxn>
                <a:cxn ang="0">
                  <a:pos x="119" y="161"/>
                </a:cxn>
                <a:cxn ang="0">
                  <a:pos x="142" y="179"/>
                </a:cxn>
                <a:cxn ang="0">
                  <a:pos x="156" y="187"/>
                </a:cxn>
                <a:cxn ang="0">
                  <a:pos x="182" y="190"/>
                </a:cxn>
                <a:cxn ang="0">
                  <a:pos x="192" y="187"/>
                </a:cxn>
                <a:cxn ang="0">
                  <a:pos x="193" y="193"/>
                </a:cxn>
                <a:cxn ang="0">
                  <a:pos x="191" y="206"/>
                </a:cxn>
                <a:cxn ang="0">
                  <a:pos x="187" y="210"/>
                </a:cxn>
                <a:cxn ang="0">
                  <a:pos x="175" y="215"/>
                </a:cxn>
                <a:cxn ang="0">
                  <a:pos x="155" y="212"/>
                </a:cxn>
                <a:cxn ang="0">
                  <a:pos x="129" y="220"/>
                </a:cxn>
                <a:cxn ang="0">
                  <a:pos x="127" y="224"/>
                </a:cxn>
                <a:cxn ang="0">
                  <a:pos x="118" y="222"/>
                </a:cxn>
                <a:cxn ang="0">
                  <a:pos x="102" y="212"/>
                </a:cxn>
                <a:cxn ang="0">
                  <a:pos x="74" y="206"/>
                </a:cxn>
                <a:cxn ang="0">
                  <a:pos x="48" y="206"/>
                </a:cxn>
                <a:cxn ang="0">
                  <a:pos x="40" y="202"/>
                </a:cxn>
                <a:cxn ang="0">
                  <a:pos x="33" y="201"/>
                </a:cxn>
                <a:cxn ang="0">
                  <a:pos x="25" y="199"/>
                </a:cxn>
                <a:cxn ang="0">
                  <a:pos x="9" y="208"/>
                </a:cxn>
                <a:cxn ang="0">
                  <a:pos x="4" y="208"/>
                </a:cxn>
              </a:cxnLst>
              <a:rect l="0" t="0" r="r" b="b"/>
              <a:pathLst>
                <a:path w="193" h="224">
                  <a:moveTo>
                    <a:pt x="4" y="208"/>
                  </a:moveTo>
                  <a:lnTo>
                    <a:pt x="4" y="196"/>
                  </a:lnTo>
                  <a:lnTo>
                    <a:pt x="3" y="191"/>
                  </a:lnTo>
                  <a:lnTo>
                    <a:pt x="0" y="0"/>
                  </a:lnTo>
                  <a:lnTo>
                    <a:pt x="6" y="5"/>
                  </a:lnTo>
                  <a:lnTo>
                    <a:pt x="11" y="14"/>
                  </a:lnTo>
                  <a:lnTo>
                    <a:pt x="29" y="43"/>
                  </a:lnTo>
                  <a:lnTo>
                    <a:pt x="29" y="48"/>
                  </a:lnTo>
                  <a:lnTo>
                    <a:pt x="25" y="42"/>
                  </a:lnTo>
                  <a:lnTo>
                    <a:pt x="17" y="40"/>
                  </a:lnTo>
                  <a:lnTo>
                    <a:pt x="11" y="42"/>
                  </a:lnTo>
                  <a:lnTo>
                    <a:pt x="10" y="50"/>
                  </a:lnTo>
                  <a:lnTo>
                    <a:pt x="14" y="58"/>
                  </a:lnTo>
                  <a:lnTo>
                    <a:pt x="20" y="61"/>
                  </a:lnTo>
                  <a:lnTo>
                    <a:pt x="26" y="67"/>
                  </a:lnTo>
                  <a:lnTo>
                    <a:pt x="31" y="74"/>
                  </a:lnTo>
                  <a:lnTo>
                    <a:pt x="37" y="94"/>
                  </a:lnTo>
                  <a:lnTo>
                    <a:pt x="42" y="99"/>
                  </a:lnTo>
                  <a:lnTo>
                    <a:pt x="59" y="111"/>
                  </a:lnTo>
                  <a:lnTo>
                    <a:pt x="74" y="129"/>
                  </a:lnTo>
                  <a:lnTo>
                    <a:pt x="81" y="132"/>
                  </a:lnTo>
                  <a:lnTo>
                    <a:pt x="86" y="136"/>
                  </a:lnTo>
                  <a:lnTo>
                    <a:pt x="94" y="138"/>
                  </a:lnTo>
                  <a:lnTo>
                    <a:pt x="97" y="144"/>
                  </a:lnTo>
                  <a:lnTo>
                    <a:pt x="108" y="148"/>
                  </a:lnTo>
                  <a:lnTo>
                    <a:pt x="119" y="161"/>
                  </a:lnTo>
                  <a:lnTo>
                    <a:pt x="142" y="179"/>
                  </a:lnTo>
                  <a:lnTo>
                    <a:pt x="156" y="187"/>
                  </a:lnTo>
                  <a:lnTo>
                    <a:pt x="182" y="190"/>
                  </a:lnTo>
                  <a:lnTo>
                    <a:pt x="192" y="187"/>
                  </a:lnTo>
                  <a:lnTo>
                    <a:pt x="193" y="193"/>
                  </a:lnTo>
                  <a:lnTo>
                    <a:pt x="191" y="206"/>
                  </a:lnTo>
                  <a:lnTo>
                    <a:pt x="187" y="210"/>
                  </a:lnTo>
                  <a:lnTo>
                    <a:pt x="175" y="215"/>
                  </a:lnTo>
                  <a:lnTo>
                    <a:pt x="155" y="212"/>
                  </a:lnTo>
                  <a:lnTo>
                    <a:pt x="129" y="220"/>
                  </a:lnTo>
                  <a:lnTo>
                    <a:pt x="127" y="224"/>
                  </a:lnTo>
                  <a:lnTo>
                    <a:pt x="118" y="222"/>
                  </a:lnTo>
                  <a:lnTo>
                    <a:pt x="102" y="212"/>
                  </a:lnTo>
                  <a:lnTo>
                    <a:pt x="74" y="206"/>
                  </a:lnTo>
                  <a:lnTo>
                    <a:pt x="48" y="206"/>
                  </a:lnTo>
                  <a:lnTo>
                    <a:pt x="40" y="202"/>
                  </a:lnTo>
                  <a:lnTo>
                    <a:pt x="33" y="201"/>
                  </a:lnTo>
                  <a:lnTo>
                    <a:pt x="25" y="199"/>
                  </a:lnTo>
                  <a:lnTo>
                    <a:pt x="9" y="208"/>
                  </a:lnTo>
                  <a:lnTo>
                    <a:pt x="4" y="20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59" name="Freeform 258">
              <a:extLst>
                <a:ext uri="{FF2B5EF4-FFF2-40B4-BE49-F238E27FC236}">
                  <a16:creationId xmlns:a16="http://schemas.microsoft.com/office/drawing/2014/main" id="{4932F579-4D7E-4F76-AEA4-C90E3D4FF2EB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879" y="2422"/>
              <a:ext cx="45" cy="45"/>
            </a:xfrm>
            <a:custGeom>
              <a:avLst/>
              <a:gdLst/>
              <a:ahLst/>
              <a:cxnLst>
                <a:cxn ang="0">
                  <a:pos x="197" y="195"/>
                </a:cxn>
                <a:cxn ang="0">
                  <a:pos x="172" y="187"/>
                </a:cxn>
                <a:cxn ang="0">
                  <a:pos x="146" y="193"/>
                </a:cxn>
                <a:cxn ang="0">
                  <a:pos x="129" y="190"/>
                </a:cxn>
                <a:cxn ang="0">
                  <a:pos x="124" y="217"/>
                </a:cxn>
                <a:cxn ang="0">
                  <a:pos x="103" y="221"/>
                </a:cxn>
                <a:cxn ang="0">
                  <a:pos x="91" y="214"/>
                </a:cxn>
                <a:cxn ang="0">
                  <a:pos x="79" y="205"/>
                </a:cxn>
                <a:cxn ang="0">
                  <a:pos x="59" y="178"/>
                </a:cxn>
                <a:cxn ang="0">
                  <a:pos x="52" y="166"/>
                </a:cxn>
                <a:cxn ang="0">
                  <a:pos x="47" y="151"/>
                </a:cxn>
                <a:cxn ang="0">
                  <a:pos x="43" y="140"/>
                </a:cxn>
                <a:cxn ang="0">
                  <a:pos x="30" y="139"/>
                </a:cxn>
                <a:cxn ang="0">
                  <a:pos x="26" y="130"/>
                </a:cxn>
                <a:cxn ang="0">
                  <a:pos x="15" y="122"/>
                </a:cxn>
                <a:cxn ang="0">
                  <a:pos x="0" y="101"/>
                </a:cxn>
                <a:cxn ang="0">
                  <a:pos x="4" y="84"/>
                </a:cxn>
                <a:cxn ang="0">
                  <a:pos x="9" y="60"/>
                </a:cxn>
                <a:cxn ang="0">
                  <a:pos x="11" y="55"/>
                </a:cxn>
                <a:cxn ang="0">
                  <a:pos x="22" y="50"/>
                </a:cxn>
                <a:cxn ang="0">
                  <a:pos x="38" y="49"/>
                </a:cxn>
                <a:cxn ang="0">
                  <a:pos x="46" y="39"/>
                </a:cxn>
                <a:cxn ang="0">
                  <a:pos x="44" y="32"/>
                </a:cxn>
                <a:cxn ang="0">
                  <a:pos x="43" y="26"/>
                </a:cxn>
                <a:cxn ang="0">
                  <a:pos x="57" y="9"/>
                </a:cxn>
                <a:cxn ang="0">
                  <a:pos x="62" y="5"/>
                </a:cxn>
                <a:cxn ang="0">
                  <a:pos x="71" y="0"/>
                </a:cxn>
                <a:cxn ang="0">
                  <a:pos x="114" y="6"/>
                </a:cxn>
                <a:cxn ang="0">
                  <a:pos x="154" y="3"/>
                </a:cxn>
                <a:cxn ang="0">
                  <a:pos x="168" y="0"/>
                </a:cxn>
                <a:cxn ang="0">
                  <a:pos x="200" y="3"/>
                </a:cxn>
                <a:cxn ang="0">
                  <a:pos x="225" y="11"/>
                </a:cxn>
                <a:cxn ang="0">
                  <a:pos x="222" y="25"/>
                </a:cxn>
                <a:cxn ang="0">
                  <a:pos x="218" y="33"/>
                </a:cxn>
                <a:cxn ang="0">
                  <a:pos x="206" y="49"/>
                </a:cxn>
                <a:cxn ang="0">
                  <a:pos x="208" y="90"/>
                </a:cxn>
                <a:cxn ang="0">
                  <a:pos x="220" y="114"/>
                </a:cxn>
                <a:cxn ang="0">
                  <a:pos x="221" y="117"/>
                </a:cxn>
                <a:cxn ang="0">
                  <a:pos x="225" y="140"/>
                </a:cxn>
                <a:cxn ang="0">
                  <a:pos x="218" y="181"/>
                </a:cxn>
                <a:cxn ang="0">
                  <a:pos x="203" y="197"/>
                </a:cxn>
              </a:cxnLst>
              <a:rect l="0" t="0" r="r" b="b"/>
              <a:pathLst>
                <a:path w="226" h="221">
                  <a:moveTo>
                    <a:pt x="203" y="197"/>
                  </a:moveTo>
                  <a:lnTo>
                    <a:pt x="197" y="195"/>
                  </a:lnTo>
                  <a:lnTo>
                    <a:pt x="193" y="193"/>
                  </a:lnTo>
                  <a:lnTo>
                    <a:pt x="172" y="187"/>
                  </a:lnTo>
                  <a:lnTo>
                    <a:pt x="150" y="193"/>
                  </a:lnTo>
                  <a:lnTo>
                    <a:pt x="146" y="193"/>
                  </a:lnTo>
                  <a:lnTo>
                    <a:pt x="136" y="190"/>
                  </a:lnTo>
                  <a:lnTo>
                    <a:pt x="129" y="190"/>
                  </a:lnTo>
                  <a:lnTo>
                    <a:pt x="123" y="193"/>
                  </a:lnTo>
                  <a:lnTo>
                    <a:pt x="124" y="217"/>
                  </a:lnTo>
                  <a:lnTo>
                    <a:pt x="120" y="221"/>
                  </a:lnTo>
                  <a:lnTo>
                    <a:pt x="103" y="221"/>
                  </a:lnTo>
                  <a:lnTo>
                    <a:pt x="91" y="216"/>
                  </a:lnTo>
                  <a:lnTo>
                    <a:pt x="91" y="214"/>
                  </a:lnTo>
                  <a:lnTo>
                    <a:pt x="89" y="214"/>
                  </a:lnTo>
                  <a:lnTo>
                    <a:pt x="79" y="205"/>
                  </a:lnTo>
                  <a:lnTo>
                    <a:pt x="65" y="188"/>
                  </a:lnTo>
                  <a:lnTo>
                    <a:pt x="59" y="178"/>
                  </a:lnTo>
                  <a:lnTo>
                    <a:pt x="58" y="172"/>
                  </a:lnTo>
                  <a:lnTo>
                    <a:pt x="52" y="166"/>
                  </a:lnTo>
                  <a:lnTo>
                    <a:pt x="52" y="156"/>
                  </a:lnTo>
                  <a:lnTo>
                    <a:pt x="47" y="151"/>
                  </a:lnTo>
                  <a:lnTo>
                    <a:pt x="46" y="143"/>
                  </a:lnTo>
                  <a:lnTo>
                    <a:pt x="43" y="140"/>
                  </a:lnTo>
                  <a:lnTo>
                    <a:pt x="32" y="140"/>
                  </a:lnTo>
                  <a:lnTo>
                    <a:pt x="30" y="139"/>
                  </a:lnTo>
                  <a:lnTo>
                    <a:pt x="26" y="135"/>
                  </a:lnTo>
                  <a:lnTo>
                    <a:pt x="26" y="130"/>
                  </a:lnTo>
                  <a:lnTo>
                    <a:pt x="17" y="123"/>
                  </a:lnTo>
                  <a:lnTo>
                    <a:pt x="15" y="122"/>
                  </a:lnTo>
                  <a:lnTo>
                    <a:pt x="6" y="107"/>
                  </a:lnTo>
                  <a:lnTo>
                    <a:pt x="0" y="101"/>
                  </a:lnTo>
                  <a:lnTo>
                    <a:pt x="0" y="95"/>
                  </a:lnTo>
                  <a:lnTo>
                    <a:pt x="4" y="84"/>
                  </a:lnTo>
                  <a:lnTo>
                    <a:pt x="9" y="75"/>
                  </a:lnTo>
                  <a:lnTo>
                    <a:pt x="9" y="60"/>
                  </a:lnTo>
                  <a:lnTo>
                    <a:pt x="10" y="58"/>
                  </a:lnTo>
                  <a:lnTo>
                    <a:pt x="11" y="55"/>
                  </a:lnTo>
                  <a:lnTo>
                    <a:pt x="15" y="53"/>
                  </a:lnTo>
                  <a:lnTo>
                    <a:pt x="22" y="50"/>
                  </a:lnTo>
                  <a:lnTo>
                    <a:pt x="32" y="50"/>
                  </a:lnTo>
                  <a:lnTo>
                    <a:pt x="38" y="49"/>
                  </a:lnTo>
                  <a:lnTo>
                    <a:pt x="39" y="46"/>
                  </a:lnTo>
                  <a:lnTo>
                    <a:pt x="46" y="39"/>
                  </a:lnTo>
                  <a:lnTo>
                    <a:pt x="46" y="32"/>
                  </a:lnTo>
                  <a:lnTo>
                    <a:pt x="44" y="32"/>
                  </a:lnTo>
                  <a:lnTo>
                    <a:pt x="42" y="30"/>
                  </a:lnTo>
                  <a:lnTo>
                    <a:pt x="43" y="26"/>
                  </a:lnTo>
                  <a:lnTo>
                    <a:pt x="50" y="15"/>
                  </a:lnTo>
                  <a:lnTo>
                    <a:pt x="57" y="9"/>
                  </a:lnTo>
                  <a:lnTo>
                    <a:pt x="58" y="6"/>
                  </a:lnTo>
                  <a:lnTo>
                    <a:pt x="62" y="5"/>
                  </a:lnTo>
                  <a:lnTo>
                    <a:pt x="66" y="0"/>
                  </a:lnTo>
                  <a:lnTo>
                    <a:pt x="71" y="0"/>
                  </a:lnTo>
                  <a:lnTo>
                    <a:pt x="95" y="6"/>
                  </a:lnTo>
                  <a:lnTo>
                    <a:pt x="114" y="6"/>
                  </a:lnTo>
                  <a:lnTo>
                    <a:pt x="139" y="1"/>
                  </a:lnTo>
                  <a:lnTo>
                    <a:pt x="154" y="3"/>
                  </a:lnTo>
                  <a:lnTo>
                    <a:pt x="166" y="1"/>
                  </a:lnTo>
                  <a:lnTo>
                    <a:pt x="168" y="0"/>
                  </a:lnTo>
                  <a:lnTo>
                    <a:pt x="175" y="0"/>
                  </a:lnTo>
                  <a:lnTo>
                    <a:pt x="200" y="3"/>
                  </a:lnTo>
                  <a:lnTo>
                    <a:pt x="225" y="10"/>
                  </a:lnTo>
                  <a:lnTo>
                    <a:pt x="225" y="11"/>
                  </a:lnTo>
                  <a:lnTo>
                    <a:pt x="225" y="22"/>
                  </a:lnTo>
                  <a:lnTo>
                    <a:pt x="222" y="25"/>
                  </a:lnTo>
                  <a:lnTo>
                    <a:pt x="222" y="27"/>
                  </a:lnTo>
                  <a:lnTo>
                    <a:pt x="218" y="33"/>
                  </a:lnTo>
                  <a:lnTo>
                    <a:pt x="210" y="39"/>
                  </a:lnTo>
                  <a:lnTo>
                    <a:pt x="206" y="49"/>
                  </a:lnTo>
                  <a:lnTo>
                    <a:pt x="206" y="71"/>
                  </a:lnTo>
                  <a:lnTo>
                    <a:pt x="208" y="90"/>
                  </a:lnTo>
                  <a:lnTo>
                    <a:pt x="211" y="101"/>
                  </a:lnTo>
                  <a:lnTo>
                    <a:pt x="220" y="114"/>
                  </a:lnTo>
                  <a:lnTo>
                    <a:pt x="220" y="116"/>
                  </a:lnTo>
                  <a:lnTo>
                    <a:pt x="221" y="117"/>
                  </a:lnTo>
                  <a:lnTo>
                    <a:pt x="226" y="125"/>
                  </a:lnTo>
                  <a:lnTo>
                    <a:pt x="225" y="140"/>
                  </a:lnTo>
                  <a:lnTo>
                    <a:pt x="220" y="162"/>
                  </a:lnTo>
                  <a:lnTo>
                    <a:pt x="218" y="181"/>
                  </a:lnTo>
                  <a:lnTo>
                    <a:pt x="216" y="184"/>
                  </a:lnTo>
                  <a:lnTo>
                    <a:pt x="203" y="19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60" name="Freeform 259">
              <a:extLst>
                <a:ext uri="{FF2B5EF4-FFF2-40B4-BE49-F238E27FC236}">
                  <a16:creationId xmlns:a16="http://schemas.microsoft.com/office/drawing/2014/main" id="{4E6F0E39-B841-49FE-8804-FA2C529D0E06}"/>
                </a:ext>
              </a:extLst>
            </p:cNvPr>
            <p:cNvSpPr>
              <a:spLocks noChangeAspect="1"/>
            </p:cNvSpPr>
            <p:nvPr/>
          </p:nvSpPr>
          <p:spPr bwMode="gray">
            <a:xfrm rot="-1047951">
              <a:off x="1790" y="2357"/>
              <a:ext cx="4" cy="4"/>
            </a:xfrm>
            <a:custGeom>
              <a:avLst/>
              <a:gdLst/>
              <a:ahLst/>
              <a:cxnLst>
                <a:cxn ang="0">
                  <a:pos x="148" y="0"/>
                </a:cxn>
                <a:cxn ang="0">
                  <a:pos x="169" y="17"/>
                </a:cxn>
                <a:cxn ang="0">
                  <a:pos x="183" y="54"/>
                </a:cxn>
                <a:cxn ang="0">
                  <a:pos x="114" y="93"/>
                </a:cxn>
                <a:cxn ang="0">
                  <a:pos x="86" y="86"/>
                </a:cxn>
                <a:cxn ang="0">
                  <a:pos x="66" y="72"/>
                </a:cxn>
                <a:cxn ang="0">
                  <a:pos x="14" y="72"/>
                </a:cxn>
                <a:cxn ang="0">
                  <a:pos x="0" y="41"/>
                </a:cxn>
                <a:cxn ang="0">
                  <a:pos x="24" y="24"/>
                </a:cxn>
                <a:cxn ang="0">
                  <a:pos x="54" y="24"/>
                </a:cxn>
                <a:cxn ang="0">
                  <a:pos x="83" y="44"/>
                </a:cxn>
                <a:cxn ang="0">
                  <a:pos x="148" y="0"/>
                </a:cxn>
              </a:cxnLst>
              <a:rect l="0" t="0" r="r" b="b"/>
              <a:pathLst>
                <a:path w="183" h="93">
                  <a:moveTo>
                    <a:pt x="148" y="0"/>
                  </a:moveTo>
                  <a:lnTo>
                    <a:pt x="169" y="17"/>
                  </a:lnTo>
                  <a:lnTo>
                    <a:pt x="183" y="54"/>
                  </a:lnTo>
                  <a:lnTo>
                    <a:pt x="114" y="93"/>
                  </a:lnTo>
                  <a:lnTo>
                    <a:pt x="86" y="86"/>
                  </a:lnTo>
                  <a:lnTo>
                    <a:pt x="66" y="72"/>
                  </a:lnTo>
                  <a:lnTo>
                    <a:pt x="14" y="72"/>
                  </a:lnTo>
                  <a:lnTo>
                    <a:pt x="0" y="41"/>
                  </a:lnTo>
                  <a:lnTo>
                    <a:pt x="24" y="24"/>
                  </a:lnTo>
                  <a:lnTo>
                    <a:pt x="54" y="24"/>
                  </a:lnTo>
                  <a:lnTo>
                    <a:pt x="83" y="44"/>
                  </a:lnTo>
                  <a:lnTo>
                    <a:pt x="148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61" name="Freeform 260">
              <a:extLst>
                <a:ext uri="{FF2B5EF4-FFF2-40B4-BE49-F238E27FC236}">
                  <a16:creationId xmlns:a16="http://schemas.microsoft.com/office/drawing/2014/main" id="{D95D1D08-0757-4EF4-A463-CE8F64FED417}"/>
                </a:ext>
              </a:extLst>
            </p:cNvPr>
            <p:cNvSpPr>
              <a:spLocks noChangeAspect="1"/>
            </p:cNvSpPr>
            <p:nvPr/>
          </p:nvSpPr>
          <p:spPr bwMode="gray">
            <a:xfrm rot="-1047951">
              <a:off x="1753" y="2352"/>
              <a:ext cx="3" cy="4"/>
            </a:xfrm>
            <a:custGeom>
              <a:avLst/>
              <a:gdLst/>
              <a:ahLst/>
              <a:cxnLst>
                <a:cxn ang="0">
                  <a:pos x="24" y="37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5" y="41"/>
                </a:cxn>
                <a:cxn ang="0">
                  <a:pos x="24" y="72"/>
                </a:cxn>
                <a:cxn ang="0">
                  <a:pos x="101" y="102"/>
                </a:cxn>
                <a:cxn ang="0">
                  <a:pos x="101" y="85"/>
                </a:cxn>
                <a:cxn ang="0">
                  <a:pos x="59" y="68"/>
                </a:cxn>
                <a:cxn ang="0">
                  <a:pos x="24" y="37"/>
                </a:cxn>
              </a:cxnLst>
              <a:rect l="0" t="0" r="r" b="b"/>
              <a:pathLst>
                <a:path w="101" h="102">
                  <a:moveTo>
                    <a:pt x="24" y="37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5" y="41"/>
                  </a:lnTo>
                  <a:lnTo>
                    <a:pt x="24" y="72"/>
                  </a:lnTo>
                  <a:lnTo>
                    <a:pt x="101" y="102"/>
                  </a:lnTo>
                  <a:lnTo>
                    <a:pt x="101" y="85"/>
                  </a:lnTo>
                  <a:lnTo>
                    <a:pt x="59" y="68"/>
                  </a:lnTo>
                  <a:lnTo>
                    <a:pt x="24" y="3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62" name="Freeform 261">
              <a:extLst>
                <a:ext uri="{FF2B5EF4-FFF2-40B4-BE49-F238E27FC236}">
                  <a16:creationId xmlns:a16="http://schemas.microsoft.com/office/drawing/2014/main" id="{EDF1DD5B-575E-4D4C-ADAF-BEF3B4C958F5}"/>
                </a:ext>
              </a:extLst>
            </p:cNvPr>
            <p:cNvSpPr>
              <a:spLocks noChangeAspect="1"/>
            </p:cNvSpPr>
            <p:nvPr/>
          </p:nvSpPr>
          <p:spPr bwMode="gray">
            <a:xfrm rot="-1047951">
              <a:off x="1758" y="2351"/>
              <a:ext cx="2" cy="4"/>
            </a:xfrm>
            <a:custGeom>
              <a:avLst/>
              <a:gdLst/>
              <a:ahLst/>
              <a:cxnLst>
                <a:cxn ang="0">
                  <a:pos x="20" y="17"/>
                </a:cxn>
                <a:cxn ang="0">
                  <a:pos x="0" y="0"/>
                </a:cxn>
                <a:cxn ang="0">
                  <a:pos x="13" y="26"/>
                </a:cxn>
                <a:cxn ang="0">
                  <a:pos x="38" y="51"/>
                </a:cxn>
                <a:cxn ang="0">
                  <a:pos x="52" y="82"/>
                </a:cxn>
                <a:cxn ang="0">
                  <a:pos x="62" y="85"/>
                </a:cxn>
                <a:cxn ang="0">
                  <a:pos x="69" y="38"/>
                </a:cxn>
                <a:cxn ang="0">
                  <a:pos x="52" y="23"/>
                </a:cxn>
                <a:cxn ang="0">
                  <a:pos x="20" y="17"/>
                </a:cxn>
              </a:cxnLst>
              <a:rect l="0" t="0" r="r" b="b"/>
              <a:pathLst>
                <a:path w="69" h="85">
                  <a:moveTo>
                    <a:pt x="20" y="17"/>
                  </a:moveTo>
                  <a:lnTo>
                    <a:pt x="0" y="0"/>
                  </a:lnTo>
                  <a:lnTo>
                    <a:pt x="13" y="26"/>
                  </a:lnTo>
                  <a:lnTo>
                    <a:pt x="38" y="51"/>
                  </a:lnTo>
                  <a:lnTo>
                    <a:pt x="52" y="82"/>
                  </a:lnTo>
                  <a:lnTo>
                    <a:pt x="62" y="85"/>
                  </a:lnTo>
                  <a:lnTo>
                    <a:pt x="69" y="38"/>
                  </a:lnTo>
                  <a:lnTo>
                    <a:pt x="52" y="23"/>
                  </a:lnTo>
                  <a:lnTo>
                    <a:pt x="20" y="1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1043" name="Freeform 262">
            <a:extLst>
              <a:ext uri="{FF2B5EF4-FFF2-40B4-BE49-F238E27FC236}">
                <a16:creationId xmlns:a16="http://schemas.microsoft.com/office/drawing/2014/main" id="{52AC6613-F4EE-4BF6-BB12-0C0D96065A80}"/>
              </a:ext>
            </a:extLst>
          </p:cNvPr>
          <p:cNvSpPr>
            <a:spLocks noChangeAspect="1"/>
          </p:cNvSpPr>
          <p:nvPr/>
        </p:nvSpPr>
        <p:spPr bwMode="gray">
          <a:xfrm>
            <a:off x="7028897" y="3180191"/>
            <a:ext cx="80516" cy="60703"/>
          </a:xfrm>
          <a:custGeom>
            <a:avLst/>
            <a:gdLst/>
            <a:ahLst/>
            <a:cxnLst>
              <a:cxn ang="0">
                <a:pos x="223" y="0"/>
              </a:cxn>
              <a:cxn ang="0">
                <a:pos x="206" y="11"/>
              </a:cxn>
              <a:cxn ang="0">
                <a:pos x="187" y="16"/>
              </a:cxn>
              <a:cxn ang="0">
                <a:pos x="163" y="21"/>
              </a:cxn>
              <a:cxn ang="0">
                <a:pos x="156" y="14"/>
              </a:cxn>
              <a:cxn ang="0">
                <a:pos x="149" y="16"/>
              </a:cxn>
              <a:cxn ang="0">
                <a:pos x="143" y="18"/>
              </a:cxn>
              <a:cxn ang="0">
                <a:pos x="136" y="38"/>
              </a:cxn>
              <a:cxn ang="0">
                <a:pos x="123" y="43"/>
              </a:cxn>
              <a:cxn ang="0">
                <a:pos x="117" y="50"/>
              </a:cxn>
              <a:cxn ang="0">
                <a:pos x="110" y="58"/>
              </a:cxn>
              <a:cxn ang="0">
                <a:pos x="101" y="61"/>
              </a:cxn>
              <a:cxn ang="0">
                <a:pos x="93" y="63"/>
              </a:cxn>
              <a:cxn ang="0">
                <a:pos x="78" y="54"/>
              </a:cxn>
              <a:cxn ang="0">
                <a:pos x="68" y="72"/>
              </a:cxn>
              <a:cxn ang="0">
                <a:pos x="46" y="72"/>
              </a:cxn>
              <a:cxn ang="0">
                <a:pos x="43" y="95"/>
              </a:cxn>
              <a:cxn ang="0">
                <a:pos x="35" y="101"/>
              </a:cxn>
              <a:cxn ang="0">
                <a:pos x="29" y="111"/>
              </a:cxn>
              <a:cxn ang="0">
                <a:pos x="2" y="112"/>
              </a:cxn>
              <a:cxn ang="0">
                <a:pos x="2" y="120"/>
              </a:cxn>
              <a:cxn ang="0">
                <a:pos x="20" y="141"/>
              </a:cxn>
              <a:cxn ang="0">
                <a:pos x="57" y="181"/>
              </a:cxn>
              <a:cxn ang="0">
                <a:pos x="70" y="194"/>
              </a:cxn>
              <a:cxn ang="0">
                <a:pos x="95" y="211"/>
              </a:cxn>
              <a:cxn ang="0">
                <a:pos x="98" y="221"/>
              </a:cxn>
              <a:cxn ang="0">
                <a:pos x="105" y="215"/>
              </a:cxn>
              <a:cxn ang="0">
                <a:pos x="120" y="220"/>
              </a:cxn>
              <a:cxn ang="0">
                <a:pos x="152" y="226"/>
              </a:cxn>
              <a:cxn ang="0">
                <a:pos x="165" y="224"/>
              </a:cxn>
              <a:cxn ang="0">
                <a:pos x="182" y="235"/>
              </a:cxn>
              <a:cxn ang="0">
                <a:pos x="197" y="236"/>
              </a:cxn>
              <a:cxn ang="0">
                <a:pos x="214" y="231"/>
              </a:cxn>
              <a:cxn ang="0">
                <a:pos x="212" y="224"/>
              </a:cxn>
              <a:cxn ang="0">
                <a:pos x="204" y="200"/>
              </a:cxn>
              <a:cxn ang="0">
                <a:pos x="212" y="181"/>
              </a:cxn>
              <a:cxn ang="0">
                <a:pos x="219" y="117"/>
              </a:cxn>
              <a:cxn ang="0">
                <a:pos x="231" y="43"/>
              </a:cxn>
              <a:cxn ang="0">
                <a:pos x="234" y="0"/>
              </a:cxn>
            </a:cxnLst>
            <a:rect l="0" t="0" r="r" b="b"/>
            <a:pathLst>
              <a:path w="234" h="236">
                <a:moveTo>
                  <a:pt x="234" y="0"/>
                </a:moveTo>
                <a:lnTo>
                  <a:pt x="223" y="0"/>
                </a:lnTo>
                <a:lnTo>
                  <a:pt x="209" y="6"/>
                </a:lnTo>
                <a:lnTo>
                  <a:pt x="206" y="11"/>
                </a:lnTo>
                <a:lnTo>
                  <a:pt x="197" y="16"/>
                </a:lnTo>
                <a:lnTo>
                  <a:pt x="187" y="16"/>
                </a:lnTo>
                <a:lnTo>
                  <a:pt x="180" y="21"/>
                </a:lnTo>
                <a:lnTo>
                  <a:pt x="163" y="21"/>
                </a:lnTo>
                <a:lnTo>
                  <a:pt x="160" y="18"/>
                </a:lnTo>
                <a:lnTo>
                  <a:pt x="156" y="14"/>
                </a:lnTo>
                <a:lnTo>
                  <a:pt x="150" y="12"/>
                </a:lnTo>
                <a:lnTo>
                  <a:pt x="149" y="16"/>
                </a:lnTo>
                <a:lnTo>
                  <a:pt x="147" y="17"/>
                </a:lnTo>
                <a:lnTo>
                  <a:pt x="143" y="18"/>
                </a:lnTo>
                <a:lnTo>
                  <a:pt x="139" y="25"/>
                </a:lnTo>
                <a:lnTo>
                  <a:pt x="136" y="38"/>
                </a:lnTo>
                <a:lnTo>
                  <a:pt x="133" y="41"/>
                </a:lnTo>
                <a:lnTo>
                  <a:pt x="123" y="43"/>
                </a:lnTo>
                <a:lnTo>
                  <a:pt x="118" y="48"/>
                </a:lnTo>
                <a:lnTo>
                  <a:pt x="117" y="50"/>
                </a:lnTo>
                <a:lnTo>
                  <a:pt x="113" y="52"/>
                </a:lnTo>
                <a:lnTo>
                  <a:pt x="110" y="58"/>
                </a:lnTo>
                <a:lnTo>
                  <a:pt x="101" y="59"/>
                </a:lnTo>
                <a:lnTo>
                  <a:pt x="101" y="61"/>
                </a:lnTo>
                <a:lnTo>
                  <a:pt x="99" y="63"/>
                </a:lnTo>
                <a:lnTo>
                  <a:pt x="93" y="63"/>
                </a:lnTo>
                <a:lnTo>
                  <a:pt x="85" y="57"/>
                </a:lnTo>
                <a:lnTo>
                  <a:pt x="78" y="54"/>
                </a:lnTo>
                <a:lnTo>
                  <a:pt x="72" y="64"/>
                </a:lnTo>
                <a:lnTo>
                  <a:pt x="68" y="72"/>
                </a:lnTo>
                <a:lnTo>
                  <a:pt x="51" y="74"/>
                </a:lnTo>
                <a:lnTo>
                  <a:pt x="46" y="72"/>
                </a:lnTo>
                <a:lnTo>
                  <a:pt x="43" y="80"/>
                </a:lnTo>
                <a:lnTo>
                  <a:pt x="43" y="95"/>
                </a:lnTo>
                <a:lnTo>
                  <a:pt x="41" y="96"/>
                </a:lnTo>
                <a:lnTo>
                  <a:pt x="35" y="101"/>
                </a:lnTo>
                <a:lnTo>
                  <a:pt x="32" y="108"/>
                </a:lnTo>
                <a:lnTo>
                  <a:pt x="29" y="111"/>
                </a:lnTo>
                <a:lnTo>
                  <a:pt x="12" y="112"/>
                </a:lnTo>
                <a:lnTo>
                  <a:pt x="2" y="112"/>
                </a:lnTo>
                <a:lnTo>
                  <a:pt x="0" y="118"/>
                </a:lnTo>
                <a:lnTo>
                  <a:pt x="2" y="120"/>
                </a:lnTo>
                <a:lnTo>
                  <a:pt x="16" y="136"/>
                </a:lnTo>
                <a:lnTo>
                  <a:pt x="20" y="141"/>
                </a:lnTo>
                <a:lnTo>
                  <a:pt x="42" y="162"/>
                </a:lnTo>
                <a:lnTo>
                  <a:pt x="57" y="181"/>
                </a:lnTo>
                <a:lnTo>
                  <a:pt x="66" y="189"/>
                </a:lnTo>
                <a:lnTo>
                  <a:pt x="70" y="194"/>
                </a:lnTo>
                <a:lnTo>
                  <a:pt x="77" y="197"/>
                </a:lnTo>
                <a:lnTo>
                  <a:pt x="95" y="211"/>
                </a:lnTo>
                <a:lnTo>
                  <a:pt x="98" y="217"/>
                </a:lnTo>
                <a:lnTo>
                  <a:pt x="98" y="221"/>
                </a:lnTo>
                <a:lnTo>
                  <a:pt x="99" y="221"/>
                </a:lnTo>
                <a:lnTo>
                  <a:pt x="105" y="215"/>
                </a:lnTo>
                <a:lnTo>
                  <a:pt x="110" y="215"/>
                </a:lnTo>
                <a:lnTo>
                  <a:pt x="120" y="220"/>
                </a:lnTo>
                <a:lnTo>
                  <a:pt x="143" y="226"/>
                </a:lnTo>
                <a:lnTo>
                  <a:pt x="152" y="226"/>
                </a:lnTo>
                <a:lnTo>
                  <a:pt x="160" y="224"/>
                </a:lnTo>
                <a:lnTo>
                  <a:pt x="165" y="224"/>
                </a:lnTo>
                <a:lnTo>
                  <a:pt x="174" y="227"/>
                </a:lnTo>
                <a:lnTo>
                  <a:pt x="182" y="235"/>
                </a:lnTo>
                <a:lnTo>
                  <a:pt x="187" y="236"/>
                </a:lnTo>
                <a:lnTo>
                  <a:pt x="197" y="236"/>
                </a:lnTo>
                <a:lnTo>
                  <a:pt x="209" y="233"/>
                </a:lnTo>
                <a:lnTo>
                  <a:pt x="214" y="231"/>
                </a:lnTo>
                <a:lnTo>
                  <a:pt x="214" y="230"/>
                </a:lnTo>
                <a:lnTo>
                  <a:pt x="212" y="224"/>
                </a:lnTo>
                <a:lnTo>
                  <a:pt x="204" y="211"/>
                </a:lnTo>
                <a:lnTo>
                  <a:pt x="204" y="200"/>
                </a:lnTo>
                <a:lnTo>
                  <a:pt x="209" y="190"/>
                </a:lnTo>
                <a:lnTo>
                  <a:pt x="212" y="181"/>
                </a:lnTo>
                <a:lnTo>
                  <a:pt x="213" y="156"/>
                </a:lnTo>
                <a:lnTo>
                  <a:pt x="219" y="117"/>
                </a:lnTo>
                <a:lnTo>
                  <a:pt x="219" y="82"/>
                </a:lnTo>
                <a:lnTo>
                  <a:pt x="231" y="43"/>
                </a:lnTo>
                <a:lnTo>
                  <a:pt x="234" y="23"/>
                </a:lnTo>
                <a:lnTo>
                  <a:pt x="234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4" name="Freeform 263">
            <a:extLst>
              <a:ext uri="{FF2B5EF4-FFF2-40B4-BE49-F238E27FC236}">
                <a16:creationId xmlns:a16="http://schemas.microsoft.com/office/drawing/2014/main" id="{0EAB455F-04A6-463F-B3BA-BF3D4EC0137D}"/>
              </a:ext>
            </a:extLst>
          </p:cNvPr>
          <p:cNvSpPr>
            <a:spLocks noChangeAspect="1"/>
          </p:cNvSpPr>
          <p:nvPr/>
        </p:nvSpPr>
        <p:spPr bwMode="gray">
          <a:xfrm>
            <a:off x="7114551" y="3257684"/>
            <a:ext cx="109638" cy="34872"/>
          </a:xfrm>
          <a:custGeom>
            <a:avLst/>
            <a:gdLst/>
            <a:ahLst/>
            <a:cxnLst>
              <a:cxn ang="0">
                <a:pos x="19" y="1"/>
              </a:cxn>
              <a:cxn ang="0">
                <a:pos x="6" y="9"/>
              </a:cxn>
              <a:cxn ang="0">
                <a:pos x="16" y="32"/>
              </a:cxn>
              <a:cxn ang="0">
                <a:pos x="10" y="44"/>
              </a:cxn>
              <a:cxn ang="0">
                <a:pos x="1" y="71"/>
              </a:cxn>
              <a:cxn ang="0">
                <a:pos x="7" y="82"/>
              </a:cxn>
              <a:cxn ang="0">
                <a:pos x="22" y="72"/>
              </a:cxn>
              <a:cxn ang="0">
                <a:pos x="58" y="80"/>
              </a:cxn>
              <a:cxn ang="0">
                <a:pos x="75" y="87"/>
              </a:cxn>
              <a:cxn ang="0">
                <a:pos x="92" y="112"/>
              </a:cxn>
              <a:cxn ang="0">
                <a:pos x="109" y="103"/>
              </a:cxn>
              <a:cxn ang="0">
                <a:pos x="117" y="131"/>
              </a:cxn>
              <a:cxn ang="0">
                <a:pos x="135" y="134"/>
              </a:cxn>
              <a:cxn ang="0">
                <a:pos x="157" y="110"/>
              </a:cxn>
              <a:cxn ang="0">
                <a:pos x="139" y="95"/>
              </a:cxn>
              <a:cxn ang="0">
                <a:pos x="140" y="81"/>
              </a:cxn>
              <a:cxn ang="0">
                <a:pos x="160" y="72"/>
              </a:cxn>
              <a:cxn ang="0">
                <a:pos x="187" y="43"/>
              </a:cxn>
              <a:cxn ang="0">
                <a:pos x="201" y="34"/>
              </a:cxn>
              <a:cxn ang="0">
                <a:pos x="222" y="45"/>
              </a:cxn>
              <a:cxn ang="0">
                <a:pos x="260" y="63"/>
              </a:cxn>
              <a:cxn ang="0">
                <a:pos x="273" y="71"/>
              </a:cxn>
              <a:cxn ang="0">
                <a:pos x="258" y="85"/>
              </a:cxn>
              <a:cxn ang="0">
                <a:pos x="261" y="110"/>
              </a:cxn>
              <a:cxn ang="0">
                <a:pos x="281" y="128"/>
              </a:cxn>
              <a:cxn ang="0">
                <a:pos x="290" y="109"/>
              </a:cxn>
              <a:cxn ang="0">
                <a:pos x="302" y="109"/>
              </a:cxn>
              <a:cxn ang="0">
                <a:pos x="318" y="87"/>
              </a:cxn>
              <a:cxn ang="0">
                <a:pos x="313" y="77"/>
              </a:cxn>
              <a:cxn ang="0">
                <a:pos x="304" y="66"/>
              </a:cxn>
              <a:cxn ang="0">
                <a:pos x="297" y="48"/>
              </a:cxn>
              <a:cxn ang="0">
                <a:pos x="266" y="18"/>
              </a:cxn>
              <a:cxn ang="0">
                <a:pos x="231" y="11"/>
              </a:cxn>
              <a:cxn ang="0">
                <a:pos x="189" y="1"/>
              </a:cxn>
              <a:cxn ang="0">
                <a:pos x="176" y="11"/>
              </a:cxn>
              <a:cxn ang="0">
                <a:pos x="164" y="31"/>
              </a:cxn>
              <a:cxn ang="0">
                <a:pos x="156" y="20"/>
              </a:cxn>
              <a:cxn ang="0">
                <a:pos x="118" y="36"/>
              </a:cxn>
              <a:cxn ang="0">
                <a:pos x="101" y="44"/>
              </a:cxn>
              <a:cxn ang="0">
                <a:pos x="71" y="34"/>
              </a:cxn>
              <a:cxn ang="0">
                <a:pos x="45" y="23"/>
              </a:cxn>
              <a:cxn ang="0">
                <a:pos x="35" y="7"/>
              </a:cxn>
            </a:cxnLst>
            <a:rect l="0" t="0" r="r" b="b"/>
            <a:pathLst>
              <a:path w="318" h="135">
                <a:moveTo>
                  <a:pt x="23" y="0"/>
                </a:moveTo>
                <a:lnTo>
                  <a:pt x="22" y="1"/>
                </a:lnTo>
                <a:lnTo>
                  <a:pt x="19" y="1"/>
                </a:lnTo>
                <a:lnTo>
                  <a:pt x="17" y="0"/>
                </a:lnTo>
                <a:lnTo>
                  <a:pt x="13" y="0"/>
                </a:lnTo>
                <a:lnTo>
                  <a:pt x="6" y="9"/>
                </a:lnTo>
                <a:lnTo>
                  <a:pt x="5" y="23"/>
                </a:lnTo>
                <a:lnTo>
                  <a:pt x="12" y="28"/>
                </a:lnTo>
                <a:lnTo>
                  <a:pt x="16" y="32"/>
                </a:lnTo>
                <a:lnTo>
                  <a:pt x="15" y="37"/>
                </a:lnTo>
                <a:lnTo>
                  <a:pt x="11" y="40"/>
                </a:lnTo>
                <a:lnTo>
                  <a:pt x="10" y="44"/>
                </a:lnTo>
                <a:lnTo>
                  <a:pt x="10" y="56"/>
                </a:lnTo>
                <a:lnTo>
                  <a:pt x="8" y="61"/>
                </a:lnTo>
                <a:lnTo>
                  <a:pt x="1" y="71"/>
                </a:lnTo>
                <a:lnTo>
                  <a:pt x="0" y="71"/>
                </a:lnTo>
                <a:lnTo>
                  <a:pt x="6" y="82"/>
                </a:lnTo>
                <a:lnTo>
                  <a:pt x="7" y="82"/>
                </a:lnTo>
                <a:lnTo>
                  <a:pt x="10" y="75"/>
                </a:lnTo>
                <a:lnTo>
                  <a:pt x="12" y="72"/>
                </a:lnTo>
                <a:lnTo>
                  <a:pt x="22" y="72"/>
                </a:lnTo>
                <a:lnTo>
                  <a:pt x="40" y="75"/>
                </a:lnTo>
                <a:lnTo>
                  <a:pt x="48" y="76"/>
                </a:lnTo>
                <a:lnTo>
                  <a:pt x="58" y="80"/>
                </a:lnTo>
                <a:lnTo>
                  <a:pt x="67" y="81"/>
                </a:lnTo>
                <a:lnTo>
                  <a:pt x="70" y="82"/>
                </a:lnTo>
                <a:lnTo>
                  <a:pt x="75" y="87"/>
                </a:lnTo>
                <a:lnTo>
                  <a:pt x="78" y="96"/>
                </a:lnTo>
                <a:lnTo>
                  <a:pt x="85" y="103"/>
                </a:lnTo>
                <a:lnTo>
                  <a:pt x="92" y="112"/>
                </a:lnTo>
                <a:lnTo>
                  <a:pt x="98" y="112"/>
                </a:lnTo>
                <a:lnTo>
                  <a:pt x="103" y="106"/>
                </a:lnTo>
                <a:lnTo>
                  <a:pt x="109" y="103"/>
                </a:lnTo>
                <a:lnTo>
                  <a:pt x="113" y="112"/>
                </a:lnTo>
                <a:lnTo>
                  <a:pt x="113" y="122"/>
                </a:lnTo>
                <a:lnTo>
                  <a:pt x="117" y="131"/>
                </a:lnTo>
                <a:lnTo>
                  <a:pt x="118" y="134"/>
                </a:lnTo>
                <a:lnTo>
                  <a:pt x="130" y="135"/>
                </a:lnTo>
                <a:lnTo>
                  <a:pt x="135" y="134"/>
                </a:lnTo>
                <a:lnTo>
                  <a:pt x="152" y="124"/>
                </a:lnTo>
                <a:lnTo>
                  <a:pt x="160" y="117"/>
                </a:lnTo>
                <a:lnTo>
                  <a:pt x="157" y="110"/>
                </a:lnTo>
                <a:lnTo>
                  <a:pt x="152" y="107"/>
                </a:lnTo>
                <a:lnTo>
                  <a:pt x="148" y="102"/>
                </a:lnTo>
                <a:lnTo>
                  <a:pt x="139" y="95"/>
                </a:lnTo>
                <a:lnTo>
                  <a:pt x="137" y="91"/>
                </a:lnTo>
                <a:lnTo>
                  <a:pt x="137" y="87"/>
                </a:lnTo>
                <a:lnTo>
                  <a:pt x="140" y="81"/>
                </a:lnTo>
                <a:lnTo>
                  <a:pt x="148" y="75"/>
                </a:lnTo>
                <a:lnTo>
                  <a:pt x="156" y="72"/>
                </a:lnTo>
                <a:lnTo>
                  <a:pt x="160" y="72"/>
                </a:lnTo>
                <a:lnTo>
                  <a:pt x="168" y="68"/>
                </a:lnTo>
                <a:lnTo>
                  <a:pt x="177" y="58"/>
                </a:lnTo>
                <a:lnTo>
                  <a:pt x="187" y="43"/>
                </a:lnTo>
                <a:lnTo>
                  <a:pt x="189" y="39"/>
                </a:lnTo>
                <a:lnTo>
                  <a:pt x="190" y="38"/>
                </a:lnTo>
                <a:lnTo>
                  <a:pt x="201" y="34"/>
                </a:lnTo>
                <a:lnTo>
                  <a:pt x="205" y="34"/>
                </a:lnTo>
                <a:lnTo>
                  <a:pt x="209" y="36"/>
                </a:lnTo>
                <a:lnTo>
                  <a:pt x="222" y="45"/>
                </a:lnTo>
                <a:lnTo>
                  <a:pt x="241" y="54"/>
                </a:lnTo>
                <a:lnTo>
                  <a:pt x="252" y="66"/>
                </a:lnTo>
                <a:lnTo>
                  <a:pt x="260" y="63"/>
                </a:lnTo>
                <a:lnTo>
                  <a:pt x="266" y="63"/>
                </a:lnTo>
                <a:lnTo>
                  <a:pt x="273" y="68"/>
                </a:lnTo>
                <a:lnTo>
                  <a:pt x="273" y="71"/>
                </a:lnTo>
                <a:lnTo>
                  <a:pt x="269" y="71"/>
                </a:lnTo>
                <a:lnTo>
                  <a:pt x="259" y="80"/>
                </a:lnTo>
                <a:lnTo>
                  <a:pt x="258" y="85"/>
                </a:lnTo>
                <a:lnTo>
                  <a:pt x="257" y="93"/>
                </a:lnTo>
                <a:lnTo>
                  <a:pt x="258" y="104"/>
                </a:lnTo>
                <a:lnTo>
                  <a:pt x="261" y="110"/>
                </a:lnTo>
                <a:lnTo>
                  <a:pt x="273" y="123"/>
                </a:lnTo>
                <a:lnTo>
                  <a:pt x="280" y="128"/>
                </a:lnTo>
                <a:lnTo>
                  <a:pt x="281" y="128"/>
                </a:lnTo>
                <a:lnTo>
                  <a:pt x="281" y="123"/>
                </a:lnTo>
                <a:lnTo>
                  <a:pt x="290" y="117"/>
                </a:lnTo>
                <a:lnTo>
                  <a:pt x="290" y="109"/>
                </a:lnTo>
                <a:lnTo>
                  <a:pt x="293" y="108"/>
                </a:lnTo>
                <a:lnTo>
                  <a:pt x="298" y="112"/>
                </a:lnTo>
                <a:lnTo>
                  <a:pt x="302" y="109"/>
                </a:lnTo>
                <a:lnTo>
                  <a:pt x="312" y="96"/>
                </a:lnTo>
                <a:lnTo>
                  <a:pt x="318" y="91"/>
                </a:lnTo>
                <a:lnTo>
                  <a:pt x="318" y="87"/>
                </a:lnTo>
                <a:lnTo>
                  <a:pt x="314" y="85"/>
                </a:lnTo>
                <a:lnTo>
                  <a:pt x="313" y="83"/>
                </a:lnTo>
                <a:lnTo>
                  <a:pt x="313" y="77"/>
                </a:lnTo>
                <a:lnTo>
                  <a:pt x="309" y="71"/>
                </a:lnTo>
                <a:lnTo>
                  <a:pt x="304" y="68"/>
                </a:lnTo>
                <a:lnTo>
                  <a:pt x="304" y="66"/>
                </a:lnTo>
                <a:lnTo>
                  <a:pt x="306" y="58"/>
                </a:lnTo>
                <a:lnTo>
                  <a:pt x="307" y="54"/>
                </a:lnTo>
                <a:lnTo>
                  <a:pt x="297" y="48"/>
                </a:lnTo>
                <a:lnTo>
                  <a:pt x="287" y="37"/>
                </a:lnTo>
                <a:lnTo>
                  <a:pt x="284" y="33"/>
                </a:lnTo>
                <a:lnTo>
                  <a:pt x="266" y="18"/>
                </a:lnTo>
                <a:lnTo>
                  <a:pt x="257" y="15"/>
                </a:lnTo>
                <a:lnTo>
                  <a:pt x="244" y="11"/>
                </a:lnTo>
                <a:lnTo>
                  <a:pt x="231" y="11"/>
                </a:lnTo>
                <a:lnTo>
                  <a:pt x="218" y="7"/>
                </a:lnTo>
                <a:lnTo>
                  <a:pt x="209" y="1"/>
                </a:lnTo>
                <a:lnTo>
                  <a:pt x="189" y="1"/>
                </a:lnTo>
                <a:lnTo>
                  <a:pt x="184" y="2"/>
                </a:lnTo>
                <a:lnTo>
                  <a:pt x="182" y="4"/>
                </a:lnTo>
                <a:lnTo>
                  <a:pt x="176" y="11"/>
                </a:lnTo>
                <a:lnTo>
                  <a:pt x="174" y="27"/>
                </a:lnTo>
                <a:lnTo>
                  <a:pt x="167" y="31"/>
                </a:lnTo>
                <a:lnTo>
                  <a:pt x="164" y="31"/>
                </a:lnTo>
                <a:lnTo>
                  <a:pt x="164" y="21"/>
                </a:lnTo>
                <a:lnTo>
                  <a:pt x="160" y="20"/>
                </a:lnTo>
                <a:lnTo>
                  <a:pt x="156" y="20"/>
                </a:lnTo>
                <a:lnTo>
                  <a:pt x="137" y="31"/>
                </a:lnTo>
                <a:lnTo>
                  <a:pt x="121" y="33"/>
                </a:lnTo>
                <a:lnTo>
                  <a:pt x="118" y="36"/>
                </a:lnTo>
                <a:lnTo>
                  <a:pt x="110" y="43"/>
                </a:lnTo>
                <a:lnTo>
                  <a:pt x="105" y="44"/>
                </a:lnTo>
                <a:lnTo>
                  <a:pt x="101" y="44"/>
                </a:lnTo>
                <a:lnTo>
                  <a:pt x="92" y="43"/>
                </a:lnTo>
                <a:lnTo>
                  <a:pt x="75" y="36"/>
                </a:lnTo>
                <a:lnTo>
                  <a:pt x="71" y="34"/>
                </a:lnTo>
                <a:lnTo>
                  <a:pt x="48" y="34"/>
                </a:lnTo>
                <a:lnTo>
                  <a:pt x="45" y="28"/>
                </a:lnTo>
                <a:lnTo>
                  <a:pt x="45" y="23"/>
                </a:lnTo>
                <a:lnTo>
                  <a:pt x="39" y="20"/>
                </a:lnTo>
                <a:lnTo>
                  <a:pt x="37" y="9"/>
                </a:lnTo>
                <a:lnTo>
                  <a:pt x="35" y="7"/>
                </a:lnTo>
                <a:lnTo>
                  <a:pt x="27" y="5"/>
                </a:lnTo>
                <a:lnTo>
                  <a:pt x="23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5" name="Freeform 264">
            <a:extLst>
              <a:ext uri="{FF2B5EF4-FFF2-40B4-BE49-F238E27FC236}">
                <a16:creationId xmlns:a16="http://schemas.microsoft.com/office/drawing/2014/main" id="{D2B6DA2E-EE6A-414A-A6EA-4F0B3F7DF3F3}"/>
              </a:ext>
            </a:extLst>
          </p:cNvPr>
          <p:cNvSpPr>
            <a:spLocks noChangeAspect="1"/>
          </p:cNvSpPr>
          <p:nvPr/>
        </p:nvSpPr>
        <p:spPr bwMode="gray">
          <a:xfrm>
            <a:off x="6941528" y="3138862"/>
            <a:ext cx="73664" cy="60703"/>
          </a:xfrm>
          <a:custGeom>
            <a:avLst/>
            <a:gdLst/>
            <a:ahLst/>
            <a:cxnLst>
              <a:cxn ang="0">
                <a:pos x="71" y="1"/>
              </a:cxn>
              <a:cxn ang="0">
                <a:pos x="39" y="28"/>
              </a:cxn>
              <a:cxn ang="0">
                <a:pos x="63" y="52"/>
              </a:cxn>
              <a:cxn ang="0">
                <a:pos x="82" y="71"/>
              </a:cxn>
              <a:cxn ang="0">
                <a:pos x="95" y="84"/>
              </a:cxn>
              <a:cxn ang="0">
                <a:pos x="93" y="100"/>
              </a:cxn>
              <a:cxn ang="0">
                <a:pos x="69" y="99"/>
              </a:cxn>
              <a:cxn ang="0">
                <a:pos x="16" y="138"/>
              </a:cxn>
              <a:cxn ang="0">
                <a:pos x="9" y="152"/>
              </a:cxn>
              <a:cxn ang="0">
                <a:pos x="5" y="158"/>
              </a:cxn>
              <a:cxn ang="0">
                <a:pos x="6" y="168"/>
              </a:cxn>
              <a:cxn ang="0">
                <a:pos x="2" y="186"/>
              </a:cxn>
              <a:cxn ang="0">
                <a:pos x="2" y="191"/>
              </a:cxn>
              <a:cxn ang="0">
                <a:pos x="9" y="196"/>
              </a:cxn>
              <a:cxn ang="0">
                <a:pos x="17" y="204"/>
              </a:cxn>
              <a:cxn ang="0">
                <a:pos x="37" y="217"/>
              </a:cxn>
              <a:cxn ang="0">
                <a:pos x="55" y="226"/>
              </a:cxn>
              <a:cxn ang="0">
                <a:pos x="86" y="227"/>
              </a:cxn>
              <a:cxn ang="0">
                <a:pos x="112" y="232"/>
              </a:cxn>
              <a:cxn ang="0">
                <a:pos x="119" y="232"/>
              </a:cxn>
              <a:cxn ang="0">
                <a:pos x="134" y="220"/>
              </a:cxn>
              <a:cxn ang="0">
                <a:pos x="145" y="211"/>
              </a:cxn>
              <a:cxn ang="0">
                <a:pos x="149" y="199"/>
              </a:cxn>
              <a:cxn ang="0">
                <a:pos x="155" y="194"/>
              </a:cxn>
              <a:cxn ang="0">
                <a:pos x="165" y="184"/>
              </a:cxn>
              <a:cxn ang="0">
                <a:pos x="163" y="175"/>
              </a:cxn>
              <a:cxn ang="0">
                <a:pos x="162" y="169"/>
              </a:cxn>
              <a:cxn ang="0">
                <a:pos x="172" y="159"/>
              </a:cxn>
              <a:cxn ang="0">
                <a:pos x="177" y="157"/>
              </a:cxn>
              <a:cxn ang="0">
                <a:pos x="208" y="134"/>
              </a:cxn>
              <a:cxn ang="0">
                <a:pos x="212" y="124"/>
              </a:cxn>
              <a:cxn ang="0">
                <a:pos x="211" y="121"/>
              </a:cxn>
              <a:cxn ang="0">
                <a:pos x="209" y="118"/>
              </a:cxn>
              <a:cxn ang="0">
                <a:pos x="195" y="121"/>
              </a:cxn>
              <a:cxn ang="0">
                <a:pos x="187" y="116"/>
              </a:cxn>
              <a:cxn ang="0">
                <a:pos x="184" y="111"/>
              </a:cxn>
              <a:cxn ang="0">
                <a:pos x="163" y="108"/>
              </a:cxn>
              <a:cxn ang="0">
                <a:pos x="166" y="72"/>
              </a:cxn>
            </a:cxnLst>
            <a:rect l="0" t="0" r="r" b="b"/>
            <a:pathLst>
              <a:path w="212" h="235">
                <a:moveTo>
                  <a:pt x="166" y="0"/>
                </a:moveTo>
                <a:lnTo>
                  <a:pt x="71" y="1"/>
                </a:lnTo>
                <a:lnTo>
                  <a:pt x="71" y="28"/>
                </a:lnTo>
                <a:lnTo>
                  <a:pt x="39" y="28"/>
                </a:lnTo>
                <a:lnTo>
                  <a:pt x="37" y="27"/>
                </a:lnTo>
                <a:lnTo>
                  <a:pt x="63" y="52"/>
                </a:lnTo>
                <a:lnTo>
                  <a:pt x="79" y="62"/>
                </a:lnTo>
                <a:lnTo>
                  <a:pt x="82" y="71"/>
                </a:lnTo>
                <a:lnTo>
                  <a:pt x="92" y="79"/>
                </a:lnTo>
                <a:lnTo>
                  <a:pt x="95" y="84"/>
                </a:lnTo>
                <a:lnTo>
                  <a:pt x="93" y="99"/>
                </a:lnTo>
                <a:lnTo>
                  <a:pt x="93" y="100"/>
                </a:lnTo>
                <a:lnTo>
                  <a:pt x="92" y="99"/>
                </a:lnTo>
                <a:lnTo>
                  <a:pt x="69" y="99"/>
                </a:lnTo>
                <a:lnTo>
                  <a:pt x="39" y="102"/>
                </a:lnTo>
                <a:lnTo>
                  <a:pt x="16" y="138"/>
                </a:lnTo>
                <a:lnTo>
                  <a:pt x="15" y="142"/>
                </a:lnTo>
                <a:lnTo>
                  <a:pt x="9" y="152"/>
                </a:lnTo>
                <a:lnTo>
                  <a:pt x="6" y="157"/>
                </a:lnTo>
                <a:lnTo>
                  <a:pt x="5" y="158"/>
                </a:lnTo>
                <a:lnTo>
                  <a:pt x="7" y="165"/>
                </a:lnTo>
                <a:lnTo>
                  <a:pt x="6" y="168"/>
                </a:lnTo>
                <a:lnTo>
                  <a:pt x="4" y="170"/>
                </a:lnTo>
                <a:lnTo>
                  <a:pt x="2" y="186"/>
                </a:lnTo>
                <a:lnTo>
                  <a:pt x="0" y="188"/>
                </a:lnTo>
                <a:lnTo>
                  <a:pt x="2" y="191"/>
                </a:lnTo>
                <a:lnTo>
                  <a:pt x="7" y="195"/>
                </a:lnTo>
                <a:lnTo>
                  <a:pt x="9" y="196"/>
                </a:lnTo>
                <a:lnTo>
                  <a:pt x="16" y="201"/>
                </a:lnTo>
                <a:lnTo>
                  <a:pt x="17" y="204"/>
                </a:lnTo>
                <a:lnTo>
                  <a:pt x="31" y="213"/>
                </a:lnTo>
                <a:lnTo>
                  <a:pt x="37" y="217"/>
                </a:lnTo>
                <a:lnTo>
                  <a:pt x="47" y="222"/>
                </a:lnTo>
                <a:lnTo>
                  <a:pt x="55" y="226"/>
                </a:lnTo>
                <a:lnTo>
                  <a:pt x="66" y="227"/>
                </a:lnTo>
                <a:lnTo>
                  <a:pt x="86" y="227"/>
                </a:lnTo>
                <a:lnTo>
                  <a:pt x="96" y="228"/>
                </a:lnTo>
                <a:lnTo>
                  <a:pt x="112" y="232"/>
                </a:lnTo>
                <a:lnTo>
                  <a:pt x="119" y="235"/>
                </a:lnTo>
                <a:lnTo>
                  <a:pt x="119" y="232"/>
                </a:lnTo>
                <a:lnTo>
                  <a:pt x="125" y="222"/>
                </a:lnTo>
                <a:lnTo>
                  <a:pt x="134" y="220"/>
                </a:lnTo>
                <a:lnTo>
                  <a:pt x="138" y="213"/>
                </a:lnTo>
                <a:lnTo>
                  <a:pt x="145" y="211"/>
                </a:lnTo>
                <a:lnTo>
                  <a:pt x="147" y="206"/>
                </a:lnTo>
                <a:lnTo>
                  <a:pt x="149" y="199"/>
                </a:lnTo>
                <a:lnTo>
                  <a:pt x="152" y="195"/>
                </a:lnTo>
                <a:lnTo>
                  <a:pt x="155" y="194"/>
                </a:lnTo>
                <a:lnTo>
                  <a:pt x="156" y="189"/>
                </a:lnTo>
                <a:lnTo>
                  <a:pt x="165" y="184"/>
                </a:lnTo>
                <a:lnTo>
                  <a:pt x="165" y="180"/>
                </a:lnTo>
                <a:lnTo>
                  <a:pt x="163" y="175"/>
                </a:lnTo>
                <a:lnTo>
                  <a:pt x="162" y="174"/>
                </a:lnTo>
                <a:lnTo>
                  <a:pt x="162" y="169"/>
                </a:lnTo>
                <a:lnTo>
                  <a:pt x="163" y="165"/>
                </a:lnTo>
                <a:lnTo>
                  <a:pt x="172" y="159"/>
                </a:lnTo>
                <a:lnTo>
                  <a:pt x="173" y="158"/>
                </a:lnTo>
                <a:lnTo>
                  <a:pt x="177" y="157"/>
                </a:lnTo>
                <a:lnTo>
                  <a:pt x="189" y="146"/>
                </a:lnTo>
                <a:lnTo>
                  <a:pt x="208" y="134"/>
                </a:lnTo>
                <a:lnTo>
                  <a:pt x="211" y="127"/>
                </a:lnTo>
                <a:lnTo>
                  <a:pt x="212" y="124"/>
                </a:lnTo>
                <a:lnTo>
                  <a:pt x="212" y="121"/>
                </a:lnTo>
                <a:lnTo>
                  <a:pt x="211" y="121"/>
                </a:lnTo>
                <a:lnTo>
                  <a:pt x="210" y="121"/>
                </a:lnTo>
                <a:lnTo>
                  <a:pt x="209" y="118"/>
                </a:lnTo>
                <a:lnTo>
                  <a:pt x="203" y="116"/>
                </a:lnTo>
                <a:lnTo>
                  <a:pt x="195" y="121"/>
                </a:lnTo>
                <a:lnTo>
                  <a:pt x="193" y="121"/>
                </a:lnTo>
                <a:lnTo>
                  <a:pt x="187" y="116"/>
                </a:lnTo>
                <a:lnTo>
                  <a:pt x="183" y="110"/>
                </a:lnTo>
                <a:lnTo>
                  <a:pt x="184" y="111"/>
                </a:lnTo>
                <a:lnTo>
                  <a:pt x="172" y="110"/>
                </a:lnTo>
                <a:lnTo>
                  <a:pt x="163" y="108"/>
                </a:lnTo>
                <a:lnTo>
                  <a:pt x="163" y="107"/>
                </a:lnTo>
                <a:lnTo>
                  <a:pt x="166" y="72"/>
                </a:lnTo>
                <a:lnTo>
                  <a:pt x="166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6" name="Freeform 265">
            <a:extLst>
              <a:ext uri="{FF2B5EF4-FFF2-40B4-BE49-F238E27FC236}">
                <a16:creationId xmlns:a16="http://schemas.microsoft.com/office/drawing/2014/main" id="{711B275D-22F9-41A0-A00E-1B4865BF7417}"/>
              </a:ext>
            </a:extLst>
          </p:cNvPr>
          <p:cNvSpPr>
            <a:spLocks noChangeAspect="1"/>
          </p:cNvSpPr>
          <p:nvPr/>
        </p:nvSpPr>
        <p:spPr bwMode="gray">
          <a:xfrm>
            <a:off x="6998061" y="3129821"/>
            <a:ext cx="20557" cy="37455"/>
          </a:xfrm>
          <a:custGeom>
            <a:avLst/>
            <a:gdLst/>
            <a:ahLst/>
            <a:cxnLst>
              <a:cxn ang="0">
                <a:pos x="46" y="2"/>
              </a:cxn>
              <a:cxn ang="0">
                <a:pos x="41" y="0"/>
              </a:cxn>
              <a:cxn ang="0">
                <a:pos x="36" y="3"/>
              </a:cxn>
              <a:cxn ang="0">
                <a:pos x="21" y="31"/>
              </a:cxn>
              <a:cxn ang="0">
                <a:pos x="16" y="31"/>
              </a:cxn>
              <a:cxn ang="0">
                <a:pos x="3" y="34"/>
              </a:cxn>
              <a:cxn ang="0">
                <a:pos x="3" y="106"/>
              </a:cxn>
              <a:cxn ang="0">
                <a:pos x="2" y="141"/>
              </a:cxn>
              <a:cxn ang="0">
                <a:pos x="0" y="142"/>
              </a:cxn>
              <a:cxn ang="0">
                <a:pos x="9" y="144"/>
              </a:cxn>
              <a:cxn ang="0">
                <a:pos x="21" y="145"/>
              </a:cxn>
              <a:cxn ang="0">
                <a:pos x="20" y="144"/>
              </a:cxn>
              <a:cxn ang="0">
                <a:pos x="20" y="136"/>
              </a:cxn>
              <a:cxn ang="0">
                <a:pos x="21" y="132"/>
              </a:cxn>
              <a:cxn ang="0">
                <a:pos x="27" y="126"/>
              </a:cxn>
              <a:cxn ang="0">
                <a:pos x="38" y="118"/>
              </a:cxn>
              <a:cxn ang="0">
                <a:pos x="45" y="110"/>
              </a:cxn>
              <a:cxn ang="0">
                <a:pos x="47" y="102"/>
              </a:cxn>
              <a:cxn ang="0">
                <a:pos x="48" y="102"/>
              </a:cxn>
              <a:cxn ang="0">
                <a:pos x="51" y="89"/>
              </a:cxn>
              <a:cxn ang="0">
                <a:pos x="52" y="77"/>
              </a:cxn>
              <a:cxn ang="0">
                <a:pos x="51" y="56"/>
              </a:cxn>
              <a:cxn ang="0">
                <a:pos x="53" y="41"/>
              </a:cxn>
              <a:cxn ang="0">
                <a:pos x="57" y="28"/>
              </a:cxn>
              <a:cxn ang="0">
                <a:pos x="62" y="18"/>
              </a:cxn>
              <a:cxn ang="0">
                <a:pos x="62" y="13"/>
              </a:cxn>
              <a:cxn ang="0">
                <a:pos x="58" y="8"/>
              </a:cxn>
              <a:cxn ang="0">
                <a:pos x="47" y="3"/>
              </a:cxn>
              <a:cxn ang="0">
                <a:pos x="46" y="2"/>
              </a:cxn>
            </a:cxnLst>
            <a:rect l="0" t="0" r="r" b="b"/>
            <a:pathLst>
              <a:path w="62" h="145">
                <a:moveTo>
                  <a:pt x="46" y="2"/>
                </a:moveTo>
                <a:lnTo>
                  <a:pt x="41" y="0"/>
                </a:lnTo>
                <a:lnTo>
                  <a:pt x="36" y="3"/>
                </a:lnTo>
                <a:lnTo>
                  <a:pt x="21" y="31"/>
                </a:lnTo>
                <a:lnTo>
                  <a:pt x="16" y="31"/>
                </a:lnTo>
                <a:lnTo>
                  <a:pt x="3" y="34"/>
                </a:lnTo>
                <a:lnTo>
                  <a:pt x="3" y="106"/>
                </a:lnTo>
                <a:lnTo>
                  <a:pt x="2" y="141"/>
                </a:lnTo>
                <a:lnTo>
                  <a:pt x="0" y="142"/>
                </a:lnTo>
                <a:lnTo>
                  <a:pt x="9" y="144"/>
                </a:lnTo>
                <a:lnTo>
                  <a:pt x="21" y="145"/>
                </a:lnTo>
                <a:lnTo>
                  <a:pt x="20" y="144"/>
                </a:lnTo>
                <a:lnTo>
                  <a:pt x="20" y="136"/>
                </a:lnTo>
                <a:lnTo>
                  <a:pt x="21" y="132"/>
                </a:lnTo>
                <a:lnTo>
                  <a:pt x="27" y="126"/>
                </a:lnTo>
                <a:lnTo>
                  <a:pt x="38" y="118"/>
                </a:lnTo>
                <a:lnTo>
                  <a:pt x="45" y="110"/>
                </a:lnTo>
                <a:lnTo>
                  <a:pt x="47" y="102"/>
                </a:lnTo>
                <a:lnTo>
                  <a:pt x="48" y="102"/>
                </a:lnTo>
                <a:lnTo>
                  <a:pt x="51" y="89"/>
                </a:lnTo>
                <a:lnTo>
                  <a:pt x="52" y="77"/>
                </a:lnTo>
                <a:lnTo>
                  <a:pt x="51" y="56"/>
                </a:lnTo>
                <a:lnTo>
                  <a:pt x="53" y="41"/>
                </a:lnTo>
                <a:lnTo>
                  <a:pt x="57" y="28"/>
                </a:lnTo>
                <a:lnTo>
                  <a:pt x="62" y="18"/>
                </a:lnTo>
                <a:lnTo>
                  <a:pt x="62" y="13"/>
                </a:lnTo>
                <a:lnTo>
                  <a:pt x="58" y="8"/>
                </a:lnTo>
                <a:lnTo>
                  <a:pt x="47" y="3"/>
                </a:lnTo>
                <a:lnTo>
                  <a:pt x="46" y="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7" name="Freeform 266">
            <a:extLst>
              <a:ext uri="{FF2B5EF4-FFF2-40B4-BE49-F238E27FC236}">
                <a16:creationId xmlns:a16="http://schemas.microsoft.com/office/drawing/2014/main" id="{7AFB125F-67DD-45CB-A1C3-2A15F71C2051}"/>
              </a:ext>
            </a:extLst>
          </p:cNvPr>
          <p:cNvSpPr>
            <a:spLocks noChangeAspect="1"/>
          </p:cNvSpPr>
          <p:nvPr/>
        </p:nvSpPr>
        <p:spPr bwMode="gray">
          <a:xfrm>
            <a:off x="6982643" y="3189231"/>
            <a:ext cx="42828" cy="18081"/>
          </a:xfrm>
          <a:custGeom>
            <a:avLst/>
            <a:gdLst/>
            <a:ahLst/>
            <a:cxnLst>
              <a:cxn ang="0">
                <a:pos x="33" y="0"/>
              </a:cxn>
              <a:cxn ang="0">
                <a:pos x="31" y="4"/>
              </a:cxn>
              <a:cxn ang="0">
                <a:pos x="28" y="11"/>
              </a:cxn>
              <a:cxn ang="0">
                <a:pos x="26" y="16"/>
              </a:cxn>
              <a:cxn ang="0">
                <a:pos x="19" y="18"/>
              </a:cxn>
              <a:cxn ang="0">
                <a:pos x="15" y="25"/>
              </a:cxn>
              <a:cxn ang="0">
                <a:pos x="6" y="27"/>
              </a:cxn>
              <a:cxn ang="0">
                <a:pos x="0" y="37"/>
              </a:cxn>
              <a:cxn ang="0">
                <a:pos x="0" y="40"/>
              </a:cxn>
              <a:cxn ang="0">
                <a:pos x="9" y="48"/>
              </a:cxn>
              <a:cxn ang="0">
                <a:pos x="21" y="53"/>
              </a:cxn>
              <a:cxn ang="0">
                <a:pos x="36" y="55"/>
              </a:cxn>
              <a:cxn ang="0">
                <a:pos x="46" y="56"/>
              </a:cxn>
              <a:cxn ang="0">
                <a:pos x="58" y="65"/>
              </a:cxn>
              <a:cxn ang="0">
                <a:pos x="76" y="70"/>
              </a:cxn>
              <a:cxn ang="0">
                <a:pos x="103" y="71"/>
              </a:cxn>
              <a:cxn ang="0">
                <a:pos x="120" y="64"/>
              </a:cxn>
              <a:cxn ang="0">
                <a:pos x="125" y="59"/>
              </a:cxn>
              <a:cxn ang="0">
                <a:pos x="123" y="56"/>
              </a:cxn>
              <a:cxn ang="0">
                <a:pos x="123" y="38"/>
              </a:cxn>
              <a:cxn ang="0">
                <a:pos x="123" y="37"/>
              </a:cxn>
              <a:cxn ang="0">
                <a:pos x="118" y="32"/>
              </a:cxn>
              <a:cxn ang="0">
                <a:pos x="109" y="29"/>
              </a:cxn>
              <a:cxn ang="0">
                <a:pos x="107" y="27"/>
              </a:cxn>
              <a:cxn ang="0">
                <a:pos x="100" y="28"/>
              </a:cxn>
              <a:cxn ang="0">
                <a:pos x="95" y="33"/>
              </a:cxn>
              <a:cxn ang="0">
                <a:pos x="90" y="33"/>
              </a:cxn>
              <a:cxn ang="0">
                <a:pos x="85" y="31"/>
              </a:cxn>
              <a:cxn ang="0">
                <a:pos x="82" y="28"/>
              </a:cxn>
              <a:cxn ang="0">
                <a:pos x="82" y="26"/>
              </a:cxn>
              <a:cxn ang="0">
                <a:pos x="75" y="26"/>
              </a:cxn>
              <a:cxn ang="0">
                <a:pos x="73" y="23"/>
              </a:cxn>
              <a:cxn ang="0">
                <a:pos x="71" y="20"/>
              </a:cxn>
              <a:cxn ang="0">
                <a:pos x="66" y="20"/>
              </a:cxn>
              <a:cxn ang="0">
                <a:pos x="59" y="15"/>
              </a:cxn>
              <a:cxn ang="0">
                <a:pos x="57" y="10"/>
              </a:cxn>
              <a:cxn ang="0">
                <a:pos x="52" y="4"/>
              </a:cxn>
              <a:cxn ang="0">
                <a:pos x="39" y="4"/>
              </a:cxn>
              <a:cxn ang="0">
                <a:pos x="33" y="0"/>
              </a:cxn>
            </a:cxnLst>
            <a:rect l="0" t="0" r="r" b="b"/>
            <a:pathLst>
              <a:path w="125" h="71">
                <a:moveTo>
                  <a:pt x="33" y="0"/>
                </a:moveTo>
                <a:lnTo>
                  <a:pt x="31" y="4"/>
                </a:lnTo>
                <a:lnTo>
                  <a:pt x="28" y="11"/>
                </a:lnTo>
                <a:lnTo>
                  <a:pt x="26" y="16"/>
                </a:lnTo>
                <a:lnTo>
                  <a:pt x="19" y="18"/>
                </a:lnTo>
                <a:lnTo>
                  <a:pt x="15" y="25"/>
                </a:lnTo>
                <a:lnTo>
                  <a:pt x="6" y="27"/>
                </a:lnTo>
                <a:lnTo>
                  <a:pt x="0" y="37"/>
                </a:lnTo>
                <a:lnTo>
                  <a:pt x="0" y="40"/>
                </a:lnTo>
                <a:lnTo>
                  <a:pt x="9" y="48"/>
                </a:lnTo>
                <a:lnTo>
                  <a:pt x="21" y="53"/>
                </a:lnTo>
                <a:lnTo>
                  <a:pt x="36" y="55"/>
                </a:lnTo>
                <a:lnTo>
                  <a:pt x="46" y="56"/>
                </a:lnTo>
                <a:lnTo>
                  <a:pt x="58" y="65"/>
                </a:lnTo>
                <a:lnTo>
                  <a:pt x="76" y="70"/>
                </a:lnTo>
                <a:lnTo>
                  <a:pt x="103" y="71"/>
                </a:lnTo>
                <a:lnTo>
                  <a:pt x="120" y="64"/>
                </a:lnTo>
                <a:lnTo>
                  <a:pt x="125" y="59"/>
                </a:lnTo>
                <a:lnTo>
                  <a:pt x="123" y="56"/>
                </a:lnTo>
                <a:lnTo>
                  <a:pt x="123" y="38"/>
                </a:lnTo>
                <a:lnTo>
                  <a:pt x="123" y="37"/>
                </a:lnTo>
                <a:lnTo>
                  <a:pt x="118" y="32"/>
                </a:lnTo>
                <a:lnTo>
                  <a:pt x="109" y="29"/>
                </a:lnTo>
                <a:lnTo>
                  <a:pt x="107" y="27"/>
                </a:lnTo>
                <a:lnTo>
                  <a:pt x="100" y="28"/>
                </a:lnTo>
                <a:lnTo>
                  <a:pt x="95" y="33"/>
                </a:lnTo>
                <a:lnTo>
                  <a:pt x="90" y="33"/>
                </a:lnTo>
                <a:lnTo>
                  <a:pt x="85" y="31"/>
                </a:lnTo>
                <a:lnTo>
                  <a:pt x="82" y="28"/>
                </a:lnTo>
                <a:lnTo>
                  <a:pt x="82" y="26"/>
                </a:lnTo>
                <a:lnTo>
                  <a:pt x="75" y="26"/>
                </a:lnTo>
                <a:lnTo>
                  <a:pt x="73" y="23"/>
                </a:lnTo>
                <a:lnTo>
                  <a:pt x="71" y="20"/>
                </a:lnTo>
                <a:lnTo>
                  <a:pt x="66" y="20"/>
                </a:lnTo>
                <a:lnTo>
                  <a:pt x="59" y="15"/>
                </a:lnTo>
                <a:lnTo>
                  <a:pt x="57" y="10"/>
                </a:lnTo>
                <a:lnTo>
                  <a:pt x="52" y="4"/>
                </a:lnTo>
                <a:lnTo>
                  <a:pt x="39" y="4"/>
                </a:lnTo>
                <a:lnTo>
                  <a:pt x="33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" name="Freeform 267">
            <a:extLst>
              <a:ext uri="{FF2B5EF4-FFF2-40B4-BE49-F238E27FC236}">
                <a16:creationId xmlns:a16="http://schemas.microsoft.com/office/drawing/2014/main" id="{AC875966-6F10-4FD6-B789-9EDB1ED7A483}"/>
              </a:ext>
            </a:extLst>
          </p:cNvPr>
          <p:cNvSpPr>
            <a:spLocks noChangeAspect="1"/>
          </p:cNvSpPr>
          <p:nvPr/>
        </p:nvSpPr>
        <p:spPr bwMode="gray">
          <a:xfrm>
            <a:off x="7061445" y="3235728"/>
            <a:ext cx="61671" cy="41329"/>
          </a:xfrm>
          <a:custGeom>
            <a:avLst/>
            <a:gdLst/>
            <a:ahLst/>
            <a:cxnLst>
              <a:cxn ang="0">
                <a:pos x="118" y="18"/>
              </a:cxn>
              <a:cxn ang="0">
                <a:pos x="94" y="21"/>
              </a:cxn>
              <a:cxn ang="0">
                <a:pos x="81" y="12"/>
              </a:cxn>
              <a:cxn ang="0">
                <a:pos x="67" y="9"/>
              </a:cxn>
              <a:cxn ang="0">
                <a:pos x="50" y="11"/>
              </a:cxn>
              <a:cxn ang="0">
                <a:pos x="17" y="0"/>
              </a:cxn>
              <a:cxn ang="0">
                <a:pos x="6" y="6"/>
              </a:cxn>
              <a:cxn ang="0">
                <a:pos x="2" y="12"/>
              </a:cxn>
              <a:cxn ang="0">
                <a:pos x="6" y="21"/>
              </a:cxn>
              <a:cxn ang="0">
                <a:pos x="2" y="36"/>
              </a:cxn>
              <a:cxn ang="0">
                <a:pos x="3" y="53"/>
              </a:cxn>
              <a:cxn ang="0">
                <a:pos x="11" y="66"/>
              </a:cxn>
              <a:cxn ang="0">
                <a:pos x="23" y="71"/>
              </a:cxn>
              <a:cxn ang="0">
                <a:pos x="39" y="82"/>
              </a:cxn>
              <a:cxn ang="0">
                <a:pos x="45" y="85"/>
              </a:cxn>
              <a:cxn ang="0">
                <a:pos x="49" y="69"/>
              </a:cxn>
              <a:cxn ang="0">
                <a:pos x="39" y="61"/>
              </a:cxn>
              <a:cxn ang="0">
                <a:pos x="51" y="60"/>
              </a:cxn>
              <a:cxn ang="0">
                <a:pos x="65" y="77"/>
              </a:cxn>
              <a:cxn ang="0">
                <a:pos x="76" y="92"/>
              </a:cxn>
              <a:cxn ang="0">
                <a:pos x="106" y="104"/>
              </a:cxn>
              <a:cxn ang="0">
                <a:pos x="121" y="142"/>
              </a:cxn>
              <a:cxn ang="0">
                <a:pos x="130" y="149"/>
              </a:cxn>
              <a:cxn ang="0">
                <a:pos x="141" y="150"/>
              </a:cxn>
              <a:cxn ang="0">
                <a:pos x="140" y="136"/>
              </a:cxn>
              <a:cxn ang="0">
                <a:pos x="145" y="139"/>
              </a:cxn>
              <a:cxn ang="0">
                <a:pos x="154" y="156"/>
              </a:cxn>
              <a:cxn ang="0">
                <a:pos x="158" y="157"/>
              </a:cxn>
              <a:cxn ang="0">
                <a:pos x="168" y="142"/>
              </a:cxn>
              <a:cxn ang="0">
                <a:pos x="168" y="126"/>
              </a:cxn>
              <a:cxn ang="0">
                <a:pos x="173" y="118"/>
              </a:cxn>
              <a:cxn ang="0">
                <a:pos x="162" y="109"/>
              </a:cxn>
              <a:cxn ang="0">
                <a:pos x="170" y="86"/>
              </a:cxn>
              <a:cxn ang="0">
                <a:pos x="176" y="87"/>
              </a:cxn>
              <a:cxn ang="0">
                <a:pos x="180" y="86"/>
              </a:cxn>
              <a:cxn ang="0">
                <a:pos x="161" y="72"/>
              </a:cxn>
              <a:cxn ang="0">
                <a:pos x="133" y="43"/>
              </a:cxn>
              <a:cxn ang="0">
                <a:pos x="125" y="25"/>
              </a:cxn>
              <a:cxn ang="0">
                <a:pos x="121" y="16"/>
              </a:cxn>
            </a:cxnLst>
            <a:rect l="0" t="0" r="r" b="b"/>
            <a:pathLst>
              <a:path w="180" h="157">
                <a:moveTo>
                  <a:pt x="121" y="16"/>
                </a:moveTo>
                <a:lnTo>
                  <a:pt x="118" y="18"/>
                </a:lnTo>
                <a:lnTo>
                  <a:pt x="104" y="21"/>
                </a:lnTo>
                <a:lnTo>
                  <a:pt x="94" y="21"/>
                </a:lnTo>
                <a:lnTo>
                  <a:pt x="89" y="20"/>
                </a:lnTo>
                <a:lnTo>
                  <a:pt x="81" y="12"/>
                </a:lnTo>
                <a:lnTo>
                  <a:pt x="72" y="9"/>
                </a:lnTo>
                <a:lnTo>
                  <a:pt x="67" y="9"/>
                </a:lnTo>
                <a:lnTo>
                  <a:pt x="59" y="11"/>
                </a:lnTo>
                <a:lnTo>
                  <a:pt x="50" y="11"/>
                </a:lnTo>
                <a:lnTo>
                  <a:pt x="27" y="5"/>
                </a:lnTo>
                <a:lnTo>
                  <a:pt x="17" y="0"/>
                </a:lnTo>
                <a:lnTo>
                  <a:pt x="13" y="0"/>
                </a:lnTo>
                <a:lnTo>
                  <a:pt x="6" y="6"/>
                </a:lnTo>
                <a:lnTo>
                  <a:pt x="5" y="7"/>
                </a:lnTo>
                <a:lnTo>
                  <a:pt x="2" y="12"/>
                </a:lnTo>
                <a:lnTo>
                  <a:pt x="2" y="15"/>
                </a:lnTo>
                <a:lnTo>
                  <a:pt x="6" y="21"/>
                </a:lnTo>
                <a:lnTo>
                  <a:pt x="6" y="33"/>
                </a:lnTo>
                <a:lnTo>
                  <a:pt x="2" y="36"/>
                </a:lnTo>
                <a:lnTo>
                  <a:pt x="0" y="42"/>
                </a:lnTo>
                <a:lnTo>
                  <a:pt x="3" y="53"/>
                </a:lnTo>
                <a:lnTo>
                  <a:pt x="7" y="60"/>
                </a:lnTo>
                <a:lnTo>
                  <a:pt x="11" y="66"/>
                </a:lnTo>
                <a:lnTo>
                  <a:pt x="18" y="71"/>
                </a:lnTo>
                <a:lnTo>
                  <a:pt x="23" y="71"/>
                </a:lnTo>
                <a:lnTo>
                  <a:pt x="33" y="76"/>
                </a:lnTo>
                <a:lnTo>
                  <a:pt x="39" y="82"/>
                </a:lnTo>
                <a:lnTo>
                  <a:pt x="44" y="85"/>
                </a:lnTo>
                <a:lnTo>
                  <a:pt x="45" y="85"/>
                </a:lnTo>
                <a:lnTo>
                  <a:pt x="50" y="74"/>
                </a:lnTo>
                <a:lnTo>
                  <a:pt x="49" y="69"/>
                </a:lnTo>
                <a:lnTo>
                  <a:pt x="40" y="65"/>
                </a:lnTo>
                <a:lnTo>
                  <a:pt x="39" y="61"/>
                </a:lnTo>
                <a:lnTo>
                  <a:pt x="45" y="59"/>
                </a:lnTo>
                <a:lnTo>
                  <a:pt x="51" y="60"/>
                </a:lnTo>
                <a:lnTo>
                  <a:pt x="59" y="68"/>
                </a:lnTo>
                <a:lnTo>
                  <a:pt x="65" y="77"/>
                </a:lnTo>
                <a:lnTo>
                  <a:pt x="68" y="83"/>
                </a:lnTo>
                <a:lnTo>
                  <a:pt x="76" y="92"/>
                </a:lnTo>
                <a:lnTo>
                  <a:pt x="78" y="92"/>
                </a:lnTo>
                <a:lnTo>
                  <a:pt x="106" y="104"/>
                </a:lnTo>
                <a:lnTo>
                  <a:pt x="119" y="115"/>
                </a:lnTo>
                <a:lnTo>
                  <a:pt x="121" y="142"/>
                </a:lnTo>
                <a:lnTo>
                  <a:pt x="122" y="144"/>
                </a:lnTo>
                <a:lnTo>
                  <a:pt x="130" y="149"/>
                </a:lnTo>
                <a:lnTo>
                  <a:pt x="138" y="151"/>
                </a:lnTo>
                <a:lnTo>
                  <a:pt x="141" y="150"/>
                </a:lnTo>
                <a:lnTo>
                  <a:pt x="136" y="139"/>
                </a:lnTo>
                <a:lnTo>
                  <a:pt x="140" y="136"/>
                </a:lnTo>
                <a:lnTo>
                  <a:pt x="141" y="136"/>
                </a:lnTo>
                <a:lnTo>
                  <a:pt x="145" y="139"/>
                </a:lnTo>
                <a:lnTo>
                  <a:pt x="151" y="145"/>
                </a:lnTo>
                <a:lnTo>
                  <a:pt x="154" y="156"/>
                </a:lnTo>
                <a:lnTo>
                  <a:pt x="157" y="157"/>
                </a:lnTo>
                <a:lnTo>
                  <a:pt x="158" y="157"/>
                </a:lnTo>
                <a:lnTo>
                  <a:pt x="165" y="147"/>
                </a:lnTo>
                <a:lnTo>
                  <a:pt x="168" y="142"/>
                </a:lnTo>
                <a:lnTo>
                  <a:pt x="167" y="130"/>
                </a:lnTo>
                <a:lnTo>
                  <a:pt x="168" y="126"/>
                </a:lnTo>
                <a:lnTo>
                  <a:pt x="172" y="123"/>
                </a:lnTo>
                <a:lnTo>
                  <a:pt x="173" y="118"/>
                </a:lnTo>
                <a:lnTo>
                  <a:pt x="169" y="114"/>
                </a:lnTo>
                <a:lnTo>
                  <a:pt x="162" y="109"/>
                </a:lnTo>
                <a:lnTo>
                  <a:pt x="164" y="95"/>
                </a:lnTo>
                <a:lnTo>
                  <a:pt x="170" y="86"/>
                </a:lnTo>
                <a:lnTo>
                  <a:pt x="174" y="86"/>
                </a:lnTo>
                <a:lnTo>
                  <a:pt x="176" y="87"/>
                </a:lnTo>
                <a:lnTo>
                  <a:pt x="179" y="87"/>
                </a:lnTo>
                <a:lnTo>
                  <a:pt x="180" y="86"/>
                </a:lnTo>
                <a:lnTo>
                  <a:pt x="174" y="81"/>
                </a:lnTo>
                <a:lnTo>
                  <a:pt x="161" y="72"/>
                </a:lnTo>
                <a:lnTo>
                  <a:pt x="141" y="54"/>
                </a:lnTo>
                <a:lnTo>
                  <a:pt x="133" y="43"/>
                </a:lnTo>
                <a:lnTo>
                  <a:pt x="127" y="27"/>
                </a:lnTo>
                <a:lnTo>
                  <a:pt x="125" y="25"/>
                </a:lnTo>
                <a:lnTo>
                  <a:pt x="122" y="16"/>
                </a:lnTo>
                <a:lnTo>
                  <a:pt x="121" y="16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9" name="Freeform 268">
            <a:extLst>
              <a:ext uri="{FF2B5EF4-FFF2-40B4-BE49-F238E27FC236}">
                <a16:creationId xmlns:a16="http://schemas.microsoft.com/office/drawing/2014/main" id="{B3CC003C-ACE6-4277-95C9-CFA2515DF842}"/>
              </a:ext>
            </a:extLst>
          </p:cNvPr>
          <p:cNvSpPr>
            <a:spLocks noChangeAspect="1"/>
          </p:cNvSpPr>
          <p:nvPr/>
        </p:nvSpPr>
        <p:spPr bwMode="gray">
          <a:xfrm>
            <a:off x="6994635" y="3165983"/>
            <a:ext cx="114778" cy="43912"/>
          </a:xfrm>
          <a:custGeom>
            <a:avLst/>
            <a:gdLst/>
            <a:ahLst/>
            <a:cxnLst>
              <a:cxn ang="0">
                <a:pos x="326" y="54"/>
              </a:cxn>
              <a:cxn ang="0">
                <a:pos x="309" y="65"/>
              </a:cxn>
              <a:cxn ang="0">
                <a:pos x="290" y="70"/>
              </a:cxn>
              <a:cxn ang="0">
                <a:pos x="266" y="75"/>
              </a:cxn>
              <a:cxn ang="0">
                <a:pos x="259" y="68"/>
              </a:cxn>
              <a:cxn ang="0">
                <a:pos x="252" y="70"/>
              </a:cxn>
              <a:cxn ang="0">
                <a:pos x="246" y="72"/>
              </a:cxn>
              <a:cxn ang="0">
                <a:pos x="239" y="92"/>
              </a:cxn>
              <a:cxn ang="0">
                <a:pos x="226" y="97"/>
              </a:cxn>
              <a:cxn ang="0">
                <a:pos x="220" y="104"/>
              </a:cxn>
              <a:cxn ang="0">
                <a:pos x="213" y="112"/>
              </a:cxn>
              <a:cxn ang="0">
                <a:pos x="205" y="115"/>
              </a:cxn>
              <a:cxn ang="0">
                <a:pos x="196" y="117"/>
              </a:cxn>
              <a:cxn ang="0">
                <a:pos x="181" y="108"/>
              </a:cxn>
              <a:cxn ang="0">
                <a:pos x="171" y="126"/>
              </a:cxn>
              <a:cxn ang="0">
                <a:pos x="149" y="126"/>
              </a:cxn>
              <a:cxn ang="0">
                <a:pos x="148" y="149"/>
              </a:cxn>
              <a:cxn ang="0">
                <a:pos x="139" y="155"/>
              </a:cxn>
              <a:cxn ang="0">
                <a:pos x="132" y="165"/>
              </a:cxn>
              <a:cxn ang="0">
                <a:pos x="115" y="163"/>
              </a:cxn>
              <a:cxn ang="0">
                <a:pos x="107" y="152"/>
              </a:cxn>
              <a:cxn ang="0">
                <a:pos x="99" y="144"/>
              </a:cxn>
              <a:cxn ang="0">
                <a:pos x="90" y="142"/>
              </a:cxn>
              <a:cxn ang="0">
                <a:pos x="90" y="123"/>
              </a:cxn>
              <a:cxn ang="0">
                <a:pos x="76" y="115"/>
              </a:cxn>
              <a:cxn ang="0">
                <a:pos x="67" y="114"/>
              </a:cxn>
              <a:cxn ang="0">
                <a:pos x="57" y="119"/>
              </a:cxn>
              <a:cxn ang="0">
                <a:pos x="49" y="114"/>
              </a:cxn>
              <a:cxn ang="0">
                <a:pos x="42" y="112"/>
              </a:cxn>
              <a:cxn ang="0">
                <a:pos x="38" y="106"/>
              </a:cxn>
              <a:cxn ang="0">
                <a:pos x="26" y="101"/>
              </a:cxn>
              <a:cxn ang="0">
                <a:pos x="19" y="90"/>
              </a:cxn>
              <a:cxn ang="0">
                <a:pos x="0" y="86"/>
              </a:cxn>
              <a:cxn ang="0">
                <a:pos x="5" y="80"/>
              </a:cxn>
              <a:cxn ang="0">
                <a:pos x="13" y="71"/>
              </a:cxn>
              <a:cxn ang="0">
                <a:pos x="10" y="65"/>
              </a:cxn>
              <a:cxn ang="0">
                <a:pos x="11" y="56"/>
              </a:cxn>
              <a:cxn ang="0">
                <a:pos x="21" y="49"/>
              </a:cxn>
              <a:cxn ang="0">
                <a:pos x="38" y="37"/>
              </a:cxn>
              <a:cxn ang="0">
                <a:pos x="59" y="18"/>
              </a:cxn>
              <a:cxn ang="0">
                <a:pos x="74" y="13"/>
              </a:cxn>
              <a:cxn ang="0">
                <a:pos x="92" y="7"/>
              </a:cxn>
              <a:cxn ang="0">
                <a:pos x="124" y="11"/>
              </a:cxn>
              <a:cxn ang="0">
                <a:pos x="166" y="7"/>
              </a:cxn>
              <a:cxn ang="0">
                <a:pos x="183" y="5"/>
              </a:cxn>
              <a:cxn ang="0">
                <a:pos x="199" y="0"/>
              </a:cxn>
              <a:cxn ang="0">
                <a:pos x="209" y="5"/>
              </a:cxn>
              <a:cxn ang="0">
                <a:pos x="231" y="1"/>
              </a:cxn>
              <a:cxn ang="0">
                <a:pos x="245" y="2"/>
              </a:cxn>
              <a:cxn ang="0">
                <a:pos x="271" y="9"/>
              </a:cxn>
              <a:cxn ang="0">
                <a:pos x="293" y="16"/>
              </a:cxn>
              <a:cxn ang="0">
                <a:pos x="327" y="38"/>
              </a:cxn>
              <a:cxn ang="0">
                <a:pos x="337" y="52"/>
              </a:cxn>
            </a:cxnLst>
            <a:rect l="0" t="0" r="r" b="b"/>
            <a:pathLst>
              <a:path w="337" h="166">
                <a:moveTo>
                  <a:pt x="337" y="54"/>
                </a:moveTo>
                <a:lnTo>
                  <a:pt x="326" y="54"/>
                </a:lnTo>
                <a:lnTo>
                  <a:pt x="312" y="60"/>
                </a:lnTo>
                <a:lnTo>
                  <a:pt x="309" y="65"/>
                </a:lnTo>
                <a:lnTo>
                  <a:pt x="300" y="70"/>
                </a:lnTo>
                <a:lnTo>
                  <a:pt x="290" y="70"/>
                </a:lnTo>
                <a:lnTo>
                  <a:pt x="283" y="75"/>
                </a:lnTo>
                <a:lnTo>
                  <a:pt x="266" y="75"/>
                </a:lnTo>
                <a:lnTo>
                  <a:pt x="263" y="72"/>
                </a:lnTo>
                <a:lnTo>
                  <a:pt x="259" y="68"/>
                </a:lnTo>
                <a:lnTo>
                  <a:pt x="253" y="66"/>
                </a:lnTo>
                <a:lnTo>
                  <a:pt x="252" y="70"/>
                </a:lnTo>
                <a:lnTo>
                  <a:pt x="250" y="71"/>
                </a:lnTo>
                <a:lnTo>
                  <a:pt x="246" y="72"/>
                </a:lnTo>
                <a:lnTo>
                  <a:pt x="242" y="79"/>
                </a:lnTo>
                <a:lnTo>
                  <a:pt x="239" y="92"/>
                </a:lnTo>
                <a:lnTo>
                  <a:pt x="236" y="95"/>
                </a:lnTo>
                <a:lnTo>
                  <a:pt x="226" y="97"/>
                </a:lnTo>
                <a:lnTo>
                  <a:pt x="221" y="102"/>
                </a:lnTo>
                <a:lnTo>
                  <a:pt x="220" y="104"/>
                </a:lnTo>
                <a:lnTo>
                  <a:pt x="216" y="106"/>
                </a:lnTo>
                <a:lnTo>
                  <a:pt x="213" y="112"/>
                </a:lnTo>
                <a:lnTo>
                  <a:pt x="205" y="113"/>
                </a:lnTo>
                <a:lnTo>
                  <a:pt x="205" y="115"/>
                </a:lnTo>
                <a:lnTo>
                  <a:pt x="202" y="117"/>
                </a:lnTo>
                <a:lnTo>
                  <a:pt x="196" y="117"/>
                </a:lnTo>
                <a:lnTo>
                  <a:pt x="188" y="111"/>
                </a:lnTo>
                <a:lnTo>
                  <a:pt x="181" y="108"/>
                </a:lnTo>
                <a:lnTo>
                  <a:pt x="175" y="118"/>
                </a:lnTo>
                <a:lnTo>
                  <a:pt x="171" y="126"/>
                </a:lnTo>
                <a:lnTo>
                  <a:pt x="154" y="128"/>
                </a:lnTo>
                <a:lnTo>
                  <a:pt x="149" y="126"/>
                </a:lnTo>
                <a:lnTo>
                  <a:pt x="146" y="134"/>
                </a:lnTo>
                <a:lnTo>
                  <a:pt x="148" y="149"/>
                </a:lnTo>
                <a:lnTo>
                  <a:pt x="144" y="150"/>
                </a:lnTo>
                <a:lnTo>
                  <a:pt x="139" y="155"/>
                </a:lnTo>
                <a:lnTo>
                  <a:pt x="135" y="162"/>
                </a:lnTo>
                <a:lnTo>
                  <a:pt x="132" y="165"/>
                </a:lnTo>
                <a:lnTo>
                  <a:pt x="115" y="166"/>
                </a:lnTo>
                <a:lnTo>
                  <a:pt x="115" y="163"/>
                </a:lnTo>
                <a:lnTo>
                  <a:pt x="107" y="156"/>
                </a:lnTo>
                <a:lnTo>
                  <a:pt x="107" y="152"/>
                </a:lnTo>
                <a:lnTo>
                  <a:pt x="106" y="147"/>
                </a:lnTo>
                <a:lnTo>
                  <a:pt x="99" y="144"/>
                </a:lnTo>
                <a:lnTo>
                  <a:pt x="92" y="145"/>
                </a:lnTo>
                <a:lnTo>
                  <a:pt x="90" y="142"/>
                </a:lnTo>
                <a:lnTo>
                  <a:pt x="90" y="124"/>
                </a:lnTo>
                <a:lnTo>
                  <a:pt x="90" y="123"/>
                </a:lnTo>
                <a:lnTo>
                  <a:pt x="85" y="118"/>
                </a:lnTo>
                <a:lnTo>
                  <a:pt x="76" y="115"/>
                </a:lnTo>
                <a:lnTo>
                  <a:pt x="74" y="113"/>
                </a:lnTo>
                <a:lnTo>
                  <a:pt x="67" y="114"/>
                </a:lnTo>
                <a:lnTo>
                  <a:pt x="62" y="119"/>
                </a:lnTo>
                <a:lnTo>
                  <a:pt x="57" y="119"/>
                </a:lnTo>
                <a:lnTo>
                  <a:pt x="52" y="117"/>
                </a:lnTo>
                <a:lnTo>
                  <a:pt x="49" y="114"/>
                </a:lnTo>
                <a:lnTo>
                  <a:pt x="49" y="112"/>
                </a:lnTo>
                <a:lnTo>
                  <a:pt x="42" y="112"/>
                </a:lnTo>
                <a:lnTo>
                  <a:pt x="40" y="109"/>
                </a:lnTo>
                <a:lnTo>
                  <a:pt x="38" y="106"/>
                </a:lnTo>
                <a:lnTo>
                  <a:pt x="33" y="106"/>
                </a:lnTo>
                <a:lnTo>
                  <a:pt x="26" y="101"/>
                </a:lnTo>
                <a:lnTo>
                  <a:pt x="24" y="96"/>
                </a:lnTo>
                <a:lnTo>
                  <a:pt x="19" y="90"/>
                </a:lnTo>
                <a:lnTo>
                  <a:pt x="6" y="90"/>
                </a:lnTo>
                <a:lnTo>
                  <a:pt x="0" y="86"/>
                </a:lnTo>
                <a:lnTo>
                  <a:pt x="3" y="85"/>
                </a:lnTo>
                <a:lnTo>
                  <a:pt x="5" y="80"/>
                </a:lnTo>
                <a:lnTo>
                  <a:pt x="13" y="75"/>
                </a:lnTo>
                <a:lnTo>
                  <a:pt x="13" y="71"/>
                </a:lnTo>
                <a:lnTo>
                  <a:pt x="11" y="66"/>
                </a:lnTo>
                <a:lnTo>
                  <a:pt x="10" y="65"/>
                </a:lnTo>
                <a:lnTo>
                  <a:pt x="10" y="60"/>
                </a:lnTo>
                <a:lnTo>
                  <a:pt x="11" y="56"/>
                </a:lnTo>
                <a:lnTo>
                  <a:pt x="20" y="50"/>
                </a:lnTo>
                <a:lnTo>
                  <a:pt x="21" y="49"/>
                </a:lnTo>
                <a:lnTo>
                  <a:pt x="25" y="48"/>
                </a:lnTo>
                <a:lnTo>
                  <a:pt x="38" y="37"/>
                </a:lnTo>
                <a:lnTo>
                  <a:pt x="56" y="25"/>
                </a:lnTo>
                <a:lnTo>
                  <a:pt x="59" y="18"/>
                </a:lnTo>
                <a:lnTo>
                  <a:pt x="60" y="15"/>
                </a:lnTo>
                <a:lnTo>
                  <a:pt x="74" y="13"/>
                </a:lnTo>
                <a:lnTo>
                  <a:pt x="85" y="9"/>
                </a:lnTo>
                <a:lnTo>
                  <a:pt x="92" y="7"/>
                </a:lnTo>
                <a:lnTo>
                  <a:pt x="110" y="9"/>
                </a:lnTo>
                <a:lnTo>
                  <a:pt x="124" y="11"/>
                </a:lnTo>
                <a:lnTo>
                  <a:pt x="148" y="11"/>
                </a:lnTo>
                <a:lnTo>
                  <a:pt x="166" y="7"/>
                </a:lnTo>
                <a:lnTo>
                  <a:pt x="178" y="6"/>
                </a:lnTo>
                <a:lnTo>
                  <a:pt x="183" y="5"/>
                </a:lnTo>
                <a:lnTo>
                  <a:pt x="188" y="1"/>
                </a:lnTo>
                <a:lnTo>
                  <a:pt x="199" y="0"/>
                </a:lnTo>
                <a:lnTo>
                  <a:pt x="207" y="2"/>
                </a:lnTo>
                <a:lnTo>
                  <a:pt x="209" y="5"/>
                </a:lnTo>
                <a:lnTo>
                  <a:pt x="223" y="5"/>
                </a:lnTo>
                <a:lnTo>
                  <a:pt x="231" y="1"/>
                </a:lnTo>
                <a:lnTo>
                  <a:pt x="240" y="1"/>
                </a:lnTo>
                <a:lnTo>
                  <a:pt x="245" y="2"/>
                </a:lnTo>
                <a:lnTo>
                  <a:pt x="257" y="9"/>
                </a:lnTo>
                <a:lnTo>
                  <a:pt x="271" y="9"/>
                </a:lnTo>
                <a:lnTo>
                  <a:pt x="283" y="11"/>
                </a:lnTo>
                <a:lnTo>
                  <a:pt x="293" y="16"/>
                </a:lnTo>
                <a:lnTo>
                  <a:pt x="304" y="27"/>
                </a:lnTo>
                <a:lnTo>
                  <a:pt x="327" y="38"/>
                </a:lnTo>
                <a:lnTo>
                  <a:pt x="332" y="43"/>
                </a:lnTo>
                <a:lnTo>
                  <a:pt x="337" y="52"/>
                </a:lnTo>
                <a:lnTo>
                  <a:pt x="337" y="54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0" name="Freeform 269">
            <a:extLst>
              <a:ext uri="{FF2B5EF4-FFF2-40B4-BE49-F238E27FC236}">
                <a16:creationId xmlns:a16="http://schemas.microsoft.com/office/drawing/2014/main" id="{AF05D3F1-E8A7-456B-93F5-38D8C92DD2FE}"/>
              </a:ext>
            </a:extLst>
          </p:cNvPr>
          <p:cNvSpPr>
            <a:spLocks noChangeAspect="1"/>
          </p:cNvSpPr>
          <p:nvPr/>
        </p:nvSpPr>
        <p:spPr bwMode="gray">
          <a:xfrm>
            <a:off x="6475566" y="2907675"/>
            <a:ext cx="567035" cy="278974"/>
          </a:xfrm>
          <a:custGeom>
            <a:avLst/>
            <a:gdLst/>
            <a:ahLst/>
            <a:cxnLst>
              <a:cxn ang="0">
                <a:pos x="183" y="77"/>
              </a:cxn>
              <a:cxn ang="0">
                <a:pos x="233" y="144"/>
              </a:cxn>
              <a:cxn ang="0">
                <a:pos x="260" y="212"/>
              </a:cxn>
              <a:cxn ang="0">
                <a:pos x="324" y="292"/>
              </a:cxn>
              <a:cxn ang="0">
                <a:pos x="367" y="342"/>
              </a:cxn>
              <a:cxn ang="0">
                <a:pos x="433" y="395"/>
              </a:cxn>
              <a:cxn ang="0">
                <a:pos x="432" y="445"/>
              </a:cxn>
              <a:cxn ang="0">
                <a:pos x="501" y="481"/>
              </a:cxn>
              <a:cxn ang="0">
                <a:pos x="567" y="558"/>
              </a:cxn>
              <a:cxn ang="0">
                <a:pos x="630" y="627"/>
              </a:cxn>
              <a:cxn ang="0">
                <a:pos x="658" y="703"/>
              </a:cxn>
              <a:cxn ang="0">
                <a:pos x="635" y="752"/>
              </a:cxn>
              <a:cxn ang="0">
                <a:pos x="683" y="821"/>
              </a:cxn>
              <a:cxn ang="0">
                <a:pos x="740" y="858"/>
              </a:cxn>
              <a:cxn ang="0">
                <a:pos x="782" y="884"/>
              </a:cxn>
              <a:cxn ang="0">
                <a:pos x="860" y="913"/>
              </a:cxn>
              <a:cxn ang="0">
                <a:pos x="905" y="941"/>
              </a:cxn>
              <a:cxn ang="0">
                <a:pos x="1019" y="983"/>
              </a:cxn>
              <a:cxn ang="0">
                <a:pos x="1120" y="1020"/>
              </a:cxn>
              <a:cxn ang="0">
                <a:pos x="1202" y="995"/>
              </a:cxn>
              <a:cxn ang="0">
                <a:pos x="1336" y="1060"/>
              </a:cxn>
              <a:cxn ang="0">
                <a:pos x="1371" y="1047"/>
              </a:cxn>
              <a:cxn ang="0">
                <a:pos x="1454" y="974"/>
              </a:cxn>
              <a:cxn ang="0">
                <a:pos x="1541" y="892"/>
              </a:cxn>
              <a:cxn ang="0">
                <a:pos x="1593" y="859"/>
              </a:cxn>
              <a:cxn ang="0">
                <a:pos x="1616" y="810"/>
              </a:cxn>
              <a:cxn ang="0">
                <a:pos x="1641" y="736"/>
              </a:cxn>
              <a:cxn ang="0">
                <a:pos x="1588" y="675"/>
              </a:cxn>
              <a:cxn ang="0">
                <a:pos x="1464" y="708"/>
              </a:cxn>
              <a:cxn ang="0">
                <a:pos x="1411" y="830"/>
              </a:cxn>
              <a:cxn ang="0">
                <a:pos x="1345" y="848"/>
              </a:cxn>
              <a:cxn ang="0">
                <a:pos x="1215" y="853"/>
              </a:cxn>
              <a:cxn ang="0">
                <a:pos x="1154" y="822"/>
              </a:cxn>
              <a:cxn ang="0">
                <a:pos x="1103" y="741"/>
              </a:cxn>
              <a:cxn ang="0">
                <a:pos x="1063" y="634"/>
              </a:cxn>
              <a:cxn ang="0">
                <a:pos x="1057" y="498"/>
              </a:cxn>
              <a:cxn ang="0">
                <a:pos x="1098" y="444"/>
              </a:cxn>
              <a:cxn ang="0">
                <a:pos x="1078" y="424"/>
              </a:cxn>
              <a:cxn ang="0">
                <a:pos x="930" y="288"/>
              </a:cxn>
              <a:cxn ang="0">
                <a:pos x="785" y="185"/>
              </a:cxn>
              <a:cxn ang="0">
                <a:pos x="615" y="93"/>
              </a:cxn>
              <a:cxn ang="0">
                <a:pos x="334" y="84"/>
              </a:cxn>
              <a:cxn ang="0">
                <a:pos x="22" y="52"/>
              </a:cxn>
              <a:cxn ang="0">
                <a:pos x="57" y="120"/>
              </a:cxn>
              <a:cxn ang="0">
                <a:pos x="84" y="191"/>
              </a:cxn>
              <a:cxn ang="0">
                <a:pos x="147" y="241"/>
              </a:cxn>
              <a:cxn ang="0">
                <a:pos x="164" y="300"/>
              </a:cxn>
              <a:cxn ang="0">
                <a:pos x="126" y="315"/>
              </a:cxn>
              <a:cxn ang="0">
                <a:pos x="179" y="358"/>
              </a:cxn>
              <a:cxn ang="0">
                <a:pos x="239" y="397"/>
              </a:cxn>
              <a:cxn ang="0">
                <a:pos x="272" y="491"/>
              </a:cxn>
              <a:cxn ang="0">
                <a:pos x="305" y="509"/>
              </a:cxn>
              <a:cxn ang="0">
                <a:pos x="394" y="606"/>
              </a:cxn>
              <a:cxn ang="0">
                <a:pos x="412" y="557"/>
              </a:cxn>
              <a:cxn ang="0">
                <a:pos x="353" y="507"/>
              </a:cxn>
              <a:cxn ang="0">
                <a:pos x="323" y="424"/>
              </a:cxn>
              <a:cxn ang="0">
                <a:pos x="298" y="387"/>
              </a:cxn>
              <a:cxn ang="0">
                <a:pos x="266" y="330"/>
              </a:cxn>
              <a:cxn ang="0">
                <a:pos x="231" y="271"/>
              </a:cxn>
              <a:cxn ang="0">
                <a:pos x="195" y="218"/>
              </a:cxn>
              <a:cxn ang="0">
                <a:pos x="143" y="164"/>
              </a:cxn>
              <a:cxn ang="0">
                <a:pos x="127" y="56"/>
              </a:cxn>
            </a:cxnLst>
            <a:rect l="0" t="0" r="r" b="b"/>
            <a:pathLst>
              <a:path w="1657" h="1083">
                <a:moveTo>
                  <a:pt x="127" y="56"/>
                </a:moveTo>
                <a:lnTo>
                  <a:pt x="136" y="59"/>
                </a:lnTo>
                <a:lnTo>
                  <a:pt x="140" y="61"/>
                </a:lnTo>
                <a:lnTo>
                  <a:pt x="148" y="68"/>
                </a:lnTo>
                <a:lnTo>
                  <a:pt x="151" y="67"/>
                </a:lnTo>
                <a:lnTo>
                  <a:pt x="152" y="72"/>
                </a:lnTo>
                <a:lnTo>
                  <a:pt x="162" y="77"/>
                </a:lnTo>
                <a:lnTo>
                  <a:pt x="168" y="79"/>
                </a:lnTo>
                <a:lnTo>
                  <a:pt x="183" y="77"/>
                </a:lnTo>
                <a:lnTo>
                  <a:pt x="191" y="82"/>
                </a:lnTo>
                <a:lnTo>
                  <a:pt x="191" y="88"/>
                </a:lnTo>
                <a:lnTo>
                  <a:pt x="196" y="90"/>
                </a:lnTo>
                <a:lnTo>
                  <a:pt x="215" y="95"/>
                </a:lnTo>
                <a:lnTo>
                  <a:pt x="219" y="99"/>
                </a:lnTo>
                <a:lnTo>
                  <a:pt x="223" y="105"/>
                </a:lnTo>
                <a:lnTo>
                  <a:pt x="223" y="125"/>
                </a:lnTo>
                <a:lnTo>
                  <a:pt x="226" y="131"/>
                </a:lnTo>
                <a:lnTo>
                  <a:pt x="233" y="144"/>
                </a:lnTo>
                <a:lnTo>
                  <a:pt x="234" y="152"/>
                </a:lnTo>
                <a:lnTo>
                  <a:pt x="237" y="154"/>
                </a:lnTo>
                <a:lnTo>
                  <a:pt x="240" y="161"/>
                </a:lnTo>
                <a:lnTo>
                  <a:pt x="243" y="177"/>
                </a:lnTo>
                <a:lnTo>
                  <a:pt x="248" y="183"/>
                </a:lnTo>
                <a:lnTo>
                  <a:pt x="251" y="185"/>
                </a:lnTo>
                <a:lnTo>
                  <a:pt x="254" y="188"/>
                </a:lnTo>
                <a:lnTo>
                  <a:pt x="258" y="207"/>
                </a:lnTo>
                <a:lnTo>
                  <a:pt x="260" y="212"/>
                </a:lnTo>
                <a:lnTo>
                  <a:pt x="262" y="215"/>
                </a:lnTo>
                <a:lnTo>
                  <a:pt x="269" y="219"/>
                </a:lnTo>
                <a:lnTo>
                  <a:pt x="272" y="224"/>
                </a:lnTo>
                <a:lnTo>
                  <a:pt x="277" y="239"/>
                </a:lnTo>
                <a:lnTo>
                  <a:pt x="286" y="245"/>
                </a:lnTo>
                <a:lnTo>
                  <a:pt x="290" y="257"/>
                </a:lnTo>
                <a:lnTo>
                  <a:pt x="299" y="268"/>
                </a:lnTo>
                <a:lnTo>
                  <a:pt x="310" y="272"/>
                </a:lnTo>
                <a:lnTo>
                  <a:pt x="324" y="292"/>
                </a:lnTo>
                <a:lnTo>
                  <a:pt x="334" y="299"/>
                </a:lnTo>
                <a:lnTo>
                  <a:pt x="351" y="303"/>
                </a:lnTo>
                <a:lnTo>
                  <a:pt x="357" y="304"/>
                </a:lnTo>
                <a:lnTo>
                  <a:pt x="360" y="306"/>
                </a:lnTo>
                <a:lnTo>
                  <a:pt x="361" y="320"/>
                </a:lnTo>
                <a:lnTo>
                  <a:pt x="358" y="325"/>
                </a:lnTo>
                <a:lnTo>
                  <a:pt x="361" y="330"/>
                </a:lnTo>
                <a:lnTo>
                  <a:pt x="361" y="335"/>
                </a:lnTo>
                <a:lnTo>
                  <a:pt x="367" y="342"/>
                </a:lnTo>
                <a:lnTo>
                  <a:pt x="374" y="348"/>
                </a:lnTo>
                <a:lnTo>
                  <a:pt x="390" y="355"/>
                </a:lnTo>
                <a:lnTo>
                  <a:pt x="398" y="364"/>
                </a:lnTo>
                <a:lnTo>
                  <a:pt x="401" y="374"/>
                </a:lnTo>
                <a:lnTo>
                  <a:pt x="406" y="376"/>
                </a:lnTo>
                <a:lnTo>
                  <a:pt x="407" y="379"/>
                </a:lnTo>
                <a:lnTo>
                  <a:pt x="421" y="379"/>
                </a:lnTo>
                <a:lnTo>
                  <a:pt x="428" y="384"/>
                </a:lnTo>
                <a:lnTo>
                  <a:pt x="433" y="395"/>
                </a:lnTo>
                <a:lnTo>
                  <a:pt x="439" y="397"/>
                </a:lnTo>
                <a:lnTo>
                  <a:pt x="439" y="402"/>
                </a:lnTo>
                <a:lnTo>
                  <a:pt x="433" y="412"/>
                </a:lnTo>
                <a:lnTo>
                  <a:pt x="430" y="414"/>
                </a:lnTo>
                <a:lnTo>
                  <a:pt x="428" y="421"/>
                </a:lnTo>
                <a:lnTo>
                  <a:pt x="427" y="425"/>
                </a:lnTo>
                <a:lnTo>
                  <a:pt x="426" y="433"/>
                </a:lnTo>
                <a:lnTo>
                  <a:pt x="427" y="438"/>
                </a:lnTo>
                <a:lnTo>
                  <a:pt x="432" y="445"/>
                </a:lnTo>
                <a:lnTo>
                  <a:pt x="444" y="445"/>
                </a:lnTo>
                <a:lnTo>
                  <a:pt x="452" y="439"/>
                </a:lnTo>
                <a:lnTo>
                  <a:pt x="454" y="443"/>
                </a:lnTo>
                <a:lnTo>
                  <a:pt x="450" y="451"/>
                </a:lnTo>
                <a:lnTo>
                  <a:pt x="453" y="456"/>
                </a:lnTo>
                <a:lnTo>
                  <a:pt x="476" y="468"/>
                </a:lnTo>
                <a:lnTo>
                  <a:pt x="482" y="470"/>
                </a:lnTo>
                <a:lnTo>
                  <a:pt x="487" y="466"/>
                </a:lnTo>
                <a:lnTo>
                  <a:pt x="501" y="481"/>
                </a:lnTo>
                <a:lnTo>
                  <a:pt x="506" y="484"/>
                </a:lnTo>
                <a:lnTo>
                  <a:pt x="507" y="492"/>
                </a:lnTo>
                <a:lnTo>
                  <a:pt x="507" y="503"/>
                </a:lnTo>
                <a:lnTo>
                  <a:pt x="509" y="507"/>
                </a:lnTo>
                <a:lnTo>
                  <a:pt x="543" y="535"/>
                </a:lnTo>
                <a:lnTo>
                  <a:pt x="554" y="545"/>
                </a:lnTo>
                <a:lnTo>
                  <a:pt x="561" y="548"/>
                </a:lnTo>
                <a:lnTo>
                  <a:pt x="565" y="553"/>
                </a:lnTo>
                <a:lnTo>
                  <a:pt x="567" y="558"/>
                </a:lnTo>
                <a:lnTo>
                  <a:pt x="567" y="564"/>
                </a:lnTo>
                <a:lnTo>
                  <a:pt x="570" y="568"/>
                </a:lnTo>
                <a:lnTo>
                  <a:pt x="576" y="568"/>
                </a:lnTo>
                <a:lnTo>
                  <a:pt x="582" y="577"/>
                </a:lnTo>
                <a:lnTo>
                  <a:pt x="588" y="589"/>
                </a:lnTo>
                <a:lnTo>
                  <a:pt x="592" y="595"/>
                </a:lnTo>
                <a:lnTo>
                  <a:pt x="604" y="604"/>
                </a:lnTo>
                <a:lnTo>
                  <a:pt x="615" y="617"/>
                </a:lnTo>
                <a:lnTo>
                  <a:pt x="630" y="627"/>
                </a:lnTo>
                <a:lnTo>
                  <a:pt x="632" y="633"/>
                </a:lnTo>
                <a:lnTo>
                  <a:pt x="631" y="635"/>
                </a:lnTo>
                <a:lnTo>
                  <a:pt x="631" y="640"/>
                </a:lnTo>
                <a:lnTo>
                  <a:pt x="638" y="664"/>
                </a:lnTo>
                <a:lnTo>
                  <a:pt x="645" y="672"/>
                </a:lnTo>
                <a:lnTo>
                  <a:pt x="646" y="681"/>
                </a:lnTo>
                <a:lnTo>
                  <a:pt x="652" y="687"/>
                </a:lnTo>
                <a:lnTo>
                  <a:pt x="656" y="694"/>
                </a:lnTo>
                <a:lnTo>
                  <a:pt x="658" y="703"/>
                </a:lnTo>
                <a:lnTo>
                  <a:pt x="658" y="712"/>
                </a:lnTo>
                <a:lnTo>
                  <a:pt x="656" y="717"/>
                </a:lnTo>
                <a:lnTo>
                  <a:pt x="646" y="728"/>
                </a:lnTo>
                <a:lnTo>
                  <a:pt x="645" y="729"/>
                </a:lnTo>
                <a:lnTo>
                  <a:pt x="646" y="733"/>
                </a:lnTo>
                <a:lnTo>
                  <a:pt x="653" y="739"/>
                </a:lnTo>
                <a:lnTo>
                  <a:pt x="654" y="742"/>
                </a:lnTo>
                <a:lnTo>
                  <a:pt x="640" y="748"/>
                </a:lnTo>
                <a:lnTo>
                  <a:pt x="635" y="752"/>
                </a:lnTo>
                <a:lnTo>
                  <a:pt x="635" y="756"/>
                </a:lnTo>
                <a:lnTo>
                  <a:pt x="637" y="758"/>
                </a:lnTo>
                <a:lnTo>
                  <a:pt x="642" y="771"/>
                </a:lnTo>
                <a:lnTo>
                  <a:pt x="643" y="779"/>
                </a:lnTo>
                <a:lnTo>
                  <a:pt x="646" y="788"/>
                </a:lnTo>
                <a:lnTo>
                  <a:pt x="656" y="793"/>
                </a:lnTo>
                <a:lnTo>
                  <a:pt x="670" y="810"/>
                </a:lnTo>
                <a:lnTo>
                  <a:pt x="675" y="815"/>
                </a:lnTo>
                <a:lnTo>
                  <a:pt x="683" y="821"/>
                </a:lnTo>
                <a:lnTo>
                  <a:pt x="689" y="823"/>
                </a:lnTo>
                <a:lnTo>
                  <a:pt x="699" y="827"/>
                </a:lnTo>
                <a:lnTo>
                  <a:pt x="706" y="827"/>
                </a:lnTo>
                <a:lnTo>
                  <a:pt x="710" y="830"/>
                </a:lnTo>
                <a:lnTo>
                  <a:pt x="722" y="841"/>
                </a:lnTo>
                <a:lnTo>
                  <a:pt x="731" y="843"/>
                </a:lnTo>
                <a:lnTo>
                  <a:pt x="738" y="850"/>
                </a:lnTo>
                <a:lnTo>
                  <a:pt x="740" y="855"/>
                </a:lnTo>
                <a:lnTo>
                  <a:pt x="740" y="858"/>
                </a:lnTo>
                <a:lnTo>
                  <a:pt x="744" y="859"/>
                </a:lnTo>
                <a:lnTo>
                  <a:pt x="746" y="861"/>
                </a:lnTo>
                <a:lnTo>
                  <a:pt x="748" y="865"/>
                </a:lnTo>
                <a:lnTo>
                  <a:pt x="750" y="870"/>
                </a:lnTo>
                <a:lnTo>
                  <a:pt x="755" y="874"/>
                </a:lnTo>
                <a:lnTo>
                  <a:pt x="769" y="875"/>
                </a:lnTo>
                <a:lnTo>
                  <a:pt x="775" y="879"/>
                </a:lnTo>
                <a:lnTo>
                  <a:pt x="780" y="880"/>
                </a:lnTo>
                <a:lnTo>
                  <a:pt x="782" y="884"/>
                </a:lnTo>
                <a:lnTo>
                  <a:pt x="814" y="892"/>
                </a:lnTo>
                <a:lnTo>
                  <a:pt x="820" y="895"/>
                </a:lnTo>
                <a:lnTo>
                  <a:pt x="828" y="895"/>
                </a:lnTo>
                <a:lnTo>
                  <a:pt x="832" y="892"/>
                </a:lnTo>
                <a:lnTo>
                  <a:pt x="836" y="895"/>
                </a:lnTo>
                <a:lnTo>
                  <a:pt x="850" y="902"/>
                </a:lnTo>
                <a:lnTo>
                  <a:pt x="855" y="909"/>
                </a:lnTo>
                <a:lnTo>
                  <a:pt x="856" y="912"/>
                </a:lnTo>
                <a:lnTo>
                  <a:pt x="860" y="913"/>
                </a:lnTo>
                <a:lnTo>
                  <a:pt x="862" y="917"/>
                </a:lnTo>
                <a:lnTo>
                  <a:pt x="869" y="919"/>
                </a:lnTo>
                <a:lnTo>
                  <a:pt x="875" y="924"/>
                </a:lnTo>
                <a:lnTo>
                  <a:pt x="884" y="928"/>
                </a:lnTo>
                <a:lnTo>
                  <a:pt x="884" y="931"/>
                </a:lnTo>
                <a:lnTo>
                  <a:pt x="890" y="936"/>
                </a:lnTo>
                <a:lnTo>
                  <a:pt x="894" y="935"/>
                </a:lnTo>
                <a:lnTo>
                  <a:pt x="900" y="939"/>
                </a:lnTo>
                <a:lnTo>
                  <a:pt x="905" y="941"/>
                </a:lnTo>
                <a:lnTo>
                  <a:pt x="916" y="945"/>
                </a:lnTo>
                <a:lnTo>
                  <a:pt x="926" y="946"/>
                </a:lnTo>
                <a:lnTo>
                  <a:pt x="943" y="951"/>
                </a:lnTo>
                <a:lnTo>
                  <a:pt x="953" y="959"/>
                </a:lnTo>
                <a:lnTo>
                  <a:pt x="960" y="961"/>
                </a:lnTo>
                <a:lnTo>
                  <a:pt x="985" y="968"/>
                </a:lnTo>
                <a:lnTo>
                  <a:pt x="1000" y="974"/>
                </a:lnTo>
                <a:lnTo>
                  <a:pt x="1009" y="973"/>
                </a:lnTo>
                <a:lnTo>
                  <a:pt x="1019" y="983"/>
                </a:lnTo>
                <a:lnTo>
                  <a:pt x="1043" y="998"/>
                </a:lnTo>
                <a:lnTo>
                  <a:pt x="1049" y="999"/>
                </a:lnTo>
                <a:lnTo>
                  <a:pt x="1052" y="999"/>
                </a:lnTo>
                <a:lnTo>
                  <a:pt x="1057" y="1003"/>
                </a:lnTo>
                <a:lnTo>
                  <a:pt x="1063" y="1005"/>
                </a:lnTo>
                <a:lnTo>
                  <a:pt x="1074" y="1009"/>
                </a:lnTo>
                <a:lnTo>
                  <a:pt x="1103" y="1011"/>
                </a:lnTo>
                <a:lnTo>
                  <a:pt x="1113" y="1017"/>
                </a:lnTo>
                <a:lnTo>
                  <a:pt x="1120" y="1020"/>
                </a:lnTo>
                <a:lnTo>
                  <a:pt x="1122" y="1020"/>
                </a:lnTo>
                <a:lnTo>
                  <a:pt x="1130" y="1024"/>
                </a:lnTo>
                <a:lnTo>
                  <a:pt x="1145" y="1025"/>
                </a:lnTo>
                <a:lnTo>
                  <a:pt x="1152" y="1024"/>
                </a:lnTo>
                <a:lnTo>
                  <a:pt x="1158" y="1021"/>
                </a:lnTo>
                <a:lnTo>
                  <a:pt x="1162" y="1017"/>
                </a:lnTo>
                <a:lnTo>
                  <a:pt x="1173" y="1013"/>
                </a:lnTo>
                <a:lnTo>
                  <a:pt x="1181" y="1010"/>
                </a:lnTo>
                <a:lnTo>
                  <a:pt x="1202" y="995"/>
                </a:lnTo>
                <a:lnTo>
                  <a:pt x="1207" y="994"/>
                </a:lnTo>
                <a:lnTo>
                  <a:pt x="1215" y="992"/>
                </a:lnTo>
                <a:lnTo>
                  <a:pt x="1232" y="992"/>
                </a:lnTo>
                <a:lnTo>
                  <a:pt x="1244" y="995"/>
                </a:lnTo>
                <a:lnTo>
                  <a:pt x="1266" y="1004"/>
                </a:lnTo>
                <a:lnTo>
                  <a:pt x="1291" y="1015"/>
                </a:lnTo>
                <a:lnTo>
                  <a:pt x="1309" y="1033"/>
                </a:lnTo>
                <a:lnTo>
                  <a:pt x="1316" y="1042"/>
                </a:lnTo>
                <a:lnTo>
                  <a:pt x="1336" y="1060"/>
                </a:lnTo>
                <a:lnTo>
                  <a:pt x="1345" y="1070"/>
                </a:lnTo>
                <a:lnTo>
                  <a:pt x="1362" y="1083"/>
                </a:lnTo>
                <a:lnTo>
                  <a:pt x="1364" y="1081"/>
                </a:lnTo>
                <a:lnTo>
                  <a:pt x="1366" y="1065"/>
                </a:lnTo>
                <a:lnTo>
                  <a:pt x="1368" y="1063"/>
                </a:lnTo>
                <a:lnTo>
                  <a:pt x="1369" y="1060"/>
                </a:lnTo>
                <a:lnTo>
                  <a:pt x="1367" y="1053"/>
                </a:lnTo>
                <a:lnTo>
                  <a:pt x="1368" y="1052"/>
                </a:lnTo>
                <a:lnTo>
                  <a:pt x="1371" y="1047"/>
                </a:lnTo>
                <a:lnTo>
                  <a:pt x="1377" y="1037"/>
                </a:lnTo>
                <a:lnTo>
                  <a:pt x="1378" y="1033"/>
                </a:lnTo>
                <a:lnTo>
                  <a:pt x="1401" y="997"/>
                </a:lnTo>
                <a:lnTo>
                  <a:pt x="1431" y="994"/>
                </a:lnTo>
                <a:lnTo>
                  <a:pt x="1454" y="994"/>
                </a:lnTo>
                <a:lnTo>
                  <a:pt x="1455" y="995"/>
                </a:lnTo>
                <a:lnTo>
                  <a:pt x="1455" y="994"/>
                </a:lnTo>
                <a:lnTo>
                  <a:pt x="1457" y="979"/>
                </a:lnTo>
                <a:lnTo>
                  <a:pt x="1454" y="974"/>
                </a:lnTo>
                <a:lnTo>
                  <a:pt x="1444" y="966"/>
                </a:lnTo>
                <a:lnTo>
                  <a:pt x="1441" y="957"/>
                </a:lnTo>
                <a:lnTo>
                  <a:pt x="1425" y="947"/>
                </a:lnTo>
                <a:lnTo>
                  <a:pt x="1399" y="922"/>
                </a:lnTo>
                <a:lnTo>
                  <a:pt x="1401" y="923"/>
                </a:lnTo>
                <a:lnTo>
                  <a:pt x="1433" y="923"/>
                </a:lnTo>
                <a:lnTo>
                  <a:pt x="1433" y="896"/>
                </a:lnTo>
                <a:lnTo>
                  <a:pt x="1528" y="895"/>
                </a:lnTo>
                <a:lnTo>
                  <a:pt x="1541" y="892"/>
                </a:lnTo>
                <a:lnTo>
                  <a:pt x="1546" y="892"/>
                </a:lnTo>
                <a:lnTo>
                  <a:pt x="1561" y="864"/>
                </a:lnTo>
                <a:lnTo>
                  <a:pt x="1565" y="861"/>
                </a:lnTo>
                <a:lnTo>
                  <a:pt x="1571" y="863"/>
                </a:lnTo>
                <a:lnTo>
                  <a:pt x="1572" y="855"/>
                </a:lnTo>
                <a:lnTo>
                  <a:pt x="1583" y="839"/>
                </a:lnTo>
                <a:lnTo>
                  <a:pt x="1590" y="842"/>
                </a:lnTo>
                <a:lnTo>
                  <a:pt x="1588" y="858"/>
                </a:lnTo>
                <a:lnTo>
                  <a:pt x="1593" y="859"/>
                </a:lnTo>
                <a:lnTo>
                  <a:pt x="1595" y="861"/>
                </a:lnTo>
                <a:lnTo>
                  <a:pt x="1594" y="876"/>
                </a:lnTo>
                <a:lnTo>
                  <a:pt x="1597" y="886"/>
                </a:lnTo>
                <a:lnTo>
                  <a:pt x="1600" y="881"/>
                </a:lnTo>
                <a:lnTo>
                  <a:pt x="1606" y="860"/>
                </a:lnTo>
                <a:lnTo>
                  <a:pt x="1608" y="849"/>
                </a:lnTo>
                <a:lnTo>
                  <a:pt x="1616" y="825"/>
                </a:lnTo>
                <a:lnTo>
                  <a:pt x="1619" y="815"/>
                </a:lnTo>
                <a:lnTo>
                  <a:pt x="1616" y="810"/>
                </a:lnTo>
                <a:lnTo>
                  <a:pt x="1611" y="806"/>
                </a:lnTo>
                <a:lnTo>
                  <a:pt x="1620" y="801"/>
                </a:lnTo>
                <a:lnTo>
                  <a:pt x="1619" y="794"/>
                </a:lnTo>
                <a:lnTo>
                  <a:pt x="1611" y="790"/>
                </a:lnTo>
                <a:lnTo>
                  <a:pt x="1617" y="782"/>
                </a:lnTo>
                <a:lnTo>
                  <a:pt x="1622" y="772"/>
                </a:lnTo>
                <a:lnTo>
                  <a:pt x="1622" y="763"/>
                </a:lnTo>
                <a:lnTo>
                  <a:pt x="1632" y="744"/>
                </a:lnTo>
                <a:lnTo>
                  <a:pt x="1641" y="736"/>
                </a:lnTo>
                <a:lnTo>
                  <a:pt x="1653" y="723"/>
                </a:lnTo>
                <a:lnTo>
                  <a:pt x="1656" y="714"/>
                </a:lnTo>
                <a:lnTo>
                  <a:pt x="1657" y="703"/>
                </a:lnTo>
                <a:lnTo>
                  <a:pt x="1654" y="692"/>
                </a:lnTo>
                <a:lnTo>
                  <a:pt x="1648" y="683"/>
                </a:lnTo>
                <a:lnTo>
                  <a:pt x="1617" y="680"/>
                </a:lnTo>
                <a:lnTo>
                  <a:pt x="1605" y="691"/>
                </a:lnTo>
                <a:lnTo>
                  <a:pt x="1605" y="678"/>
                </a:lnTo>
                <a:lnTo>
                  <a:pt x="1588" y="675"/>
                </a:lnTo>
                <a:lnTo>
                  <a:pt x="1576" y="676"/>
                </a:lnTo>
                <a:lnTo>
                  <a:pt x="1555" y="682"/>
                </a:lnTo>
                <a:lnTo>
                  <a:pt x="1544" y="690"/>
                </a:lnTo>
                <a:lnTo>
                  <a:pt x="1519" y="691"/>
                </a:lnTo>
                <a:lnTo>
                  <a:pt x="1504" y="691"/>
                </a:lnTo>
                <a:lnTo>
                  <a:pt x="1495" y="692"/>
                </a:lnTo>
                <a:lnTo>
                  <a:pt x="1484" y="697"/>
                </a:lnTo>
                <a:lnTo>
                  <a:pt x="1474" y="699"/>
                </a:lnTo>
                <a:lnTo>
                  <a:pt x="1464" y="708"/>
                </a:lnTo>
                <a:lnTo>
                  <a:pt x="1459" y="720"/>
                </a:lnTo>
                <a:lnTo>
                  <a:pt x="1457" y="750"/>
                </a:lnTo>
                <a:lnTo>
                  <a:pt x="1453" y="767"/>
                </a:lnTo>
                <a:lnTo>
                  <a:pt x="1449" y="779"/>
                </a:lnTo>
                <a:lnTo>
                  <a:pt x="1443" y="788"/>
                </a:lnTo>
                <a:lnTo>
                  <a:pt x="1441" y="801"/>
                </a:lnTo>
                <a:lnTo>
                  <a:pt x="1436" y="812"/>
                </a:lnTo>
                <a:lnTo>
                  <a:pt x="1426" y="823"/>
                </a:lnTo>
                <a:lnTo>
                  <a:pt x="1411" y="830"/>
                </a:lnTo>
                <a:lnTo>
                  <a:pt x="1414" y="849"/>
                </a:lnTo>
                <a:lnTo>
                  <a:pt x="1395" y="859"/>
                </a:lnTo>
                <a:lnTo>
                  <a:pt x="1387" y="860"/>
                </a:lnTo>
                <a:lnTo>
                  <a:pt x="1380" y="859"/>
                </a:lnTo>
                <a:lnTo>
                  <a:pt x="1377" y="854"/>
                </a:lnTo>
                <a:lnTo>
                  <a:pt x="1377" y="848"/>
                </a:lnTo>
                <a:lnTo>
                  <a:pt x="1368" y="846"/>
                </a:lnTo>
                <a:lnTo>
                  <a:pt x="1351" y="846"/>
                </a:lnTo>
                <a:lnTo>
                  <a:pt x="1345" y="848"/>
                </a:lnTo>
                <a:lnTo>
                  <a:pt x="1335" y="850"/>
                </a:lnTo>
                <a:lnTo>
                  <a:pt x="1321" y="858"/>
                </a:lnTo>
                <a:lnTo>
                  <a:pt x="1312" y="860"/>
                </a:lnTo>
                <a:lnTo>
                  <a:pt x="1303" y="859"/>
                </a:lnTo>
                <a:lnTo>
                  <a:pt x="1275" y="864"/>
                </a:lnTo>
                <a:lnTo>
                  <a:pt x="1251" y="876"/>
                </a:lnTo>
                <a:lnTo>
                  <a:pt x="1238" y="876"/>
                </a:lnTo>
                <a:lnTo>
                  <a:pt x="1226" y="868"/>
                </a:lnTo>
                <a:lnTo>
                  <a:pt x="1215" y="853"/>
                </a:lnTo>
                <a:lnTo>
                  <a:pt x="1210" y="849"/>
                </a:lnTo>
                <a:lnTo>
                  <a:pt x="1210" y="852"/>
                </a:lnTo>
                <a:lnTo>
                  <a:pt x="1195" y="850"/>
                </a:lnTo>
                <a:lnTo>
                  <a:pt x="1183" y="846"/>
                </a:lnTo>
                <a:lnTo>
                  <a:pt x="1175" y="843"/>
                </a:lnTo>
                <a:lnTo>
                  <a:pt x="1169" y="839"/>
                </a:lnTo>
                <a:lnTo>
                  <a:pt x="1164" y="832"/>
                </a:lnTo>
                <a:lnTo>
                  <a:pt x="1160" y="830"/>
                </a:lnTo>
                <a:lnTo>
                  <a:pt x="1154" y="822"/>
                </a:lnTo>
                <a:lnTo>
                  <a:pt x="1152" y="820"/>
                </a:lnTo>
                <a:lnTo>
                  <a:pt x="1149" y="820"/>
                </a:lnTo>
                <a:lnTo>
                  <a:pt x="1148" y="818"/>
                </a:lnTo>
                <a:lnTo>
                  <a:pt x="1146" y="809"/>
                </a:lnTo>
                <a:lnTo>
                  <a:pt x="1130" y="773"/>
                </a:lnTo>
                <a:lnTo>
                  <a:pt x="1126" y="766"/>
                </a:lnTo>
                <a:lnTo>
                  <a:pt x="1120" y="761"/>
                </a:lnTo>
                <a:lnTo>
                  <a:pt x="1108" y="747"/>
                </a:lnTo>
                <a:lnTo>
                  <a:pt x="1103" y="741"/>
                </a:lnTo>
                <a:lnTo>
                  <a:pt x="1088" y="717"/>
                </a:lnTo>
                <a:lnTo>
                  <a:pt x="1084" y="705"/>
                </a:lnTo>
                <a:lnTo>
                  <a:pt x="1086" y="703"/>
                </a:lnTo>
                <a:lnTo>
                  <a:pt x="1090" y="696"/>
                </a:lnTo>
                <a:lnTo>
                  <a:pt x="1090" y="690"/>
                </a:lnTo>
                <a:lnTo>
                  <a:pt x="1089" y="686"/>
                </a:lnTo>
                <a:lnTo>
                  <a:pt x="1071" y="664"/>
                </a:lnTo>
                <a:lnTo>
                  <a:pt x="1063" y="645"/>
                </a:lnTo>
                <a:lnTo>
                  <a:pt x="1063" y="634"/>
                </a:lnTo>
                <a:lnTo>
                  <a:pt x="1068" y="611"/>
                </a:lnTo>
                <a:lnTo>
                  <a:pt x="1067" y="574"/>
                </a:lnTo>
                <a:lnTo>
                  <a:pt x="1067" y="562"/>
                </a:lnTo>
                <a:lnTo>
                  <a:pt x="1065" y="552"/>
                </a:lnTo>
                <a:lnTo>
                  <a:pt x="1061" y="547"/>
                </a:lnTo>
                <a:lnTo>
                  <a:pt x="1060" y="529"/>
                </a:lnTo>
                <a:lnTo>
                  <a:pt x="1060" y="505"/>
                </a:lnTo>
                <a:lnTo>
                  <a:pt x="1057" y="502"/>
                </a:lnTo>
                <a:lnTo>
                  <a:pt x="1057" y="498"/>
                </a:lnTo>
                <a:lnTo>
                  <a:pt x="1062" y="484"/>
                </a:lnTo>
                <a:lnTo>
                  <a:pt x="1068" y="479"/>
                </a:lnTo>
                <a:lnTo>
                  <a:pt x="1071" y="467"/>
                </a:lnTo>
                <a:lnTo>
                  <a:pt x="1071" y="459"/>
                </a:lnTo>
                <a:lnTo>
                  <a:pt x="1073" y="455"/>
                </a:lnTo>
                <a:lnTo>
                  <a:pt x="1086" y="459"/>
                </a:lnTo>
                <a:lnTo>
                  <a:pt x="1089" y="457"/>
                </a:lnTo>
                <a:lnTo>
                  <a:pt x="1095" y="450"/>
                </a:lnTo>
                <a:lnTo>
                  <a:pt x="1098" y="444"/>
                </a:lnTo>
                <a:lnTo>
                  <a:pt x="1099" y="434"/>
                </a:lnTo>
                <a:lnTo>
                  <a:pt x="1098" y="433"/>
                </a:lnTo>
                <a:lnTo>
                  <a:pt x="1095" y="439"/>
                </a:lnTo>
                <a:lnTo>
                  <a:pt x="1093" y="443"/>
                </a:lnTo>
                <a:lnTo>
                  <a:pt x="1090" y="444"/>
                </a:lnTo>
                <a:lnTo>
                  <a:pt x="1089" y="444"/>
                </a:lnTo>
                <a:lnTo>
                  <a:pt x="1090" y="438"/>
                </a:lnTo>
                <a:lnTo>
                  <a:pt x="1095" y="425"/>
                </a:lnTo>
                <a:lnTo>
                  <a:pt x="1078" y="424"/>
                </a:lnTo>
                <a:lnTo>
                  <a:pt x="1060" y="416"/>
                </a:lnTo>
                <a:lnTo>
                  <a:pt x="1033" y="413"/>
                </a:lnTo>
                <a:lnTo>
                  <a:pt x="1018" y="405"/>
                </a:lnTo>
                <a:lnTo>
                  <a:pt x="1004" y="403"/>
                </a:lnTo>
                <a:lnTo>
                  <a:pt x="987" y="392"/>
                </a:lnTo>
                <a:lnTo>
                  <a:pt x="970" y="366"/>
                </a:lnTo>
                <a:lnTo>
                  <a:pt x="955" y="319"/>
                </a:lnTo>
                <a:lnTo>
                  <a:pt x="938" y="308"/>
                </a:lnTo>
                <a:lnTo>
                  <a:pt x="930" y="288"/>
                </a:lnTo>
                <a:lnTo>
                  <a:pt x="914" y="271"/>
                </a:lnTo>
                <a:lnTo>
                  <a:pt x="894" y="225"/>
                </a:lnTo>
                <a:lnTo>
                  <a:pt x="883" y="217"/>
                </a:lnTo>
                <a:lnTo>
                  <a:pt x="877" y="207"/>
                </a:lnTo>
                <a:lnTo>
                  <a:pt x="860" y="191"/>
                </a:lnTo>
                <a:lnTo>
                  <a:pt x="852" y="181"/>
                </a:lnTo>
                <a:lnTo>
                  <a:pt x="807" y="183"/>
                </a:lnTo>
                <a:lnTo>
                  <a:pt x="796" y="180"/>
                </a:lnTo>
                <a:lnTo>
                  <a:pt x="785" y="185"/>
                </a:lnTo>
                <a:lnTo>
                  <a:pt x="782" y="188"/>
                </a:lnTo>
                <a:lnTo>
                  <a:pt x="759" y="235"/>
                </a:lnTo>
                <a:lnTo>
                  <a:pt x="735" y="230"/>
                </a:lnTo>
                <a:lnTo>
                  <a:pt x="711" y="214"/>
                </a:lnTo>
                <a:lnTo>
                  <a:pt x="692" y="198"/>
                </a:lnTo>
                <a:lnTo>
                  <a:pt x="678" y="180"/>
                </a:lnTo>
                <a:lnTo>
                  <a:pt x="664" y="129"/>
                </a:lnTo>
                <a:lnTo>
                  <a:pt x="635" y="110"/>
                </a:lnTo>
                <a:lnTo>
                  <a:pt x="615" y="93"/>
                </a:lnTo>
                <a:lnTo>
                  <a:pt x="606" y="80"/>
                </a:lnTo>
                <a:lnTo>
                  <a:pt x="594" y="74"/>
                </a:lnTo>
                <a:lnTo>
                  <a:pt x="587" y="62"/>
                </a:lnTo>
                <a:lnTo>
                  <a:pt x="582" y="59"/>
                </a:lnTo>
                <a:lnTo>
                  <a:pt x="572" y="53"/>
                </a:lnTo>
                <a:lnTo>
                  <a:pt x="482" y="54"/>
                </a:lnTo>
                <a:lnTo>
                  <a:pt x="481" y="84"/>
                </a:lnTo>
                <a:lnTo>
                  <a:pt x="437" y="84"/>
                </a:lnTo>
                <a:lnTo>
                  <a:pt x="334" y="84"/>
                </a:lnTo>
                <a:lnTo>
                  <a:pt x="125" y="7"/>
                </a:lnTo>
                <a:lnTo>
                  <a:pt x="124" y="0"/>
                </a:lnTo>
                <a:lnTo>
                  <a:pt x="0" y="10"/>
                </a:lnTo>
                <a:lnTo>
                  <a:pt x="7" y="18"/>
                </a:lnTo>
                <a:lnTo>
                  <a:pt x="8" y="25"/>
                </a:lnTo>
                <a:lnTo>
                  <a:pt x="12" y="31"/>
                </a:lnTo>
                <a:lnTo>
                  <a:pt x="16" y="41"/>
                </a:lnTo>
                <a:lnTo>
                  <a:pt x="22" y="47"/>
                </a:lnTo>
                <a:lnTo>
                  <a:pt x="22" y="52"/>
                </a:lnTo>
                <a:lnTo>
                  <a:pt x="25" y="52"/>
                </a:lnTo>
                <a:lnTo>
                  <a:pt x="29" y="57"/>
                </a:lnTo>
                <a:lnTo>
                  <a:pt x="30" y="73"/>
                </a:lnTo>
                <a:lnTo>
                  <a:pt x="48" y="99"/>
                </a:lnTo>
                <a:lnTo>
                  <a:pt x="50" y="106"/>
                </a:lnTo>
                <a:lnTo>
                  <a:pt x="50" y="111"/>
                </a:lnTo>
                <a:lnTo>
                  <a:pt x="52" y="112"/>
                </a:lnTo>
                <a:lnTo>
                  <a:pt x="54" y="117"/>
                </a:lnTo>
                <a:lnTo>
                  <a:pt x="57" y="120"/>
                </a:lnTo>
                <a:lnTo>
                  <a:pt x="65" y="137"/>
                </a:lnTo>
                <a:lnTo>
                  <a:pt x="65" y="147"/>
                </a:lnTo>
                <a:lnTo>
                  <a:pt x="66" y="149"/>
                </a:lnTo>
                <a:lnTo>
                  <a:pt x="70" y="145"/>
                </a:lnTo>
                <a:lnTo>
                  <a:pt x="72" y="147"/>
                </a:lnTo>
                <a:lnTo>
                  <a:pt x="75" y="155"/>
                </a:lnTo>
                <a:lnTo>
                  <a:pt x="78" y="176"/>
                </a:lnTo>
                <a:lnTo>
                  <a:pt x="82" y="187"/>
                </a:lnTo>
                <a:lnTo>
                  <a:pt x="84" y="191"/>
                </a:lnTo>
                <a:lnTo>
                  <a:pt x="94" y="195"/>
                </a:lnTo>
                <a:lnTo>
                  <a:pt x="98" y="197"/>
                </a:lnTo>
                <a:lnTo>
                  <a:pt x="104" y="198"/>
                </a:lnTo>
                <a:lnTo>
                  <a:pt x="111" y="208"/>
                </a:lnTo>
                <a:lnTo>
                  <a:pt x="121" y="209"/>
                </a:lnTo>
                <a:lnTo>
                  <a:pt x="126" y="217"/>
                </a:lnTo>
                <a:lnTo>
                  <a:pt x="132" y="228"/>
                </a:lnTo>
                <a:lnTo>
                  <a:pt x="136" y="230"/>
                </a:lnTo>
                <a:lnTo>
                  <a:pt x="147" y="241"/>
                </a:lnTo>
                <a:lnTo>
                  <a:pt x="151" y="244"/>
                </a:lnTo>
                <a:lnTo>
                  <a:pt x="170" y="268"/>
                </a:lnTo>
                <a:lnTo>
                  <a:pt x="172" y="276"/>
                </a:lnTo>
                <a:lnTo>
                  <a:pt x="172" y="284"/>
                </a:lnTo>
                <a:lnTo>
                  <a:pt x="173" y="287"/>
                </a:lnTo>
                <a:lnTo>
                  <a:pt x="172" y="290"/>
                </a:lnTo>
                <a:lnTo>
                  <a:pt x="173" y="295"/>
                </a:lnTo>
                <a:lnTo>
                  <a:pt x="168" y="296"/>
                </a:lnTo>
                <a:lnTo>
                  <a:pt x="164" y="300"/>
                </a:lnTo>
                <a:lnTo>
                  <a:pt x="164" y="305"/>
                </a:lnTo>
                <a:lnTo>
                  <a:pt x="167" y="306"/>
                </a:lnTo>
                <a:lnTo>
                  <a:pt x="165" y="311"/>
                </a:lnTo>
                <a:lnTo>
                  <a:pt x="159" y="306"/>
                </a:lnTo>
                <a:lnTo>
                  <a:pt x="142" y="311"/>
                </a:lnTo>
                <a:lnTo>
                  <a:pt x="120" y="309"/>
                </a:lnTo>
                <a:lnTo>
                  <a:pt x="120" y="317"/>
                </a:lnTo>
                <a:lnTo>
                  <a:pt x="122" y="319"/>
                </a:lnTo>
                <a:lnTo>
                  <a:pt x="126" y="315"/>
                </a:lnTo>
                <a:lnTo>
                  <a:pt x="137" y="326"/>
                </a:lnTo>
                <a:lnTo>
                  <a:pt x="147" y="330"/>
                </a:lnTo>
                <a:lnTo>
                  <a:pt x="149" y="333"/>
                </a:lnTo>
                <a:lnTo>
                  <a:pt x="152" y="344"/>
                </a:lnTo>
                <a:lnTo>
                  <a:pt x="156" y="347"/>
                </a:lnTo>
                <a:lnTo>
                  <a:pt x="165" y="348"/>
                </a:lnTo>
                <a:lnTo>
                  <a:pt x="170" y="351"/>
                </a:lnTo>
                <a:lnTo>
                  <a:pt x="173" y="357"/>
                </a:lnTo>
                <a:lnTo>
                  <a:pt x="179" y="358"/>
                </a:lnTo>
                <a:lnTo>
                  <a:pt x="188" y="363"/>
                </a:lnTo>
                <a:lnTo>
                  <a:pt x="192" y="369"/>
                </a:lnTo>
                <a:lnTo>
                  <a:pt x="199" y="373"/>
                </a:lnTo>
                <a:lnTo>
                  <a:pt x="212" y="375"/>
                </a:lnTo>
                <a:lnTo>
                  <a:pt x="222" y="363"/>
                </a:lnTo>
                <a:lnTo>
                  <a:pt x="224" y="368"/>
                </a:lnTo>
                <a:lnTo>
                  <a:pt x="223" y="375"/>
                </a:lnTo>
                <a:lnTo>
                  <a:pt x="227" y="380"/>
                </a:lnTo>
                <a:lnTo>
                  <a:pt x="239" y="397"/>
                </a:lnTo>
                <a:lnTo>
                  <a:pt x="251" y="405"/>
                </a:lnTo>
                <a:lnTo>
                  <a:pt x="258" y="408"/>
                </a:lnTo>
                <a:lnTo>
                  <a:pt x="264" y="408"/>
                </a:lnTo>
                <a:lnTo>
                  <a:pt x="267" y="414"/>
                </a:lnTo>
                <a:lnTo>
                  <a:pt x="277" y="436"/>
                </a:lnTo>
                <a:lnTo>
                  <a:pt x="278" y="444"/>
                </a:lnTo>
                <a:lnTo>
                  <a:pt x="280" y="466"/>
                </a:lnTo>
                <a:lnTo>
                  <a:pt x="276" y="483"/>
                </a:lnTo>
                <a:lnTo>
                  <a:pt x="272" y="491"/>
                </a:lnTo>
                <a:lnTo>
                  <a:pt x="272" y="497"/>
                </a:lnTo>
                <a:lnTo>
                  <a:pt x="275" y="492"/>
                </a:lnTo>
                <a:lnTo>
                  <a:pt x="277" y="491"/>
                </a:lnTo>
                <a:lnTo>
                  <a:pt x="280" y="495"/>
                </a:lnTo>
                <a:lnTo>
                  <a:pt x="286" y="494"/>
                </a:lnTo>
                <a:lnTo>
                  <a:pt x="291" y="498"/>
                </a:lnTo>
                <a:lnTo>
                  <a:pt x="292" y="504"/>
                </a:lnTo>
                <a:lnTo>
                  <a:pt x="294" y="508"/>
                </a:lnTo>
                <a:lnTo>
                  <a:pt x="305" y="509"/>
                </a:lnTo>
                <a:lnTo>
                  <a:pt x="305" y="514"/>
                </a:lnTo>
                <a:lnTo>
                  <a:pt x="315" y="524"/>
                </a:lnTo>
                <a:lnTo>
                  <a:pt x="334" y="534"/>
                </a:lnTo>
                <a:lnTo>
                  <a:pt x="340" y="541"/>
                </a:lnTo>
                <a:lnTo>
                  <a:pt x="361" y="559"/>
                </a:lnTo>
                <a:lnTo>
                  <a:pt x="368" y="562"/>
                </a:lnTo>
                <a:lnTo>
                  <a:pt x="379" y="575"/>
                </a:lnTo>
                <a:lnTo>
                  <a:pt x="388" y="600"/>
                </a:lnTo>
                <a:lnTo>
                  <a:pt x="394" y="606"/>
                </a:lnTo>
                <a:lnTo>
                  <a:pt x="399" y="607"/>
                </a:lnTo>
                <a:lnTo>
                  <a:pt x="404" y="601"/>
                </a:lnTo>
                <a:lnTo>
                  <a:pt x="412" y="597"/>
                </a:lnTo>
                <a:lnTo>
                  <a:pt x="419" y="590"/>
                </a:lnTo>
                <a:lnTo>
                  <a:pt x="422" y="584"/>
                </a:lnTo>
                <a:lnTo>
                  <a:pt x="423" y="575"/>
                </a:lnTo>
                <a:lnTo>
                  <a:pt x="421" y="569"/>
                </a:lnTo>
                <a:lnTo>
                  <a:pt x="415" y="563"/>
                </a:lnTo>
                <a:lnTo>
                  <a:pt x="412" y="557"/>
                </a:lnTo>
                <a:lnTo>
                  <a:pt x="404" y="546"/>
                </a:lnTo>
                <a:lnTo>
                  <a:pt x="404" y="541"/>
                </a:lnTo>
                <a:lnTo>
                  <a:pt x="390" y="532"/>
                </a:lnTo>
                <a:lnTo>
                  <a:pt x="382" y="524"/>
                </a:lnTo>
                <a:lnTo>
                  <a:pt x="373" y="531"/>
                </a:lnTo>
                <a:lnTo>
                  <a:pt x="367" y="529"/>
                </a:lnTo>
                <a:lnTo>
                  <a:pt x="362" y="524"/>
                </a:lnTo>
                <a:lnTo>
                  <a:pt x="355" y="511"/>
                </a:lnTo>
                <a:lnTo>
                  <a:pt x="353" y="507"/>
                </a:lnTo>
                <a:lnTo>
                  <a:pt x="353" y="488"/>
                </a:lnTo>
                <a:lnTo>
                  <a:pt x="346" y="475"/>
                </a:lnTo>
                <a:lnTo>
                  <a:pt x="342" y="468"/>
                </a:lnTo>
                <a:lnTo>
                  <a:pt x="341" y="470"/>
                </a:lnTo>
                <a:lnTo>
                  <a:pt x="341" y="451"/>
                </a:lnTo>
                <a:lnTo>
                  <a:pt x="333" y="445"/>
                </a:lnTo>
                <a:lnTo>
                  <a:pt x="330" y="441"/>
                </a:lnTo>
                <a:lnTo>
                  <a:pt x="324" y="434"/>
                </a:lnTo>
                <a:lnTo>
                  <a:pt x="323" y="424"/>
                </a:lnTo>
                <a:lnTo>
                  <a:pt x="320" y="405"/>
                </a:lnTo>
                <a:lnTo>
                  <a:pt x="317" y="402"/>
                </a:lnTo>
                <a:lnTo>
                  <a:pt x="315" y="395"/>
                </a:lnTo>
                <a:lnTo>
                  <a:pt x="308" y="379"/>
                </a:lnTo>
                <a:lnTo>
                  <a:pt x="299" y="370"/>
                </a:lnTo>
                <a:lnTo>
                  <a:pt x="294" y="370"/>
                </a:lnTo>
                <a:lnTo>
                  <a:pt x="296" y="382"/>
                </a:lnTo>
                <a:lnTo>
                  <a:pt x="299" y="387"/>
                </a:lnTo>
                <a:lnTo>
                  <a:pt x="298" y="387"/>
                </a:lnTo>
                <a:lnTo>
                  <a:pt x="292" y="380"/>
                </a:lnTo>
                <a:lnTo>
                  <a:pt x="292" y="375"/>
                </a:lnTo>
                <a:lnTo>
                  <a:pt x="287" y="368"/>
                </a:lnTo>
                <a:lnTo>
                  <a:pt x="285" y="360"/>
                </a:lnTo>
                <a:lnTo>
                  <a:pt x="285" y="358"/>
                </a:lnTo>
                <a:lnTo>
                  <a:pt x="282" y="353"/>
                </a:lnTo>
                <a:lnTo>
                  <a:pt x="274" y="349"/>
                </a:lnTo>
                <a:lnTo>
                  <a:pt x="272" y="341"/>
                </a:lnTo>
                <a:lnTo>
                  <a:pt x="266" y="330"/>
                </a:lnTo>
                <a:lnTo>
                  <a:pt x="247" y="309"/>
                </a:lnTo>
                <a:lnTo>
                  <a:pt x="244" y="298"/>
                </a:lnTo>
                <a:lnTo>
                  <a:pt x="243" y="289"/>
                </a:lnTo>
                <a:lnTo>
                  <a:pt x="240" y="282"/>
                </a:lnTo>
                <a:lnTo>
                  <a:pt x="239" y="274"/>
                </a:lnTo>
                <a:lnTo>
                  <a:pt x="238" y="274"/>
                </a:lnTo>
                <a:lnTo>
                  <a:pt x="237" y="271"/>
                </a:lnTo>
                <a:lnTo>
                  <a:pt x="234" y="269"/>
                </a:lnTo>
                <a:lnTo>
                  <a:pt x="231" y="271"/>
                </a:lnTo>
                <a:lnTo>
                  <a:pt x="229" y="269"/>
                </a:lnTo>
                <a:lnTo>
                  <a:pt x="224" y="261"/>
                </a:lnTo>
                <a:lnTo>
                  <a:pt x="219" y="246"/>
                </a:lnTo>
                <a:lnTo>
                  <a:pt x="217" y="247"/>
                </a:lnTo>
                <a:lnTo>
                  <a:pt x="215" y="246"/>
                </a:lnTo>
                <a:lnTo>
                  <a:pt x="208" y="241"/>
                </a:lnTo>
                <a:lnTo>
                  <a:pt x="204" y="242"/>
                </a:lnTo>
                <a:lnTo>
                  <a:pt x="197" y="229"/>
                </a:lnTo>
                <a:lnTo>
                  <a:pt x="195" y="218"/>
                </a:lnTo>
                <a:lnTo>
                  <a:pt x="175" y="202"/>
                </a:lnTo>
                <a:lnTo>
                  <a:pt x="170" y="197"/>
                </a:lnTo>
                <a:lnTo>
                  <a:pt x="168" y="192"/>
                </a:lnTo>
                <a:lnTo>
                  <a:pt x="164" y="190"/>
                </a:lnTo>
                <a:lnTo>
                  <a:pt x="157" y="188"/>
                </a:lnTo>
                <a:lnTo>
                  <a:pt x="156" y="183"/>
                </a:lnTo>
                <a:lnTo>
                  <a:pt x="152" y="176"/>
                </a:lnTo>
                <a:lnTo>
                  <a:pt x="148" y="169"/>
                </a:lnTo>
                <a:lnTo>
                  <a:pt x="143" y="164"/>
                </a:lnTo>
                <a:lnTo>
                  <a:pt x="140" y="143"/>
                </a:lnTo>
                <a:lnTo>
                  <a:pt x="138" y="125"/>
                </a:lnTo>
                <a:lnTo>
                  <a:pt x="137" y="115"/>
                </a:lnTo>
                <a:lnTo>
                  <a:pt x="132" y="107"/>
                </a:lnTo>
                <a:lnTo>
                  <a:pt x="130" y="100"/>
                </a:lnTo>
                <a:lnTo>
                  <a:pt x="127" y="82"/>
                </a:lnTo>
                <a:lnTo>
                  <a:pt x="127" y="72"/>
                </a:lnTo>
                <a:lnTo>
                  <a:pt x="129" y="64"/>
                </a:lnTo>
                <a:lnTo>
                  <a:pt x="127" y="56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51" name="Group 270">
            <a:extLst>
              <a:ext uri="{FF2B5EF4-FFF2-40B4-BE49-F238E27FC236}">
                <a16:creationId xmlns:a16="http://schemas.microsoft.com/office/drawing/2014/main" id="{C6D48C36-8335-496B-8B69-C7680B6993CB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5516233" y="1933852"/>
            <a:ext cx="1904962" cy="1095229"/>
            <a:chOff x="672" y="1356"/>
            <a:chExt cx="1112" cy="848"/>
          </a:xfrm>
          <a:solidFill>
            <a:schemeClr val="accent1">
              <a:alpha val="70000"/>
            </a:schemeClr>
          </a:solidFill>
        </p:grpSpPr>
        <p:grpSp>
          <p:nvGrpSpPr>
            <p:cNvPr id="1226" name="Group 271">
              <a:extLst>
                <a:ext uri="{FF2B5EF4-FFF2-40B4-BE49-F238E27FC236}">
                  <a16:creationId xmlns:a16="http://schemas.microsoft.com/office/drawing/2014/main" id="{5227D758-0345-42CA-B298-B5F06DC0842A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672" y="1356"/>
              <a:ext cx="418" cy="413"/>
              <a:chOff x="672" y="1356"/>
              <a:chExt cx="418" cy="413"/>
            </a:xfrm>
            <a:grpFill/>
          </p:grpSpPr>
          <p:sp>
            <p:nvSpPr>
              <p:cNvPr id="1233" name="Freeform 272">
                <a:extLst>
                  <a:ext uri="{FF2B5EF4-FFF2-40B4-BE49-F238E27FC236}">
                    <a16:creationId xmlns:a16="http://schemas.microsoft.com/office/drawing/2014/main" id="{0DE176B8-6335-4905-A589-2009B8C2969E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776" y="1738"/>
                <a:ext cx="3" cy="7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0" y="5"/>
                  </a:cxn>
                  <a:cxn ang="0">
                    <a:pos x="1" y="3"/>
                  </a:cxn>
                  <a:cxn ang="0">
                    <a:pos x="7" y="3"/>
                  </a:cxn>
                  <a:cxn ang="0">
                    <a:pos x="12" y="6"/>
                  </a:cxn>
                  <a:cxn ang="0">
                    <a:pos x="9" y="10"/>
                  </a:cxn>
                  <a:cxn ang="0">
                    <a:pos x="11" y="13"/>
                  </a:cxn>
                  <a:cxn ang="0">
                    <a:pos x="5" y="33"/>
                  </a:cxn>
                  <a:cxn ang="0">
                    <a:pos x="4" y="29"/>
                  </a:cxn>
                  <a:cxn ang="0">
                    <a:pos x="4" y="9"/>
                  </a:cxn>
                  <a:cxn ang="0">
                    <a:pos x="3" y="6"/>
                  </a:cxn>
                  <a:cxn ang="0">
                    <a:pos x="3" y="0"/>
                  </a:cxn>
                </a:cxnLst>
                <a:rect l="0" t="0" r="r" b="b"/>
                <a:pathLst>
                  <a:path w="12" h="33">
                    <a:moveTo>
                      <a:pt x="3" y="0"/>
                    </a:moveTo>
                    <a:lnTo>
                      <a:pt x="0" y="5"/>
                    </a:lnTo>
                    <a:lnTo>
                      <a:pt x="1" y="3"/>
                    </a:lnTo>
                    <a:lnTo>
                      <a:pt x="7" y="3"/>
                    </a:lnTo>
                    <a:lnTo>
                      <a:pt x="12" y="6"/>
                    </a:lnTo>
                    <a:lnTo>
                      <a:pt x="9" y="10"/>
                    </a:lnTo>
                    <a:lnTo>
                      <a:pt x="11" y="13"/>
                    </a:lnTo>
                    <a:lnTo>
                      <a:pt x="5" y="33"/>
                    </a:lnTo>
                    <a:lnTo>
                      <a:pt x="4" y="29"/>
                    </a:lnTo>
                    <a:lnTo>
                      <a:pt x="4" y="9"/>
                    </a:lnTo>
                    <a:lnTo>
                      <a:pt x="3" y="6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34" name="Freeform 273">
                <a:extLst>
                  <a:ext uri="{FF2B5EF4-FFF2-40B4-BE49-F238E27FC236}">
                    <a16:creationId xmlns:a16="http://schemas.microsoft.com/office/drawing/2014/main" id="{770D983F-67CA-490A-A508-EC9DF6861705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833" y="1721"/>
                <a:ext cx="6" cy="4"/>
              </a:xfrm>
              <a:custGeom>
                <a:avLst/>
                <a:gdLst/>
                <a:ahLst/>
                <a:cxnLst>
                  <a:cxn ang="0">
                    <a:pos x="13" y="9"/>
                  </a:cxn>
                  <a:cxn ang="0">
                    <a:pos x="5" y="18"/>
                  </a:cxn>
                  <a:cxn ang="0">
                    <a:pos x="0" y="9"/>
                  </a:cxn>
                  <a:cxn ang="0">
                    <a:pos x="5" y="2"/>
                  </a:cxn>
                  <a:cxn ang="0">
                    <a:pos x="10" y="0"/>
                  </a:cxn>
                  <a:cxn ang="0">
                    <a:pos x="13" y="1"/>
                  </a:cxn>
                  <a:cxn ang="0">
                    <a:pos x="26" y="1"/>
                  </a:cxn>
                  <a:cxn ang="0">
                    <a:pos x="27" y="3"/>
                  </a:cxn>
                  <a:cxn ang="0">
                    <a:pos x="13" y="9"/>
                  </a:cxn>
                </a:cxnLst>
                <a:rect l="0" t="0" r="r" b="b"/>
                <a:pathLst>
                  <a:path w="27" h="18">
                    <a:moveTo>
                      <a:pt x="13" y="9"/>
                    </a:moveTo>
                    <a:lnTo>
                      <a:pt x="5" y="18"/>
                    </a:lnTo>
                    <a:lnTo>
                      <a:pt x="0" y="9"/>
                    </a:lnTo>
                    <a:lnTo>
                      <a:pt x="5" y="2"/>
                    </a:lnTo>
                    <a:lnTo>
                      <a:pt x="10" y="0"/>
                    </a:lnTo>
                    <a:lnTo>
                      <a:pt x="13" y="1"/>
                    </a:lnTo>
                    <a:lnTo>
                      <a:pt x="26" y="1"/>
                    </a:lnTo>
                    <a:lnTo>
                      <a:pt x="27" y="3"/>
                    </a:lnTo>
                    <a:lnTo>
                      <a:pt x="13" y="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35" name="Freeform 274">
                <a:extLst>
                  <a:ext uri="{FF2B5EF4-FFF2-40B4-BE49-F238E27FC236}">
                    <a16:creationId xmlns:a16="http://schemas.microsoft.com/office/drawing/2014/main" id="{1FA37298-C425-407F-B1F8-F1896C2D7CBB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817" y="1706"/>
                <a:ext cx="29" cy="24"/>
              </a:xfrm>
              <a:custGeom>
                <a:avLst/>
                <a:gdLst/>
                <a:ahLst/>
                <a:cxnLst>
                  <a:cxn ang="0">
                    <a:pos x="0" y="60"/>
                  </a:cxn>
                  <a:cxn ang="0">
                    <a:pos x="9" y="56"/>
                  </a:cxn>
                  <a:cxn ang="0">
                    <a:pos x="21" y="33"/>
                  </a:cxn>
                  <a:cxn ang="0">
                    <a:pos x="28" y="30"/>
                  </a:cxn>
                  <a:cxn ang="0">
                    <a:pos x="45" y="29"/>
                  </a:cxn>
                  <a:cxn ang="0">
                    <a:pos x="44" y="39"/>
                  </a:cxn>
                  <a:cxn ang="0">
                    <a:pos x="48" y="51"/>
                  </a:cxn>
                  <a:cxn ang="0">
                    <a:pos x="58" y="43"/>
                  </a:cxn>
                  <a:cxn ang="0">
                    <a:pos x="58" y="34"/>
                  </a:cxn>
                  <a:cxn ang="0">
                    <a:pos x="50" y="16"/>
                  </a:cxn>
                  <a:cxn ang="0">
                    <a:pos x="53" y="6"/>
                  </a:cxn>
                  <a:cxn ang="0">
                    <a:pos x="66" y="14"/>
                  </a:cxn>
                  <a:cxn ang="0">
                    <a:pos x="70" y="25"/>
                  </a:cxn>
                  <a:cxn ang="0">
                    <a:pos x="80" y="12"/>
                  </a:cxn>
                  <a:cxn ang="0">
                    <a:pos x="93" y="9"/>
                  </a:cxn>
                  <a:cxn ang="0">
                    <a:pos x="90" y="0"/>
                  </a:cxn>
                  <a:cxn ang="0">
                    <a:pos x="100" y="1"/>
                  </a:cxn>
                  <a:cxn ang="0">
                    <a:pos x="104" y="14"/>
                  </a:cxn>
                  <a:cxn ang="0">
                    <a:pos x="117" y="4"/>
                  </a:cxn>
                  <a:cxn ang="0">
                    <a:pos x="128" y="7"/>
                  </a:cxn>
                  <a:cxn ang="0">
                    <a:pos x="125" y="23"/>
                  </a:cxn>
                  <a:cxn ang="0">
                    <a:pos x="127" y="29"/>
                  </a:cxn>
                  <a:cxn ang="0">
                    <a:pos x="145" y="34"/>
                  </a:cxn>
                  <a:cxn ang="0">
                    <a:pos x="129" y="49"/>
                  </a:cxn>
                  <a:cxn ang="0">
                    <a:pos x="104" y="40"/>
                  </a:cxn>
                  <a:cxn ang="0">
                    <a:pos x="118" y="52"/>
                  </a:cxn>
                  <a:cxn ang="0">
                    <a:pos x="122" y="65"/>
                  </a:cxn>
                  <a:cxn ang="0">
                    <a:pos x="112" y="56"/>
                  </a:cxn>
                  <a:cxn ang="0">
                    <a:pos x="103" y="61"/>
                  </a:cxn>
                  <a:cxn ang="0">
                    <a:pos x="96" y="63"/>
                  </a:cxn>
                  <a:cxn ang="0">
                    <a:pos x="95" y="68"/>
                  </a:cxn>
                  <a:cxn ang="0">
                    <a:pos x="74" y="86"/>
                  </a:cxn>
                  <a:cxn ang="0">
                    <a:pos x="65" y="90"/>
                  </a:cxn>
                  <a:cxn ang="0">
                    <a:pos x="66" y="102"/>
                  </a:cxn>
                  <a:cxn ang="0">
                    <a:pos x="43" y="117"/>
                  </a:cxn>
                  <a:cxn ang="0">
                    <a:pos x="53" y="100"/>
                  </a:cxn>
                  <a:cxn ang="0">
                    <a:pos x="44" y="93"/>
                  </a:cxn>
                  <a:cxn ang="0">
                    <a:pos x="44" y="83"/>
                  </a:cxn>
                  <a:cxn ang="0">
                    <a:pos x="31" y="77"/>
                  </a:cxn>
                  <a:cxn ang="0">
                    <a:pos x="29" y="82"/>
                  </a:cxn>
                  <a:cxn ang="0">
                    <a:pos x="37" y="102"/>
                  </a:cxn>
                  <a:cxn ang="0">
                    <a:pos x="20" y="98"/>
                  </a:cxn>
                  <a:cxn ang="0">
                    <a:pos x="16" y="78"/>
                  </a:cxn>
                  <a:cxn ang="0">
                    <a:pos x="7" y="66"/>
                  </a:cxn>
                </a:cxnLst>
                <a:rect l="0" t="0" r="r" b="b"/>
                <a:pathLst>
                  <a:path w="145" h="117">
                    <a:moveTo>
                      <a:pt x="4" y="59"/>
                    </a:moveTo>
                    <a:lnTo>
                      <a:pt x="0" y="60"/>
                    </a:lnTo>
                    <a:lnTo>
                      <a:pt x="0" y="56"/>
                    </a:lnTo>
                    <a:lnTo>
                      <a:pt x="9" y="56"/>
                    </a:lnTo>
                    <a:lnTo>
                      <a:pt x="9" y="47"/>
                    </a:lnTo>
                    <a:lnTo>
                      <a:pt x="21" y="33"/>
                    </a:lnTo>
                    <a:lnTo>
                      <a:pt x="25" y="34"/>
                    </a:lnTo>
                    <a:lnTo>
                      <a:pt x="28" y="30"/>
                    </a:lnTo>
                    <a:lnTo>
                      <a:pt x="39" y="29"/>
                    </a:lnTo>
                    <a:lnTo>
                      <a:pt x="45" y="29"/>
                    </a:lnTo>
                    <a:lnTo>
                      <a:pt x="39" y="38"/>
                    </a:lnTo>
                    <a:lnTo>
                      <a:pt x="44" y="39"/>
                    </a:lnTo>
                    <a:lnTo>
                      <a:pt x="47" y="44"/>
                    </a:lnTo>
                    <a:lnTo>
                      <a:pt x="48" y="51"/>
                    </a:lnTo>
                    <a:lnTo>
                      <a:pt x="57" y="54"/>
                    </a:lnTo>
                    <a:lnTo>
                      <a:pt x="58" y="43"/>
                    </a:lnTo>
                    <a:lnTo>
                      <a:pt x="60" y="39"/>
                    </a:lnTo>
                    <a:lnTo>
                      <a:pt x="58" y="34"/>
                    </a:lnTo>
                    <a:lnTo>
                      <a:pt x="63" y="32"/>
                    </a:lnTo>
                    <a:lnTo>
                      <a:pt x="50" y="16"/>
                    </a:lnTo>
                    <a:lnTo>
                      <a:pt x="49" y="9"/>
                    </a:lnTo>
                    <a:lnTo>
                      <a:pt x="53" y="6"/>
                    </a:lnTo>
                    <a:lnTo>
                      <a:pt x="61" y="4"/>
                    </a:lnTo>
                    <a:lnTo>
                      <a:pt x="66" y="14"/>
                    </a:lnTo>
                    <a:lnTo>
                      <a:pt x="68" y="24"/>
                    </a:lnTo>
                    <a:lnTo>
                      <a:pt x="70" y="25"/>
                    </a:lnTo>
                    <a:lnTo>
                      <a:pt x="75" y="16"/>
                    </a:lnTo>
                    <a:lnTo>
                      <a:pt x="80" y="12"/>
                    </a:lnTo>
                    <a:lnTo>
                      <a:pt x="90" y="14"/>
                    </a:lnTo>
                    <a:lnTo>
                      <a:pt x="93" y="9"/>
                    </a:lnTo>
                    <a:lnTo>
                      <a:pt x="95" y="6"/>
                    </a:lnTo>
                    <a:lnTo>
                      <a:pt x="90" y="0"/>
                    </a:lnTo>
                    <a:lnTo>
                      <a:pt x="96" y="2"/>
                    </a:lnTo>
                    <a:lnTo>
                      <a:pt x="100" y="1"/>
                    </a:lnTo>
                    <a:lnTo>
                      <a:pt x="104" y="2"/>
                    </a:lnTo>
                    <a:lnTo>
                      <a:pt x="104" y="14"/>
                    </a:lnTo>
                    <a:lnTo>
                      <a:pt x="108" y="18"/>
                    </a:lnTo>
                    <a:lnTo>
                      <a:pt x="117" y="4"/>
                    </a:lnTo>
                    <a:lnTo>
                      <a:pt x="125" y="2"/>
                    </a:lnTo>
                    <a:lnTo>
                      <a:pt x="128" y="7"/>
                    </a:lnTo>
                    <a:lnTo>
                      <a:pt x="127" y="20"/>
                    </a:lnTo>
                    <a:lnTo>
                      <a:pt x="125" y="23"/>
                    </a:lnTo>
                    <a:lnTo>
                      <a:pt x="125" y="29"/>
                    </a:lnTo>
                    <a:lnTo>
                      <a:pt x="127" y="29"/>
                    </a:lnTo>
                    <a:lnTo>
                      <a:pt x="128" y="34"/>
                    </a:lnTo>
                    <a:lnTo>
                      <a:pt x="145" y="34"/>
                    </a:lnTo>
                    <a:lnTo>
                      <a:pt x="138" y="49"/>
                    </a:lnTo>
                    <a:lnTo>
                      <a:pt x="129" y="49"/>
                    </a:lnTo>
                    <a:lnTo>
                      <a:pt x="111" y="39"/>
                    </a:lnTo>
                    <a:lnTo>
                      <a:pt x="104" y="40"/>
                    </a:lnTo>
                    <a:lnTo>
                      <a:pt x="102" y="49"/>
                    </a:lnTo>
                    <a:lnTo>
                      <a:pt x="118" y="52"/>
                    </a:lnTo>
                    <a:lnTo>
                      <a:pt x="122" y="56"/>
                    </a:lnTo>
                    <a:lnTo>
                      <a:pt x="122" y="65"/>
                    </a:lnTo>
                    <a:lnTo>
                      <a:pt x="112" y="63"/>
                    </a:lnTo>
                    <a:lnTo>
                      <a:pt x="112" y="56"/>
                    </a:lnTo>
                    <a:lnTo>
                      <a:pt x="108" y="56"/>
                    </a:lnTo>
                    <a:lnTo>
                      <a:pt x="103" y="61"/>
                    </a:lnTo>
                    <a:lnTo>
                      <a:pt x="93" y="63"/>
                    </a:lnTo>
                    <a:lnTo>
                      <a:pt x="96" y="63"/>
                    </a:lnTo>
                    <a:lnTo>
                      <a:pt x="100" y="68"/>
                    </a:lnTo>
                    <a:lnTo>
                      <a:pt x="95" y="68"/>
                    </a:lnTo>
                    <a:lnTo>
                      <a:pt x="84" y="72"/>
                    </a:lnTo>
                    <a:lnTo>
                      <a:pt x="74" y="86"/>
                    </a:lnTo>
                    <a:lnTo>
                      <a:pt x="66" y="87"/>
                    </a:lnTo>
                    <a:lnTo>
                      <a:pt x="65" y="90"/>
                    </a:lnTo>
                    <a:lnTo>
                      <a:pt x="66" y="94"/>
                    </a:lnTo>
                    <a:lnTo>
                      <a:pt x="66" y="102"/>
                    </a:lnTo>
                    <a:lnTo>
                      <a:pt x="63" y="109"/>
                    </a:lnTo>
                    <a:lnTo>
                      <a:pt x="43" y="117"/>
                    </a:lnTo>
                    <a:lnTo>
                      <a:pt x="47" y="108"/>
                    </a:lnTo>
                    <a:lnTo>
                      <a:pt x="53" y="100"/>
                    </a:lnTo>
                    <a:lnTo>
                      <a:pt x="53" y="95"/>
                    </a:lnTo>
                    <a:lnTo>
                      <a:pt x="44" y="93"/>
                    </a:lnTo>
                    <a:lnTo>
                      <a:pt x="43" y="87"/>
                    </a:lnTo>
                    <a:lnTo>
                      <a:pt x="44" y="83"/>
                    </a:lnTo>
                    <a:lnTo>
                      <a:pt x="39" y="79"/>
                    </a:lnTo>
                    <a:lnTo>
                      <a:pt x="31" y="77"/>
                    </a:lnTo>
                    <a:lnTo>
                      <a:pt x="27" y="79"/>
                    </a:lnTo>
                    <a:lnTo>
                      <a:pt x="29" y="82"/>
                    </a:lnTo>
                    <a:lnTo>
                      <a:pt x="36" y="83"/>
                    </a:lnTo>
                    <a:lnTo>
                      <a:pt x="37" y="102"/>
                    </a:lnTo>
                    <a:lnTo>
                      <a:pt x="29" y="106"/>
                    </a:lnTo>
                    <a:lnTo>
                      <a:pt x="20" y="98"/>
                    </a:lnTo>
                    <a:lnTo>
                      <a:pt x="17" y="88"/>
                    </a:lnTo>
                    <a:lnTo>
                      <a:pt x="16" y="78"/>
                    </a:lnTo>
                    <a:lnTo>
                      <a:pt x="14" y="68"/>
                    </a:lnTo>
                    <a:lnTo>
                      <a:pt x="7" y="66"/>
                    </a:lnTo>
                    <a:lnTo>
                      <a:pt x="4" y="5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36" name="Freeform 275">
                <a:extLst>
                  <a:ext uri="{FF2B5EF4-FFF2-40B4-BE49-F238E27FC236}">
                    <a16:creationId xmlns:a16="http://schemas.microsoft.com/office/drawing/2014/main" id="{4F4B8318-76B8-417D-AE93-C4023E755EE3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672" y="1356"/>
                <a:ext cx="328" cy="411"/>
              </a:xfrm>
              <a:custGeom>
                <a:avLst/>
                <a:gdLst/>
                <a:ahLst/>
                <a:cxnLst>
                  <a:cxn ang="0">
                    <a:pos x="1427" y="242"/>
                  </a:cxn>
                  <a:cxn ang="0">
                    <a:pos x="1252" y="223"/>
                  </a:cxn>
                  <a:cxn ang="0">
                    <a:pos x="977" y="152"/>
                  </a:cxn>
                  <a:cxn ang="0">
                    <a:pos x="845" y="94"/>
                  </a:cxn>
                  <a:cxn ang="0">
                    <a:pos x="709" y="40"/>
                  </a:cxn>
                  <a:cxn ang="0">
                    <a:pos x="672" y="64"/>
                  </a:cxn>
                  <a:cxn ang="0">
                    <a:pos x="602" y="33"/>
                  </a:cxn>
                  <a:cxn ang="0">
                    <a:pos x="466" y="88"/>
                  </a:cxn>
                  <a:cxn ang="0">
                    <a:pos x="440" y="158"/>
                  </a:cxn>
                  <a:cxn ang="0">
                    <a:pos x="353" y="233"/>
                  </a:cxn>
                  <a:cxn ang="0">
                    <a:pos x="270" y="323"/>
                  </a:cxn>
                  <a:cxn ang="0">
                    <a:pos x="102" y="459"/>
                  </a:cxn>
                  <a:cxn ang="0">
                    <a:pos x="233" y="608"/>
                  </a:cxn>
                  <a:cxn ang="0">
                    <a:pos x="319" y="670"/>
                  </a:cxn>
                  <a:cxn ang="0">
                    <a:pos x="436" y="717"/>
                  </a:cxn>
                  <a:cxn ang="0">
                    <a:pos x="392" y="748"/>
                  </a:cxn>
                  <a:cxn ang="0">
                    <a:pos x="393" y="780"/>
                  </a:cxn>
                  <a:cxn ang="0">
                    <a:pos x="289" y="796"/>
                  </a:cxn>
                  <a:cxn ang="0">
                    <a:pos x="160" y="749"/>
                  </a:cxn>
                  <a:cxn ang="0">
                    <a:pos x="36" y="829"/>
                  </a:cxn>
                  <a:cxn ang="0">
                    <a:pos x="70" y="906"/>
                  </a:cxn>
                  <a:cxn ang="0">
                    <a:pos x="270" y="1001"/>
                  </a:cxn>
                  <a:cxn ang="0">
                    <a:pos x="405" y="970"/>
                  </a:cxn>
                  <a:cxn ang="0">
                    <a:pos x="394" y="1115"/>
                  </a:cxn>
                  <a:cxn ang="0">
                    <a:pos x="256" y="1179"/>
                  </a:cxn>
                  <a:cxn ang="0">
                    <a:pos x="127" y="1305"/>
                  </a:cxn>
                  <a:cxn ang="0">
                    <a:pos x="155" y="1358"/>
                  </a:cxn>
                  <a:cxn ang="0">
                    <a:pos x="193" y="1420"/>
                  </a:cxn>
                  <a:cxn ang="0">
                    <a:pos x="222" y="1535"/>
                  </a:cxn>
                  <a:cxn ang="0">
                    <a:pos x="313" y="1517"/>
                  </a:cxn>
                  <a:cxn ang="0">
                    <a:pos x="349" y="1583"/>
                  </a:cxn>
                  <a:cxn ang="0">
                    <a:pos x="345" y="1683"/>
                  </a:cxn>
                  <a:cxn ang="0">
                    <a:pos x="461" y="1652"/>
                  </a:cxn>
                  <a:cxn ang="0">
                    <a:pos x="548" y="1679"/>
                  </a:cxn>
                  <a:cxn ang="0">
                    <a:pos x="549" y="1814"/>
                  </a:cxn>
                  <a:cxn ang="0">
                    <a:pos x="414" y="1939"/>
                  </a:cxn>
                  <a:cxn ang="0">
                    <a:pos x="326" y="1968"/>
                  </a:cxn>
                  <a:cxn ang="0">
                    <a:pos x="263" y="2054"/>
                  </a:cxn>
                  <a:cxn ang="0">
                    <a:pos x="334" y="2020"/>
                  </a:cxn>
                  <a:cxn ang="0">
                    <a:pos x="432" y="1975"/>
                  </a:cxn>
                  <a:cxn ang="0">
                    <a:pos x="515" y="1925"/>
                  </a:cxn>
                  <a:cxn ang="0">
                    <a:pos x="576" y="1872"/>
                  </a:cxn>
                  <a:cxn ang="0">
                    <a:pos x="658" y="1788"/>
                  </a:cxn>
                  <a:cxn ang="0">
                    <a:pos x="767" y="1707"/>
                  </a:cxn>
                  <a:cxn ang="0">
                    <a:pos x="785" y="1592"/>
                  </a:cxn>
                  <a:cxn ang="0">
                    <a:pos x="827" y="1501"/>
                  </a:cxn>
                  <a:cxn ang="0">
                    <a:pos x="983" y="1287"/>
                  </a:cxn>
                  <a:cxn ang="0">
                    <a:pos x="1042" y="1436"/>
                  </a:cxn>
                  <a:cxn ang="0">
                    <a:pos x="892" y="1567"/>
                  </a:cxn>
                  <a:cxn ang="0">
                    <a:pos x="892" y="1617"/>
                  </a:cxn>
                  <a:cxn ang="0">
                    <a:pos x="1000" y="1550"/>
                  </a:cxn>
                  <a:cxn ang="0">
                    <a:pos x="1088" y="1509"/>
                  </a:cxn>
                  <a:cxn ang="0">
                    <a:pos x="1066" y="1448"/>
                  </a:cxn>
                  <a:cxn ang="0">
                    <a:pos x="1115" y="1405"/>
                  </a:cxn>
                  <a:cxn ang="0">
                    <a:pos x="1168" y="1454"/>
                  </a:cxn>
                  <a:cxn ang="0">
                    <a:pos x="1263" y="1481"/>
                  </a:cxn>
                  <a:cxn ang="0">
                    <a:pos x="1383" y="1528"/>
                  </a:cxn>
                  <a:cxn ang="0">
                    <a:pos x="1574" y="1540"/>
                  </a:cxn>
                  <a:cxn ang="0">
                    <a:pos x="1564" y="1570"/>
                  </a:cxn>
                  <a:cxn ang="0">
                    <a:pos x="1628" y="1599"/>
                  </a:cxn>
                </a:cxnLst>
                <a:rect l="0" t="0" r="r" b="b"/>
                <a:pathLst>
                  <a:path w="1638" h="2054">
                    <a:moveTo>
                      <a:pt x="1486" y="1466"/>
                    </a:moveTo>
                    <a:lnTo>
                      <a:pt x="1486" y="1356"/>
                    </a:lnTo>
                    <a:lnTo>
                      <a:pt x="1486" y="1249"/>
                    </a:lnTo>
                    <a:lnTo>
                      <a:pt x="1486" y="1148"/>
                    </a:lnTo>
                    <a:lnTo>
                      <a:pt x="1486" y="1039"/>
                    </a:lnTo>
                    <a:lnTo>
                      <a:pt x="1486" y="915"/>
                    </a:lnTo>
                    <a:lnTo>
                      <a:pt x="1486" y="793"/>
                    </a:lnTo>
                    <a:lnTo>
                      <a:pt x="1486" y="678"/>
                    </a:lnTo>
                    <a:lnTo>
                      <a:pt x="1486" y="553"/>
                    </a:lnTo>
                    <a:lnTo>
                      <a:pt x="1486" y="409"/>
                    </a:lnTo>
                    <a:lnTo>
                      <a:pt x="1486" y="266"/>
                    </a:lnTo>
                    <a:lnTo>
                      <a:pt x="1484" y="263"/>
                    </a:lnTo>
                    <a:lnTo>
                      <a:pt x="1477" y="263"/>
                    </a:lnTo>
                    <a:lnTo>
                      <a:pt x="1475" y="270"/>
                    </a:lnTo>
                    <a:lnTo>
                      <a:pt x="1470" y="280"/>
                    </a:lnTo>
                    <a:lnTo>
                      <a:pt x="1467" y="276"/>
                    </a:lnTo>
                    <a:lnTo>
                      <a:pt x="1456" y="259"/>
                    </a:lnTo>
                    <a:lnTo>
                      <a:pt x="1429" y="248"/>
                    </a:lnTo>
                    <a:lnTo>
                      <a:pt x="1427" y="242"/>
                    </a:lnTo>
                    <a:lnTo>
                      <a:pt x="1408" y="232"/>
                    </a:lnTo>
                    <a:lnTo>
                      <a:pt x="1408" y="228"/>
                    </a:lnTo>
                    <a:lnTo>
                      <a:pt x="1403" y="221"/>
                    </a:lnTo>
                    <a:lnTo>
                      <a:pt x="1365" y="201"/>
                    </a:lnTo>
                    <a:lnTo>
                      <a:pt x="1361" y="205"/>
                    </a:lnTo>
                    <a:lnTo>
                      <a:pt x="1355" y="206"/>
                    </a:lnTo>
                    <a:lnTo>
                      <a:pt x="1350" y="202"/>
                    </a:lnTo>
                    <a:lnTo>
                      <a:pt x="1351" y="214"/>
                    </a:lnTo>
                    <a:lnTo>
                      <a:pt x="1349" y="220"/>
                    </a:lnTo>
                    <a:lnTo>
                      <a:pt x="1341" y="209"/>
                    </a:lnTo>
                    <a:lnTo>
                      <a:pt x="1335" y="205"/>
                    </a:lnTo>
                    <a:lnTo>
                      <a:pt x="1330" y="209"/>
                    </a:lnTo>
                    <a:lnTo>
                      <a:pt x="1303" y="214"/>
                    </a:lnTo>
                    <a:lnTo>
                      <a:pt x="1302" y="217"/>
                    </a:lnTo>
                    <a:lnTo>
                      <a:pt x="1290" y="225"/>
                    </a:lnTo>
                    <a:lnTo>
                      <a:pt x="1280" y="225"/>
                    </a:lnTo>
                    <a:lnTo>
                      <a:pt x="1273" y="217"/>
                    </a:lnTo>
                    <a:lnTo>
                      <a:pt x="1271" y="225"/>
                    </a:lnTo>
                    <a:lnTo>
                      <a:pt x="1252" y="223"/>
                    </a:lnTo>
                    <a:lnTo>
                      <a:pt x="1251" y="221"/>
                    </a:lnTo>
                    <a:lnTo>
                      <a:pt x="1253" y="215"/>
                    </a:lnTo>
                    <a:lnTo>
                      <a:pt x="1232" y="211"/>
                    </a:lnTo>
                    <a:lnTo>
                      <a:pt x="1222" y="201"/>
                    </a:lnTo>
                    <a:lnTo>
                      <a:pt x="1211" y="194"/>
                    </a:lnTo>
                    <a:lnTo>
                      <a:pt x="1178" y="194"/>
                    </a:lnTo>
                    <a:lnTo>
                      <a:pt x="1158" y="199"/>
                    </a:lnTo>
                    <a:lnTo>
                      <a:pt x="1128" y="183"/>
                    </a:lnTo>
                    <a:lnTo>
                      <a:pt x="1115" y="180"/>
                    </a:lnTo>
                    <a:lnTo>
                      <a:pt x="1107" y="172"/>
                    </a:lnTo>
                    <a:lnTo>
                      <a:pt x="1091" y="167"/>
                    </a:lnTo>
                    <a:lnTo>
                      <a:pt x="1074" y="166"/>
                    </a:lnTo>
                    <a:lnTo>
                      <a:pt x="1072" y="156"/>
                    </a:lnTo>
                    <a:lnTo>
                      <a:pt x="1054" y="152"/>
                    </a:lnTo>
                    <a:lnTo>
                      <a:pt x="1032" y="142"/>
                    </a:lnTo>
                    <a:lnTo>
                      <a:pt x="1010" y="142"/>
                    </a:lnTo>
                    <a:lnTo>
                      <a:pt x="1001" y="148"/>
                    </a:lnTo>
                    <a:lnTo>
                      <a:pt x="975" y="158"/>
                    </a:lnTo>
                    <a:lnTo>
                      <a:pt x="977" y="152"/>
                    </a:lnTo>
                    <a:lnTo>
                      <a:pt x="985" y="151"/>
                    </a:lnTo>
                    <a:lnTo>
                      <a:pt x="983" y="144"/>
                    </a:lnTo>
                    <a:lnTo>
                      <a:pt x="977" y="141"/>
                    </a:lnTo>
                    <a:lnTo>
                      <a:pt x="967" y="140"/>
                    </a:lnTo>
                    <a:lnTo>
                      <a:pt x="929" y="151"/>
                    </a:lnTo>
                    <a:lnTo>
                      <a:pt x="899" y="148"/>
                    </a:lnTo>
                    <a:lnTo>
                      <a:pt x="908" y="140"/>
                    </a:lnTo>
                    <a:lnTo>
                      <a:pt x="909" y="132"/>
                    </a:lnTo>
                    <a:lnTo>
                      <a:pt x="872" y="132"/>
                    </a:lnTo>
                    <a:lnTo>
                      <a:pt x="866" y="129"/>
                    </a:lnTo>
                    <a:lnTo>
                      <a:pt x="887" y="128"/>
                    </a:lnTo>
                    <a:lnTo>
                      <a:pt x="882" y="120"/>
                    </a:lnTo>
                    <a:lnTo>
                      <a:pt x="872" y="120"/>
                    </a:lnTo>
                    <a:lnTo>
                      <a:pt x="870" y="114"/>
                    </a:lnTo>
                    <a:lnTo>
                      <a:pt x="877" y="99"/>
                    </a:lnTo>
                    <a:lnTo>
                      <a:pt x="877" y="87"/>
                    </a:lnTo>
                    <a:lnTo>
                      <a:pt x="859" y="80"/>
                    </a:lnTo>
                    <a:lnTo>
                      <a:pt x="843" y="80"/>
                    </a:lnTo>
                    <a:lnTo>
                      <a:pt x="845" y="94"/>
                    </a:lnTo>
                    <a:lnTo>
                      <a:pt x="843" y="91"/>
                    </a:lnTo>
                    <a:lnTo>
                      <a:pt x="835" y="94"/>
                    </a:lnTo>
                    <a:lnTo>
                      <a:pt x="832" y="81"/>
                    </a:lnTo>
                    <a:lnTo>
                      <a:pt x="827" y="69"/>
                    </a:lnTo>
                    <a:lnTo>
                      <a:pt x="817" y="69"/>
                    </a:lnTo>
                    <a:lnTo>
                      <a:pt x="807" y="71"/>
                    </a:lnTo>
                    <a:lnTo>
                      <a:pt x="790" y="83"/>
                    </a:lnTo>
                    <a:lnTo>
                      <a:pt x="785" y="75"/>
                    </a:lnTo>
                    <a:lnTo>
                      <a:pt x="778" y="80"/>
                    </a:lnTo>
                    <a:lnTo>
                      <a:pt x="771" y="91"/>
                    </a:lnTo>
                    <a:lnTo>
                      <a:pt x="763" y="91"/>
                    </a:lnTo>
                    <a:lnTo>
                      <a:pt x="757" y="83"/>
                    </a:lnTo>
                    <a:lnTo>
                      <a:pt x="747" y="83"/>
                    </a:lnTo>
                    <a:lnTo>
                      <a:pt x="740" y="78"/>
                    </a:lnTo>
                    <a:lnTo>
                      <a:pt x="744" y="70"/>
                    </a:lnTo>
                    <a:lnTo>
                      <a:pt x="733" y="45"/>
                    </a:lnTo>
                    <a:lnTo>
                      <a:pt x="716" y="39"/>
                    </a:lnTo>
                    <a:lnTo>
                      <a:pt x="716" y="48"/>
                    </a:lnTo>
                    <a:lnTo>
                      <a:pt x="709" y="40"/>
                    </a:lnTo>
                    <a:lnTo>
                      <a:pt x="710" y="51"/>
                    </a:lnTo>
                    <a:lnTo>
                      <a:pt x="704" y="51"/>
                    </a:lnTo>
                    <a:lnTo>
                      <a:pt x="697" y="58"/>
                    </a:lnTo>
                    <a:lnTo>
                      <a:pt x="695" y="72"/>
                    </a:lnTo>
                    <a:lnTo>
                      <a:pt x="704" y="83"/>
                    </a:lnTo>
                    <a:lnTo>
                      <a:pt x="704" y="91"/>
                    </a:lnTo>
                    <a:lnTo>
                      <a:pt x="705" y="103"/>
                    </a:lnTo>
                    <a:lnTo>
                      <a:pt x="695" y="103"/>
                    </a:lnTo>
                    <a:lnTo>
                      <a:pt x="694" y="94"/>
                    </a:lnTo>
                    <a:lnTo>
                      <a:pt x="688" y="87"/>
                    </a:lnTo>
                    <a:lnTo>
                      <a:pt x="683" y="94"/>
                    </a:lnTo>
                    <a:lnTo>
                      <a:pt x="678" y="83"/>
                    </a:lnTo>
                    <a:lnTo>
                      <a:pt x="676" y="96"/>
                    </a:lnTo>
                    <a:lnTo>
                      <a:pt x="657" y="83"/>
                    </a:lnTo>
                    <a:lnTo>
                      <a:pt x="649" y="82"/>
                    </a:lnTo>
                    <a:lnTo>
                      <a:pt x="646" y="85"/>
                    </a:lnTo>
                    <a:lnTo>
                      <a:pt x="654" y="66"/>
                    </a:lnTo>
                    <a:lnTo>
                      <a:pt x="660" y="70"/>
                    </a:lnTo>
                    <a:lnTo>
                      <a:pt x="672" y="64"/>
                    </a:lnTo>
                    <a:lnTo>
                      <a:pt x="689" y="49"/>
                    </a:lnTo>
                    <a:lnTo>
                      <a:pt x="690" y="42"/>
                    </a:lnTo>
                    <a:lnTo>
                      <a:pt x="689" y="33"/>
                    </a:lnTo>
                    <a:lnTo>
                      <a:pt x="681" y="26"/>
                    </a:lnTo>
                    <a:lnTo>
                      <a:pt x="661" y="30"/>
                    </a:lnTo>
                    <a:lnTo>
                      <a:pt x="660" y="27"/>
                    </a:lnTo>
                    <a:lnTo>
                      <a:pt x="658" y="16"/>
                    </a:lnTo>
                    <a:lnTo>
                      <a:pt x="650" y="11"/>
                    </a:lnTo>
                    <a:lnTo>
                      <a:pt x="642" y="15"/>
                    </a:lnTo>
                    <a:lnTo>
                      <a:pt x="635" y="10"/>
                    </a:lnTo>
                    <a:lnTo>
                      <a:pt x="627" y="0"/>
                    </a:lnTo>
                    <a:lnTo>
                      <a:pt x="622" y="3"/>
                    </a:lnTo>
                    <a:lnTo>
                      <a:pt x="619" y="10"/>
                    </a:lnTo>
                    <a:lnTo>
                      <a:pt x="613" y="17"/>
                    </a:lnTo>
                    <a:lnTo>
                      <a:pt x="612" y="24"/>
                    </a:lnTo>
                    <a:lnTo>
                      <a:pt x="609" y="22"/>
                    </a:lnTo>
                    <a:lnTo>
                      <a:pt x="612" y="33"/>
                    </a:lnTo>
                    <a:lnTo>
                      <a:pt x="608" y="37"/>
                    </a:lnTo>
                    <a:lnTo>
                      <a:pt x="602" y="33"/>
                    </a:lnTo>
                    <a:lnTo>
                      <a:pt x="598" y="35"/>
                    </a:lnTo>
                    <a:lnTo>
                      <a:pt x="597" y="40"/>
                    </a:lnTo>
                    <a:lnTo>
                      <a:pt x="591" y="48"/>
                    </a:lnTo>
                    <a:lnTo>
                      <a:pt x="584" y="60"/>
                    </a:lnTo>
                    <a:lnTo>
                      <a:pt x="558" y="86"/>
                    </a:lnTo>
                    <a:lnTo>
                      <a:pt x="536" y="86"/>
                    </a:lnTo>
                    <a:lnTo>
                      <a:pt x="537" y="91"/>
                    </a:lnTo>
                    <a:lnTo>
                      <a:pt x="511" y="96"/>
                    </a:lnTo>
                    <a:lnTo>
                      <a:pt x="491" y="91"/>
                    </a:lnTo>
                    <a:lnTo>
                      <a:pt x="495" y="96"/>
                    </a:lnTo>
                    <a:lnTo>
                      <a:pt x="486" y="101"/>
                    </a:lnTo>
                    <a:lnTo>
                      <a:pt x="489" y="113"/>
                    </a:lnTo>
                    <a:lnTo>
                      <a:pt x="472" y="103"/>
                    </a:lnTo>
                    <a:lnTo>
                      <a:pt x="480" y="92"/>
                    </a:lnTo>
                    <a:lnTo>
                      <a:pt x="483" y="83"/>
                    </a:lnTo>
                    <a:lnTo>
                      <a:pt x="496" y="78"/>
                    </a:lnTo>
                    <a:lnTo>
                      <a:pt x="500" y="73"/>
                    </a:lnTo>
                    <a:lnTo>
                      <a:pt x="478" y="81"/>
                    </a:lnTo>
                    <a:lnTo>
                      <a:pt x="466" y="88"/>
                    </a:lnTo>
                    <a:lnTo>
                      <a:pt x="452" y="101"/>
                    </a:lnTo>
                    <a:lnTo>
                      <a:pt x="448" y="109"/>
                    </a:lnTo>
                    <a:lnTo>
                      <a:pt x="448" y="113"/>
                    </a:lnTo>
                    <a:lnTo>
                      <a:pt x="440" y="116"/>
                    </a:lnTo>
                    <a:lnTo>
                      <a:pt x="445" y="121"/>
                    </a:lnTo>
                    <a:lnTo>
                      <a:pt x="452" y="124"/>
                    </a:lnTo>
                    <a:lnTo>
                      <a:pt x="457" y="136"/>
                    </a:lnTo>
                    <a:lnTo>
                      <a:pt x="464" y="141"/>
                    </a:lnTo>
                    <a:lnTo>
                      <a:pt x="474" y="139"/>
                    </a:lnTo>
                    <a:lnTo>
                      <a:pt x="461" y="145"/>
                    </a:lnTo>
                    <a:lnTo>
                      <a:pt x="453" y="145"/>
                    </a:lnTo>
                    <a:lnTo>
                      <a:pt x="450" y="155"/>
                    </a:lnTo>
                    <a:lnTo>
                      <a:pt x="453" y="162"/>
                    </a:lnTo>
                    <a:lnTo>
                      <a:pt x="452" y="174"/>
                    </a:lnTo>
                    <a:lnTo>
                      <a:pt x="447" y="182"/>
                    </a:lnTo>
                    <a:lnTo>
                      <a:pt x="442" y="175"/>
                    </a:lnTo>
                    <a:lnTo>
                      <a:pt x="442" y="162"/>
                    </a:lnTo>
                    <a:lnTo>
                      <a:pt x="434" y="168"/>
                    </a:lnTo>
                    <a:lnTo>
                      <a:pt x="440" y="158"/>
                    </a:lnTo>
                    <a:lnTo>
                      <a:pt x="439" y="146"/>
                    </a:lnTo>
                    <a:lnTo>
                      <a:pt x="445" y="140"/>
                    </a:lnTo>
                    <a:lnTo>
                      <a:pt x="442" y="131"/>
                    </a:lnTo>
                    <a:lnTo>
                      <a:pt x="432" y="128"/>
                    </a:lnTo>
                    <a:lnTo>
                      <a:pt x="405" y="148"/>
                    </a:lnTo>
                    <a:lnTo>
                      <a:pt x="405" y="152"/>
                    </a:lnTo>
                    <a:lnTo>
                      <a:pt x="418" y="145"/>
                    </a:lnTo>
                    <a:lnTo>
                      <a:pt x="408" y="156"/>
                    </a:lnTo>
                    <a:lnTo>
                      <a:pt x="366" y="184"/>
                    </a:lnTo>
                    <a:lnTo>
                      <a:pt x="348" y="188"/>
                    </a:lnTo>
                    <a:lnTo>
                      <a:pt x="338" y="200"/>
                    </a:lnTo>
                    <a:lnTo>
                      <a:pt x="342" y="191"/>
                    </a:lnTo>
                    <a:lnTo>
                      <a:pt x="342" y="183"/>
                    </a:lnTo>
                    <a:lnTo>
                      <a:pt x="348" y="177"/>
                    </a:lnTo>
                    <a:lnTo>
                      <a:pt x="337" y="175"/>
                    </a:lnTo>
                    <a:lnTo>
                      <a:pt x="326" y="200"/>
                    </a:lnTo>
                    <a:lnTo>
                      <a:pt x="323" y="211"/>
                    </a:lnTo>
                    <a:lnTo>
                      <a:pt x="342" y="228"/>
                    </a:lnTo>
                    <a:lnTo>
                      <a:pt x="353" y="233"/>
                    </a:lnTo>
                    <a:lnTo>
                      <a:pt x="353" y="239"/>
                    </a:lnTo>
                    <a:lnTo>
                      <a:pt x="324" y="225"/>
                    </a:lnTo>
                    <a:lnTo>
                      <a:pt x="321" y="218"/>
                    </a:lnTo>
                    <a:lnTo>
                      <a:pt x="312" y="217"/>
                    </a:lnTo>
                    <a:lnTo>
                      <a:pt x="307" y="227"/>
                    </a:lnTo>
                    <a:lnTo>
                      <a:pt x="285" y="253"/>
                    </a:lnTo>
                    <a:lnTo>
                      <a:pt x="295" y="258"/>
                    </a:lnTo>
                    <a:lnTo>
                      <a:pt x="318" y="259"/>
                    </a:lnTo>
                    <a:lnTo>
                      <a:pt x="314" y="261"/>
                    </a:lnTo>
                    <a:lnTo>
                      <a:pt x="287" y="261"/>
                    </a:lnTo>
                    <a:lnTo>
                      <a:pt x="280" y="264"/>
                    </a:lnTo>
                    <a:lnTo>
                      <a:pt x="279" y="268"/>
                    </a:lnTo>
                    <a:lnTo>
                      <a:pt x="291" y="282"/>
                    </a:lnTo>
                    <a:lnTo>
                      <a:pt x="302" y="288"/>
                    </a:lnTo>
                    <a:lnTo>
                      <a:pt x="299" y="293"/>
                    </a:lnTo>
                    <a:lnTo>
                      <a:pt x="279" y="279"/>
                    </a:lnTo>
                    <a:lnTo>
                      <a:pt x="280" y="287"/>
                    </a:lnTo>
                    <a:lnTo>
                      <a:pt x="273" y="318"/>
                    </a:lnTo>
                    <a:lnTo>
                      <a:pt x="270" y="323"/>
                    </a:lnTo>
                    <a:lnTo>
                      <a:pt x="269" y="306"/>
                    </a:lnTo>
                    <a:lnTo>
                      <a:pt x="263" y="331"/>
                    </a:lnTo>
                    <a:lnTo>
                      <a:pt x="251" y="356"/>
                    </a:lnTo>
                    <a:lnTo>
                      <a:pt x="226" y="379"/>
                    </a:lnTo>
                    <a:lnTo>
                      <a:pt x="189" y="388"/>
                    </a:lnTo>
                    <a:lnTo>
                      <a:pt x="155" y="393"/>
                    </a:lnTo>
                    <a:lnTo>
                      <a:pt x="127" y="401"/>
                    </a:lnTo>
                    <a:lnTo>
                      <a:pt x="117" y="400"/>
                    </a:lnTo>
                    <a:lnTo>
                      <a:pt x="125" y="397"/>
                    </a:lnTo>
                    <a:lnTo>
                      <a:pt x="124" y="393"/>
                    </a:lnTo>
                    <a:lnTo>
                      <a:pt x="102" y="395"/>
                    </a:lnTo>
                    <a:lnTo>
                      <a:pt x="102" y="397"/>
                    </a:lnTo>
                    <a:lnTo>
                      <a:pt x="103" y="401"/>
                    </a:lnTo>
                    <a:lnTo>
                      <a:pt x="101" y="419"/>
                    </a:lnTo>
                    <a:lnTo>
                      <a:pt x="101" y="435"/>
                    </a:lnTo>
                    <a:lnTo>
                      <a:pt x="98" y="453"/>
                    </a:lnTo>
                    <a:lnTo>
                      <a:pt x="103" y="455"/>
                    </a:lnTo>
                    <a:lnTo>
                      <a:pt x="108" y="452"/>
                    </a:lnTo>
                    <a:lnTo>
                      <a:pt x="102" y="459"/>
                    </a:lnTo>
                    <a:lnTo>
                      <a:pt x="88" y="465"/>
                    </a:lnTo>
                    <a:lnTo>
                      <a:pt x="85" y="471"/>
                    </a:lnTo>
                    <a:lnTo>
                      <a:pt x="79" y="471"/>
                    </a:lnTo>
                    <a:lnTo>
                      <a:pt x="86" y="465"/>
                    </a:lnTo>
                    <a:lnTo>
                      <a:pt x="88" y="457"/>
                    </a:lnTo>
                    <a:lnTo>
                      <a:pt x="86" y="458"/>
                    </a:lnTo>
                    <a:lnTo>
                      <a:pt x="71" y="468"/>
                    </a:lnTo>
                    <a:lnTo>
                      <a:pt x="69" y="474"/>
                    </a:lnTo>
                    <a:lnTo>
                      <a:pt x="102" y="489"/>
                    </a:lnTo>
                    <a:lnTo>
                      <a:pt x="112" y="500"/>
                    </a:lnTo>
                    <a:lnTo>
                      <a:pt x="118" y="511"/>
                    </a:lnTo>
                    <a:lnTo>
                      <a:pt x="140" y="524"/>
                    </a:lnTo>
                    <a:lnTo>
                      <a:pt x="152" y="527"/>
                    </a:lnTo>
                    <a:lnTo>
                      <a:pt x="182" y="556"/>
                    </a:lnTo>
                    <a:lnTo>
                      <a:pt x="206" y="572"/>
                    </a:lnTo>
                    <a:lnTo>
                      <a:pt x="221" y="587"/>
                    </a:lnTo>
                    <a:lnTo>
                      <a:pt x="221" y="592"/>
                    </a:lnTo>
                    <a:lnTo>
                      <a:pt x="230" y="599"/>
                    </a:lnTo>
                    <a:lnTo>
                      <a:pt x="233" y="608"/>
                    </a:lnTo>
                    <a:lnTo>
                      <a:pt x="237" y="621"/>
                    </a:lnTo>
                    <a:lnTo>
                      <a:pt x="241" y="626"/>
                    </a:lnTo>
                    <a:lnTo>
                      <a:pt x="238" y="629"/>
                    </a:lnTo>
                    <a:lnTo>
                      <a:pt x="240" y="641"/>
                    </a:lnTo>
                    <a:lnTo>
                      <a:pt x="244" y="657"/>
                    </a:lnTo>
                    <a:lnTo>
                      <a:pt x="259" y="659"/>
                    </a:lnTo>
                    <a:lnTo>
                      <a:pt x="268" y="666"/>
                    </a:lnTo>
                    <a:lnTo>
                      <a:pt x="291" y="675"/>
                    </a:lnTo>
                    <a:lnTo>
                      <a:pt x="287" y="670"/>
                    </a:lnTo>
                    <a:lnTo>
                      <a:pt x="292" y="666"/>
                    </a:lnTo>
                    <a:lnTo>
                      <a:pt x="294" y="658"/>
                    </a:lnTo>
                    <a:lnTo>
                      <a:pt x="308" y="659"/>
                    </a:lnTo>
                    <a:lnTo>
                      <a:pt x="310" y="657"/>
                    </a:lnTo>
                    <a:lnTo>
                      <a:pt x="307" y="651"/>
                    </a:lnTo>
                    <a:lnTo>
                      <a:pt x="313" y="648"/>
                    </a:lnTo>
                    <a:lnTo>
                      <a:pt x="317" y="648"/>
                    </a:lnTo>
                    <a:lnTo>
                      <a:pt x="305" y="673"/>
                    </a:lnTo>
                    <a:lnTo>
                      <a:pt x="310" y="677"/>
                    </a:lnTo>
                    <a:lnTo>
                      <a:pt x="319" y="670"/>
                    </a:lnTo>
                    <a:lnTo>
                      <a:pt x="335" y="666"/>
                    </a:lnTo>
                    <a:lnTo>
                      <a:pt x="348" y="667"/>
                    </a:lnTo>
                    <a:lnTo>
                      <a:pt x="354" y="669"/>
                    </a:lnTo>
                    <a:lnTo>
                      <a:pt x="362" y="678"/>
                    </a:lnTo>
                    <a:lnTo>
                      <a:pt x="359" y="683"/>
                    </a:lnTo>
                    <a:lnTo>
                      <a:pt x="349" y="686"/>
                    </a:lnTo>
                    <a:lnTo>
                      <a:pt x="343" y="705"/>
                    </a:lnTo>
                    <a:lnTo>
                      <a:pt x="355" y="723"/>
                    </a:lnTo>
                    <a:lnTo>
                      <a:pt x="372" y="736"/>
                    </a:lnTo>
                    <a:lnTo>
                      <a:pt x="375" y="729"/>
                    </a:lnTo>
                    <a:lnTo>
                      <a:pt x="375" y="718"/>
                    </a:lnTo>
                    <a:lnTo>
                      <a:pt x="378" y="713"/>
                    </a:lnTo>
                    <a:lnTo>
                      <a:pt x="377" y="724"/>
                    </a:lnTo>
                    <a:lnTo>
                      <a:pt x="381" y="727"/>
                    </a:lnTo>
                    <a:lnTo>
                      <a:pt x="383" y="721"/>
                    </a:lnTo>
                    <a:lnTo>
                      <a:pt x="399" y="720"/>
                    </a:lnTo>
                    <a:lnTo>
                      <a:pt x="415" y="731"/>
                    </a:lnTo>
                    <a:lnTo>
                      <a:pt x="427" y="727"/>
                    </a:lnTo>
                    <a:lnTo>
                      <a:pt x="436" y="717"/>
                    </a:lnTo>
                    <a:lnTo>
                      <a:pt x="446" y="720"/>
                    </a:lnTo>
                    <a:lnTo>
                      <a:pt x="453" y="713"/>
                    </a:lnTo>
                    <a:lnTo>
                      <a:pt x="469" y="716"/>
                    </a:lnTo>
                    <a:lnTo>
                      <a:pt x="464" y="722"/>
                    </a:lnTo>
                    <a:lnTo>
                      <a:pt x="440" y="731"/>
                    </a:lnTo>
                    <a:lnTo>
                      <a:pt x="435" y="739"/>
                    </a:lnTo>
                    <a:lnTo>
                      <a:pt x="441" y="742"/>
                    </a:lnTo>
                    <a:lnTo>
                      <a:pt x="443" y="736"/>
                    </a:lnTo>
                    <a:lnTo>
                      <a:pt x="467" y="728"/>
                    </a:lnTo>
                    <a:lnTo>
                      <a:pt x="472" y="732"/>
                    </a:lnTo>
                    <a:lnTo>
                      <a:pt x="472" y="739"/>
                    </a:lnTo>
                    <a:lnTo>
                      <a:pt x="464" y="745"/>
                    </a:lnTo>
                    <a:lnTo>
                      <a:pt x="442" y="747"/>
                    </a:lnTo>
                    <a:lnTo>
                      <a:pt x="434" y="750"/>
                    </a:lnTo>
                    <a:lnTo>
                      <a:pt x="430" y="756"/>
                    </a:lnTo>
                    <a:lnTo>
                      <a:pt x="410" y="759"/>
                    </a:lnTo>
                    <a:lnTo>
                      <a:pt x="403" y="758"/>
                    </a:lnTo>
                    <a:lnTo>
                      <a:pt x="398" y="750"/>
                    </a:lnTo>
                    <a:lnTo>
                      <a:pt x="392" y="748"/>
                    </a:lnTo>
                    <a:lnTo>
                      <a:pt x="389" y="744"/>
                    </a:lnTo>
                    <a:lnTo>
                      <a:pt x="382" y="743"/>
                    </a:lnTo>
                    <a:lnTo>
                      <a:pt x="381" y="737"/>
                    </a:lnTo>
                    <a:lnTo>
                      <a:pt x="376" y="738"/>
                    </a:lnTo>
                    <a:lnTo>
                      <a:pt x="369" y="744"/>
                    </a:lnTo>
                    <a:lnTo>
                      <a:pt x="351" y="744"/>
                    </a:lnTo>
                    <a:lnTo>
                      <a:pt x="342" y="736"/>
                    </a:lnTo>
                    <a:lnTo>
                      <a:pt x="332" y="717"/>
                    </a:lnTo>
                    <a:lnTo>
                      <a:pt x="338" y="734"/>
                    </a:lnTo>
                    <a:lnTo>
                      <a:pt x="344" y="744"/>
                    </a:lnTo>
                    <a:lnTo>
                      <a:pt x="339" y="755"/>
                    </a:lnTo>
                    <a:lnTo>
                      <a:pt x="339" y="766"/>
                    </a:lnTo>
                    <a:lnTo>
                      <a:pt x="346" y="769"/>
                    </a:lnTo>
                    <a:lnTo>
                      <a:pt x="344" y="764"/>
                    </a:lnTo>
                    <a:lnTo>
                      <a:pt x="349" y="753"/>
                    </a:lnTo>
                    <a:lnTo>
                      <a:pt x="361" y="755"/>
                    </a:lnTo>
                    <a:lnTo>
                      <a:pt x="388" y="764"/>
                    </a:lnTo>
                    <a:lnTo>
                      <a:pt x="394" y="771"/>
                    </a:lnTo>
                    <a:lnTo>
                      <a:pt x="393" y="780"/>
                    </a:lnTo>
                    <a:lnTo>
                      <a:pt x="385" y="791"/>
                    </a:lnTo>
                    <a:lnTo>
                      <a:pt x="386" y="785"/>
                    </a:lnTo>
                    <a:lnTo>
                      <a:pt x="383" y="779"/>
                    </a:lnTo>
                    <a:lnTo>
                      <a:pt x="364" y="771"/>
                    </a:lnTo>
                    <a:lnTo>
                      <a:pt x="354" y="793"/>
                    </a:lnTo>
                    <a:lnTo>
                      <a:pt x="350" y="802"/>
                    </a:lnTo>
                    <a:lnTo>
                      <a:pt x="350" y="809"/>
                    </a:lnTo>
                    <a:lnTo>
                      <a:pt x="346" y="814"/>
                    </a:lnTo>
                    <a:lnTo>
                      <a:pt x="339" y="810"/>
                    </a:lnTo>
                    <a:lnTo>
                      <a:pt x="337" y="804"/>
                    </a:lnTo>
                    <a:lnTo>
                      <a:pt x="332" y="798"/>
                    </a:lnTo>
                    <a:lnTo>
                      <a:pt x="322" y="801"/>
                    </a:lnTo>
                    <a:lnTo>
                      <a:pt x="321" y="803"/>
                    </a:lnTo>
                    <a:lnTo>
                      <a:pt x="314" y="799"/>
                    </a:lnTo>
                    <a:lnTo>
                      <a:pt x="302" y="802"/>
                    </a:lnTo>
                    <a:lnTo>
                      <a:pt x="300" y="797"/>
                    </a:lnTo>
                    <a:lnTo>
                      <a:pt x="296" y="801"/>
                    </a:lnTo>
                    <a:lnTo>
                      <a:pt x="297" y="795"/>
                    </a:lnTo>
                    <a:lnTo>
                      <a:pt x="289" y="796"/>
                    </a:lnTo>
                    <a:lnTo>
                      <a:pt x="285" y="802"/>
                    </a:lnTo>
                    <a:lnTo>
                      <a:pt x="280" y="799"/>
                    </a:lnTo>
                    <a:lnTo>
                      <a:pt x="269" y="797"/>
                    </a:lnTo>
                    <a:lnTo>
                      <a:pt x="246" y="799"/>
                    </a:lnTo>
                    <a:lnTo>
                      <a:pt x="237" y="792"/>
                    </a:lnTo>
                    <a:lnTo>
                      <a:pt x="237" y="782"/>
                    </a:lnTo>
                    <a:lnTo>
                      <a:pt x="221" y="781"/>
                    </a:lnTo>
                    <a:lnTo>
                      <a:pt x="238" y="767"/>
                    </a:lnTo>
                    <a:lnTo>
                      <a:pt x="237" y="756"/>
                    </a:lnTo>
                    <a:lnTo>
                      <a:pt x="238" y="744"/>
                    </a:lnTo>
                    <a:lnTo>
                      <a:pt x="237" y="736"/>
                    </a:lnTo>
                    <a:lnTo>
                      <a:pt x="227" y="729"/>
                    </a:lnTo>
                    <a:lnTo>
                      <a:pt x="230" y="727"/>
                    </a:lnTo>
                    <a:lnTo>
                      <a:pt x="246" y="724"/>
                    </a:lnTo>
                    <a:lnTo>
                      <a:pt x="227" y="723"/>
                    </a:lnTo>
                    <a:lnTo>
                      <a:pt x="215" y="727"/>
                    </a:lnTo>
                    <a:lnTo>
                      <a:pt x="188" y="728"/>
                    </a:lnTo>
                    <a:lnTo>
                      <a:pt x="172" y="747"/>
                    </a:lnTo>
                    <a:lnTo>
                      <a:pt x="160" y="749"/>
                    </a:lnTo>
                    <a:lnTo>
                      <a:pt x="154" y="753"/>
                    </a:lnTo>
                    <a:lnTo>
                      <a:pt x="149" y="752"/>
                    </a:lnTo>
                    <a:lnTo>
                      <a:pt x="136" y="761"/>
                    </a:lnTo>
                    <a:lnTo>
                      <a:pt x="125" y="772"/>
                    </a:lnTo>
                    <a:lnTo>
                      <a:pt x="135" y="780"/>
                    </a:lnTo>
                    <a:lnTo>
                      <a:pt x="141" y="790"/>
                    </a:lnTo>
                    <a:lnTo>
                      <a:pt x="136" y="792"/>
                    </a:lnTo>
                    <a:lnTo>
                      <a:pt x="115" y="793"/>
                    </a:lnTo>
                    <a:lnTo>
                      <a:pt x="111" y="790"/>
                    </a:lnTo>
                    <a:lnTo>
                      <a:pt x="109" y="783"/>
                    </a:lnTo>
                    <a:lnTo>
                      <a:pt x="101" y="787"/>
                    </a:lnTo>
                    <a:lnTo>
                      <a:pt x="77" y="802"/>
                    </a:lnTo>
                    <a:lnTo>
                      <a:pt x="71" y="810"/>
                    </a:lnTo>
                    <a:lnTo>
                      <a:pt x="68" y="808"/>
                    </a:lnTo>
                    <a:lnTo>
                      <a:pt x="66" y="814"/>
                    </a:lnTo>
                    <a:lnTo>
                      <a:pt x="61" y="823"/>
                    </a:lnTo>
                    <a:lnTo>
                      <a:pt x="50" y="828"/>
                    </a:lnTo>
                    <a:lnTo>
                      <a:pt x="45" y="822"/>
                    </a:lnTo>
                    <a:lnTo>
                      <a:pt x="36" y="829"/>
                    </a:lnTo>
                    <a:lnTo>
                      <a:pt x="32" y="835"/>
                    </a:lnTo>
                    <a:lnTo>
                      <a:pt x="32" y="840"/>
                    </a:lnTo>
                    <a:lnTo>
                      <a:pt x="34" y="842"/>
                    </a:lnTo>
                    <a:lnTo>
                      <a:pt x="11" y="855"/>
                    </a:lnTo>
                    <a:lnTo>
                      <a:pt x="6" y="856"/>
                    </a:lnTo>
                    <a:lnTo>
                      <a:pt x="12" y="842"/>
                    </a:lnTo>
                    <a:lnTo>
                      <a:pt x="0" y="850"/>
                    </a:lnTo>
                    <a:lnTo>
                      <a:pt x="0" y="858"/>
                    </a:lnTo>
                    <a:lnTo>
                      <a:pt x="6" y="865"/>
                    </a:lnTo>
                    <a:lnTo>
                      <a:pt x="43" y="889"/>
                    </a:lnTo>
                    <a:lnTo>
                      <a:pt x="71" y="899"/>
                    </a:lnTo>
                    <a:lnTo>
                      <a:pt x="75" y="898"/>
                    </a:lnTo>
                    <a:lnTo>
                      <a:pt x="70" y="890"/>
                    </a:lnTo>
                    <a:lnTo>
                      <a:pt x="107" y="903"/>
                    </a:lnTo>
                    <a:lnTo>
                      <a:pt x="90" y="910"/>
                    </a:lnTo>
                    <a:lnTo>
                      <a:pt x="81" y="922"/>
                    </a:lnTo>
                    <a:lnTo>
                      <a:pt x="72" y="919"/>
                    </a:lnTo>
                    <a:lnTo>
                      <a:pt x="74" y="911"/>
                    </a:lnTo>
                    <a:lnTo>
                      <a:pt x="70" y="906"/>
                    </a:lnTo>
                    <a:lnTo>
                      <a:pt x="68" y="915"/>
                    </a:lnTo>
                    <a:lnTo>
                      <a:pt x="80" y="941"/>
                    </a:lnTo>
                    <a:lnTo>
                      <a:pt x="91" y="952"/>
                    </a:lnTo>
                    <a:lnTo>
                      <a:pt x="91" y="963"/>
                    </a:lnTo>
                    <a:lnTo>
                      <a:pt x="88" y="976"/>
                    </a:lnTo>
                    <a:lnTo>
                      <a:pt x="100" y="990"/>
                    </a:lnTo>
                    <a:lnTo>
                      <a:pt x="104" y="991"/>
                    </a:lnTo>
                    <a:lnTo>
                      <a:pt x="108" y="996"/>
                    </a:lnTo>
                    <a:lnTo>
                      <a:pt x="150" y="1005"/>
                    </a:lnTo>
                    <a:lnTo>
                      <a:pt x="160" y="1003"/>
                    </a:lnTo>
                    <a:lnTo>
                      <a:pt x="179" y="1013"/>
                    </a:lnTo>
                    <a:lnTo>
                      <a:pt x="210" y="997"/>
                    </a:lnTo>
                    <a:lnTo>
                      <a:pt x="231" y="1001"/>
                    </a:lnTo>
                    <a:lnTo>
                      <a:pt x="247" y="996"/>
                    </a:lnTo>
                    <a:lnTo>
                      <a:pt x="263" y="1003"/>
                    </a:lnTo>
                    <a:lnTo>
                      <a:pt x="275" y="1017"/>
                    </a:lnTo>
                    <a:lnTo>
                      <a:pt x="278" y="1013"/>
                    </a:lnTo>
                    <a:lnTo>
                      <a:pt x="279" y="1003"/>
                    </a:lnTo>
                    <a:lnTo>
                      <a:pt x="270" y="1001"/>
                    </a:lnTo>
                    <a:lnTo>
                      <a:pt x="263" y="995"/>
                    </a:lnTo>
                    <a:lnTo>
                      <a:pt x="260" y="990"/>
                    </a:lnTo>
                    <a:lnTo>
                      <a:pt x="275" y="989"/>
                    </a:lnTo>
                    <a:lnTo>
                      <a:pt x="280" y="997"/>
                    </a:lnTo>
                    <a:lnTo>
                      <a:pt x="290" y="1005"/>
                    </a:lnTo>
                    <a:lnTo>
                      <a:pt x="294" y="1033"/>
                    </a:lnTo>
                    <a:lnTo>
                      <a:pt x="297" y="1033"/>
                    </a:lnTo>
                    <a:lnTo>
                      <a:pt x="303" y="1017"/>
                    </a:lnTo>
                    <a:lnTo>
                      <a:pt x="312" y="1002"/>
                    </a:lnTo>
                    <a:lnTo>
                      <a:pt x="324" y="990"/>
                    </a:lnTo>
                    <a:lnTo>
                      <a:pt x="330" y="981"/>
                    </a:lnTo>
                    <a:lnTo>
                      <a:pt x="351" y="971"/>
                    </a:lnTo>
                    <a:lnTo>
                      <a:pt x="350" y="964"/>
                    </a:lnTo>
                    <a:lnTo>
                      <a:pt x="365" y="970"/>
                    </a:lnTo>
                    <a:lnTo>
                      <a:pt x="371" y="969"/>
                    </a:lnTo>
                    <a:lnTo>
                      <a:pt x="377" y="962"/>
                    </a:lnTo>
                    <a:lnTo>
                      <a:pt x="389" y="954"/>
                    </a:lnTo>
                    <a:lnTo>
                      <a:pt x="400" y="968"/>
                    </a:lnTo>
                    <a:lnTo>
                      <a:pt x="405" y="970"/>
                    </a:lnTo>
                    <a:lnTo>
                      <a:pt x="405" y="984"/>
                    </a:lnTo>
                    <a:lnTo>
                      <a:pt x="400" y="995"/>
                    </a:lnTo>
                    <a:lnTo>
                      <a:pt x="394" y="1003"/>
                    </a:lnTo>
                    <a:lnTo>
                      <a:pt x="382" y="1008"/>
                    </a:lnTo>
                    <a:lnTo>
                      <a:pt x="373" y="1003"/>
                    </a:lnTo>
                    <a:lnTo>
                      <a:pt x="365" y="1003"/>
                    </a:lnTo>
                    <a:lnTo>
                      <a:pt x="365" y="1014"/>
                    </a:lnTo>
                    <a:lnTo>
                      <a:pt x="367" y="1021"/>
                    </a:lnTo>
                    <a:lnTo>
                      <a:pt x="372" y="1016"/>
                    </a:lnTo>
                    <a:lnTo>
                      <a:pt x="382" y="1019"/>
                    </a:lnTo>
                    <a:lnTo>
                      <a:pt x="387" y="1033"/>
                    </a:lnTo>
                    <a:lnTo>
                      <a:pt x="397" y="1052"/>
                    </a:lnTo>
                    <a:lnTo>
                      <a:pt x="396" y="1061"/>
                    </a:lnTo>
                    <a:lnTo>
                      <a:pt x="394" y="1065"/>
                    </a:lnTo>
                    <a:lnTo>
                      <a:pt x="400" y="1070"/>
                    </a:lnTo>
                    <a:lnTo>
                      <a:pt x="403" y="1077"/>
                    </a:lnTo>
                    <a:lnTo>
                      <a:pt x="404" y="1084"/>
                    </a:lnTo>
                    <a:lnTo>
                      <a:pt x="403" y="1098"/>
                    </a:lnTo>
                    <a:lnTo>
                      <a:pt x="394" y="1115"/>
                    </a:lnTo>
                    <a:lnTo>
                      <a:pt x="387" y="1125"/>
                    </a:lnTo>
                    <a:lnTo>
                      <a:pt x="380" y="1132"/>
                    </a:lnTo>
                    <a:lnTo>
                      <a:pt x="371" y="1135"/>
                    </a:lnTo>
                    <a:lnTo>
                      <a:pt x="360" y="1135"/>
                    </a:lnTo>
                    <a:lnTo>
                      <a:pt x="353" y="1140"/>
                    </a:lnTo>
                    <a:lnTo>
                      <a:pt x="344" y="1138"/>
                    </a:lnTo>
                    <a:lnTo>
                      <a:pt x="326" y="1143"/>
                    </a:lnTo>
                    <a:lnTo>
                      <a:pt x="322" y="1143"/>
                    </a:lnTo>
                    <a:lnTo>
                      <a:pt x="332" y="1132"/>
                    </a:lnTo>
                    <a:lnTo>
                      <a:pt x="330" y="1130"/>
                    </a:lnTo>
                    <a:lnTo>
                      <a:pt x="321" y="1131"/>
                    </a:lnTo>
                    <a:lnTo>
                      <a:pt x="317" y="1135"/>
                    </a:lnTo>
                    <a:lnTo>
                      <a:pt x="312" y="1147"/>
                    </a:lnTo>
                    <a:lnTo>
                      <a:pt x="303" y="1158"/>
                    </a:lnTo>
                    <a:lnTo>
                      <a:pt x="286" y="1174"/>
                    </a:lnTo>
                    <a:lnTo>
                      <a:pt x="280" y="1183"/>
                    </a:lnTo>
                    <a:lnTo>
                      <a:pt x="271" y="1186"/>
                    </a:lnTo>
                    <a:lnTo>
                      <a:pt x="260" y="1183"/>
                    </a:lnTo>
                    <a:lnTo>
                      <a:pt x="256" y="1179"/>
                    </a:lnTo>
                    <a:lnTo>
                      <a:pt x="240" y="1191"/>
                    </a:lnTo>
                    <a:lnTo>
                      <a:pt x="222" y="1197"/>
                    </a:lnTo>
                    <a:lnTo>
                      <a:pt x="219" y="1202"/>
                    </a:lnTo>
                    <a:lnTo>
                      <a:pt x="217" y="1207"/>
                    </a:lnTo>
                    <a:lnTo>
                      <a:pt x="220" y="1211"/>
                    </a:lnTo>
                    <a:lnTo>
                      <a:pt x="222" y="1219"/>
                    </a:lnTo>
                    <a:lnTo>
                      <a:pt x="219" y="1224"/>
                    </a:lnTo>
                    <a:lnTo>
                      <a:pt x="201" y="1221"/>
                    </a:lnTo>
                    <a:lnTo>
                      <a:pt x="190" y="1223"/>
                    </a:lnTo>
                    <a:lnTo>
                      <a:pt x="178" y="1237"/>
                    </a:lnTo>
                    <a:lnTo>
                      <a:pt x="174" y="1245"/>
                    </a:lnTo>
                    <a:lnTo>
                      <a:pt x="170" y="1243"/>
                    </a:lnTo>
                    <a:lnTo>
                      <a:pt x="162" y="1244"/>
                    </a:lnTo>
                    <a:lnTo>
                      <a:pt x="145" y="1266"/>
                    </a:lnTo>
                    <a:lnTo>
                      <a:pt x="142" y="1267"/>
                    </a:lnTo>
                    <a:lnTo>
                      <a:pt x="139" y="1271"/>
                    </a:lnTo>
                    <a:lnTo>
                      <a:pt x="138" y="1277"/>
                    </a:lnTo>
                    <a:lnTo>
                      <a:pt x="128" y="1299"/>
                    </a:lnTo>
                    <a:lnTo>
                      <a:pt x="127" y="1305"/>
                    </a:lnTo>
                    <a:lnTo>
                      <a:pt x="128" y="1323"/>
                    </a:lnTo>
                    <a:lnTo>
                      <a:pt x="125" y="1328"/>
                    </a:lnTo>
                    <a:lnTo>
                      <a:pt x="117" y="1330"/>
                    </a:lnTo>
                    <a:lnTo>
                      <a:pt x="111" y="1329"/>
                    </a:lnTo>
                    <a:lnTo>
                      <a:pt x="107" y="1330"/>
                    </a:lnTo>
                    <a:lnTo>
                      <a:pt x="107" y="1336"/>
                    </a:lnTo>
                    <a:lnTo>
                      <a:pt x="118" y="1345"/>
                    </a:lnTo>
                    <a:lnTo>
                      <a:pt x="115" y="1348"/>
                    </a:lnTo>
                    <a:lnTo>
                      <a:pt x="104" y="1351"/>
                    </a:lnTo>
                    <a:lnTo>
                      <a:pt x="102" y="1358"/>
                    </a:lnTo>
                    <a:lnTo>
                      <a:pt x="101" y="1366"/>
                    </a:lnTo>
                    <a:lnTo>
                      <a:pt x="104" y="1363"/>
                    </a:lnTo>
                    <a:lnTo>
                      <a:pt x="124" y="1360"/>
                    </a:lnTo>
                    <a:lnTo>
                      <a:pt x="131" y="1357"/>
                    </a:lnTo>
                    <a:lnTo>
                      <a:pt x="138" y="1351"/>
                    </a:lnTo>
                    <a:lnTo>
                      <a:pt x="156" y="1348"/>
                    </a:lnTo>
                    <a:lnTo>
                      <a:pt x="157" y="1352"/>
                    </a:lnTo>
                    <a:lnTo>
                      <a:pt x="151" y="1355"/>
                    </a:lnTo>
                    <a:lnTo>
                      <a:pt x="155" y="1358"/>
                    </a:lnTo>
                    <a:lnTo>
                      <a:pt x="134" y="1362"/>
                    </a:lnTo>
                    <a:lnTo>
                      <a:pt x="125" y="1366"/>
                    </a:lnTo>
                    <a:lnTo>
                      <a:pt x="119" y="1373"/>
                    </a:lnTo>
                    <a:lnTo>
                      <a:pt x="118" y="1378"/>
                    </a:lnTo>
                    <a:lnTo>
                      <a:pt x="133" y="1388"/>
                    </a:lnTo>
                    <a:lnTo>
                      <a:pt x="145" y="1378"/>
                    </a:lnTo>
                    <a:lnTo>
                      <a:pt x="151" y="1379"/>
                    </a:lnTo>
                    <a:lnTo>
                      <a:pt x="146" y="1385"/>
                    </a:lnTo>
                    <a:lnTo>
                      <a:pt x="144" y="1394"/>
                    </a:lnTo>
                    <a:lnTo>
                      <a:pt x="147" y="1405"/>
                    </a:lnTo>
                    <a:lnTo>
                      <a:pt x="151" y="1410"/>
                    </a:lnTo>
                    <a:lnTo>
                      <a:pt x="152" y="1417"/>
                    </a:lnTo>
                    <a:lnTo>
                      <a:pt x="156" y="1423"/>
                    </a:lnTo>
                    <a:lnTo>
                      <a:pt x="161" y="1427"/>
                    </a:lnTo>
                    <a:lnTo>
                      <a:pt x="165" y="1425"/>
                    </a:lnTo>
                    <a:lnTo>
                      <a:pt x="174" y="1411"/>
                    </a:lnTo>
                    <a:lnTo>
                      <a:pt x="176" y="1420"/>
                    </a:lnTo>
                    <a:lnTo>
                      <a:pt x="179" y="1422"/>
                    </a:lnTo>
                    <a:lnTo>
                      <a:pt x="193" y="1420"/>
                    </a:lnTo>
                    <a:lnTo>
                      <a:pt x="184" y="1436"/>
                    </a:lnTo>
                    <a:lnTo>
                      <a:pt x="197" y="1441"/>
                    </a:lnTo>
                    <a:lnTo>
                      <a:pt x="219" y="1446"/>
                    </a:lnTo>
                    <a:lnTo>
                      <a:pt x="230" y="1439"/>
                    </a:lnTo>
                    <a:lnTo>
                      <a:pt x="238" y="1439"/>
                    </a:lnTo>
                    <a:lnTo>
                      <a:pt x="242" y="1449"/>
                    </a:lnTo>
                    <a:lnTo>
                      <a:pt x="237" y="1457"/>
                    </a:lnTo>
                    <a:lnTo>
                      <a:pt x="220" y="1463"/>
                    </a:lnTo>
                    <a:lnTo>
                      <a:pt x="214" y="1474"/>
                    </a:lnTo>
                    <a:lnTo>
                      <a:pt x="203" y="1487"/>
                    </a:lnTo>
                    <a:lnTo>
                      <a:pt x="197" y="1497"/>
                    </a:lnTo>
                    <a:lnTo>
                      <a:pt x="194" y="1506"/>
                    </a:lnTo>
                    <a:lnTo>
                      <a:pt x="194" y="1514"/>
                    </a:lnTo>
                    <a:lnTo>
                      <a:pt x="204" y="1533"/>
                    </a:lnTo>
                    <a:lnTo>
                      <a:pt x="209" y="1534"/>
                    </a:lnTo>
                    <a:lnTo>
                      <a:pt x="216" y="1529"/>
                    </a:lnTo>
                    <a:lnTo>
                      <a:pt x="224" y="1527"/>
                    </a:lnTo>
                    <a:lnTo>
                      <a:pt x="226" y="1531"/>
                    </a:lnTo>
                    <a:lnTo>
                      <a:pt x="222" y="1535"/>
                    </a:lnTo>
                    <a:lnTo>
                      <a:pt x="224" y="1538"/>
                    </a:lnTo>
                    <a:lnTo>
                      <a:pt x="237" y="1538"/>
                    </a:lnTo>
                    <a:lnTo>
                      <a:pt x="235" y="1540"/>
                    </a:lnTo>
                    <a:lnTo>
                      <a:pt x="222" y="1541"/>
                    </a:lnTo>
                    <a:lnTo>
                      <a:pt x="215" y="1546"/>
                    </a:lnTo>
                    <a:lnTo>
                      <a:pt x="220" y="1554"/>
                    </a:lnTo>
                    <a:lnTo>
                      <a:pt x="232" y="1563"/>
                    </a:lnTo>
                    <a:lnTo>
                      <a:pt x="238" y="1563"/>
                    </a:lnTo>
                    <a:lnTo>
                      <a:pt x="243" y="1566"/>
                    </a:lnTo>
                    <a:lnTo>
                      <a:pt x="248" y="1565"/>
                    </a:lnTo>
                    <a:lnTo>
                      <a:pt x="254" y="1568"/>
                    </a:lnTo>
                    <a:lnTo>
                      <a:pt x="262" y="1567"/>
                    </a:lnTo>
                    <a:lnTo>
                      <a:pt x="269" y="1571"/>
                    </a:lnTo>
                    <a:lnTo>
                      <a:pt x="276" y="1571"/>
                    </a:lnTo>
                    <a:lnTo>
                      <a:pt x="278" y="1565"/>
                    </a:lnTo>
                    <a:lnTo>
                      <a:pt x="285" y="1559"/>
                    </a:lnTo>
                    <a:lnTo>
                      <a:pt x="301" y="1536"/>
                    </a:lnTo>
                    <a:lnTo>
                      <a:pt x="307" y="1519"/>
                    </a:lnTo>
                    <a:lnTo>
                      <a:pt x="313" y="1517"/>
                    </a:lnTo>
                    <a:lnTo>
                      <a:pt x="312" y="1512"/>
                    </a:lnTo>
                    <a:lnTo>
                      <a:pt x="305" y="1507"/>
                    </a:lnTo>
                    <a:lnTo>
                      <a:pt x="301" y="1496"/>
                    </a:lnTo>
                    <a:lnTo>
                      <a:pt x="318" y="1468"/>
                    </a:lnTo>
                    <a:lnTo>
                      <a:pt x="334" y="1457"/>
                    </a:lnTo>
                    <a:lnTo>
                      <a:pt x="342" y="1447"/>
                    </a:lnTo>
                    <a:lnTo>
                      <a:pt x="348" y="1442"/>
                    </a:lnTo>
                    <a:lnTo>
                      <a:pt x="361" y="1441"/>
                    </a:lnTo>
                    <a:lnTo>
                      <a:pt x="328" y="1471"/>
                    </a:lnTo>
                    <a:lnTo>
                      <a:pt x="312" y="1495"/>
                    </a:lnTo>
                    <a:lnTo>
                      <a:pt x="311" y="1501"/>
                    </a:lnTo>
                    <a:lnTo>
                      <a:pt x="312" y="1504"/>
                    </a:lnTo>
                    <a:lnTo>
                      <a:pt x="318" y="1509"/>
                    </a:lnTo>
                    <a:lnTo>
                      <a:pt x="321" y="1519"/>
                    </a:lnTo>
                    <a:lnTo>
                      <a:pt x="322" y="1528"/>
                    </a:lnTo>
                    <a:lnTo>
                      <a:pt x="326" y="1538"/>
                    </a:lnTo>
                    <a:lnTo>
                      <a:pt x="333" y="1546"/>
                    </a:lnTo>
                    <a:lnTo>
                      <a:pt x="343" y="1576"/>
                    </a:lnTo>
                    <a:lnTo>
                      <a:pt x="349" y="1583"/>
                    </a:lnTo>
                    <a:lnTo>
                      <a:pt x="349" y="1589"/>
                    </a:lnTo>
                    <a:lnTo>
                      <a:pt x="338" y="1604"/>
                    </a:lnTo>
                    <a:lnTo>
                      <a:pt x="337" y="1608"/>
                    </a:lnTo>
                    <a:lnTo>
                      <a:pt x="333" y="1609"/>
                    </a:lnTo>
                    <a:lnTo>
                      <a:pt x="332" y="1617"/>
                    </a:lnTo>
                    <a:lnTo>
                      <a:pt x="338" y="1631"/>
                    </a:lnTo>
                    <a:lnTo>
                      <a:pt x="343" y="1627"/>
                    </a:lnTo>
                    <a:lnTo>
                      <a:pt x="350" y="1627"/>
                    </a:lnTo>
                    <a:lnTo>
                      <a:pt x="356" y="1631"/>
                    </a:lnTo>
                    <a:lnTo>
                      <a:pt x="351" y="1633"/>
                    </a:lnTo>
                    <a:lnTo>
                      <a:pt x="345" y="1641"/>
                    </a:lnTo>
                    <a:lnTo>
                      <a:pt x="346" y="1657"/>
                    </a:lnTo>
                    <a:lnTo>
                      <a:pt x="351" y="1657"/>
                    </a:lnTo>
                    <a:lnTo>
                      <a:pt x="355" y="1660"/>
                    </a:lnTo>
                    <a:lnTo>
                      <a:pt x="351" y="1662"/>
                    </a:lnTo>
                    <a:lnTo>
                      <a:pt x="342" y="1673"/>
                    </a:lnTo>
                    <a:lnTo>
                      <a:pt x="333" y="1673"/>
                    </a:lnTo>
                    <a:lnTo>
                      <a:pt x="326" y="1680"/>
                    </a:lnTo>
                    <a:lnTo>
                      <a:pt x="345" y="1683"/>
                    </a:lnTo>
                    <a:lnTo>
                      <a:pt x="357" y="1676"/>
                    </a:lnTo>
                    <a:lnTo>
                      <a:pt x="366" y="1664"/>
                    </a:lnTo>
                    <a:lnTo>
                      <a:pt x="373" y="1662"/>
                    </a:lnTo>
                    <a:lnTo>
                      <a:pt x="388" y="1649"/>
                    </a:lnTo>
                    <a:lnTo>
                      <a:pt x="399" y="1649"/>
                    </a:lnTo>
                    <a:lnTo>
                      <a:pt x="413" y="1637"/>
                    </a:lnTo>
                    <a:lnTo>
                      <a:pt x="426" y="1611"/>
                    </a:lnTo>
                    <a:lnTo>
                      <a:pt x="429" y="1620"/>
                    </a:lnTo>
                    <a:lnTo>
                      <a:pt x="429" y="1630"/>
                    </a:lnTo>
                    <a:lnTo>
                      <a:pt x="425" y="1635"/>
                    </a:lnTo>
                    <a:lnTo>
                      <a:pt x="425" y="1642"/>
                    </a:lnTo>
                    <a:lnTo>
                      <a:pt x="426" y="1648"/>
                    </a:lnTo>
                    <a:lnTo>
                      <a:pt x="432" y="1654"/>
                    </a:lnTo>
                    <a:lnTo>
                      <a:pt x="436" y="1653"/>
                    </a:lnTo>
                    <a:lnTo>
                      <a:pt x="440" y="1659"/>
                    </a:lnTo>
                    <a:lnTo>
                      <a:pt x="446" y="1662"/>
                    </a:lnTo>
                    <a:lnTo>
                      <a:pt x="456" y="1653"/>
                    </a:lnTo>
                    <a:lnTo>
                      <a:pt x="458" y="1648"/>
                    </a:lnTo>
                    <a:lnTo>
                      <a:pt x="461" y="1652"/>
                    </a:lnTo>
                    <a:lnTo>
                      <a:pt x="466" y="1652"/>
                    </a:lnTo>
                    <a:lnTo>
                      <a:pt x="464" y="1658"/>
                    </a:lnTo>
                    <a:lnTo>
                      <a:pt x="470" y="1662"/>
                    </a:lnTo>
                    <a:lnTo>
                      <a:pt x="477" y="1670"/>
                    </a:lnTo>
                    <a:lnTo>
                      <a:pt x="491" y="1699"/>
                    </a:lnTo>
                    <a:lnTo>
                      <a:pt x="498" y="1703"/>
                    </a:lnTo>
                    <a:lnTo>
                      <a:pt x="501" y="1702"/>
                    </a:lnTo>
                    <a:lnTo>
                      <a:pt x="509" y="1694"/>
                    </a:lnTo>
                    <a:lnTo>
                      <a:pt x="509" y="1678"/>
                    </a:lnTo>
                    <a:lnTo>
                      <a:pt x="504" y="1668"/>
                    </a:lnTo>
                    <a:lnTo>
                      <a:pt x="506" y="1664"/>
                    </a:lnTo>
                    <a:lnTo>
                      <a:pt x="511" y="1654"/>
                    </a:lnTo>
                    <a:lnTo>
                      <a:pt x="520" y="1647"/>
                    </a:lnTo>
                    <a:lnTo>
                      <a:pt x="522" y="1641"/>
                    </a:lnTo>
                    <a:lnTo>
                      <a:pt x="526" y="1640"/>
                    </a:lnTo>
                    <a:lnTo>
                      <a:pt x="526" y="1647"/>
                    </a:lnTo>
                    <a:lnTo>
                      <a:pt x="522" y="1660"/>
                    </a:lnTo>
                    <a:lnTo>
                      <a:pt x="538" y="1676"/>
                    </a:lnTo>
                    <a:lnTo>
                      <a:pt x="548" y="1679"/>
                    </a:lnTo>
                    <a:lnTo>
                      <a:pt x="572" y="1667"/>
                    </a:lnTo>
                    <a:lnTo>
                      <a:pt x="590" y="1653"/>
                    </a:lnTo>
                    <a:lnTo>
                      <a:pt x="607" y="1636"/>
                    </a:lnTo>
                    <a:lnTo>
                      <a:pt x="619" y="1629"/>
                    </a:lnTo>
                    <a:lnTo>
                      <a:pt x="620" y="1632"/>
                    </a:lnTo>
                    <a:lnTo>
                      <a:pt x="606" y="1658"/>
                    </a:lnTo>
                    <a:lnTo>
                      <a:pt x="599" y="1663"/>
                    </a:lnTo>
                    <a:lnTo>
                      <a:pt x="603" y="1664"/>
                    </a:lnTo>
                    <a:lnTo>
                      <a:pt x="603" y="1667"/>
                    </a:lnTo>
                    <a:lnTo>
                      <a:pt x="595" y="1679"/>
                    </a:lnTo>
                    <a:lnTo>
                      <a:pt x="584" y="1686"/>
                    </a:lnTo>
                    <a:lnTo>
                      <a:pt x="579" y="1713"/>
                    </a:lnTo>
                    <a:lnTo>
                      <a:pt x="588" y="1714"/>
                    </a:lnTo>
                    <a:lnTo>
                      <a:pt x="575" y="1729"/>
                    </a:lnTo>
                    <a:lnTo>
                      <a:pt x="570" y="1760"/>
                    </a:lnTo>
                    <a:lnTo>
                      <a:pt x="569" y="1775"/>
                    </a:lnTo>
                    <a:lnTo>
                      <a:pt x="566" y="1783"/>
                    </a:lnTo>
                    <a:lnTo>
                      <a:pt x="560" y="1792"/>
                    </a:lnTo>
                    <a:lnTo>
                      <a:pt x="549" y="1814"/>
                    </a:lnTo>
                    <a:lnTo>
                      <a:pt x="545" y="1810"/>
                    </a:lnTo>
                    <a:lnTo>
                      <a:pt x="541" y="1812"/>
                    </a:lnTo>
                    <a:lnTo>
                      <a:pt x="538" y="1819"/>
                    </a:lnTo>
                    <a:lnTo>
                      <a:pt x="525" y="1837"/>
                    </a:lnTo>
                    <a:lnTo>
                      <a:pt x="522" y="1837"/>
                    </a:lnTo>
                    <a:lnTo>
                      <a:pt x="518" y="1846"/>
                    </a:lnTo>
                    <a:lnTo>
                      <a:pt x="516" y="1858"/>
                    </a:lnTo>
                    <a:lnTo>
                      <a:pt x="512" y="1866"/>
                    </a:lnTo>
                    <a:lnTo>
                      <a:pt x="506" y="1863"/>
                    </a:lnTo>
                    <a:lnTo>
                      <a:pt x="502" y="1867"/>
                    </a:lnTo>
                    <a:lnTo>
                      <a:pt x="498" y="1863"/>
                    </a:lnTo>
                    <a:lnTo>
                      <a:pt x="484" y="1877"/>
                    </a:lnTo>
                    <a:lnTo>
                      <a:pt x="472" y="1879"/>
                    </a:lnTo>
                    <a:lnTo>
                      <a:pt x="456" y="1891"/>
                    </a:lnTo>
                    <a:lnTo>
                      <a:pt x="451" y="1890"/>
                    </a:lnTo>
                    <a:lnTo>
                      <a:pt x="431" y="1910"/>
                    </a:lnTo>
                    <a:lnTo>
                      <a:pt x="423" y="1925"/>
                    </a:lnTo>
                    <a:lnTo>
                      <a:pt x="416" y="1932"/>
                    </a:lnTo>
                    <a:lnTo>
                      <a:pt x="414" y="1939"/>
                    </a:lnTo>
                    <a:lnTo>
                      <a:pt x="412" y="1952"/>
                    </a:lnTo>
                    <a:lnTo>
                      <a:pt x="410" y="1953"/>
                    </a:lnTo>
                    <a:lnTo>
                      <a:pt x="424" y="1958"/>
                    </a:lnTo>
                    <a:lnTo>
                      <a:pt x="427" y="1964"/>
                    </a:lnTo>
                    <a:lnTo>
                      <a:pt x="418" y="1963"/>
                    </a:lnTo>
                    <a:lnTo>
                      <a:pt x="412" y="1958"/>
                    </a:lnTo>
                    <a:lnTo>
                      <a:pt x="404" y="1955"/>
                    </a:lnTo>
                    <a:lnTo>
                      <a:pt x="403" y="1960"/>
                    </a:lnTo>
                    <a:lnTo>
                      <a:pt x="399" y="1963"/>
                    </a:lnTo>
                    <a:lnTo>
                      <a:pt x="394" y="1960"/>
                    </a:lnTo>
                    <a:lnTo>
                      <a:pt x="389" y="1953"/>
                    </a:lnTo>
                    <a:lnTo>
                      <a:pt x="393" y="1948"/>
                    </a:lnTo>
                    <a:lnTo>
                      <a:pt x="393" y="1943"/>
                    </a:lnTo>
                    <a:lnTo>
                      <a:pt x="383" y="1945"/>
                    </a:lnTo>
                    <a:lnTo>
                      <a:pt x="375" y="1942"/>
                    </a:lnTo>
                    <a:lnTo>
                      <a:pt x="370" y="1943"/>
                    </a:lnTo>
                    <a:lnTo>
                      <a:pt x="365" y="1947"/>
                    </a:lnTo>
                    <a:lnTo>
                      <a:pt x="349" y="1953"/>
                    </a:lnTo>
                    <a:lnTo>
                      <a:pt x="326" y="1968"/>
                    </a:lnTo>
                    <a:lnTo>
                      <a:pt x="310" y="1982"/>
                    </a:lnTo>
                    <a:lnTo>
                      <a:pt x="303" y="1992"/>
                    </a:lnTo>
                    <a:lnTo>
                      <a:pt x="301" y="1995"/>
                    </a:lnTo>
                    <a:lnTo>
                      <a:pt x="300" y="1997"/>
                    </a:lnTo>
                    <a:lnTo>
                      <a:pt x="300" y="2006"/>
                    </a:lnTo>
                    <a:lnTo>
                      <a:pt x="286" y="2013"/>
                    </a:lnTo>
                    <a:lnTo>
                      <a:pt x="286" y="2018"/>
                    </a:lnTo>
                    <a:lnTo>
                      <a:pt x="281" y="2022"/>
                    </a:lnTo>
                    <a:lnTo>
                      <a:pt x="276" y="2018"/>
                    </a:lnTo>
                    <a:lnTo>
                      <a:pt x="274" y="2018"/>
                    </a:lnTo>
                    <a:lnTo>
                      <a:pt x="270" y="2022"/>
                    </a:lnTo>
                    <a:lnTo>
                      <a:pt x="263" y="2026"/>
                    </a:lnTo>
                    <a:lnTo>
                      <a:pt x="258" y="2028"/>
                    </a:lnTo>
                    <a:lnTo>
                      <a:pt x="252" y="2031"/>
                    </a:lnTo>
                    <a:lnTo>
                      <a:pt x="252" y="2033"/>
                    </a:lnTo>
                    <a:lnTo>
                      <a:pt x="257" y="2033"/>
                    </a:lnTo>
                    <a:lnTo>
                      <a:pt x="260" y="2042"/>
                    </a:lnTo>
                    <a:lnTo>
                      <a:pt x="259" y="2054"/>
                    </a:lnTo>
                    <a:lnTo>
                      <a:pt x="263" y="2054"/>
                    </a:lnTo>
                    <a:lnTo>
                      <a:pt x="269" y="2050"/>
                    </a:lnTo>
                    <a:lnTo>
                      <a:pt x="271" y="2044"/>
                    </a:lnTo>
                    <a:lnTo>
                      <a:pt x="269" y="2031"/>
                    </a:lnTo>
                    <a:lnTo>
                      <a:pt x="274" y="2031"/>
                    </a:lnTo>
                    <a:lnTo>
                      <a:pt x="278" y="2040"/>
                    </a:lnTo>
                    <a:lnTo>
                      <a:pt x="284" y="2045"/>
                    </a:lnTo>
                    <a:lnTo>
                      <a:pt x="301" y="2038"/>
                    </a:lnTo>
                    <a:lnTo>
                      <a:pt x="297" y="2019"/>
                    </a:lnTo>
                    <a:lnTo>
                      <a:pt x="299" y="2017"/>
                    </a:lnTo>
                    <a:lnTo>
                      <a:pt x="305" y="2023"/>
                    </a:lnTo>
                    <a:lnTo>
                      <a:pt x="307" y="2028"/>
                    </a:lnTo>
                    <a:lnTo>
                      <a:pt x="306" y="2034"/>
                    </a:lnTo>
                    <a:lnTo>
                      <a:pt x="312" y="2034"/>
                    </a:lnTo>
                    <a:lnTo>
                      <a:pt x="316" y="2036"/>
                    </a:lnTo>
                    <a:lnTo>
                      <a:pt x="322" y="2033"/>
                    </a:lnTo>
                    <a:lnTo>
                      <a:pt x="324" y="2029"/>
                    </a:lnTo>
                    <a:lnTo>
                      <a:pt x="328" y="2031"/>
                    </a:lnTo>
                    <a:lnTo>
                      <a:pt x="332" y="2028"/>
                    </a:lnTo>
                    <a:lnTo>
                      <a:pt x="334" y="2020"/>
                    </a:lnTo>
                    <a:lnTo>
                      <a:pt x="342" y="2013"/>
                    </a:lnTo>
                    <a:lnTo>
                      <a:pt x="344" y="2001"/>
                    </a:lnTo>
                    <a:lnTo>
                      <a:pt x="349" y="1987"/>
                    </a:lnTo>
                    <a:lnTo>
                      <a:pt x="356" y="1982"/>
                    </a:lnTo>
                    <a:lnTo>
                      <a:pt x="364" y="1981"/>
                    </a:lnTo>
                    <a:lnTo>
                      <a:pt x="365" y="1992"/>
                    </a:lnTo>
                    <a:lnTo>
                      <a:pt x="357" y="2001"/>
                    </a:lnTo>
                    <a:lnTo>
                      <a:pt x="360" y="2006"/>
                    </a:lnTo>
                    <a:lnTo>
                      <a:pt x="373" y="2002"/>
                    </a:lnTo>
                    <a:lnTo>
                      <a:pt x="388" y="1993"/>
                    </a:lnTo>
                    <a:lnTo>
                      <a:pt x="402" y="1996"/>
                    </a:lnTo>
                    <a:lnTo>
                      <a:pt x="402" y="1990"/>
                    </a:lnTo>
                    <a:lnTo>
                      <a:pt x="404" y="1988"/>
                    </a:lnTo>
                    <a:lnTo>
                      <a:pt x="405" y="1983"/>
                    </a:lnTo>
                    <a:lnTo>
                      <a:pt x="413" y="1991"/>
                    </a:lnTo>
                    <a:lnTo>
                      <a:pt x="418" y="1982"/>
                    </a:lnTo>
                    <a:lnTo>
                      <a:pt x="419" y="1980"/>
                    </a:lnTo>
                    <a:lnTo>
                      <a:pt x="423" y="1976"/>
                    </a:lnTo>
                    <a:lnTo>
                      <a:pt x="432" y="1975"/>
                    </a:lnTo>
                    <a:lnTo>
                      <a:pt x="436" y="1969"/>
                    </a:lnTo>
                    <a:lnTo>
                      <a:pt x="441" y="1966"/>
                    </a:lnTo>
                    <a:lnTo>
                      <a:pt x="446" y="1966"/>
                    </a:lnTo>
                    <a:lnTo>
                      <a:pt x="450" y="1961"/>
                    </a:lnTo>
                    <a:lnTo>
                      <a:pt x="457" y="1961"/>
                    </a:lnTo>
                    <a:lnTo>
                      <a:pt x="459" y="1968"/>
                    </a:lnTo>
                    <a:lnTo>
                      <a:pt x="459" y="1979"/>
                    </a:lnTo>
                    <a:lnTo>
                      <a:pt x="458" y="1986"/>
                    </a:lnTo>
                    <a:lnTo>
                      <a:pt x="459" y="1987"/>
                    </a:lnTo>
                    <a:lnTo>
                      <a:pt x="468" y="1969"/>
                    </a:lnTo>
                    <a:lnTo>
                      <a:pt x="470" y="1955"/>
                    </a:lnTo>
                    <a:lnTo>
                      <a:pt x="473" y="1958"/>
                    </a:lnTo>
                    <a:lnTo>
                      <a:pt x="478" y="1958"/>
                    </a:lnTo>
                    <a:lnTo>
                      <a:pt x="495" y="1954"/>
                    </a:lnTo>
                    <a:lnTo>
                      <a:pt x="506" y="1945"/>
                    </a:lnTo>
                    <a:lnTo>
                      <a:pt x="512" y="1945"/>
                    </a:lnTo>
                    <a:lnTo>
                      <a:pt x="516" y="1941"/>
                    </a:lnTo>
                    <a:lnTo>
                      <a:pt x="515" y="1931"/>
                    </a:lnTo>
                    <a:lnTo>
                      <a:pt x="515" y="1925"/>
                    </a:lnTo>
                    <a:lnTo>
                      <a:pt x="506" y="1922"/>
                    </a:lnTo>
                    <a:lnTo>
                      <a:pt x="498" y="1915"/>
                    </a:lnTo>
                    <a:lnTo>
                      <a:pt x="493" y="1907"/>
                    </a:lnTo>
                    <a:lnTo>
                      <a:pt x="490" y="1898"/>
                    </a:lnTo>
                    <a:lnTo>
                      <a:pt x="495" y="1898"/>
                    </a:lnTo>
                    <a:lnTo>
                      <a:pt x="499" y="1909"/>
                    </a:lnTo>
                    <a:lnTo>
                      <a:pt x="504" y="1915"/>
                    </a:lnTo>
                    <a:lnTo>
                      <a:pt x="513" y="1916"/>
                    </a:lnTo>
                    <a:lnTo>
                      <a:pt x="528" y="1902"/>
                    </a:lnTo>
                    <a:lnTo>
                      <a:pt x="538" y="1899"/>
                    </a:lnTo>
                    <a:lnTo>
                      <a:pt x="556" y="1899"/>
                    </a:lnTo>
                    <a:lnTo>
                      <a:pt x="560" y="1890"/>
                    </a:lnTo>
                    <a:lnTo>
                      <a:pt x="558" y="1889"/>
                    </a:lnTo>
                    <a:lnTo>
                      <a:pt x="548" y="1891"/>
                    </a:lnTo>
                    <a:lnTo>
                      <a:pt x="552" y="1886"/>
                    </a:lnTo>
                    <a:lnTo>
                      <a:pt x="564" y="1879"/>
                    </a:lnTo>
                    <a:lnTo>
                      <a:pt x="569" y="1884"/>
                    </a:lnTo>
                    <a:lnTo>
                      <a:pt x="577" y="1884"/>
                    </a:lnTo>
                    <a:lnTo>
                      <a:pt x="576" y="1872"/>
                    </a:lnTo>
                    <a:lnTo>
                      <a:pt x="577" y="1864"/>
                    </a:lnTo>
                    <a:lnTo>
                      <a:pt x="584" y="1862"/>
                    </a:lnTo>
                    <a:lnTo>
                      <a:pt x="596" y="1867"/>
                    </a:lnTo>
                    <a:lnTo>
                      <a:pt x="609" y="1855"/>
                    </a:lnTo>
                    <a:lnTo>
                      <a:pt x="611" y="1850"/>
                    </a:lnTo>
                    <a:lnTo>
                      <a:pt x="615" y="1851"/>
                    </a:lnTo>
                    <a:lnTo>
                      <a:pt x="618" y="1848"/>
                    </a:lnTo>
                    <a:lnTo>
                      <a:pt x="619" y="1843"/>
                    </a:lnTo>
                    <a:lnTo>
                      <a:pt x="625" y="1847"/>
                    </a:lnTo>
                    <a:lnTo>
                      <a:pt x="627" y="1843"/>
                    </a:lnTo>
                    <a:lnTo>
                      <a:pt x="634" y="1839"/>
                    </a:lnTo>
                    <a:lnTo>
                      <a:pt x="639" y="1831"/>
                    </a:lnTo>
                    <a:lnTo>
                      <a:pt x="639" y="1818"/>
                    </a:lnTo>
                    <a:lnTo>
                      <a:pt x="633" y="1818"/>
                    </a:lnTo>
                    <a:lnTo>
                      <a:pt x="630" y="1815"/>
                    </a:lnTo>
                    <a:lnTo>
                      <a:pt x="635" y="1809"/>
                    </a:lnTo>
                    <a:lnTo>
                      <a:pt x="652" y="1797"/>
                    </a:lnTo>
                    <a:lnTo>
                      <a:pt x="655" y="1800"/>
                    </a:lnTo>
                    <a:lnTo>
                      <a:pt x="658" y="1788"/>
                    </a:lnTo>
                    <a:lnTo>
                      <a:pt x="672" y="1788"/>
                    </a:lnTo>
                    <a:lnTo>
                      <a:pt x="673" y="1783"/>
                    </a:lnTo>
                    <a:lnTo>
                      <a:pt x="676" y="1778"/>
                    </a:lnTo>
                    <a:lnTo>
                      <a:pt x="677" y="1770"/>
                    </a:lnTo>
                    <a:lnTo>
                      <a:pt x="684" y="1770"/>
                    </a:lnTo>
                    <a:lnTo>
                      <a:pt x="693" y="1775"/>
                    </a:lnTo>
                    <a:lnTo>
                      <a:pt x="698" y="1764"/>
                    </a:lnTo>
                    <a:lnTo>
                      <a:pt x="701" y="1762"/>
                    </a:lnTo>
                    <a:lnTo>
                      <a:pt x="708" y="1757"/>
                    </a:lnTo>
                    <a:lnTo>
                      <a:pt x="712" y="1751"/>
                    </a:lnTo>
                    <a:lnTo>
                      <a:pt x="714" y="1746"/>
                    </a:lnTo>
                    <a:lnTo>
                      <a:pt x="726" y="1742"/>
                    </a:lnTo>
                    <a:lnTo>
                      <a:pt x="740" y="1739"/>
                    </a:lnTo>
                    <a:lnTo>
                      <a:pt x="746" y="1729"/>
                    </a:lnTo>
                    <a:lnTo>
                      <a:pt x="752" y="1732"/>
                    </a:lnTo>
                    <a:lnTo>
                      <a:pt x="763" y="1726"/>
                    </a:lnTo>
                    <a:lnTo>
                      <a:pt x="764" y="1717"/>
                    </a:lnTo>
                    <a:lnTo>
                      <a:pt x="757" y="1712"/>
                    </a:lnTo>
                    <a:lnTo>
                      <a:pt x="767" y="1707"/>
                    </a:lnTo>
                    <a:lnTo>
                      <a:pt x="767" y="1703"/>
                    </a:lnTo>
                    <a:lnTo>
                      <a:pt x="765" y="1699"/>
                    </a:lnTo>
                    <a:lnTo>
                      <a:pt x="767" y="1692"/>
                    </a:lnTo>
                    <a:lnTo>
                      <a:pt x="773" y="1691"/>
                    </a:lnTo>
                    <a:lnTo>
                      <a:pt x="779" y="1681"/>
                    </a:lnTo>
                    <a:lnTo>
                      <a:pt x="796" y="1675"/>
                    </a:lnTo>
                    <a:lnTo>
                      <a:pt x="803" y="1668"/>
                    </a:lnTo>
                    <a:lnTo>
                      <a:pt x="805" y="1660"/>
                    </a:lnTo>
                    <a:lnTo>
                      <a:pt x="805" y="1653"/>
                    </a:lnTo>
                    <a:lnTo>
                      <a:pt x="801" y="1649"/>
                    </a:lnTo>
                    <a:lnTo>
                      <a:pt x="787" y="1642"/>
                    </a:lnTo>
                    <a:lnTo>
                      <a:pt x="785" y="1637"/>
                    </a:lnTo>
                    <a:lnTo>
                      <a:pt x="776" y="1633"/>
                    </a:lnTo>
                    <a:lnTo>
                      <a:pt x="762" y="1638"/>
                    </a:lnTo>
                    <a:lnTo>
                      <a:pt x="757" y="1636"/>
                    </a:lnTo>
                    <a:lnTo>
                      <a:pt x="765" y="1605"/>
                    </a:lnTo>
                    <a:lnTo>
                      <a:pt x="765" y="1600"/>
                    </a:lnTo>
                    <a:lnTo>
                      <a:pt x="779" y="1598"/>
                    </a:lnTo>
                    <a:lnTo>
                      <a:pt x="785" y="1592"/>
                    </a:lnTo>
                    <a:lnTo>
                      <a:pt x="785" y="1586"/>
                    </a:lnTo>
                    <a:lnTo>
                      <a:pt x="791" y="1582"/>
                    </a:lnTo>
                    <a:lnTo>
                      <a:pt x="791" y="1574"/>
                    </a:lnTo>
                    <a:lnTo>
                      <a:pt x="790" y="1566"/>
                    </a:lnTo>
                    <a:lnTo>
                      <a:pt x="795" y="1570"/>
                    </a:lnTo>
                    <a:lnTo>
                      <a:pt x="797" y="1561"/>
                    </a:lnTo>
                    <a:lnTo>
                      <a:pt x="805" y="1559"/>
                    </a:lnTo>
                    <a:lnTo>
                      <a:pt x="805" y="1568"/>
                    </a:lnTo>
                    <a:lnTo>
                      <a:pt x="816" y="1566"/>
                    </a:lnTo>
                    <a:lnTo>
                      <a:pt x="822" y="1561"/>
                    </a:lnTo>
                    <a:lnTo>
                      <a:pt x="822" y="1554"/>
                    </a:lnTo>
                    <a:lnTo>
                      <a:pt x="812" y="1550"/>
                    </a:lnTo>
                    <a:lnTo>
                      <a:pt x="818" y="1546"/>
                    </a:lnTo>
                    <a:lnTo>
                      <a:pt x="834" y="1545"/>
                    </a:lnTo>
                    <a:lnTo>
                      <a:pt x="843" y="1533"/>
                    </a:lnTo>
                    <a:lnTo>
                      <a:pt x="843" y="1525"/>
                    </a:lnTo>
                    <a:lnTo>
                      <a:pt x="840" y="1519"/>
                    </a:lnTo>
                    <a:lnTo>
                      <a:pt x="821" y="1502"/>
                    </a:lnTo>
                    <a:lnTo>
                      <a:pt x="827" y="1501"/>
                    </a:lnTo>
                    <a:lnTo>
                      <a:pt x="833" y="1508"/>
                    </a:lnTo>
                    <a:lnTo>
                      <a:pt x="846" y="1508"/>
                    </a:lnTo>
                    <a:lnTo>
                      <a:pt x="864" y="1490"/>
                    </a:lnTo>
                    <a:lnTo>
                      <a:pt x="870" y="1470"/>
                    </a:lnTo>
                    <a:lnTo>
                      <a:pt x="889" y="1447"/>
                    </a:lnTo>
                    <a:lnTo>
                      <a:pt x="892" y="1433"/>
                    </a:lnTo>
                    <a:lnTo>
                      <a:pt x="925" y="1415"/>
                    </a:lnTo>
                    <a:lnTo>
                      <a:pt x="950" y="1390"/>
                    </a:lnTo>
                    <a:lnTo>
                      <a:pt x="950" y="1383"/>
                    </a:lnTo>
                    <a:lnTo>
                      <a:pt x="948" y="1374"/>
                    </a:lnTo>
                    <a:lnTo>
                      <a:pt x="950" y="1362"/>
                    </a:lnTo>
                    <a:lnTo>
                      <a:pt x="953" y="1353"/>
                    </a:lnTo>
                    <a:lnTo>
                      <a:pt x="959" y="1342"/>
                    </a:lnTo>
                    <a:lnTo>
                      <a:pt x="973" y="1305"/>
                    </a:lnTo>
                    <a:lnTo>
                      <a:pt x="974" y="1296"/>
                    </a:lnTo>
                    <a:lnTo>
                      <a:pt x="974" y="1287"/>
                    </a:lnTo>
                    <a:lnTo>
                      <a:pt x="977" y="1276"/>
                    </a:lnTo>
                    <a:lnTo>
                      <a:pt x="982" y="1278"/>
                    </a:lnTo>
                    <a:lnTo>
                      <a:pt x="983" y="1287"/>
                    </a:lnTo>
                    <a:lnTo>
                      <a:pt x="978" y="1329"/>
                    </a:lnTo>
                    <a:lnTo>
                      <a:pt x="973" y="1342"/>
                    </a:lnTo>
                    <a:lnTo>
                      <a:pt x="961" y="1364"/>
                    </a:lnTo>
                    <a:lnTo>
                      <a:pt x="957" y="1378"/>
                    </a:lnTo>
                    <a:lnTo>
                      <a:pt x="957" y="1390"/>
                    </a:lnTo>
                    <a:lnTo>
                      <a:pt x="962" y="1395"/>
                    </a:lnTo>
                    <a:lnTo>
                      <a:pt x="983" y="1394"/>
                    </a:lnTo>
                    <a:lnTo>
                      <a:pt x="1002" y="1373"/>
                    </a:lnTo>
                    <a:lnTo>
                      <a:pt x="1017" y="1366"/>
                    </a:lnTo>
                    <a:lnTo>
                      <a:pt x="1027" y="1364"/>
                    </a:lnTo>
                    <a:lnTo>
                      <a:pt x="1018" y="1374"/>
                    </a:lnTo>
                    <a:lnTo>
                      <a:pt x="1011" y="1378"/>
                    </a:lnTo>
                    <a:lnTo>
                      <a:pt x="1001" y="1385"/>
                    </a:lnTo>
                    <a:lnTo>
                      <a:pt x="996" y="1395"/>
                    </a:lnTo>
                    <a:lnTo>
                      <a:pt x="988" y="1401"/>
                    </a:lnTo>
                    <a:lnTo>
                      <a:pt x="988" y="1411"/>
                    </a:lnTo>
                    <a:lnTo>
                      <a:pt x="995" y="1418"/>
                    </a:lnTo>
                    <a:lnTo>
                      <a:pt x="1021" y="1425"/>
                    </a:lnTo>
                    <a:lnTo>
                      <a:pt x="1042" y="1436"/>
                    </a:lnTo>
                    <a:lnTo>
                      <a:pt x="999" y="1428"/>
                    </a:lnTo>
                    <a:lnTo>
                      <a:pt x="983" y="1436"/>
                    </a:lnTo>
                    <a:lnTo>
                      <a:pt x="975" y="1434"/>
                    </a:lnTo>
                    <a:lnTo>
                      <a:pt x="968" y="1422"/>
                    </a:lnTo>
                    <a:lnTo>
                      <a:pt x="962" y="1423"/>
                    </a:lnTo>
                    <a:lnTo>
                      <a:pt x="954" y="1428"/>
                    </a:lnTo>
                    <a:lnTo>
                      <a:pt x="946" y="1437"/>
                    </a:lnTo>
                    <a:lnTo>
                      <a:pt x="918" y="1450"/>
                    </a:lnTo>
                    <a:lnTo>
                      <a:pt x="913" y="1459"/>
                    </a:lnTo>
                    <a:lnTo>
                      <a:pt x="916" y="1471"/>
                    </a:lnTo>
                    <a:lnTo>
                      <a:pt x="916" y="1487"/>
                    </a:lnTo>
                    <a:lnTo>
                      <a:pt x="914" y="1504"/>
                    </a:lnTo>
                    <a:lnTo>
                      <a:pt x="910" y="1513"/>
                    </a:lnTo>
                    <a:lnTo>
                      <a:pt x="902" y="1522"/>
                    </a:lnTo>
                    <a:lnTo>
                      <a:pt x="897" y="1534"/>
                    </a:lnTo>
                    <a:lnTo>
                      <a:pt x="896" y="1541"/>
                    </a:lnTo>
                    <a:lnTo>
                      <a:pt x="891" y="1551"/>
                    </a:lnTo>
                    <a:lnTo>
                      <a:pt x="888" y="1561"/>
                    </a:lnTo>
                    <a:lnTo>
                      <a:pt x="892" y="1567"/>
                    </a:lnTo>
                    <a:lnTo>
                      <a:pt x="904" y="1574"/>
                    </a:lnTo>
                    <a:lnTo>
                      <a:pt x="931" y="1557"/>
                    </a:lnTo>
                    <a:lnTo>
                      <a:pt x="936" y="1559"/>
                    </a:lnTo>
                    <a:lnTo>
                      <a:pt x="931" y="1571"/>
                    </a:lnTo>
                    <a:lnTo>
                      <a:pt x="926" y="1579"/>
                    </a:lnTo>
                    <a:lnTo>
                      <a:pt x="919" y="1586"/>
                    </a:lnTo>
                    <a:lnTo>
                      <a:pt x="913" y="1586"/>
                    </a:lnTo>
                    <a:lnTo>
                      <a:pt x="912" y="1589"/>
                    </a:lnTo>
                    <a:lnTo>
                      <a:pt x="916" y="1593"/>
                    </a:lnTo>
                    <a:lnTo>
                      <a:pt x="904" y="1589"/>
                    </a:lnTo>
                    <a:lnTo>
                      <a:pt x="902" y="1589"/>
                    </a:lnTo>
                    <a:lnTo>
                      <a:pt x="899" y="1592"/>
                    </a:lnTo>
                    <a:lnTo>
                      <a:pt x="898" y="1598"/>
                    </a:lnTo>
                    <a:lnTo>
                      <a:pt x="892" y="1592"/>
                    </a:lnTo>
                    <a:lnTo>
                      <a:pt x="888" y="1598"/>
                    </a:lnTo>
                    <a:lnTo>
                      <a:pt x="889" y="1604"/>
                    </a:lnTo>
                    <a:lnTo>
                      <a:pt x="883" y="1606"/>
                    </a:lnTo>
                    <a:lnTo>
                      <a:pt x="883" y="1615"/>
                    </a:lnTo>
                    <a:lnTo>
                      <a:pt x="892" y="1617"/>
                    </a:lnTo>
                    <a:lnTo>
                      <a:pt x="896" y="1622"/>
                    </a:lnTo>
                    <a:lnTo>
                      <a:pt x="907" y="1619"/>
                    </a:lnTo>
                    <a:lnTo>
                      <a:pt x="923" y="1617"/>
                    </a:lnTo>
                    <a:lnTo>
                      <a:pt x="923" y="1608"/>
                    </a:lnTo>
                    <a:lnTo>
                      <a:pt x="924" y="1605"/>
                    </a:lnTo>
                    <a:lnTo>
                      <a:pt x="932" y="1609"/>
                    </a:lnTo>
                    <a:lnTo>
                      <a:pt x="939" y="1614"/>
                    </a:lnTo>
                    <a:lnTo>
                      <a:pt x="948" y="1595"/>
                    </a:lnTo>
                    <a:lnTo>
                      <a:pt x="957" y="1584"/>
                    </a:lnTo>
                    <a:lnTo>
                      <a:pt x="963" y="1586"/>
                    </a:lnTo>
                    <a:lnTo>
                      <a:pt x="970" y="1581"/>
                    </a:lnTo>
                    <a:lnTo>
                      <a:pt x="970" y="1592"/>
                    </a:lnTo>
                    <a:lnTo>
                      <a:pt x="968" y="1603"/>
                    </a:lnTo>
                    <a:lnTo>
                      <a:pt x="980" y="1583"/>
                    </a:lnTo>
                    <a:lnTo>
                      <a:pt x="980" y="1572"/>
                    </a:lnTo>
                    <a:lnTo>
                      <a:pt x="993" y="1565"/>
                    </a:lnTo>
                    <a:lnTo>
                      <a:pt x="997" y="1568"/>
                    </a:lnTo>
                    <a:lnTo>
                      <a:pt x="1002" y="1560"/>
                    </a:lnTo>
                    <a:lnTo>
                      <a:pt x="1000" y="1550"/>
                    </a:lnTo>
                    <a:lnTo>
                      <a:pt x="1001" y="1546"/>
                    </a:lnTo>
                    <a:lnTo>
                      <a:pt x="1005" y="1540"/>
                    </a:lnTo>
                    <a:lnTo>
                      <a:pt x="1007" y="1554"/>
                    </a:lnTo>
                    <a:lnTo>
                      <a:pt x="1011" y="1566"/>
                    </a:lnTo>
                    <a:lnTo>
                      <a:pt x="1013" y="1551"/>
                    </a:lnTo>
                    <a:lnTo>
                      <a:pt x="1015" y="1540"/>
                    </a:lnTo>
                    <a:lnTo>
                      <a:pt x="1020" y="1534"/>
                    </a:lnTo>
                    <a:lnTo>
                      <a:pt x="1020" y="1524"/>
                    </a:lnTo>
                    <a:lnTo>
                      <a:pt x="1023" y="1536"/>
                    </a:lnTo>
                    <a:lnTo>
                      <a:pt x="1028" y="1534"/>
                    </a:lnTo>
                    <a:lnTo>
                      <a:pt x="1033" y="1534"/>
                    </a:lnTo>
                    <a:lnTo>
                      <a:pt x="1038" y="1538"/>
                    </a:lnTo>
                    <a:lnTo>
                      <a:pt x="1055" y="1540"/>
                    </a:lnTo>
                    <a:lnTo>
                      <a:pt x="1064" y="1534"/>
                    </a:lnTo>
                    <a:lnTo>
                      <a:pt x="1069" y="1533"/>
                    </a:lnTo>
                    <a:lnTo>
                      <a:pt x="1074" y="1518"/>
                    </a:lnTo>
                    <a:lnTo>
                      <a:pt x="1077" y="1519"/>
                    </a:lnTo>
                    <a:lnTo>
                      <a:pt x="1083" y="1517"/>
                    </a:lnTo>
                    <a:lnTo>
                      <a:pt x="1088" y="1509"/>
                    </a:lnTo>
                    <a:lnTo>
                      <a:pt x="1085" y="1508"/>
                    </a:lnTo>
                    <a:lnTo>
                      <a:pt x="1082" y="1504"/>
                    </a:lnTo>
                    <a:lnTo>
                      <a:pt x="1076" y="1506"/>
                    </a:lnTo>
                    <a:lnTo>
                      <a:pt x="1081" y="1496"/>
                    </a:lnTo>
                    <a:lnTo>
                      <a:pt x="1088" y="1486"/>
                    </a:lnTo>
                    <a:lnTo>
                      <a:pt x="1093" y="1486"/>
                    </a:lnTo>
                    <a:lnTo>
                      <a:pt x="1096" y="1476"/>
                    </a:lnTo>
                    <a:lnTo>
                      <a:pt x="1091" y="1469"/>
                    </a:lnTo>
                    <a:lnTo>
                      <a:pt x="1082" y="1477"/>
                    </a:lnTo>
                    <a:lnTo>
                      <a:pt x="1076" y="1477"/>
                    </a:lnTo>
                    <a:lnTo>
                      <a:pt x="1065" y="1482"/>
                    </a:lnTo>
                    <a:lnTo>
                      <a:pt x="1064" y="1474"/>
                    </a:lnTo>
                    <a:lnTo>
                      <a:pt x="1074" y="1470"/>
                    </a:lnTo>
                    <a:lnTo>
                      <a:pt x="1082" y="1463"/>
                    </a:lnTo>
                    <a:lnTo>
                      <a:pt x="1083" y="1453"/>
                    </a:lnTo>
                    <a:lnTo>
                      <a:pt x="1076" y="1458"/>
                    </a:lnTo>
                    <a:lnTo>
                      <a:pt x="1076" y="1453"/>
                    </a:lnTo>
                    <a:lnTo>
                      <a:pt x="1066" y="1454"/>
                    </a:lnTo>
                    <a:lnTo>
                      <a:pt x="1066" y="1448"/>
                    </a:lnTo>
                    <a:lnTo>
                      <a:pt x="1063" y="1447"/>
                    </a:lnTo>
                    <a:lnTo>
                      <a:pt x="1066" y="1439"/>
                    </a:lnTo>
                    <a:lnTo>
                      <a:pt x="1077" y="1436"/>
                    </a:lnTo>
                    <a:lnTo>
                      <a:pt x="1083" y="1425"/>
                    </a:lnTo>
                    <a:lnTo>
                      <a:pt x="1074" y="1423"/>
                    </a:lnTo>
                    <a:lnTo>
                      <a:pt x="1082" y="1411"/>
                    </a:lnTo>
                    <a:lnTo>
                      <a:pt x="1086" y="1409"/>
                    </a:lnTo>
                    <a:lnTo>
                      <a:pt x="1090" y="1417"/>
                    </a:lnTo>
                    <a:lnTo>
                      <a:pt x="1093" y="1416"/>
                    </a:lnTo>
                    <a:lnTo>
                      <a:pt x="1098" y="1405"/>
                    </a:lnTo>
                    <a:lnTo>
                      <a:pt x="1109" y="1394"/>
                    </a:lnTo>
                    <a:lnTo>
                      <a:pt x="1109" y="1404"/>
                    </a:lnTo>
                    <a:lnTo>
                      <a:pt x="1099" y="1421"/>
                    </a:lnTo>
                    <a:lnTo>
                      <a:pt x="1096" y="1431"/>
                    </a:lnTo>
                    <a:lnTo>
                      <a:pt x="1102" y="1437"/>
                    </a:lnTo>
                    <a:lnTo>
                      <a:pt x="1111" y="1436"/>
                    </a:lnTo>
                    <a:lnTo>
                      <a:pt x="1114" y="1431"/>
                    </a:lnTo>
                    <a:lnTo>
                      <a:pt x="1114" y="1415"/>
                    </a:lnTo>
                    <a:lnTo>
                      <a:pt x="1115" y="1405"/>
                    </a:lnTo>
                    <a:lnTo>
                      <a:pt x="1120" y="1418"/>
                    </a:lnTo>
                    <a:lnTo>
                      <a:pt x="1120" y="1426"/>
                    </a:lnTo>
                    <a:lnTo>
                      <a:pt x="1128" y="1427"/>
                    </a:lnTo>
                    <a:lnTo>
                      <a:pt x="1144" y="1425"/>
                    </a:lnTo>
                    <a:lnTo>
                      <a:pt x="1150" y="1426"/>
                    </a:lnTo>
                    <a:lnTo>
                      <a:pt x="1160" y="1423"/>
                    </a:lnTo>
                    <a:lnTo>
                      <a:pt x="1166" y="1414"/>
                    </a:lnTo>
                    <a:lnTo>
                      <a:pt x="1178" y="1409"/>
                    </a:lnTo>
                    <a:lnTo>
                      <a:pt x="1190" y="1409"/>
                    </a:lnTo>
                    <a:lnTo>
                      <a:pt x="1189" y="1412"/>
                    </a:lnTo>
                    <a:lnTo>
                      <a:pt x="1173" y="1415"/>
                    </a:lnTo>
                    <a:lnTo>
                      <a:pt x="1173" y="1422"/>
                    </a:lnTo>
                    <a:lnTo>
                      <a:pt x="1171" y="1432"/>
                    </a:lnTo>
                    <a:lnTo>
                      <a:pt x="1171" y="1439"/>
                    </a:lnTo>
                    <a:lnTo>
                      <a:pt x="1177" y="1442"/>
                    </a:lnTo>
                    <a:lnTo>
                      <a:pt x="1194" y="1436"/>
                    </a:lnTo>
                    <a:lnTo>
                      <a:pt x="1195" y="1441"/>
                    </a:lnTo>
                    <a:lnTo>
                      <a:pt x="1179" y="1450"/>
                    </a:lnTo>
                    <a:lnTo>
                      <a:pt x="1168" y="1454"/>
                    </a:lnTo>
                    <a:lnTo>
                      <a:pt x="1183" y="1457"/>
                    </a:lnTo>
                    <a:lnTo>
                      <a:pt x="1190" y="1448"/>
                    </a:lnTo>
                    <a:lnTo>
                      <a:pt x="1200" y="1443"/>
                    </a:lnTo>
                    <a:lnTo>
                      <a:pt x="1204" y="1446"/>
                    </a:lnTo>
                    <a:lnTo>
                      <a:pt x="1190" y="1463"/>
                    </a:lnTo>
                    <a:lnTo>
                      <a:pt x="1208" y="1458"/>
                    </a:lnTo>
                    <a:lnTo>
                      <a:pt x="1212" y="1461"/>
                    </a:lnTo>
                    <a:lnTo>
                      <a:pt x="1222" y="1460"/>
                    </a:lnTo>
                    <a:lnTo>
                      <a:pt x="1224" y="1463"/>
                    </a:lnTo>
                    <a:lnTo>
                      <a:pt x="1216" y="1475"/>
                    </a:lnTo>
                    <a:lnTo>
                      <a:pt x="1224" y="1477"/>
                    </a:lnTo>
                    <a:lnTo>
                      <a:pt x="1238" y="1495"/>
                    </a:lnTo>
                    <a:lnTo>
                      <a:pt x="1246" y="1498"/>
                    </a:lnTo>
                    <a:lnTo>
                      <a:pt x="1253" y="1497"/>
                    </a:lnTo>
                    <a:lnTo>
                      <a:pt x="1253" y="1493"/>
                    </a:lnTo>
                    <a:lnTo>
                      <a:pt x="1254" y="1490"/>
                    </a:lnTo>
                    <a:lnTo>
                      <a:pt x="1254" y="1485"/>
                    </a:lnTo>
                    <a:lnTo>
                      <a:pt x="1258" y="1482"/>
                    </a:lnTo>
                    <a:lnTo>
                      <a:pt x="1263" y="1481"/>
                    </a:lnTo>
                    <a:lnTo>
                      <a:pt x="1268" y="1485"/>
                    </a:lnTo>
                    <a:lnTo>
                      <a:pt x="1270" y="1491"/>
                    </a:lnTo>
                    <a:lnTo>
                      <a:pt x="1270" y="1500"/>
                    </a:lnTo>
                    <a:lnTo>
                      <a:pt x="1279" y="1506"/>
                    </a:lnTo>
                    <a:lnTo>
                      <a:pt x="1284" y="1512"/>
                    </a:lnTo>
                    <a:lnTo>
                      <a:pt x="1287" y="1514"/>
                    </a:lnTo>
                    <a:lnTo>
                      <a:pt x="1289" y="1509"/>
                    </a:lnTo>
                    <a:lnTo>
                      <a:pt x="1296" y="1514"/>
                    </a:lnTo>
                    <a:lnTo>
                      <a:pt x="1301" y="1513"/>
                    </a:lnTo>
                    <a:lnTo>
                      <a:pt x="1307" y="1517"/>
                    </a:lnTo>
                    <a:lnTo>
                      <a:pt x="1313" y="1524"/>
                    </a:lnTo>
                    <a:lnTo>
                      <a:pt x="1313" y="1528"/>
                    </a:lnTo>
                    <a:lnTo>
                      <a:pt x="1312" y="1531"/>
                    </a:lnTo>
                    <a:lnTo>
                      <a:pt x="1316" y="1534"/>
                    </a:lnTo>
                    <a:lnTo>
                      <a:pt x="1324" y="1535"/>
                    </a:lnTo>
                    <a:lnTo>
                      <a:pt x="1337" y="1530"/>
                    </a:lnTo>
                    <a:lnTo>
                      <a:pt x="1370" y="1529"/>
                    </a:lnTo>
                    <a:lnTo>
                      <a:pt x="1373" y="1523"/>
                    </a:lnTo>
                    <a:lnTo>
                      <a:pt x="1383" y="1528"/>
                    </a:lnTo>
                    <a:lnTo>
                      <a:pt x="1387" y="1523"/>
                    </a:lnTo>
                    <a:lnTo>
                      <a:pt x="1399" y="1525"/>
                    </a:lnTo>
                    <a:lnTo>
                      <a:pt x="1405" y="1531"/>
                    </a:lnTo>
                    <a:lnTo>
                      <a:pt x="1437" y="1538"/>
                    </a:lnTo>
                    <a:lnTo>
                      <a:pt x="1445" y="1539"/>
                    </a:lnTo>
                    <a:lnTo>
                      <a:pt x="1459" y="1531"/>
                    </a:lnTo>
                    <a:lnTo>
                      <a:pt x="1466" y="1536"/>
                    </a:lnTo>
                    <a:lnTo>
                      <a:pt x="1467" y="1539"/>
                    </a:lnTo>
                    <a:lnTo>
                      <a:pt x="1459" y="1541"/>
                    </a:lnTo>
                    <a:lnTo>
                      <a:pt x="1458" y="1545"/>
                    </a:lnTo>
                    <a:lnTo>
                      <a:pt x="1463" y="1549"/>
                    </a:lnTo>
                    <a:lnTo>
                      <a:pt x="1483" y="1557"/>
                    </a:lnTo>
                    <a:lnTo>
                      <a:pt x="1504" y="1562"/>
                    </a:lnTo>
                    <a:lnTo>
                      <a:pt x="1522" y="1565"/>
                    </a:lnTo>
                    <a:lnTo>
                      <a:pt x="1540" y="1556"/>
                    </a:lnTo>
                    <a:lnTo>
                      <a:pt x="1555" y="1538"/>
                    </a:lnTo>
                    <a:lnTo>
                      <a:pt x="1559" y="1529"/>
                    </a:lnTo>
                    <a:lnTo>
                      <a:pt x="1563" y="1525"/>
                    </a:lnTo>
                    <a:lnTo>
                      <a:pt x="1574" y="1540"/>
                    </a:lnTo>
                    <a:lnTo>
                      <a:pt x="1580" y="1546"/>
                    </a:lnTo>
                    <a:lnTo>
                      <a:pt x="1590" y="1550"/>
                    </a:lnTo>
                    <a:lnTo>
                      <a:pt x="1586" y="1551"/>
                    </a:lnTo>
                    <a:lnTo>
                      <a:pt x="1579" y="1557"/>
                    </a:lnTo>
                    <a:lnTo>
                      <a:pt x="1579" y="1565"/>
                    </a:lnTo>
                    <a:lnTo>
                      <a:pt x="1580" y="1571"/>
                    </a:lnTo>
                    <a:lnTo>
                      <a:pt x="1581" y="1578"/>
                    </a:lnTo>
                    <a:lnTo>
                      <a:pt x="1579" y="1582"/>
                    </a:lnTo>
                    <a:lnTo>
                      <a:pt x="1574" y="1577"/>
                    </a:lnTo>
                    <a:lnTo>
                      <a:pt x="1572" y="1557"/>
                    </a:lnTo>
                    <a:lnTo>
                      <a:pt x="1574" y="1552"/>
                    </a:lnTo>
                    <a:lnTo>
                      <a:pt x="1574" y="1545"/>
                    </a:lnTo>
                    <a:lnTo>
                      <a:pt x="1570" y="1539"/>
                    </a:lnTo>
                    <a:lnTo>
                      <a:pt x="1567" y="1536"/>
                    </a:lnTo>
                    <a:lnTo>
                      <a:pt x="1563" y="1541"/>
                    </a:lnTo>
                    <a:lnTo>
                      <a:pt x="1561" y="1546"/>
                    </a:lnTo>
                    <a:lnTo>
                      <a:pt x="1561" y="1560"/>
                    </a:lnTo>
                    <a:lnTo>
                      <a:pt x="1564" y="1563"/>
                    </a:lnTo>
                    <a:lnTo>
                      <a:pt x="1564" y="1570"/>
                    </a:lnTo>
                    <a:lnTo>
                      <a:pt x="1563" y="1574"/>
                    </a:lnTo>
                    <a:lnTo>
                      <a:pt x="1560" y="1578"/>
                    </a:lnTo>
                    <a:lnTo>
                      <a:pt x="1555" y="1579"/>
                    </a:lnTo>
                    <a:lnTo>
                      <a:pt x="1548" y="1587"/>
                    </a:lnTo>
                    <a:lnTo>
                      <a:pt x="1552" y="1592"/>
                    </a:lnTo>
                    <a:lnTo>
                      <a:pt x="1567" y="1595"/>
                    </a:lnTo>
                    <a:lnTo>
                      <a:pt x="1567" y="1599"/>
                    </a:lnTo>
                    <a:lnTo>
                      <a:pt x="1572" y="1601"/>
                    </a:lnTo>
                    <a:lnTo>
                      <a:pt x="1579" y="1601"/>
                    </a:lnTo>
                    <a:lnTo>
                      <a:pt x="1581" y="1603"/>
                    </a:lnTo>
                    <a:lnTo>
                      <a:pt x="1580" y="1606"/>
                    </a:lnTo>
                    <a:lnTo>
                      <a:pt x="1598" y="1614"/>
                    </a:lnTo>
                    <a:lnTo>
                      <a:pt x="1612" y="1627"/>
                    </a:lnTo>
                    <a:lnTo>
                      <a:pt x="1612" y="1624"/>
                    </a:lnTo>
                    <a:lnTo>
                      <a:pt x="1615" y="1620"/>
                    </a:lnTo>
                    <a:lnTo>
                      <a:pt x="1629" y="1620"/>
                    </a:lnTo>
                    <a:lnTo>
                      <a:pt x="1630" y="1619"/>
                    </a:lnTo>
                    <a:lnTo>
                      <a:pt x="1631" y="1608"/>
                    </a:lnTo>
                    <a:lnTo>
                      <a:pt x="1628" y="1599"/>
                    </a:lnTo>
                    <a:lnTo>
                      <a:pt x="1630" y="1598"/>
                    </a:lnTo>
                    <a:lnTo>
                      <a:pt x="1635" y="1600"/>
                    </a:lnTo>
                    <a:lnTo>
                      <a:pt x="1638" y="1595"/>
                    </a:lnTo>
                    <a:lnTo>
                      <a:pt x="1635" y="1592"/>
                    </a:lnTo>
                    <a:lnTo>
                      <a:pt x="1608" y="1557"/>
                    </a:lnTo>
                    <a:lnTo>
                      <a:pt x="1603" y="1546"/>
                    </a:lnTo>
                    <a:lnTo>
                      <a:pt x="1590" y="1535"/>
                    </a:lnTo>
                    <a:lnTo>
                      <a:pt x="1583" y="1529"/>
                    </a:lnTo>
                    <a:lnTo>
                      <a:pt x="1587" y="1529"/>
                    </a:lnTo>
                    <a:lnTo>
                      <a:pt x="1587" y="1523"/>
                    </a:lnTo>
                    <a:lnTo>
                      <a:pt x="1587" y="1501"/>
                    </a:lnTo>
                    <a:lnTo>
                      <a:pt x="1554" y="1502"/>
                    </a:lnTo>
                    <a:lnTo>
                      <a:pt x="1542" y="1517"/>
                    </a:lnTo>
                    <a:lnTo>
                      <a:pt x="1536" y="1514"/>
                    </a:lnTo>
                    <a:lnTo>
                      <a:pt x="1521" y="1503"/>
                    </a:lnTo>
                    <a:lnTo>
                      <a:pt x="1506" y="1514"/>
                    </a:lnTo>
                    <a:lnTo>
                      <a:pt x="1486" y="1502"/>
                    </a:lnTo>
                    <a:lnTo>
                      <a:pt x="1486" y="146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37" name="Freeform 276">
                <a:extLst>
                  <a:ext uri="{FF2B5EF4-FFF2-40B4-BE49-F238E27FC236}">
                    <a16:creationId xmlns:a16="http://schemas.microsoft.com/office/drawing/2014/main" id="{15FD81D8-9533-4774-BAA5-39AD3B96E96D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999" y="1668"/>
                <a:ext cx="91" cy="101"/>
              </a:xfrm>
              <a:custGeom>
                <a:avLst/>
                <a:gdLst/>
                <a:ahLst/>
                <a:cxnLst>
                  <a:cxn ang="0">
                    <a:pos x="39" y="90"/>
                  </a:cxn>
                  <a:cxn ang="0">
                    <a:pos x="91" y="60"/>
                  </a:cxn>
                  <a:cxn ang="0">
                    <a:pos x="103" y="29"/>
                  </a:cxn>
                  <a:cxn ang="0">
                    <a:pos x="162" y="7"/>
                  </a:cxn>
                  <a:cxn ang="0">
                    <a:pos x="192" y="55"/>
                  </a:cxn>
                  <a:cxn ang="0">
                    <a:pos x="214" y="100"/>
                  </a:cxn>
                  <a:cxn ang="0">
                    <a:pos x="292" y="206"/>
                  </a:cxn>
                  <a:cxn ang="0">
                    <a:pos x="322" y="262"/>
                  </a:cxn>
                  <a:cxn ang="0">
                    <a:pos x="334" y="292"/>
                  </a:cxn>
                  <a:cxn ang="0">
                    <a:pos x="353" y="335"/>
                  </a:cxn>
                  <a:cxn ang="0">
                    <a:pos x="450" y="384"/>
                  </a:cxn>
                  <a:cxn ang="0">
                    <a:pos x="451" y="416"/>
                  </a:cxn>
                  <a:cxn ang="0">
                    <a:pos x="451" y="474"/>
                  </a:cxn>
                  <a:cxn ang="0">
                    <a:pos x="424" y="498"/>
                  </a:cxn>
                  <a:cxn ang="0">
                    <a:pos x="404" y="506"/>
                  </a:cxn>
                  <a:cxn ang="0">
                    <a:pos x="416" y="479"/>
                  </a:cxn>
                  <a:cxn ang="0">
                    <a:pos x="421" y="454"/>
                  </a:cxn>
                  <a:cxn ang="0">
                    <a:pos x="407" y="439"/>
                  </a:cxn>
                  <a:cxn ang="0">
                    <a:pos x="394" y="390"/>
                  </a:cxn>
                  <a:cxn ang="0">
                    <a:pos x="389" y="378"/>
                  </a:cxn>
                  <a:cxn ang="0">
                    <a:pos x="362" y="396"/>
                  </a:cxn>
                  <a:cxn ang="0">
                    <a:pos x="354" y="418"/>
                  </a:cxn>
                  <a:cxn ang="0">
                    <a:pos x="338" y="431"/>
                  </a:cxn>
                  <a:cxn ang="0">
                    <a:pos x="342" y="405"/>
                  </a:cxn>
                  <a:cxn ang="0">
                    <a:pos x="369" y="366"/>
                  </a:cxn>
                  <a:cxn ang="0">
                    <a:pos x="328" y="320"/>
                  </a:cxn>
                  <a:cxn ang="0">
                    <a:pos x="302" y="305"/>
                  </a:cxn>
                  <a:cxn ang="0">
                    <a:pos x="305" y="299"/>
                  </a:cxn>
                  <a:cxn ang="0">
                    <a:pos x="286" y="282"/>
                  </a:cxn>
                  <a:cxn ang="0">
                    <a:pos x="275" y="276"/>
                  </a:cxn>
                  <a:cxn ang="0">
                    <a:pos x="279" y="260"/>
                  </a:cxn>
                  <a:cxn ang="0">
                    <a:pos x="268" y="246"/>
                  </a:cxn>
                  <a:cxn ang="0">
                    <a:pos x="267" y="229"/>
                  </a:cxn>
                  <a:cxn ang="0">
                    <a:pos x="284" y="238"/>
                  </a:cxn>
                  <a:cxn ang="0">
                    <a:pos x="276" y="219"/>
                  </a:cxn>
                  <a:cxn ang="0">
                    <a:pos x="264" y="198"/>
                  </a:cxn>
                  <a:cxn ang="0">
                    <a:pos x="254" y="203"/>
                  </a:cxn>
                  <a:cxn ang="0">
                    <a:pos x="251" y="190"/>
                  </a:cxn>
                  <a:cxn ang="0">
                    <a:pos x="256" y="169"/>
                  </a:cxn>
                  <a:cxn ang="0">
                    <a:pos x="233" y="183"/>
                  </a:cxn>
                  <a:cxn ang="0">
                    <a:pos x="219" y="165"/>
                  </a:cxn>
                  <a:cxn ang="0">
                    <a:pos x="178" y="124"/>
                  </a:cxn>
                  <a:cxn ang="0">
                    <a:pos x="156" y="52"/>
                  </a:cxn>
                  <a:cxn ang="0">
                    <a:pos x="150" y="63"/>
                  </a:cxn>
                  <a:cxn ang="0">
                    <a:pos x="172" y="142"/>
                  </a:cxn>
                  <a:cxn ang="0">
                    <a:pos x="152" y="142"/>
                  </a:cxn>
                  <a:cxn ang="0">
                    <a:pos x="133" y="127"/>
                  </a:cxn>
                  <a:cxn ang="0">
                    <a:pos x="117" y="90"/>
                  </a:cxn>
                  <a:cxn ang="0">
                    <a:pos x="90" y="85"/>
                  </a:cxn>
                  <a:cxn ang="0">
                    <a:pos x="71" y="82"/>
                  </a:cxn>
                  <a:cxn ang="0">
                    <a:pos x="77" y="95"/>
                  </a:cxn>
                  <a:cxn ang="0">
                    <a:pos x="98" y="121"/>
                  </a:cxn>
                  <a:cxn ang="0">
                    <a:pos x="117" y="141"/>
                  </a:cxn>
                  <a:cxn ang="0">
                    <a:pos x="97" y="149"/>
                  </a:cxn>
                  <a:cxn ang="0">
                    <a:pos x="48" y="135"/>
                  </a:cxn>
                  <a:cxn ang="0">
                    <a:pos x="27" y="116"/>
                  </a:cxn>
                  <a:cxn ang="0">
                    <a:pos x="5" y="47"/>
                  </a:cxn>
                </a:cxnLst>
                <a:rect l="0" t="0" r="r" b="b"/>
                <a:pathLst>
                  <a:path w="456" h="507">
                    <a:moveTo>
                      <a:pt x="10" y="44"/>
                    </a:moveTo>
                    <a:lnTo>
                      <a:pt x="26" y="57"/>
                    </a:lnTo>
                    <a:lnTo>
                      <a:pt x="36" y="81"/>
                    </a:lnTo>
                    <a:lnTo>
                      <a:pt x="39" y="87"/>
                    </a:lnTo>
                    <a:lnTo>
                      <a:pt x="39" y="90"/>
                    </a:lnTo>
                    <a:lnTo>
                      <a:pt x="42" y="92"/>
                    </a:lnTo>
                    <a:lnTo>
                      <a:pt x="55" y="87"/>
                    </a:lnTo>
                    <a:lnTo>
                      <a:pt x="71" y="73"/>
                    </a:lnTo>
                    <a:lnTo>
                      <a:pt x="87" y="68"/>
                    </a:lnTo>
                    <a:lnTo>
                      <a:pt x="91" y="60"/>
                    </a:lnTo>
                    <a:lnTo>
                      <a:pt x="91" y="51"/>
                    </a:lnTo>
                    <a:lnTo>
                      <a:pt x="93" y="47"/>
                    </a:lnTo>
                    <a:lnTo>
                      <a:pt x="100" y="44"/>
                    </a:lnTo>
                    <a:lnTo>
                      <a:pt x="102" y="41"/>
                    </a:lnTo>
                    <a:lnTo>
                      <a:pt x="103" y="29"/>
                    </a:lnTo>
                    <a:lnTo>
                      <a:pt x="108" y="23"/>
                    </a:lnTo>
                    <a:lnTo>
                      <a:pt x="129" y="17"/>
                    </a:lnTo>
                    <a:lnTo>
                      <a:pt x="151" y="0"/>
                    </a:lnTo>
                    <a:lnTo>
                      <a:pt x="156" y="1"/>
                    </a:lnTo>
                    <a:lnTo>
                      <a:pt x="162" y="7"/>
                    </a:lnTo>
                    <a:lnTo>
                      <a:pt x="171" y="25"/>
                    </a:lnTo>
                    <a:lnTo>
                      <a:pt x="174" y="29"/>
                    </a:lnTo>
                    <a:lnTo>
                      <a:pt x="179" y="29"/>
                    </a:lnTo>
                    <a:lnTo>
                      <a:pt x="183" y="41"/>
                    </a:lnTo>
                    <a:lnTo>
                      <a:pt x="192" y="55"/>
                    </a:lnTo>
                    <a:lnTo>
                      <a:pt x="194" y="63"/>
                    </a:lnTo>
                    <a:lnTo>
                      <a:pt x="206" y="74"/>
                    </a:lnTo>
                    <a:lnTo>
                      <a:pt x="210" y="90"/>
                    </a:lnTo>
                    <a:lnTo>
                      <a:pt x="210" y="93"/>
                    </a:lnTo>
                    <a:lnTo>
                      <a:pt x="214" y="100"/>
                    </a:lnTo>
                    <a:lnTo>
                      <a:pt x="235" y="109"/>
                    </a:lnTo>
                    <a:lnTo>
                      <a:pt x="246" y="120"/>
                    </a:lnTo>
                    <a:lnTo>
                      <a:pt x="253" y="141"/>
                    </a:lnTo>
                    <a:lnTo>
                      <a:pt x="264" y="160"/>
                    </a:lnTo>
                    <a:lnTo>
                      <a:pt x="292" y="206"/>
                    </a:lnTo>
                    <a:lnTo>
                      <a:pt x="299" y="224"/>
                    </a:lnTo>
                    <a:lnTo>
                      <a:pt x="300" y="227"/>
                    </a:lnTo>
                    <a:lnTo>
                      <a:pt x="303" y="227"/>
                    </a:lnTo>
                    <a:lnTo>
                      <a:pt x="308" y="245"/>
                    </a:lnTo>
                    <a:lnTo>
                      <a:pt x="322" y="262"/>
                    </a:lnTo>
                    <a:lnTo>
                      <a:pt x="326" y="270"/>
                    </a:lnTo>
                    <a:lnTo>
                      <a:pt x="326" y="273"/>
                    </a:lnTo>
                    <a:lnTo>
                      <a:pt x="323" y="278"/>
                    </a:lnTo>
                    <a:lnTo>
                      <a:pt x="324" y="283"/>
                    </a:lnTo>
                    <a:lnTo>
                      <a:pt x="334" y="292"/>
                    </a:lnTo>
                    <a:lnTo>
                      <a:pt x="338" y="299"/>
                    </a:lnTo>
                    <a:lnTo>
                      <a:pt x="338" y="303"/>
                    </a:lnTo>
                    <a:lnTo>
                      <a:pt x="343" y="320"/>
                    </a:lnTo>
                    <a:lnTo>
                      <a:pt x="348" y="329"/>
                    </a:lnTo>
                    <a:lnTo>
                      <a:pt x="353" y="335"/>
                    </a:lnTo>
                    <a:lnTo>
                      <a:pt x="365" y="342"/>
                    </a:lnTo>
                    <a:lnTo>
                      <a:pt x="401" y="352"/>
                    </a:lnTo>
                    <a:lnTo>
                      <a:pt x="426" y="373"/>
                    </a:lnTo>
                    <a:lnTo>
                      <a:pt x="431" y="379"/>
                    </a:lnTo>
                    <a:lnTo>
                      <a:pt x="450" y="384"/>
                    </a:lnTo>
                    <a:lnTo>
                      <a:pt x="452" y="388"/>
                    </a:lnTo>
                    <a:lnTo>
                      <a:pt x="456" y="394"/>
                    </a:lnTo>
                    <a:lnTo>
                      <a:pt x="456" y="396"/>
                    </a:lnTo>
                    <a:lnTo>
                      <a:pt x="453" y="401"/>
                    </a:lnTo>
                    <a:lnTo>
                      <a:pt x="451" y="416"/>
                    </a:lnTo>
                    <a:lnTo>
                      <a:pt x="451" y="443"/>
                    </a:lnTo>
                    <a:lnTo>
                      <a:pt x="456" y="459"/>
                    </a:lnTo>
                    <a:lnTo>
                      <a:pt x="456" y="464"/>
                    </a:lnTo>
                    <a:lnTo>
                      <a:pt x="453" y="470"/>
                    </a:lnTo>
                    <a:lnTo>
                      <a:pt x="451" y="474"/>
                    </a:lnTo>
                    <a:lnTo>
                      <a:pt x="450" y="481"/>
                    </a:lnTo>
                    <a:lnTo>
                      <a:pt x="441" y="480"/>
                    </a:lnTo>
                    <a:lnTo>
                      <a:pt x="435" y="488"/>
                    </a:lnTo>
                    <a:lnTo>
                      <a:pt x="429" y="496"/>
                    </a:lnTo>
                    <a:lnTo>
                      <a:pt x="424" y="498"/>
                    </a:lnTo>
                    <a:lnTo>
                      <a:pt x="419" y="498"/>
                    </a:lnTo>
                    <a:lnTo>
                      <a:pt x="415" y="503"/>
                    </a:lnTo>
                    <a:lnTo>
                      <a:pt x="410" y="496"/>
                    </a:lnTo>
                    <a:lnTo>
                      <a:pt x="409" y="507"/>
                    </a:lnTo>
                    <a:lnTo>
                      <a:pt x="404" y="506"/>
                    </a:lnTo>
                    <a:lnTo>
                      <a:pt x="403" y="496"/>
                    </a:lnTo>
                    <a:lnTo>
                      <a:pt x="403" y="482"/>
                    </a:lnTo>
                    <a:lnTo>
                      <a:pt x="409" y="480"/>
                    </a:lnTo>
                    <a:lnTo>
                      <a:pt x="413" y="482"/>
                    </a:lnTo>
                    <a:lnTo>
                      <a:pt x="416" y="479"/>
                    </a:lnTo>
                    <a:lnTo>
                      <a:pt x="419" y="480"/>
                    </a:lnTo>
                    <a:lnTo>
                      <a:pt x="421" y="475"/>
                    </a:lnTo>
                    <a:lnTo>
                      <a:pt x="425" y="474"/>
                    </a:lnTo>
                    <a:lnTo>
                      <a:pt x="423" y="467"/>
                    </a:lnTo>
                    <a:lnTo>
                      <a:pt x="421" y="454"/>
                    </a:lnTo>
                    <a:lnTo>
                      <a:pt x="416" y="453"/>
                    </a:lnTo>
                    <a:lnTo>
                      <a:pt x="414" y="456"/>
                    </a:lnTo>
                    <a:lnTo>
                      <a:pt x="410" y="456"/>
                    </a:lnTo>
                    <a:lnTo>
                      <a:pt x="408" y="454"/>
                    </a:lnTo>
                    <a:lnTo>
                      <a:pt x="407" y="439"/>
                    </a:lnTo>
                    <a:lnTo>
                      <a:pt x="408" y="432"/>
                    </a:lnTo>
                    <a:lnTo>
                      <a:pt x="405" y="426"/>
                    </a:lnTo>
                    <a:lnTo>
                      <a:pt x="404" y="416"/>
                    </a:lnTo>
                    <a:lnTo>
                      <a:pt x="397" y="402"/>
                    </a:lnTo>
                    <a:lnTo>
                      <a:pt x="394" y="390"/>
                    </a:lnTo>
                    <a:lnTo>
                      <a:pt x="392" y="395"/>
                    </a:lnTo>
                    <a:lnTo>
                      <a:pt x="393" y="388"/>
                    </a:lnTo>
                    <a:lnTo>
                      <a:pt x="397" y="382"/>
                    </a:lnTo>
                    <a:lnTo>
                      <a:pt x="394" y="377"/>
                    </a:lnTo>
                    <a:lnTo>
                      <a:pt x="389" y="378"/>
                    </a:lnTo>
                    <a:lnTo>
                      <a:pt x="382" y="386"/>
                    </a:lnTo>
                    <a:lnTo>
                      <a:pt x="377" y="390"/>
                    </a:lnTo>
                    <a:lnTo>
                      <a:pt x="375" y="396"/>
                    </a:lnTo>
                    <a:lnTo>
                      <a:pt x="367" y="393"/>
                    </a:lnTo>
                    <a:lnTo>
                      <a:pt x="362" y="396"/>
                    </a:lnTo>
                    <a:lnTo>
                      <a:pt x="356" y="400"/>
                    </a:lnTo>
                    <a:lnTo>
                      <a:pt x="358" y="404"/>
                    </a:lnTo>
                    <a:lnTo>
                      <a:pt x="355" y="411"/>
                    </a:lnTo>
                    <a:lnTo>
                      <a:pt x="354" y="415"/>
                    </a:lnTo>
                    <a:lnTo>
                      <a:pt x="354" y="418"/>
                    </a:lnTo>
                    <a:lnTo>
                      <a:pt x="350" y="423"/>
                    </a:lnTo>
                    <a:lnTo>
                      <a:pt x="346" y="423"/>
                    </a:lnTo>
                    <a:lnTo>
                      <a:pt x="346" y="429"/>
                    </a:lnTo>
                    <a:lnTo>
                      <a:pt x="342" y="434"/>
                    </a:lnTo>
                    <a:lnTo>
                      <a:pt x="338" y="431"/>
                    </a:lnTo>
                    <a:lnTo>
                      <a:pt x="333" y="423"/>
                    </a:lnTo>
                    <a:lnTo>
                      <a:pt x="331" y="416"/>
                    </a:lnTo>
                    <a:lnTo>
                      <a:pt x="332" y="411"/>
                    </a:lnTo>
                    <a:lnTo>
                      <a:pt x="337" y="410"/>
                    </a:lnTo>
                    <a:lnTo>
                      <a:pt x="342" y="405"/>
                    </a:lnTo>
                    <a:lnTo>
                      <a:pt x="346" y="389"/>
                    </a:lnTo>
                    <a:lnTo>
                      <a:pt x="346" y="375"/>
                    </a:lnTo>
                    <a:lnTo>
                      <a:pt x="351" y="370"/>
                    </a:lnTo>
                    <a:lnTo>
                      <a:pt x="367" y="369"/>
                    </a:lnTo>
                    <a:lnTo>
                      <a:pt x="369" y="366"/>
                    </a:lnTo>
                    <a:lnTo>
                      <a:pt x="350" y="359"/>
                    </a:lnTo>
                    <a:lnTo>
                      <a:pt x="344" y="352"/>
                    </a:lnTo>
                    <a:lnTo>
                      <a:pt x="335" y="348"/>
                    </a:lnTo>
                    <a:lnTo>
                      <a:pt x="329" y="339"/>
                    </a:lnTo>
                    <a:lnTo>
                      <a:pt x="328" y="320"/>
                    </a:lnTo>
                    <a:lnTo>
                      <a:pt x="318" y="319"/>
                    </a:lnTo>
                    <a:lnTo>
                      <a:pt x="317" y="315"/>
                    </a:lnTo>
                    <a:lnTo>
                      <a:pt x="317" y="310"/>
                    </a:lnTo>
                    <a:lnTo>
                      <a:pt x="315" y="307"/>
                    </a:lnTo>
                    <a:lnTo>
                      <a:pt x="302" y="305"/>
                    </a:lnTo>
                    <a:lnTo>
                      <a:pt x="299" y="302"/>
                    </a:lnTo>
                    <a:lnTo>
                      <a:pt x="290" y="288"/>
                    </a:lnTo>
                    <a:lnTo>
                      <a:pt x="289" y="283"/>
                    </a:lnTo>
                    <a:lnTo>
                      <a:pt x="303" y="296"/>
                    </a:lnTo>
                    <a:lnTo>
                      <a:pt x="305" y="299"/>
                    </a:lnTo>
                    <a:lnTo>
                      <a:pt x="300" y="287"/>
                    </a:lnTo>
                    <a:lnTo>
                      <a:pt x="300" y="278"/>
                    </a:lnTo>
                    <a:lnTo>
                      <a:pt x="296" y="278"/>
                    </a:lnTo>
                    <a:lnTo>
                      <a:pt x="291" y="282"/>
                    </a:lnTo>
                    <a:lnTo>
                      <a:pt x="286" y="282"/>
                    </a:lnTo>
                    <a:lnTo>
                      <a:pt x="281" y="278"/>
                    </a:lnTo>
                    <a:lnTo>
                      <a:pt x="281" y="275"/>
                    </a:lnTo>
                    <a:lnTo>
                      <a:pt x="280" y="273"/>
                    </a:lnTo>
                    <a:lnTo>
                      <a:pt x="276" y="273"/>
                    </a:lnTo>
                    <a:lnTo>
                      <a:pt x="275" y="276"/>
                    </a:lnTo>
                    <a:lnTo>
                      <a:pt x="270" y="278"/>
                    </a:lnTo>
                    <a:lnTo>
                      <a:pt x="264" y="271"/>
                    </a:lnTo>
                    <a:lnTo>
                      <a:pt x="263" y="267"/>
                    </a:lnTo>
                    <a:lnTo>
                      <a:pt x="264" y="261"/>
                    </a:lnTo>
                    <a:lnTo>
                      <a:pt x="279" y="260"/>
                    </a:lnTo>
                    <a:lnTo>
                      <a:pt x="281" y="255"/>
                    </a:lnTo>
                    <a:lnTo>
                      <a:pt x="270" y="255"/>
                    </a:lnTo>
                    <a:lnTo>
                      <a:pt x="265" y="253"/>
                    </a:lnTo>
                    <a:lnTo>
                      <a:pt x="265" y="250"/>
                    </a:lnTo>
                    <a:lnTo>
                      <a:pt x="268" y="246"/>
                    </a:lnTo>
                    <a:lnTo>
                      <a:pt x="267" y="244"/>
                    </a:lnTo>
                    <a:lnTo>
                      <a:pt x="262" y="244"/>
                    </a:lnTo>
                    <a:lnTo>
                      <a:pt x="262" y="237"/>
                    </a:lnTo>
                    <a:lnTo>
                      <a:pt x="268" y="233"/>
                    </a:lnTo>
                    <a:lnTo>
                      <a:pt x="267" y="229"/>
                    </a:lnTo>
                    <a:lnTo>
                      <a:pt x="256" y="233"/>
                    </a:lnTo>
                    <a:lnTo>
                      <a:pt x="253" y="229"/>
                    </a:lnTo>
                    <a:lnTo>
                      <a:pt x="257" y="219"/>
                    </a:lnTo>
                    <a:lnTo>
                      <a:pt x="279" y="230"/>
                    </a:lnTo>
                    <a:lnTo>
                      <a:pt x="284" y="238"/>
                    </a:lnTo>
                    <a:lnTo>
                      <a:pt x="289" y="239"/>
                    </a:lnTo>
                    <a:lnTo>
                      <a:pt x="286" y="239"/>
                    </a:lnTo>
                    <a:lnTo>
                      <a:pt x="281" y="232"/>
                    </a:lnTo>
                    <a:lnTo>
                      <a:pt x="280" y="222"/>
                    </a:lnTo>
                    <a:lnTo>
                      <a:pt x="276" y="219"/>
                    </a:lnTo>
                    <a:lnTo>
                      <a:pt x="276" y="223"/>
                    </a:lnTo>
                    <a:lnTo>
                      <a:pt x="272" y="219"/>
                    </a:lnTo>
                    <a:lnTo>
                      <a:pt x="263" y="208"/>
                    </a:lnTo>
                    <a:lnTo>
                      <a:pt x="260" y="203"/>
                    </a:lnTo>
                    <a:lnTo>
                      <a:pt x="264" y="198"/>
                    </a:lnTo>
                    <a:lnTo>
                      <a:pt x="275" y="201"/>
                    </a:lnTo>
                    <a:lnTo>
                      <a:pt x="279" y="198"/>
                    </a:lnTo>
                    <a:lnTo>
                      <a:pt x="273" y="196"/>
                    </a:lnTo>
                    <a:lnTo>
                      <a:pt x="254" y="196"/>
                    </a:lnTo>
                    <a:lnTo>
                      <a:pt x="254" y="203"/>
                    </a:lnTo>
                    <a:lnTo>
                      <a:pt x="249" y="208"/>
                    </a:lnTo>
                    <a:lnTo>
                      <a:pt x="247" y="203"/>
                    </a:lnTo>
                    <a:lnTo>
                      <a:pt x="243" y="196"/>
                    </a:lnTo>
                    <a:lnTo>
                      <a:pt x="245" y="190"/>
                    </a:lnTo>
                    <a:lnTo>
                      <a:pt x="251" y="190"/>
                    </a:lnTo>
                    <a:lnTo>
                      <a:pt x="262" y="181"/>
                    </a:lnTo>
                    <a:lnTo>
                      <a:pt x="259" y="178"/>
                    </a:lnTo>
                    <a:lnTo>
                      <a:pt x="251" y="184"/>
                    </a:lnTo>
                    <a:lnTo>
                      <a:pt x="249" y="180"/>
                    </a:lnTo>
                    <a:lnTo>
                      <a:pt x="256" y="169"/>
                    </a:lnTo>
                    <a:lnTo>
                      <a:pt x="249" y="169"/>
                    </a:lnTo>
                    <a:lnTo>
                      <a:pt x="246" y="173"/>
                    </a:lnTo>
                    <a:lnTo>
                      <a:pt x="243" y="180"/>
                    </a:lnTo>
                    <a:lnTo>
                      <a:pt x="238" y="186"/>
                    </a:lnTo>
                    <a:lnTo>
                      <a:pt x="233" y="183"/>
                    </a:lnTo>
                    <a:lnTo>
                      <a:pt x="230" y="171"/>
                    </a:lnTo>
                    <a:lnTo>
                      <a:pt x="230" y="165"/>
                    </a:lnTo>
                    <a:lnTo>
                      <a:pt x="226" y="162"/>
                    </a:lnTo>
                    <a:lnTo>
                      <a:pt x="224" y="162"/>
                    </a:lnTo>
                    <a:lnTo>
                      <a:pt x="219" y="165"/>
                    </a:lnTo>
                    <a:lnTo>
                      <a:pt x="215" y="159"/>
                    </a:lnTo>
                    <a:lnTo>
                      <a:pt x="202" y="148"/>
                    </a:lnTo>
                    <a:lnTo>
                      <a:pt x="190" y="146"/>
                    </a:lnTo>
                    <a:lnTo>
                      <a:pt x="183" y="130"/>
                    </a:lnTo>
                    <a:lnTo>
                      <a:pt x="178" y="124"/>
                    </a:lnTo>
                    <a:lnTo>
                      <a:pt x="181" y="117"/>
                    </a:lnTo>
                    <a:lnTo>
                      <a:pt x="178" y="104"/>
                    </a:lnTo>
                    <a:lnTo>
                      <a:pt x="173" y="108"/>
                    </a:lnTo>
                    <a:lnTo>
                      <a:pt x="162" y="68"/>
                    </a:lnTo>
                    <a:lnTo>
                      <a:pt x="156" y="52"/>
                    </a:lnTo>
                    <a:lnTo>
                      <a:pt x="154" y="40"/>
                    </a:lnTo>
                    <a:lnTo>
                      <a:pt x="149" y="49"/>
                    </a:lnTo>
                    <a:lnTo>
                      <a:pt x="155" y="63"/>
                    </a:lnTo>
                    <a:lnTo>
                      <a:pt x="154" y="67"/>
                    </a:lnTo>
                    <a:lnTo>
                      <a:pt x="150" y="63"/>
                    </a:lnTo>
                    <a:lnTo>
                      <a:pt x="155" y="81"/>
                    </a:lnTo>
                    <a:lnTo>
                      <a:pt x="155" y="85"/>
                    </a:lnTo>
                    <a:lnTo>
                      <a:pt x="163" y="105"/>
                    </a:lnTo>
                    <a:lnTo>
                      <a:pt x="166" y="126"/>
                    </a:lnTo>
                    <a:lnTo>
                      <a:pt x="172" y="142"/>
                    </a:lnTo>
                    <a:lnTo>
                      <a:pt x="173" y="149"/>
                    </a:lnTo>
                    <a:lnTo>
                      <a:pt x="168" y="160"/>
                    </a:lnTo>
                    <a:lnTo>
                      <a:pt x="166" y="165"/>
                    </a:lnTo>
                    <a:lnTo>
                      <a:pt x="157" y="163"/>
                    </a:lnTo>
                    <a:lnTo>
                      <a:pt x="152" y="142"/>
                    </a:lnTo>
                    <a:lnTo>
                      <a:pt x="147" y="136"/>
                    </a:lnTo>
                    <a:lnTo>
                      <a:pt x="146" y="147"/>
                    </a:lnTo>
                    <a:lnTo>
                      <a:pt x="129" y="146"/>
                    </a:lnTo>
                    <a:lnTo>
                      <a:pt x="129" y="128"/>
                    </a:lnTo>
                    <a:lnTo>
                      <a:pt x="133" y="127"/>
                    </a:lnTo>
                    <a:lnTo>
                      <a:pt x="127" y="122"/>
                    </a:lnTo>
                    <a:lnTo>
                      <a:pt x="120" y="110"/>
                    </a:lnTo>
                    <a:lnTo>
                      <a:pt x="120" y="100"/>
                    </a:lnTo>
                    <a:lnTo>
                      <a:pt x="123" y="98"/>
                    </a:lnTo>
                    <a:lnTo>
                      <a:pt x="117" y="90"/>
                    </a:lnTo>
                    <a:lnTo>
                      <a:pt x="113" y="92"/>
                    </a:lnTo>
                    <a:lnTo>
                      <a:pt x="112" y="104"/>
                    </a:lnTo>
                    <a:lnTo>
                      <a:pt x="106" y="106"/>
                    </a:lnTo>
                    <a:lnTo>
                      <a:pt x="98" y="100"/>
                    </a:lnTo>
                    <a:lnTo>
                      <a:pt x="90" y="85"/>
                    </a:lnTo>
                    <a:lnTo>
                      <a:pt x="86" y="84"/>
                    </a:lnTo>
                    <a:lnTo>
                      <a:pt x="87" y="90"/>
                    </a:lnTo>
                    <a:lnTo>
                      <a:pt x="85" y="93"/>
                    </a:lnTo>
                    <a:lnTo>
                      <a:pt x="77" y="88"/>
                    </a:lnTo>
                    <a:lnTo>
                      <a:pt x="71" y="82"/>
                    </a:lnTo>
                    <a:lnTo>
                      <a:pt x="75" y="88"/>
                    </a:lnTo>
                    <a:lnTo>
                      <a:pt x="73" y="92"/>
                    </a:lnTo>
                    <a:lnTo>
                      <a:pt x="66" y="93"/>
                    </a:lnTo>
                    <a:lnTo>
                      <a:pt x="66" y="94"/>
                    </a:lnTo>
                    <a:lnTo>
                      <a:pt x="77" y="95"/>
                    </a:lnTo>
                    <a:lnTo>
                      <a:pt x="86" y="101"/>
                    </a:lnTo>
                    <a:lnTo>
                      <a:pt x="88" y="106"/>
                    </a:lnTo>
                    <a:lnTo>
                      <a:pt x="87" y="108"/>
                    </a:lnTo>
                    <a:lnTo>
                      <a:pt x="98" y="115"/>
                    </a:lnTo>
                    <a:lnTo>
                      <a:pt x="98" y="121"/>
                    </a:lnTo>
                    <a:lnTo>
                      <a:pt x="101" y="122"/>
                    </a:lnTo>
                    <a:lnTo>
                      <a:pt x="103" y="121"/>
                    </a:lnTo>
                    <a:lnTo>
                      <a:pt x="108" y="121"/>
                    </a:lnTo>
                    <a:lnTo>
                      <a:pt x="116" y="135"/>
                    </a:lnTo>
                    <a:lnTo>
                      <a:pt x="117" y="141"/>
                    </a:lnTo>
                    <a:lnTo>
                      <a:pt x="116" y="148"/>
                    </a:lnTo>
                    <a:lnTo>
                      <a:pt x="108" y="153"/>
                    </a:lnTo>
                    <a:lnTo>
                      <a:pt x="98" y="154"/>
                    </a:lnTo>
                    <a:lnTo>
                      <a:pt x="96" y="148"/>
                    </a:lnTo>
                    <a:lnTo>
                      <a:pt x="97" y="149"/>
                    </a:lnTo>
                    <a:lnTo>
                      <a:pt x="97" y="158"/>
                    </a:lnTo>
                    <a:lnTo>
                      <a:pt x="86" y="162"/>
                    </a:lnTo>
                    <a:lnTo>
                      <a:pt x="66" y="144"/>
                    </a:lnTo>
                    <a:lnTo>
                      <a:pt x="54" y="141"/>
                    </a:lnTo>
                    <a:lnTo>
                      <a:pt x="48" y="135"/>
                    </a:lnTo>
                    <a:lnTo>
                      <a:pt x="41" y="130"/>
                    </a:lnTo>
                    <a:lnTo>
                      <a:pt x="33" y="127"/>
                    </a:lnTo>
                    <a:lnTo>
                      <a:pt x="38" y="115"/>
                    </a:lnTo>
                    <a:lnTo>
                      <a:pt x="33" y="114"/>
                    </a:lnTo>
                    <a:lnTo>
                      <a:pt x="27" y="116"/>
                    </a:lnTo>
                    <a:lnTo>
                      <a:pt x="17" y="105"/>
                    </a:lnTo>
                    <a:lnTo>
                      <a:pt x="1" y="82"/>
                    </a:lnTo>
                    <a:lnTo>
                      <a:pt x="0" y="73"/>
                    </a:lnTo>
                    <a:lnTo>
                      <a:pt x="3" y="66"/>
                    </a:lnTo>
                    <a:lnTo>
                      <a:pt x="5" y="47"/>
                    </a:lnTo>
                    <a:lnTo>
                      <a:pt x="10" y="4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227" name="Group 277">
              <a:extLst>
                <a:ext uri="{FF2B5EF4-FFF2-40B4-BE49-F238E27FC236}">
                  <a16:creationId xmlns:a16="http://schemas.microsoft.com/office/drawing/2014/main" id="{FBA8CE12-1684-4485-8435-39896C95E82C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1149" y="1865"/>
              <a:ext cx="635" cy="339"/>
              <a:chOff x="1149" y="1865"/>
              <a:chExt cx="635" cy="339"/>
            </a:xfrm>
            <a:grpFill/>
          </p:grpSpPr>
          <p:sp>
            <p:nvSpPr>
              <p:cNvPr id="1228" name="Freeform 278">
                <a:extLst>
                  <a:ext uri="{FF2B5EF4-FFF2-40B4-BE49-F238E27FC236}">
                    <a16:creationId xmlns:a16="http://schemas.microsoft.com/office/drawing/2014/main" id="{241053AE-E7C8-4CA1-BD31-C76C2B425E7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1782" y="1939"/>
                <a:ext cx="2" cy="3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2" y="3"/>
                  </a:cxn>
                  <a:cxn ang="0">
                    <a:pos x="1" y="10"/>
                  </a:cxn>
                  <a:cxn ang="0">
                    <a:pos x="0" y="15"/>
                  </a:cxn>
                  <a:cxn ang="0">
                    <a:pos x="5" y="10"/>
                  </a:cxn>
                  <a:cxn ang="0">
                    <a:pos x="8" y="10"/>
                  </a:cxn>
                  <a:cxn ang="0">
                    <a:pos x="8" y="6"/>
                  </a:cxn>
                  <a:cxn ang="0">
                    <a:pos x="10" y="1"/>
                  </a:cxn>
                  <a:cxn ang="0">
                    <a:pos x="5" y="0"/>
                  </a:cxn>
                </a:cxnLst>
                <a:rect l="0" t="0" r="r" b="b"/>
                <a:pathLst>
                  <a:path w="10" h="15">
                    <a:moveTo>
                      <a:pt x="5" y="0"/>
                    </a:moveTo>
                    <a:lnTo>
                      <a:pt x="2" y="3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5" y="10"/>
                    </a:lnTo>
                    <a:lnTo>
                      <a:pt x="8" y="10"/>
                    </a:lnTo>
                    <a:lnTo>
                      <a:pt x="8" y="6"/>
                    </a:lnTo>
                    <a:lnTo>
                      <a:pt x="10" y="1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29" name="Freeform 279">
                <a:extLst>
                  <a:ext uri="{FF2B5EF4-FFF2-40B4-BE49-F238E27FC236}">
                    <a16:creationId xmlns:a16="http://schemas.microsoft.com/office/drawing/2014/main" id="{73876036-EB4C-438E-AAB3-CDAC339B6222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1782" y="1939"/>
                <a:ext cx="2" cy="3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2" y="3"/>
                  </a:cxn>
                  <a:cxn ang="0">
                    <a:pos x="1" y="10"/>
                  </a:cxn>
                  <a:cxn ang="0">
                    <a:pos x="0" y="15"/>
                  </a:cxn>
                  <a:cxn ang="0">
                    <a:pos x="5" y="10"/>
                  </a:cxn>
                  <a:cxn ang="0">
                    <a:pos x="8" y="10"/>
                  </a:cxn>
                  <a:cxn ang="0">
                    <a:pos x="8" y="6"/>
                  </a:cxn>
                  <a:cxn ang="0">
                    <a:pos x="10" y="1"/>
                  </a:cxn>
                  <a:cxn ang="0">
                    <a:pos x="5" y="0"/>
                  </a:cxn>
                </a:cxnLst>
                <a:rect l="0" t="0" r="r" b="b"/>
                <a:pathLst>
                  <a:path w="10" h="15">
                    <a:moveTo>
                      <a:pt x="5" y="0"/>
                    </a:moveTo>
                    <a:lnTo>
                      <a:pt x="2" y="3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5" y="10"/>
                    </a:lnTo>
                    <a:lnTo>
                      <a:pt x="8" y="10"/>
                    </a:lnTo>
                    <a:lnTo>
                      <a:pt x="8" y="6"/>
                    </a:lnTo>
                    <a:lnTo>
                      <a:pt x="10" y="1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30" name="Freeform 280">
                <a:extLst>
                  <a:ext uri="{FF2B5EF4-FFF2-40B4-BE49-F238E27FC236}">
                    <a16:creationId xmlns:a16="http://schemas.microsoft.com/office/drawing/2014/main" id="{32DEEE96-C28B-4E11-B171-854712283C78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1671" y="2027"/>
                <a:ext cx="1" cy="1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0" y="0"/>
                  </a:cxn>
                  <a:cxn ang="0">
                    <a:pos x="0" y="3"/>
                  </a:cxn>
                </a:cxnLst>
                <a:rect l="0" t="0" r="r" b="b"/>
                <a:pathLst>
                  <a:path h="3">
                    <a:moveTo>
                      <a:pt x="0" y="3"/>
                    </a:moveTo>
                    <a:lnTo>
                      <a:pt x="0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31" name="Freeform 281">
                <a:extLst>
                  <a:ext uri="{FF2B5EF4-FFF2-40B4-BE49-F238E27FC236}">
                    <a16:creationId xmlns:a16="http://schemas.microsoft.com/office/drawing/2014/main" id="{F679FB4A-8C40-4D8A-931E-E2CEFB0DBC3B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1670" y="2025"/>
                <a:ext cx="1" cy="1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0" y="0"/>
                  </a:cxn>
                  <a:cxn ang="0">
                    <a:pos x="3" y="2"/>
                  </a:cxn>
                  <a:cxn ang="0">
                    <a:pos x="5" y="6"/>
                  </a:cxn>
                  <a:cxn ang="0">
                    <a:pos x="3" y="2"/>
                  </a:cxn>
                </a:cxnLst>
                <a:rect l="0" t="0" r="r" b="b"/>
                <a:pathLst>
                  <a:path w="5" h="6">
                    <a:moveTo>
                      <a:pt x="3" y="2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5" y="6"/>
                    </a:lnTo>
                    <a:lnTo>
                      <a:pt x="3" y="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32" name="Freeform 282">
                <a:extLst>
                  <a:ext uri="{FF2B5EF4-FFF2-40B4-BE49-F238E27FC236}">
                    <a16:creationId xmlns:a16="http://schemas.microsoft.com/office/drawing/2014/main" id="{F2DFE3A1-E1C9-4D07-A61E-9CAB9E66070A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1149" y="1865"/>
                <a:ext cx="633" cy="339"/>
              </a:xfrm>
              <a:custGeom>
                <a:avLst/>
                <a:gdLst/>
                <a:ahLst/>
                <a:cxnLst>
                  <a:cxn ang="0">
                    <a:pos x="3079" y="181"/>
                  </a:cxn>
                  <a:cxn ang="0">
                    <a:pos x="2964" y="328"/>
                  </a:cxn>
                  <a:cxn ang="0">
                    <a:pos x="2682" y="394"/>
                  </a:cxn>
                  <a:cxn ang="0">
                    <a:pos x="2593" y="483"/>
                  </a:cxn>
                  <a:cxn ang="0">
                    <a:pos x="2432" y="575"/>
                  </a:cxn>
                  <a:cxn ang="0">
                    <a:pos x="2290" y="541"/>
                  </a:cxn>
                  <a:cxn ang="0">
                    <a:pos x="2235" y="456"/>
                  </a:cxn>
                  <a:cxn ang="0">
                    <a:pos x="2211" y="306"/>
                  </a:cxn>
                  <a:cxn ang="0">
                    <a:pos x="2135" y="345"/>
                  </a:cxn>
                  <a:cxn ang="0">
                    <a:pos x="2081" y="588"/>
                  </a:cxn>
                  <a:cxn ang="0">
                    <a:pos x="2036" y="404"/>
                  </a:cxn>
                  <a:cxn ang="0">
                    <a:pos x="2077" y="294"/>
                  </a:cxn>
                  <a:cxn ang="0">
                    <a:pos x="2231" y="279"/>
                  </a:cxn>
                  <a:cxn ang="0">
                    <a:pos x="2111" y="222"/>
                  </a:cxn>
                  <a:cxn ang="0">
                    <a:pos x="2021" y="160"/>
                  </a:cxn>
                  <a:cxn ang="0">
                    <a:pos x="1811" y="226"/>
                  </a:cxn>
                  <a:cxn ang="0">
                    <a:pos x="1785" y="86"/>
                  </a:cxn>
                  <a:cxn ang="0">
                    <a:pos x="1640" y="33"/>
                  </a:cxn>
                  <a:cxn ang="0">
                    <a:pos x="888" y="36"/>
                  </a:cxn>
                  <a:cxn ang="0">
                    <a:pos x="133" y="58"/>
                  </a:cxn>
                  <a:cxn ang="0">
                    <a:pos x="101" y="150"/>
                  </a:cxn>
                  <a:cxn ang="0">
                    <a:pos x="4" y="86"/>
                  </a:cxn>
                  <a:cxn ang="0">
                    <a:pos x="46" y="225"/>
                  </a:cxn>
                  <a:cxn ang="0">
                    <a:pos x="47" y="295"/>
                  </a:cxn>
                  <a:cxn ang="0">
                    <a:pos x="27" y="576"/>
                  </a:cxn>
                  <a:cxn ang="0">
                    <a:pos x="98" y="850"/>
                  </a:cxn>
                  <a:cxn ang="0">
                    <a:pos x="130" y="886"/>
                  </a:cxn>
                  <a:cxn ang="0">
                    <a:pos x="223" y="1056"/>
                  </a:cxn>
                  <a:cxn ang="0">
                    <a:pos x="336" y="1131"/>
                  </a:cxn>
                  <a:cxn ang="0">
                    <a:pos x="989" y="1276"/>
                  </a:cxn>
                  <a:cxn ang="0">
                    <a:pos x="1294" y="1430"/>
                  </a:cxn>
                  <a:cxn ang="0">
                    <a:pos x="1501" y="1624"/>
                  </a:cxn>
                  <a:cxn ang="0">
                    <a:pos x="1515" y="1515"/>
                  </a:cxn>
                  <a:cxn ang="0">
                    <a:pos x="1564" y="1480"/>
                  </a:cxn>
                  <a:cxn ang="0">
                    <a:pos x="1629" y="1410"/>
                  </a:cxn>
                  <a:cxn ang="0">
                    <a:pos x="1784" y="1405"/>
                  </a:cxn>
                  <a:cxn ang="0">
                    <a:pos x="1912" y="1435"/>
                  </a:cxn>
                  <a:cxn ang="0">
                    <a:pos x="1905" y="1382"/>
                  </a:cxn>
                  <a:cxn ang="0">
                    <a:pos x="2012" y="1367"/>
                  </a:cxn>
                  <a:cxn ang="0">
                    <a:pos x="2117" y="1377"/>
                  </a:cxn>
                  <a:cxn ang="0">
                    <a:pos x="2264" y="1424"/>
                  </a:cxn>
                  <a:cxn ang="0">
                    <a:pos x="2323" y="1587"/>
                  </a:cxn>
                  <a:cxn ang="0">
                    <a:pos x="2409" y="1690"/>
                  </a:cxn>
                  <a:cxn ang="0">
                    <a:pos x="2365" y="1348"/>
                  </a:cxn>
                  <a:cxn ang="0">
                    <a:pos x="2446" y="1228"/>
                  </a:cxn>
                  <a:cxn ang="0">
                    <a:pos x="2579" y="1118"/>
                  </a:cxn>
                  <a:cxn ang="0">
                    <a:pos x="2645" y="1037"/>
                  </a:cxn>
                  <a:cxn ang="0">
                    <a:pos x="2634" y="986"/>
                  </a:cxn>
                  <a:cxn ang="0">
                    <a:pos x="2655" y="940"/>
                  </a:cxn>
                  <a:cxn ang="0">
                    <a:pos x="2654" y="871"/>
                  </a:cxn>
                  <a:cxn ang="0">
                    <a:pos x="2651" y="857"/>
                  </a:cxn>
                  <a:cxn ang="0">
                    <a:pos x="2661" y="778"/>
                  </a:cxn>
                  <a:cxn ang="0">
                    <a:pos x="2683" y="867"/>
                  </a:cxn>
                  <a:cxn ang="0">
                    <a:pos x="2708" y="796"/>
                  </a:cxn>
                  <a:cxn ang="0">
                    <a:pos x="2774" y="727"/>
                  </a:cxn>
                  <a:cxn ang="0">
                    <a:pos x="2843" y="631"/>
                  </a:cxn>
                  <a:cxn ang="0">
                    <a:pos x="3004" y="602"/>
                  </a:cxn>
                  <a:cxn ang="0">
                    <a:pos x="2957" y="538"/>
                  </a:cxn>
                  <a:cxn ang="0">
                    <a:pos x="3032" y="440"/>
                  </a:cxn>
                  <a:cxn ang="0">
                    <a:pos x="3107" y="399"/>
                  </a:cxn>
                </a:cxnLst>
                <a:rect l="0" t="0" r="r" b="b"/>
                <a:pathLst>
                  <a:path w="3166" h="1693">
                    <a:moveTo>
                      <a:pt x="3165" y="365"/>
                    </a:moveTo>
                    <a:lnTo>
                      <a:pt x="3158" y="364"/>
                    </a:lnTo>
                    <a:lnTo>
                      <a:pt x="3160" y="361"/>
                    </a:lnTo>
                    <a:lnTo>
                      <a:pt x="3162" y="355"/>
                    </a:lnTo>
                    <a:lnTo>
                      <a:pt x="3162" y="344"/>
                    </a:lnTo>
                    <a:lnTo>
                      <a:pt x="3161" y="339"/>
                    </a:lnTo>
                    <a:lnTo>
                      <a:pt x="3160" y="343"/>
                    </a:lnTo>
                    <a:lnTo>
                      <a:pt x="3155" y="343"/>
                    </a:lnTo>
                    <a:lnTo>
                      <a:pt x="3146" y="342"/>
                    </a:lnTo>
                    <a:lnTo>
                      <a:pt x="3138" y="335"/>
                    </a:lnTo>
                    <a:lnTo>
                      <a:pt x="3135" y="330"/>
                    </a:lnTo>
                    <a:lnTo>
                      <a:pt x="3134" y="326"/>
                    </a:lnTo>
                    <a:lnTo>
                      <a:pt x="3134" y="310"/>
                    </a:lnTo>
                    <a:lnTo>
                      <a:pt x="3119" y="302"/>
                    </a:lnTo>
                    <a:lnTo>
                      <a:pt x="3119" y="246"/>
                    </a:lnTo>
                    <a:lnTo>
                      <a:pt x="3119" y="195"/>
                    </a:lnTo>
                    <a:lnTo>
                      <a:pt x="3093" y="170"/>
                    </a:lnTo>
                    <a:lnTo>
                      <a:pt x="3086" y="170"/>
                    </a:lnTo>
                    <a:lnTo>
                      <a:pt x="3079" y="181"/>
                    </a:lnTo>
                    <a:lnTo>
                      <a:pt x="3061" y="184"/>
                    </a:lnTo>
                    <a:lnTo>
                      <a:pt x="3049" y="179"/>
                    </a:lnTo>
                    <a:lnTo>
                      <a:pt x="3047" y="176"/>
                    </a:lnTo>
                    <a:lnTo>
                      <a:pt x="3044" y="170"/>
                    </a:lnTo>
                    <a:lnTo>
                      <a:pt x="3037" y="163"/>
                    </a:lnTo>
                    <a:lnTo>
                      <a:pt x="3031" y="162"/>
                    </a:lnTo>
                    <a:lnTo>
                      <a:pt x="3025" y="166"/>
                    </a:lnTo>
                    <a:lnTo>
                      <a:pt x="2998" y="211"/>
                    </a:lnTo>
                    <a:lnTo>
                      <a:pt x="2994" y="235"/>
                    </a:lnTo>
                    <a:lnTo>
                      <a:pt x="2988" y="247"/>
                    </a:lnTo>
                    <a:lnTo>
                      <a:pt x="2987" y="253"/>
                    </a:lnTo>
                    <a:lnTo>
                      <a:pt x="2982" y="262"/>
                    </a:lnTo>
                    <a:lnTo>
                      <a:pt x="2979" y="269"/>
                    </a:lnTo>
                    <a:lnTo>
                      <a:pt x="2975" y="305"/>
                    </a:lnTo>
                    <a:lnTo>
                      <a:pt x="2974" y="307"/>
                    </a:lnTo>
                    <a:lnTo>
                      <a:pt x="2967" y="312"/>
                    </a:lnTo>
                    <a:lnTo>
                      <a:pt x="2964" y="317"/>
                    </a:lnTo>
                    <a:lnTo>
                      <a:pt x="2963" y="322"/>
                    </a:lnTo>
                    <a:lnTo>
                      <a:pt x="2964" y="328"/>
                    </a:lnTo>
                    <a:lnTo>
                      <a:pt x="2964" y="330"/>
                    </a:lnTo>
                    <a:lnTo>
                      <a:pt x="2957" y="327"/>
                    </a:lnTo>
                    <a:lnTo>
                      <a:pt x="2956" y="328"/>
                    </a:lnTo>
                    <a:lnTo>
                      <a:pt x="2956" y="334"/>
                    </a:lnTo>
                    <a:lnTo>
                      <a:pt x="2945" y="330"/>
                    </a:lnTo>
                    <a:lnTo>
                      <a:pt x="2936" y="333"/>
                    </a:lnTo>
                    <a:lnTo>
                      <a:pt x="2934" y="335"/>
                    </a:lnTo>
                    <a:lnTo>
                      <a:pt x="2921" y="337"/>
                    </a:lnTo>
                    <a:lnTo>
                      <a:pt x="2918" y="340"/>
                    </a:lnTo>
                    <a:lnTo>
                      <a:pt x="2912" y="356"/>
                    </a:lnTo>
                    <a:lnTo>
                      <a:pt x="2910" y="356"/>
                    </a:lnTo>
                    <a:lnTo>
                      <a:pt x="2812" y="356"/>
                    </a:lnTo>
                    <a:lnTo>
                      <a:pt x="2737" y="356"/>
                    </a:lnTo>
                    <a:lnTo>
                      <a:pt x="2722" y="356"/>
                    </a:lnTo>
                    <a:lnTo>
                      <a:pt x="2706" y="371"/>
                    </a:lnTo>
                    <a:lnTo>
                      <a:pt x="2687" y="382"/>
                    </a:lnTo>
                    <a:lnTo>
                      <a:pt x="2684" y="387"/>
                    </a:lnTo>
                    <a:lnTo>
                      <a:pt x="2683" y="388"/>
                    </a:lnTo>
                    <a:lnTo>
                      <a:pt x="2682" y="394"/>
                    </a:lnTo>
                    <a:lnTo>
                      <a:pt x="2676" y="404"/>
                    </a:lnTo>
                    <a:lnTo>
                      <a:pt x="2655" y="418"/>
                    </a:lnTo>
                    <a:lnTo>
                      <a:pt x="2651" y="423"/>
                    </a:lnTo>
                    <a:lnTo>
                      <a:pt x="2652" y="428"/>
                    </a:lnTo>
                    <a:lnTo>
                      <a:pt x="2660" y="428"/>
                    </a:lnTo>
                    <a:lnTo>
                      <a:pt x="2663" y="431"/>
                    </a:lnTo>
                    <a:lnTo>
                      <a:pt x="2662" y="436"/>
                    </a:lnTo>
                    <a:lnTo>
                      <a:pt x="2659" y="439"/>
                    </a:lnTo>
                    <a:lnTo>
                      <a:pt x="2655" y="437"/>
                    </a:lnTo>
                    <a:lnTo>
                      <a:pt x="2654" y="440"/>
                    </a:lnTo>
                    <a:lnTo>
                      <a:pt x="2655" y="442"/>
                    </a:lnTo>
                    <a:lnTo>
                      <a:pt x="2660" y="448"/>
                    </a:lnTo>
                    <a:lnTo>
                      <a:pt x="2661" y="458"/>
                    </a:lnTo>
                    <a:lnTo>
                      <a:pt x="2660" y="466"/>
                    </a:lnTo>
                    <a:lnTo>
                      <a:pt x="2643" y="468"/>
                    </a:lnTo>
                    <a:lnTo>
                      <a:pt x="2627" y="480"/>
                    </a:lnTo>
                    <a:lnTo>
                      <a:pt x="2617" y="484"/>
                    </a:lnTo>
                    <a:lnTo>
                      <a:pt x="2597" y="484"/>
                    </a:lnTo>
                    <a:lnTo>
                      <a:pt x="2593" y="483"/>
                    </a:lnTo>
                    <a:lnTo>
                      <a:pt x="2582" y="486"/>
                    </a:lnTo>
                    <a:lnTo>
                      <a:pt x="2575" y="480"/>
                    </a:lnTo>
                    <a:lnTo>
                      <a:pt x="2560" y="477"/>
                    </a:lnTo>
                    <a:lnTo>
                      <a:pt x="2553" y="477"/>
                    </a:lnTo>
                    <a:lnTo>
                      <a:pt x="2532" y="479"/>
                    </a:lnTo>
                    <a:lnTo>
                      <a:pt x="2511" y="484"/>
                    </a:lnTo>
                    <a:lnTo>
                      <a:pt x="2501" y="489"/>
                    </a:lnTo>
                    <a:lnTo>
                      <a:pt x="2504" y="499"/>
                    </a:lnTo>
                    <a:lnTo>
                      <a:pt x="2509" y="506"/>
                    </a:lnTo>
                    <a:lnTo>
                      <a:pt x="2511" y="518"/>
                    </a:lnTo>
                    <a:lnTo>
                      <a:pt x="2499" y="531"/>
                    </a:lnTo>
                    <a:lnTo>
                      <a:pt x="2495" y="536"/>
                    </a:lnTo>
                    <a:lnTo>
                      <a:pt x="2491" y="538"/>
                    </a:lnTo>
                    <a:lnTo>
                      <a:pt x="2488" y="539"/>
                    </a:lnTo>
                    <a:lnTo>
                      <a:pt x="2478" y="549"/>
                    </a:lnTo>
                    <a:lnTo>
                      <a:pt x="2461" y="560"/>
                    </a:lnTo>
                    <a:lnTo>
                      <a:pt x="2452" y="566"/>
                    </a:lnTo>
                    <a:lnTo>
                      <a:pt x="2441" y="568"/>
                    </a:lnTo>
                    <a:lnTo>
                      <a:pt x="2432" y="575"/>
                    </a:lnTo>
                    <a:lnTo>
                      <a:pt x="2419" y="582"/>
                    </a:lnTo>
                    <a:lnTo>
                      <a:pt x="2404" y="585"/>
                    </a:lnTo>
                    <a:lnTo>
                      <a:pt x="2386" y="593"/>
                    </a:lnTo>
                    <a:lnTo>
                      <a:pt x="2350" y="614"/>
                    </a:lnTo>
                    <a:lnTo>
                      <a:pt x="2334" y="614"/>
                    </a:lnTo>
                    <a:lnTo>
                      <a:pt x="2316" y="620"/>
                    </a:lnTo>
                    <a:lnTo>
                      <a:pt x="2296" y="618"/>
                    </a:lnTo>
                    <a:lnTo>
                      <a:pt x="2294" y="614"/>
                    </a:lnTo>
                    <a:lnTo>
                      <a:pt x="2286" y="614"/>
                    </a:lnTo>
                    <a:lnTo>
                      <a:pt x="2281" y="613"/>
                    </a:lnTo>
                    <a:lnTo>
                      <a:pt x="2274" y="607"/>
                    </a:lnTo>
                    <a:lnTo>
                      <a:pt x="2259" y="602"/>
                    </a:lnTo>
                    <a:lnTo>
                      <a:pt x="2264" y="595"/>
                    </a:lnTo>
                    <a:lnTo>
                      <a:pt x="2278" y="581"/>
                    </a:lnTo>
                    <a:lnTo>
                      <a:pt x="2278" y="570"/>
                    </a:lnTo>
                    <a:lnTo>
                      <a:pt x="2283" y="558"/>
                    </a:lnTo>
                    <a:lnTo>
                      <a:pt x="2289" y="553"/>
                    </a:lnTo>
                    <a:lnTo>
                      <a:pt x="2289" y="545"/>
                    </a:lnTo>
                    <a:lnTo>
                      <a:pt x="2290" y="541"/>
                    </a:lnTo>
                    <a:lnTo>
                      <a:pt x="2296" y="534"/>
                    </a:lnTo>
                    <a:lnTo>
                      <a:pt x="2308" y="534"/>
                    </a:lnTo>
                    <a:lnTo>
                      <a:pt x="2308" y="534"/>
                    </a:lnTo>
                    <a:lnTo>
                      <a:pt x="2316" y="507"/>
                    </a:lnTo>
                    <a:lnTo>
                      <a:pt x="2316" y="500"/>
                    </a:lnTo>
                    <a:lnTo>
                      <a:pt x="2315" y="502"/>
                    </a:lnTo>
                    <a:lnTo>
                      <a:pt x="2312" y="496"/>
                    </a:lnTo>
                    <a:lnTo>
                      <a:pt x="2308" y="489"/>
                    </a:lnTo>
                    <a:lnTo>
                      <a:pt x="2306" y="467"/>
                    </a:lnTo>
                    <a:lnTo>
                      <a:pt x="2305" y="456"/>
                    </a:lnTo>
                    <a:lnTo>
                      <a:pt x="2301" y="445"/>
                    </a:lnTo>
                    <a:lnTo>
                      <a:pt x="2289" y="425"/>
                    </a:lnTo>
                    <a:lnTo>
                      <a:pt x="2280" y="426"/>
                    </a:lnTo>
                    <a:lnTo>
                      <a:pt x="2263" y="434"/>
                    </a:lnTo>
                    <a:lnTo>
                      <a:pt x="2262" y="435"/>
                    </a:lnTo>
                    <a:lnTo>
                      <a:pt x="2256" y="451"/>
                    </a:lnTo>
                    <a:lnTo>
                      <a:pt x="2248" y="456"/>
                    </a:lnTo>
                    <a:lnTo>
                      <a:pt x="2242" y="458"/>
                    </a:lnTo>
                    <a:lnTo>
                      <a:pt x="2235" y="456"/>
                    </a:lnTo>
                    <a:lnTo>
                      <a:pt x="2232" y="451"/>
                    </a:lnTo>
                    <a:lnTo>
                      <a:pt x="2235" y="442"/>
                    </a:lnTo>
                    <a:lnTo>
                      <a:pt x="2240" y="432"/>
                    </a:lnTo>
                    <a:lnTo>
                      <a:pt x="2254" y="421"/>
                    </a:lnTo>
                    <a:lnTo>
                      <a:pt x="2258" y="412"/>
                    </a:lnTo>
                    <a:lnTo>
                      <a:pt x="2264" y="404"/>
                    </a:lnTo>
                    <a:lnTo>
                      <a:pt x="2267" y="398"/>
                    </a:lnTo>
                    <a:lnTo>
                      <a:pt x="2267" y="388"/>
                    </a:lnTo>
                    <a:lnTo>
                      <a:pt x="2263" y="367"/>
                    </a:lnTo>
                    <a:lnTo>
                      <a:pt x="2259" y="360"/>
                    </a:lnTo>
                    <a:lnTo>
                      <a:pt x="2259" y="353"/>
                    </a:lnTo>
                    <a:lnTo>
                      <a:pt x="2262" y="349"/>
                    </a:lnTo>
                    <a:lnTo>
                      <a:pt x="2263" y="348"/>
                    </a:lnTo>
                    <a:lnTo>
                      <a:pt x="2257" y="334"/>
                    </a:lnTo>
                    <a:lnTo>
                      <a:pt x="2251" y="328"/>
                    </a:lnTo>
                    <a:lnTo>
                      <a:pt x="2235" y="323"/>
                    </a:lnTo>
                    <a:lnTo>
                      <a:pt x="2229" y="318"/>
                    </a:lnTo>
                    <a:lnTo>
                      <a:pt x="2225" y="316"/>
                    </a:lnTo>
                    <a:lnTo>
                      <a:pt x="2211" y="306"/>
                    </a:lnTo>
                    <a:lnTo>
                      <a:pt x="2206" y="303"/>
                    </a:lnTo>
                    <a:lnTo>
                      <a:pt x="2199" y="305"/>
                    </a:lnTo>
                    <a:lnTo>
                      <a:pt x="2198" y="302"/>
                    </a:lnTo>
                    <a:lnTo>
                      <a:pt x="2186" y="299"/>
                    </a:lnTo>
                    <a:lnTo>
                      <a:pt x="2175" y="300"/>
                    </a:lnTo>
                    <a:lnTo>
                      <a:pt x="2170" y="307"/>
                    </a:lnTo>
                    <a:lnTo>
                      <a:pt x="2170" y="312"/>
                    </a:lnTo>
                    <a:lnTo>
                      <a:pt x="2171" y="318"/>
                    </a:lnTo>
                    <a:lnTo>
                      <a:pt x="2176" y="324"/>
                    </a:lnTo>
                    <a:lnTo>
                      <a:pt x="2173" y="327"/>
                    </a:lnTo>
                    <a:lnTo>
                      <a:pt x="2160" y="333"/>
                    </a:lnTo>
                    <a:lnTo>
                      <a:pt x="2151" y="334"/>
                    </a:lnTo>
                    <a:lnTo>
                      <a:pt x="2150" y="349"/>
                    </a:lnTo>
                    <a:lnTo>
                      <a:pt x="2149" y="360"/>
                    </a:lnTo>
                    <a:lnTo>
                      <a:pt x="2144" y="361"/>
                    </a:lnTo>
                    <a:lnTo>
                      <a:pt x="2140" y="367"/>
                    </a:lnTo>
                    <a:lnTo>
                      <a:pt x="2139" y="364"/>
                    </a:lnTo>
                    <a:lnTo>
                      <a:pt x="2138" y="351"/>
                    </a:lnTo>
                    <a:lnTo>
                      <a:pt x="2135" y="345"/>
                    </a:lnTo>
                    <a:lnTo>
                      <a:pt x="2130" y="349"/>
                    </a:lnTo>
                    <a:lnTo>
                      <a:pt x="2125" y="355"/>
                    </a:lnTo>
                    <a:lnTo>
                      <a:pt x="2112" y="362"/>
                    </a:lnTo>
                    <a:lnTo>
                      <a:pt x="2109" y="372"/>
                    </a:lnTo>
                    <a:lnTo>
                      <a:pt x="2104" y="378"/>
                    </a:lnTo>
                    <a:lnTo>
                      <a:pt x="2104" y="389"/>
                    </a:lnTo>
                    <a:lnTo>
                      <a:pt x="2103" y="396"/>
                    </a:lnTo>
                    <a:lnTo>
                      <a:pt x="2102" y="408"/>
                    </a:lnTo>
                    <a:lnTo>
                      <a:pt x="2103" y="412"/>
                    </a:lnTo>
                    <a:lnTo>
                      <a:pt x="2097" y="416"/>
                    </a:lnTo>
                    <a:lnTo>
                      <a:pt x="2095" y="435"/>
                    </a:lnTo>
                    <a:lnTo>
                      <a:pt x="2090" y="457"/>
                    </a:lnTo>
                    <a:lnTo>
                      <a:pt x="2097" y="480"/>
                    </a:lnTo>
                    <a:lnTo>
                      <a:pt x="2103" y="490"/>
                    </a:lnTo>
                    <a:lnTo>
                      <a:pt x="2106" y="499"/>
                    </a:lnTo>
                    <a:lnTo>
                      <a:pt x="2104" y="533"/>
                    </a:lnTo>
                    <a:lnTo>
                      <a:pt x="2095" y="559"/>
                    </a:lnTo>
                    <a:lnTo>
                      <a:pt x="2084" y="580"/>
                    </a:lnTo>
                    <a:lnTo>
                      <a:pt x="2081" y="588"/>
                    </a:lnTo>
                    <a:lnTo>
                      <a:pt x="2068" y="597"/>
                    </a:lnTo>
                    <a:lnTo>
                      <a:pt x="2054" y="606"/>
                    </a:lnTo>
                    <a:lnTo>
                      <a:pt x="2046" y="606"/>
                    </a:lnTo>
                    <a:lnTo>
                      <a:pt x="2039" y="602"/>
                    </a:lnTo>
                    <a:lnTo>
                      <a:pt x="2034" y="601"/>
                    </a:lnTo>
                    <a:lnTo>
                      <a:pt x="2032" y="595"/>
                    </a:lnTo>
                    <a:lnTo>
                      <a:pt x="2028" y="582"/>
                    </a:lnTo>
                    <a:lnTo>
                      <a:pt x="2020" y="560"/>
                    </a:lnTo>
                    <a:lnTo>
                      <a:pt x="2020" y="545"/>
                    </a:lnTo>
                    <a:lnTo>
                      <a:pt x="2020" y="533"/>
                    </a:lnTo>
                    <a:lnTo>
                      <a:pt x="2020" y="525"/>
                    </a:lnTo>
                    <a:lnTo>
                      <a:pt x="2016" y="506"/>
                    </a:lnTo>
                    <a:lnTo>
                      <a:pt x="2015" y="490"/>
                    </a:lnTo>
                    <a:lnTo>
                      <a:pt x="2018" y="477"/>
                    </a:lnTo>
                    <a:lnTo>
                      <a:pt x="2027" y="456"/>
                    </a:lnTo>
                    <a:lnTo>
                      <a:pt x="2027" y="442"/>
                    </a:lnTo>
                    <a:lnTo>
                      <a:pt x="2030" y="432"/>
                    </a:lnTo>
                    <a:lnTo>
                      <a:pt x="2036" y="413"/>
                    </a:lnTo>
                    <a:lnTo>
                      <a:pt x="2036" y="404"/>
                    </a:lnTo>
                    <a:lnTo>
                      <a:pt x="2038" y="391"/>
                    </a:lnTo>
                    <a:lnTo>
                      <a:pt x="2043" y="378"/>
                    </a:lnTo>
                    <a:lnTo>
                      <a:pt x="2053" y="362"/>
                    </a:lnTo>
                    <a:lnTo>
                      <a:pt x="2060" y="344"/>
                    </a:lnTo>
                    <a:lnTo>
                      <a:pt x="2058" y="334"/>
                    </a:lnTo>
                    <a:lnTo>
                      <a:pt x="2044" y="350"/>
                    </a:lnTo>
                    <a:lnTo>
                      <a:pt x="2043" y="359"/>
                    </a:lnTo>
                    <a:lnTo>
                      <a:pt x="2041" y="367"/>
                    </a:lnTo>
                    <a:lnTo>
                      <a:pt x="2034" y="369"/>
                    </a:lnTo>
                    <a:lnTo>
                      <a:pt x="2011" y="389"/>
                    </a:lnTo>
                    <a:lnTo>
                      <a:pt x="2011" y="385"/>
                    </a:lnTo>
                    <a:lnTo>
                      <a:pt x="2018" y="369"/>
                    </a:lnTo>
                    <a:lnTo>
                      <a:pt x="2021" y="364"/>
                    </a:lnTo>
                    <a:lnTo>
                      <a:pt x="2027" y="359"/>
                    </a:lnTo>
                    <a:lnTo>
                      <a:pt x="2034" y="346"/>
                    </a:lnTo>
                    <a:lnTo>
                      <a:pt x="2057" y="308"/>
                    </a:lnTo>
                    <a:lnTo>
                      <a:pt x="2066" y="296"/>
                    </a:lnTo>
                    <a:lnTo>
                      <a:pt x="2070" y="297"/>
                    </a:lnTo>
                    <a:lnTo>
                      <a:pt x="2077" y="294"/>
                    </a:lnTo>
                    <a:lnTo>
                      <a:pt x="2085" y="287"/>
                    </a:lnTo>
                    <a:lnTo>
                      <a:pt x="2084" y="307"/>
                    </a:lnTo>
                    <a:lnTo>
                      <a:pt x="2090" y="306"/>
                    </a:lnTo>
                    <a:lnTo>
                      <a:pt x="2107" y="287"/>
                    </a:lnTo>
                    <a:lnTo>
                      <a:pt x="2120" y="284"/>
                    </a:lnTo>
                    <a:lnTo>
                      <a:pt x="2136" y="281"/>
                    </a:lnTo>
                    <a:lnTo>
                      <a:pt x="2144" y="273"/>
                    </a:lnTo>
                    <a:lnTo>
                      <a:pt x="2155" y="270"/>
                    </a:lnTo>
                    <a:lnTo>
                      <a:pt x="2167" y="274"/>
                    </a:lnTo>
                    <a:lnTo>
                      <a:pt x="2178" y="279"/>
                    </a:lnTo>
                    <a:lnTo>
                      <a:pt x="2181" y="281"/>
                    </a:lnTo>
                    <a:lnTo>
                      <a:pt x="2184" y="286"/>
                    </a:lnTo>
                    <a:lnTo>
                      <a:pt x="2193" y="286"/>
                    </a:lnTo>
                    <a:lnTo>
                      <a:pt x="2194" y="279"/>
                    </a:lnTo>
                    <a:lnTo>
                      <a:pt x="2197" y="275"/>
                    </a:lnTo>
                    <a:lnTo>
                      <a:pt x="2202" y="278"/>
                    </a:lnTo>
                    <a:lnTo>
                      <a:pt x="2205" y="284"/>
                    </a:lnTo>
                    <a:lnTo>
                      <a:pt x="2224" y="279"/>
                    </a:lnTo>
                    <a:lnTo>
                      <a:pt x="2231" y="279"/>
                    </a:lnTo>
                    <a:lnTo>
                      <a:pt x="2231" y="278"/>
                    </a:lnTo>
                    <a:lnTo>
                      <a:pt x="2230" y="275"/>
                    </a:lnTo>
                    <a:lnTo>
                      <a:pt x="2225" y="272"/>
                    </a:lnTo>
                    <a:lnTo>
                      <a:pt x="2221" y="267"/>
                    </a:lnTo>
                    <a:lnTo>
                      <a:pt x="2215" y="263"/>
                    </a:lnTo>
                    <a:lnTo>
                      <a:pt x="2215" y="252"/>
                    </a:lnTo>
                    <a:lnTo>
                      <a:pt x="2213" y="246"/>
                    </a:lnTo>
                    <a:lnTo>
                      <a:pt x="2211" y="242"/>
                    </a:lnTo>
                    <a:lnTo>
                      <a:pt x="2209" y="238"/>
                    </a:lnTo>
                    <a:lnTo>
                      <a:pt x="2202" y="238"/>
                    </a:lnTo>
                    <a:lnTo>
                      <a:pt x="2187" y="240"/>
                    </a:lnTo>
                    <a:lnTo>
                      <a:pt x="2179" y="238"/>
                    </a:lnTo>
                    <a:lnTo>
                      <a:pt x="2171" y="233"/>
                    </a:lnTo>
                    <a:lnTo>
                      <a:pt x="2171" y="222"/>
                    </a:lnTo>
                    <a:lnTo>
                      <a:pt x="2168" y="216"/>
                    </a:lnTo>
                    <a:lnTo>
                      <a:pt x="2160" y="216"/>
                    </a:lnTo>
                    <a:lnTo>
                      <a:pt x="2150" y="221"/>
                    </a:lnTo>
                    <a:lnTo>
                      <a:pt x="2141" y="224"/>
                    </a:lnTo>
                    <a:lnTo>
                      <a:pt x="2111" y="222"/>
                    </a:lnTo>
                    <a:lnTo>
                      <a:pt x="2101" y="229"/>
                    </a:lnTo>
                    <a:lnTo>
                      <a:pt x="2092" y="232"/>
                    </a:lnTo>
                    <a:lnTo>
                      <a:pt x="2085" y="240"/>
                    </a:lnTo>
                    <a:lnTo>
                      <a:pt x="2080" y="242"/>
                    </a:lnTo>
                    <a:lnTo>
                      <a:pt x="2055" y="237"/>
                    </a:lnTo>
                    <a:lnTo>
                      <a:pt x="2047" y="238"/>
                    </a:lnTo>
                    <a:lnTo>
                      <a:pt x="2036" y="227"/>
                    </a:lnTo>
                    <a:lnTo>
                      <a:pt x="2030" y="217"/>
                    </a:lnTo>
                    <a:lnTo>
                      <a:pt x="2011" y="208"/>
                    </a:lnTo>
                    <a:lnTo>
                      <a:pt x="1995" y="210"/>
                    </a:lnTo>
                    <a:lnTo>
                      <a:pt x="1990" y="209"/>
                    </a:lnTo>
                    <a:lnTo>
                      <a:pt x="1983" y="216"/>
                    </a:lnTo>
                    <a:lnTo>
                      <a:pt x="1982" y="213"/>
                    </a:lnTo>
                    <a:lnTo>
                      <a:pt x="1983" y="200"/>
                    </a:lnTo>
                    <a:lnTo>
                      <a:pt x="1988" y="194"/>
                    </a:lnTo>
                    <a:lnTo>
                      <a:pt x="1995" y="190"/>
                    </a:lnTo>
                    <a:lnTo>
                      <a:pt x="2011" y="171"/>
                    </a:lnTo>
                    <a:lnTo>
                      <a:pt x="2020" y="165"/>
                    </a:lnTo>
                    <a:lnTo>
                      <a:pt x="2021" y="160"/>
                    </a:lnTo>
                    <a:lnTo>
                      <a:pt x="2018" y="159"/>
                    </a:lnTo>
                    <a:lnTo>
                      <a:pt x="2007" y="160"/>
                    </a:lnTo>
                    <a:lnTo>
                      <a:pt x="1996" y="163"/>
                    </a:lnTo>
                    <a:lnTo>
                      <a:pt x="1985" y="170"/>
                    </a:lnTo>
                    <a:lnTo>
                      <a:pt x="1969" y="179"/>
                    </a:lnTo>
                    <a:lnTo>
                      <a:pt x="1958" y="193"/>
                    </a:lnTo>
                    <a:lnTo>
                      <a:pt x="1947" y="199"/>
                    </a:lnTo>
                    <a:lnTo>
                      <a:pt x="1936" y="208"/>
                    </a:lnTo>
                    <a:lnTo>
                      <a:pt x="1921" y="211"/>
                    </a:lnTo>
                    <a:lnTo>
                      <a:pt x="1909" y="215"/>
                    </a:lnTo>
                    <a:lnTo>
                      <a:pt x="1890" y="229"/>
                    </a:lnTo>
                    <a:lnTo>
                      <a:pt x="1877" y="230"/>
                    </a:lnTo>
                    <a:lnTo>
                      <a:pt x="1856" y="227"/>
                    </a:lnTo>
                    <a:lnTo>
                      <a:pt x="1853" y="232"/>
                    </a:lnTo>
                    <a:lnTo>
                      <a:pt x="1851" y="230"/>
                    </a:lnTo>
                    <a:lnTo>
                      <a:pt x="1854" y="219"/>
                    </a:lnTo>
                    <a:lnTo>
                      <a:pt x="1854" y="209"/>
                    </a:lnTo>
                    <a:lnTo>
                      <a:pt x="1848" y="203"/>
                    </a:lnTo>
                    <a:lnTo>
                      <a:pt x="1811" y="226"/>
                    </a:lnTo>
                    <a:lnTo>
                      <a:pt x="1799" y="229"/>
                    </a:lnTo>
                    <a:lnTo>
                      <a:pt x="1790" y="227"/>
                    </a:lnTo>
                    <a:lnTo>
                      <a:pt x="1785" y="221"/>
                    </a:lnTo>
                    <a:lnTo>
                      <a:pt x="1792" y="213"/>
                    </a:lnTo>
                    <a:lnTo>
                      <a:pt x="1831" y="179"/>
                    </a:lnTo>
                    <a:lnTo>
                      <a:pt x="1872" y="145"/>
                    </a:lnTo>
                    <a:lnTo>
                      <a:pt x="1892" y="138"/>
                    </a:lnTo>
                    <a:lnTo>
                      <a:pt x="1915" y="118"/>
                    </a:lnTo>
                    <a:lnTo>
                      <a:pt x="1910" y="118"/>
                    </a:lnTo>
                    <a:lnTo>
                      <a:pt x="1896" y="111"/>
                    </a:lnTo>
                    <a:lnTo>
                      <a:pt x="1870" y="111"/>
                    </a:lnTo>
                    <a:lnTo>
                      <a:pt x="1853" y="103"/>
                    </a:lnTo>
                    <a:lnTo>
                      <a:pt x="1844" y="104"/>
                    </a:lnTo>
                    <a:lnTo>
                      <a:pt x="1831" y="111"/>
                    </a:lnTo>
                    <a:lnTo>
                      <a:pt x="1824" y="112"/>
                    </a:lnTo>
                    <a:lnTo>
                      <a:pt x="1812" y="106"/>
                    </a:lnTo>
                    <a:lnTo>
                      <a:pt x="1805" y="96"/>
                    </a:lnTo>
                    <a:lnTo>
                      <a:pt x="1792" y="92"/>
                    </a:lnTo>
                    <a:lnTo>
                      <a:pt x="1785" y="86"/>
                    </a:lnTo>
                    <a:lnTo>
                      <a:pt x="1776" y="84"/>
                    </a:lnTo>
                    <a:lnTo>
                      <a:pt x="1772" y="81"/>
                    </a:lnTo>
                    <a:lnTo>
                      <a:pt x="1765" y="74"/>
                    </a:lnTo>
                    <a:lnTo>
                      <a:pt x="1757" y="68"/>
                    </a:lnTo>
                    <a:lnTo>
                      <a:pt x="1747" y="64"/>
                    </a:lnTo>
                    <a:lnTo>
                      <a:pt x="1721" y="63"/>
                    </a:lnTo>
                    <a:lnTo>
                      <a:pt x="1713" y="68"/>
                    </a:lnTo>
                    <a:lnTo>
                      <a:pt x="1702" y="68"/>
                    </a:lnTo>
                    <a:lnTo>
                      <a:pt x="1695" y="66"/>
                    </a:lnTo>
                    <a:lnTo>
                      <a:pt x="1695" y="64"/>
                    </a:lnTo>
                    <a:lnTo>
                      <a:pt x="1693" y="63"/>
                    </a:lnTo>
                    <a:lnTo>
                      <a:pt x="1679" y="59"/>
                    </a:lnTo>
                    <a:lnTo>
                      <a:pt x="1675" y="55"/>
                    </a:lnTo>
                    <a:lnTo>
                      <a:pt x="1665" y="58"/>
                    </a:lnTo>
                    <a:lnTo>
                      <a:pt x="1661" y="58"/>
                    </a:lnTo>
                    <a:lnTo>
                      <a:pt x="1660" y="55"/>
                    </a:lnTo>
                    <a:lnTo>
                      <a:pt x="1651" y="57"/>
                    </a:lnTo>
                    <a:lnTo>
                      <a:pt x="1643" y="34"/>
                    </a:lnTo>
                    <a:lnTo>
                      <a:pt x="1640" y="33"/>
                    </a:lnTo>
                    <a:lnTo>
                      <a:pt x="1629" y="1"/>
                    </a:lnTo>
                    <a:lnTo>
                      <a:pt x="1622" y="0"/>
                    </a:lnTo>
                    <a:lnTo>
                      <a:pt x="1617" y="0"/>
                    </a:lnTo>
                    <a:lnTo>
                      <a:pt x="1617" y="36"/>
                    </a:lnTo>
                    <a:lnTo>
                      <a:pt x="1558" y="36"/>
                    </a:lnTo>
                    <a:lnTo>
                      <a:pt x="1503" y="36"/>
                    </a:lnTo>
                    <a:lnTo>
                      <a:pt x="1503" y="36"/>
                    </a:lnTo>
                    <a:lnTo>
                      <a:pt x="1491" y="36"/>
                    </a:lnTo>
                    <a:lnTo>
                      <a:pt x="1445" y="36"/>
                    </a:lnTo>
                    <a:lnTo>
                      <a:pt x="1397" y="36"/>
                    </a:lnTo>
                    <a:lnTo>
                      <a:pt x="1344" y="36"/>
                    </a:lnTo>
                    <a:lnTo>
                      <a:pt x="1294" y="36"/>
                    </a:lnTo>
                    <a:lnTo>
                      <a:pt x="1277" y="36"/>
                    </a:lnTo>
                    <a:lnTo>
                      <a:pt x="1130" y="36"/>
                    </a:lnTo>
                    <a:lnTo>
                      <a:pt x="1086" y="36"/>
                    </a:lnTo>
                    <a:lnTo>
                      <a:pt x="1032" y="36"/>
                    </a:lnTo>
                    <a:lnTo>
                      <a:pt x="983" y="36"/>
                    </a:lnTo>
                    <a:lnTo>
                      <a:pt x="936" y="36"/>
                    </a:lnTo>
                    <a:lnTo>
                      <a:pt x="888" y="36"/>
                    </a:lnTo>
                    <a:lnTo>
                      <a:pt x="834" y="36"/>
                    </a:lnTo>
                    <a:lnTo>
                      <a:pt x="802" y="36"/>
                    </a:lnTo>
                    <a:lnTo>
                      <a:pt x="753" y="34"/>
                    </a:lnTo>
                    <a:lnTo>
                      <a:pt x="699" y="34"/>
                    </a:lnTo>
                    <a:lnTo>
                      <a:pt x="649" y="34"/>
                    </a:lnTo>
                    <a:lnTo>
                      <a:pt x="580" y="34"/>
                    </a:lnTo>
                    <a:lnTo>
                      <a:pt x="471" y="34"/>
                    </a:lnTo>
                    <a:lnTo>
                      <a:pt x="418" y="34"/>
                    </a:lnTo>
                    <a:lnTo>
                      <a:pt x="365" y="34"/>
                    </a:lnTo>
                    <a:lnTo>
                      <a:pt x="320" y="34"/>
                    </a:lnTo>
                    <a:lnTo>
                      <a:pt x="270" y="34"/>
                    </a:lnTo>
                    <a:lnTo>
                      <a:pt x="218" y="34"/>
                    </a:lnTo>
                    <a:lnTo>
                      <a:pt x="167" y="34"/>
                    </a:lnTo>
                    <a:lnTo>
                      <a:pt x="105" y="34"/>
                    </a:lnTo>
                    <a:lnTo>
                      <a:pt x="108" y="43"/>
                    </a:lnTo>
                    <a:lnTo>
                      <a:pt x="113" y="50"/>
                    </a:lnTo>
                    <a:lnTo>
                      <a:pt x="121" y="50"/>
                    </a:lnTo>
                    <a:lnTo>
                      <a:pt x="129" y="53"/>
                    </a:lnTo>
                    <a:lnTo>
                      <a:pt x="133" y="58"/>
                    </a:lnTo>
                    <a:lnTo>
                      <a:pt x="132" y="59"/>
                    </a:lnTo>
                    <a:lnTo>
                      <a:pt x="128" y="57"/>
                    </a:lnTo>
                    <a:lnTo>
                      <a:pt x="124" y="58"/>
                    </a:lnTo>
                    <a:lnTo>
                      <a:pt x="124" y="66"/>
                    </a:lnTo>
                    <a:lnTo>
                      <a:pt x="119" y="74"/>
                    </a:lnTo>
                    <a:lnTo>
                      <a:pt x="116" y="75"/>
                    </a:lnTo>
                    <a:lnTo>
                      <a:pt x="116" y="76"/>
                    </a:lnTo>
                    <a:lnTo>
                      <a:pt x="122" y="81"/>
                    </a:lnTo>
                    <a:lnTo>
                      <a:pt x="127" y="84"/>
                    </a:lnTo>
                    <a:lnTo>
                      <a:pt x="128" y="87"/>
                    </a:lnTo>
                    <a:lnTo>
                      <a:pt x="133" y="103"/>
                    </a:lnTo>
                    <a:lnTo>
                      <a:pt x="133" y="119"/>
                    </a:lnTo>
                    <a:lnTo>
                      <a:pt x="132" y="133"/>
                    </a:lnTo>
                    <a:lnTo>
                      <a:pt x="130" y="133"/>
                    </a:lnTo>
                    <a:lnTo>
                      <a:pt x="127" y="125"/>
                    </a:lnTo>
                    <a:lnTo>
                      <a:pt x="124" y="125"/>
                    </a:lnTo>
                    <a:lnTo>
                      <a:pt x="118" y="127"/>
                    </a:lnTo>
                    <a:lnTo>
                      <a:pt x="111" y="143"/>
                    </a:lnTo>
                    <a:lnTo>
                      <a:pt x="101" y="150"/>
                    </a:lnTo>
                    <a:lnTo>
                      <a:pt x="98" y="155"/>
                    </a:lnTo>
                    <a:lnTo>
                      <a:pt x="101" y="156"/>
                    </a:lnTo>
                    <a:lnTo>
                      <a:pt x="101" y="162"/>
                    </a:lnTo>
                    <a:lnTo>
                      <a:pt x="92" y="162"/>
                    </a:lnTo>
                    <a:lnTo>
                      <a:pt x="92" y="151"/>
                    </a:lnTo>
                    <a:lnTo>
                      <a:pt x="101" y="130"/>
                    </a:lnTo>
                    <a:lnTo>
                      <a:pt x="103" y="127"/>
                    </a:lnTo>
                    <a:lnTo>
                      <a:pt x="109" y="124"/>
                    </a:lnTo>
                    <a:lnTo>
                      <a:pt x="111" y="122"/>
                    </a:lnTo>
                    <a:lnTo>
                      <a:pt x="112" y="112"/>
                    </a:lnTo>
                    <a:lnTo>
                      <a:pt x="109" y="104"/>
                    </a:lnTo>
                    <a:lnTo>
                      <a:pt x="98" y="106"/>
                    </a:lnTo>
                    <a:lnTo>
                      <a:pt x="84" y="100"/>
                    </a:lnTo>
                    <a:lnTo>
                      <a:pt x="70" y="101"/>
                    </a:lnTo>
                    <a:lnTo>
                      <a:pt x="58" y="98"/>
                    </a:lnTo>
                    <a:lnTo>
                      <a:pt x="48" y="98"/>
                    </a:lnTo>
                    <a:lnTo>
                      <a:pt x="19" y="87"/>
                    </a:lnTo>
                    <a:lnTo>
                      <a:pt x="9" y="81"/>
                    </a:lnTo>
                    <a:lnTo>
                      <a:pt x="4" y="86"/>
                    </a:lnTo>
                    <a:lnTo>
                      <a:pt x="1" y="96"/>
                    </a:lnTo>
                    <a:lnTo>
                      <a:pt x="0" y="106"/>
                    </a:lnTo>
                    <a:lnTo>
                      <a:pt x="3" y="113"/>
                    </a:lnTo>
                    <a:lnTo>
                      <a:pt x="6" y="122"/>
                    </a:lnTo>
                    <a:lnTo>
                      <a:pt x="15" y="131"/>
                    </a:lnTo>
                    <a:lnTo>
                      <a:pt x="21" y="147"/>
                    </a:lnTo>
                    <a:lnTo>
                      <a:pt x="28" y="181"/>
                    </a:lnTo>
                    <a:lnTo>
                      <a:pt x="32" y="193"/>
                    </a:lnTo>
                    <a:lnTo>
                      <a:pt x="33" y="194"/>
                    </a:lnTo>
                    <a:lnTo>
                      <a:pt x="38" y="188"/>
                    </a:lnTo>
                    <a:lnTo>
                      <a:pt x="42" y="193"/>
                    </a:lnTo>
                    <a:lnTo>
                      <a:pt x="41" y="199"/>
                    </a:lnTo>
                    <a:lnTo>
                      <a:pt x="37" y="205"/>
                    </a:lnTo>
                    <a:lnTo>
                      <a:pt x="37" y="211"/>
                    </a:lnTo>
                    <a:lnTo>
                      <a:pt x="38" y="215"/>
                    </a:lnTo>
                    <a:lnTo>
                      <a:pt x="42" y="216"/>
                    </a:lnTo>
                    <a:lnTo>
                      <a:pt x="46" y="215"/>
                    </a:lnTo>
                    <a:lnTo>
                      <a:pt x="47" y="217"/>
                    </a:lnTo>
                    <a:lnTo>
                      <a:pt x="46" y="225"/>
                    </a:lnTo>
                    <a:lnTo>
                      <a:pt x="47" y="236"/>
                    </a:lnTo>
                    <a:lnTo>
                      <a:pt x="46" y="240"/>
                    </a:lnTo>
                    <a:lnTo>
                      <a:pt x="43" y="238"/>
                    </a:lnTo>
                    <a:lnTo>
                      <a:pt x="42" y="229"/>
                    </a:lnTo>
                    <a:lnTo>
                      <a:pt x="38" y="225"/>
                    </a:lnTo>
                    <a:lnTo>
                      <a:pt x="37" y="238"/>
                    </a:lnTo>
                    <a:lnTo>
                      <a:pt x="39" y="246"/>
                    </a:lnTo>
                    <a:lnTo>
                      <a:pt x="47" y="252"/>
                    </a:lnTo>
                    <a:lnTo>
                      <a:pt x="68" y="251"/>
                    </a:lnTo>
                    <a:lnTo>
                      <a:pt x="74" y="257"/>
                    </a:lnTo>
                    <a:lnTo>
                      <a:pt x="81" y="260"/>
                    </a:lnTo>
                    <a:lnTo>
                      <a:pt x="80" y="264"/>
                    </a:lnTo>
                    <a:lnTo>
                      <a:pt x="68" y="259"/>
                    </a:lnTo>
                    <a:lnTo>
                      <a:pt x="48" y="262"/>
                    </a:lnTo>
                    <a:lnTo>
                      <a:pt x="46" y="264"/>
                    </a:lnTo>
                    <a:lnTo>
                      <a:pt x="44" y="269"/>
                    </a:lnTo>
                    <a:lnTo>
                      <a:pt x="43" y="285"/>
                    </a:lnTo>
                    <a:lnTo>
                      <a:pt x="43" y="291"/>
                    </a:lnTo>
                    <a:lnTo>
                      <a:pt x="47" y="295"/>
                    </a:lnTo>
                    <a:lnTo>
                      <a:pt x="44" y="301"/>
                    </a:lnTo>
                    <a:lnTo>
                      <a:pt x="46" y="312"/>
                    </a:lnTo>
                    <a:lnTo>
                      <a:pt x="42" y="321"/>
                    </a:lnTo>
                    <a:lnTo>
                      <a:pt x="41" y="353"/>
                    </a:lnTo>
                    <a:lnTo>
                      <a:pt x="37" y="366"/>
                    </a:lnTo>
                    <a:lnTo>
                      <a:pt x="38" y="409"/>
                    </a:lnTo>
                    <a:lnTo>
                      <a:pt x="36" y="419"/>
                    </a:lnTo>
                    <a:lnTo>
                      <a:pt x="36" y="431"/>
                    </a:lnTo>
                    <a:lnTo>
                      <a:pt x="30" y="457"/>
                    </a:lnTo>
                    <a:lnTo>
                      <a:pt x="28" y="464"/>
                    </a:lnTo>
                    <a:lnTo>
                      <a:pt x="30" y="466"/>
                    </a:lnTo>
                    <a:lnTo>
                      <a:pt x="31" y="466"/>
                    </a:lnTo>
                    <a:lnTo>
                      <a:pt x="32" y="474"/>
                    </a:lnTo>
                    <a:lnTo>
                      <a:pt x="26" y="478"/>
                    </a:lnTo>
                    <a:lnTo>
                      <a:pt x="20" y="488"/>
                    </a:lnTo>
                    <a:lnTo>
                      <a:pt x="15" y="515"/>
                    </a:lnTo>
                    <a:lnTo>
                      <a:pt x="17" y="529"/>
                    </a:lnTo>
                    <a:lnTo>
                      <a:pt x="20" y="555"/>
                    </a:lnTo>
                    <a:lnTo>
                      <a:pt x="27" y="576"/>
                    </a:lnTo>
                    <a:lnTo>
                      <a:pt x="28" y="580"/>
                    </a:lnTo>
                    <a:lnTo>
                      <a:pt x="31" y="590"/>
                    </a:lnTo>
                    <a:lnTo>
                      <a:pt x="39" y="624"/>
                    </a:lnTo>
                    <a:lnTo>
                      <a:pt x="36" y="646"/>
                    </a:lnTo>
                    <a:lnTo>
                      <a:pt x="36" y="667"/>
                    </a:lnTo>
                    <a:lnTo>
                      <a:pt x="30" y="678"/>
                    </a:lnTo>
                    <a:lnTo>
                      <a:pt x="22" y="688"/>
                    </a:lnTo>
                    <a:lnTo>
                      <a:pt x="22" y="697"/>
                    </a:lnTo>
                    <a:lnTo>
                      <a:pt x="24" y="701"/>
                    </a:lnTo>
                    <a:lnTo>
                      <a:pt x="30" y="706"/>
                    </a:lnTo>
                    <a:lnTo>
                      <a:pt x="54" y="747"/>
                    </a:lnTo>
                    <a:lnTo>
                      <a:pt x="55" y="752"/>
                    </a:lnTo>
                    <a:lnTo>
                      <a:pt x="54" y="758"/>
                    </a:lnTo>
                    <a:lnTo>
                      <a:pt x="54" y="769"/>
                    </a:lnTo>
                    <a:lnTo>
                      <a:pt x="63" y="806"/>
                    </a:lnTo>
                    <a:lnTo>
                      <a:pt x="69" y="813"/>
                    </a:lnTo>
                    <a:lnTo>
                      <a:pt x="78" y="824"/>
                    </a:lnTo>
                    <a:lnTo>
                      <a:pt x="95" y="841"/>
                    </a:lnTo>
                    <a:lnTo>
                      <a:pt x="98" y="850"/>
                    </a:lnTo>
                    <a:lnTo>
                      <a:pt x="98" y="857"/>
                    </a:lnTo>
                    <a:lnTo>
                      <a:pt x="100" y="862"/>
                    </a:lnTo>
                    <a:lnTo>
                      <a:pt x="108" y="868"/>
                    </a:lnTo>
                    <a:lnTo>
                      <a:pt x="114" y="868"/>
                    </a:lnTo>
                    <a:lnTo>
                      <a:pt x="116" y="872"/>
                    </a:lnTo>
                    <a:lnTo>
                      <a:pt x="119" y="872"/>
                    </a:lnTo>
                    <a:lnTo>
                      <a:pt x="122" y="870"/>
                    </a:lnTo>
                    <a:lnTo>
                      <a:pt x="123" y="868"/>
                    </a:lnTo>
                    <a:lnTo>
                      <a:pt x="124" y="854"/>
                    </a:lnTo>
                    <a:lnTo>
                      <a:pt x="138" y="854"/>
                    </a:lnTo>
                    <a:lnTo>
                      <a:pt x="150" y="859"/>
                    </a:lnTo>
                    <a:lnTo>
                      <a:pt x="144" y="864"/>
                    </a:lnTo>
                    <a:lnTo>
                      <a:pt x="138" y="865"/>
                    </a:lnTo>
                    <a:lnTo>
                      <a:pt x="133" y="870"/>
                    </a:lnTo>
                    <a:lnTo>
                      <a:pt x="134" y="876"/>
                    </a:lnTo>
                    <a:lnTo>
                      <a:pt x="144" y="894"/>
                    </a:lnTo>
                    <a:lnTo>
                      <a:pt x="145" y="899"/>
                    </a:lnTo>
                    <a:lnTo>
                      <a:pt x="137" y="893"/>
                    </a:lnTo>
                    <a:lnTo>
                      <a:pt x="130" y="886"/>
                    </a:lnTo>
                    <a:lnTo>
                      <a:pt x="129" y="881"/>
                    </a:lnTo>
                    <a:lnTo>
                      <a:pt x="124" y="880"/>
                    </a:lnTo>
                    <a:lnTo>
                      <a:pt x="123" y="887"/>
                    </a:lnTo>
                    <a:lnTo>
                      <a:pt x="124" y="894"/>
                    </a:lnTo>
                    <a:lnTo>
                      <a:pt x="129" y="905"/>
                    </a:lnTo>
                    <a:lnTo>
                      <a:pt x="133" y="925"/>
                    </a:lnTo>
                    <a:lnTo>
                      <a:pt x="143" y="934"/>
                    </a:lnTo>
                    <a:lnTo>
                      <a:pt x="155" y="936"/>
                    </a:lnTo>
                    <a:lnTo>
                      <a:pt x="161" y="946"/>
                    </a:lnTo>
                    <a:lnTo>
                      <a:pt x="161" y="958"/>
                    </a:lnTo>
                    <a:lnTo>
                      <a:pt x="155" y="963"/>
                    </a:lnTo>
                    <a:lnTo>
                      <a:pt x="155" y="977"/>
                    </a:lnTo>
                    <a:lnTo>
                      <a:pt x="157" y="980"/>
                    </a:lnTo>
                    <a:lnTo>
                      <a:pt x="180" y="1004"/>
                    </a:lnTo>
                    <a:lnTo>
                      <a:pt x="192" y="1023"/>
                    </a:lnTo>
                    <a:lnTo>
                      <a:pt x="207" y="1038"/>
                    </a:lnTo>
                    <a:lnTo>
                      <a:pt x="213" y="1042"/>
                    </a:lnTo>
                    <a:lnTo>
                      <a:pt x="214" y="1053"/>
                    </a:lnTo>
                    <a:lnTo>
                      <a:pt x="223" y="1056"/>
                    </a:lnTo>
                    <a:lnTo>
                      <a:pt x="227" y="1064"/>
                    </a:lnTo>
                    <a:lnTo>
                      <a:pt x="227" y="1066"/>
                    </a:lnTo>
                    <a:lnTo>
                      <a:pt x="226" y="1072"/>
                    </a:lnTo>
                    <a:lnTo>
                      <a:pt x="226" y="1081"/>
                    </a:lnTo>
                    <a:lnTo>
                      <a:pt x="229" y="1096"/>
                    </a:lnTo>
                    <a:lnTo>
                      <a:pt x="231" y="1099"/>
                    </a:lnTo>
                    <a:lnTo>
                      <a:pt x="238" y="1102"/>
                    </a:lnTo>
                    <a:lnTo>
                      <a:pt x="257" y="1104"/>
                    </a:lnTo>
                    <a:lnTo>
                      <a:pt x="268" y="1110"/>
                    </a:lnTo>
                    <a:lnTo>
                      <a:pt x="273" y="1108"/>
                    </a:lnTo>
                    <a:lnTo>
                      <a:pt x="280" y="1109"/>
                    </a:lnTo>
                    <a:lnTo>
                      <a:pt x="289" y="1114"/>
                    </a:lnTo>
                    <a:lnTo>
                      <a:pt x="299" y="1118"/>
                    </a:lnTo>
                    <a:lnTo>
                      <a:pt x="302" y="1124"/>
                    </a:lnTo>
                    <a:lnTo>
                      <a:pt x="318" y="1130"/>
                    </a:lnTo>
                    <a:lnTo>
                      <a:pt x="324" y="1134"/>
                    </a:lnTo>
                    <a:lnTo>
                      <a:pt x="328" y="1137"/>
                    </a:lnTo>
                    <a:lnTo>
                      <a:pt x="331" y="1131"/>
                    </a:lnTo>
                    <a:lnTo>
                      <a:pt x="336" y="1131"/>
                    </a:lnTo>
                    <a:lnTo>
                      <a:pt x="339" y="1134"/>
                    </a:lnTo>
                    <a:lnTo>
                      <a:pt x="348" y="1141"/>
                    </a:lnTo>
                    <a:lnTo>
                      <a:pt x="349" y="1151"/>
                    </a:lnTo>
                    <a:lnTo>
                      <a:pt x="350" y="1153"/>
                    </a:lnTo>
                    <a:lnTo>
                      <a:pt x="364" y="1155"/>
                    </a:lnTo>
                    <a:lnTo>
                      <a:pt x="376" y="1161"/>
                    </a:lnTo>
                    <a:lnTo>
                      <a:pt x="383" y="1167"/>
                    </a:lnTo>
                    <a:lnTo>
                      <a:pt x="397" y="1183"/>
                    </a:lnTo>
                    <a:lnTo>
                      <a:pt x="406" y="1192"/>
                    </a:lnTo>
                    <a:lnTo>
                      <a:pt x="412" y="1201"/>
                    </a:lnTo>
                    <a:lnTo>
                      <a:pt x="415" y="1227"/>
                    </a:lnTo>
                    <a:lnTo>
                      <a:pt x="417" y="1233"/>
                    </a:lnTo>
                    <a:lnTo>
                      <a:pt x="541" y="1223"/>
                    </a:lnTo>
                    <a:lnTo>
                      <a:pt x="542" y="1230"/>
                    </a:lnTo>
                    <a:lnTo>
                      <a:pt x="751" y="1307"/>
                    </a:lnTo>
                    <a:lnTo>
                      <a:pt x="854" y="1307"/>
                    </a:lnTo>
                    <a:lnTo>
                      <a:pt x="898" y="1307"/>
                    </a:lnTo>
                    <a:lnTo>
                      <a:pt x="899" y="1277"/>
                    </a:lnTo>
                    <a:lnTo>
                      <a:pt x="989" y="1276"/>
                    </a:lnTo>
                    <a:lnTo>
                      <a:pt x="999" y="1282"/>
                    </a:lnTo>
                    <a:lnTo>
                      <a:pt x="1004" y="1285"/>
                    </a:lnTo>
                    <a:lnTo>
                      <a:pt x="1011" y="1297"/>
                    </a:lnTo>
                    <a:lnTo>
                      <a:pt x="1023" y="1303"/>
                    </a:lnTo>
                    <a:lnTo>
                      <a:pt x="1032" y="1316"/>
                    </a:lnTo>
                    <a:lnTo>
                      <a:pt x="1052" y="1333"/>
                    </a:lnTo>
                    <a:lnTo>
                      <a:pt x="1081" y="1352"/>
                    </a:lnTo>
                    <a:lnTo>
                      <a:pt x="1095" y="1403"/>
                    </a:lnTo>
                    <a:lnTo>
                      <a:pt x="1109" y="1421"/>
                    </a:lnTo>
                    <a:lnTo>
                      <a:pt x="1128" y="1437"/>
                    </a:lnTo>
                    <a:lnTo>
                      <a:pt x="1152" y="1453"/>
                    </a:lnTo>
                    <a:lnTo>
                      <a:pt x="1176" y="1458"/>
                    </a:lnTo>
                    <a:lnTo>
                      <a:pt x="1199" y="1411"/>
                    </a:lnTo>
                    <a:lnTo>
                      <a:pt x="1202" y="1408"/>
                    </a:lnTo>
                    <a:lnTo>
                      <a:pt x="1213" y="1403"/>
                    </a:lnTo>
                    <a:lnTo>
                      <a:pt x="1224" y="1406"/>
                    </a:lnTo>
                    <a:lnTo>
                      <a:pt x="1269" y="1404"/>
                    </a:lnTo>
                    <a:lnTo>
                      <a:pt x="1277" y="1414"/>
                    </a:lnTo>
                    <a:lnTo>
                      <a:pt x="1294" y="1430"/>
                    </a:lnTo>
                    <a:lnTo>
                      <a:pt x="1300" y="1440"/>
                    </a:lnTo>
                    <a:lnTo>
                      <a:pt x="1311" y="1448"/>
                    </a:lnTo>
                    <a:lnTo>
                      <a:pt x="1331" y="1494"/>
                    </a:lnTo>
                    <a:lnTo>
                      <a:pt x="1347" y="1511"/>
                    </a:lnTo>
                    <a:lnTo>
                      <a:pt x="1355" y="1531"/>
                    </a:lnTo>
                    <a:lnTo>
                      <a:pt x="1372" y="1542"/>
                    </a:lnTo>
                    <a:lnTo>
                      <a:pt x="1387" y="1589"/>
                    </a:lnTo>
                    <a:lnTo>
                      <a:pt x="1404" y="1615"/>
                    </a:lnTo>
                    <a:lnTo>
                      <a:pt x="1421" y="1626"/>
                    </a:lnTo>
                    <a:lnTo>
                      <a:pt x="1435" y="1628"/>
                    </a:lnTo>
                    <a:lnTo>
                      <a:pt x="1450" y="1636"/>
                    </a:lnTo>
                    <a:lnTo>
                      <a:pt x="1477" y="1639"/>
                    </a:lnTo>
                    <a:lnTo>
                      <a:pt x="1495" y="1647"/>
                    </a:lnTo>
                    <a:lnTo>
                      <a:pt x="1512" y="1648"/>
                    </a:lnTo>
                    <a:lnTo>
                      <a:pt x="1514" y="1647"/>
                    </a:lnTo>
                    <a:lnTo>
                      <a:pt x="1509" y="1644"/>
                    </a:lnTo>
                    <a:lnTo>
                      <a:pt x="1505" y="1632"/>
                    </a:lnTo>
                    <a:lnTo>
                      <a:pt x="1503" y="1625"/>
                    </a:lnTo>
                    <a:lnTo>
                      <a:pt x="1501" y="1624"/>
                    </a:lnTo>
                    <a:lnTo>
                      <a:pt x="1495" y="1598"/>
                    </a:lnTo>
                    <a:lnTo>
                      <a:pt x="1494" y="1588"/>
                    </a:lnTo>
                    <a:lnTo>
                      <a:pt x="1499" y="1585"/>
                    </a:lnTo>
                    <a:lnTo>
                      <a:pt x="1499" y="1572"/>
                    </a:lnTo>
                    <a:lnTo>
                      <a:pt x="1498" y="1571"/>
                    </a:lnTo>
                    <a:lnTo>
                      <a:pt x="1491" y="1570"/>
                    </a:lnTo>
                    <a:lnTo>
                      <a:pt x="1489" y="1567"/>
                    </a:lnTo>
                    <a:lnTo>
                      <a:pt x="1490" y="1564"/>
                    </a:lnTo>
                    <a:lnTo>
                      <a:pt x="1498" y="1564"/>
                    </a:lnTo>
                    <a:lnTo>
                      <a:pt x="1500" y="1566"/>
                    </a:lnTo>
                    <a:lnTo>
                      <a:pt x="1505" y="1564"/>
                    </a:lnTo>
                    <a:lnTo>
                      <a:pt x="1506" y="1556"/>
                    </a:lnTo>
                    <a:lnTo>
                      <a:pt x="1506" y="1543"/>
                    </a:lnTo>
                    <a:lnTo>
                      <a:pt x="1501" y="1533"/>
                    </a:lnTo>
                    <a:lnTo>
                      <a:pt x="1516" y="1531"/>
                    </a:lnTo>
                    <a:lnTo>
                      <a:pt x="1521" y="1521"/>
                    </a:lnTo>
                    <a:lnTo>
                      <a:pt x="1520" y="1518"/>
                    </a:lnTo>
                    <a:lnTo>
                      <a:pt x="1515" y="1519"/>
                    </a:lnTo>
                    <a:lnTo>
                      <a:pt x="1515" y="1515"/>
                    </a:lnTo>
                    <a:lnTo>
                      <a:pt x="1525" y="1508"/>
                    </a:lnTo>
                    <a:lnTo>
                      <a:pt x="1528" y="1510"/>
                    </a:lnTo>
                    <a:lnTo>
                      <a:pt x="1533" y="1502"/>
                    </a:lnTo>
                    <a:lnTo>
                      <a:pt x="1534" y="1500"/>
                    </a:lnTo>
                    <a:lnTo>
                      <a:pt x="1537" y="1496"/>
                    </a:lnTo>
                    <a:lnTo>
                      <a:pt x="1547" y="1496"/>
                    </a:lnTo>
                    <a:lnTo>
                      <a:pt x="1550" y="1494"/>
                    </a:lnTo>
                    <a:lnTo>
                      <a:pt x="1552" y="1489"/>
                    </a:lnTo>
                    <a:lnTo>
                      <a:pt x="1546" y="1485"/>
                    </a:lnTo>
                    <a:lnTo>
                      <a:pt x="1546" y="1480"/>
                    </a:lnTo>
                    <a:lnTo>
                      <a:pt x="1547" y="1476"/>
                    </a:lnTo>
                    <a:lnTo>
                      <a:pt x="1552" y="1479"/>
                    </a:lnTo>
                    <a:lnTo>
                      <a:pt x="1555" y="1481"/>
                    </a:lnTo>
                    <a:lnTo>
                      <a:pt x="1557" y="1481"/>
                    </a:lnTo>
                    <a:lnTo>
                      <a:pt x="1557" y="1476"/>
                    </a:lnTo>
                    <a:lnTo>
                      <a:pt x="1558" y="1475"/>
                    </a:lnTo>
                    <a:lnTo>
                      <a:pt x="1559" y="1476"/>
                    </a:lnTo>
                    <a:lnTo>
                      <a:pt x="1563" y="1480"/>
                    </a:lnTo>
                    <a:lnTo>
                      <a:pt x="1564" y="1480"/>
                    </a:lnTo>
                    <a:lnTo>
                      <a:pt x="1566" y="1479"/>
                    </a:lnTo>
                    <a:lnTo>
                      <a:pt x="1569" y="1475"/>
                    </a:lnTo>
                    <a:lnTo>
                      <a:pt x="1570" y="1474"/>
                    </a:lnTo>
                    <a:lnTo>
                      <a:pt x="1571" y="1483"/>
                    </a:lnTo>
                    <a:lnTo>
                      <a:pt x="1587" y="1476"/>
                    </a:lnTo>
                    <a:lnTo>
                      <a:pt x="1590" y="1478"/>
                    </a:lnTo>
                    <a:lnTo>
                      <a:pt x="1590" y="1479"/>
                    </a:lnTo>
                    <a:lnTo>
                      <a:pt x="1585" y="1481"/>
                    </a:lnTo>
                    <a:lnTo>
                      <a:pt x="1575" y="1485"/>
                    </a:lnTo>
                    <a:lnTo>
                      <a:pt x="1566" y="1489"/>
                    </a:lnTo>
                    <a:lnTo>
                      <a:pt x="1565" y="1492"/>
                    </a:lnTo>
                    <a:lnTo>
                      <a:pt x="1568" y="1492"/>
                    </a:lnTo>
                    <a:lnTo>
                      <a:pt x="1584" y="1486"/>
                    </a:lnTo>
                    <a:lnTo>
                      <a:pt x="1598" y="1479"/>
                    </a:lnTo>
                    <a:lnTo>
                      <a:pt x="1606" y="1473"/>
                    </a:lnTo>
                    <a:lnTo>
                      <a:pt x="1619" y="1463"/>
                    </a:lnTo>
                    <a:lnTo>
                      <a:pt x="1622" y="1459"/>
                    </a:lnTo>
                    <a:lnTo>
                      <a:pt x="1628" y="1443"/>
                    </a:lnTo>
                    <a:lnTo>
                      <a:pt x="1629" y="1410"/>
                    </a:lnTo>
                    <a:lnTo>
                      <a:pt x="1632" y="1408"/>
                    </a:lnTo>
                    <a:lnTo>
                      <a:pt x="1635" y="1406"/>
                    </a:lnTo>
                    <a:lnTo>
                      <a:pt x="1638" y="1406"/>
                    </a:lnTo>
                    <a:lnTo>
                      <a:pt x="1638" y="1419"/>
                    </a:lnTo>
                    <a:lnTo>
                      <a:pt x="1645" y="1419"/>
                    </a:lnTo>
                    <a:lnTo>
                      <a:pt x="1643" y="1422"/>
                    </a:lnTo>
                    <a:lnTo>
                      <a:pt x="1636" y="1425"/>
                    </a:lnTo>
                    <a:lnTo>
                      <a:pt x="1639" y="1426"/>
                    </a:lnTo>
                    <a:lnTo>
                      <a:pt x="1659" y="1419"/>
                    </a:lnTo>
                    <a:lnTo>
                      <a:pt x="1671" y="1411"/>
                    </a:lnTo>
                    <a:lnTo>
                      <a:pt x="1688" y="1411"/>
                    </a:lnTo>
                    <a:lnTo>
                      <a:pt x="1719" y="1406"/>
                    </a:lnTo>
                    <a:lnTo>
                      <a:pt x="1740" y="1413"/>
                    </a:lnTo>
                    <a:lnTo>
                      <a:pt x="1751" y="1418"/>
                    </a:lnTo>
                    <a:lnTo>
                      <a:pt x="1763" y="1420"/>
                    </a:lnTo>
                    <a:lnTo>
                      <a:pt x="1775" y="1420"/>
                    </a:lnTo>
                    <a:lnTo>
                      <a:pt x="1781" y="1414"/>
                    </a:lnTo>
                    <a:lnTo>
                      <a:pt x="1781" y="1409"/>
                    </a:lnTo>
                    <a:lnTo>
                      <a:pt x="1784" y="1405"/>
                    </a:lnTo>
                    <a:lnTo>
                      <a:pt x="1794" y="1405"/>
                    </a:lnTo>
                    <a:lnTo>
                      <a:pt x="1810" y="1414"/>
                    </a:lnTo>
                    <a:lnTo>
                      <a:pt x="1816" y="1421"/>
                    </a:lnTo>
                    <a:lnTo>
                      <a:pt x="1822" y="1422"/>
                    </a:lnTo>
                    <a:lnTo>
                      <a:pt x="1833" y="1440"/>
                    </a:lnTo>
                    <a:lnTo>
                      <a:pt x="1845" y="1440"/>
                    </a:lnTo>
                    <a:lnTo>
                      <a:pt x="1848" y="1442"/>
                    </a:lnTo>
                    <a:lnTo>
                      <a:pt x="1856" y="1445"/>
                    </a:lnTo>
                    <a:lnTo>
                      <a:pt x="1864" y="1441"/>
                    </a:lnTo>
                    <a:lnTo>
                      <a:pt x="1870" y="1445"/>
                    </a:lnTo>
                    <a:lnTo>
                      <a:pt x="1875" y="1442"/>
                    </a:lnTo>
                    <a:lnTo>
                      <a:pt x="1880" y="1442"/>
                    </a:lnTo>
                    <a:lnTo>
                      <a:pt x="1890" y="1445"/>
                    </a:lnTo>
                    <a:lnTo>
                      <a:pt x="1897" y="1436"/>
                    </a:lnTo>
                    <a:lnTo>
                      <a:pt x="1898" y="1433"/>
                    </a:lnTo>
                    <a:lnTo>
                      <a:pt x="1897" y="1429"/>
                    </a:lnTo>
                    <a:lnTo>
                      <a:pt x="1899" y="1427"/>
                    </a:lnTo>
                    <a:lnTo>
                      <a:pt x="1904" y="1427"/>
                    </a:lnTo>
                    <a:lnTo>
                      <a:pt x="1912" y="1435"/>
                    </a:lnTo>
                    <a:lnTo>
                      <a:pt x="1923" y="1440"/>
                    </a:lnTo>
                    <a:lnTo>
                      <a:pt x="1934" y="1453"/>
                    </a:lnTo>
                    <a:lnTo>
                      <a:pt x="1937" y="1452"/>
                    </a:lnTo>
                    <a:lnTo>
                      <a:pt x="1945" y="1449"/>
                    </a:lnTo>
                    <a:lnTo>
                      <a:pt x="1946" y="1445"/>
                    </a:lnTo>
                    <a:lnTo>
                      <a:pt x="1941" y="1438"/>
                    </a:lnTo>
                    <a:lnTo>
                      <a:pt x="1925" y="1430"/>
                    </a:lnTo>
                    <a:lnTo>
                      <a:pt x="1918" y="1420"/>
                    </a:lnTo>
                    <a:lnTo>
                      <a:pt x="1918" y="1418"/>
                    </a:lnTo>
                    <a:lnTo>
                      <a:pt x="1923" y="1410"/>
                    </a:lnTo>
                    <a:lnTo>
                      <a:pt x="1934" y="1402"/>
                    </a:lnTo>
                    <a:lnTo>
                      <a:pt x="1936" y="1387"/>
                    </a:lnTo>
                    <a:lnTo>
                      <a:pt x="1934" y="1386"/>
                    </a:lnTo>
                    <a:lnTo>
                      <a:pt x="1933" y="1384"/>
                    </a:lnTo>
                    <a:lnTo>
                      <a:pt x="1920" y="1389"/>
                    </a:lnTo>
                    <a:lnTo>
                      <a:pt x="1914" y="1395"/>
                    </a:lnTo>
                    <a:lnTo>
                      <a:pt x="1910" y="1394"/>
                    </a:lnTo>
                    <a:lnTo>
                      <a:pt x="1908" y="1383"/>
                    </a:lnTo>
                    <a:lnTo>
                      <a:pt x="1905" y="1382"/>
                    </a:lnTo>
                    <a:lnTo>
                      <a:pt x="1902" y="1383"/>
                    </a:lnTo>
                    <a:lnTo>
                      <a:pt x="1893" y="1388"/>
                    </a:lnTo>
                    <a:lnTo>
                      <a:pt x="1883" y="1389"/>
                    </a:lnTo>
                    <a:lnTo>
                      <a:pt x="1876" y="1382"/>
                    </a:lnTo>
                    <a:lnTo>
                      <a:pt x="1878" y="1371"/>
                    </a:lnTo>
                    <a:lnTo>
                      <a:pt x="1891" y="1367"/>
                    </a:lnTo>
                    <a:lnTo>
                      <a:pt x="1905" y="1375"/>
                    </a:lnTo>
                    <a:lnTo>
                      <a:pt x="1921" y="1377"/>
                    </a:lnTo>
                    <a:lnTo>
                      <a:pt x="1934" y="1371"/>
                    </a:lnTo>
                    <a:lnTo>
                      <a:pt x="1942" y="1373"/>
                    </a:lnTo>
                    <a:lnTo>
                      <a:pt x="1953" y="1366"/>
                    </a:lnTo>
                    <a:lnTo>
                      <a:pt x="1987" y="1368"/>
                    </a:lnTo>
                    <a:lnTo>
                      <a:pt x="1995" y="1370"/>
                    </a:lnTo>
                    <a:lnTo>
                      <a:pt x="1999" y="1367"/>
                    </a:lnTo>
                    <a:lnTo>
                      <a:pt x="2007" y="1334"/>
                    </a:lnTo>
                    <a:lnTo>
                      <a:pt x="2010" y="1341"/>
                    </a:lnTo>
                    <a:lnTo>
                      <a:pt x="2010" y="1350"/>
                    </a:lnTo>
                    <a:lnTo>
                      <a:pt x="2012" y="1363"/>
                    </a:lnTo>
                    <a:lnTo>
                      <a:pt x="2012" y="1367"/>
                    </a:lnTo>
                    <a:lnTo>
                      <a:pt x="2010" y="1373"/>
                    </a:lnTo>
                    <a:lnTo>
                      <a:pt x="2011" y="1377"/>
                    </a:lnTo>
                    <a:lnTo>
                      <a:pt x="2020" y="1376"/>
                    </a:lnTo>
                    <a:lnTo>
                      <a:pt x="2041" y="1370"/>
                    </a:lnTo>
                    <a:lnTo>
                      <a:pt x="2049" y="1361"/>
                    </a:lnTo>
                    <a:lnTo>
                      <a:pt x="2054" y="1361"/>
                    </a:lnTo>
                    <a:lnTo>
                      <a:pt x="2059" y="1356"/>
                    </a:lnTo>
                    <a:lnTo>
                      <a:pt x="2061" y="1356"/>
                    </a:lnTo>
                    <a:lnTo>
                      <a:pt x="2061" y="1359"/>
                    </a:lnTo>
                    <a:lnTo>
                      <a:pt x="2058" y="1366"/>
                    </a:lnTo>
                    <a:lnTo>
                      <a:pt x="2065" y="1366"/>
                    </a:lnTo>
                    <a:lnTo>
                      <a:pt x="2087" y="1361"/>
                    </a:lnTo>
                    <a:lnTo>
                      <a:pt x="2098" y="1361"/>
                    </a:lnTo>
                    <a:lnTo>
                      <a:pt x="2103" y="1362"/>
                    </a:lnTo>
                    <a:lnTo>
                      <a:pt x="2102" y="1366"/>
                    </a:lnTo>
                    <a:lnTo>
                      <a:pt x="2100" y="1367"/>
                    </a:lnTo>
                    <a:lnTo>
                      <a:pt x="2100" y="1370"/>
                    </a:lnTo>
                    <a:lnTo>
                      <a:pt x="2107" y="1373"/>
                    </a:lnTo>
                    <a:lnTo>
                      <a:pt x="2117" y="1377"/>
                    </a:lnTo>
                    <a:lnTo>
                      <a:pt x="2143" y="1392"/>
                    </a:lnTo>
                    <a:lnTo>
                      <a:pt x="2147" y="1397"/>
                    </a:lnTo>
                    <a:lnTo>
                      <a:pt x="2152" y="1406"/>
                    </a:lnTo>
                    <a:lnTo>
                      <a:pt x="2157" y="1410"/>
                    </a:lnTo>
                    <a:lnTo>
                      <a:pt x="2171" y="1406"/>
                    </a:lnTo>
                    <a:lnTo>
                      <a:pt x="2186" y="1404"/>
                    </a:lnTo>
                    <a:lnTo>
                      <a:pt x="2199" y="1397"/>
                    </a:lnTo>
                    <a:lnTo>
                      <a:pt x="2205" y="1397"/>
                    </a:lnTo>
                    <a:lnTo>
                      <a:pt x="2206" y="1397"/>
                    </a:lnTo>
                    <a:lnTo>
                      <a:pt x="2208" y="1390"/>
                    </a:lnTo>
                    <a:lnTo>
                      <a:pt x="2213" y="1387"/>
                    </a:lnTo>
                    <a:lnTo>
                      <a:pt x="2221" y="1387"/>
                    </a:lnTo>
                    <a:lnTo>
                      <a:pt x="2226" y="1387"/>
                    </a:lnTo>
                    <a:lnTo>
                      <a:pt x="2236" y="1390"/>
                    </a:lnTo>
                    <a:lnTo>
                      <a:pt x="2243" y="1398"/>
                    </a:lnTo>
                    <a:lnTo>
                      <a:pt x="2253" y="1409"/>
                    </a:lnTo>
                    <a:lnTo>
                      <a:pt x="2258" y="1411"/>
                    </a:lnTo>
                    <a:lnTo>
                      <a:pt x="2259" y="1421"/>
                    </a:lnTo>
                    <a:lnTo>
                      <a:pt x="2264" y="1424"/>
                    </a:lnTo>
                    <a:lnTo>
                      <a:pt x="2274" y="1437"/>
                    </a:lnTo>
                    <a:lnTo>
                      <a:pt x="2280" y="1441"/>
                    </a:lnTo>
                    <a:lnTo>
                      <a:pt x="2292" y="1446"/>
                    </a:lnTo>
                    <a:lnTo>
                      <a:pt x="2295" y="1449"/>
                    </a:lnTo>
                    <a:lnTo>
                      <a:pt x="2296" y="1457"/>
                    </a:lnTo>
                    <a:lnTo>
                      <a:pt x="2297" y="1476"/>
                    </a:lnTo>
                    <a:lnTo>
                      <a:pt x="2292" y="1511"/>
                    </a:lnTo>
                    <a:lnTo>
                      <a:pt x="2292" y="1517"/>
                    </a:lnTo>
                    <a:lnTo>
                      <a:pt x="2295" y="1527"/>
                    </a:lnTo>
                    <a:lnTo>
                      <a:pt x="2295" y="1528"/>
                    </a:lnTo>
                    <a:lnTo>
                      <a:pt x="2300" y="1528"/>
                    </a:lnTo>
                    <a:lnTo>
                      <a:pt x="2301" y="1518"/>
                    </a:lnTo>
                    <a:lnTo>
                      <a:pt x="2305" y="1521"/>
                    </a:lnTo>
                    <a:lnTo>
                      <a:pt x="2308" y="1524"/>
                    </a:lnTo>
                    <a:lnTo>
                      <a:pt x="2305" y="1537"/>
                    </a:lnTo>
                    <a:lnTo>
                      <a:pt x="2303" y="1545"/>
                    </a:lnTo>
                    <a:lnTo>
                      <a:pt x="2305" y="1556"/>
                    </a:lnTo>
                    <a:lnTo>
                      <a:pt x="2310" y="1566"/>
                    </a:lnTo>
                    <a:lnTo>
                      <a:pt x="2323" y="1587"/>
                    </a:lnTo>
                    <a:lnTo>
                      <a:pt x="2326" y="1587"/>
                    </a:lnTo>
                    <a:lnTo>
                      <a:pt x="2333" y="1585"/>
                    </a:lnTo>
                    <a:lnTo>
                      <a:pt x="2335" y="1602"/>
                    </a:lnTo>
                    <a:lnTo>
                      <a:pt x="2340" y="1601"/>
                    </a:lnTo>
                    <a:lnTo>
                      <a:pt x="2340" y="1601"/>
                    </a:lnTo>
                    <a:lnTo>
                      <a:pt x="2338" y="1605"/>
                    </a:lnTo>
                    <a:lnTo>
                      <a:pt x="2337" y="1609"/>
                    </a:lnTo>
                    <a:lnTo>
                      <a:pt x="2345" y="1623"/>
                    </a:lnTo>
                    <a:lnTo>
                      <a:pt x="2349" y="1635"/>
                    </a:lnTo>
                    <a:lnTo>
                      <a:pt x="2353" y="1641"/>
                    </a:lnTo>
                    <a:lnTo>
                      <a:pt x="2358" y="1647"/>
                    </a:lnTo>
                    <a:lnTo>
                      <a:pt x="2366" y="1647"/>
                    </a:lnTo>
                    <a:lnTo>
                      <a:pt x="2371" y="1653"/>
                    </a:lnTo>
                    <a:lnTo>
                      <a:pt x="2381" y="1674"/>
                    </a:lnTo>
                    <a:lnTo>
                      <a:pt x="2381" y="1688"/>
                    </a:lnTo>
                    <a:lnTo>
                      <a:pt x="2382" y="1690"/>
                    </a:lnTo>
                    <a:lnTo>
                      <a:pt x="2386" y="1693"/>
                    </a:lnTo>
                    <a:lnTo>
                      <a:pt x="2399" y="1693"/>
                    </a:lnTo>
                    <a:lnTo>
                      <a:pt x="2409" y="1690"/>
                    </a:lnTo>
                    <a:lnTo>
                      <a:pt x="2421" y="1684"/>
                    </a:lnTo>
                    <a:lnTo>
                      <a:pt x="2429" y="1688"/>
                    </a:lnTo>
                    <a:lnTo>
                      <a:pt x="2432" y="1680"/>
                    </a:lnTo>
                    <a:lnTo>
                      <a:pt x="2429" y="1677"/>
                    </a:lnTo>
                    <a:lnTo>
                      <a:pt x="2434" y="1657"/>
                    </a:lnTo>
                    <a:lnTo>
                      <a:pt x="2440" y="1636"/>
                    </a:lnTo>
                    <a:lnTo>
                      <a:pt x="2442" y="1617"/>
                    </a:lnTo>
                    <a:lnTo>
                      <a:pt x="2440" y="1597"/>
                    </a:lnTo>
                    <a:lnTo>
                      <a:pt x="2441" y="1583"/>
                    </a:lnTo>
                    <a:lnTo>
                      <a:pt x="2424" y="1539"/>
                    </a:lnTo>
                    <a:lnTo>
                      <a:pt x="2414" y="1522"/>
                    </a:lnTo>
                    <a:lnTo>
                      <a:pt x="2412" y="1508"/>
                    </a:lnTo>
                    <a:lnTo>
                      <a:pt x="2414" y="1492"/>
                    </a:lnTo>
                    <a:lnTo>
                      <a:pt x="2412" y="1483"/>
                    </a:lnTo>
                    <a:lnTo>
                      <a:pt x="2404" y="1469"/>
                    </a:lnTo>
                    <a:lnTo>
                      <a:pt x="2387" y="1441"/>
                    </a:lnTo>
                    <a:lnTo>
                      <a:pt x="2374" y="1400"/>
                    </a:lnTo>
                    <a:lnTo>
                      <a:pt x="2362" y="1354"/>
                    </a:lnTo>
                    <a:lnTo>
                      <a:pt x="2365" y="1348"/>
                    </a:lnTo>
                    <a:lnTo>
                      <a:pt x="2365" y="1332"/>
                    </a:lnTo>
                    <a:lnTo>
                      <a:pt x="2371" y="1322"/>
                    </a:lnTo>
                    <a:lnTo>
                      <a:pt x="2374" y="1311"/>
                    </a:lnTo>
                    <a:lnTo>
                      <a:pt x="2377" y="1302"/>
                    </a:lnTo>
                    <a:lnTo>
                      <a:pt x="2389" y="1274"/>
                    </a:lnTo>
                    <a:lnTo>
                      <a:pt x="2396" y="1264"/>
                    </a:lnTo>
                    <a:lnTo>
                      <a:pt x="2398" y="1264"/>
                    </a:lnTo>
                    <a:lnTo>
                      <a:pt x="2398" y="1259"/>
                    </a:lnTo>
                    <a:lnTo>
                      <a:pt x="2399" y="1257"/>
                    </a:lnTo>
                    <a:lnTo>
                      <a:pt x="2408" y="1252"/>
                    </a:lnTo>
                    <a:lnTo>
                      <a:pt x="2413" y="1252"/>
                    </a:lnTo>
                    <a:lnTo>
                      <a:pt x="2417" y="1247"/>
                    </a:lnTo>
                    <a:lnTo>
                      <a:pt x="2414" y="1242"/>
                    </a:lnTo>
                    <a:lnTo>
                      <a:pt x="2409" y="1234"/>
                    </a:lnTo>
                    <a:lnTo>
                      <a:pt x="2409" y="1232"/>
                    </a:lnTo>
                    <a:lnTo>
                      <a:pt x="2409" y="1230"/>
                    </a:lnTo>
                    <a:lnTo>
                      <a:pt x="2425" y="1228"/>
                    </a:lnTo>
                    <a:lnTo>
                      <a:pt x="2441" y="1230"/>
                    </a:lnTo>
                    <a:lnTo>
                      <a:pt x="2446" y="1228"/>
                    </a:lnTo>
                    <a:lnTo>
                      <a:pt x="2468" y="1210"/>
                    </a:lnTo>
                    <a:lnTo>
                      <a:pt x="2471" y="1210"/>
                    </a:lnTo>
                    <a:lnTo>
                      <a:pt x="2475" y="1206"/>
                    </a:lnTo>
                    <a:lnTo>
                      <a:pt x="2478" y="1199"/>
                    </a:lnTo>
                    <a:lnTo>
                      <a:pt x="2487" y="1196"/>
                    </a:lnTo>
                    <a:lnTo>
                      <a:pt x="2493" y="1192"/>
                    </a:lnTo>
                    <a:lnTo>
                      <a:pt x="2495" y="1185"/>
                    </a:lnTo>
                    <a:lnTo>
                      <a:pt x="2493" y="1179"/>
                    </a:lnTo>
                    <a:lnTo>
                      <a:pt x="2499" y="1174"/>
                    </a:lnTo>
                    <a:lnTo>
                      <a:pt x="2505" y="1163"/>
                    </a:lnTo>
                    <a:lnTo>
                      <a:pt x="2512" y="1156"/>
                    </a:lnTo>
                    <a:lnTo>
                      <a:pt x="2526" y="1150"/>
                    </a:lnTo>
                    <a:lnTo>
                      <a:pt x="2527" y="1145"/>
                    </a:lnTo>
                    <a:lnTo>
                      <a:pt x="2533" y="1144"/>
                    </a:lnTo>
                    <a:lnTo>
                      <a:pt x="2550" y="1141"/>
                    </a:lnTo>
                    <a:lnTo>
                      <a:pt x="2569" y="1133"/>
                    </a:lnTo>
                    <a:lnTo>
                      <a:pt x="2571" y="1126"/>
                    </a:lnTo>
                    <a:lnTo>
                      <a:pt x="2574" y="1123"/>
                    </a:lnTo>
                    <a:lnTo>
                      <a:pt x="2579" y="1118"/>
                    </a:lnTo>
                    <a:lnTo>
                      <a:pt x="2585" y="1109"/>
                    </a:lnTo>
                    <a:lnTo>
                      <a:pt x="2592" y="1103"/>
                    </a:lnTo>
                    <a:lnTo>
                      <a:pt x="2611" y="1094"/>
                    </a:lnTo>
                    <a:lnTo>
                      <a:pt x="2631" y="1093"/>
                    </a:lnTo>
                    <a:lnTo>
                      <a:pt x="2646" y="1083"/>
                    </a:lnTo>
                    <a:lnTo>
                      <a:pt x="2649" y="1079"/>
                    </a:lnTo>
                    <a:lnTo>
                      <a:pt x="2649" y="1071"/>
                    </a:lnTo>
                    <a:lnTo>
                      <a:pt x="2640" y="1069"/>
                    </a:lnTo>
                    <a:lnTo>
                      <a:pt x="2635" y="1071"/>
                    </a:lnTo>
                    <a:lnTo>
                      <a:pt x="2634" y="1074"/>
                    </a:lnTo>
                    <a:lnTo>
                      <a:pt x="2634" y="1071"/>
                    </a:lnTo>
                    <a:lnTo>
                      <a:pt x="2634" y="1065"/>
                    </a:lnTo>
                    <a:lnTo>
                      <a:pt x="2639" y="1061"/>
                    </a:lnTo>
                    <a:lnTo>
                      <a:pt x="2640" y="1056"/>
                    </a:lnTo>
                    <a:lnTo>
                      <a:pt x="2645" y="1053"/>
                    </a:lnTo>
                    <a:lnTo>
                      <a:pt x="2641" y="1048"/>
                    </a:lnTo>
                    <a:lnTo>
                      <a:pt x="2625" y="1042"/>
                    </a:lnTo>
                    <a:lnTo>
                      <a:pt x="2639" y="1042"/>
                    </a:lnTo>
                    <a:lnTo>
                      <a:pt x="2645" y="1037"/>
                    </a:lnTo>
                    <a:lnTo>
                      <a:pt x="2647" y="1043"/>
                    </a:lnTo>
                    <a:lnTo>
                      <a:pt x="2651" y="1043"/>
                    </a:lnTo>
                    <a:lnTo>
                      <a:pt x="2655" y="1048"/>
                    </a:lnTo>
                    <a:lnTo>
                      <a:pt x="2665" y="1048"/>
                    </a:lnTo>
                    <a:lnTo>
                      <a:pt x="2671" y="1044"/>
                    </a:lnTo>
                    <a:lnTo>
                      <a:pt x="2679" y="1032"/>
                    </a:lnTo>
                    <a:lnTo>
                      <a:pt x="2686" y="1028"/>
                    </a:lnTo>
                    <a:lnTo>
                      <a:pt x="2686" y="1020"/>
                    </a:lnTo>
                    <a:lnTo>
                      <a:pt x="2684" y="1013"/>
                    </a:lnTo>
                    <a:lnTo>
                      <a:pt x="2679" y="1007"/>
                    </a:lnTo>
                    <a:lnTo>
                      <a:pt x="2674" y="1012"/>
                    </a:lnTo>
                    <a:lnTo>
                      <a:pt x="2670" y="1023"/>
                    </a:lnTo>
                    <a:lnTo>
                      <a:pt x="2670" y="1023"/>
                    </a:lnTo>
                    <a:lnTo>
                      <a:pt x="2667" y="1018"/>
                    </a:lnTo>
                    <a:lnTo>
                      <a:pt x="2666" y="1006"/>
                    </a:lnTo>
                    <a:lnTo>
                      <a:pt x="2641" y="1010"/>
                    </a:lnTo>
                    <a:lnTo>
                      <a:pt x="2635" y="1008"/>
                    </a:lnTo>
                    <a:lnTo>
                      <a:pt x="2634" y="1001"/>
                    </a:lnTo>
                    <a:lnTo>
                      <a:pt x="2634" y="986"/>
                    </a:lnTo>
                    <a:lnTo>
                      <a:pt x="2635" y="984"/>
                    </a:lnTo>
                    <a:lnTo>
                      <a:pt x="2639" y="997"/>
                    </a:lnTo>
                    <a:lnTo>
                      <a:pt x="2643" y="1000"/>
                    </a:lnTo>
                    <a:lnTo>
                      <a:pt x="2647" y="1000"/>
                    </a:lnTo>
                    <a:lnTo>
                      <a:pt x="2662" y="991"/>
                    </a:lnTo>
                    <a:lnTo>
                      <a:pt x="2666" y="993"/>
                    </a:lnTo>
                    <a:lnTo>
                      <a:pt x="2666" y="989"/>
                    </a:lnTo>
                    <a:lnTo>
                      <a:pt x="2672" y="991"/>
                    </a:lnTo>
                    <a:lnTo>
                      <a:pt x="2678" y="991"/>
                    </a:lnTo>
                    <a:lnTo>
                      <a:pt x="2682" y="999"/>
                    </a:lnTo>
                    <a:lnTo>
                      <a:pt x="2682" y="997"/>
                    </a:lnTo>
                    <a:lnTo>
                      <a:pt x="2679" y="990"/>
                    </a:lnTo>
                    <a:lnTo>
                      <a:pt x="2677" y="984"/>
                    </a:lnTo>
                    <a:lnTo>
                      <a:pt x="2674" y="975"/>
                    </a:lnTo>
                    <a:lnTo>
                      <a:pt x="2673" y="973"/>
                    </a:lnTo>
                    <a:lnTo>
                      <a:pt x="2676" y="957"/>
                    </a:lnTo>
                    <a:lnTo>
                      <a:pt x="2674" y="943"/>
                    </a:lnTo>
                    <a:lnTo>
                      <a:pt x="2657" y="938"/>
                    </a:lnTo>
                    <a:lnTo>
                      <a:pt x="2655" y="940"/>
                    </a:lnTo>
                    <a:lnTo>
                      <a:pt x="2654" y="942"/>
                    </a:lnTo>
                    <a:lnTo>
                      <a:pt x="2647" y="940"/>
                    </a:lnTo>
                    <a:lnTo>
                      <a:pt x="2643" y="936"/>
                    </a:lnTo>
                    <a:lnTo>
                      <a:pt x="2643" y="931"/>
                    </a:lnTo>
                    <a:lnTo>
                      <a:pt x="2652" y="931"/>
                    </a:lnTo>
                    <a:lnTo>
                      <a:pt x="2657" y="929"/>
                    </a:lnTo>
                    <a:lnTo>
                      <a:pt x="2656" y="925"/>
                    </a:lnTo>
                    <a:lnTo>
                      <a:pt x="2651" y="923"/>
                    </a:lnTo>
                    <a:lnTo>
                      <a:pt x="2649" y="916"/>
                    </a:lnTo>
                    <a:lnTo>
                      <a:pt x="2649" y="913"/>
                    </a:lnTo>
                    <a:lnTo>
                      <a:pt x="2654" y="910"/>
                    </a:lnTo>
                    <a:lnTo>
                      <a:pt x="2657" y="910"/>
                    </a:lnTo>
                    <a:lnTo>
                      <a:pt x="2654" y="903"/>
                    </a:lnTo>
                    <a:lnTo>
                      <a:pt x="2649" y="899"/>
                    </a:lnTo>
                    <a:lnTo>
                      <a:pt x="2647" y="892"/>
                    </a:lnTo>
                    <a:lnTo>
                      <a:pt x="2647" y="891"/>
                    </a:lnTo>
                    <a:lnTo>
                      <a:pt x="2651" y="889"/>
                    </a:lnTo>
                    <a:lnTo>
                      <a:pt x="2654" y="877"/>
                    </a:lnTo>
                    <a:lnTo>
                      <a:pt x="2654" y="871"/>
                    </a:lnTo>
                    <a:lnTo>
                      <a:pt x="2647" y="864"/>
                    </a:lnTo>
                    <a:lnTo>
                      <a:pt x="2635" y="857"/>
                    </a:lnTo>
                    <a:lnTo>
                      <a:pt x="2625" y="855"/>
                    </a:lnTo>
                    <a:lnTo>
                      <a:pt x="2616" y="846"/>
                    </a:lnTo>
                    <a:lnTo>
                      <a:pt x="2598" y="838"/>
                    </a:lnTo>
                    <a:lnTo>
                      <a:pt x="2597" y="835"/>
                    </a:lnTo>
                    <a:lnTo>
                      <a:pt x="2597" y="832"/>
                    </a:lnTo>
                    <a:lnTo>
                      <a:pt x="2600" y="825"/>
                    </a:lnTo>
                    <a:lnTo>
                      <a:pt x="2604" y="824"/>
                    </a:lnTo>
                    <a:lnTo>
                      <a:pt x="2604" y="827"/>
                    </a:lnTo>
                    <a:lnTo>
                      <a:pt x="2601" y="833"/>
                    </a:lnTo>
                    <a:lnTo>
                      <a:pt x="2603" y="835"/>
                    </a:lnTo>
                    <a:lnTo>
                      <a:pt x="2611" y="837"/>
                    </a:lnTo>
                    <a:lnTo>
                      <a:pt x="2622" y="843"/>
                    </a:lnTo>
                    <a:lnTo>
                      <a:pt x="2628" y="843"/>
                    </a:lnTo>
                    <a:lnTo>
                      <a:pt x="2631" y="846"/>
                    </a:lnTo>
                    <a:lnTo>
                      <a:pt x="2639" y="849"/>
                    </a:lnTo>
                    <a:lnTo>
                      <a:pt x="2644" y="854"/>
                    </a:lnTo>
                    <a:lnTo>
                      <a:pt x="2651" y="857"/>
                    </a:lnTo>
                    <a:lnTo>
                      <a:pt x="2646" y="841"/>
                    </a:lnTo>
                    <a:lnTo>
                      <a:pt x="2640" y="835"/>
                    </a:lnTo>
                    <a:lnTo>
                      <a:pt x="2645" y="834"/>
                    </a:lnTo>
                    <a:lnTo>
                      <a:pt x="2645" y="833"/>
                    </a:lnTo>
                    <a:lnTo>
                      <a:pt x="2643" y="828"/>
                    </a:lnTo>
                    <a:lnTo>
                      <a:pt x="2641" y="816"/>
                    </a:lnTo>
                    <a:lnTo>
                      <a:pt x="2644" y="790"/>
                    </a:lnTo>
                    <a:lnTo>
                      <a:pt x="2641" y="781"/>
                    </a:lnTo>
                    <a:lnTo>
                      <a:pt x="2649" y="778"/>
                    </a:lnTo>
                    <a:lnTo>
                      <a:pt x="2662" y="767"/>
                    </a:lnTo>
                    <a:lnTo>
                      <a:pt x="2666" y="760"/>
                    </a:lnTo>
                    <a:lnTo>
                      <a:pt x="2668" y="755"/>
                    </a:lnTo>
                    <a:lnTo>
                      <a:pt x="2671" y="755"/>
                    </a:lnTo>
                    <a:lnTo>
                      <a:pt x="2673" y="758"/>
                    </a:lnTo>
                    <a:lnTo>
                      <a:pt x="2674" y="760"/>
                    </a:lnTo>
                    <a:lnTo>
                      <a:pt x="2672" y="767"/>
                    </a:lnTo>
                    <a:lnTo>
                      <a:pt x="2670" y="770"/>
                    </a:lnTo>
                    <a:lnTo>
                      <a:pt x="2665" y="773"/>
                    </a:lnTo>
                    <a:lnTo>
                      <a:pt x="2661" y="778"/>
                    </a:lnTo>
                    <a:lnTo>
                      <a:pt x="2661" y="782"/>
                    </a:lnTo>
                    <a:lnTo>
                      <a:pt x="2663" y="789"/>
                    </a:lnTo>
                    <a:lnTo>
                      <a:pt x="2662" y="792"/>
                    </a:lnTo>
                    <a:lnTo>
                      <a:pt x="2655" y="801"/>
                    </a:lnTo>
                    <a:lnTo>
                      <a:pt x="2656" y="803"/>
                    </a:lnTo>
                    <a:lnTo>
                      <a:pt x="2662" y="803"/>
                    </a:lnTo>
                    <a:lnTo>
                      <a:pt x="2663" y="806"/>
                    </a:lnTo>
                    <a:lnTo>
                      <a:pt x="2663" y="812"/>
                    </a:lnTo>
                    <a:lnTo>
                      <a:pt x="2663" y="821"/>
                    </a:lnTo>
                    <a:lnTo>
                      <a:pt x="2660" y="823"/>
                    </a:lnTo>
                    <a:lnTo>
                      <a:pt x="2657" y="827"/>
                    </a:lnTo>
                    <a:lnTo>
                      <a:pt x="2656" y="832"/>
                    </a:lnTo>
                    <a:lnTo>
                      <a:pt x="2657" y="838"/>
                    </a:lnTo>
                    <a:lnTo>
                      <a:pt x="2663" y="845"/>
                    </a:lnTo>
                    <a:lnTo>
                      <a:pt x="2672" y="846"/>
                    </a:lnTo>
                    <a:lnTo>
                      <a:pt x="2676" y="848"/>
                    </a:lnTo>
                    <a:lnTo>
                      <a:pt x="2681" y="859"/>
                    </a:lnTo>
                    <a:lnTo>
                      <a:pt x="2682" y="865"/>
                    </a:lnTo>
                    <a:lnTo>
                      <a:pt x="2683" y="867"/>
                    </a:lnTo>
                    <a:lnTo>
                      <a:pt x="2688" y="870"/>
                    </a:lnTo>
                    <a:lnTo>
                      <a:pt x="2687" y="876"/>
                    </a:lnTo>
                    <a:lnTo>
                      <a:pt x="2682" y="877"/>
                    </a:lnTo>
                    <a:lnTo>
                      <a:pt x="2679" y="881"/>
                    </a:lnTo>
                    <a:lnTo>
                      <a:pt x="2671" y="903"/>
                    </a:lnTo>
                    <a:lnTo>
                      <a:pt x="2671" y="911"/>
                    </a:lnTo>
                    <a:lnTo>
                      <a:pt x="2672" y="923"/>
                    </a:lnTo>
                    <a:lnTo>
                      <a:pt x="2674" y="925"/>
                    </a:lnTo>
                    <a:lnTo>
                      <a:pt x="2679" y="924"/>
                    </a:lnTo>
                    <a:lnTo>
                      <a:pt x="2683" y="921"/>
                    </a:lnTo>
                    <a:lnTo>
                      <a:pt x="2686" y="916"/>
                    </a:lnTo>
                    <a:lnTo>
                      <a:pt x="2693" y="892"/>
                    </a:lnTo>
                    <a:lnTo>
                      <a:pt x="2709" y="862"/>
                    </a:lnTo>
                    <a:lnTo>
                      <a:pt x="2709" y="854"/>
                    </a:lnTo>
                    <a:lnTo>
                      <a:pt x="2717" y="843"/>
                    </a:lnTo>
                    <a:lnTo>
                      <a:pt x="2720" y="834"/>
                    </a:lnTo>
                    <a:lnTo>
                      <a:pt x="2722" y="828"/>
                    </a:lnTo>
                    <a:lnTo>
                      <a:pt x="2717" y="811"/>
                    </a:lnTo>
                    <a:lnTo>
                      <a:pt x="2708" y="796"/>
                    </a:lnTo>
                    <a:lnTo>
                      <a:pt x="2694" y="771"/>
                    </a:lnTo>
                    <a:lnTo>
                      <a:pt x="2692" y="763"/>
                    </a:lnTo>
                    <a:lnTo>
                      <a:pt x="2694" y="757"/>
                    </a:lnTo>
                    <a:lnTo>
                      <a:pt x="2700" y="764"/>
                    </a:lnTo>
                    <a:lnTo>
                      <a:pt x="2708" y="773"/>
                    </a:lnTo>
                    <a:lnTo>
                      <a:pt x="2715" y="775"/>
                    </a:lnTo>
                    <a:lnTo>
                      <a:pt x="2721" y="780"/>
                    </a:lnTo>
                    <a:lnTo>
                      <a:pt x="2732" y="781"/>
                    </a:lnTo>
                    <a:lnTo>
                      <a:pt x="2731" y="795"/>
                    </a:lnTo>
                    <a:lnTo>
                      <a:pt x="2732" y="797"/>
                    </a:lnTo>
                    <a:lnTo>
                      <a:pt x="2740" y="790"/>
                    </a:lnTo>
                    <a:lnTo>
                      <a:pt x="2751" y="773"/>
                    </a:lnTo>
                    <a:lnTo>
                      <a:pt x="2758" y="765"/>
                    </a:lnTo>
                    <a:lnTo>
                      <a:pt x="2762" y="759"/>
                    </a:lnTo>
                    <a:lnTo>
                      <a:pt x="2762" y="754"/>
                    </a:lnTo>
                    <a:lnTo>
                      <a:pt x="2767" y="752"/>
                    </a:lnTo>
                    <a:lnTo>
                      <a:pt x="2769" y="749"/>
                    </a:lnTo>
                    <a:lnTo>
                      <a:pt x="2773" y="730"/>
                    </a:lnTo>
                    <a:lnTo>
                      <a:pt x="2774" y="727"/>
                    </a:lnTo>
                    <a:lnTo>
                      <a:pt x="2776" y="728"/>
                    </a:lnTo>
                    <a:lnTo>
                      <a:pt x="2779" y="727"/>
                    </a:lnTo>
                    <a:lnTo>
                      <a:pt x="2783" y="712"/>
                    </a:lnTo>
                    <a:lnTo>
                      <a:pt x="2784" y="708"/>
                    </a:lnTo>
                    <a:lnTo>
                      <a:pt x="2781" y="703"/>
                    </a:lnTo>
                    <a:lnTo>
                      <a:pt x="2776" y="697"/>
                    </a:lnTo>
                    <a:lnTo>
                      <a:pt x="2769" y="693"/>
                    </a:lnTo>
                    <a:lnTo>
                      <a:pt x="2769" y="690"/>
                    </a:lnTo>
                    <a:lnTo>
                      <a:pt x="2769" y="687"/>
                    </a:lnTo>
                    <a:lnTo>
                      <a:pt x="2773" y="678"/>
                    </a:lnTo>
                    <a:lnTo>
                      <a:pt x="2775" y="674"/>
                    </a:lnTo>
                    <a:lnTo>
                      <a:pt x="2785" y="662"/>
                    </a:lnTo>
                    <a:lnTo>
                      <a:pt x="2790" y="662"/>
                    </a:lnTo>
                    <a:lnTo>
                      <a:pt x="2796" y="652"/>
                    </a:lnTo>
                    <a:lnTo>
                      <a:pt x="2807" y="650"/>
                    </a:lnTo>
                    <a:lnTo>
                      <a:pt x="2819" y="644"/>
                    </a:lnTo>
                    <a:lnTo>
                      <a:pt x="2830" y="641"/>
                    </a:lnTo>
                    <a:lnTo>
                      <a:pt x="2835" y="635"/>
                    </a:lnTo>
                    <a:lnTo>
                      <a:pt x="2843" y="631"/>
                    </a:lnTo>
                    <a:lnTo>
                      <a:pt x="2856" y="634"/>
                    </a:lnTo>
                    <a:lnTo>
                      <a:pt x="2869" y="631"/>
                    </a:lnTo>
                    <a:lnTo>
                      <a:pt x="2894" y="630"/>
                    </a:lnTo>
                    <a:lnTo>
                      <a:pt x="2913" y="625"/>
                    </a:lnTo>
                    <a:lnTo>
                      <a:pt x="2918" y="623"/>
                    </a:lnTo>
                    <a:lnTo>
                      <a:pt x="2923" y="619"/>
                    </a:lnTo>
                    <a:lnTo>
                      <a:pt x="2929" y="604"/>
                    </a:lnTo>
                    <a:lnTo>
                      <a:pt x="2931" y="602"/>
                    </a:lnTo>
                    <a:lnTo>
                      <a:pt x="2936" y="604"/>
                    </a:lnTo>
                    <a:lnTo>
                      <a:pt x="2937" y="614"/>
                    </a:lnTo>
                    <a:lnTo>
                      <a:pt x="2941" y="614"/>
                    </a:lnTo>
                    <a:lnTo>
                      <a:pt x="2948" y="613"/>
                    </a:lnTo>
                    <a:lnTo>
                      <a:pt x="2963" y="604"/>
                    </a:lnTo>
                    <a:lnTo>
                      <a:pt x="2967" y="604"/>
                    </a:lnTo>
                    <a:lnTo>
                      <a:pt x="2969" y="612"/>
                    </a:lnTo>
                    <a:lnTo>
                      <a:pt x="2974" y="613"/>
                    </a:lnTo>
                    <a:lnTo>
                      <a:pt x="2987" y="608"/>
                    </a:lnTo>
                    <a:lnTo>
                      <a:pt x="2993" y="609"/>
                    </a:lnTo>
                    <a:lnTo>
                      <a:pt x="3004" y="602"/>
                    </a:lnTo>
                    <a:lnTo>
                      <a:pt x="3006" y="599"/>
                    </a:lnTo>
                    <a:lnTo>
                      <a:pt x="3004" y="586"/>
                    </a:lnTo>
                    <a:lnTo>
                      <a:pt x="3002" y="583"/>
                    </a:lnTo>
                    <a:lnTo>
                      <a:pt x="3000" y="583"/>
                    </a:lnTo>
                    <a:lnTo>
                      <a:pt x="3000" y="596"/>
                    </a:lnTo>
                    <a:lnTo>
                      <a:pt x="2999" y="599"/>
                    </a:lnTo>
                    <a:lnTo>
                      <a:pt x="2991" y="602"/>
                    </a:lnTo>
                    <a:lnTo>
                      <a:pt x="2982" y="599"/>
                    </a:lnTo>
                    <a:lnTo>
                      <a:pt x="2972" y="593"/>
                    </a:lnTo>
                    <a:lnTo>
                      <a:pt x="2967" y="582"/>
                    </a:lnTo>
                    <a:lnTo>
                      <a:pt x="2963" y="580"/>
                    </a:lnTo>
                    <a:lnTo>
                      <a:pt x="2962" y="569"/>
                    </a:lnTo>
                    <a:lnTo>
                      <a:pt x="2957" y="564"/>
                    </a:lnTo>
                    <a:lnTo>
                      <a:pt x="2948" y="559"/>
                    </a:lnTo>
                    <a:lnTo>
                      <a:pt x="2947" y="558"/>
                    </a:lnTo>
                    <a:lnTo>
                      <a:pt x="2947" y="552"/>
                    </a:lnTo>
                    <a:lnTo>
                      <a:pt x="2950" y="548"/>
                    </a:lnTo>
                    <a:lnTo>
                      <a:pt x="2953" y="547"/>
                    </a:lnTo>
                    <a:lnTo>
                      <a:pt x="2957" y="538"/>
                    </a:lnTo>
                    <a:lnTo>
                      <a:pt x="2962" y="536"/>
                    </a:lnTo>
                    <a:lnTo>
                      <a:pt x="2957" y="528"/>
                    </a:lnTo>
                    <a:lnTo>
                      <a:pt x="2951" y="515"/>
                    </a:lnTo>
                    <a:lnTo>
                      <a:pt x="2956" y="500"/>
                    </a:lnTo>
                    <a:lnTo>
                      <a:pt x="2971" y="488"/>
                    </a:lnTo>
                    <a:lnTo>
                      <a:pt x="2982" y="470"/>
                    </a:lnTo>
                    <a:lnTo>
                      <a:pt x="2987" y="466"/>
                    </a:lnTo>
                    <a:lnTo>
                      <a:pt x="2989" y="455"/>
                    </a:lnTo>
                    <a:lnTo>
                      <a:pt x="2996" y="446"/>
                    </a:lnTo>
                    <a:lnTo>
                      <a:pt x="3005" y="442"/>
                    </a:lnTo>
                    <a:lnTo>
                      <a:pt x="3009" y="443"/>
                    </a:lnTo>
                    <a:lnTo>
                      <a:pt x="3011" y="451"/>
                    </a:lnTo>
                    <a:lnTo>
                      <a:pt x="3014" y="451"/>
                    </a:lnTo>
                    <a:lnTo>
                      <a:pt x="3017" y="447"/>
                    </a:lnTo>
                    <a:lnTo>
                      <a:pt x="3020" y="437"/>
                    </a:lnTo>
                    <a:lnTo>
                      <a:pt x="3022" y="437"/>
                    </a:lnTo>
                    <a:lnTo>
                      <a:pt x="3025" y="441"/>
                    </a:lnTo>
                    <a:lnTo>
                      <a:pt x="3027" y="441"/>
                    </a:lnTo>
                    <a:lnTo>
                      <a:pt x="3032" y="440"/>
                    </a:lnTo>
                    <a:lnTo>
                      <a:pt x="3036" y="432"/>
                    </a:lnTo>
                    <a:lnTo>
                      <a:pt x="3039" y="429"/>
                    </a:lnTo>
                    <a:lnTo>
                      <a:pt x="3045" y="431"/>
                    </a:lnTo>
                    <a:lnTo>
                      <a:pt x="3048" y="430"/>
                    </a:lnTo>
                    <a:lnTo>
                      <a:pt x="3053" y="421"/>
                    </a:lnTo>
                    <a:lnTo>
                      <a:pt x="3054" y="414"/>
                    </a:lnTo>
                    <a:lnTo>
                      <a:pt x="3058" y="408"/>
                    </a:lnTo>
                    <a:lnTo>
                      <a:pt x="3059" y="398"/>
                    </a:lnTo>
                    <a:lnTo>
                      <a:pt x="3065" y="393"/>
                    </a:lnTo>
                    <a:lnTo>
                      <a:pt x="3068" y="392"/>
                    </a:lnTo>
                    <a:lnTo>
                      <a:pt x="3070" y="393"/>
                    </a:lnTo>
                    <a:lnTo>
                      <a:pt x="3071" y="400"/>
                    </a:lnTo>
                    <a:lnTo>
                      <a:pt x="3072" y="405"/>
                    </a:lnTo>
                    <a:lnTo>
                      <a:pt x="3077" y="407"/>
                    </a:lnTo>
                    <a:lnTo>
                      <a:pt x="3082" y="404"/>
                    </a:lnTo>
                    <a:lnTo>
                      <a:pt x="3092" y="412"/>
                    </a:lnTo>
                    <a:lnTo>
                      <a:pt x="3097" y="410"/>
                    </a:lnTo>
                    <a:lnTo>
                      <a:pt x="3100" y="405"/>
                    </a:lnTo>
                    <a:lnTo>
                      <a:pt x="3107" y="399"/>
                    </a:lnTo>
                    <a:lnTo>
                      <a:pt x="3112" y="399"/>
                    </a:lnTo>
                    <a:lnTo>
                      <a:pt x="3118" y="396"/>
                    </a:lnTo>
                    <a:lnTo>
                      <a:pt x="3120" y="389"/>
                    </a:lnTo>
                    <a:lnTo>
                      <a:pt x="3133" y="388"/>
                    </a:lnTo>
                    <a:lnTo>
                      <a:pt x="3136" y="387"/>
                    </a:lnTo>
                    <a:lnTo>
                      <a:pt x="3141" y="383"/>
                    </a:lnTo>
                    <a:lnTo>
                      <a:pt x="3147" y="383"/>
                    </a:lnTo>
                    <a:lnTo>
                      <a:pt x="3151" y="380"/>
                    </a:lnTo>
                    <a:lnTo>
                      <a:pt x="3158" y="380"/>
                    </a:lnTo>
                    <a:lnTo>
                      <a:pt x="3165" y="375"/>
                    </a:lnTo>
                    <a:lnTo>
                      <a:pt x="3166" y="370"/>
                    </a:lnTo>
                    <a:lnTo>
                      <a:pt x="3165" y="36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052" name="Group 283">
            <a:extLst>
              <a:ext uri="{FF2B5EF4-FFF2-40B4-BE49-F238E27FC236}">
                <a16:creationId xmlns:a16="http://schemas.microsoft.com/office/drawing/2014/main" id="{B0432CD8-FA27-4CDD-9773-72270D061028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6025023" y="1422400"/>
            <a:ext cx="1659990" cy="1319957"/>
            <a:chOff x="969" y="960"/>
            <a:chExt cx="969" cy="1022"/>
          </a:xfrm>
          <a:solidFill>
            <a:schemeClr val="accent1">
              <a:alpha val="70000"/>
            </a:schemeClr>
          </a:solidFill>
        </p:grpSpPr>
        <p:sp>
          <p:nvSpPr>
            <p:cNvPr id="1197" name="Freeform 284">
              <a:extLst>
                <a:ext uri="{FF2B5EF4-FFF2-40B4-BE49-F238E27FC236}">
                  <a16:creationId xmlns:a16="http://schemas.microsoft.com/office/drawing/2014/main" id="{7405B902-03CF-46D6-BB2E-83BE275EC51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903" y="1791"/>
              <a:ext cx="1" cy="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3" y="2"/>
                </a:cxn>
                <a:cxn ang="0">
                  <a:pos x="0" y="0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0" y="1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98" name="Freeform 285">
              <a:extLst>
                <a:ext uri="{FF2B5EF4-FFF2-40B4-BE49-F238E27FC236}">
                  <a16:creationId xmlns:a16="http://schemas.microsoft.com/office/drawing/2014/main" id="{106CD522-95FD-468A-882C-86D9E16DA2E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865" y="1826"/>
              <a:ext cx="73" cy="84"/>
            </a:xfrm>
            <a:custGeom>
              <a:avLst/>
              <a:gdLst/>
              <a:ahLst/>
              <a:cxnLst>
                <a:cxn ang="0">
                  <a:pos x="147" y="25"/>
                </a:cxn>
                <a:cxn ang="0">
                  <a:pos x="138" y="43"/>
                </a:cxn>
                <a:cxn ang="0">
                  <a:pos x="129" y="52"/>
                </a:cxn>
                <a:cxn ang="0">
                  <a:pos x="120" y="75"/>
                </a:cxn>
                <a:cxn ang="0">
                  <a:pos x="115" y="89"/>
                </a:cxn>
                <a:cxn ang="0">
                  <a:pos x="103" y="121"/>
                </a:cxn>
                <a:cxn ang="0">
                  <a:pos x="92" y="139"/>
                </a:cxn>
                <a:cxn ang="0">
                  <a:pos x="82" y="178"/>
                </a:cxn>
                <a:cxn ang="0">
                  <a:pos x="65" y="193"/>
                </a:cxn>
                <a:cxn ang="0">
                  <a:pos x="71" y="208"/>
                </a:cxn>
                <a:cxn ang="0">
                  <a:pos x="71" y="221"/>
                </a:cxn>
                <a:cxn ang="0">
                  <a:pos x="31" y="259"/>
                </a:cxn>
                <a:cxn ang="0">
                  <a:pos x="11" y="263"/>
                </a:cxn>
                <a:cxn ang="0">
                  <a:pos x="44" y="267"/>
                </a:cxn>
                <a:cxn ang="0">
                  <a:pos x="1" y="318"/>
                </a:cxn>
                <a:cxn ang="0">
                  <a:pos x="18" y="344"/>
                </a:cxn>
                <a:cxn ang="0">
                  <a:pos x="90" y="338"/>
                </a:cxn>
                <a:cxn ang="0">
                  <a:pos x="141" y="343"/>
                </a:cxn>
                <a:cxn ang="0">
                  <a:pos x="180" y="329"/>
                </a:cxn>
                <a:cxn ang="0">
                  <a:pos x="194" y="339"/>
                </a:cxn>
                <a:cxn ang="0">
                  <a:pos x="187" y="350"/>
                </a:cxn>
                <a:cxn ang="0">
                  <a:pos x="221" y="336"/>
                </a:cxn>
                <a:cxn ang="0">
                  <a:pos x="248" y="343"/>
                </a:cxn>
                <a:cxn ang="0">
                  <a:pos x="212" y="380"/>
                </a:cxn>
                <a:cxn ang="0">
                  <a:pos x="189" y="397"/>
                </a:cxn>
                <a:cxn ang="0">
                  <a:pos x="224" y="392"/>
                </a:cxn>
                <a:cxn ang="0">
                  <a:pos x="264" y="354"/>
                </a:cxn>
                <a:cxn ang="0">
                  <a:pos x="289" y="315"/>
                </a:cxn>
                <a:cxn ang="0">
                  <a:pos x="297" y="361"/>
                </a:cxn>
                <a:cxn ang="0">
                  <a:pos x="294" y="403"/>
                </a:cxn>
                <a:cxn ang="0">
                  <a:pos x="314" y="392"/>
                </a:cxn>
                <a:cxn ang="0">
                  <a:pos x="320" y="420"/>
                </a:cxn>
                <a:cxn ang="0">
                  <a:pos x="351" y="396"/>
                </a:cxn>
                <a:cxn ang="0">
                  <a:pos x="362" y="332"/>
                </a:cxn>
                <a:cxn ang="0">
                  <a:pos x="339" y="347"/>
                </a:cxn>
                <a:cxn ang="0">
                  <a:pos x="348" y="306"/>
                </a:cxn>
                <a:cxn ang="0">
                  <a:pos x="332" y="307"/>
                </a:cxn>
                <a:cxn ang="0">
                  <a:pos x="313" y="337"/>
                </a:cxn>
                <a:cxn ang="0">
                  <a:pos x="307" y="320"/>
                </a:cxn>
                <a:cxn ang="0">
                  <a:pos x="307" y="300"/>
                </a:cxn>
                <a:cxn ang="0">
                  <a:pos x="326" y="274"/>
                </a:cxn>
                <a:cxn ang="0">
                  <a:pos x="340" y="254"/>
                </a:cxn>
                <a:cxn ang="0">
                  <a:pos x="293" y="272"/>
                </a:cxn>
                <a:cxn ang="0">
                  <a:pos x="304" y="247"/>
                </a:cxn>
                <a:cxn ang="0">
                  <a:pos x="300" y="226"/>
                </a:cxn>
                <a:cxn ang="0">
                  <a:pos x="318" y="197"/>
                </a:cxn>
                <a:cxn ang="0">
                  <a:pos x="275" y="192"/>
                </a:cxn>
                <a:cxn ang="0">
                  <a:pos x="218" y="204"/>
                </a:cxn>
                <a:cxn ang="0">
                  <a:pos x="218" y="184"/>
                </a:cxn>
                <a:cxn ang="0">
                  <a:pos x="189" y="184"/>
                </a:cxn>
                <a:cxn ang="0">
                  <a:pos x="191" y="157"/>
                </a:cxn>
                <a:cxn ang="0">
                  <a:pos x="176" y="144"/>
                </a:cxn>
                <a:cxn ang="0">
                  <a:pos x="162" y="148"/>
                </a:cxn>
                <a:cxn ang="0">
                  <a:pos x="137" y="161"/>
                </a:cxn>
                <a:cxn ang="0">
                  <a:pos x="153" y="122"/>
                </a:cxn>
                <a:cxn ang="0">
                  <a:pos x="172" y="81"/>
                </a:cxn>
                <a:cxn ang="0">
                  <a:pos x="176" y="71"/>
                </a:cxn>
                <a:cxn ang="0">
                  <a:pos x="185" y="33"/>
                </a:cxn>
                <a:cxn ang="0">
                  <a:pos x="207" y="8"/>
                </a:cxn>
                <a:cxn ang="0">
                  <a:pos x="194" y="5"/>
                </a:cxn>
              </a:cxnLst>
              <a:rect l="0" t="0" r="r" b="b"/>
              <a:pathLst>
                <a:path w="362" h="420">
                  <a:moveTo>
                    <a:pt x="170" y="11"/>
                  </a:moveTo>
                  <a:lnTo>
                    <a:pt x="159" y="16"/>
                  </a:lnTo>
                  <a:lnTo>
                    <a:pt x="147" y="25"/>
                  </a:lnTo>
                  <a:lnTo>
                    <a:pt x="144" y="33"/>
                  </a:lnTo>
                  <a:lnTo>
                    <a:pt x="141" y="38"/>
                  </a:lnTo>
                  <a:lnTo>
                    <a:pt x="138" y="43"/>
                  </a:lnTo>
                  <a:lnTo>
                    <a:pt x="135" y="46"/>
                  </a:lnTo>
                  <a:lnTo>
                    <a:pt x="135" y="48"/>
                  </a:lnTo>
                  <a:lnTo>
                    <a:pt x="129" y="52"/>
                  </a:lnTo>
                  <a:lnTo>
                    <a:pt x="127" y="60"/>
                  </a:lnTo>
                  <a:lnTo>
                    <a:pt x="126" y="68"/>
                  </a:lnTo>
                  <a:lnTo>
                    <a:pt x="120" y="75"/>
                  </a:lnTo>
                  <a:lnTo>
                    <a:pt x="111" y="78"/>
                  </a:lnTo>
                  <a:lnTo>
                    <a:pt x="106" y="83"/>
                  </a:lnTo>
                  <a:lnTo>
                    <a:pt x="115" y="89"/>
                  </a:lnTo>
                  <a:lnTo>
                    <a:pt x="109" y="96"/>
                  </a:lnTo>
                  <a:lnTo>
                    <a:pt x="103" y="119"/>
                  </a:lnTo>
                  <a:lnTo>
                    <a:pt x="103" y="121"/>
                  </a:lnTo>
                  <a:lnTo>
                    <a:pt x="110" y="128"/>
                  </a:lnTo>
                  <a:lnTo>
                    <a:pt x="93" y="134"/>
                  </a:lnTo>
                  <a:lnTo>
                    <a:pt x="92" y="139"/>
                  </a:lnTo>
                  <a:lnTo>
                    <a:pt x="81" y="164"/>
                  </a:lnTo>
                  <a:lnTo>
                    <a:pt x="79" y="175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73" y="182"/>
                  </a:lnTo>
                  <a:lnTo>
                    <a:pt x="65" y="193"/>
                  </a:lnTo>
                  <a:lnTo>
                    <a:pt x="61" y="202"/>
                  </a:lnTo>
                  <a:lnTo>
                    <a:pt x="63" y="207"/>
                  </a:lnTo>
                  <a:lnTo>
                    <a:pt x="71" y="208"/>
                  </a:lnTo>
                  <a:lnTo>
                    <a:pt x="71" y="210"/>
                  </a:lnTo>
                  <a:lnTo>
                    <a:pt x="68" y="215"/>
                  </a:lnTo>
                  <a:lnTo>
                    <a:pt x="71" y="221"/>
                  </a:lnTo>
                  <a:lnTo>
                    <a:pt x="52" y="219"/>
                  </a:lnTo>
                  <a:lnTo>
                    <a:pt x="39" y="254"/>
                  </a:lnTo>
                  <a:lnTo>
                    <a:pt x="31" y="259"/>
                  </a:lnTo>
                  <a:lnTo>
                    <a:pt x="27" y="252"/>
                  </a:lnTo>
                  <a:lnTo>
                    <a:pt x="19" y="257"/>
                  </a:lnTo>
                  <a:lnTo>
                    <a:pt x="11" y="263"/>
                  </a:lnTo>
                  <a:lnTo>
                    <a:pt x="11" y="267"/>
                  </a:lnTo>
                  <a:lnTo>
                    <a:pt x="33" y="264"/>
                  </a:lnTo>
                  <a:lnTo>
                    <a:pt x="44" y="267"/>
                  </a:lnTo>
                  <a:lnTo>
                    <a:pt x="47" y="274"/>
                  </a:lnTo>
                  <a:lnTo>
                    <a:pt x="18" y="300"/>
                  </a:lnTo>
                  <a:lnTo>
                    <a:pt x="1" y="318"/>
                  </a:lnTo>
                  <a:lnTo>
                    <a:pt x="0" y="332"/>
                  </a:lnTo>
                  <a:lnTo>
                    <a:pt x="4" y="342"/>
                  </a:lnTo>
                  <a:lnTo>
                    <a:pt x="18" y="344"/>
                  </a:lnTo>
                  <a:lnTo>
                    <a:pt x="38" y="339"/>
                  </a:lnTo>
                  <a:lnTo>
                    <a:pt x="68" y="334"/>
                  </a:lnTo>
                  <a:lnTo>
                    <a:pt x="90" y="338"/>
                  </a:lnTo>
                  <a:lnTo>
                    <a:pt x="103" y="338"/>
                  </a:lnTo>
                  <a:lnTo>
                    <a:pt x="113" y="342"/>
                  </a:lnTo>
                  <a:lnTo>
                    <a:pt x="141" y="343"/>
                  </a:lnTo>
                  <a:lnTo>
                    <a:pt x="156" y="339"/>
                  </a:lnTo>
                  <a:lnTo>
                    <a:pt x="173" y="337"/>
                  </a:lnTo>
                  <a:lnTo>
                    <a:pt x="180" y="329"/>
                  </a:lnTo>
                  <a:lnTo>
                    <a:pt x="196" y="322"/>
                  </a:lnTo>
                  <a:lnTo>
                    <a:pt x="194" y="332"/>
                  </a:lnTo>
                  <a:lnTo>
                    <a:pt x="194" y="339"/>
                  </a:lnTo>
                  <a:lnTo>
                    <a:pt x="179" y="345"/>
                  </a:lnTo>
                  <a:lnTo>
                    <a:pt x="176" y="350"/>
                  </a:lnTo>
                  <a:lnTo>
                    <a:pt x="187" y="350"/>
                  </a:lnTo>
                  <a:lnTo>
                    <a:pt x="189" y="354"/>
                  </a:lnTo>
                  <a:lnTo>
                    <a:pt x="211" y="352"/>
                  </a:lnTo>
                  <a:lnTo>
                    <a:pt x="221" y="336"/>
                  </a:lnTo>
                  <a:lnTo>
                    <a:pt x="229" y="339"/>
                  </a:lnTo>
                  <a:lnTo>
                    <a:pt x="244" y="339"/>
                  </a:lnTo>
                  <a:lnTo>
                    <a:pt x="248" y="343"/>
                  </a:lnTo>
                  <a:lnTo>
                    <a:pt x="235" y="352"/>
                  </a:lnTo>
                  <a:lnTo>
                    <a:pt x="224" y="361"/>
                  </a:lnTo>
                  <a:lnTo>
                    <a:pt x="212" y="380"/>
                  </a:lnTo>
                  <a:lnTo>
                    <a:pt x="199" y="383"/>
                  </a:lnTo>
                  <a:lnTo>
                    <a:pt x="191" y="387"/>
                  </a:lnTo>
                  <a:lnTo>
                    <a:pt x="189" y="397"/>
                  </a:lnTo>
                  <a:lnTo>
                    <a:pt x="200" y="399"/>
                  </a:lnTo>
                  <a:lnTo>
                    <a:pt x="213" y="397"/>
                  </a:lnTo>
                  <a:lnTo>
                    <a:pt x="224" y="392"/>
                  </a:lnTo>
                  <a:lnTo>
                    <a:pt x="234" y="376"/>
                  </a:lnTo>
                  <a:lnTo>
                    <a:pt x="248" y="360"/>
                  </a:lnTo>
                  <a:lnTo>
                    <a:pt x="264" y="354"/>
                  </a:lnTo>
                  <a:lnTo>
                    <a:pt x="267" y="356"/>
                  </a:lnTo>
                  <a:lnTo>
                    <a:pt x="281" y="315"/>
                  </a:lnTo>
                  <a:lnTo>
                    <a:pt x="289" y="315"/>
                  </a:lnTo>
                  <a:lnTo>
                    <a:pt x="291" y="327"/>
                  </a:lnTo>
                  <a:lnTo>
                    <a:pt x="294" y="344"/>
                  </a:lnTo>
                  <a:lnTo>
                    <a:pt x="297" y="361"/>
                  </a:lnTo>
                  <a:lnTo>
                    <a:pt x="289" y="382"/>
                  </a:lnTo>
                  <a:lnTo>
                    <a:pt x="287" y="401"/>
                  </a:lnTo>
                  <a:lnTo>
                    <a:pt x="294" y="403"/>
                  </a:lnTo>
                  <a:lnTo>
                    <a:pt x="314" y="376"/>
                  </a:lnTo>
                  <a:lnTo>
                    <a:pt x="319" y="380"/>
                  </a:lnTo>
                  <a:lnTo>
                    <a:pt x="314" y="392"/>
                  </a:lnTo>
                  <a:lnTo>
                    <a:pt x="315" y="402"/>
                  </a:lnTo>
                  <a:lnTo>
                    <a:pt x="315" y="412"/>
                  </a:lnTo>
                  <a:lnTo>
                    <a:pt x="320" y="420"/>
                  </a:lnTo>
                  <a:lnTo>
                    <a:pt x="330" y="412"/>
                  </a:lnTo>
                  <a:lnTo>
                    <a:pt x="343" y="414"/>
                  </a:lnTo>
                  <a:lnTo>
                    <a:pt x="351" y="396"/>
                  </a:lnTo>
                  <a:lnTo>
                    <a:pt x="356" y="372"/>
                  </a:lnTo>
                  <a:lnTo>
                    <a:pt x="362" y="354"/>
                  </a:lnTo>
                  <a:lnTo>
                    <a:pt x="362" y="332"/>
                  </a:lnTo>
                  <a:lnTo>
                    <a:pt x="357" y="329"/>
                  </a:lnTo>
                  <a:lnTo>
                    <a:pt x="343" y="353"/>
                  </a:lnTo>
                  <a:lnTo>
                    <a:pt x="339" y="347"/>
                  </a:lnTo>
                  <a:lnTo>
                    <a:pt x="339" y="332"/>
                  </a:lnTo>
                  <a:lnTo>
                    <a:pt x="343" y="317"/>
                  </a:lnTo>
                  <a:lnTo>
                    <a:pt x="348" y="306"/>
                  </a:lnTo>
                  <a:lnTo>
                    <a:pt x="353" y="301"/>
                  </a:lnTo>
                  <a:lnTo>
                    <a:pt x="353" y="293"/>
                  </a:lnTo>
                  <a:lnTo>
                    <a:pt x="332" y="307"/>
                  </a:lnTo>
                  <a:lnTo>
                    <a:pt x="324" y="323"/>
                  </a:lnTo>
                  <a:lnTo>
                    <a:pt x="319" y="337"/>
                  </a:lnTo>
                  <a:lnTo>
                    <a:pt x="313" y="337"/>
                  </a:lnTo>
                  <a:lnTo>
                    <a:pt x="307" y="333"/>
                  </a:lnTo>
                  <a:lnTo>
                    <a:pt x="304" y="327"/>
                  </a:lnTo>
                  <a:lnTo>
                    <a:pt x="307" y="320"/>
                  </a:lnTo>
                  <a:lnTo>
                    <a:pt x="310" y="306"/>
                  </a:lnTo>
                  <a:lnTo>
                    <a:pt x="308" y="305"/>
                  </a:lnTo>
                  <a:lnTo>
                    <a:pt x="307" y="300"/>
                  </a:lnTo>
                  <a:lnTo>
                    <a:pt x="298" y="291"/>
                  </a:lnTo>
                  <a:lnTo>
                    <a:pt x="319" y="284"/>
                  </a:lnTo>
                  <a:lnTo>
                    <a:pt x="326" y="274"/>
                  </a:lnTo>
                  <a:lnTo>
                    <a:pt x="336" y="270"/>
                  </a:lnTo>
                  <a:lnTo>
                    <a:pt x="342" y="259"/>
                  </a:lnTo>
                  <a:lnTo>
                    <a:pt x="340" y="254"/>
                  </a:lnTo>
                  <a:lnTo>
                    <a:pt x="314" y="267"/>
                  </a:lnTo>
                  <a:lnTo>
                    <a:pt x="308" y="266"/>
                  </a:lnTo>
                  <a:lnTo>
                    <a:pt x="293" y="272"/>
                  </a:lnTo>
                  <a:lnTo>
                    <a:pt x="291" y="268"/>
                  </a:lnTo>
                  <a:lnTo>
                    <a:pt x="297" y="259"/>
                  </a:lnTo>
                  <a:lnTo>
                    <a:pt x="304" y="247"/>
                  </a:lnTo>
                  <a:lnTo>
                    <a:pt x="300" y="242"/>
                  </a:lnTo>
                  <a:lnTo>
                    <a:pt x="294" y="241"/>
                  </a:lnTo>
                  <a:lnTo>
                    <a:pt x="300" y="226"/>
                  </a:lnTo>
                  <a:lnTo>
                    <a:pt x="312" y="215"/>
                  </a:lnTo>
                  <a:lnTo>
                    <a:pt x="319" y="202"/>
                  </a:lnTo>
                  <a:lnTo>
                    <a:pt x="318" y="197"/>
                  </a:lnTo>
                  <a:lnTo>
                    <a:pt x="313" y="196"/>
                  </a:lnTo>
                  <a:lnTo>
                    <a:pt x="293" y="189"/>
                  </a:lnTo>
                  <a:lnTo>
                    <a:pt x="275" y="192"/>
                  </a:lnTo>
                  <a:lnTo>
                    <a:pt x="267" y="184"/>
                  </a:lnTo>
                  <a:lnTo>
                    <a:pt x="229" y="203"/>
                  </a:lnTo>
                  <a:lnTo>
                    <a:pt x="218" y="204"/>
                  </a:lnTo>
                  <a:lnTo>
                    <a:pt x="228" y="186"/>
                  </a:lnTo>
                  <a:lnTo>
                    <a:pt x="229" y="178"/>
                  </a:lnTo>
                  <a:lnTo>
                    <a:pt x="218" y="184"/>
                  </a:lnTo>
                  <a:lnTo>
                    <a:pt x="216" y="189"/>
                  </a:lnTo>
                  <a:lnTo>
                    <a:pt x="210" y="186"/>
                  </a:lnTo>
                  <a:lnTo>
                    <a:pt x="189" y="184"/>
                  </a:lnTo>
                  <a:lnTo>
                    <a:pt x="190" y="172"/>
                  </a:lnTo>
                  <a:lnTo>
                    <a:pt x="179" y="168"/>
                  </a:lnTo>
                  <a:lnTo>
                    <a:pt x="191" y="157"/>
                  </a:lnTo>
                  <a:lnTo>
                    <a:pt x="210" y="149"/>
                  </a:lnTo>
                  <a:lnTo>
                    <a:pt x="202" y="145"/>
                  </a:lnTo>
                  <a:lnTo>
                    <a:pt x="176" y="144"/>
                  </a:lnTo>
                  <a:lnTo>
                    <a:pt x="179" y="132"/>
                  </a:lnTo>
                  <a:lnTo>
                    <a:pt x="172" y="132"/>
                  </a:lnTo>
                  <a:lnTo>
                    <a:pt x="162" y="148"/>
                  </a:lnTo>
                  <a:lnTo>
                    <a:pt x="149" y="159"/>
                  </a:lnTo>
                  <a:lnTo>
                    <a:pt x="142" y="173"/>
                  </a:lnTo>
                  <a:lnTo>
                    <a:pt x="137" y="161"/>
                  </a:lnTo>
                  <a:lnTo>
                    <a:pt x="142" y="149"/>
                  </a:lnTo>
                  <a:lnTo>
                    <a:pt x="142" y="137"/>
                  </a:lnTo>
                  <a:lnTo>
                    <a:pt x="153" y="122"/>
                  </a:lnTo>
                  <a:lnTo>
                    <a:pt x="160" y="105"/>
                  </a:lnTo>
                  <a:lnTo>
                    <a:pt x="170" y="91"/>
                  </a:lnTo>
                  <a:lnTo>
                    <a:pt x="172" y="81"/>
                  </a:lnTo>
                  <a:lnTo>
                    <a:pt x="170" y="75"/>
                  </a:lnTo>
                  <a:lnTo>
                    <a:pt x="172" y="64"/>
                  </a:lnTo>
                  <a:lnTo>
                    <a:pt x="176" y="71"/>
                  </a:lnTo>
                  <a:lnTo>
                    <a:pt x="187" y="64"/>
                  </a:lnTo>
                  <a:lnTo>
                    <a:pt x="195" y="42"/>
                  </a:lnTo>
                  <a:lnTo>
                    <a:pt x="185" y="33"/>
                  </a:lnTo>
                  <a:lnTo>
                    <a:pt x="186" y="26"/>
                  </a:lnTo>
                  <a:lnTo>
                    <a:pt x="200" y="25"/>
                  </a:lnTo>
                  <a:lnTo>
                    <a:pt x="207" y="8"/>
                  </a:lnTo>
                  <a:lnTo>
                    <a:pt x="207" y="0"/>
                  </a:lnTo>
                  <a:lnTo>
                    <a:pt x="199" y="8"/>
                  </a:lnTo>
                  <a:lnTo>
                    <a:pt x="194" y="5"/>
                  </a:lnTo>
                  <a:lnTo>
                    <a:pt x="183" y="5"/>
                  </a:lnTo>
                  <a:lnTo>
                    <a:pt x="170" y="11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99" name="Freeform 286">
              <a:extLst>
                <a:ext uri="{FF2B5EF4-FFF2-40B4-BE49-F238E27FC236}">
                  <a16:creationId xmlns:a16="http://schemas.microsoft.com/office/drawing/2014/main" id="{6091BFB7-D7A8-44DD-8370-116839CD7D2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108" y="1839"/>
              <a:ext cx="55" cy="43"/>
            </a:xfrm>
            <a:custGeom>
              <a:avLst/>
              <a:gdLst/>
              <a:ahLst/>
              <a:cxnLst>
                <a:cxn ang="0">
                  <a:pos x="48" y="41"/>
                </a:cxn>
                <a:cxn ang="0">
                  <a:pos x="48" y="41"/>
                </a:cxn>
                <a:cxn ang="0">
                  <a:pos x="45" y="22"/>
                </a:cxn>
                <a:cxn ang="0">
                  <a:pos x="19" y="15"/>
                </a:cxn>
                <a:cxn ang="0">
                  <a:pos x="13" y="27"/>
                </a:cxn>
                <a:cxn ang="0">
                  <a:pos x="0" y="19"/>
                </a:cxn>
                <a:cxn ang="0">
                  <a:pos x="2" y="6"/>
                </a:cxn>
                <a:cxn ang="0">
                  <a:pos x="18" y="0"/>
                </a:cxn>
                <a:cxn ang="0">
                  <a:pos x="38" y="9"/>
                </a:cxn>
                <a:cxn ang="0">
                  <a:pos x="56" y="18"/>
                </a:cxn>
                <a:cxn ang="0">
                  <a:pos x="119" y="38"/>
                </a:cxn>
                <a:cxn ang="0">
                  <a:pos x="148" y="46"/>
                </a:cxn>
                <a:cxn ang="0">
                  <a:pos x="157" y="57"/>
                </a:cxn>
                <a:cxn ang="0">
                  <a:pos x="188" y="99"/>
                </a:cxn>
                <a:cxn ang="0">
                  <a:pos x="188" y="106"/>
                </a:cxn>
                <a:cxn ang="0">
                  <a:pos x="194" y="116"/>
                </a:cxn>
                <a:cxn ang="0">
                  <a:pos x="215" y="129"/>
                </a:cxn>
                <a:cxn ang="0">
                  <a:pos x="228" y="134"/>
                </a:cxn>
                <a:cxn ang="0">
                  <a:pos x="250" y="151"/>
                </a:cxn>
                <a:cxn ang="0">
                  <a:pos x="260" y="174"/>
                </a:cxn>
                <a:cxn ang="0">
                  <a:pos x="264" y="189"/>
                </a:cxn>
                <a:cxn ang="0">
                  <a:pos x="269" y="188"/>
                </a:cxn>
                <a:cxn ang="0">
                  <a:pos x="272" y="203"/>
                </a:cxn>
                <a:cxn ang="0">
                  <a:pos x="264" y="214"/>
                </a:cxn>
                <a:cxn ang="0">
                  <a:pos x="239" y="207"/>
                </a:cxn>
                <a:cxn ang="0">
                  <a:pos x="222" y="196"/>
                </a:cxn>
                <a:cxn ang="0">
                  <a:pos x="211" y="196"/>
                </a:cxn>
                <a:cxn ang="0">
                  <a:pos x="196" y="185"/>
                </a:cxn>
                <a:cxn ang="0">
                  <a:pos x="202" y="175"/>
                </a:cxn>
                <a:cxn ang="0">
                  <a:pos x="196" y="182"/>
                </a:cxn>
                <a:cxn ang="0">
                  <a:pos x="182" y="176"/>
                </a:cxn>
                <a:cxn ang="0">
                  <a:pos x="179" y="167"/>
                </a:cxn>
                <a:cxn ang="0">
                  <a:pos x="190" y="160"/>
                </a:cxn>
                <a:cxn ang="0">
                  <a:pos x="178" y="155"/>
                </a:cxn>
                <a:cxn ang="0">
                  <a:pos x="166" y="160"/>
                </a:cxn>
                <a:cxn ang="0">
                  <a:pos x="143" y="154"/>
                </a:cxn>
                <a:cxn ang="0">
                  <a:pos x="157" y="153"/>
                </a:cxn>
                <a:cxn ang="0">
                  <a:pos x="143" y="135"/>
                </a:cxn>
                <a:cxn ang="0">
                  <a:pos x="130" y="129"/>
                </a:cxn>
                <a:cxn ang="0">
                  <a:pos x="109" y="126"/>
                </a:cxn>
                <a:cxn ang="0">
                  <a:pos x="100" y="112"/>
                </a:cxn>
                <a:cxn ang="0">
                  <a:pos x="118" y="110"/>
                </a:cxn>
                <a:cxn ang="0">
                  <a:pos x="119" y="100"/>
                </a:cxn>
                <a:cxn ang="0">
                  <a:pos x="107" y="100"/>
                </a:cxn>
                <a:cxn ang="0">
                  <a:pos x="99" y="99"/>
                </a:cxn>
                <a:cxn ang="0">
                  <a:pos x="86" y="83"/>
                </a:cxn>
                <a:cxn ang="0">
                  <a:pos x="80" y="80"/>
                </a:cxn>
                <a:cxn ang="0">
                  <a:pos x="65" y="80"/>
                </a:cxn>
                <a:cxn ang="0">
                  <a:pos x="70" y="65"/>
                </a:cxn>
                <a:cxn ang="0">
                  <a:pos x="60" y="61"/>
                </a:cxn>
                <a:cxn ang="0">
                  <a:pos x="49" y="61"/>
                </a:cxn>
                <a:cxn ang="0">
                  <a:pos x="40" y="59"/>
                </a:cxn>
                <a:cxn ang="0">
                  <a:pos x="29" y="64"/>
                </a:cxn>
                <a:cxn ang="0">
                  <a:pos x="29" y="57"/>
                </a:cxn>
                <a:cxn ang="0">
                  <a:pos x="24" y="45"/>
                </a:cxn>
                <a:cxn ang="0">
                  <a:pos x="33" y="35"/>
                </a:cxn>
                <a:cxn ang="0">
                  <a:pos x="45" y="41"/>
                </a:cxn>
              </a:cxnLst>
              <a:rect l="0" t="0" r="r" b="b"/>
              <a:pathLst>
                <a:path w="275" h="214">
                  <a:moveTo>
                    <a:pt x="45" y="41"/>
                  </a:moveTo>
                  <a:lnTo>
                    <a:pt x="48" y="41"/>
                  </a:lnTo>
                  <a:lnTo>
                    <a:pt x="48" y="42"/>
                  </a:lnTo>
                  <a:lnTo>
                    <a:pt x="48" y="41"/>
                  </a:lnTo>
                  <a:lnTo>
                    <a:pt x="45" y="31"/>
                  </a:lnTo>
                  <a:lnTo>
                    <a:pt x="45" y="22"/>
                  </a:lnTo>
                  <a:lnTo>
                    <a:pt x="24" y="20"/>
                  </a:lnTo>
                  <a:lnTo>
                    <a:pt x="19" y="15"/>
                  </a:lnTo>
                  <a:lnTo>
                    <a:pt x="16" y="21"/>
                  </a:lnTo>
                  <a:lnTo>
                    <a:pt x="13" y="27"/>
                  </a:lnTo>
                  <a:lnTo>
                    <a:pt x="6" y="24"/>
                  </a:lnTo>
                  <a:lnTo>
                    <a:pt x="0" y="19"/>
                  </a:lnTo>
                  <a:lnTo>
                    <a:pt x="0" y="11"/>
                  </a:lnTo>
                  <a:lnTo>
                    <a:pt x="2" y="6"/>
                  </a:lnTo>
                  <a:lnTo>
                    <a:pt x="8" y="2"/>
                  </a:lnTo>
                  <a:lnTo>
                    <a:pt x="18" y="0"/>
                  </a:lnTo>
                  <a:lnTo>
                    <a:pt x="28" y="4"/>
                  </a:lnTo>
                  <a:lnTo>
                    <a:pt x="38" y="9"/>
                  </a:lnTo>
                  <a:lnTo>
                    <a:pt x="46" y="10"/>
                  </a:lnTo>
                  <a:lnTo>
                    <a:pt x="56" y="18"/>
                  </a:lnTo>
                  <a:lnTo>
                    <a:pt x="89" y="31"/>
                  </a:lnTo>
                  <a:lnTo>
                    <a:pt x="119" y="38"/>
                  </a:lnTo>
                  <a:lnTo>
                    <a:pt x="134" y="43"/>
                  </a:lnTo>
                  <a:lnTo>
                    <a:pt x="148" y="46"/>
                  </a:lnTo>
                  <a:lnTo>
                    <a:pt x="153" y="51"/>
                  </a:lnTo>
                  <a:lnTo>
                    <a:pt x="157" y="57"/>
                  </a:lnTo>
                  <a:lnTo>
                    <a:pt x="158" y="65"/>
                  </a:lnTo>
                  <a:lnTo>
                    <a:pt x="188" y="99"/>
                  </a:lnTo>
                  <a:lnTo>
                    <a:pt x="189" y="101"/>
                  </a:lnTo>
                  <a:lnTo>
                    <a:pt x="188" y="106"/>
                  </a:lnTo>
                  <a:lnTo>
                    <a:pt x="190" y="112"/>
                  </a:lnTo>
                  <a:lnTo>
                    <a:pt x="194" y="116"/>
                  </a:lnTo>
                  <a:lnTo>
                    <a:pt x="206" y="126"/>
                  </a:lnTo>
                  <a:lnTo>
                    <a:pt x="215" y="129"/>
                  </a:lnTo>
                  <a:lnTo>
                    <a:pt x="225" y="131"/>
                  </a:lnTo>
                  <a:lnTo>
                    <a:pt x="228" y="134"/>
                  </a:lnTo>
                  <a:lnTo>
                    <a:pt x="236" y="137"/>
                  </a:lnTo>
                  <a:lnTo>
                    <a:pt x="250" y="151"/>
                  </a:lnTo>
                  <a:lnTo>
                    <a:pt x="253" y="160"/>
                  </a:lnTo>
                  <a:lnTo>
                    <a:pt x="260" y="174"/>
                  </a:lnTo>
                  <a:lnTo>
                    <a:pt x="261" y="180"/>
                  </a:lnTo>
                  <a:lnTo>
                    <a:pt x="264" y="189"/>
                  </a:lnTo>
                  <a:lnTo>
                    <a:pt x="266" y="194"/>
                  </a:lnTo>
                  <a:lnTo>
                    <a:pt x="269" y="188"/>
                  </a:lnTo>
                  <a:lnTo>
                    <a:pt x="275" y="202"/>
                  </a:lnTo>
                  <a:lnTo>
                    <a:pt x="272" y="203"/>
                  </a:lnTo>
                  <a:lnTo>
                    <a:pt x="271" y="209"/>
                  </a:lnTo>
                  <a:lnTo>
                    <a:pt x="264" y="214"/>
                  </a:lnTo>
                  <a:lnTo>
                    <a:pt x="258" y="214"/>
                  </a:lnTo>
                  <a:lnTo>
                    <a:pt x="239" y="207"/>
                  </a:lnTo>
                  <a:lnTo>
                    <a:pt x="222" y="198"/>
                  </a:lnTo>
                  <a:lnTo>
                    <a:pt x="222" y="196"/>
                  </a:lnTo>
                  <a:lnTo>
                    <a:pt x="217" y="193"/>
                  </a:lnTo>
                  <a:lnTo>
                    <a:pt x="211" y="196"/>
                  </a:lnTo>
                  <a:lnTo>
                    <a:pt x="196" y="189"/>
                  </a:lnTo>
                  <a:lnTo>
                    <a:pt x="196" y="185"/>
                  </a:lnTo>
                  <a:lnTo>
                    <a:pt x="200" y="180"/>
                  </a:lnTo>
                  <a:lnTo>
                    <a:pt x="202" y="175"/>
                  </a:lnTo>
                  <a:lnTo>
                    <a:pt x="199" y="176"/>
                  </a:lnTo>
                  <a:lnTo>
                    <a:pt x="196" y="182"/>
                  </a:lnTo>
                  <a:lnTo>
                    <a:pt x="190" y="183"/>
                  </a:lnTo>
                  <a:lnTo>
                    <a:pt x="182" y="176"/>
                  </a:lnTo>
                  <a:lnTo>
                    <a:pt x="179" y="172"/>
                  </a:lnTo>
                  <a:lnTo>
                    <a:pt x="179" y="167"/>
                  </a:lnTo>
                  <a:lnTo>
                    <a:pt x="184" y="165"/>
                  </a:lnTo>
                  <a:lnTo>
                    <a:pt x="190" y="160"/>
                  </a:lnTo>
                  <a:lnTo>
                    <a:pt x="184" y="159"/>
                  </a:lnTo>
                  <a:lnTo>
                    <a:pt x="178" y="155"/>
                  </a:lnTo>
                  <a:lnTo>
                    <a:pt x="173" y="161"/>
                  </a:lnTo>
                  <a:lnTo>
                    <a:pt x="166" y="160"/>
                  </a:lnTo>
                  <a:lnTo>
                    <a:pt x="153" y="162"/>
                  </a:lnTo>
                  <a:lnTo>
                    <a:pt x="143" y="154"/>
                  </a:lnTo>
                  <a:lnTo>
                    <a:pt x="147" y="155"/>
                  </a:lnTo>
                  <a:lnTo>
                    <a:pt x="157" y="153"/>
                  </a:lnTo>
                  <a:lnTo>
                    <a:pt x="153" y="145"/>
                  </a:lnTo>
                  <a:lnTo>
                    <a:pt x="143" y="135"/>
                  </a:lnTo>
                  <a:lnTo>
                    <a:pt x="132" y="134"/>
                  </a:lnTo>
                  <a:lnTo>
                    <a:pt x="130" y="129"/>
                  </a:lnTo>
                  <a:lnTo>
                    <a:pt x="120" y="124"/>
                  </a:lnTo>
                  <a:lnTo>
                    <a:pt x="109" y="126"/>
                  </a:lnTo>
                  <a:lnTo>
                    <a:pt x="104" y="124"/>
                  </a:lnTo>
                  <a:lnTo>
                    <a:pt x="100" y="112"/>
                  </a:lnTo>
                  <a:lnTo>
                    <a:pt x="105" y="108"/>
                  </a:lnTo>
                  <a:lnTo>
                    <a:pt x="118" y="110"/>
                  </a:lnTo>
                  <a:lnTo>
                    <a:pt x="129" y="105"/>
                  </a:lnTo>
                  <a:lnTo>
                    <a:pt x="119" y="100"/>
                  </a:lnTo>
                  <a:lnTo>
                    <a:pt x="109" y="102"/>
                  </a:lnTo>
                  <a:lnTo>
                    <a:pt x="107" y="100"/>
                  </a:lnTo>
                  <a:lnTo>
                    <a:pt x="105" y="94"/>
                  </a:lnTo>
                  <a:lnTo>
                    <a:pt x="99" y="99"/>
                  </a:lnTo>
                  <a:lnTo>
                    <a:pt x="96" y="89"/>
                  </a:lnTo>
                  <a:lnTo>
                    <a:pt x="86" y="83"/>
                  </a:lnTo>
                  <a:lnTo>
                    <a:pt x="82" y="84"/>
                  </a:lnTo>
                  <a:lnTo>
                    <a:pt x="80" y="80"/>
                  </a:lnTo>
                  <a:lnTo>
                    <a:pt x="72" y="86"/>
                  </a:lnTo>
                  <a:lnTo>
                    <a:pt x="65" y="80"/>
                  </a:lnTo>
                  <a:lnTo>
                    <a:pt x="66" y="70"/>
                  </a:lnTo>
                  <a:lnTo>
                    <a:pt x="70" y="65"/>
                  </a:lnTo>
                  <a:lnTo>
                    <a:pt x="66" y="65"/>
                  </a:lnTo>
                  <a:lnTo>
                    <a:pt x="60" y="61"/>
                  </a:lnTo>
                  <a:lnTo>
                    <a:pt x="56" y="70"/>
                  </a:lnTo>
                  <a:lnTo>
                    <a:pt x="49" y="61"/>
                  </a:lnTo>
                  <a:lnTo>
                    <a:pt x="45" y="62"/>
                  </a:lnTo>
                  <a:lnTo>
                    <a:pt x="40" y="59"/>
                  </a:lnTo>
                  <a:lnTo>
                    <a:pt x="34" y="67"/>
                  </a:lnTo>
                  <a:lnTo>
                    <a:pt x="29" y="64"/>
                  </a:lnTo>
                  <a:lnTo>
                    <a:pt x="27" y="62"/>
                  </a:lnTo>
                  <a:lnTo>
                    <a:pt x="29" y="57"/>
                  </a:lnTo>
                  <a:lnTo>
                    <a:pt x="30" y="48"/>
                  </a:lnTo>
                  <a:lnTo>
                    <a:pt x="24" y="45"/>
                  </a:lnTo>
                  <a:lnTo>
                    <a:pt x="23" y="37"/>
                  </a:lnTo>
                  <a:lnTo>
                    <a:pt x="33" y="35"/>
                  </a:lnTo>
                  <a:lnTo>
                    <a:pt x="41" y="36"/>
                  </a:lnTo>
                  <a:lnTo>
                    <a:pt x="45" y="41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0" name="Freeform 287">
              <a:extLst>
                <a:ext uri="{FF2B5EF4-FFF2-40B4-BE49-F238E27FC236}">
                  <a16:creationId xmlns:a16="http://schemas.microsoft.com/office/drawing/2014/main" id="{9A779FCF-87BF-414D-8457-46CA16AD4A12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425" y="1404"/>
              <a:ext cx="47" cy="44"/>
            </a:xfrm>
            <a:custGeom>
              <a:avLst/>
              <a:gdLst/>
              <a:ahLst/>
              <a:cxnLst>
                <a:cxn ang="0">
                  <a:pos x="132" y="38"/>
                </a:cxn>
                <a:cxn ang="0">
                  <a:pos x="118" y="33"/>
                </a:cxn>
                <a:cxn ang="0">
                  <a:pos x="118" y="18"/>
                </a:cxn>
                <a:cxn ang="0">
                  <a:pos x="104" y="4"/>
                </a:cxn>
                <a:cxn ang="0">
                  <a:pos x="86" y="0"/>
                </a:cxn>
                <a:cxn ang="0">
                  <a:pos x="73" y="20"/>
                </a:cxn>
                <a:cxn ang="0">
                  <a:pos x="71" y="52"/>
                </a:cxn>
                <a:cxn ang="0">
                  <a:pos x="66" y="51"/>
                </a:cxn>
                <a:cxn ang="0">
                  <a:pos x="53" y="57"/>
                </a:cxn>
                <a:cxn ang="0">
                  <a:pos x="53" y="73"/>
                </a:cxn>
                <a:cxn ang="0">
                  <a:pos x="50" y="98"/>
                </a:cxn>
                <a:cxn ang="0">
                  <a:pos x="40" y="109"/>
                </a:cxn>
                <a:cxn ang="0">
                  <a:pos x="11" y="119"/>
                </a:cxn>
                <a:cxn ang="0">
                  <a:pos x="0" y="136"/>
                </a:cxn>
                <a:cxn ang="0">
                  <a:pos x="10" y="163"/>
                </a:cxn>
                <a:cxn ang="0">
                  <a:pos x="21" y="158"/>
                </a:cxn>
                <a:cxn ang="0">
                  <a:pos x="32" y="152"/>
                </a:cxn>
                <a:cxn ang="0">
                  <a:pos x="44" y="167"/>
                </a:cxn>
                <a:cxn ang="0">
                  <a:pos x="55" y="175"/>
                </a:cxn>
                <a:cxn ang="0">
                  <a:pos x="62" y="165"/>
                </a:cxn>
                <a:cxn ang="0">
                  <a:pos x="71" y="180"/>
                </a:cxn>
                <a:cxn ang="0">
                  <a:pos x="89" y="180"/>
                </a:cxn>
                <a:cxn ang="0">
                  <a:pos x="109" y="202"/>
                </a:cxn>
                <a:cxn ang="0">
                  <a:pos x="132" y="210"/>
                </a:cxn>
                <a:cxn ang="0">
                  <a:pos x="136" y="202"/>
                </a:cxn>
                <a:cxn ang="0">
                  <a:pos x="167" y="221"/>
                </a:cxn>
                <a:cxn ang="0">
                  <a:pos x="186" y="195"/>
                </a:cxn>
                <a:cxn ang="0">
                  <a:pos x="209" y="179"/>
                </a:cxn>
                <a:cxn ang="0">
                  <a:pos x="216" y="186"/>
                </a:cxn>
                <a:cxn ang="0">
                  <a:pos x="233" y="174"/>
                </a:cxn>
                <a:cxn ang="0">
                  <a:pos x="231" y="163"/>
                </a:cxn>
                <a:cxn ang="0">
                  <a:pos x="207" y="153"/>
                </a:cxn>
                <a:cxn ang="0">
                  <a:pos x="202" y="132"/>
                </a:cxn>
                <a:cxn ang="0">
                  <a:pos x="179" y="100"/>
                </a:cxn>
                <a:cxn ang="0">
                  <a:pos x="143" y="60"/>
                </a:cxn>
              </a:cxnLst>
              <a:rect l="0" t="0" r="r" b="b"/>
              <a:pathLst>
                <a:path w="236" h="221">
                  <a:moveTo>
                    <a:pt x="141" y="55"/>
                  </a:moveTo>
                  <a:lnTo>
                    <a:pt x="132" y="38"/>
                  </a:lnTo>
                  <a:lnTo>
                    <a:pt x="126" y="33"/>
                  </a:lnTo>
                  <a:lnTo>
                    <a:pt x="118" y="33"/>
                  </a:lnTo>
                  <a:lnTo>
                    <a:pt x="120" y="24"/>
                  </a:lnTo>
                  <a:lnTo>
                    <a:pt x="118" y="18"/>
                  </a:lnTo>
                  <a:lnTo>
                    <a:pt x="108" y="14"/>
                  </a:lnTo>
                  <a:lnTo>
                    <a:pt x="104" y="4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84" y="11"/>
                  </a:lnTo>
                  <a:lnTo>
                    <a:pt x="73" y="20"/>
                  </a:lnTo>
                  <a:lnTo>
                    <a:pt x="65" y="44"/>
                  </a:lnTo>
                  <a:lnTo>
                    <a:pt x="71" y="52"/>
                  </a:lnTo>
                  <a:lnTo>
                    <a:pt x="71" y="57"/>
                  </a:lnTo>
                  <a:lnTo>
                    <a:pt x="66" y="51"/>
                  </a:lnTo>
                  <a:lnTo>
                    <a:pt x="56" y="51"/>
                  </a:lnTo>
                  <a:lnTo>
                    <a:pt x="53" y="57"/>
                  </a:lnTo>
                  <a:lnTo>
                    <a:pt x="54" y="62"/>
                  </a:lnTo>
                  <a:lnTo>
                    <a:pt x="53" y="73"/>
                  </a:lnTo>
                  <a:lnTo>
                    <a:pt x="57" y="90"/>
                  </a:lnTo>
                  <a:lnTo>
                    <a:pt x="50" y="98"/>
                  </a:lnTo>
                  <a:lnTo>
                    <a:pt x="48" y="108"/>
                  </a:lnTo>
                  <a:lnTo>
                    <a:pt x="40" y="109"/>
                  </a:lnTo>
                  <a:lnTo>
                    <a:pt x="24" y="117"/>
                  </a:lnTo>
                  <a:lnTo>
                    <a:pt x="11" y="119"/>
                  </a:lnTo>
                  <a:lnTo>
                    <a:pt x="2" y="125"/>
                  </a:lnTo>
                  <a:lnTo>
                    <a:pt x="0" y="136"/>
                  </a:lnTo>
                  <a:lnTo>
                    <a:pt x="0" y="152"/>
                  </a:lnTo>
                  <a:lnTo>
                    <a:pt x="10" y="163"/>
                  </a:lnTo>
                  <a:lnTo>
                    <a:pt x="21" y="168"/>
                  </a:lnTo>
                  <a:lnTo>
                    <a:pt x="21" y="158"/>
                  </a:lnTo>
                  <a:lnTo>
                    <a:pt x="24" y="153"/>
                  </a:lnTo>
                  <a:lnTo>
                    <a:pt x="32" y="152"/>
                  </a:lnTo>
                  <a:lnTo>
                    <a:pt x="41" y="158"/>
                  </a:lnTo>
                  <a:lnTo>
                    <a:pt x="44" y="167"/>
                  </a:lnTo>
                  <a:lnTo>
                    <a:pt x="51" y="170"/>
                  </a:lnTo>
                  <a:lnTo>
                    <a:pt x="55" y="175"/>
                  </a:lnTo>
                  <a:lnTo>
                    <a:pt x="60" y="172"/>
                  </a:lnTo>
                  <a:lnTo>
                    <a:pt x="62" y="165"/>
                  </a:lnTo>
                  <a:lnTo>
                    <a:pt x="71" y="172"/>
                  </a:lnTo>
                  <a:lnTo>
                    <a:pt x="71" y="180"/>
                  </a:lnTo>
                  <a:lnTo>
                    <a:pt x="77" y="183"/>
                  </a:lnTo>
                  <a:lnTo>
                    <a:pt x="89" y="180"/>
                  </a:lnTo>
                  <a:lnTo>
                    <a:pt x="99" y="196"/>
                  </a:lnTo>
                  <a:lnTo>
                    <a:pt x="109" y="202"/>
                  </a:lnTo>
                  <a:lnTo>
                    <a:pt x="129" y="206"/>
                  </a:lnTo>
                  <a:lnTo>
                    <a:pt x="132" y="210"/>
                  </a:lnTo>
                  <a:lnTo>
                    <a:pt x="134" y="202"/>
                  </a:lnTo>
                  <a:lnTo>
                    <a:pt x="136" y="202"/>
                  </a:lnTo>
                  <a:lnTo>
                    <a:pt x="152" y="213"/>
                  </a:lnTo>
                  <a:lnTo>
                    <a:pt x="167" y="221"/>
                  </a:lnTo>
                  <a:lnTo>
                    <a:pt x="177" y="216"/>
                  </a:lnTo>
                  <a:lnTo>
                    <a:pt x="186" y="195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16" y="178"/>
                  </a:lnTo>
                  <a:lnTo>
                    <a:pt x="216" y="186"/>
                  </a:lnTo>
                  <a:lnTo>
                    <a:pt x="223" y="183"/>
                  </a:lnTo>
                  <a:lnTo>
                    <a:pt x="233" y="174"/>
                  </a:lnTo>
                  <a:lnTo>
                    <a:pt x="236" y="164"/>
                  </a:lnTo>
                  <a:lnTo>
                    <a:pt x="231" y="163"/>
                  </a:lnTo>
                  <a:lnTo>
                    <a:pt x="220" y="169"/>
                  </a:lnTo>
                  <a:lnTo>
                    <a:pt x="207" y="153"/>
                  </a:lnTo>
                  <a:lnTo>
                    <a:pt x="202" y="142"/>
                  </a:lnTo>
                  <a:lnTo>
                    <a:pt x="202" y="132"/>
                  </a:lnTo>
                  <a:lnTo>
                    <a:pt x="190" y="110"/>
                  </a:lnTo>
                  <a:lnTo>
                    <a:pt x="179" y="100"/>
                  </a:lnTo>
                  <a:lnTo>
                    <a:pt x="174" y="89"/>
                  </a:lnTo>
                  <a:lnTo>
                    <a:pt x="143" y="60"/>
                  </a:lnTo>
                  <a:lnTo>
                    <a:pt x="141" y="5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1" name="Freeform 288">
              <a:extLst>
                <a:ext uri="{FF2B5EF4-FFF2-40B4-BE49-F238E27FC236}">
                  <a16:creationId xmlns:a16="http://schemas.microsoft.com/office/drawing/2014/main" id="{7C68C16E-0489-452B-B676-4BDF3E12889A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134" y="1234"/>
              <a:ext cx="117" cy="130"/>
            </a:xfrm>
            <a:custGeom>
              <a:avLst/>
              <a:gdLst/>
              <a:ahLst/>
              <a:cxnLst>
                <a:cxn ang="0">
                  <a:pos x="109" y="137"/>
                </a:cxn>
                <a:cxn ang="0">
                  <a:pos x="97" y="189"/>
                </a:cxn>
                <a:cxn ang="0">
                  <a:pos x="84" y="213"/>
                </a:cxn>
                <a:cxn ang="0">
                  <a:pos x="72" y="242"/>
                </a:cxn>
                <a:cxn ang="0">
                  <a:pos x="66" y="272"/>
                </a:cxn>
                <a:cxn ang="0">
                  <a:pos x="55" y="288"/>
                </a:cxn>
                <a:cxn ang="0">
                  <a:pos x="66" y="305"/>
                </a:cxn>
                <a:cxn ang="0">
                  <a:pos x="72" y="321"/>
                </a:cxn>
                <a:cxn ang="0">
                  <a:pos x="41" y="333"/>
                </a:cxn>
                <a:cxn ang="0">
                  <a:pos x="46" y="358"/>
                </a:cxn>
                <a:cxn ang="0">
                  <a:pos x="44" y="380"/>
                </a:cxn>
                <a:cxn ang="0">
                  <a:pos x="44" y="391"/>
                </a:cxn>
                <a:cxn ang="0">
                  <a:pos x="40" y="409"/>
                </a:cxn>
                <a:cxn ang="0">
                  <a:pos x="27" y="430"/>
                </a:cxn>
                <a:cxn ang="0">
                  <a:pos x="30" y="449"/>
                </a:cxn>
                <a:cxn ang="0">
                  <a:pos x="18" y="465"/>
                </a:cxn>
                <a:cxn ang="0">
                  <a:pos x="11" y="479"/>
                </a:cxn>
                <a:cxn ang="0">
                  <a:pos x="0" y="500"/>
                </a:cxn>
                <a:cxn ang="0">
                  <a:pos x="49" y="504"/>
                </a:cxn>
                <a:cxn ang="0">
                  <a:pos x="41" y="511"/>
                </a:cxn>
                <a:cxn ang="0">
                  <a:pos x="66" y="519"/>
                </a:cxn>
                <a:cxn ang="0">
                  <a:pos x="99" y="541"/>
                </a:cxn>
                <a:cxn ang="0">
                  <a:pos x="124" y="585"/>
                </a:cxn>
                <a:cxn ang="0">
                  <a:pos x="163" y="650"/>
                </a:cxn>
                <a:cxn ang="0">
                  <a:pos x="215" y="603"/>
                </a:cxn>
                <a:cxn ang="0">
                  <a:pos x="238" y="587"/>
                </a:cxn>
                <a:cxn ang="0">
                  <a:pos x="249" y="601"/>
                </a:cxn>
                <a:cxn ang="0">
                  <a:pos x="264" y="581"/>
                </a:cxn>
                <a:cxn ang="0">
                  <a:pos x="279" y="587"/>
                </a:cxn>
                <a:cxn ang="0">
                  <a:pos x="298" y="549"/>
                </a:cxn>
                <a:cxn ang="0">
                  <a:pos x="299" y="511"/>
                </a:cxn>
                <a:cxn ang="0">
                  <a:pos x="313" y="461"/>
                </a:cxn>
                <a:cxn ang="0">
                  <a:pos x="328" y="455"/>
                </a:cxn>
                <a:cxn ang="0">
                  <a:pos x="362" y="433"/>
                </a:cxn>
                <a:cxn ang="0">
                  <a:pos x="371" y="381"/>
                </a:cxn>
                <a:cxn ang="0">
                  <a:pos x="406" y="357"/>
                </a:cxn>
                <a:cxn ang="0">
                  <a:pos x="462" y="309"/>
                </a:cxn>
                <a:cxn ang="0">
                  <a:pos x="514" y="267"/>
                </a:cxn>
                <a:cxn ang="0">
                  <a:pos x="581" y="203"/>
                </a:cxn>
                <a:cxn ang="0">
                  <a:pos x="552" y="176"/>
                </a:cxn>
                <a:cxn ang="0">
                  <a:pos x="506" y="119"/>
                </a:cxn>
                <a:cxn ang="0">
                  <a:pos x="462" y="69"/>
                </a:cxn>
                <a:cxn ang="0">
                  <a:pos x="385" y="78"/>
                </a:cxn>
                <a:cxn ang="0">
                  <a:pos x="384" y="105"/>
                </a:cxn>
                <a:cxn ang="0">
                  <a:pos x="368" y="108"/>
                </a:cxn>
                <a:cxn ang="0">
                  <a:pos x="373" y="78"/>
                </a:cxn>
                <a:cxn ang="0">
                  <a:pos x="352" y="86"/>
                </a:cxn>
                <a:cxn ang="0">
                  <a:pos x="338" y="102"/>
                </a:cxn>
                <a:cxn ang="0">
                  <a:pos x="304" y="52"/>
                </a:cxn>
                <a:cxn ang="0">
                  <a:pos x="276" y="13"/>
                </a:cxn>
                <a:cxn ang="0">
                  <a:pos x="224" y="14"/>
                </a:cxn>
                <a:cxn ang="0">
                  <a:pos x="157" y="19"/>
                </a:cxn>
                <a:cxn ang="0">
                  <a:pos x="158" y="46"/>
                </a:cxn>
                <a:cxn ang="0">
                  <a:pos x="150" y="21"/>
                </a:cxn>
                <a:cxn ang="0">
                  <a:pos x="139" y="27"/>
                </a:cxn>
                <a:cxn ang="0">
                  <a:pos x="120" y="27"/>
                </a:cxn>
                <a:cxn ang="0">
                  <a:pos x="99" y="31"/>
                </a:cxn>
                <a:cxn ang="0">
                  <a:pos x="75" y="42"/>
                </a:cxn>
                <a:cxn ang="0">
                  <a:pos x="84" y="78"/>
                </a:cxn>
              </a:cxnLst>
              <a:rect l="0" t="0" r="r" b="b"/>
              <a:pathLst>
                <a:path w="582" h="653">
                  <a:moveTo>
                    <a:pt x="93" y="117"/>
                  </a:moveTo>
                  <a:lnTo>
                    <a:pt x="100" y="129"/>
                  </a:lnTo>
                  <a:lnTo>
                    <a:pt x="109" y="137"/>
                  </a:lnTo>
                  <a:lnTo>
                    <a:pt x="113" y="148"/>
                  </a:lnTo>
                  <a:lnTo>
                    <a:pt x="105" y="161"/>
                  </a:lnTo>
                  <a:lnTo>
                    <a:pt x="97" y="189"/>
                  </a:lnTo>
                  <a:lnTo>
                    <a:pt x="93" y="198"/>
                  </a:lnTo>
                  <a:lnTo>
                    <a:pt x="84" y="208"/>
                  </a:lnTo>
                  <a:lnTo>
                    <a:pt x="84" y="213"/>
                  </a:lnTo>
                  <a:lnTo>
                    <a:pt x="81" y="225"/>
                  </a:lnTo>
                  <a:lnTo>
                    <a:pt x="76" y="229"/>
                  </a:lnTo>
                  <a:lnTo>
                    <a:pt x="72" y="242"/>
                  </a:lnTo>
                  <a:lnTo>
                    <a:pt x="72" y="251"/>
                  </a:lnTo>
                  <a:lnTo>
                    <a:pt x="65" y="263"/>
                  </a:lnTo>
                  <a:lnTo>
                    <a:pt x="66" y="272"/>
                  </a:lnTo>
                  <a:lnTo>
                    <a:pt x="64" y="275"/>
                  </a:lnTo>
                  <a:lnTo>
                    <a:pt x="60" y="284"/>
                  </a:lnTo>
                  <a:lnTo>
                    <a:pt x="55" y="288"/>
                  </a:lnTo>
                  <a:lnTo>
                    <a:pt x="57" y="299"/>
                  </a:lnTo>
                  <a:lnTo>
                    <a:pt x="64" y="298"/>
                  </a:lnTo>
                  <a:lnTo>
                    <a:pt x="66" y="305"/>
                  </a:lnTo>
                  <a:lnTo>
                    <a:pt x="72" y="309"/>
                  </a:lnTo>
                  <a:lnTo>
                    <a:pt x="73" y="315"/>
                  </a:lnTo>
                  <a:lnTo>
                    <a:pt x="72" y="321"/>
                  </a:lnTo>
                  <a:lnTo>
                    <a:pt x="51" y="331"/>
                  </a:lnTo>
                  <a:lnTo>
                    <a:pt x="43" y="327"/>
                  </a:lnTo>
                  <a:lnTo>
                    <a:pt x="41" y="333"/>
                  </a:lnTo>
                  <a:lnTo>
                    <a:pt x="44" y="342"/>
                  </a:lnTo>
                  <a:lnTo>
                    <a:pt x="46" y="345"/>
                  </a:lnTo>
                  <a:lnTo>
                    <a:pt x="46" y="358"/>
                  </a:lnTo>
                  <a:lnTo>
                    <a:pt x="48" y="359"/>
                  </a:lnTo>
                  <a:lnTo>
                    <a:pt x="48" y="366"/>
                  </a:lnTo>
                  <a:lnTo>
                    <a:pt x="44" y="380"/>
                  </a:lnTo>
                  <a:lnTo>
                    <a:pt x="49" y="377"/>
                  </a:lnTo>
                  <a:lnTo>
                    <a:pt x="50" y="387"/>
                  </a:lnTo>
                  <a:lnTo>
                    <a:pt x="44" y="391"/>
                  </a:lnTo>
                  <a:lnTo>
                    <a:pt x="38" y="400"/>
                  </a:lnTo>
                  <a:lnTo>
                    <a:pt x="45" y="404"/>
                  </a:lnTo>
                  <a:lnTo>
                    <a:pt x="40" y="409"/>
                  </a:lnTo>
                  <a:lnTo>
                    <a:pt x="33" y="406"/>
                  </a:lnTo>
                  <a:lnTo>
                    <a:pt x="27" y="418"/>
                  </a:lnTo>
                  <a:lnTo>
                    <a:pt x="27" y="430"/>
                  </a:lnTo>
                  <a:lnTo>
                    <a:pt x="21" y="435"/>
                  </a:lnTo>
                  <a:lnTo>
                    <a:pt x="22" y="441"/>
                  </a:lnTo>
                  <a:lnTo>
                    <a:pt x="30" y="449"/>
                  </a:lnTo>
                  <a:lnTo>
                    <a:pt x="12" y="455"/>
                  </a:lnTo>
                  <a:lnTo>
                    <a:pt x="17" y="457"/>
                  </a:lnTo>
                  <a:lnTo>
                    <a:pt x="18" y="465"/>
                  </a:lnTo>
                  <a:lnTo>
                    <a:pt x="13" y="463"/>
                  </a:lnTo>
                  <a:lnTo>
                    <a:pt x="10" y="471"/>
                  </a:lnTo>
                  <a:lnTo>
                    <a:pt x="11" y="479"/>
                  </a:lnTo>
                  <a:lnTo>
                    <a:pt x="16" y="482"/>
                  </a:lnTo>
                  <a:lnTo>
                    <a:pt x="8" y="499"/>
                  </a:lnTo>
                  <a:lnTo>
                    <a:pt x="0" y="500"/>
                  </a:lnTo>
                  <a:lnTo>
                    <a:pt x="3" y="509"/>
                  </a:lnTo>
                  <a:lnTo>
                    <a:pt x="30" y="499"/>
                  </a:lnTo>
                  <a:lnTo>
                    <a:pt x="49" y="504"/>
                  </a:lnTo>
                  <a:lnTo>
                    <a:pt x="51" y="509"/>
                  </a:lnTo>
                  <a:lnTo>
                    <a:pt x="41" y="505"/>
                  </a:lnTo>
                  <a:lnTo>
                    <a:pt x="41" y="511"/>
                  </a:lnTo>
                  <a:lnTo>
                    <a:pt x="60" y="522"/>
                  </a:lnTo>
                  <a:lnTo>
                    <a:pt x="66" y="530"/>
                  </a:lnTo>
                  <a:lnTo>
                    <a:pt x="66" y="519"/>
                  </a:lnTo>
                  <a:lnTo>
                    <a:pt x="75" y="520"/>
                  </a:lnTo>
                  <a:lnTo>
                    <a:pt x="75" y="531"/>
                  </a:lnTo>
                  <a:lnTo>
                    <a:pt x="99" y="541"/>
                  </a:lnTo>
                  <a:lnTo>
                    <a:pt x="113" y="560"/>
                  </a:lnTo>
                  <a:lnTo>
                    <a:pt x="116" y="575"/>
                  </a:lnTo>
                  <a:lnTo>
                    <a:pt x="124" y="585"/>
                  </a:lnTo>
                  <a:lnTo>
                    <a:pt x="139" y="632"/>
                  </a:lnTo>
                  <a:lnTo>
                    <a:pt x="151" y="653"/>
                  </a:lnTo>
                  <a:lnTo>
                    <a:pt x="163" y="650"/>
                  </a:lnTo>
                  <a:lnTo>
                    <a:pt x="180" y="628"/>
                  </a:lnTo>
                  <a:lnTo>
                    <a:pt x="194" y="624"/>
                  </a:lnTo>
                  <a:lnTo>
                    <a:pt x="215" y="603"/>
                  </a:lnTo>
                  <a:lnTo>
                    <a:pt x="223" y="592"/>
                  </a:lnTo>
                  <a:lnTo>
                    <a:pt x="229" y="580"/>
                  </a:lnTo>
                  <a:lnTo>
                    <a:pt x="238" y="587"/>
                  </a:lnTo>
                  <a:lnTo>
                    <a:pt x="239" y="592"/>
                  </a:lnTo>
                  <a:lnTo>
                    <a:pt x="238" y="600"/>
                  </a:lnTo>
                  <a:lnTo>
                    <a:pt x="249" y="601"/>
                  </a:lnTo>
                  <a:lnTo>
                    <a:pt x="259" y="600"/>
                  </a:lnTo>
                  <a:lnTo>
                    <a:pt x="263" y="591"/>
                  </a:lnTo>
                  <a:lnTo>
                    <a:pt x="264" y="581"/>
                  </a:lnTo>
                  <a:lnTo>
                    <a:pt x="269" y="590"/>
                  </a:lnTo>
                  <a:lnTo>
                    <a:pt x="272" y="591"/>
                  </a:lnTo>
                  <a:lnTo>
                    <a:pt x="279" y="587"/>
                  </a:lnTo>
                  <a:lnTo>
                    <a:pt x="291" y="575"/>
                  </a:lnTo>
                  <a:lnTo>
                    <a:pt x="298" y="562"/>
                  </a:lnTo>
                  <a:lnTo>
                    <a:pt x="298" y="549"/>
                  </a:lnTo>
                  <a:lnTo>
                    <a:pt x="301" y="542"/>
                  </a:lnTo>
                  <a:lnTo>
                    <a:pt x="298" y="537"/>
                  </a:lnTo>
                  <a:lnTo>
                    <a:pt x="299" y="511"/>
                  </a:lnTo>
                  <a:lnTo>
                    <a:pt x="297" y="501"/>
                  </a:lnTo>
                  <a:lnTo>
                    <a:pt x="310" y="474"/>
                  </a:lnTo>
                  <a:lnTo>
                    <a:pt x="313" y="461"/>
                  </a:lnTo>
                  <a:lnTo>
                    <a:pt x="314" y="449"/>
                  </a:lnTo>
                  <a:lnTo>
                    <a:pt x="317" y="446"/>
                  </a:lnTo>
                  <a:lnTo>
                    <a:pt x="328" y="455"/>
                  </a:lnTo>
                  <a:lnTo>
                    <a:pt x="336" y="446"/>
                  </a:lnTo>
                  <a:lnTo>
                    <a:pt x="346" y="444"/>
                  </a:lnTo>
                  <a:lnTo>
                    <a:pt x="362" y="433"/>
                  </a:lnTo>
                  <a:lnTo>
                    <a:pt x="366" y="412"/>
                  </a:lnTo>
                  <a:lnTo>
                    <a:pt x="371" y="395"/>
                  </a:lnTo>
                  <a:lnTo>
                    <a:pt x="371" y="381"/>
                  </a:lnTo>
                  <a:lnTo>
                    <a:pt x="379" y="370"/>
                  </a:lnTo>
                  <a:lnTo>
                    <a:pt x="392" y="361"/>
                  </a:lnTo>
                  <a:lnTo>
                    <a:pt x="406" y="357"/>
                  </a:lnTo>
                  <a:lnTo>
                    <a:pt x="416" y="343"/>
                  </a:lnTo>
                  <a:lnTo>
                    <a:pt x="438" y="330"/>
                  </a:lnTo>
                  <a:lnTo>
                    <a:pt x="462" y="309"/>
                  </a:lnTo>
                  <a:lnTo>
                    <a:pt x="474" y="304"/>
                  </a:lnTo>
                  <a:lnTo>
                    <a:pt x="481" y="294"/>
                  </a:lnTo>
                  <a:lnTo>
                    <a:pt x="514" y="267"/>
                  </a:lnTo>
                  <a:lnTo>
                    <a:pt x="550" y="251"/>
                  </a:lnTo>
                  <a:lnTo>
                    <a:pt x="582" y="224"/>
                  </a:lnTo>
                  <a:lnTo>
                    <a:pt x="581" y="203"/>
                  </a:lnTo>
                  <a:lnTo>
                    <a:pt x="573" y="198"/>
                  </a:lnTo>
                  <a:lnTo>
                    <a:pt x="561" y="180"/>
                  </a:lnTo>
                  <a:lnTo>
                    <a:pt x="552" y="176"/>
                  </a:lnTo>
                  <a:lnTo>
                    <a:pt x="535" y="150"/>
                  </a:lnTo>
                  <a:lnTo>
                    <a:pt x="512" y="129"/>
                  </a:lnTo>
                  <a:lnTo>
                    <a:pt x="506" y="119"/>
                  </a:lnTo>
                  <a:lnTo>
                    <a:pt x="487" y="95"/>
                  </a:lnTo>
                  <a:lnTo>
                    <a:pt x="478" y="89"/>
                  </a:lnTo>
                  <a:lnTo>
                    <a:pt x="462" y="69"/>
                  </a:lnTo>
                  <a:lnTo>
                    <a:pt x="420" y="59"/>
                  </a:lnTo>
                  <a:lnTo>
                    <a:pt x="390" y="73"/>
                  </a:lnTo>
                  <a:lnTo>
                    <a:pt x="385" y="78"/>
                  </a:lnTo>
                  <a:lnTo>
                    <a:pt x="382" y="86"/>
                  </a:lnTo>
                  <a:lnTo>
                    <a:pt x="389" y="96"/>
                  </a:lnTo>
                  <a:lnTo>
                    <a:pt x="384" y="105"/>
                  </a:lnTo>
                  <a:lnTo>
                    <a:pt x="382" y="115"/>
                  </a:lnTo>
                  <a:lnTo>
                    <a:pt x="371" y="121"/>
                  </a:lnTo>
                  <a:lnTo>
                    <a:pt x="368" y="108"/>
                  </a:lnTo>
                  <a:lnTo>
                    <a:pt x="374" y="101"/>
                  </a:lnTo>
                  <a:lnTo>
                    <a:pt x="374" y="85"/>
                  </a:lnTo>
                  <a:lnTo>
                    <a:pt x="373" y="78"/>
                  </a:lnTo>
                  <a:lnTo>
                    <a:pt x="358" y="75"/>
                  </a:lnTo>
                  <a:lnTo>
                    <a:pt x="352" y="81"/>
                  </a:lnTo>
                  <a:lnTo>
                    <a:pt x="352" y="86"/>
                  </a:lnTo>
                  <a:lnTo>
                    <a:pt x="345" y="92"/>
                  </a:lnTo>
                  <a:lnTo>
                    <a:pt x="340" y="111"/>
                  </a:lnTo>
                  <a:lnTo>
                    <a:pt x="338" y="102"/>
                  </a:lnTo>
                  <a:lnTo>
                    <a:pt x="336" y="90"/>
                  </a:lnTo>
                  <a:lnTo>
                    <a:pt x="345" y="76"/>
                  </a:lnTo>
                  <a:lnTo>
                    <a:pt x="304" y="52"/>
                  </a:lnTo>
                  <a:lnTo>
                    <a:pt x="291" y="33"/>
                  </a:lnTo>
                  <a:lnTo>
                    <a:pt x="279" y="24"/>
                  </a:lnTo>
                  <a:lnTo>
                    <a:pt x="276" y="13"/>
                  </a:lnTo>
                  <a:lnTo>
                    <a:pt x="244" y="0"/>
                  </a:lnTo>
                  <a:lnTo>
                    <a:pt x="231" y="3"/>
                  </a:lnTo>
                  <a:lnTo>
                    <a:pt x="224" y="14"/>
                  </a:lnTo>
                  <a:lnTo>
                    <a:pt x="213" y="9"/>
                  </a:lnTo>
                  <a:lnTo>
                    <a:pt x="197" y="16"/>
                  </a:lnTo>
                  <a:lnTo>
                    <a:pt x="157" y="19"/>
                  </a:lnTo>
                  <a:lnTo>
                    <a:pt x="156" y="24"/>
                  </a:lnTo>
                  <a:lnTo>
                    <a:pt x="158" y="36"/>
                  </a:lnTo>
                  <a:lnTo>
                    <a:pt x="158" y="46"/>
                  </a:lnTo>
                  <a:lnTo>
                    <a:pt x="154" y="36"/>
                  </a:lnTo>
                  <a:lnTo>
                    <a:pt x="151" y="31"/>
                  </a:lnTo>
                  <a:lnTo>
                    <a:pt x="150" y="21"/>
                  </a:lnTo>
                  <a:lnTo>
                    <a:pt x="146" y="19"/>
                  </a:lnTo>
                  <a:lnTo>
                    <a:pt x="141" y="29"/>
                  </a:lnTo>
                  <a:lnTo>
                    <a:pt x="139" y="27"/>
                  </a:lnTo>
                  <a:lnTo>
                    <a:pt x="136" y="20"/>
                  </a:lnTo>
                  <a:lnTo>
                    <a:pt x="120" y="24"/>
                  </a:lnTo>
                  <a:lnTo>
                    <a:pt x="120" y="27"/>
                  </a:lnTo>
                  <a:lnTo>
                    <a:pt x="105" y="24"/>
                  </a:lnTo>
                  <a:lnTo>
                    <a:pt x="99" y="25"/>
                  </a:lnTo>
                  <a:lnTo>
                    <a:pt x="99" y="31"/>
                  </a:lnTo>
                  <a:lnTo>
                    <a:pt x="83" y="33"/>
                  </a:lnTo>
                  <a:lnTo>
                    <a:pt x="70" y="40"/>
                  </a:lnTo>
                  <a:lnTo>
                    <a:pt x="75" y="42"/>
                  </a:lnTo>
                  <a:lnTo>
                    <a:pt x="80" y="63"/>
                  </a:lnTo>
                  <a:lnTo>
                    <a:pt x="93" y="73"/>
                  </a:lnTo>
                  <a:lnTo>
                    <a:pt x="84" y="78"/>
                  </a:lnTo>
                  <a:lnTo>
                    <a:pt x="83" y="89"/>
                  </a:lnTo>
                  <a:lnTo>
                    <a:pt x="93" y="11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2" name="Freeform 289">
              <a:extLst>
                <a:ext uri="{FF2B5EF4-FFF2-40B4-BE49-F238E27FC236}">
                  <a16:creationId xmlns:a16="http://schemas.microsoft.com/office/drawing/2014/main" id="{DF3507C2-BCB6-4F1A-BA13-5997A154783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210" y="1283"/>
              <a:ext cx="200" cy="164"/>
            </a:xfrm>
            <a:custGeom>
              <a:avLst/>
              <a:gdLst/>
              <a:ahLst/>
              <a:cxnLst>
                <a:cxn ang="0">
                  <a:pos x="126" y="657"/>
                </a:cxn>
                <a:cxn ang="0">
                  <a:pos x="169" y="549"/>
                </a:cxn>
                <a:cxn ang="0">
                  <a:pos x="358" y="544"/>
                </a:cxn>
                <a:cxn ang="0">
                  <a:pos x="368" y="506"/>
                </a:cxn>
                <a:cxn ang="0">
                  <a:pos x="282" y="473"/>
                </a:cxn>
                <a:cxn ang="0">
                  <a:pos x="101" y="478"/>
                </a:cxn>
                <a:cxn ang="0">
                  <a:pos x="62" y="396"/>
                </a:cxn>
                <a:cxn ang="0">
                  <a:pos x="178" y="361"/>
                </a:cxn>
                <a:cxn ang="0">
                  <a:pos x="133" y="340"/>
                </a:cxn>
                <a:cxn ang="0">
                  <a:pos x="79" y="345"/>
                </a:cxn>
                <a:cxn ang="0">
                  <a:pos x="47" y="338"/>
                </a:cxn>
                <a:cxn ang="0">
                  <a:pos x="29" y="309"/>
                </a:cxn>
                <a:cxn ang="0">
                  <a:pos x="52" y="209"/>
                </a:cxn>
                <a:cxn ang="0">
                  <a:pos x="46" y="135"/>
                </a:cxn>
                <a:cxn ang="0">
                  <a:pos x="239" y="0"/>
                </a:cxn>
                <a:cxn ang="0">
                  <a:pos x="272" y="94"/>
                </a:cxn>
                <a:cxn ang="0">
                  <a:pos x="244" y="146"/>
                </a:cxn>
                <a:cxn ang="0">
                  <a:pos x="300" y="81"/>
                </a:cxn>
                <a:cxn ang="0">
                  <a:pos x="406" y="106"/>
                </a:cxn>
                <a:cxn ang="0">
                  <a:pos x="415" y="173"/>
                </a:cxn>
                <a:cxn ang="0">
                  <a:pos x="446" y="157"/>
                </a:cxn>
                <a:cxn ang="0">
                  <a:pos x="486" y="144"/>
                </a:cxn>
                <a:cxn ang="0">
                  <a:pos x="503" y="123"/>
                </a:cxn>
                <a:cxn ang="0">
                  <a:pos x="504" y="76"/>
                </a:cxn>
                <a:cxn ang="0">
                  <a:pos x="546" y="121"/>
                </a:cxn>
                <a:cxn ang="0">
                  <a:pos x="570" y="205"/>
                </a:cxn>
                <a:cxn ang="0">
                  <a:pos x="606" y="310"/>
                </a:cxn>
                <a:cxn ang="0">
                  <a:pos x="627" y="247"/>
                </a:cxn>
                <a:cxn ang="0">
                  <a:pos x="617" y="166"/>
                </a:cxn>
                <a:cxn ang="0">
                  <a:pos x="600" y="49"/>
                </a:cxn>
                <a:cxn ang="0">
                  <a:pos x="602" y="8"/>
                </a:cxn>
                <a:cxn ang="0">
                  <a:pos x="669" y="31"/>
                </a:cxn>
                <a:cxn ang="0">
                  <a:pos x="691" y="44"/>
                </a:cxn>
                <a:cxn ang="0">
                  <a:pos x="751" y="110"/>
                </a:cxn>
                <a:cxn ang="0">
                  <a:pos x="766" y="200"/>
                </a:cxn>
                <a:cxn ang="0">
                  <a:pos x="805" y="336"/>
                </a:cxn>
                <a:cxn ang="0">
                  <a:pos x="815" y="428"/>
                </a:cxn>
                <a:cxn ang="0">
                  <a:pos x="881" y="478"/>
                </a:cxn>
                <a:cxn ang="0">
                  <a:pos x="963" y="543"/>
                </a:cxn>
                <a:cxn ang="0">
                  <a:pos x="999" y="584"/>
                </a:cxn>
                <a:cxn ang="0">
                  <a:pos x="961" y="616"/>
                </a:cxn>
                <a:cxn ang="0">
                  <a:pos x="934" y="597"/>
                </a:cxn>
                <a:cxn ang="0">
                  <a:pos x="906" y="632"/>
                </a:cxn>
                <a:cxn ang="0">
                  <a:pos x="880" y="677"/>
                </a:cxn>
                <a:cxn ang="0">
                  <a:pos x="940" y="671"/>
                </a:cxn>
                <a:cxn ang="0">
                  <a:pos x="933" y="711"/>
                </a:cxn>
                <a:cxn ang="0">
                  <a:pos x="949" y="734"/>
                </a:cxn>
                <a:cxn ang="0">
                  <a:pos x="893" y="767"/>
                </a:cxn>
                <a:cxn ang="0">
                  <a:pos x="809" y="749"/>
                </a:cxn>
                <a:cxn ang="0">
                  <a:pos x="758" y="724"/>
                </a:cxn>
                <a:cxn ang="0">
                  <a:pos x="697" y="677"/>
                </a:cxn>
                <a:cxn ang="0">
                  <a:pos x="655" y="718"/>
                </a:cxn>
                <a:cxn ang="0">
                  <a:pos x="521" y="796"/>
                </a:cxn>
                <a:cxn ang="0">
                  <a:pos x="425" y="805"/>
                </a:cxn>
                <a:cxn ang="0">
                  <a:pos x="320" y="819"/>
                </a:cxn>
                <a:cxn ang="0">
                  <a:pos x="300" y="732"/>
                </a:cxn>
                <a:cxn ang="0">
                  <a:pos x="230" y="698"/>
                </a:cxn>
              </a:cxnLst>
              <a:rect l="0" t="0" r="r" b="b"/>
              <a:pathLst>
                <a:path w="999" h="819">
                  <a:moveTo>
                    <a:pt x="230" y="698"/>
                  </a:moveTo>
                  <a:lnTo>
                    <a:pt x="225" y="704"/>
                  </a:lnTo>
                  <a:lnTo>
                    <a:pt x="203" y="704"/>
                  </a:lnTo>
                  <a:lnTo>
                    <a:pt x="196" y="698"/>
                  </a:lnTo>
                  <a:lnTo>
                    <a:pt x="173" y="697"/>
                  </a:lnTo>
                  <a:lnTo>
                    <a:pt x="137" y="671"/>
                  </a:lnTo>
                  <a:lnTo>
                    <a:pt x="137" y="660"/>
                  </a:lnTo>
                  <a:lnTo>
                    <a:pt x="126" y="657"/>
                  </a:lnTo>
                  <a:lnTo>
                    <a:pt x="118" y="650"/>
                  </a:lnTo>
                  <a:lnTo>
                    <a:pt x="116" y="630"/>
                  </a:lnTo>
                  <a:lnTo>
                    <a:pt x="105" y="622"/>
                  </a:lnTo>
                  <a:lnTo>
                    <a:pt x="101" y="613"/>
                  </a:lnTo>
                  <a:lnTo>
                    <a:pt x="94" y="593"/>
                  </a:lnTo>
                  <a:lnTo>
                    <a:pt x="91" y="581"/>
                  </a:lnTo>
                  <a:lnTo>
                    <a:pt x="112" y="571"/>
                  </a:lnTo>
                  <a:lnTo>
                    <a:pt x="169" y="549"/>
                  </a:lnTo>
                  <a:lnTo>
                    <a:pt x="209" y="539"/>
                  </a:lnTo>
                  <a:lnTo>
                    <a:pt x="232" y="538"/>
                  </a:lnTo>
                  <a:lnTo>
                    <a:pt x="253" y="530"/>
                  </a:lnTo>
                  <a:lnTo>
                    <a:pt x="266" y="528"/>
                  </a:lnTo>
                  <a:lnTo>
                    <a:pt x="279" y="536"/>
                  </a:lnTo>
                  <a:lnTo>
                    <a:pt x="318" y="539"/>
                  </a:lnTo>
                  <a:lnTo>
                    <a:pt x="339" y="546"/>
                  </a:lnTo>
                  <a:lnTo>
                    <a:pt x="358" y="544"/>
                  </a:lnTo>
                  <a:lnTo>
                    <a:pt x="369" y="533"/>
                  </a:lnTo>
                  <a:lnTo>
                    <a:pt x="365" y="526"/>
                  </a:lnTo>
                  <a:lnTo>
                    <a:pt x="365" y="522"/>
                  </a:lnTo>
                  <a:lnTo>
                    <a:pt x="374" y="527"/>
                  </a:lnTo>
                  <a:lnTo>
                    <a:pt x="382" y="525"/>
                  </a:lnTo>
                  <a:lnTo>
                    <a:pt x="381" y="520"/>
                  </a:lnTo>
                  <a:lnTo>
                    <a:pt x="375" y="510"/>
                  </a:lnTo>
                  <a:lnTo>
                    <a:pt x="368" y="506"/>
                  </a:lnTo>
                  <a:lnTo>
                    <a:pt x="348" y="503"/>
                  </a:lnTo>
                  <a:lnTo>
                    <a:pt x="344" y="495"/>
                  </a:lnTo>
                  <a:lnTo>
                    <a:pt x="332" y="495"/>
                  </a:lnTo>
                  <a:lnTo>
                    <a:pt x="317" y="488"/>
                  </a:lnTo>
                  <a:lnTo>
                    <a:pt x="312" y="482"/>
                  </a:lnTo>
                  <a:lnTo>
                    <a:pt x="296" y="479"/>
                  </a:lnTo>
                  <a:lnTo>
                    <a:pt x="289" y="480"/>
                  </a:lnTo>
                  <a:lnTo>
                    <a:pt x="282" y="473"/>
                  </a:lnTo>
                  <a:lnTo>
                    <a:pt x="248" y="479"/>
                  </a:lnTo>
                  <a:lnTo>
                    <a:pt x="196" y="499"/>
                  </a:lnTo>
                  <a:lnTo>
                    <a:pt x="188" y="493"/>
                  </a:lnTo>
                  <a:lnTo>
                    <a:pt x="172" y="493"/>
                  </a:lnTo>
                  <a:lnTo>
                    <a:pt x="162" y="488"/>
                  </a:lnTo>
                  <a:lnTo>
                    <a:pt x="158" y="480"/>
                  </a:lnTo>
                  <a:lnTo>
                    <a:pt x="118" y="489"/>
                  </a:lnTo>
                  <a:lnTo>
                    <a:pt x="101" y="478"/>
                  </a:lnTo>
                  <a:lnTo>
                    <a:pt x="83" y="482"/>
                  </a:lnTo>
                  <a:lnTo>
                    <a:pt x="81" y="476"/>
                  </a:lnTo>
                  <a:lnTo>
                    <a:pt x="81" y="472"/>
                  </a:lnTo>
                  <a:lnTo>
                    <a:pt x="68" y="467"/>
                  </a:lnTo>
                  <a:lnTo>
                    <a:pt x="57" y="452"/>
                  </a:lnTo>
                  <a:lnTo>
                    <a:pt x="46" y="434"/>
                  </a:lnTo>
                  <a:lnTo>
                    <a:pt x="42" y="418"/>
                  </a:lnTo>
                  <a:lnTo>
                    <a:pt x="62" y="396"/>
                  </a:lnTo>
                  <a:lnTo>
                    <a:pt x="83" y="387"/>
                  </a:lnTo>
                  <a:lnTo>
                    <a:pt x="103" y="385"/>
                  </a:lnTo>
                  <a:lnTo>
                    <a:pt x="122" y="377"/>
                  </a:lnTo>
                  <a:lnTo>
                    <a:pt x="142" y="363"/>
                  </a:lnTo>
                  <a:lnTo>
                    <a:pt x="161" y="358"/>
                  </a:lnTo>
                  <a:lnTo>
                    <a:pt x="160" y="361"/>
                  </a:lnTo>
                  <a:lnTo>
                    <a:pt x="165" y="364"/>
                  </a:lnTo>
                  <a:lnTo>
                    <a:pt x="178" y="361"/>
                  </a:lnTo>
                  <a:lnTo>
                    <a:pt x="185" y="358"/>
                  </a:lnTo>
                  <a:lnTo>
                    <a:pt x="181" y="353"/>
                  </a:lnTo>
                  <a:lnTo>
                    <a:pt x="165" y="352"/>
                  </a:lnTo>
                  <a:lnTo>
                    <a:pt x="173" y="342"/>
                  </a:lnTo>
                  <a:lnTo>
                    <a:pt x="187" y="339"/>
                  </a:lnTo>
                  <a:lnTo>
                    <a:pt x="193" y="334"/>
                  </a:lnTo>
                  <a:lnTo>
                    <a:pt x="194" y="329"/>
                  </a:lnTo>
                  <a:lnTo>
                    <a:pt x="133" y="340"/>
                  </a:lnTo>
                  <a:lnTo>
                    <a:pt x="122" y="345"/>
                  </a:lnTo>
                  <a:lnTo>
                    <a:pt x="111" y="347"/>
                  </a:lnTo>
                  <a:lnTo>
                    <a:pt x="105" y="352"/>
                  </a:lnTo>
                  <a:lnTo>
                    <a:pt x="96" y="352"/>
                  </a:lnTo>
                  <a:lnTo>
                    <a:pt x="91" y="348"/>
                  </a:lnTo>
                  <a:lnTo>
                    <a:pt x="90" y="344"/>
                  </a:lnTo>
                  <a:lnTo>
                    <a:pt x="83" y="343"/>
                  </a:lnTo>
                  <a:lnTo>
                    <a:pt x="79" y="345"/>
                  </a:lnTo>
                  <a:lnTo>
                    <a:pt x="83" y="348"/>
                  </a:lnTo>
                  <a:lnTo>
                    <a:pt x="83" y="354"/>
                  </a:lnTo>
                  <a:lnTo>
                    <a:pt x="68" y="354"/>
                  </a:lnTo>
                  <a:lnTo>
                    <a:pt x="64" y="359"/>
                  </a:lnTo>
                  <a:lnTo>
                    <a:pt x="51" y="360"/>
                  </a:lnTo>
                  <a:lnTo>
                    <a:pt x="45" y="355"/>
                  </a:lnTo>
                  <a:lnTo>
                    <a:pt x="43" y="347"/>
                  </a:lnTo>
                  <a:lnTo>
                    <a:pt x="47" y="338"/>
                  </a:lnTo>
                  <a:lnTo>
                    <a:pt x="53" y="333"/>
                  </a:lnTo>
                  <a:lnTo>
                    <a:pt x="69" y="332"/>
                  </a:lnTo>
                  <a:lnTo>
                    <a:pt x="67" y="310"/>
                  </a:lnTo>
                  <a:lnTo>
                    <a:pt x="53" y="313"/>
                  </a:lnTo>
                  <a:lnTo>
                    <a:pt x="41" y="322"/>
                  </a:lnTo>
                  <a:lnTo>
                    <a:pt x="35" y="320"/>
                  </a:lnTo>
                  <a:lnTo>
                    <a:pt x="33" y="311"/>
                  </a:lnTo>
                  <a:lnTo>
                    <a:pt x="29" y="309"/>
                  </a:lnTo>
                  <a:lnTo>
                    <a:pt x="8" y="313"/>
                  </a:lnTo>
                  <a:lnTo>
                    <a:pt x="6" y="304"/>
                  </a:lnTo>
                  <a:lnTo>
                    <a:pt x="2" y="290"/>
                  </a:lnTo>
                  <a:lnTo>
                    <a:pt x="0" y="273"/>
                  </a:lnTo>
                  <a:lnTo>
                    <a:pt x="6" y="256"/>
                  </a:lnTo>
                  <a:lnTo>
                    <a:pt x="22" y="234"/>
                  </a:lnTo>
                  <a:lnTo>
                    <a:pt x="32" y="218"/>
                  </a:lnTo>
                  <a:lnTo>
                    <a:pt x="52" y="209"/>
                  </a:lnTo>
                  <a:lnTo>
                    <a:pt x="53" y="202"/>
                  </a:lnTo>
                  <a:lnTo>
                    <a:pt x="51" y="194"/>
                  </a:lnTo>
                  <a:lnTo>
                    <a:pt x="48" y="189"/>
                  </a:lnTo>
                  <a:lnTo>
                    <a:pt x="36" y="189"/>
                  </a:lnTo>
                  <a:lnTo>
                    <a:pt x="32" y="182"/>
                  </a:lnTo>
                  <a:lnTo>
                    <a:pt x="31" y="165"/>
                  </a:lnTo>
                  <a:lnTo>
                    <a:pt x="36" y="151"/>
                  </a:lnTo>
                  <a:lnTo>
                    <a:pt x="46" y="135"/>
                  </a:lnTo>
                  <a:lnTo>
                    <a:pt x="85" y="94"/>
                  </a:lnTo>
                  <a:lnTo>
                    <a:pt x="122" y="68"/>
                  </a:lnTo>
                  <a:lnTo>
                    <a:pt x="129" y="59"/>
                  </a:lnTo>
                  <a:lnTo>
                    <a:pt x="142" y="55"/>
                  </a:lnTo>
                  <a:lnTo>
                    <a:pt x="148" y="44"/>
                  </a:lnTo>
                  <a:lnTo>
                    <a:pt x="162" y="42"/>
                  </a:lnTo>
                  <a:lnTo>
                    <a:pt x="194" y="22"/>
                  </a:lnTo>
                  <a:lnTo>
                    <a:pt x="239" y="0"/>
                  </a:lnTo>
                  <a:lnTo>
                    <a:pt x="252" y="3"/>
                  </a:lnTo>
                  <a:lnTo>
                    <a:pt x="255" y="10"/>
                  </a:lnTo>
                  <a:lnTo>
                    <a:pt x="261" y="14"/>
                  </a:lnTo>
                  <a:lnTo>
                    <a:pt x="262" y="21"/>
                  </a:lnTo>
                  <a:lnTo>
                    <a:pt x="269" y="31"/>
                  </a:lnTo>
                  <a:lnTo>
                    <a:pt x="272" y="43"/>
                  </a:lnTo>
                  <a:lnTo>
                    <a:pt x="273" y="71"/>
                  </a:lnTo>
                  <a:lnTo>
                    <a:pt x="272" y="94"/>
                  </a:lnTo>
                  <a:lnTo>
                    <a:pt x="259" y="101"/>
                  </a:lnTo>
                  <a:lnTo>
                    <a:pt x="255" y="111"/>
                  </a:lnTo>
                  <a:lnTo>
                    <a:pt x="253" y="117"/>
                  </a:lnTo>
                  <a:lnTo>
                    <a:pt x="255" y="121"/>
                  </a:lnTo>
                  <a:lnTo>
                    <a:pt x="252" y="127"/>
                  </a:lnTo>
                  <a:lnTo>
                    <a:pt x="239" y="133"/>
                  </a:lnTo>
                  <a:lnTo>
                    <a:pt x="237" y="138"/>
                  </a:lnTo>
                  <a:lnTo>
                    <a:pt x="244" y="146"/>
                  </a:lnTo>
                  <a:lnTo>
                    <a:pt x="268" y="126"/>
                  </a:lnTo>
                  <a:lnTo>
                    <a:pt x="274" y="126"/>
                  </a:lnTo>
                  <a:lnTo>
                    <a:pt x="277" y="135"/>
                  </a:lnTo>
                  <a:lnTo>
                    <a:pt x="295" y="127"/>
                  </a:lnTo>
                  <a:lnTo>
                    <a:pt x="300" y="113"/>
                  </a:lnTo>
                  <a:lnTo>
                    <a:pt x="294" y="110"/>
                  </a:lnTo>
                  <a:lnTo>
                    <a:pt x="294" y="97"/>
                  </a:lnTo>
                  <a:lnTo>
                    <a:pt x="300" y="81"/>
                  </a:lnTo>
                  <a:lnTo>
                    <a:pt x="309" y="76"/>
                  </a:lnTo>
                  <a:lnTo>
                    <a:pt x="310" y="69"/>
                  </a:lnTo>
                  <a:lnTo>
                    <a:pt x="315" y="64"/>
                  </a:lnTo>
                  <a:lnTo>
                    <a:pt x="329" y="62"/>
                  </a:lnTo>
                  <a:lnTo>
                    <a:pt x="355" y="80"/>
                  </a:lnTo>
                  <a:lnTo>
                    <a:pt x="388" y="91"/>
                  </a:lnTo>
                  <a:lnTo>
                    <a:pt x="396" y="101"/>
                  </a:lnTo>
                  <a:lnTo>
                    <a:pt x="406" y="106"/>
                  </a:lnTo>
                  <a:lnTo>
                    <a:pt x="415" y="113"/>
                  </a:lnTo>
                  <a:lnTo>
                    <a:pt x="424" y="128"/>
                  </a:lnTo>
                  <a:lnTo>
                    <a:pt x="427" y="145"/>
                  </a:lnTo>
                  <a:lnTo>
                    <a:pt x="408" y="171"/>
                  </a:lnTo>
                  <a:lnTo>
                    <a:pt x="388" y="189"/>
                  </a:lnTo>
                  <a:lnTo>
                    <a:pt x="388" y="192"/>
                  </a:lnTo>
                  <a:lnTo>
                    <a:pt x="406" y="188"/>
                  </a:lnTo>
                  <a:lnTo>
                    <a:pt x="415" y="173"/>
                  </a:lnTo>
                  <a:lnTo>
                    <a:pt x="427" y="166"/>
                  </a:lnTo>
                  <a:lnTo>
                    <a:pt x="425" y="173"/>
                  </a:lnTo>
                  <a:lnTo>
                    <a:pt x="420" y="187"/>
                  </a:lnTo>
                  <a:lnTo>
                    <a:pt x="433" y="192"/>
                  </a:lnTo>
                  <a:lnTo>
                    <a:pt x="435" y="187"/>
                  </a:lnTo>
                  <a:lnTo>
                    <a:pt x="439" y="167"/>
                  </a:lnTo>
                  <a:lnTo>
                    <a:pt x="440" y="161"/>
                  </a:lnTo>
                  <a:lnTo>
                    <a:pt x="446" y="157"/>
                  </a:lnTo>
                  <a:lnTo>
                    <a:pt x="454" y="148"/>
                  </a:lnTo>
                  <a:lnTo>
                    <a:pt x="465" y="150"/>
                  </a:lnTo>
                  <a:lnTo>
                    <a:pt x="472" y="146"/>
                  </a:lnTo>
                  <a:lnTo>
                    <a:pt x="486" y="164"/>
                  </a:lnTo>
                  <a:lnTo>
                    <a:pt x="488" y="157"/>
                  </a:lnTo>
                  <a:lnTo>
                    <a:pt x="486" y="148"/>
                  </a:lnTo>
                  <a:lnTo>
                    <a:pt x="483" y="145"/>
                  </a:lnTo>
                  <a:lnTo>
                    <a:pt x="486" y="144"/>
                  </a:lnTo>
                  <a:lnTo>
                    <a:pt x="494" y="151"/>
                  </a:lnTo>
                  <a:lnTo>
                    <a:pt x="499" y="148"/>
                  </a:lnTo>
                  <a:lnTo>
                    <a:pt x="497" y="138"/>
                  </a:lnTo>
                  <a:lnTo>
                    <a:pt x="484" y="129"/>
                  </a:lnTo>
                  <a:lnTo>
                    <a:pt x="484" y="123"/>
                  </a:lnTo>
                  <a:lnTo>
                    <a:pt x="486" y="122"/>
                  </a:lnTo>
                  <a:lnTo>
                    <a:pt x="498" y="132"/>
                  </a:lnTo>
                  <a:lnTo>
                    <a:pt x="503" y="123"/>
                  </a:lnTo>
                  <a:lnTo>
                    <a:pt x="488" y="103"/>
                  </a:lnTo>
                  <a:lnTo>
                    <a:pt x="481" y="100"/>
                  </a:lnTo>
                  <a:lnTo>
                    <a:pt x="473" y="90"/>
                  </a:lnTo>
                  <a:lnTo>
                    <a:pt x="470" y="78"/>
                  </a:lnTo>
                  <a:lnTo>
                    <a:pt x="468" y="68"/>
                  </a:lnTo>
                  <a:lnTo>
                    <a:pt x="477" y="67"/>
                  </a:lnTo>
                  <a:lnTo>
                    <a:pt x="494" y="71"/>
                  </a:lnTo>
                  <a:lnTo>
                    <a:pt x="504" y="76"/>
                  </a:lnTo>
                  <a:lnTo>
                    <a:pt x="508" y="87"/>
                  </a:lnTo>
                  <a:lnTo>
                    <a:pt x="519" y="86"/>
                  </a:lnTo>
                  <a:lnTo>
                    <a:pt x="519" y="92"/>
                  </a:lnTo>
                  <a:lnTo>
                    <a:pt x="526" y="108"/>
                  </a:lnTo>
                  <a:lnTo>
                    <a:pt x="533" y="113"/>
                  </a:lnTo>
                  <a:lnTo>
                    <a:pt x="540" y="111"/>
                  </a:lnTo>
                  <a:lnTo>
                    <a:pt x="546" y="117"/>
                  </a:lnTo>
                  <a:lnTo>
                    <a:pt x="546" y="121"/>
                  </a:lnTo>
                  <a:lnTo>
                    <a:pt x="554" y="127"/>
                  </a:lnTo>
                  <a:lnTo>
                    <a:pt x="553" y="133"/>
                  </a:lnTo>
                  <a:lnTo>
                    <a:pt x="551" y="135"/>
                  </a:lnTo>
                  <a:lnTo>
                    <a:pt x="560" y="139"/>
                  </a:lnTo>
                  <a:lnTo>
                    <a:pt x="568" y="155"/>
                  </a:lnTo>
                  <a:lnTo>
                    <a:pt x="567" y="186"/>
                  </a:lnTo>
                  <a:lnTo>
                    <a:pt x="568" y="197"/>
                  </a:lnTo>
                  <a:lnTo>
                    <a:pt x="570" y="205"/>
                  </a:lnTo>
                  <a:lnTo>
                    <a:pt x="575" y="214"/>
                  </a:lnTo>
                  <a:lnTo>
                    <a:pt x="578" y="243"/>
                  </a:lnTo>
                  <a:lnTo>
                    <a:pt x="592" y="258"/>
                  </a:lnTo>
                  <a:lnTo>
                    <a:pt x="585" y="273"/>
                  </a:lnTo>
                  <a:lnTo>
                    <a:pt x="585" y="295"/>
                  </a:lnTo>
                  <a:lnTo>
                    <a:pt x="591" y="296"/>
                  </a:lnTo>
                  <a:lnTo>
                    <a:pt x="600" y="311"/>
                  </a:lnTo>
                  <a:lnTo>
                    <a:pt x="606" y="310"/>
                  </a:lnTo>
                  <a:lnTo>
                    <a:pt x="608" y="301"/>
                  </a:lnTo>
                  <a:lnTo>
                    <a:pt x="616" y="297"/>
                  </a:lnTo>
                  <a:lnTo>
                    <a:pt x="622" y="295"/>
                  </a:lnTo>
                  <a:lnTo>
                    <a:pt x="629" y="285"/>
                  </a:lnTo>
                  <a:lnTo>
                    <a:pt x="630" y="274"/>
                  </a:lnTo>
                  <a:lnTo>
                    <a:pt x="639" y="270"/>
                  </a:lnTo>
                  <a:lnTo>
                    <a:pt x="639" y="264"/>
                  </a:lnTo>
                  <a:lnTo>
                    <a:pt x="627" y="247"/>
                  </a:lnTo>
                  <a:lnTo>
                    <a:pt x="624" y="236"/>
                  </a:lnTo>
                  <a:lnTo>
                    <a:pt x="624" y="225"/>
                  </a:lnTo>
                  <a:lnTo>
                    <a:pt x="619" y="220"/>
                  </a:lnTo>
                  <a:lnTo>
                    <a:pt x="617" y="203"/>
                  </a:lnTo>
                  <a:lnTo>
                    <a:pt x="614" y="187"/>
                  </a:lnTo>
                  <a:lnTo>
                    <a:pt x="618" y="186"/>
                  </a:lnTo>
                  <a:lnTo>
                    <a:pt x="617" y="177"/>
                  </a:lnTo>
                  <a:lnTo>
                    <a:pt x="617" y="166"/>
                  </a:lnTo>
                  <a:lnTo>
                    <a:pt x="613" y="160"/>
                  </a:lnTo>
                  <a:lnTo>
                    <a:pt x="612" y="139"/>
                  </a:lnTo>
                  <a:lnTo>
                    <a:pt x="610" y="121"/>
                  </a:lnTo>
                  <a:lnTo>
                    <a:pt x="605" y="103"/>
                  </a:lnTo>
                  <a:lnTo>
                    <a:pt x="597" y="68"/>
                  </a:lnTo>
                  <a:lnTo>
                    <a:pt x="595" y="62"/>
                  </a:lnTo>
                  <a:lnTo>
                    <a:pt x="599" y="62"/>
                  </a:lnTo>
                  <a:lnTo>
                    <a:pt x="600" y="49"/>
                  </a:lnTo>
                  <a:lnTo>
                    <a:pt x="596" y="49"/>
                  </a:lnTo>
                  <a:lnTo>
                    <a:pt x="592" y="38"/>
                  </a:lnTo>
                  <a:lnTo>
                    <a:pt x="596" y="33"/>
                  </a:lnTo>
                  <a:lnTo>
                    <a:pt x="606" y="33"/>
                  </a:lnTo>
                  <a:lnTo>
                    <a:pt x="608" y="27"/>
                  </a:lnTo>
                  <a:lnTo>
                    <a:pt x="597" y="16"/>
                  </a:lnTo>
                  <a:lnTo>
                    <a:pt x="599" y="8"/>
                  </a:lnTo>
                  <a:lnTo>
                    <a:pt x="602" y="8"/>
                  </a:lnTo>
                  <a:lnTo>
                    <a:pt x="602" y="3"/>
                  </a:lnTo>
                  <a:lnTo>
                    <a:pt x="608" y="3"/>
                  </a:lnTo>
                  <a:lnTo>
                    <a:pt x="630" y="9"/>
                  </a:lnTo>
                  <a:lnTo>
                    <a:pt x="632" y="15"/>
                  </a:lnTo>
                  <a:lnTo>
                    <a:pt x="650" y="33"/>
                  </a:lnTo>
                  <a:lnTo>
                    <a:pt x="665" y="40"/>
                  </a:lnTo>
                  <a:lnTo>
                    <a:pt x="667" y="37"/>
                  </a:lnTo>
                  <a:lnTo>
                    <a:pt x="669" y="31"/>
                  </a:lnTo>
                  <a:lnTo>
                    <a:pt x="662" y="28"/>
                  </a:lnTo>
                  <a:lnTo>
                    <a:pt x="661" y="21"/>
                  </a:lnTo>
                  <a:lnTo>
                    <a:pt x="661" y="15"/>
                  </a:lnTo>
                  <a:lnTo>
                    <a:pt x="666" y="14"/>
                  </a:lnTo>
                  <a:lnTo>
                    <a:pt x="676" y="19"/>
                  </a:lnTo>
                  <a:lnTo>
                    <a:pt x="678" y="25"/>
                  </a:lnTo>
                  <a:lnTo>
                    <a:pt x="687" y="28"/>
                  </a:lnTo>
                  <a:lnTo>
                    <a:pt x="691" y="44"/>
                  </a:lnTo>
                  <a:lnTo>
                    <a:pt x="696" y="52"/>
                  </a:lnTo>
                  <a:lnTo>
                    <a:pt x="720" y="67"/>
                  </a:lnTo>
                  <a:lnTo>
                    <a:pt x="720" y="74"/>
                  </a:lnTo>
                  <a:lnTo>
                    <a:pt x="734" y="81"/>
                  </a:lnTo>
                  <a:lnTo>
                    <a:pt x="741" y="91"/>
                  </a:lnTo>
                  <a:lnTo>
                    <a:pt x="742" y="96"/>
                  </a:lnTo>
                  <a:lnTo>
                    <a:pt x="750" y="102"/>
                  </a:lnTo>
                  <a:lnTo>
                    <a:pt x="751" y="110"/>
                  </a:lnTo>
                  <a:lnTo>
                    <a:pt x="745" y="123"/>
                  </a:lnTo>
                  <a:lnTo>
                    <a:pt x="751" y="123"/>
                  </a:lnTo>
                  <a:lnTo>
                    <a:pt x="756" y="140"/>
                  </a:lnTo>
                  <a:lnTo>
                    <a:pt x="756" y="151"/>
                  </a:lnTo>
                  <a:lnTo>
                    <a:pt x="755" y="156"/>
                  </a:lnTo>
                  <a:lnTo>
                    <a:pt x="758" y="166"/>
                  </a:lnTo>
                  <a:lnTo>
                    <a:pt x="759" y="177"/>
                  </a:lnTo>
                  <a:lnTo>
                    <a:pt x="766" y="200"/>
                  </a:lnTo>
                  <a:lnTo>
                    <a:pt x="768" y="246"/>
                  </a:lnTo>
                  <a:lnTo>
                    <a:pt x="771" y="250"/>
                  </a:lnTo>
                  <a:lnTo>
                    <a:pt x="775" y="273"/>
                  </a:lnTo>
                  <a:lnTo>
                    <a:pt x="791" y="294"/>
                  </a:lnTo>
                  <a:lnTo>
                    <a:pt x="799" y="306"/>
                  </a:lnTo>
                  <a:lnTo>
                    <a:pt x="804" y="322"/>
                  </a:lnTo>
                  <a:lnTo>
                    <a:pt x="802" y="329"/>
                  </a:lnTo>
                  <a:lnTo>
                    <a:pt x="805" y="336"/>
                  </a:lnTo>
                  <a:lnTo>
                    <a:pt x="806" y="353"/>
                  </a:lnTo>
                  <a:lnTo>
                    <a:pt x="804" y="353"/>
                  </a:lnTo>
                  <a:lnTo>
                    <a:pt x="796" y="358"/>
                  </a:lnTo>
                  <a:lnTo>
                    <a:pt x="798" y="383"/>
                  </a:lnTo>
                  <a:lnTo>
                    <a:pt x="794" y="396"/>
                  </a:lnTo>
                  <a:lnTo>
                    <a:pt x="798" y="409"/>
                  </a:lnTo>
                  <a:lnTo>
                    <a:pt x="812" y="419"/>
                  </a:lnTo>
                  <a:lnTo>
                    <a:pt x="815" y="428"/>
                  </a:lnTo>
                  <a:lnTo>
                    <a:pt x="829" y="455"/>
                  </a:lnTo>
                  <a:lnTo>
                    <a:pt x="847" y="460"/>
                  </a:lnTo>
                  <a:lnTo>
                    <a:pt x="854" y="479"/>
                  </a:lnTo>
                  <a:lnTo>
                    <a:pt x="860" y="483"/>
                  </a:lnTo>
                  <a:lnTo>
                    <a:pt x="870" y="484"/>
                  </a:lnTo>
                  <a:lnTo>
                    <a:pt x="876" y="492"/>
                  </a:lnTo>
                  <a:lnTo>
                    <a:pt x="881" y="487"/>
                  </a:lnTo>
                  <a:lnTo>
                    <a:pt x="881" y="478"/>
                  </a:lnTo>
                  <a:lnTo>
                    <a:pt x="885" y="476"/>
                  </a:lnTo>
                  <a:lnTo>
                    <a:pt x="896" y="480"/>
                  </a:lnTo>
                  <a:lnTo>
                    <a:pt x="901" y="485"/>
                  </a:lnTo>
                  <a:lnTo>
                    <a:pt x="898" y="494"/>
                  </a:lnTo>
                  <a:lnTo>
                    <a:pt x="938" y="531"/>
                  </a:lnTo>
                  <a:lnTo>
                    <a:pt x="946" y="536"/>
                  </a:lnTo>
                  <a:lnTo>
                    <a:pt x="958" y="536"/>
                  </a:lnTo>
                  <a:lnTo>
                    <a:pt x="963" y="543"/>
                  </a:lnTo>
                  <a:lnTo>
                    <a:pt x="962" y="552"/>
                  </a:lnTo>
                  <a:lnTo>
                    <a:pt x="963" y="560"/>
                  </a:lnTo>
                  <a:lnTo>
                    <a:pt x="972" y="562"/>
                  </a:lnTo>
                  <a:lnTo>
                    <a:pt x="978" y="558"/>
                  </a:lnTo>
                  <a:lnTo>
                    <a:pt x="981" y="562"/>
                  </a:lnTo>
                  <a:lnTo>
                    <a:pt x="989" y="558"/>
                  </a:lnTo>
                  <a:lnTo>
                    <a:pt x="994" y="560"/>
                  </a:lnTo>
                  <a:lnTo>
                    <a:pt x="999" y="584"/>
                  </a:lnTo>
                  <a:lnTo>
                    <a:pt x="994" y="596"/>
                  </a:lnTo>
                  <a:lnTo>
                    <a:pt x="997" y="622"/>
                  </a:lnTo>
                  <a:lnTo>
                    <a:pt x="992" y="635"/>
                  </a:lnTo>
                  <a:lnTo>
                    <a:pt x="984" y="638"/>
                  </a:lnTo>
                  <a:lnTo>
                    <a:pt x="977" y="635"/>
                  </a:lnTo>
                  <a:lnTo>
                    <a:pt x="967" y="617"/>
                  </a:lnTo>
                  <a:lnTo>
                    <a:pt x="967" y="595"/>
                  </a:lnTo>
                  <a:lnTo>
                    <a:pt x="961" y="616"/>
                  </a:lnTo>
                  <a:lnTo>
                    <a:pt x="958" y="635"/>
                  </a:lnTo>
                  <a:lnTo>
                    <a:pt x="956" y="640"/>
                  </a:lnTo>
                  <a:lnTo>
                    <a:pt x="952" y="629"/>
                  </a:lnTo>
                  <a:lnTo>
                    <a:pt x="946" y="627"/>
                  </a:lnTo>
                  <a:lnTo>
                    <a:pt x="944" y="633"/>
                  </a:lnTo>
                  <a:lnTo>
                    <a:pt x="938" y="623"/>
                  </a:lnTo>
                  <a:lnTo>
                    <a:pt x="934" y="611"/>
                  </a:lnTo>
                  <a:lnTo>
                    <a:pt x="934" y="597"/>
                  </a:lnTo>
                  <a:lnTo>
                    <a:pt x="931" y="605"/>
                  </a:lnTo>
                  <a:lnTo>
                    <a:pt x="925" y="606"/>
                  </a:lnTo>
                  <a:lnTo>
                    <a:pt x="924" y="602"/>
                  </a:lnTo>
                  <a:lnTo>
                    <a:pt x="918" y="617"/>
                  </a:lnTo>
                  <a:lnTo>
                    <a:pt x="914" y="617"/>
                  </a:lnTo>
                  <a:lnTo>
                    <a:pt x="902" y="624"/>
                  </a:lnTo>
                  <a:lnTo>
                    <a:pt x="902" y="632"/>
                  </a:lnTo>
                  <a:lnTo>
                    <a:pt x="906" y="632"/>
                  </a:lnTo>
                  <a:lnTo>
                    <a:pt x="907" y="656"/>
                  </a:lnTo>
                  <a:lnTo>
                    <a:pt x="899" y="657"/>
                  </a:lnTo>
                  <a:lnTo>
                    <a:pt x="895" y="652"/>
                  </a:lnTo>
                  <a:lnTo>
                    <a:pt x="881" y="651"/>
                  </a:lnTo>
                  <a:lnTo>
                    <a:pt x="874" y="654"/>
                  </a:lnTo>
                  <a:lnTo>
                    <a:pt x="872" y="657"/>
                  </a:lnTo>
                  <a:lnTo>
                    <a:pt x="879" y="670"/>
                  </a:lnTo>
                  <a:lnTo>
                    <a:pt x="880" y="677"/>
                  </a:lnTo>
                  <a:lnTo>
                    <a:pt x="877" y="694"/>
                  </a:lnTo>
                  <a:lnTo>
                    <a:pt x="879" y="700"/>
                  </a:lnTo>
                  <a:lnTo>
                    <a:pt x="888" y="681"/>
                  </a:lnTo>
                  <a:lnTo>
                    <a:pt x="902" y="672"/>
                  </a:lnTo>
                  <a:lnTo>
                    <a:pt x="906" y="663"/>
                  </a:lnTo>
                  <a:lnTo>
                    <a:pt x="929" y="662"/>
                  </a:lnTo>
                  <a:lnTo>
                    <a:pt x="931" y="668"/>
                  </a:lnTo>
                  <a:lnTo>
                    <a:pt x="940" y="671"/>
                  </a:lnTo>
                  <a:lnTo>
                    <a:pt x="936" y="677"/>
                  </a:lnTo>
                  <a:lnTo>
                    <a:pt x="935" y="684"/>
                  </a:lnTo>
                  <a:lnTo>
                    <a:pt x="929" y="691"/>
                  </a:lnTo>
                  <a:lnTo>
                    <a:pt x="930" y="695"/>
                  </a:lnTo>
                  <a:lnTo>
                    <a:pt x="925" y="694"/>
                  </a:lnTo>
                  <a:lnTo>
                    <a:pt x="923" y="700"/>
                  </a:lnTo>
                  <a:lnTo>
                    <a:pt x="927" y="710"/>
                  </a:lnTo>
                  <a:lnTo>
                    <a:pt x="933" y="711"/>
                  </a:lnTo>
                  <a:lnTo>
                    <a:pt x="935" y="700"/>
                  </a:lnTo>
                  <a:lnTo>
                    <a:pt x="947" y="706"/>
                  </a:lnTo>
                  <a:lnTo>
                    <a:pt x="958" y="708"/>
                  </a:lnTo>
                  <a:lnTo>
                    <a:pt x="961" y="719"/>
                  </a:lnTo>
                  <a:lnTo>
                    <a:pt x="960" y="727"/>
                  </a:lnTo>
                  <a:lnTo>
                    <a:pt x="954" y="729"/>
                  </a:lnTo>
                  <a:lnTo>
                    <a:pt x="951" y="726"/>
                  </a:lnTo>
                  <a:lnTo>
                    <a:pt x="949" y="734"/>
                  </a:lnTo>
                  <a:lnTo>
                    <a:pt x="944" y="740"/>
                  </a:lnTo>
                  <a:lnTo>
                    <a:pt x="944" y="745"/>
                  </a:lnTo>
                  <a:lnTo>
                    <a:pt x="936" y="743"/>
                  </a:lnTo>
                  <a:lnTo>
                    <a:pt x="917" y="751"/>
                  </a:lnTo>
                  <a:lnTo>
                    <a:pt x="914" y="761"/>
                  </a:lnTo>
                  <a:lnTo>
                    <a:pt x="901" y="761"/>
                  </a:lnTo>
                  <a:lnTo>
                    <a:pt x="895" y="757"/>
                  </a:lnTo>
                  <a:lnTo>
                    <a:pt x="893" y="767"/>
                  </a:lnTo>
                  <a:lnTo>
                    <a:pt x="887" y="770"/>
                  </a:lnTo>
                  <a:lnTo>
                    <a:pt x="885" y="774"/>
                  </a:lnTo>
                  <a:lnTo>
                    <a:pt x="876" y="769"/>
                  </a:lnTo>
                  <a:lnTo>
                    <a:pt x="861" y="775"/>
                  </a:lnTo>
                  <a:lnTo>
                    <a:pt x="836" y="769"/>
                  </a:lnTo>
                  <a:lnTo>
                    <a:pt x="831" y="761"/>
                  </a:lnTo>
                  <a:lnTo>
                    <a:pt x="814" y="756"/>
                  </a:lnTo>
                  <a:lnTo>
                    <a:pt x="809" y="749"/>
                  </a:lnTo>
                  <a:lnTo>
                    <a:pt x="800" y="749"/>
                  </a:lnTo>
                  <a:lnTo>
                    <a:pt x="795" y="758"/>
                  </a:lnTo>
                  <a:lnTo>
                    <a:pt x="771" y="754"/>
                  </a:lnTo>
                  <a:lnTo>
                    <a:pt x="758" y="749"/>
                  </a:lnTo>
                  <a:lnTo>
                    <a:pt x="757" y="742"/>
                  </a:lnTo>
                  <a:lnTo>
                    <a:pt x="773" y="726"/>
                  </a:lnTo>
                  <a:lnTo>
                    <a:pt x="768" y="720"/>
                  </a:lnTo>
                  <a:lnTo>
                    <a:pt x="758" y="724"/>
                  </a:lnTo>
                  <a:lnTo>
                    <a:pt x="742" y="722"/>
                  </a:lnTo>
                  <a:lnTo>
                    <a:pt x="740" y="715"/>
                  </a:lnTo>
                  <a:lnTo>
                    <a:pt x="726" y="711"/>
                  </a:lnTo>
                  <a:lnTo>
                    <a:pt x="721" y="714"/>
                  </a:lnTo>
                  <a:lnTo>
                    <a:pt x="697" y="710"/>
                  </a:lnTo>
                  <a:lnTo>
                    <a:pt x="696" y="700"/>
                  </a:lnTo>
                  <a:lnTo>
                    <a:pt x="699" y="693"/>
                  </a:lnTo>
                  <a:lnTo>
                    <a:pt x="697" y="677"/>
                  </a:lnTo>
                  <a:lnTo>
                    <a:pt x="693" y="666"/>
                  </a:lnTo>
                  <a:lnTo>
                    <a:pt x="682" y="662"/>
                  </a:lnTo>
                  <a:lnTo>
                    <a:pt x="678" y="670"/>
                  </a:lnTo>
                  <a:lnTo>
                    <a:pt x="673" y="678"/>
                  </a:lnTo>
                  <a:lnTo>
                    <a:pt x="660" y="684"/>
                  </a:lnTo>
                  <a:lnTo>
                    <a:pt x="665" y="702"/>
                  </a:lnTo>
                  <a:lnTo>
                    <a:pt x="665" y="710"/>
                  </a:lnTo>
                  <a:lnTo>
                    <a:pt x="655" y="718"/>
                  </a:lnTo>
                  <a:lnTo>
                    <a:pt x="639" y="741"/>
                  </a:lnTo>
                  <a:lnTo>
                    <a:pt x="612" y="748"/>
                  </a:lnTo>
                  <a:lnTo>
                    <a:pt x="572" y="748"/>
                  </a:lnTo>
                  <a:lnTo>
                    <a:pt x="578" y="753"/>
                  </a:lnTo>
                  <a:lnTo>
                    <a:pt x="567" y="770"/>
                  </a:lnTo>
                  <a:lnTo>
                    <a:pt x="552" y="781"/>
                  </a:lnTo>
                  <a:lnTo>
                    <a:pt x="535" y="788"/>
                  </a:lnTo>
                  <a:lnTo>
                    <a:pt x="521" y="796"/>
                  </a:lnTo>
                  <a:lnTo>
                    <a:pt x="503" y="799"/>
                  </a:lnTo>
                  <a:lnTo>
                    <a:pt x="495" y="795"/>
                  </a:lnTo>
                  <a:lnTo>
                    <a:pt x="482" y="801"/>
                  </a:lnTo>
                  <a:lnTo>
                    <a:pt x="467" y="797"/>
                  </a:lnTo>
                  <a:lnTo>
                    <a:pt x="460" y="802"/>
                  </a:lnTo>
                  <a:lnTo>
                    <a:pt x="455" y="796"/>
                  </a:lnTo>
                  <a:lnTo>
                    <a:pt x="440" y="802"/>
                  </a:lnTo>
                  <a:lnTo>
                    <a:pt x="425" y="805"/>
                  </a:lnTo>
                  <a:lnTo>
                    <a:pt x="423" y="807"/>
                  </a:lnTo>
                  <a:lnTo>
                    <a:pt x="430" y="807"/>
                  </a:lnTo>
                  <a:lnTo>
                    <a:pt x="429" y="812"/>
                  </a:lnTo>
                  <a:lnTo>
                    <a:pt x="415" y="812"/>
                  </a:lnTo>
                  <a:lnTo>
                    <a:pt x="393" y="818"/>
                  </a:lnTo>
                  <a:lnTo>
                    <a:pt x="387" y="815"/>
                  </a:lnTo>
                  <a:lnTo>
                    <a:pt x="369" y="815"/>
                  </a:lnTo>
                  <a:lnTo>
                    <a:pt x="320" y="819"/>
                  </a:lnTo>
                  <a:lnTo>
                    <a:pt x="321" y="816"/>
                  </a:lnTo>
                  <a:lnTo>
                    <a:pt x="332" y="807"/>
                  </a:lnTo>
                  <a:lnTo>
                    <a:pt x="314" y="796"/>
                  </a:lnTo>
                  <a:lnTo>
                    <a:pt x="305" y="783"/>
                  </a:lnTo>
                  <a:lnTo>
                    <a:pt x="301" y="770"/>
                  </a:lnTo>
                  <a:lnTo>
                    <a:pt x="296" y="758"/>
                  </a:lnTo>
                  <a:lnTo>
                    <a:pt x="296" y="743"/>
                  </a:lnTo>
                  <a:lnTo>
                    <a:pt x="300" y="732"/>
                  </a:lnTo>
                  <a:lnTo>
                    <a:pt x="300" y="729"/>
                  </a:lnTo>
                  <a:lnTo>
                    <a:pt x="291" y="724"/>
                  </a:lnTo>
                  <a:lnTo>
                    <a:pt x="290" y="719"/>
                  </a:lnTo>
                  <a:lnTo>
                    <a:pt x="287" y="713"/>
                  </a:lnTo>
                  <a:lnTo>
                    <a:pt x="277" y="706"/>
                  </a:lnTo>
                  <a:lnTo>
                    <a:pt x="277" y="702"/>
                  </a:lnTo>
                  <a:lnTo>
                    <a:pt x="259" y="697"/>
                  </a:lnTo>
                  <a:lnTo>
                    <a:pt x="230" y="69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3" name="Freeform 290">
              <a:extLst>
                <a:ext uri="{FF2B5EF4-FFF2-40B4-BE49-F238E27FC236}">
                  <a16:creationId xmlns:a16="http://schemas.microsoft.com/office/drawing/2014/main" id="{47D3C100-991D-4136-B556-E3CD86E241BF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342" y="1267"/>
              <a:ext cx="27" cy="34"/>
            </a:xfrm>
            <a:custGeom>
              <a:avLst/>
              <a:gdLst/>
              <a:ahLst/>
              <a:cxnLst>
                <a:cxn ang="0">
                  <a:pos x="114" y="130"/>
                </a:cxn>
                <a:cxn ang="0">
                  <a:pos x="114" y="121"/>
                </a:cxn>
                <a:cxn ang="0">
                  <a:pos x="118" y="111"/>
                </a:cxn>
                <a:cxn ang="0">
                  <a:pos x="127" y="95"/>
                </a:cxn>
                <a:cxn ang="0">
                  <a:pos x="132" y="76"/>
                </a:cxn>
                <a:cxn ang="0">
                  <a:pos x="135" y="59"/>
                </a:cxn>
                <a:cxn ang="0">
                  <a:pos x="135" y="46"/>
                </a:cxn>
                <a:cxn ang="0">
                  <a:pos x="137" y="39"/>
                </a:cxn>
                <a:cxn ang="0">
                  <a:pos x="134" y="29"/>
                </a:cxn>
                <a:cxn ang="0">
                  <a:pos x="126" y="28"/>
                </a:cxn>
                <a:cxn ang="0">
                  <a:pos x="120" y="16"/>
                </a:cxn>
                <a:cxn ang="0">
                  <a:pos x="99" y="2"/>
                </a:cxn>
                <a:cxn ang="0">
                  <a:pos x="88" y="0"/>
                </a:cxn>
                <a:cxn ang="0">
                  <a:pos x="69" y="6"/>
                </a:cxn>
                <a:cxn ang="0">
                  <a:pos x="34" y="6"/>
                </a:cxn>
                <a:cxn ang="0">
                  <a:pos x="23" y="12"/>
                </a:cxn>
                <a:cxn ang="0">
                  <a:pos x="13" y="32"/>
                </a:cxn>
                <a:cxn ang="0">
                  <a:pos x="2" y="48"/>
                </a:cxn>
                <a:cxn ang="0">
                  <a:pos x="0" y="57"/>
                </a:cxn>
                <a:cxn ang="0">
                  <a:pos x="26" y="71"/>
                </a:cxn>
                <a:cxn ang="0">
                  <a:pos x="32" y="81"/>
                </a:cxn>
                <a:cxn ang="0">
                  <a:pos x="44" y="92"/>
                </a:cxn>
                <a:cxn ang="0">
                  <a:pos x="54" y="109"/>
                </a:cxn>
                <a:cxn ang="0">
                  <a:pos x="60" y="115"/>
                </a:cxn>
                <a:cxn ang="0">
                  <a:pos x="71" y="132"/>
                </a:cxn>
                <a:cxn ang="0">
                  <a:pos x="72" y="141"/>
                </a:cxn>
                <a:cxn ang="0">
                  <a:pos x="93" y="167"/>
                </a:cxn>
                <a:cxn ang="0">
                  <a:pos x="96" y="163"/>
                </a:cxn>
                <a:cxn ang="0">
                  <a:pos x="96" y="158"/>
                </a:cxn>
                <a:cxn ang="0">
                  <a:pos x="100" y="158"/>
                </a:cxn>
                <a:cxn ang="0">
                  <a:pos x="110" y="145"/>
                </a:cxn>
                <a:cxn ang="0">
                  <a:pos x="114" y="136"/>
                </a:cxn>
                <a:cxn ang="0">
                  <a:pos x="114" y="130"/>
                </a:cxn>
              </a:cxnLst>
              <a:rect l="0" t="0" r="r" b="b"/>
              <a:pathLst>
                <a:path w="137" h="167">
                  <a:moveTo>
                    <a:pt x="114" y="130"/>
                  </a:moveTo>
                  <a:lnTo>
                    <a:pt x="114" y="121"/>
                  </a:lnTo>
                  <a:lnTo>
                    <a:pt x="118" y="111"/>
                  </a:lnTo>
                  <a:lnTo>
                    <a:pt x="127" y="95"/>
                  </a:lnTo>
                  <a:lnTo>
                    <a:pt x="132" y="76"/>
                  </a:lnTo>
                  <a:lnTo>
                    <a:pt x="135" y="59"/>
                  </a:lnTo>
                  <a:lnTo>
                    <a:pt x="135" y="46"/>
                  </a:lnTo>
                  <a:lnTo>
                    <a:pt x="137" y="39"/>
                  </a:lnTo>
                  <a:lnTo>
                    <a:pt x="134" y="29"/>
                  </a:lnTo>
                  <a:lnTo>
                    <a:pt x="126" y="28"/>
                  </a:lnTo>
                  <a:lnTo>
                    <a:pt x="120" y="16"/>
                  </a:lnTo>
                  <a:lnTo>
                    <a:pt x="99" y="2"/>
                  </a:lnTo>
                  <a:lnTo>
                    <a:pt x="88" y="0"/>
                  </a:lnTo>
                  <a:lnTo>
                    <a:pt x="69" y="6"/>
                  </a:lnTo>
                  <a:lnTo>
                    <a:pt x="34" y="6"/>
                  </a:lnTo>
                  <a:lnTo>
                    <a:pt x="23" y="12"/>
                  </a:lnTo>
                  <a:lnTo>
                    <a:pt x="13" y="32"/>
                  </a:lnTo>
                  <a:lnTo>
                    <a:pt x="2" y="48"/>
                  </a:lnTo>
                  <a:lnTo>
                    <a:pt x="0" y="57"/>
                  </a:lnTo>
                  <a:lnTo>
                    <a:pt x="26" y="71"/>
                  </a:lnTo>
                  <a:lnTo>
                    <a:pt x="32" y="81"/>
                  </a:lnTo>
                  <a:lnTo>
                    <a:pt x="44" y="92"/>
                  </a:lnTo>
                  <a:lnTo>
                    <a:pt x="54" y="109"/>
                  </a:lnTo>
                  <a:lnTo>
                    <a:pt x="60" y="115"/>
                  </a:lnTo>
                  <a:lnTo>
                    <a:pt x="71" y="132"/>
                  </a:lnTo>
                  <a:lnTo>
                    <a:pt x="72" y="141"/>
                  </a:lnTo>
                  <a:lnTo>
                    <a:pt x="93" y="167"/>
                  </a:lnTo>
                  <a:lnTo>
                    <a:pt x="96" y="163"/>
                  </a:lnTo>
                  <a:lnTo>
                    <a:pt x="96" y="158"/>
                  </a:lnTo>
                  <a:lnTo>
                    <a:pt x="100" y="158"/>
                  </a:lnTo>
                  <a:lnTo>
                    <a:pt x="110" y="145"/>
                  </a:lnTo>
                  <a:lnTo>
                    <a:pt x="114" y="136"/>
                  </a:lnTo>
                  <a:lnTo>
                    <a:pt x="114" y="13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4" name="Freeform 291">
              <a:extLst>
                <a:ext uri="{FF2B5EF4-FFF2-40B4-BE49-F238E27FC236}">
                  <a16:creationId xmlns:a16="http://schemas.microsoft.com/office/drawing/2014/main" id="{3A787679-4A5F-412F-938D-438E4C6FC9D9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392" y="1262"/>
              <a:ext cx="67" cy="97"/>
            </a:xfrm>
            <a:custGeom>
              <a:avLst/>
              <a:gdLst/>
              <a:ahLst/>
              <a:cxnLst>
                <a:cxn ang="0">
                  <a:pos x="124" y="351"/>
                </a:cxn>
                <a:cxn ang="0">
                  <a:pos x="109" y="334"/>
                </a:cxn>
                <a:cxn ang="0">
                  <a:pos x="87" y="317"/>
                </a:cxn>
                <a:cxn ang="0">
                  <a:pos x="55" y="322"/>
                </a:cxn>
                <a:cxn ang="0">
                  <a:pos x="40" y="291"/>
                </a:cxn>
                <a:cxn ang="0">
                  <a:pos x="1" y="245"/>
                </a:cxn>
                <a:cxn ang="0">
                  <a:pos x="6" y="189"/>
                </a:cxn>
                <a:cxn ang="0">
                  <a:pos x="35" y="189"/>
                </a:cxn>
                <a:cxn ang="0">
                  <a:pos x="42" y="202"/>
                </a:cxn>
                <a:cxn ang="0">
                  <a:pos x="64" y="217"/>
                </a:cxn>
                <a:cxn ang="0">
                  <a:pos x="71" y="244"/>
                </a:cxn>
                <a:cxn ang="0">
                  <a:pos x="99" y="236"/>
                </a:cxn>
                <a:cxn ang="0">
                  <a:pos x="124" y="223"/>
                </a:cxn>
                <a:cxn ang="0">
                  <a:pos x="120" y="196"/>
                </a:cxn>
                <a:cxn ang="0">
                  <a:pos x="132" y="190"/>
                </a:cxn>
                <a:cxn ang="0">
                  <a:pos x="116" y="171"/>
                </a:cxn>
                <a:cxn ang="0">
                  <a:pos x="110" y="144"/>
                </a:cxn>
                <a:cxn ang="0">
                  <a:pos x="137" y="151"/>
                </a:cxn>
                <a:cxn ang="0">
                  <a:pos x="114" y="119"/>
                </a:cxn>
                <a:cxn ang="0">
                  <a:pos x="93" y="134"/>
                </a:cxn>
                <a:cxn ang="0">
                  <a:pos x="61" y="105"/>
                </a:cxn>
                <a:cxn ang="0">
                  <a:pos x="80" y="78"/>
                </a:cxn>
                <a:cxn ang="0">
                  <a:pos x="99" y="98"/>
                </a:cxn>
                <a:cxn ang="0">
                  <a:pos x="98" y="71"/>
                </a:cxn>
                <a:cxn ang="0">
                  <a:pos x="71" y="59"/>
                </a:cxn>
                <a:cxn ang="0">
                  <a:pos x="96" y="21"/>
                </a:cxn>
                <a:cxn ang="0">
                  <a:pos x="124" y="39"/>
                </a:cxn>
                <a:cxn ang="0">
                  <a:pos x="113" y="19"/>
                </a:cxn>
                <a:cxn ang="0">
                  <a:pos x="129" y="0"/>
                </a:cxn>
                <a:cxn ang="0">
                  <a:pos x="152" y="22"/>
                </a:cxn>
                <a:cxn ang="0">
                  <a:pos x="188" y="34"/>
                </a:cxn>
                <a:cxn ang="0">
                  <a:pos x="248" y="8"/>
                </a:cxn>
                <a:cxn ang="0">
                  <a:pos x="288" y="26"/>
                </a:cxn>
                <a:cxn ang="0">
                  <a:pos x="284" y="66"/>
                </a:cxn>
                <a:cxn ang="0">
                  <a:pos x="270" y="76"/>
                </a:cxn>
                <a:cxn ang="0">
                  <a:pos x="282" y="112"/>
                </a:cxn>
                <a:cxn ang="0">
                  <a:pos x="250" y="130"/>
                </a:cxn>
                <a:cxn ang="0">
                  <a:pos x="228" y="164"/>
                </a:cxn>
                <a:cxn ang="0">
                  <a:pos x="220" y="195"/>
                </a:cxn>
                <a:cxn ang="0">
                  <a:pos x="265" y="173"/>
                </a:cxn>
                <a:cxn ang="0">
                  <a:pos x="282" y="204"/>
                </a:cxn>
                <a:cxn ang="0">
                  <a:pos x="293" y="222"/>
                </a:cxn>
                <a:cxn ang="0">
                  <a:pos x="290" y="248"/>
                </a:cxn>
                <a:cxn ang="0">
                  <a:pos x="315" y="222"/>
                </a:cxn>
                <a:cxn ang="0">
                  <a:pos x="324" y="247"/>
                </a:cxn>
                <a:cxn ang="0">
                  <a:pos x="329" y="288"/>
                </a:cxn>
                <a:cxn ang="0">
                  <a:pos x="320" y="313"/>
                </a:cxn>
                <a:cxn ang="0">
                  <a:pos x="323" y="344"/>
                </a:cxn>
                <a:cxn ang="0">
                  <a:pos x="325" y="360"/>
                </a:cxn>
                <a:cxn ang="0">
                  <a:pos x="322" y="389"/>
                </a:cxn>
                <a:cxn ang="0">
                  <a:pos x="303" y="410"/>
                </a:cxn>
                <a:cxn ang="0">
                  <a:pos x="249" y="426"/>
                </a:cxn>
                <a:cxn ang="0">
                  <a:pos x="248" y="444"/>
                </a:cxn>
                <a:cxn ang="0">
                  <a:pos x="229" y="475"/>
                </a:cxn>
                <a:cxn ang="0">
                  <a:pos x="205" y="464"/>
                </a:cxn>
                <a:cxn ang="0">
                  <a:pos x="187" y="473"/>
                </a:cxn>
                <a:cxn ang="0">
                  <a:pos x="172" y="424"/>
                </a:cxn>
                <a:cxn ang="0">
                  <a:pos x="144" y="384"/>
                </a:cxn>
              </a:cxnLst>
              <a:rect l="0" t="0" r="r" b="b"/>
              <a:pathLst>
                <a:path w="331" h="484">
                  <a:moveTo>
                    <a:pt x="137" y="376"/>
                  </a:moveTo>
                  <a:lnTo>
                    <a:pt x="132" y="371"/>
                  </a:lnTo>
                  <a:lnTo>
                    <a:pt x="124" y="351"/>
                  </a:lnTo>
                  <a:lnTo>
                    <a:pt x="123" y="344"/>
                  </a:lnTo>
                  <a:lnTo>
                    <a:pt x="116" y="336"/>
                  </a:lnTo>
                  <a:lnTo>
                    <a:pt x="109" y="334"/>
                  </a:lnTo>
                  <a:lnTo>
                    <a:pt x="99" y="341"/>
                  </a:lnTo>
                  <a:lnTo>
                    <a:pt x="94" y="328"/>
                  </a:lnTo>
                  <a:lnTo>
                    <a:pt x="87" y="317"/>
                  </a:lnTo>
                  <a:lnTo>
                    <a:pt x="81" y="317"/>
                  </a:lnTo>
                  <a:lnTo>
                    <a:pt x="78" y="325"/>
                  </a:lnTo>
                  <a:lnTo>
                    <a:pt x="55" y="322"/>
                  </a:lnTo>
                  <a:lnTo>
                    <a:pt x="51" y="307"/>
                  </a:lnTo>
                  <a:lnTo>
                    <a:pt x="42" y="297"/>
                  </a:lnTo>
                  <a:lnTo>
                    <a:pt x="40" y="291"/>
                  </a:lnTo>
                  <a:lnTo>
                    <a:pt x="22" y="275"/>
                  </a:lnTo>
                  <a:lnTo>
                    <a:pt x="18" y="268"/>
                  </a:lnTo>
                  <a:lnTo>
                    <a:pt x="1" y="245"/>
                  </a:lnTo>
                  <a:lnTo>
                    <a:pt x="0" y="227"/>
                  </a:lnTo>
                  <a:lnTo>
                    <a:pt x="2" y="205"/>
                  </a:lnTo>
                  <a:lnTo>
                    <a:pt x="6" y="189"/>
                  </a:lnTo>
                  <a:lnTo>
                    <a:pt x="15" y="182"/>
                  </a:lnTo>
                  <a:lnTo>
                    <a:pt x="28" y="179"/>
                  </a:lnTo>
                  <a:lnTo>
                    <a:pt x="35" y="189"/>
                  </a:lnTo>
                  <a:lnTo>
                    <a:pt x="43" y="194"/>
                  </a:lnTo>
                  <a:lnTo>
                    <a:pt x="44" y="195"/>
                  </a:lnTo>
                  <a:lnTo>
                    <a:pt x="42" y="202"/>
                  </a:lnTo>
                  <a:lnTo>
                    <a:pt x="48" y="209"/>
                  </a:lnTo>
                  <a:lnTo>
                    <a:pt x="59" y="212"/>
                  </a:lnTo>
                  <a:lnTo>
                    <a:pt x="64" y="217"/>
                  </a:lnTo>
                  <a:lnTo>
                    <a:pt x="65" y="228"/>
                  </a:lnTo>
                  <a:lnTo>
                    <a:pt x="69" y="236"/>
                  </a:lnTo>
                  <a:lnTo>
                    <a:pt x="71" y="244"/>
                  </a:lnTo>
                  <a:lnTo>
                    <a:pt x="89" y="245"/>
                  </a:lnTo>
                  <a:lnTo>
                    <a:pt x="97" y="241"/>
                  </a:lnTo>
                  <a:lnTo>
                    <a:pt x="99" y="236"/>
                  </a:lnTo>
                  <a:lnTo>
                    <a:pt x="105" y="238"/>
                  </a:lnTo>
                  <a:lnTo>
                    <a:pt x="113" y="236"/>
                  </a:lnTo>
                  <a:lnTo>
                    <a:pt x="124" y="223"/>
                  </a:lnTo>
                  <a:lnTo>
                    <a:pt x="119" y="214"/>
                  </a:lnTo>
                  <a:lnTo>
                    <a:pt x="116" y="196"/>
                  </a:lnTo>
                  <a:lnTo>
                    <a:pt x="120" y="196"/>
                  </a:lnTo>
                  <a:lnTo>
                    <a:pt x="128" y="206"/>
                  </a:lnTo>
                  <a:lnTo>
                    <a:pt x="132" y="204"/>
                  </a:lnTo>
                  <a:lnTo>
                    <a:pt x="132" y="190"/>
                  </a:lnTo>
                  <a:lnTo>
                    <a:pt x="129" y="183"/>
                  </a:lnTo>
                  <a:lnTo>
                    <a:pt x="119" y="182"/>
                  </a:lnTo>
                  <a:lnTo>
                    <a:pt x="116" y="171"/>
                  </a:lnTo>
                  <a:lnTo>
                    <a:pt x="112" y="168"/>
                  </a:lnTo>
                  <a:lnTo>
                    <a:pt x="112" y="155"/>
                  </a:lnTo>
                  <a:lnTo>
                    <a:pt x="110" y="144"/>
                  </a:lnTo>
                  <a:lnTo>
                    <a:pt x="112" y="140"/>
                  </a:lnTo>
                  <a:lnTo>
                    <a:pt x="121" y="137"/>
                  </a:lnTo>
                  <a:lnTo>
                    <a:pt x="137" y="151"/>
                  </a:lnTo>
                  <a:lnTo>
                    <a:pt x="140" y="146"/>
                  </a:lnTo>
                  <a:lnTo>
                    <a:pt x="118" y="113"/>
                  </a:lnTo>
                  <a:lnTo>
                    <a:pt x="114" y="119"/>
                  </a:lnTo>
                  <a:lnTo>
                    <a:pt x="113" y="128"/>
                  </a:lnTo>
                  <a:lnTo>
                    <a:pt x="104" y="131"/>
                  </a:lnTo>
                  <a:lnTo>
                    <a:pt x="93" y="134"/>
                  </a:lnTo>
                  <a:lnTo>
                    <a:pt x="77" y="123"/>
                  </a:lnTo>
                  <a:lnTo>
                    <a:pt x="69" y="107"/>
                  </a:lnTo>
                  <a:lnTo>
                    <a:pt x="61" y="105"/>
                  </a:lnTo>
                  <a:lnTo>
                    <a:pt x="59" y="89"/>
                  </a:lnTo>
                  <a:lnTo>
                    <a:pt x="60" y="78"/>
                  </a:lnTo>
                  <a:lnTo>
                    <a:pt x="80" y="78"/>
                  </a:lnTo>
                  <a:lnTo>
                    <a:pt x="87" y="85"/>
                  </a:lnTo>
                  <a:lnTo>
                    <a:pt x="89" y="92"/>
                  </a:lnTo>
                  <a:lnTo>
                    <a:pt x="99" y="98"/>
                  </a:lnTo>
                  <a:lnTo>
                    <a:pt x="102" y="92"/>
                  </a:lnTo>
                  <a:lnTo>
                    <a:pt x="98" y="80"/>
                  </a:lnTo>
                  <a:lnTo>
                    <a:pt x="98" y="71"/>
                  </a:lnTo>
                  <a:lnTo>
                    <a:pt x="85" y="67"/>
                  </a:lnTo>
                  <a:lnTo>
                    <a:pt x="80" y="59"/>
                  </a:lnTo>
                  <a:lnTo>
                    <a:pt x="71" y="59"/>
                  </a:lnTo>
                  <a:lnTo>
                    <a:pt x="66" y="45"/>
                  </a:lnTo>
                  <a:lnTo>
                    <a:pt x="77" y="32"/>
                  </a:lnTo>
                  <a:lnTo>
                    <a:pt x="96" y="21"/>
                  </a:lnTo>
                  <a:lnTo>
                    <a:pt x="101" y="28"/>
                  </a:lnTo>
                  <a:lnTo>
                    <a:pt x="114" y="32"/>
                  </a:lnTo>
                  <a:lnTo>
                    <a:pt x="124" y="39"/>
                  </a:lnTo>
                  <a:lnTo>
                    <a:pt x="126" y="32"/>
                  </a:lnTo>
                  <a:lnTo>
                    <a:pt x="126" y="24"/>
                  </a:lnTo>
                  <a:lnTo>
                    <a:pt x="113" y="19"/>
                  </a:lnTo>
                  <a:lnTo>
                    <a:pt x="109" y="12"/>
                  </a:lnTo>
                  <a:lnTo>
                    <a:pt x="119" y="5"/>
                  </a:lnTo>
                  <a:lnTo>
                    <a:pt x="129" y="0"/>
                  </a:lnTo>
                  <a:lnTo>
                    <a:pt x="135" y="5"/>
                  </a:lnTo>
                  <a:lnTo>
                    <a:pt x="144" y="21"/>
                  </a:lnTo>
                  <a:lnTo>
                    <a:pt x="152" y="22"/>
                  </a:lnTo>
                  <a:lnTo>
                    <a:pt x="164" y="32"/>
                  </a:lnTo>
                  <a:lnTo>
                    <a:pt x="175" y="37"/>
                  </a:lnTo>
                  <a:lnTo>
                    <a:pt x="188" y="34"/>
                  </a:lnTo>
                  <a:lnTo>
                    <a:pt x="193" y="38"/>
                  </a:lnTo>
                  <a:lnTo>
                    <a:pt x="217" y="31"/>
                  </a:lnTo>
                  <a:lnTo>
                    <a:pt x="248" y="8"/>
                  </a:lnTo>
                  <a:lnTo>
                    <a:pt x="274" y="1"/>
                  </a:lnTo>
                  <a:lnTo>
                    <a:pt x="276" y="8"/>
                  </a:lnTo>
                  <a:lnTo>
                    <a:pt x="288" y="26"/>
                  </a:lnTo>
                  <a:lnTo>
                    <a:pt x="295" y="28"/>
                  </a:lnTo>
                  <a:lnTo>
                    <a:pt x="293" y="51"/>
                  </a:lnTo>
                  <a:lnTo>
                    <a:pt x="284" y="66"/>
                  </a:lnTo>
                  <a:lnTo>
                    <a:pt x="270" y="69"/>
                  </a:lnTo>
                  <a:lnTo>
                    <a:pt x="266" y="75"/>
                  </a:lnTo>
                  <a:lnTo>
                    <a:pt x="270" y="76"/>
                  </a:lnTo>
                  <a:lnTo>
                    <a:pt x="281" y="86"/>
                  </a:lnTo>
                  <a:lnTo>
                    <a:pt x="284" y="94"/>
                  </a:lnTo>
                  <a:lnTo>
                    <a:pt x="282" y="112"/>
                  </a:lnTo>
                  <a:lnTo>
                    <a:pt x="279" y="108"/>
                  </a:lnTo>
                  <a:lnTo>
                    <a:pt x="268" y="112"/>
                  </a:lnTo>
                  <a:lnTo>
                    <a:pt x="250" y="130"/>
                  </a:lnTo>
                  <a:lnTo>
                    <a:pt x="241" y="148"/>
                  </a:lnTo>
                  <a:lnTo>
                    <a:pt x="233" y="155"/>
                  </a:lnTo>
                  <a:lnTo>
                    <a:pt x="228" y="164"/>
                  </a:lnTo>
                  <a:lnTo>
                    <a:pt x="221" y="172"/>
                  </a:lnTo>
                  <a:lnTo>
                    <a:pt x="220" y="184"/>
                  </a:lnTo>
                  <a:lnTo>
                    <a:pt x="220" y="195"/>
                  </a:lnTo>
                  <a:lnTo>
                    <a:pt x="242" y="172"/>
                  </a:lnTo>
                  <a:lnTo>
                    <a:pt x="257" y="167"/>
                  </a:lnTo>
                  <a:lnTo>
                    <a:pt x="265" y="173"/>
                  </a:lnTo>
                  <a:lnTo>
                    <a:pt x="280" y="189"/>
                  </a:lnTo>
                  <a:lnTo>
                    <a:pt x="279" y="201"/>
                  </a:lnTo>
                  <a:lnTo>
                    <a:pt x="282" y="204"/>
                  </a:lnTo>
                  <a:lnTo>
                    <a:pt x="285" y="215"/>
                  </a:lnTo>
                  <a:lnTo>
                    <a:pt x="290" y="216"/>
                  </a:lnTo>
                  <a:lnTo>
                    <a:pt x="293" y="222"/>
                  </a:lnTo>
                  <a:lnTo>
                    <a:pt x="295" y="228"/>
                  </a:lnTo>
                  <a:lnTo>
                    <a:pt x="290" y="238"/>
                  </a:lnTo>
                  <a:lnTo>
                    <a:pt x="290" y="248"/>
                  </a:lnTo>
                  <a:lnTo>
                    <a:pt x="303" y="236"/>
                  </a:lnTo>
                  <a:lnTo>
                    <a:pt x="314" y="234"/>
                  </a:lnTo>
                  <a:lnTo>
                    <a:pt x="315" y="222"/>
                  </a:lnTo>
                  <a:lnTo>
                    <a:pt x="322" y="232"/>
                  </a:lnTo>
                  <a:lnTo>
                    <a:pt x="322" y="242"/>
                  </a:lnTo>
                  <a:lnTo>
                    <a:pt x="324" y="247"/>
                  </a:lnTo>
                  <a:lnTo>
                    <a:pt x="331" y="274"/>
                  </a:lnTo>
                  <a:lnTo>
                    <a:pt x="331" y="282"/>
                  </a:lnTo>
                  <a:lnTo>
                    <a:pt x="329" y="288"/>
                  </a:lnTo>
                  <a:lnTo>
                    <a:pt x="319" y="300"/>
                  </a:lnTo>
                  <a:lnTo>
                    <a:pt x="314" y="301"/>
                  </a:lnTo>
                  <a:lnTo>
                    <a:pt x="320" y="313"/>
                  </a:lnTo>
                  <a:lnTo>
                    <a:pt x="323" y="322"/>
                  </a:lnTo>
                  <a:lnTo>
                    <a:pt x="324" y="338"/>
                  </a:lnTo>
                  <a:lnTo>
                    <a:pt x="323" y="344"/>
                  </a:lnTo>
                  <a:lnTo>
                    <a:pt x="315" y="355"/>
                  </a:lnTo>
                  <a:lnTo>
                    <a:pt x="323" y="354"/>
                  </a:lnTo>
                  <a:lnTo>
                    <a:pt x="325" y="360"/>
                  </a:lnTo>
                  <a:lnTo>
                    <a:pt x="327" y="373"/>
                  </a:lnTo>
                  <a:lnTo>
                    <a:pt x="327" y="385"/>
                  </a:lnTo>
                  <a:lnTo>
                    <a:pt x="322" y="389"/>
                  </a:lnTo>
                  <a:lnTo>
                    <a:pt x="318" y="384"/>
                  </a:lnTo>
                  <a:lnTo>
                    <a:pt x="307" y="393"/>
                  </a:lnTo>
                  <a:lnTo>
                    <a:pt x="303" y="410"/>
                  </a:lnTo>
                  <a:lnTo>
                    <a:pt x="280" y="428"/>
                  </a:lnTo>
                  <a:lnTo>
                    <a:pt x="266" y="422"/>
                  </a:lnTo>
                  <a:lnTo>
                    <a:pt x="249" y="426"/>
                  </a:lnTo>
                  <a:lnTo>
                    <a:pt x="238" y="422"/>
                  </a:lnTo>
                  <a:lnTo>
                    <a:pt x="236" y="428"/>
                  </a:lnTo>
                  <a:lnTo>
                    <a:pt x="248" y="444"/>
                  </a:lnTo>
                  <a:lnTo>
                    <a:pt x="248" y="454"/>
                  </a:lnTo>
                  <a:lnTo>
                    <a:pt x="231" y="467"/>
                  </a:lnTo>
                  <a:lnTo>
                    <a:pt x="229" y="475"/>
                  </a:lnTo>
                  <a:lnTo>
                    <a:pt x="221" y="483"/>
                  </a:lnTo>
                  <a:lnTo>
                    <a:pt x="212" y="484"/>
                  </a:lnTo>
                  <a:lnTo>
                    <a:pt x="205" y="464"/>
                  </a:lnTo>
                  <a:lnTo>
                    <a:pt x="199" y="465"/>
                  </a:lnTo>
                  <a:lnTo>
                    <a:pt x="195" y="473"/>
                  </a:lnTo>
                  <a:lnTo>
                    <a:pt x="187" y="473"/>
                  </a:lnTo>
                  <a:lnTo>
                    <a:pt x="182" y="454"/>
                  </a:lnTo>
                  <a:lnTo>
                    <a:pt x="178" y="431"/>
                  </a:lnTo>
                  <a:lnTo>
                    <a:pt x="172" y="424"/>
                  </a:lnTo>
                  <a:lnTo>
                    <a:pt x="167" y="406"/>
                  </a:lnTo>
                  <a:lnTo>
                    <a:pt x="158" y="394"/>
                  </a:lnTo>
                  <a:lnTo>
                    <a:pt x="144" y="384"/>
                  </a:lnTo>
                  <a:lnTo>
                    <a:pt x="137" y="37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5" name="Freeform 292">
              <a:extLst>
                <a:ext uri="{FF2B5EF4-FFF2-40B4-BE49-F238E27FC236}">
                  <a16:creationId xmlns:a16="http://schemas.microsoft.com/office/drawing/2014/main" id="{41C96E4D-78EF-4199-9DD9-4D0587127DB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388" y="1141"/>
              <a:ext cx="59" cy="76"/>
            </a:xfrm>
            <a:custGeom>
              <a:avLst/>
              <a:gdLst/>
              <a:ahLst/>
              <a:cxnLst>
                <a:cxn ang="0">
                  <a:pos x="281" y="171"/>
                </a:cxn>
                <a:cxn ang="0">
                  <a:pos x="266" y="206"/>
                </a:cxn>
                <a:cxn ang="0">
                  <a:pos x="291" y="237"/>
                </a:cxn>
                <a:cxn ang="0">
                  <a:pos x="279" y="244"/>
                </a:cxn>
                <a:cxn ang="0">
                  <a:pos x="260" y="249"/>
                </a:cxn>
                <a:cxn ang="0">
                  <a:pos x="265" y="259"/>
                </a:cxn>
                <a:cxn ang="0">
                  <a:pos x="259" y="280"/>
                </a:cxn>
                <a:cxn ang="0">
                  <a:pos x="253" y="286"/>
                </a:cxn>
                <a:cxn ang="0">
                  <a:pos x="271" y="338"/>
                </a:cxn>
                <a:cxn ang="0">
                  <a:pos x="258" y="334"/>
                </a:cxn>
                <a:cxn ang="0">
                  <a:pos x="250" y="345"/>
                </a:cxn>
                <a:cxn ang="0">
                  <a:pos x="230" y="372"/>
                </a:cxn>
                <a:cxn ang="0">
                  <a:pos x="208" y="370"/>
                </a:cxn>
                <a:cxn ang="0">
                  <a:pos x="190" y="371"/>
                </a:cxn>
                <a:cxn ang="0">
                  <a:pos x="177" y="364"/>
                </a:cxn>
                <a:cxn ang="0">
                  <a:pos x="130" y="373"/>
                </a:cxn>
                <a:cxn ang="0">
                  <a:pos x="119" y="327"/>
                </a:cxn>
                <a:cxn ang="0">
                  <a:pos x="136" y="303"/>
                </a:cxn>
                <a:cxn ang="0">
                  <a:pos x="113" y="280"/>
                </a:cxn>
                <a:cxn ang="0">
                  <a:pos x="141" y="270"/>
                </a:cxn>
                <a:cxn ang="0">
                  <a:pos x="155" y="256"/>
                </a:cxn>
                <a:cxn ang="0">
                  <a:pos x="168" y="237"/>
                </a:cxn>
                <a:cxn ang="0">
                  <a:pos x="211" y="214"/>
                </a:cxn>
                <a:cxn ang="0">
                  <a:pos x="172" y="214"/>
                </a:cxn>
                <a:cxn ang="0">
                  <a:pos x="129" y="225"/>
                </a:cxn>
                <a:cxn ang="0">
                  <a:pos x="60" y="242"/>
                </a:cxn>
                <a:cxn ang="0">
                  <a:pos x="4" y="256"/>
                </a:cxn>
                <a:cxn ang="0">
                  <a:pos x="10" y="222"/>
                </a:cxn>
                <a:cxn ang="0">
                  <a:pos x="31" y="215"/>
                </a:cxn>
                <a:cxn ang="0">
                  <a:pos x="42" y="183"/>
                </a:cxn>
                <a:cxn ang="0">
                  <a:pos x="83" y="205"/>
                </a:cxn>
                <a:cxn ang="0">
                  <a:pos x="69" y="166"/>
                </a:cxn>
                <a:cxn ang="0">
                  <a:pos x="51" y="149"/>
                </a:cxn>
                <a:cxn ang="0">
                  <a:pos x="33" y="109"/>
                </a:cxn>
                <a:cxn ang="0">
                  <a:pos x="43" y="65"/>
                </a:cxn>
                <a:cxn ang="0">
                  <a:pos x="77" y="57"/>
                </a:cxn>
                <a:cxn ang="0">
                  <a:pos x="96" y="82"/>
                </a:cxn>
                <a:cxn ang="0">
                  <a:pos x="114" y="133"/>
                </a:cxn>
                <a:cxn ang="0">
                  <a:pos x="134" y="147"/>
                </a:cxn>
                <a:cxn ang="0">
                  <a:pos x="171" y="156"/>
                </a:cxn>
                <a:cxn ang="0">
                  <a:pos x="158" y="113"/>
                </a:cxn>
                <a:cxn ang="0">
                  <a:pos x="125" y="93"/>
                </a:cxn>
                <a:cxn ang="0">
                  <a:pos x="141" y="82"/>
                </a:cxn>
                <a:cxn ang="0">
                  <a:pos x="96" y="45"/>
                </a:cxn>
                <a:cxn ang="0">
                  <a:pos x="129" y="7"/>
                </a:cxn>
                <a:cxn ang="0">
                  <a:pos x="183" y="28"/>
                </a:cxn>
                <a:cxn ang="0">
                  <a:pos x="205" y="45"/>
                </a:cxn>
                <a:cxn ang="0">
                  <a:pos x="216" y="15"/>
                </a:cxn>
                <a:cxn ang="0">
                  <a:pos x="237" y="0"/>
                </a:cxn>
                <a:cxn ang="0">
                  <a:pos x="246" y="26"/>
                </a:cxn>
                <a:cxn ang="0">
                  <a:pos x="274" y="72"/>
                </a:cxn>
                <a:cxn ang="0">
                  <a:pos x="280" y="134"/>
                </a:cxn>
              </a:cxnLst>
              <a:rect l="0" t="0" r="r" b="b"/>
              <a:pathLst>
                <a:path w="292" h="380">
                  <a:moveTo>
                    <a:pt x="281" y="160"/>
                  </a:moveTo>
                  <a:lnTo>
                    <a:pt x="282" y="162"/>
                  </a:lnTo>
                  <a:lnTo>
                    <a:pt x="281" y="165"/>
                  </a:lnTo>
                  <a:lnTo>
                    <a:pt x="281" y="171"/>
                  </a:lnTo>
                  <a:lnTo>
                    <a:pt x="282" y="177"/>
                  </a:lnTo>
                  <a:lnTo>
                    <a:pt x="281" y="187"/>
                  </a:lnTo>
                  <a:lnTo>
                    <a:pt x="268" y="198"/>
                  </a:lnTo>
                  <a:lnTo>
                    <a:pt x="266" y="206"/>
                  </a:lnTo>
                  <a:lnTo>
                    <a:pt x="285" y="213"/>
                  </a:lnTo>
                  <a:lnTo>
                    <a:pt x="291" y="210"/>
                  </a:lnTo>
                  <a:lnTo>
                    <a:pt x="292" y="224"/>
                  </a:lnTo>
                  <a:lnTo>
                    <a:pt x="291" y="237"/>
                  </a:lnTo>
                  <a:lnTo>
                    <a:pt x="290" y="267"/>
                  </a:lnTo>
                  <a:lnTo>
                    <a:pt x="292" y="285"/>
                  </a:lnTo>
                  <a:lnTo>
                    <a:pt x="284" y="254"/>
                  </a:lnTo>
                  <a:lnTo>
                    <a:pt x="279" y="244"/>
                  </a:lnTo>
                  <a:lnTo>
                    <a:pt x="274" y="240"/>
                  </a:lnTo>
                  <a:lnTo>
                    <a:pt x="270" y="244"/>
                  </a:lnTo>
                  <a:lnTo>
                    <a:pt x="263" y="242"/>
                  </a:lnTo>
                  <a:lnTo>
                    <a:pt x="260" y="249"/>
                  </a:lnTo>
                  <a:lnTo>
                    <a:pt x="268" y="254"/>
                  </a:lnTo>
                  <a:lnTo>
                    <a:pt x="269" y="263"/>
                  </a:lnTo>
                  <a:lnTo>
                    <a:pt x="268" y="267"/>
                  </a:lnTo>
                  <a:lnTo>
                    <a:pt x="265" y="259"/>
                  </a:lnTo>
                  <a:lnTo>
                    <a:pt x="258" y="264"/>
                  </a:lnTo>
                  <a:lnTo>
                    <a:pt x="255" y="270"/>
                  </a:lnTo>
                  <a:lnTo>
                    <a:pt x="263" y="279"/>
                  </a:lnTo>
                  <a:lnTo>
                    <a:pt x="259" y="280"/>
                  </a:lnTo>
                  <a:lnTo>
                    <a:pt x="258" y="285"/>
                  </a:lnTo>
                  <a:lnTo>
                    <a:pt x="260" y="291"/>
                  </a:lnTo>
                  <a:lnTo>
                    <a:pt x="258" y="292"/>
                  </a:lnTo>
                  <a:lnTo>
                    <a:pt x="253" y="286"/>
                  </a:lnTo>
                  <a:lnTo>
                    <a:pt x="248" y="302"/>
                  </a:lnTo>
                  <a:lnTo>
                    <a:pt x="249" y="308"/>
                  </a:lnTo>
                  <a:lnTo>
                    <a:pt x="254" y="306"/>
                  </a:lnTo>
                  <a:lnTo>
                    <a:pt x="271" y="338"/>
                  </a:lnTo>
                  <a:lnTo>
                    <a:pt x="274" y="345"/>
                  </a:lnTo>
                  <a:lnTo>
                    <a:pt x="269" y="349"/>
                  </a:lnTo>
                  <a:lnTo>
                    <a:pt x="263" y="345"/>
                  </a:lnTo>
                  <a:lnTo>
                    <a:pt x="258" y="334"/>
                  </a:lnTo>
                  <a:lnTo>
                    <a:pt x="254" y="330"/>
                  </a:lnTo>
                  <a:lnTo>
                    <a:pt x="248" y="332"/>
                  </a:lnTo>
                  <a:lnTo>
                    <a:pt x="248" y="339"/>
                  </a:lnTo>
                  <a:lnTo>
                    <a:pt x="250" y="345"/>
                  </a:lnTo>
                  <a:lnTo>
                    <a:pt x="250" y="350"/>
                  </a:lnTo>
                  <a:lnTo>
                    <a:pt x="255" y="359"/>
                  </a:lnTo>
                  <a:lnTo>
                    <a:pt x="255" y="369"/>
                  </a:lnTo>
                  <a:lnTo>
                    <a:pt x="230" y="372"/>
                  </a:lnTo>
                  <a:lnTo>
                    <a:pt x="228" y="365"/>
                  </a:lnTo>
                  <a:lnTo>
                    <a:pt x="219" y="375"/>
                  </a:lnTo>
                  <a:lnTo>
                    <a:pt x="211" y="375"/>
                  </a:lnTo>
                  <a:lnTo>
                    <a:pt x="208" y="370"/>
                  </a:lnTo>
                  <a:lnTo>
                    <a:pt x="209" y="360"/>
                  </a:lnTo>
                  <a:lnTo>
                    <a:pt x="203" y="364"/>
                  </a:lnTo>
                  <a:lnTo>
                    <a:pt x="201" y="373"/>
                  </a:lnTo>
                  <a:lnTo>
                    <a:pt x="190" y="371"/>
                  </a:lnTo>
                  <a:lnTo>
                    <a:pt x="190" y="360"/>
                  </a:lnTo>
                  <a:lnTo>
                    <a:pt x="188" y="369"/>
                  </a:lnTo>
                  <a:lnTo>
                    <a:pt x="180" y="372"/>
                  </a:lnTo>
                  <a:lnTo>
                    <a:pt x="177" y="364"/>
                  </a:lnTo>
                  <a:lnTo>
                    <a:pt x="179" y="354"/>
                  </a:lnTo>
                  <a:lnTo>
                    <a:pt x="167" y="380"/>
                  </a:lnTo>
                  <a:lnTo>
                    <a:pt x="144" y="380"/>
                  </a:lnTo>
                  <a:lnTo>
                    <a:pt x="130" y="373"/>
                  </a:lnTo>
                  <a:lnTo>
                    <a:pt x="123" y="365"/>
                  </a:lnTo>
                  <a:lnTo>
                    <a:pt x="122" y="339"/>
                  </a:lnTo>
                  <a:lnTo>
                    <a:pt x="118" y="332"/>
                  </a:lnTo>
                  <a:lnTo>
                    <a:pt x="119" y="327"/>
                  </a:lnTo>
                  <a:lnTo>
                    <a:pt x="142" y="327"/>
                  </a:lnTo>
                  <a:lnTo>
                    <a:pt x="147" y="322"/>
                  </a:lnTo>
                  <a:lnTo>
                    <a:pt x="131" y="319"/>
                  </a:lnTo>
                  <a:lnTo>
                    <a:pt x="136" y="303"/>
                  </a:lnTo>
                  <a:lnTo>
                    <a:pt x="119" y="310"/>
                  </a:lnTo>
                  <a:lnTo>
                    <a:pt x="115" y="300"/>
                  </a:lnTo>
                  <a:lnTo>
                    <a:pt x="128" y="291"/>
                  </a:lnTo>
                  <a:lnTo>
                    <a:pt x="113" y="280"/>
                  </a:lnTo>
                  <a:lnTo>
                    <a:pt x="131" y="276"/>
                  </a:lnTo>
                  <a:lnTo>
                    <a:pt x="141" y="279"/>
                  </a:lnTo>
                  <a:lnTo>
                    <a:pt x="145" y="273"/>
                  </a:lnTo>
                  <a:lnTo>
                    <a:pt x="141" y="270"/>
                  </a:lnTo>
                  <a:lnTo>
                    <a:pt x="162" y="268"/>
                  </a:lnTo>
                  <a:lnTo>
                    <a:pt x="163" y="262"/>
                  </a:lnTo>
                  <a:lnTo>
                    <a:pt x="141" y="265"/>
                  </a:lnTo>
                  <a:lnTo>
                    <a:pt x="155" y="256"/>
                  </a:lnTo>
                  <a:lnTo>
                    <a:pt x="152" y="252"/>
                  </a:lnTo>
                  <a:lnTo>
                    <a:pt x="156" y="247"/>
                  </a:lnTo>
                  <a:lnTo>
                    <a:pt x="169" y="242"/>
                  </a:lnTo>
                  <a:lnTo>
                    <a:pt x="168" y="237"/>
                  </a:lnTo>
                  <a:lnTo>
                    <a:pt x="163" y="232"/>
                  </a:lnTo>
                  <a:lnTo>
                    <a:pt x="166" y="225"/>
                  </a:lnTo>
                  <a:lnTo>
                    <a:pt x="204" y="219"/>
                  </a:lnTo>
                  <a:lnTo>
                    <a:pt x="211" y="214"/>
                  </a:lnTo>
                  <a:lnTo>
                    <a:pt x="210" y="209"/>
                  </a:lnTo>
                  <a:lnTo>
                    <a:pt x="203" y="214"/>
                  </a:lnTo>
                  <a:lnTo>
                    <a:pt x="174" y="216"/>
                  </a:lnTo>
                  <a:lnTo>
                    <a:pt x="172" y="214"/>
                  </a:lnTo>
                  <a:lnTo>
                    <a:pt x="163" y="220"/>
                  </a:lnTo>
                  <a:lnTo>
                    <a:pt x="153" y="219"/>
                  </a:lnTo>
                  <a:lnTo>
                    <a:pt x="135" y="227"/>
                  </a:lnTo>
                  <a:lnTo>
                    <a:pt x="129" y="225"/>
                  </a:lnTo>
                  <a:lnTo>
                    <a:pt x="92" y="241"/>
                  </a:lnTo>
                  <a:lnTo>
                    <a:pt x="72" y="240"/>
                  </a:lnTo>
                  <a:lnTo>
                    <a:pt x="67" y="248"/>
                  </a:lnTo>
                  <a:lnTo>
                    <a:pt x="60" y="242"/>
                  </a:lnTo>
                  <a:lnTo>
                    <a:pt x="50" y="252"/>
                  </a:lnTo>
                  <a:lnTo>
                    <a:pt x="26" y="254"/>
                  </a:lnTo>
                  <a:lnTo>
                    <a:pt x="17" y="263"/>
                  </a:lnTo>
                  <a:lnTo>
                    <a:pt x="4" y="256"/>
                  </a:lnTo>
                  <a:lnTo>
                    <a:pt x="0" y="242"/>
                  </a:lnTo>
                  <a:lnTo>
                    <a:pt x="8" y="240"/>
                  </a:lnTo>
                  <a:lnTo>
                    <a:pt x="7" y="232"/>
                  </a:lnTo>
                  <a:lnTo>
                    <a:pt x="10" y="222"/>
                  </a:lnTo>
                  <a:lnTo>
                    <a:pt x="18" y="220"/>
                  </a:lnTo>
                  <a:lnTo>
                    <a:pt x="39" y="227"/>
                  </a:lnTo>
                  <a:lnTo>
                    <a:pt x="37" y="219"/>
                  </a:lnTo>
                  <a:lnTo>
                    <a:pt x="31" y="215"/>
                  </a:lnTo>
                  <a:lnTo>
                    <a:pt x="33" y="206"/>
                  </a:lnTo>
                  <a:lnTo>
                    <a:pt x="27" y="206"/>
                  </a:lnTo>
                  <a:lnTo>
                    <a:pt x="28" y="193"/>
                  </a:lnTo>
                  <a:lnTo>
                    <a:pt x="42" y="183"/>
                  </a:lnTo>
                  <a:lnTo>
                    <a:pt x="49" y="183"/>
                  </a:lnTo>
                  <a:lnTo>
                    <a:pt x="67" y="198"/>
                  </a:lnTo>
                  <a:lnTo>
                    <a:pt x="71" y="209"/>
                  </a:lnTo>
                  <a:lnTo>
                    <a:pt x="83" y="205"/>
                  </a:lnTo>
                  <a:lnTo>
                    <a:pt x="82" y="195"/>
                  </a:lnTo>
                  <a:lnTo>
                    <a:pt x="81" y="187"/>
                  </a:lnTo>
                  <a:lnTo>
                    <a:pt x="65" y="176"/>
                  </a:lnTo>
                  <a:lnTo>
                    <a:pt x="69" y="166"/>
                  </a:lnTo>
                  <a:lnTo>
                    <a:pt x="77" y="156"/>
                  </a:lnTo>
                  <a:lnTo>
                    <a:pt x="77" y="150"/>
                  </a:lnTo>
                  <a:lnTo>
                    <a:pt x="53" y="161"/>
                  </a:lnTo>
                  <a:lnTo>
                    <a:pt x="51" y="149"/>
                  </a:lnTo>
                  <a:lnTo>
                    <a:pt x="44" y="136"/>
                  </a:lnTo>
                  <a:lnTo>
                    <a:pt x="44" y="122"/>
                  </a:lnTo>
                  <a:lnTo>
                    <a:pt x="48" y="109"/>
                  </a:lnTo>
                  <a:lnTo>
                    <a:pt x="33" y="109"/>
                  </a:lnTo>
                  <a:lnTo>
                    <a:pt x="34" y="95"/>
                  </a:lnTo>
                  <a:lnTo>
                    <a:pt x="33" y="85"/>
                  </a:lnTo>
                  <a:lnTo>
                    <a:pt x="44" y="66"/>
                  </a:lnTo>
                  <a:lnTo>
                    <a:pt x="43" y="65"/>
                  </a:lnTo>
                  <a:lnTo>
                    <a:pt x="47" y="55"/>
                  </a:lnTo>
                  <a:lnTo>
                    <a:pt x="53" y="50"/>
                  </a:lnTo>
                  <a:lnTo>
                    <a:pt x="74" y="58"/>
                  </a:lnTo>
                  <a:lnTo>
                    <a:pt x="77" y="57"/>
                  </a:lnTo>
                  <a:lnTo>
                    <a:pt x="81" y="63"/>
                  </a:lnTo>
                  <a:lnTo>
                    <a:pt x="81" y="74"/>
                  </a:lnTo>
                  <a:lnTo>
                    <a:pt x="85" y="72"/>
                  </a:lnTo>
                  <a:lnTo>
                    <a:pt x="96" y="82"/>
                  </a:lnTo>
                  <a:lnTo>
                    <a:pt x="90" y="93"/>
                  </a:lnTo>
                  <a:lnTo>
                    <a:pt x="110" y="123"/>
                  </a:lnTo>
                  <a:lnTo>
                    <a:pt x="110" y="127"/>
                  </a:lnTo>
                  <a:lnTo>
                    <a:pt x="114" y="133"/>
                  </a:lnTo>
                  <a:lnTo>
                    <a:pt x="122" y="129"/>
                  </a:lnTo>
                  <a:lnTo>
                    <a:pt x="128" y="131"/>
                  </a:lnTo>
                  <a:lnTo>
                    <a:pt x="122" y="140"/>
                  </a:lnTo>
                  <a:lnTo>
                    <a:pt x="134" y="147"/>
                  </a:lnTo>
                  <a:lnTo>
                    <a:pt x="150" y="165"/>
                  </a:lnTo>
                  <a:lnTo>
                    <a:pt x="161" y="167"/>
                  </a:lnTo>
                  <a:lnTo>
                    <a:pt x="169" y="160"/>
                  </a:lnTo>
                  <a:lnTo>
                    <a:pt x="171" y="156"/>
                  </a:lnTo>
                  <a:lnTo>
                    <a:pt x="161" y="158"/>
                  </a:lnTo>
                  <a:lnTo>
                    <a:pt x="152" y="144"/>
                  </a:lnTo>
                  <a:lnTo>
                    <a:pt x="142" y="117"/>
                  </a:lnTo>
                  <a:lnTo>
                    <a:pt x="158" y="113"/>
                  </a:lnTo>
                  <a:lnTo>
                    <a:pt x="153" y="104"/>
                  </a:lnTo>
                  <a:lnTo>
                    <a:pt x="130" y="108"/>
                  </a:lnTo>
                  <a:lnTo>
                    <a:pt x="122" y="100"/>
                  </a:lnTo>
                  <a:lnTo>
                    <a:pt x="125" y="93"/>
                  </a:lnTo>
                  <a:lnTo>
                    <a:pt x="137" y="93"/>
                  </a:lnTo>
                  <a:lnTo>
                    <a:pt x="140" y="86"/>
                  </a:lnTo>
                  <a:lnTo>
                    <a:pt x="147" y="86"/>
                  </a:lnTo>
                  <a:lnTo>
                    <a:pt x="141" y="82"/>
                  </a:lnTo>
                  <a:lnTo>
                    <a:pt x="133" y="71"/>
                  </a:lnTo>
                  <a:lnTo>
                    <a:pt x="115" y="71"/>
                  </a:lnTo>
                  <a:lnTo>
                    <a:pt x="107" y="64"/>
                  </a:lnTo>
                  <a:lnTo>
                    <a:pt x="96" y="45"/>
                  </a:lnTo>
                  <a:lnTo>
                    <a:pt x="97" y="38"/>
                  </a:lnTo>
                  <a:lnTo>
                    <a:pt x="108" y="37"/>
                  </a:lnTo>
                  <a:lnTo>
                    <a:pt x="112" y="21"/>
                  </a:lnTo>
                  <a:lnTo>
                    <a:pt x="129" y="7"/>
                  </a:lnTo>
                  <a:lnTo>
                    <a:pt x="153" y="11"/>
                  </a:lnTo>
                  <a:lnTo>
                    <a:pt x="168" y="6"/>
                  </a:lnTo>
                  <a:lnTo>
                    <a:pt x="172" y="16"/>
                  </a:lnTo>
                  <a:lnTo>
                    <a:pt x="183" y="28"/>
                  </a:lnTo>
                  <a:lnTo>
                    <a:pt x="204" y="36"/>
                  </a:lnTo>
                  <a:lnTo>
                    <a:pt x="201" y="45"/>
                  </a:lnTo>
                  <a:lnTo>
                    <a:pt x="203" y="52"/>
                  </a:lnTo>
                  <a:lnTo>
                    <a:pt x="205" y="45"/>
                  </a:lnTo>
                  <a:lnTo>
                    <a:pt x="216" y="49"/>
                  </a:lnTo>
                  <a:lnTo>
                    <a:pt x="220" y="39"/>
                  </a:lnTo>
                  <a:lnTo>
                    <a:pt x="212" y="21"/>
                  </a:lnTo>
                  <a:lnTo>
                    <a:pt x="216" y="15"/>
                  </a:lnTo>
                  <a:lnTo>
                    <a:pt x="231" y="18"/>
                  </a:lnTo>
                  <a:lnTo>
                    <a:pt x="235" y="6"/>
                  </a:lnTo>
                  <a:lnTo>
                    <a:pt x="219" y="0"/>
                  </a:lnTo>
                  <a:lnTo>
                    <a:pt x="237" y="0"/>
                  </a:lnTo>
                  <a:lnTo>
                    <a:pt x="243" y="11"/>
                  </a:lnTo>
                  <a:lnTo>
                    <a:pt x="255" y="22"/>
                  </a:lnTo>
                  <a:lnTo>
                    <a:pt x="242" y="20"/>
                  </a:lnTo>
                  <a:lnTo>
                    <a:pt x="246" y="26"/>
                  </a:lnTo>
                  <a:lnTo>
                    <a:pt x="265" y="33"/>
                  </a:lnTo>
                  <a:lnTo>
                    <a:pt x="276" y="48"/>
                  </a:lnTo>
                  <a:lnTo>
                    <a:pt x="278" y="60"/>
                  </a:lnTo>
                  <a:lnTo>
                    <a:pt x="274" y="72"/>
                  </a:lnTo>
                  <a:lnTo>
                    <a:pt x="274" y="90"/>
                  </a:lnTo>
                  <a:lnTo>
                    <a:pt x="282" y="107"/>
                  </a:lnTo>
                  <a:lnTo>
                    <a:pt x="284" y="123"/>
                  </a:lnTo>
                  <a:lnTo>
                    <a:pt x="280" y="134"/>
                  </a:lnTo>
                  <a:lnTo>
                    <a:pt x="281" y="140"/>
                  </a:lnTo>
                  <a:lnTo>
                    <a:pt x="280" y="149"/>
                  </a:lnTo>
                  <a:lnTo>
                    <a:pt x="281" y="16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6" name="Freeform 293">
              <a:extLst>
                <a:ext uri="{FF2B5EF4-FFF2-40B4-BE49-F238E27FC236}">
                  <a16:creationId xmlns:a16="http://schemas.microsoft.com/office/drawing/2014/main" id="{02950A5F-F770-4DFC-96CF-5DF1A4F3437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225" y="1133"/>
              <a:ext cx="134" cy="107"/>
            </a:xfrm>
            <a:custGeom>
              <a:avLst/>
              <a:gdLst/>
              <a:ahLst/>
              <a:cxnLst>
                <a:cxn ang="0">
                  <a:pos x="439" y="71"/>
                </a:cxn>
                <a:cxn ang="0">
                  <a:pos x="489" y="0"/>
                </a:cxn>
                <a:cxn ang="0">
                  <a:pos x="501" y="69"/>
                </a:cxn>
                <a:cxn ang="0">
                  <a:pos x="525" y="120"/>
                </a:cxn>
                <a:cxn ang="0">
                  <a:pos x="510" y="172"/>
                </a:cxn>
                <a:cxn ang="0">
                  <a:pos x="548" y="213"/>
                </a:cxn>
                <a:cxn ang="0">
                  <a:pos x="551" y="218"/>
                </a:cxn>
                <a:cxn ang="0">
                  <a:pos x="605" y="240"/>
                </a:cxn>
                <a:cxn ang="0">
                  <a:pos x="637" y="191"/>
                </a:cxn>
                <a:cxn ang="0">
                  <a:pos x="672" y="281"/>
                </a:cxn>
                <a:cxn ang="0">
                  <a:pos x="643" y="385"/>
                </a:cxn>
                <a:cxn ang="0">
                  <a:pos x="575" y="430"/>
                </a:cxn>
                <a:cxn ang="0">
                  <a:pos x="526" y="423"/>
                </a:cxn>
                <a:cxn ang="0">
                  <a:pos x="492" y="389"/>
                </a:cxn>
                <a:cxn ang="0">
                  <a:pos x="450" y="435"/>
                </a:cxn>
                <a:cxn ang="0">
                  <a:pos x="383" y="475"/>
                </a:cxn>
                <a:cxn ang="0">
                  <a:pos x="347" y="502"/>
                </a:cxn>
                <a:cxn ang="0">
                  <a:pos x="231" y="530"/>
                </a:cxn>
                <a:cxn ang="0">
                  <a:pos x="181" y="466"/>
                </a:cxn>
                <a:cxn ang="0">
                  <a:pos x="229" y="448"/>
                </a:cxn>
                <a:cxn ang="0">
                  <a:pos x="304" y="408"/>
                </a:cxn>
                <a:cxn ang="0">
                  <a:pos x="344" y="396"/>
                </a:cxn>
                <a:cxn ang="0">
                  <a:pos x="355" y="352"/>
                </a:cxn>
                <a:cxn ang="0">
                  <a:pos x="293" y="361"/>
                </a:cxn>
                <a:cxn ang="0">
                  <a:pos x="263" y="389"/>
                </a:cxn>
                <a:cxn ang="0">
                  <a:pos x="207" y="408"/>
                </a:cxn>
                <a:cxn ang="0">
                  <a:pos x="209" y="357"/>
                </a:cxn>
                <a:cxn ang="0">
                  <a:pos x="218" y="329"/>
                </a:cxn>
                <a:cxn ang="0">
                  <a:pos x="171" y="346"/>
                </a:cxn>
                <a:cxn ang="0">
                  <a:pos x="155" y="416"/>
                </a:cxn>
                <a:cxn ang="0">
                  <a:pos x="113" y="388"/>
                </a:cxn>
                <a:cxn ang="0">
                  <a:pos x="85" y="389"/>
                </a:cxn>
                <a:cxn ang="0">
                  <a:pos x="25" y="379"/>
                </a:cxn>
                <a:cxn ang="0">
                  <a:pos x="24" y="309"/>
                </a:cxn>
                <a:cxn ang="0">
                  <a:pos x="130" y="276"/>
                </a:cxn>
                <a:cxn ang="0">
                  <a:pos x="60" y="297"/>
                </a:cxn>
                <a:cxn ang="0">
                  <a:pos x="103" y="231"/>
                </a:cxn>
                <a:cxn ang="0">
                  <a:pos x="47" y="225"/>
                </a:cxn>
                <a:cxn ang="0">
                  <a:pos x="51" y="179"/>
                </a:cxn>
                <a:cxn ang="0">
                  <a:pos x="156" y="159"/>
                </a:cxn>
                <a:cxn ang="0">
                  <a:pos x="92" y="129"/>
                </a:cxn>
                <a:cxn ang="0">
                  <a:pos x="166" y="78"/>
                </a:cxn>
                <a:cxn ang="0">
                  <a:pos x="192" y="147"/>
                </a:cxn>
                <a:cxn ang="0">
                  <a:pos x="280" y="152"/>
                </a:cxn>
                <a:cxn ang="0">
                  <a:pos x="301" y="223"/>
                </a:cxn>
                <a:cxn ang="0">
                  <a:pos x="339" y="239"/>
                </a:cxn>
                <a:cxn ang="0">
                  <a:pos x="343" y="287"/>
                </a:cxn>
                <a:cxn ang="0">
                  <a:pos x="377" y="293"/>
                </a:cxn>
                <a:cxn ang="0">
                  <a:pos x="478" y="301"/>
                </a:cxn>
                <a:cxn ang="0">
                  <a:pos x="450" y="236"/>
                </a:cxn>
                <a:cxn ang="0">
                  <a:pos x="449" y="204"/>
                </a:cxn>
                <a:cxn ang="0">
                  <a:pos x="440" y="148"/>
                </a:cxn>
                <a:cxn ang="0">
                  <a:pos x="401" y="100"/>
                </a:cxn>
              </a:cxnLst>
              <a:rect l="0" t="0" r="r" b="b"/>
              <a:pathLst>
                <a:path w="672" h="534">
                  <a:moveTo>
                    <a:pt x="420" y="83"/>
                  </a:moveTo>
                  <a:lnTo>
                    <a:pt x="420" y="80"/>
                  </a:lnTo>
                  <a:lnTo>
                    <a:pt x="420" y="82"/>
                  </a:lnTo>
                  <a:lnTo>
                    <a:pt x="433" y="81"/>
                  </a:lnTo>
                  <a:lnTo>
                    <a:pt x="439" y="71"/>
                  </a:lnTo>
                  <a:lnTo>
                    <a:pt x="439" y="59"/>
                  </a:lnTo>
                  <a:lnTo>
                    <a:pt x="458" y="8"/>
                  </a:lnTo>
                  <a:lnTo>
                    <a:pt x="466" y="3"/>
                  </a:lnTo>
                  <a:lnTo>
                    <a:pt x="478" y="6"/>
                  </a:lnTo>
                  <a:lnTo>
                    <a:pt x="489" y="0"/>
                  </a:lnTo>
                  <a:lnTo>
                    <a:pt x="503" y="26"/>
                  </a:lnTo>
                  <a:lnTo>
                    <a:pt x="503" y="37"/>
                  </a:lnTo>
                  <a:lnTo>
                    <a:pt x="493" y="49"/>
                  </a:lnTo>
                  <a:lnTo>
                    <a:pt x="495" y="61"/>
                  </a:lnTo>
                  <a:lnTo>
                    <a:pt x="501" y="69"/>
                  </a:lnTo>
                  <a:lnTo>
                    <a:pt x="500" y="76"/>
                  </a:lnTo>
                  <a:lnTo>
                    <a:pt x="501" y="94"/>
                  </a:lnTo>
                  <a:lnTo>
                    <a:pt x="504" y="99"/>
                  </a:lnTo>
                  <a:lnTo>
                    <a:pt x="511" y="102"/>
                  </a:lnTo>
                  <a:lnTo>
                    <a:pt x="525" y="120"/>
                  </a:lnTo>
                  <a:lnTo>
                    <a:pt x="526" y="129"/>
                  </a:lnTo>
                  <a:lnTo>
                    <a:pt x="525" y="139"/>
                  </a:lnTo>
                  <a:lnTo>
                    <a:pt x="527" y="143"/>
                  </a:lnTo>
                  <a:lnTo>
                    <a:pt x="519" y="152"/>
                  </a:lnTo>
                  <a:lnTo>
                    <a:pt x="510" y="172"/>
                  </a:lnTo>
                  <a:lnTo>
                    <a:pt x="500" y="178"/>
                  </a:lnTo>
                  <a:lnTo>
                    <a:pt x="512" y="183"/>
                  </a:lnTo>
                  <a:lnTo>
                    <a:pt x="536" y="178"/>
                  </a:lnTo>
                  <a:lnTo>
                    <a:pt x="554" y="196"/>
                  </a:lnTo>
                  <a:lnTo>
                    <a:pt x="548" y="213"/>
                  </a:lnTo>
                  <a:lnTo>
                    <a:pt x="541" y="215"/>
                  </a:lnTo>
                  <a:lnTo>
                    <a:pt x="531" y="234"/>
                  </a:lnTo>
                  <a:lnTo>
                    <a:pt x="533" y="243"/>
                  </a:lnTo>
                  <a:lnTo>
                    <a:pt x="543" y="222"/>
                  </a:lnTo>
                  <a:lnTo>
                    <a:pt x="551" y="218"/>
                  </a:lnTo>
                  <a:lnTo>
                    <a:pt x="560" y="215"/>
                  </a:lnTo>
                  <a:lnTo>
                    <a:pt x="579" y="218"/>
                  </a:lnTo>
                  <a:lnTo>
                    <a:pt x="594" y="266"/>
                  </a:lnTo>
                  <a:lnTo>
                    <a:pt x="600" y="242"/>
                  </a:lnTo>
                  <a:lnTo>
                    <a:pt x="605" y="240"/>
                  </a:lnTo>
                  <a:lnTo>
                    <a:pt x="600" y="236"/>
                  </a:lnTo>
                  <a:lnTo>
                    <a:pt x="595" y="207"/>
                  </a:lnTo>
                  <a:lnTo>
                    <a:pt x="601" y="196"/>
                  </a:lnTo>
                  <a:lnTo>
                    <a:pt x="606" y="184"/>
                  </a:lnTo>
                  <a:lnTo>
                    <a:pt x="637" y="191"/>
                  </a:lnTo>
                  <a:lnTo>
                    <a:pt x="659" y="215"/>
                  </a:lnTo>
                  <a:lnTo>
                    <a:pt x="671" y="245"/>
                  </a:lnTo>
                  <a:lnTo>
                    <a:pt x="670" y="258"/>
                  </a:lnTo>
                  <a:lnTo>
                    <a:pt x="672" y="265"/>
                  </a:lnTo>
                  <a:lnTo>
                    <a:pt x="672" y="281"/>
                  </a:lnTo>
                  <a:lnTo>
                    <a:pt x="670" y="296"/>
                  </a:lnTo>
                  <a:lnTo>
                    <a:pt x="660" y="304"/>
                  </a:lnTo>
                  <a:lnTo>
                    <a:pt x="654" y="347"/>
                  </a:lnTo>
                  <a:lnTo>
                    <a:pt x="649" y="357"/>
                  </a:lnTo>
                  <a:lnTo>
                    <a:pt x="643" y="385"/>
                  </a:lnTo>
                  <a:lnTo>
                    <a:pt x="635" y="404"/>
                  </a:lnTo>
                  <a:lnTo>
                    <a:pt x="618" y="405"/>
                  </a:lnTo>
                  <a:lnTo>
                    <a:pt x="611" y="410"/>
                  </a:lnTo>
                  <a:lnTo>
                    <a:pt x="600" y="425"/>
                  </a:lnTo>
                  <a:lnTo>
                    <a:pt x="575" y="430"/>
                  </a:lnTo>
                  <a:lnTo>
                    <a:pt x="560" y="423"/>
                  </a:lnTo>
                  <a:lnTo>
                    <a:pt x="552" y="416"/>
                  </a:lnTo>
                  <a:lnTo>
                    <a:pt x="546" y="409"/>
                  </a:lnTo>
                  <a:lnTo>
                    <a:pt x="547" y="395"/>
                  </a:lnTo>
                  <a:lnTo>
                    <a:pt x="526" y="423"/>
                  </a:lnTo>
                  <a:lnTo>
                    <a:pt x="509" y="425"/>
                  </a:lnTo>
                  <a:lnTo>
                    <a:pt x="490" y="421"/>
                  </a:lnTo>
                  <a:lnTo>
                    <a:pt x="500" y="411"/>
                  </a:lnTo>
                  <a:lnTo>
                    <a:pt x="492" y="398"/>
                  </a:lnTo>
                  <a:lnTo>
                    <a:pt x="492" y="389"/>
                  </a:lnTo>
                  <a:lnTo>
                    <a:pt x="484" y="394"/>
                  </a:lnTo>
                  <a:lnTo>
                    <a:pt x="481" y="405"/>
                  </a:lnTo>
                  <a:lnTo>
                    <a:pt x="472" y="416"/>
                  </a:lnTo>
                  <a:lnTo>
                    <a:pt x="461" y="421"/>
                  </a:lnTo>
                  <a:lnTo>
                    <a:pt x="450" y="435"/>
                  </a:lnTo>
                  <a:lnTo>
                    <a:pt x="425" y="442"/>
                  </a:lnTo>
                  <a:lnTo>
                    <a:pt x="414" y="442"/>
                  </a:lnTo>
                  <a:lnTo>
                    <a:pt x="386" y="457"/>
                  </a:lnTo>
                  <a:lnTo>
                    <a:pt x="387" y="466"/>
                  </a:lnTo>
                  <a:lnTo>
                    <a:pt x="383" y="475"/>
                  </a:lnTo>
                  <a:lnTo>
                    <a:pt x="376" y="480"/>
                  </a:lnTo>
                  <a:lnTo>
                    <a:pt x="375" y="485"/>
                  </a:lnTo>
                  <a:lnTo>
                    <a:pt x="358" y="495"/>
                  </a:lnTo>
                  <a:lnTo>
                    <a:pt x="348" y="497"/>
                  </a:lnTo>
                  <a:lnTo>
                    <a:pt x="347" y="502"/>
                  </a:lnTo>
                  <a:lnTo>
                    <a:pt x="332" y="503"/>
                  </a:lnTo>
                  <a:lnTo>
                    <a:pt x="325" y="514"/>
                  </a:lnTo>
                  <a:lnTo>
                    <a:pt x="299" y="528"/>
                  </a:lnTo>
                  <a:lnTo>
                    <a:pt x="277" y="534"/>
                  </a:lnTo>
                  <a:lnTo>
                    <a:pt x="231" y="530"/>
                  </a:lnTo>
                  <a:lnTo>
                    <a:pt x="202" y="512"/>
                  </a:lnTo>
                  <a:lnTo>
                    <a:pt x="184" y="495"/>
                  </a:lnTo>
                  <a:lnTo>
                    <a:pt x="177" y="482"/>
                  </a:lnTo>
                  <a:lnTo>
                    <a:pt x="177" y="478"/>
                  </a:lnTo>
                  <a:lnTo>
                    <a:pt x="181" y="466"/>
                  </a:lnTo>
                  <a:lnTo>
                    <a:pt x="191" y="455"/>
                  </a:lnTo>
                  <a:lnTo>
                    <a:pt x="198" y="454"/>
                  </a:lnTo>
                  <a:lnTo>
                    <a:pt x="212" y="446"/>
                  </a:lnTo>
                  <a:lnTo>
                    <a:pt x="224" y="443"/>
                  </a:lnTo>
                  <a:lnTo>
                    <a:pt x="229" y="448"/>
                  </a:lnTo>
                  <a:lnTo>
                    <a:pt x="235" y="447"/>
                  </a:lnTo>
                  <a:lnTo>
                    <a:pt x="242" y="441"/>
                  </a:lnTo>
                  <a:lnTo>
                    <a:pt x="242" y="431"/>
                  </a:lnTo>
                  <a:lnTo>
                    <a:pt x="253" y="415"/>
                  </a:lnTo>
                  <a:lnTo>
                    <a:pt x="304" y="408"/>
                  </a:lnTo>
                  <a:lnTo>
                    <a:pt x="315" y="409"/>
                  </a:lnTo>
                  <a:lnTo>
                    <a:pt x="317" y="420"/>
                  </a:lnTo>
                  <a:lnTo>
                    <a:pt x="327" y="420"/>
                  </a:lnTo>
                  <a:lnTo>
                    <a:pt x="334" y="404"/>
                  </a:lnTo>
                  <a:lnTo>
                    <a:pt x="344" y="396"/>
                  </a:lnTo>
                  <a:lnTo>
                    <a:pt x="350" y="383"/>
                  </a:lnTo>
                  <a:lnTo>
                    <a:pt x="363" y="372"/>
                  </a:lnTo>
                  <a:lnTo>
                    <a:pt x="368" y="362"/>
                  </a:lnTo>
                  <a:lnTo>
                    <a:pt x="366" y="352"/>
                  </a:lnTo>
                  <a:lnTo>
                    <a:pt x="355" y="352"/>
                  </a:lnTo>
                  <a:lnTo>
                    <a:pt x="343" y="376"/>
                  </a:lnTo>
                  <a:lnTo>
                    <a:pt x="331" y="372"/>
                  </a:lnTo>
                  <a:lnTo>
                    <a:pt x="294" y="383"/>
                  </a:lnTo>
                  <a:lnTo>
                    <a:pt x="289" y="372"/>
                  </a:lnTo>
                  <a:lnTo>
                    <a:pt x="293" y="361"/>
                  </a:lnTo>
                  <a:lnTo>
                    <a:pt x="278" y="372"/>
                  </a:lnTo>
                  <a:lnTo>
                    <a:pt x="277" y="358"/>
                  </a:lnTo>
                  <a:lnTo>
                    <a:pt x="272" y="356"/>
                  </a:lnTo>
                  <a:lnTo>
                    <a:pt x="270" y="376"/>
                  </a:lnTo>
                  <a:lnTo>
                    <a:pt x="263" y="389"/>
                  </a:lnTo>
                  <a:lnTo>
                    <a:pt x="251" y="392"/>
                  </a:lnTo>
                  <a:lnTo>
                    <a:pt x="247" y="379"/>
                  </a:lnTo>
                  <a:lnTo>
                    <a:pt x="239" y="394"/>
                  </a:lnTo>
                  <a:lnTo>
                    <a:pt x="224" y="398"/>
                  </a:lnTo>
                  <a:lnTo>
                    <a:pt x="207" y="408"/>
                  </a:lnTo>
                  <a:lnTo>
                    <a:pt x="200" y="396"/>
                  </a:lnTo>
                  <a:lnTo>
                    <a:pt x="202" y="389"/>
                  </a:lnTo>
                  <a:lnTo>
                    <a:pt x="215" y="373"/>
                  </a:lnTo>
                  <a:lnTo>
                    <a:pt x="212" y="372"/>
                  </a:lnTo>
                  <a:lnTo>
                    <a:pt x="209" y="357"/>
                  </a:lnTo>
                  <a:lnTo>
                    <a:pt x="210" y="340"/>
                  </a:lnTo>
                  <a:lnTo>
                    <a:pt x="225" y="330"/>
                  </a:lnTo>
                  <a:lnTo>
                    <a:pt x="235" y="319"/>
                  </a:lnTo>
                  <a:lnTo>
                    <a:pt x="227" y="319"/>
                  </a:lnTo>
                  <a:lnTo>
                    <a:pt x="218" y="329"/>
                  </a:lnTo>
                  <a:lnTo>
                    <a:pt x="199" y="324"/>
                  </a:lnTo>
                  <a:lnTo>
                    <a:pt x="191" y="363"/>
                  </a:lnTo>
                  <a:lnTo>
                    <a:pt x="186" y="367"/>
                  </a:lnTo>
                  <a:lnTo>
                    <a:pt x="180" y="349"/>
                  </a:lnTo>
                  <a:lnTo>
                    <a:pt x="171" y="346"/>
                  </a:lnTo>
                  <a:lnTo>
                    <a:pt x="170" y="363"/>
                  </a:lnTo>
                  <a:lnTo>
                    <a:pt x="178" y="376"/>
                  </a:lnTo>
                  <a:lnTo>
                    <a:pt x="177" y="394"/>
                  </a:lnTo>
                  <a:lnTo>
                    <a:pt x="171" y="396"/>
                  </a:lnTo>
                  <a:lnTo>
                    <a:pt x="155" y="416"/>
                  </a:lnTo>
                  <a:lnTo>
                    <a:pt x="143" y="415"/>
                  </a:lnTo>
                  <a:lnTo>
                    <a:pt x="138" y="396"/>
                  </a:lnTo>
                  <a:lnTo>
                    <a:pt x="138" y="378"/>
                  </a:lnTo>
                  <a:lnTo>
                    <a:pt x="124" y="389"/>
                  </a:lnTo>
                  <a:lnTo>
                    <a:pt x="113" y="388"/>
                  </a:lnTo>
                  <a:lnTo>
                    <a:pt x="114" y="405"/>
                  </a:lnTo>
                  <a:lnTo>
                    <a:pt x="114" y="420"/>
                  </a:lnTo>
                  <a:lnTo>
                    <a:pt x="102" y="417"/>
                  </a:lnTo>
                  <a:lnTo>
                    <a:pt x="80" y="399"/>
                  </a:lnTo>
                  <a:lnTo>
                    <a:pt x="85" y="389"/>
                  </a:lnTo>
                  <a:lnTo>
                    <a:pt x="76" y="383"/>
                  </a:lnTo>
                  <a:lnTo>
                    <a:pt x="78" y="369"/>
                  </a:lnTo>
                  <a:lnTo>
                    <a:pt x="64" y="374"/>
                  </a:lnTo>
                  <a:lnTo>
                    <a:pt x="58" y="388"/>
                  </a:lnTo>
                  <a:lnTo>
                    <a:pt x="25" y="379"/>
                  </a:lnTo>
                  <a:lnTo>
                    <a:pt x="10" y="372"/>
                  </a:lnTo>
                  <a:lnTo>
                    <a:pt x="0" y="358"/>
                  </a:lnTo>
                  <a:lnTo>
                    <a:pt x="1" y="351"/>
                  </a:lnTo>
                  <a:lnTo>
                    <a:pt x="11" y="325"/>
                  </a:lnTo>
                  <a:lnTo>
                    <a:pt x="24" y="309"/>
                  </a:lnTo>
                  <a:lnTo>
                    <a:pt x="51" y="307"/>
                  </a:lnTo>
                  <a:lnTo>
                    <a:pt x="87" y="309"/>
                  </a:lnTo>
                  <a:lnTo>
                    <a:pt x="94" y="306"/>
                  </a:lnTo>
                  <a:lnTo>
                    <a:pt x="105" y="291"/>
                  </a:lnTo>
                  <a:lnTo>
                    <a:pt x="130" y="276"/>
                  </a:lnTo>
                  <a:lnTo>
                    <a:pt x="140" y="259"/>
                  </a:lnTo>
                  <a:lnTo>
                    <a:pt x="122" y="272"/>
                  </a:lnTo>
                  <a:lnTo>
                    <a:pt x="101" y="276"/>
                  </a:lnTo>
                  <a:lnTo>
                    <a:pt x="86" y="288"/>
                  </a:lnTo>
                  <a:lnTo>
                    <a:pt x="60" y="297"/>
                  </a:lnTo>
                  <a:lnTo>
                    <a:pt x="22" y="293"/>
                  </a:lnTo>
                  <a:lnTo>
                    <a:pt x="22" y="270"/>
                  </a:lnTo>
                  <a:lnTo>
                    <a:pt x="33" y="245"/>
                  </a:lnTo>
                  <a:lnTo>
                    <a:pt x="76" y="240"/>
                  </a:lnTo>
                  <a:lnTo>
                    <a:pt x="103" y="231"/>
                  </a:lnTo>
                  <a:lnTo>
                    <a:pt x="144" y="226"/>
                  </a:lnTo>
                  <a:lnTo>
                    <a:pt x="157" y="212"/>
                  </a:lnTo>
                  <a:lnTo>
                    <a:pt x="134" y="222"/>
                  </a:lnTo>
                  <a:lnTo>
                    <a:pt x="55" y="231"/>
                  </a:lnTo>
                  <a:lnTo>
                    <a:pt x="47" y="225"/>
                  </a:lnTo>
                  <a:lnTo>
                    <a:pt x="47" y="210"/>
                  </a:lnTo>
                  <a:lnTo>
                    <a:pt x="53" y="200"/>
                  </a:lnTo>
                  <a:lnTo>
                    <a:pt x="60" y="196"/>
                  </a:lnTo>
                  <a:lnTo>
                    <a:pt x="58" y="188"/>
                  </a:lnTo>
                  <a:lnTo>
                    <a:pt x="51" y="179"/>
                  </a:lnTo>
                  <a:lnTo>
                    <a:pt x="62" y="158"/>
                  </a:lnTo>
                  <a:lnTo>
                    <a:pt x="76" y="151"/>
                  </a:lnTo>
                  <a:lnTo>
                    <a:pt x="103" y="153"/>
                  </a:lnTo>
                  <a:lnTo>
                    <a:pt x="118" y="151"/>
                  </a:lnTo>
                  <a:lnTo>
                    <a:pt x="156" y="159"/>
                  </a:lnTo>
                  <a:lnTo>
                    <a:pt x="161" y="154"/>
                  </a:lnTo>
                  <a:lnTo>
                    <a:pt x="151" y="154"/>
                  </a:lnTo>
                  <a:lnTo>
                    <a:pt x="144" y="143"/>
                  </a:lnTo>
                  <a:lnTo>
                    <a:pt x="100" y="139"/>
                  </a:lnTo>
                  <a:lnTo>
                    <a:pt x="92" y="129"/>
                  </a:lnTo>
                  <a:lnTo>
                    <a:pt x="101" y="103"/>
                  </a:lnTo>
                  <a:lnTo>
                    <a:pt x="113" y="88"/>
                  </a:lnTo>
                  <a:lnTo>
                    <a:pt x="138" y="88"/>
                  </a:lnTo>
                  <a:lnTo>
                    <a:pt x="146" y="78"/>
                  </a:lnTo>
                  <a:lnTo>
                    <a:pt x="166" y="78"/>
                  </a:lnTo>
                  <a:lnTo>
                    <a:pt x="180" y="83"/>
                  </a:lnTo>
                  <a:lnTo>
                    <a:pt x="191" y="97"/>
                  </a:lnTo>
                  <a:lnTo>
                    <a:pt x="191" y="116"/>
                  </a:lnTo>
                  <a:lnTo>
                    <a:pt x="186" y="124"/>
                  </a:lnTo>
                  <a:lnTo>
                    <a:pt x="192" y="147"/>
                  </a:lnTo>
                  <a:lnTo>
                    <a:pt x="219" y="147"/>
                  </a:lnTo>
                  <a:lnTo>
                    <a:pt x="234" y="136"/>
                  </a:lnTo>
                  <a:lnTo>
                    <a:pt x="258" y="135"/>
                  </a:lnTo>
                  <a:lnTo>
                    <a:pt x="258" y="148"/>
                  </a:lnTo>
                  <a:lnTo>
                    <a:pt x="280" y="152"/>
                  </a:lnTo>
                  <a:lnTo>
                    <a:pt x="288" y="179"/>
                  </a:lnTo>
                  <a:lnTo>
                    <a:pt x="302" y="200"/>
                  </a:lnTo>
                  <a:lnTo>
                    <a:pt x="312" y="200"/>
                  </a:lnTo>
                  <a:lnTo>
                    <a:pt x="321" y="210"/>
                  </a:lnTo>
                  <a:lnTo>
                    <a:pt x="301" y="223"/>
                  </a:lnTo>
                  <a:lnTo>
                    <a:pt x="300" y="234"/>
                  </a:lnTo>
                  <a:lnTo>
                    <a:pt x="310" y="237"/>
                  </a:lnTo>
                  <a:lnTo>
                    <a:pt x="336" y="227"/>
                  </a:lnTo>
                  <a:lnTo>
                    <a:pt x="336" y="232"/>
                  </a:lnTo>
                  <a:lnTo>
                    <a:pt x="339" y="239"/>
                  </a:lnTo>
                  <a:lnTo>
                    <a:pt x="342" y="250"/>
                  </a:lnTo>
                  <a:lnTo>
                    <a:pt x="336" y="258"/>
                  </a:lnTo>
                  <a:lnTo>
                    <a:pt x="340" y="256"/>
                  </a:lnTo>
                  <a:lnTo>
                    <a:pt x="344" y="271"/>
                  </a:lnTo>
                  <a:lnTo>
                    <a:pt x="343" y="287"/>
                  </a:lnTo>
                  <a:lnTo>
                    <a:pt x="349" y="297"/>
                  </a:lnTo>
                  <a:lnTo>
                    <a:pt x="359" y="298"/>
                  </a:lnTo>
                  <a:lnTo>
                    <a:pt x="366" y="297"/>
                  </a:lnTo>
                  <a:lnTo>
                    <a:pt x="371" y="292"/>
                  </a:lnTo>
                  <a:lnTo>
                    <a:pt x="377" y="293"/>
                  </a:lnTo>
                  <a:lnTo>
                    <a:pt x="395" y="288"/>
                  </a:lnTo>
                  <a:lnTo>
                    <a:pt x="399" y="297"/>
                  </a:lnTo>
                  <a:lnTo>
                    <a:pt x="419" y="293"/>
                  </a:lnTo>
                  <a:lnTo>
                    <a:pt x="469" y="303"/>
                  </a:lnTo>
                  <a:lnTo>
                    <a:pt x="478" y="301"/>
                  </a:lnTo>
                  <a:lnTo>
                    <a:pt x="482" y="283"/>
                  </a:lnTo>
                  <a:lnTo>
                    <a:pt x="482" y="261"/>
                  </a:lnTo>
                  <a:lnTo>
                    <a:pt x="468" y="245"/>
                  </a:lnTo>
                  <a:lnTo>
                    <a:pt x="462" y="233"/>
                  </a:lnTo>
                  <a:lnTo>
                    <a:pt x="450" y="236"/>
                  </a:lnTo>
                  <a:lnTo>
                    <a:pt x="444" y="229"/>
                  </a:lnTo>
                  <a:lnTo>
                    <a:pt x="440" y="221"/>
                  </a:lnTo>
                  <a:lnTo>
                    <a:pt x="431" y="227"/>
                  </a:lnTo>
                  <a:lnTo>
                    <a:pt x="425" y="218"/>
                  </a:lnTo>
                  <a:lnTo>
                    <a:pt x="449" y="204"/>
                  </a:lnTo>
                  <a:lnTo>
                    <a:pt x="451" y="193"/>
                  </a:lnTo>
                  <a:lnTo>
                    <a:pt x="462" y="190"/>
                  </a:lnTo>
                  <a:lnTo>
                    <a:pt x="456" y="163"/>
                  </a:lnTo>
                  <a:lnTo>
                    <a:pt x="450" y="152"/>
                  </a:lnTo>
                  <a:lnTo>
                    <a:pt x="440" y="148"/>
                  </a:lnTo>
                  <a:lnTo>
                    <a:pt x="438" y="142"/>
                  </a:lnTo>
                  <a:lnTo>
                    <a:pt x="424" y="139"/>
                  </a:lnTo>
                  <a:lnTo>
                    <a:pt x="402" y="120"/>
                  </a:lnTo>
                  <a:lnTo>
                    <a:pt x="401" y="110"/>
                  </a:lnTo>
                  <a:lnTo>
                    <a:pt x="401" y="100"/>
                  </a:lnTo>
                  <a:lnTo>
                    <a:pt x="396" y="93"/>
                  </a:lnTo>
                  <a:lnTo>
                    <a:pt x="412" y="89"/>
                  </a:lnTo>
                  <a:lnTo>
                    <a:pt x="420" y="8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7" name="Freeform 294">
              <a:extLst>
                <a:ext uri="{FF2B5EF4-FFF2-40B4-BE49-F238E27FC236}">
                  <a16:creationId xmlns:a16="http://schemas.microsoft.com/office/drawing/2014/main" id="{B05471A7-7095-4A28-AFB3-115881DEAC4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168" y="1099"/>
              <a:ext cx="80" cy="82"/>
            </a:xfrm>
            <a:custGeom>
              <a:avLst/>
              <a:gdLst/>
              <a:ahLst/>
              <a:cxnLst>
                <a:cxn ang="0">
                  <a:pos x="157" y="126"/>
                </a:cxn>
                <a:cxn ang="0">
                  <a:pos x="177" y="100"/>
                </a:cxn>
                <a:cxn ang="0">
                  <a:pos x="197" y="75"/>
                </a:cxn>
                <a:cxn ang="0">
                  <a:pos x="224" y="48"/>
                </a:cxn>
                <a:cxn ang="0">
                  <a:pos x="242" y="51"/>
                </a:cxn>
                <a:cxn ang="0">
                  <a:pos x="269" y="44"/>
                </a:cxn>
                <a:cxn ang="0">
                  <a:pos x="274" y="72"/>
                </a:cxn>
                <a:cxn ang="0">
                  <a:pos x="285" y="59"/>
                </a:cxn>
                <a:cxn ang="0">
                  <a:pos x="303" y="57"/>
                </a:cxn>
                <a:cxn ang="0">
                  <a:pos x="329" y="43"/>
                </a:cxn>
                <a:cxn ang="0">
                  <a:pos x="307" y="23"/>
                </a:cxn>
                <a:cxn ang="0">
                  <a:pos x="343" y="0"/>
                </a:cxn>
                <a:cxn ang="0">
                  <a:pos x="382" y="37"/>
                </a:cxn>
                <a:cxn ang="0">
                  <a:pos x="397" y="72"/>
                </a:cxn>
                <a:cxn ang="0">
                  <a:pos x="356" y="91"/>
                </a:cxn>
                <a:cxn ang="0">
                  <a:pos x="353" y="119"/>
                </a:cxn>
                <a:cxn ang="0">
                  <a:pos x="369" y="159"/>
                </a:cxn>
                <a:cxn ang="0">
                  <a:pos x="355" y="173"/>
                </a:cxn>
                <a:cxn ang="0">
                  <a:pos x="370" y="190"/>
                </a:cxn>
                <a:cxn ang="0">
                  <a:pos x="350" y="237"/>
                </a:cxn>
                <a:cxn ang="0">
                  <a:pos x="314" y="258"/>
                </a:cxn>
                <a:cxn ang="0">
                  <a:pos x="300" y="309"/>
                </a:cxn>
                <a:cxn ang="0">
                  <a:pos x="265" y="253"/>
                </a:cxn>
                <a:cxn ang="0">
                  <a:pos x="275" y="195"/>
                </a:cxn>
                <a:cxn ang="0">
                  <a:pos x="262" y="193"/>
                </a:cxn>
                <a:cxn ang="0">
                  <a:pos x="244" y="206"/>
                </a:cxn>
                <a:cxn ang="0">
                  <a:pos x="244" y="244"/>
                </a:cxn>
                <a:cxn ang="0">
                  <a:pos x="216" y="239"/>
                </a:cxn>
                <a:cxn ang="0">
                  <a:pos x="217" y="264"/>
                </a:cxn>
                <a:cxn ang="0">
                  <a:pos x="231" y="302"/>
                </a:cxn>
                <a:cxn ang="0">
                  <a:pos x="211" y="342"/>
                </a:cxn>
                <a:cxn ang="0">
                  <a:pos x="195" y="324"/>
                </a:cxn>
                <a:cxn ang="0">
                  <a:pos x="181" y="295"/>
                </a:cxn>
                <a:cxn ang="0">
                  <a:pos x="174" y="318"/>
                </a:cxn>
                <a:cxn ang="0">
                  <a:pos x="181" y="336"/>
                </a:cxn>
                <a:cxn ang="0">
                  <a:pos x="181" y="368"/>
                </a:cxn>
                <a:cxn ang="0">
                  <a:pos x="171" y="393"/>
                </a:cxn>
                <a:cxn ang="0">
                  <a:pos x="145" y="384"/>
                </a:cxn>
                <a:cxn ang="0">
                  <a:pos x="131" y="393"/>
                </a:cxn>
                <a:cxn ang="0">
                  <a:pos x="114" y="351"/>
                </a:cxn>
                <a:cxn ang="0">
                  <a:pos x="114" y="319"/>
                </a:cxn>
                <a:cxn ang="0">
                  <a:pos x="101" y="360"/>
                </a:cxn>
                <a:cxn ang="0">
                  <a:pos x="56" y="360"/>
                </a:cxn>
                <a:cxn ang="0">
                  <a:pos x="58" y="334"/>
                </a:cxn>
                <a:cxn ang="0">
                  <a:pos x="37" y="378"/>
                </a:cxn>
                <a:cxn ang="0">
                  <a:pos x="12" y="367"/>
                </a:cxn>
                <a:cxn ang="0">
                  <a:pos x="2" y="346"/>
                </a:cxn>
                <a:cxn ang="0">
                  <a:pos x="15" y="308"/>
                </a:cxn>
                <a:cxn ang="0">
                  <a:pos x="29" y="274"/>
                </a:cxn>
                <a:cxn ang="0">
                  <a:pos x="59" y="274"/>
                </a:cxn>
                <a:cxn ang="0">
                  <a:pos x="82" y="239"/>
                </a:cxn>
                <a:cxn ang="0">
                  <a:pos x="90" y="209"/>
                </a:cxn>
                <a:cxn ang="0">
                  <a:pos x="111" y="206"/>
                </a:cxn>
                <a:cxn ang="0">
                  <a:pos x="134" y="178"/>
                </a:cxn>
                <a:cxn ang="0">
                  <a:pos x="147" y="150"/>
                </a:cxn>
              </a:cxnLst>
              <a:rect l="0" t="0" r="r" b="b"/>
              <a:pathLst>
                <a:path w="399" h="411">
                  <a:moveTo>
                    <a:pt x="154" y="134"/>
                  </a:moveTo>
                  <a:lnTo>
                    <a:pt x="156" y="136"/>
                  </a:lnTo>
                  <a:lnTo>
                    <a:pt x="157" y="126"/>
                  </a:lnTo>
                  <a:lnTo>
                    <a:pt x="166" y="120"/>
                  </a:lnTo>
                  <a:lnTo>
                    <a:pt x="170" y="109"/>
                  </a:lnTo>
                  <a:lnTo>
                    <a:pt x="177" y="100"/>
                  </a:lnTo>
                  <a:lnTo>
                    <a:pt x="184" y="99"/>
                  </a:lnTo>
                  <a:lnTo>
                    <a:pt x="187" y="89"/>
                  </a:lnTo>
                  <a:lnTo>
                    <a:pt x="197" y="75"/>
                  </a:lnTo>
                  <a:lnTo>
                    <a:pt x="198" y="61"/>
                  </a:lnTo>
                  <a:lnTo>
                    <a:pt x="221" y="57"/>
                  </a:lnTo>
                  <a:lnTo>
                    <a:pt x="224" y="48"/>
                  </a:lnTo>
                  <a:lnTo>
                    <a:pt x="232" y="49"/>
                  </a:lnTo>
                  <a:lnTo>
                    <a:pt x="238" y="57"/>
                  </a:lnTo>
                  <a:lnTo>
                    <a:pt x="242" y="51"/>
                  </a:lnTo>
                  <a:lnTo>
                    <a:pt x="256" y="50"/>
                  </a:lnTo>
                  <a:lnTo>
                    <a:pt x="260" y="45"/>
                  </a:lnTo>
                  <a:lnTo>
                    <a:pt x="269" y="44"/>
                  </a:lnTo>
                  <a:lnTo>
                    <a:pt x="267" y="60"/>
                  </a:lnTo>
                  <a:lnTo>
                    <a:pt x="270" y="76"/>
                  </a:lnTo>
                  <a:lnTo>
                    <a:pt x="274" y="72"/>
                  </a:lnTo>
                  <a:lnTo>
                    <a:pt x="271" y="57"/>
                  </a:lnTo>
                  <a:lnTo>
                    <a:pt x="275" y="48"/>
                  </a:lnTo>
                  <a:lnTo>
                    <a:pt x="285" y="59"/>
                  </a:lnTo>
                  <a:lnTo>
                    <a:pt x="298" y="66"/>
                  </a:lnTo>
                  <a:lnTo>
                    <a:pt x="306" y="66"/>
                  </a:lnTo>
                  <a:lnTo>
                    <a:pt x="303" y="57"/>
                  </a:lnTo>
                  <a:lnTo>
                    <a:pt x="319" y="61"/>
                  </a:lnTo>
                  <a:lnTo>
                    <a:pt x="330" y="49"/>
                  </a:lnTo>
                  <a:lnTo>
                    <a:pt x="329" y="43"/>
                  </a:lnTo>
                  <a:lnTo>
                    <a:pt x="322" y="44"/>
                  </a:lnTo>
                  <a:lnTo>
                    <a:pt x="313" y="37"/>
                  </a:lnTo>
                  <a:lnTo>
                    <a:pt x="307" y="23"/>
                  </a:lnTo>
                  <a:lnTo>
                    <a:pt x="317" y="19"/>
                  </a:lnTo>
                  <a:lnTo>
                    <a:pt x="323" y="7"/>
                  </a:lnTo>
                  <a:lnTo>
                    <a:pt x="343" y="0"/>
                  </a:lnTo>
                  <a:lnTo>
                    <a:pt x="365" y="18"/>
                  </a:lnTo>
                  <a:lnTo>
                    <a:pt x="365" y="24"/>
                  </a:lnTo>
                  <a:lnTo>
                    <a:pt x="382" y="37"/>
                  </a:lnTo>
                  <a:lnTo>
                    <a:pt x="399" y="57"/>
                  </a:lnTo>
                  <a:lnTo>
                    <a:pt x="399" y="66"/>
                  </a:lnTo>
                  <a:lnTo>
                    <a:pt x="397" y="72"/>
                  </a:lnTo>
                  <a:lnTo>
                    <a:pt x="384" y="77"/>
                  </a:lnTo>
                  <a:lnTo>
                    <a:pt x="381" y="85"/>
                  </a:lnTo>
                  <a:lnTo>
                    <a:pt x="356" y="91"/>
                  </a:lnTo>
                  <a:lnTo>
                    <a:pt x="349" y="99"/>
                  </a:lnTo>
                  <a:lnTo>
                    <a:pt x="348" y="108"/>
                  </a:lnTo>
                  <a:lnTo>
                    <a:pt x="353" y="119"/>
                  </a:lnTo>
                  <a:lnTo>
                    <a:pt x="376" y="148"/>
                  </a:lnTo>
                  <a:lnTo>
                    <a:pt x="377" y="159"/>
                  </a:lnTo>
                  <a:lnTo>
                    <a:pt x="369" y="159"/>
                  </a:lnTo>
                  <a:lnTo>
                    <a:pt x="360" y="152"/>
                  </a:lnTo>
                  <a:lnTo>
                    <a:pt x="353" y="159"/>
                  </a:lnTo>
                  <a:lnTo>
                    <a:pt x="355" y="173"/>
                  </a:lnTo>
                  <a:lnTo>
                    <a:pt x="364" y="174"/>
                  </a:lnTo>
                  <a:lnTo>
                    <a:pt x="366" y="186"/>
                  </a:lnTo>
                  <a:lnTo>
                    <a:pt x="370" y="190"/>
                  </a:lnTo>
                  <a:lnTo>
                    <a:pt x="375" y="210"/>
                  </a:lnTo>
                  <a:lnTo>
                    <a:pt x="366" y="222"/>
                  </a:lnTo>
                  <a:lnTo>
                    <a:pt x="350" y="237"/>
                  </a:lnTo>
                  <a:lnTo>
                    <a:pt x="324" y="237"/>
                  </a:lnTo>
                  <a:lnTo>
                    <a:pt x="318" y="244"/>
                  </a:lnTo>
                  <a:lnTo>
                    <a:pt x="314" y="258"/>
                  </a:lnTo>
                  <a:lnTo>
                    <a:pt x="317" y="288"/>
                  </a:lnTo>
                  <a:lnTo>
                    <a:pt x="313" y="302"/>
                  </a:lnTo>
                  <a:lnTo>
                    <a:pt x="300" y="309"/>
                  </a:lnTo>
                  <a:lnTo>
                    <a:pt x="287" y="307"/>
                  </a:lnTo>
                  <a:lnTo>
                    <a:pt x="265" y="269"/>
                  </a:lnTo>
                  <a:lnTo>
                    <a:pt x="265" y="253"/>
                  </a:lnTo>
                  <a:lnTo>
                    <a:pt x="269" y="237"/>
                  </a:lnTo>
                  <a:lnTo>
                    <a:pt x="268" y="220"/>
                  </a:lnTo>
                  <a:lnTo>
                    <a:pt x="275" y="195"/>
                  </a:lnTo>
                  <a:lnTo>
                    <a:pt x="276" y="183"/>
                  </a:lnTo>
                  <a:lnTo>
                    <a:pt x="270" y="182"/>
                  </a:lnTo>
                  <a:lnTo>
                    <a:pt x="262" y="193"/>
                  </a:lnTo>
                  <a:lnTo>
                    <a:pt x="246" y="189"/>
                  </a:lnTo>
                  <a:lnTo>
                    <a:pt x="244" y="200"/>
                  </a:lnTo>
                  <a:lnTo>
                    <a:pt x="244" y="206"/>
                  </a:lnTo>
                  <a:lnTo>
                    <a:pt x="237" y="213"/>
                  </a:lnTo>
                  <a:lnTo>
                    <a:pt x="243" y="220"/>
                  </a:lnTo>
                  <a:lnTo>
                    <a:pt x="244" y="244"/>
                  </a:lnTo>
                  <a:lnTo>
                    <a:pt x="235" y="255"/>
                  </a:lnTo>
                  <a:lnTo>
                    <a:pt x="225" y="242"/>
                  </a:lnTo>
                  <a:lnTo>
                    <a:pt x="216" y="239"/>
                  </a:lnTo>
                  <a:lnTo>
                    <a:pt x="216" y="247"/>
                  </a:lnTo>
                  <a:lnTo>
                    <a:pt x="211" y="256"/>
                  </a:lnTo>
                  <a:lnTo>
                    <a:pt x="217" y="264"/>
                  </a:lnTo>
                  <a:lnTo>
                    <a:pt x="227" y="268"/>
                  </a:lnTo>
                  <a:lnTo>
                    <a:pt x="233" y="291"/>
                  </a:lnTo>
                  <a:lnTo>
                    <a:pt x="231" y="302"/>
                  </a:lnTo>
                  <a:lnTo>
                    <a:pt x="216" y="311"/>
                  </a:lnTo>
                  <a:lnTo>
                    <a:pt x="215" y="331"/>
                  </a:lnTo>
                  <a:lnTo>
                    <a:pt x="211" y="342"/>
                  </a:lnTo>
                  <a:lnTo>
                    <a:pt x="209" y="340"/>
                  </a:lnTo>
                  <a:lnTo>
                    <a:pt x="201" y="344"/>
                  </a:lnTo>
                  <a:lnTo>
                    <a:pt x="195" y="324"/>
                  </a:lnTo>
                  <a:lnTo>
                    <a:pt x="188" y="308"/>
                  </a:lnTo>
                  <a:lnTo>
                    <a:pt x="185" y="287"/>
                  </a:lnTo>
                  <a:lnTo>
                    <a:pt x="181" y="295"/>
                  </a:lnTo>
                  <a:lnTo>
                    <a:pt x="173" y="290"/>
                  </a:lnTo>
                  <a:lnTo>
                    <a:pt x="172" y="301"/>
                  </a:lnTo>
                  <a:lnTo>
                    <a:pt x="174" y="318"/>
                  </a:lnTo>
                  <a:lnTo>
                    <a:pt x="178" y="324"/>
                  </a:lnTo>
                  <a:lnTo>
                    <a:pt x="173" y="334"/>
                  </a:lnTo>
                  <a:lnTo>
                    <a:pt x="181" y="336"/>
                  </a:lnTo>
                  <a:lnTo>
                    <a:pt x="162" y="346"/>
                  </a:lnTo>
                  <a:lnTo>
                    <a:pt x="173" y="352"/>
                  </a:lnTo>
                  <a:lnTo>
                    <a:pt x="181" y="368"/>
                  </a:lnTo>
                  <a:lnTo>
                    <a:pt x="182" y="376"/>
                  </a:lnTo>
                  <a:lnTo>
                    <a:pt x="173" y="376"/>
                  </a:lnTo>
                  <a:lnTo>
                    <a:pt x="171" y="393"/>
                  </a:lnTo>
                  <a:lnTo>
                    <a:pt x="162" y="398"/>
                  </a:lnTo>
                  <a:lnTo>
                    <a:pt x="154" y="398"/>
                  </a:lnTo>
                  <a:lnTo>
                    <a:pt x="145" y="384"/>
                  </a:lnTo>
                  <a:lnTo>
                    <a:pt x="144" y="400"/>
                  </a:lnTo>
                  <a:lnTo>
                    <a:pt x="139" y="411"/>
                  </a:lnTo>
                  <a:lnTo>
                    <a:pt x="131" y="393"/>
                  </a:lnTo>
                  <a:lnTo>
                    <a:pt x="130" y="367"/>
                  </a:lnTo>
                  <a:lnTo>
                    <a:pt x="123" y="367"/>
                  </a:lnTo>
                  <a:lnTo>
                    <a:pt x="114" y="351"/>
                  </a:lnTo>
                  <a:lnTo>
                    <a:pt x="118" y="339"/>
                  </a:lnTo>
                  <a:lnTo>
                    <a:pt x="117" y="328"/>
                  </a:lnTo>
                  <a:lnTo>
                    <a:pt x="114" y="319"/>
                  </a:lnTo>
                  <a:lnTo>
                    <a:pt x="103" y="329"/>
                  </a:lnTo>
                  <a:lnTo>
                    <a:pt x="101" y="349"/>
                  </a:lnTo>
                  <a:lnTo>
                    <a:pt x="101" y="360"/>
                  </a:lnTo>
                  <a:lnTo>
                    <a:pt x="91" y="382"/>
                  </a:lnTo>
                  <a:lnTo>
                    <a:pt x="82" y="371"/>
                  </a:lnTo>
                  <a:lnTo>
                    <a:pt x="56" y="360"/>
                  </a:lnTo>
                  <a:lnTo>
                    <a:pt x="55" y="352"/>
                  </a:lnTo>
                  <a:lnTo>
                    <a:pt x="58" y="346"/>
                  </a:lnTo>
                  <a:lnTo>
                    <a:pt x="58" y="334"/>
                  </a:lnTo>
                  <a:lnTo>
                    <a:pt x="50" y="356"/>
                  </a:lnTo>
                  <a:lnTo>
                    <a:pt x="44" y="361"/>
                  </a:lnTo>
                  <a:lnTo>
                    <a:pt x="37" y="378"/>
                  </a:lnTo>
                  <a:lnTo>
                    <a:pt x="21" y="383"/>
                  </a:lnTo>
                  <a:lnTo>
                    <a:pt x="12" y="373"/>
                  </a:lnTo>
                  <a:lnTo>
                    <a:pt x="12" y="367"/>
                  </a:lnTo>
                  <a:lnTo>
                    <a:pt x="25" y="333"/>
                  </a:lnTo>
                  <a:lnTo>
                    <a:pt x="16" y="328"/>
                  </a:lnTo>
                  <a:lnTo>
                    <a:pt x="2" y="346"/>
                  </a:lnTo>
                  <a:lnTo>
                    <a:pt x="0" y="326"/>
                  </a:lnTo>
                  <a:lnTo>
                    <a:pt x="5" y="317"/>
                  </a:lnTo>
                  <a:lnTo>
                    <a:pt x="15" y="308"/>
                  </a:lnTo>
                  <a:lnTo>
                    <a:pt x="16" y="285"/>
                  </a:lnTo>
                  <a:lnTo>
                    <a:pt x="27" y="280"/>
                  </a:lnTo>
                  <a:lnTo>
                    <a:pt x="29" y="274"/>
                  </a:lnTo>
                  <a:lnTo>
                    <a:pt x="39" y="266"/>
                  </a:lnTo>
                  <a:lnTo>
                    <a:pt x="47" y="266"/>
                  </a:lnTo>
                  <a:lnTo>
                    <a:pt x="59" y="274"/>
                  </a:lnTo>
                  <a:lnTo>
                    <a:pt x="64" y="269"/>
                  </a:lnTo>
                  <a:lnTo>
                    <a:pt x="70" y="271"/>
                  </a:lnTo>
                  <a:lnTo>
                    <a:pt x="82" y="239"/>
                  </a:lnTo>
                  <a:lnTo>
                    <a:pt x="90" y="231"/>
                  </a:lnTo>
                  <a:lnTo>
                    <a:pt x="91" y="225"/>
                  </a:lnTo>
                  <a:lnTo>
                    <a:pt x="90" y="209"/>
                  </a:lnTo>
                  <a:lnTo>
                    <a:pt x="93" y="216"/>
                  </a:lnTo>
                  <a:lnTo>
                    <a:pt x="99" y="213"/>
                  </a:lnTo>
                  <a:lnTo>
                    <a:pt x="111" y="206"/>
                  </a:lnTo>
                  <a:lnTo>
                    <a:pt x="114" y="198"/>
                  </a:lnTo>
                  <a:lnTo>
                    <a:pt x="120" y="198"/>
                  </a:lnTo>
                  <a:lnTo>
                    <a:pt x="134" y="178"/>
                  </a:lnTo>
                  <a:lnTo>
                    <a:pt x="147" y="174"/>
                  </a:lnTo>
                  <a:lnTo>
                    <a:pt x="138" y="170"/>
                  </a:lnTo>
                  <a:lnTo>
                    <a:pt x="147" y="150"/>
                  </a:lnTo>
                  <a:lnTo>
                    <a:pt x="149" y="139"/>
                  </a:lnTo>
                  <a:lnTo>
                    <a:pt x="154" y="134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8" name="Freeform 295">
              <a:extLst>
                <a:ext uri="{FF2B5EF4-FFF2-40B4-BE49-F238E27FC236}">
                  <a16:creationId xmlns:a16="http://schemas.microsoft.com/office/drawing/2014/main" id="{59727A64-E96C-429A-910F-7D7729DD9A1B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271" y="1070"/>
              <a:ext cx="40" cy="39"/>
            </a:xfrm>
            <a:custGeom>
              <a:avLst/>
              <a:gdLst/>
              <a:ahLst/>
              <a:cxnLst>
                <a:cxn ang="0">
                  <a:pos x="76" y="19"/>
                </a:cxn>
                <a:cxn ang="0">
                  <a:pos x="84" y="23"/>
                </a:cxn>
                <a:cxn ang="0">
                  <a:pos x="84" y="19"/>
                </a:cxn>
                <a:cxn ang="0">
                  <a:pos x="95" y="13"/>
                </a:cxn>
                <a:cxn ang="0">
                  <a:pos x="127" y="7"/>
                </a:cxn>
                <a:cxn ang="0">
                  <a:pos x="128" y="13"/>
                </a:cxn>
                <a:cxn ang="0">
                  <a:pos x="138" y="16"/>
                </a:cxn>
                <a:cxn ang="0">
                  <a:pos x="145" y="5"/>
                </a:cxn>
                <a:cxn ang="0">
                  <a:pos x="172" y="0"/>
                </a:cxn>
                <a:cxn ang="0">
                  <a:pos x="198" y="8"/>
                </a:cxn>
                <a:cxn ang="0">
                  <a:pos x="200" y="21"/>
                </a:cxn>
                <a:cxn ang="0">
                  <a:pos x="199" y="37"/>
                </a:cxn>
                <a:cxn ang="0">
                  <a:pos x="194" y="46"/>
                </a:cxn>
                <a:cxn ang="0">
                  <a:pos x="149" y="60"/>
                </a:cxn>
                <a:cxn ang="0">
                  <a:pos x="135" y="60"/>
                </a:cxn>
                <a:cxn ang="0">
                  <a:pos x="134" y="65"/>
                </a:cxn>
                <a:cxn ang="0">
                  <a:pos x="127" y="70"/>
                </a:cxn>
                <a:cxn ang="0">
                  <a:pos x="134" y="76"/>
                </a:cxn>
                <a:cxn ang="0">
                  <a:pos x="129" y="80"/>
                </a:cxn>
                <a:cxn ang="0">
                  <a:pos x="105" y="81"/>
                </a:cxn>
                <a:cxn ang="0">
                  <a:pos x="107" y="85"/>
                </a:cxn>
                <a:cxn ang="0">
                  <a:pos x="107" y="97"/>
                </a:cxn>
                <a:cxn ang="0">
                  <a:pos x="114" y="87"/>
                </a:cxn>
                <a:cxn ang="0">
                  <a:pos x="116" y="94"/>
                </a:cxn>
                <a:cxn ang="0">
                  <a:pos x="111" y="104"/>
                </a:cxn>
                <a:cxn ang="0">
                  <a:pos x="123" y="92"/>
                </a:cxn>
                <a:cxn ang="0">
                  <a:pos x="129" y="92"/>
                </a:cxn>
                <a:cxn ang="0">
                  <a:pos x="129" y="104"/>
                </a:cxn>
                <a:cxn ang="0">
                  <a:pos x="134" y="99"/>
                </a:cxn>
                <a:cxn ang="0">
                  <a:pos x="135" y="87"/>
                </a:cxn>
                <a:cxn ang="0">
                  <a:pos x="140" y="81"/>
                </a:cxn>
                <a:cxn ang="0">
                  <a:pos x="144" y="89"/>
                </a:cxn>
                <a:cxn ang="0">
                  <a:pos x="155" y="92"/>
                </a:cxn>
                <a:cxn ang="0">
                  <a:pos x="173" y="87"/>
                </a:cxn>
                <a:cxn ang="0">
                  <a:pos x="177" y="115"/>
                </a:cxn>
                <a:cxn ang="0">
                  <a:pos x="173" y="150"/>
                </a:cxn>
                <a:cxn ang="0">
                  <a:pos x="168" y="157"/>
                </a:cxn>
                <a:cxn ang="0">
                  <a:pos x="161" y="163"/>
                </a:cxn>
                <a:cxn ang="0">
                  <a:pos x="125" y="177"/>
                </a:cxn>
                <a:cxn ang="0">
                  <a:pos x="117" y="172"/>
                </a:cxn>
                <a:cxn ang="0">
                  <a:pos x="76" y="195"/>
                </a:cxn>
                <a:cxn ang="0">
                  <a:pos x="64" y="195"/>
                </a:cxn>
                <a:cxn ang="0">
                  <a:pos x="52" y="190"/>
                </a:cxn>
                <a:cxn ang="0">
                  <a:pos x="46" y="179"/>
                </a:cxn>
                <a:cxn ang="0">
                  <a:pos x="44" y="169"/>
                </a:cxn>
                <a:cxn ang="0">
                  <a:pos x="14" y="158"/>
                </a:cxn>
                <a:cxn ang="0">
                  <a:pos x="6" y="148"/>
                </a:cxn>
                <a:cxn ang="0">
                  <a:pos x="6" y="136"/>
                </a:cxn>
                <a:cxn ang="0">
                  <a:pos x="9" y="129"/>
                </a:cxn>
                <a:cxn ang="0">
                  <a:pos x="6" y="118"/>
                </a:cxn>
                <a:cxn ang="0">
                  <a:pos x="6" y="102"/>
                </a:cxn>
                <a:cxn ang="0">
                  <a:pos x="0" y="83"/>
                </a:cxn>
                <a:cxn ang="0">
                  <a:pos x="4" y="61"/>
                </a:cxn>
                <a:cxn ang="0">
                  <a:pos x="8" y="56"/>
                </a:cxn>
                <a:cxn ang="0">
                  <a:pos x="32" y="49"/>
                </a:cxn>
                <a:cxn ang="0">
                  <a:pos x="37" y="39"/>
                </a:cxn>
                <a:cxn ang="0">
                  <a:pos x="46" y="33"/>
                </a:cxn>
                <a:cxn ang="0">
                  <a:pos x="54" y="37"/>
                </a:cxn>
                <a:cxn ang="0">
                  <a:pos x="63" y="23"/>
                </a:cxn>
                <a:cxn ang="0">
                  <a:pos x="71" y="23"/>
                </a:cxn>
                <a:cxn ang="0">
                  <a:pos x="76" y="19"/>
                </a:cxn>
              </a:cxnLst>
              <a:rect l="0" t="0" r="r" b="b"/>
              <a:pathLst>
                <a:path w="200" h="195">
                  <a:moveTo>
                    <a:pt x="76" y="19"/>
                  </a:moveTo>
                  <a:lnTo>
                    <a:pt x="84" y="23"/>
                  </a:lnTo>
                  <a:lnTo>
                    <a:pt x="84" y="19"/>
                  </a:lnTo>
                  <a:lnTo>
                    <a:pt x="95" y="13"/>
                  </a:lnTo>
                  <a:lnTo>
                    <a:pt x="127" y="7"/>
                  </a:lnTo>
                  <a:lnTo>
                    <a:pt x="128" y="13"/>
                  </a:lnTo>
                  <a:lnTo>
                    <a:pt x="138" y="16"/>
                  </a:lnTo>
                  <a:lnTo>
                    <a:pt x="145" y="5"/>
                  </a:lnTo>
                  <a:lnTo>
                    <a:pt x="172" y="0"/>
                  </a:lnTo>
                  <a:lnTo>
                    <a:pt x="198" y="8"/>
                  </a:lnTo>
                  <a:lnTo>
                    <a:pt x="200" y="21"/>
                  </a:lnTo>
                  <a:lnTo>
                    <a:pt x="199" y="37"/>
                  </a:lnTo>
                  <a:lnTo>
                    <a:pt x="194" y="46"/>
                  </a:lnTo>
                  <a:lnTo>
                    <a:pt x="149" y="60"/>
                  </a:lnTo>
                  <a:lnTo>
                    <a:pt x="135" y="60"/>
                  </a:lnTo>
                  <a:lnTo>
                    <a:pt x="134" y="65"/>
                  </a:lnTo>
                  <a:lnTo>
                    <a:pt x="127" y="70"/>
                  </a:lnTo>
                  <a:lnTo>
                    <a:pt x="134" y="76"/>
                  </a:lnTo>
                  <a:lnTo>
                    <a:pt x="129" y="80"/>
                  </a:lnTo>
                  <a:lnTo>
                    <a:pt x="105" y="81"/>
                  </a:lnTo>
                  <a:lnTo>
                    <a:pt x="107" y="85"/>
                  </a:lnTo>
                  <a:lnTo>
                    <a:pt x="107" y="97"/>
                  </a:lnTo>
                  <a:lnTo>
                    <a:pt x="114" y="87"/>
                  </a:lnTo>
                  <a:lnTo>
                    <a:pt x="116" y="94"/>
                  </a:lnTo>
                  <a:lnTo>
                    <a:pt x="111" y="104"/>
                  </a:lnTo>
                  <a:lnTo>
                    <a:pt x="123" y="92"/>
                  </a:lnTo>
                  <a:lnTo>
                    <a:pt x="129" y="92"/>
                  </a:lnTo>
                  <a:lnTo>
                    <a:pt x="129" y="104"/>
                  </a:lnTo>
                  <a:lnTo>
                    <a:pt x="134" y="99"/>
                  </a:lnTo>
                  <a:lnTo>
                    <a:pt x="135" y="87"/>
                  </a:lnTo>
                  <a:lnTo>
                    <a:pt x="140" y="81"/>
                  </a:lnTo>
                  <a:lnTo>
                    <a:pt x="144" y="89"/>
                  </a:lnTo>
                  <a:lnTo>
                    <a:pt x="155" y="92"/>
                  </a:lnTo>
                  <a:lnTo>
                    <a:pt x="173" y="87"/>
                  </a:lnTo>
                  <a:lnTo>
                    <a:pt x="177" y="115"/>
                  </a:lnTo>
                  <a:lnTo>
                    <a:pt x="173" y="150"/>
                  </a:lnTo>
                  <a:lnTo>
                    <a:pt x="168" y="157"/>
                  </a:lnTo>
                  <a:lnTo>
                    <a:pt x="161" y="163"/>
                  </a:lnTo>
                  <a:lnTo>
                    <a:pt x="125" y="177"/>
                  </a:lnTo>
                  <a:lnTo>
                    <a:pt x="117" y="172"/>
                  </a:lnTo>
                  <a:lnTo>
                    <a:pt x="76" y="195"/>
                  </a:lnTo>
                  <a:lnTo>
                    <a:pt x="64" y="195"/>
                  </a:lnTo>
                  <a:lnTo>
                    <a:pt x="52" y="190"/>
                  </a:lnTo>
                  <a:lnTo>
                    <a:pt x="46" y="179"/>
                  </a:lnTo>
                  <a:lnTo>
                    <a:pt x="44" y="169"/>
                  </a:lnTo>
                  <a:lnTo>
                    <a:pt x="14" y="158"/>
                  </a:lnTo>
                  <a:lnTo>
                    <a:pt x="6" y="148"/>
                  </a:lnTo>
                  <a:lnTo>
                    <a:pt x="6" y="136"/>
                  </a:lnTo>
                  <a:lnTo>
                    <a:pt x="9" y="129"/>
                  </a:lnTo>
                  <a:lnTo>
                    <a:pt x="6" y="118"/>
                  </a:lnTo>
                  <a:lnTo>
                    <a:pt x="6" y="102"/>
                  </a:lnTo>
                  <a:lnTo>
                    <a:pt x="0" y="83"/>
                  </a:lnTo>
                  <a:lnTo>
                    <a:pt x="4" y="61"/>
                  </a:lnTo>
                  <a:lnTo>
                    <a:pt x="8" y="56"/>
                  </a:lnTo>
                  <a:lnTo>
                    <a:pt x="32" y="49"/>
                  </a:lnTo>
                  <a:lnTo>
                    <a:pt x="37" y="39"/>
                  </a:lnTo>
                  <a:lnTo>
                    <a:pt x="46" y="33"/>
                  </a:lnTo>
                  <a:lnTo>
                    <a:pt x="54" y="37"/>
                  </a:lnTo>
                  <a:lnTo>
                    <a:pt x="63" y="23"/>
                  </a:lnTo>
                  <a:lnTo>
                    <a:pt x="71" y="23"/>
                  </a:lnTo>
                  <a:lnTo>
                    <a:pt x="76" y="1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09" name="Freeform 296">
              <a:extLst>
                <a:ext uri="{FF2B5EF4-FFF2-40B4-BE49-F238E27FC236}">
                  <a16:creationId xmlns:a16="http://schemas.microsoft.com/office/drawing/2014/main" id="{DCE2E17C-BFB0-4DDF-B9B8-9253D5A3C0B6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271" y="1035"/>
              <a:ext cx="44" cy="26"/>
            </a:xfrm>
            <a:custGeom>
              <a:avLst/>
              <a:gdLst/>
              <a:ahLst/>
              <a:cxnLst>
                <a:cxn ang="0">
                  <a:pos x="184" y="32"/>
                </a:cxn>
                <a:cxn ang="0">
                  <a:pos x="188" y="31"/>
                </a:cxn>
                <a:cxn ang="0">
                  <a:pos x="192" y="46"/>
                </a:cxn>
                <a:cxn ang="0">
                  <a:pos x="207" y="47"/>
                </a:cxn>
                <a:cxn ang="0">
                  <a:pos x="208" y="57"/>
                </a:cxn>
                <a:cxn ang="0">
                  <a:pos x="216" y="66"/>
                </a:cxn>
                <a:cxn ang="0">
                  <a:pos x="216" y="74"/>
                </a:cxn>
                <a:cxn ang="0">
                  <a:pos x="219" y="80"/>
                </a:cxn>
                <a:cxn ang="0">
                  <a:pos x="219" y="101"/>
                </a:cxn>
                <a:cxn ang="0">
                  <a:pos x="216" y="117"/>
                </a:cxn>
                <a:cxn ang="0">
                  <a:pos x="208" y="122"/>
                </a:cxn>
                <a:cxn ang="0">
                  <a:pos x="195" y="126"/>
                </a:cxn>
                <a:cxn ang="0">
                  <a:pos x="188" y="121"/>
                </a:cxn>
                <a:cxn ang="0">
                  <a:pos x="160" y="131"/>
                </a:cxn>
                <a:cxn ang="0">
                  <a:pos x="148" y="127"/>
                </a:cxn>
                <a:cxn ang="0">
                  <a:pos x="130" y="105"/>
                </a:cxn>
                <a:cxn ang="0">
                  <a:pos x="121" y="104"/>
                </a:cxn>
                <a:cxn ang="0">
                  <a:pos x="114" y="94"/>
                </a:cxn>
                <a:cxn ang="0">
                  <a:pos x="109" y="97"/>
                </a:cxn>
                <a:cxn ang="0">
                  <a:pos x="107" y="90"/>
                </a:cxn>
                <a:cxn ang="0">
                  <a:pos x="107" y="105"/>
                </a:cxn>
                <a:cxn ang="0">
                  <a:pos x="111" y="117"/>
                </a:cxn>
                <a:cxn ang="0">
                  <a:pos x="105" y="120"/>
                </a:cxn>
                <a:cxn ang="0">
                  <a:pos x="107" y="131"/>
                </a:cxn>
                <a:cxn ang="0">
                  <a:pos x="86" y="133"/>
                </a:cxn>
                <a:cxn ang="0">
                  <a:pos x="78" y="111"/>
                </a:cxn>
                <a:cxn ang="0">
                  <a:pos x="60" y="107"/>
                </a:cxn>
                <a:cxn ang="0">
                  <a:pos x="57" y="99"/>
                </a:cxn>
                <a:cxn ang="0">
                  <a:pos x="49" y="101"/>
                </a:cxn>
                <a:cxn ang="0">
                  <a:pos x="51" y="107"/>
                </a:cxn>
                <a:cxn ang="0">
                  <a:pos x="51" y="110"/>
                </a:cxn>
                <a:cxn ang="0">
                  <a:pos x="43" y="107"/>
                </a:cxn>
                <a:cxn ang="0">
                  <a:pos x="31" y="115"/>
                </a:cxn>
                <a:cxn ang="0">
                  <a:pos x="32" y="124"/>
                </a:cxn>
                <a:cxn ang="0">
                  <a:pos x="31" y="132"/>
                </a:cxn>
                <a:cxn ang="0">
                  <a:pos x="28" y="126"/>
                </a:cxn>
                <a:cxn ang="0">
                  <a:pos x="15" y="133"/>
                </a:cxn>
                <a:cxn ang="0">
                  <a:pos x="8" y="131"/>
                </a:cxn>
                <a:cxn ang="0">
                  <a:pos x="6" y="120"/>
                </a:cxn>
                <a:cxn ang="0">
                  <a:pos x="0" y="120"/>
                </a:cxn>
                <a:cxn ang="0">
                  <a:pos x="8" y="94"/>
                </a:cxn>
                <a:cxn ang="0">
                  <a:pos x="23" y="79"/>
                </a:cxn>
                <a:cxn ang="0">
                  <a:pos x="27" y="84"/>
                </a:cxn>
                <a:cxn ang="0">
                  <a:pos x="36" y="81"/>
                </a:cxn>
                <a:cxn ang="0">
                  <a:pos x="36" y="75"/>
                </a:cxn>
                <a:cxn ang="0">
                  <a:pos x="53" y="62"/>
                </a:cxn>
                <a:cxn ang="0">
                  <a:pos x="85" y="54"/>
                </a:cxn>
                <a:cxn ang="0">
                  <a:pos x="105" y="45"/>
                </a:cxn>
                <a:cxn ang="0">
                  <a:pos x="117" y="19"/>
                </a:cxn>
                <a:cxn ang="0">
                  <a:pos x="121" y="26"/>
                </a:cxn>
                <a:cxn ang="0">
                  <a:pos x="140" y="3"/>
                </a:cxn>
                <a:cxn ang="0">
                  <a:pos x="159" y="0"/>
                </a:cxn>
                <a:cxn ang="0">
                  <a:pos x="164" y="5"/>
                </a:cxn>
                <a:cxn ang="0">
                  <a:pos x="164" y="13"/>
                </a:cxn>
                <a:cxn ang="0">
                  <a:pos x="168" y="13"/>
                </a:cxn>
                <a:cxn ang="0">
                  <a:pos x="171" y="21"/>
                </a:cxn>
                <a:cxn ang="0">
                  <a:pos x="184" y="26"/>
                </a:cxn>
                <a:cxn ang="0">
                  <a:pos x="184" y="32"/>
                </a:cxn>
              </a:cxnLst>
              <a:rect l="0" t="0" r="r" b="b"/>
              <a:pathLst>
                <a:path w="219" h="133">
                  <a:moveTo>
                    <a:pt x="184" y="32"/>
                  </a:moveTo>
                  <a:lnTo>
                    <a:pt x="188" y="31"/>
                  </a:lnTo>
                  <a:lnTo>
                    <a:pt x="192" y="46"/>
                  </a:lnTo>
                  <a:lnTo>
                    <a:pt x="207" y="47"/>
                  </a:lnTo>
                  <a:lnTo>
                    <a:pt x="208" y="57"/>
                  </a:lnTo>
                  <a:lnTo>
                    <a:pt x="216" y="66"/>
                  </a:lnTo>
                  <a:lnTo>
                    <a:pt x="216" y="74"/>
                  </a:lnTo>
                  <a:lnTo>
                    <a:pt x="219" y="80"/>
                  </a:lnTo>
                  <a:lnTo>
                    <a:pt x="219" y="101"/>
                  </a:lnTo>
                  <a:lnTo>
                    <a:pt x="216" y="117"/>
                  </a:lnTo>
                  <a:lnTo>
                    <a:pt x="208" y="122"/>
                  </a:lnTo>
                  <a:lnTo>
                    <a:pt x="195" y="126"/>
                  </a:lnTo>
                  <a:lnTo>
                    <a:pt x="188" y="121"/>
                  </a:lnTo>
                  <a:lnTo>
                    <a:pt x="160" y="131"/>
                  </a:lnTo>
                  <a:lnTo>
                    <a:pt x="148" y="127"/>
                  </a:lnTo>
                  <a:lnTo>
                    <a:pt x="130" y="105"/>
                  </a:lnTo>
                  <a:lnTo>
                    <a:pt x="121" y="104"/>
                  </a:lnTo>
                  <a:lnTo>
                    <a:pt x="114" y="94"/>
                  </a:lnTo>
                  <a:lnTo>
                    <a:pt x="109" y="97"/>
                  </a:lnTo>
                  <a:lnTo>
                    <a:pt x="107" y="90"/>
                  </a:lnTo>
                  <a:lnTo>
                    <a:pt x="107" y="105"/>
                  </a:lnTo>
                  <a:lnTo>
                    <a:pt x="111" y="117"/>
                  </a:lnTo>
                  <a:lnTo>
                    <a:pt x="105" y="120"/>
                  </a:lnTo>
                  <a:lnTo>
                    <a:pt x="107" y="131"/>
                  </a:lnTo>
                  <a:lnTo>
                    <a:pt x="86" y="133"/>
                  </a:lnTo>
                  <a:lnTo>
                    <a:pt x="78" y="111"/>
                  </a:lnTo>
                  <a:lnTo>
                    <a:pt x="60" y="107"/>
                  </a:lnTo>
                  <a:lnTo>
                    <a:pt x="57" y="99"/>
                  </a:lnTo>
                  <a:lnTo>
                    <a:pt x="49" y="101"/>
                  </a:lnTo>
                  <a:lnTo>
                    <a:pt x="51" y="107"/>
                  </a:lnTo>
                  <a:lnTo>
                    <a:pt x="51" y="110"/>
                  </a:lnTo>
                  <a:lnTo>
                    <a:pt x="43" y="107"/>
                  </a:lnTo>
                  <a:lnTo>
                    <a:pt x="31" y="115"/>
                  </a:lnTo>
                  <a:lnTo>
                    <a:pt x="32" y="124"/>
                  </a:lnTo>
                  <a:lnTo>
                    <a:pt x="31" y="132"/>
                  </a:lnTo>
                  <a:lnTo>
                    <a:pt x="28" y="126"/>
                  </a:lnTo>
                  <a:lnTo>
                    <a:pt x="15" y="133"/>
                  </a:lnTo>
                  <a:lnTo>
                    <a:pt x="8" y="131"/>
                  </a:lnTo>
                  <a:lnTo>
                    <a:pt x="6" y="120"/>
                  </a:lnTo>
                  <a:lnTo>
                    <a:pt x="0" y="120"/>
                  </a:lnTo>
                  <a:lnTo>
                    <a:pt x="8" y="94"/>
                  </a:lnTo>
                  <a:lnTo>
                    <a:pt x="23" y="79"/>
                  </a:lnTo>
                  <a:lnTo>
                    <a:pt x="27" y="84"/>
                  </a:lnTo>
                  <a:lnTo>
                    <a:pt x="36" y="81"/>
                  </a:lnTo>
                  <a:lnTo>
                    <a:pt x="36" y="75"/>
                  </a:lnTo>
                  <a:lnTo>
                    <a:pt x="53" y="62"/>
                  </a:lnTo>
                  <a:lnTo>
                    <a:pt x="85" y="54"/>
                  </a:lnTo>
                  <a:lnTo>
                    <a:pt x="105" y="45"/>
                  </a:lnTo>
                  <a:lnTo>
                    <a:pt x="117" y="19"/>
                  </a:lnTo>
                  <a:lnTo>
                    <a:pt x="121" y="26"/>
                  </a:lnTo>
                  <a:lnTo>
                    <a:pt x="140" y="3"/>
                  </a:lnTo>
                  <a:lnTo>
                    <a:pt x="159" y="0"/>
                  </a:lnTo>
                  <a:lnTo>
                    <a:pt x="164" y="5"/>
                  </a:lnTo>
                  <a:lnTo>
                    <a:pt x="164" y="13"/>
                  </a:lnTo>
                  <a:lnTo>
                    <a:pt x="168" y="13"/>
                  </a:lnTo>
                  <a:lnTo>
                    <a:pt x="171" y="21"/>
                  </a:lnTo>
                  <a:lnTo>
                    <a:pt x="184" y="26"/>
                  </a:lnTo>
                  <a:lnTo>
                    <a:pt x="184" y="3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0" name="Freeform 297">
              <a:extLst>
                <a:ext uri="{FF2B5EF4-FFF2-40B4-BE49-F238E27FC236}">
                  <a16:creationId xmlns:a16="http://schemas.microsoft.com/office/drawing/2014/main" id="{D84EA98C-BBE8-4A7B-AE49-579BBF73C927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461" y="1086"/>
              <a:ext cx="33" cy="21"/>
            </a:xfrm>
            <a:custGeom>
              <a:avLst/>
              <a:gdLst/>
              <a:ahLst/>
              <a:cxnLst>
                <a:cxn ang="0">
                  <a:pos x="61" y="15"/>
                </a:cxn>
                <a:cxn ang="0">
                  <a:pos x="70" y="20"/>
                </a:cxn>
                <a:cxn ang="0">
                  <a:pos x="73" y="12"/>
                </a:cxn>
                <a:cxn ang="0">
                  <a:pos x="89" y="10"/>
                </a:cxn>
                <a:cxn ang="0">
                  <a:pos x="89" y="15"/>
                </a:cxn>
                <a:cxn ang="0">
                  <a:pos x="103" y="20"/>
                </a:cxn>
                <a:cxn ang="0">
                  <a:pos x="106" y="15"/>
                </a:cxn>
                <a:cxn ang="0">
                  <a:pos x="124" y="26"/>
                </a:cxn>
                <a:cxn ang="0">
                  <a:pos x="135" y="25"/>
                </a:cxn>
                <a:cxn ang="0">
                  <a:pos x="140" y="15"/>
                </a:cxn>
                <a:cxn ang="0">
                  <a:pos x="147" y="25"/>
                </a:cxn>
                <a:cxn ang="0">
                  <a:pos x="158" y="30"/>
                </a:cxn>
                <a:cxn ang="0">
                  <a:pos x="164" y="44"/>
                </a:cxn>
                <a:cxn ang="0">
                  <a:pos x="162" y="49"/>
                </a:cxn>
                <a:cxn ang="0">
                  <a:pos x="151" y="52"/>
                </a:cxn>
                <a:cxn ang="0">
                  <a:pos x="148" y="57"/>
                </a:cxn>
                <a:cxn ang="0">
                  <a:pos x="151" y="62"/>
                </a:cxn>
                <a:cxn ang="0">
                  <a:pos x="152" y="71"/>
                </a:cxn>
                <a:cxn ang="0">
                  <a:pos x="149" y="85"/>
                </a:cxn>
                <a:cxn ang="0">
                  <a:pos x="151" y="91"/>
                </a:cxn>
                <a:cxn ang="0">
                  <a:pos x="146" y="101"/>
                </a:cxn>
                <a:cxn ang="0">
                  <a:pos x="126" y="103"/>
                </a:cxn>
                <a:cxn ang="0">
                  <a:pos x="105" y="98"/>
                </a:cxn>
                <a:cxn ang="0">
                  <a:pos x="99" y="91"/>
                </a:cxn>
                <a:cxn ang="0">
                  <a:pos x="82" y="93"/>
                </a:cxn>
                <a:cxn ang="0">
                  <a:pos x="81" y="89"/>
                </a:cxn>
                <a:cxn ang="0">
                  <a:pos x="65" y="97"/>
                </a:cxn>
                <a:cxn ang="0">
                  <a:pos x="63" y="92"/>
                </a:cxn>
                <a:cxn ang="0">
                  <a:pos x="54" y="87"/>
                </a:cxn>
                <a:cxn ang="0">
                  <a:pos x="34" y="87"/>
                </a:cxn>
                <a:cxn ang="0">
                  <a:pos x="24" y="76"/>
                </a:cxn>
                <a:cxn ang="0">
                  <a:pos x="17" y="76"/>
                </a:cxn>
                <a:cxn ang="0">
                  <a:pos x="7" y="63"/>
                </a:cxn>
                <a:cxn ang="0">
                  <a:pos x="3" y="52"/>
                </a:cxn>
                <a:cxn ang="0">
                  <a:pos x="3" y="44"/>
                </a:cxn>
                <a:cxn ang="0">
                  <a:pos x="0" y="42"/>
                </a:cxn>
                <a:cxn ang="0">
                  <a:pos x="2" y="30"/>
                </a:cxn>
                <a:cxn ang="0">
                  <a:pos x="13" y="20"/>
                </a:cxn>
                <a:cxn ang="0">
                  <a:pos x="30" y="15"/>
                </a:cxn>
                <a:cxn ang="0">
                  <a:pos x="35" y="0"/>
                </a:cxn>
                <a:cxn ang="0">
                  <a:pos x="41" y="0"/>
                </a:cxn>
                <a:cxn ang="0">
                  <a:pos x="45" y="15"/>
                </a:cxn>
                <a:cxn ang="0">
                  <a:pos x="50" y="12"/>
                </a:cxn>
                <a:cxn ang="0">
                  <a:pos x="54" y="17"/>
                </a:cxn>
                <a:cxn ang="0">
                  <a:pos x="61" y="15"/>
                </a:cxn>
              </a:cxnLst>
              <a:rect l="0" t="0" r="r" b="b"/>
              <a:pathLst>
                <a:path w="164" h="103">
                  <a:moveTo>
                    <a:pt x="61" y="15"/>
                  </a:moveTo>
                  <a:lnTo>
                    <a:pt x="70" y="20"/>
                  </a:lnTo>
                  <a:lnTo>
                    <a:pt x="73" y="12"/>
                  </a:lnTo>
                  <a:lnTo>
                    <a:pt x="89" y="10"/>
                  </a:lnTo>
                  <a:lnTo>
                    <a:pt x="89" y="15"/>
                  </a:lnTo>
                  <a:lnTo>
                    <a:pt x="103" y="20"/>
                  </a:lnTo>
                  <a:lnTo>
                    <a:pt x="106" y="15"/>
                  </a:lnTo>
                  <a:lnTo>
                    <a:pt x="124" y="26"/>
                  </a:lnTo>
                  <a:lnTo>
                    <a:pt x="135" y="25"/>
                  </a:lnTo>
                  <a:lnTo>
                    <a:pt x="140" y="15"/>
                  </a:lnTo>
                  <a:lnTo>
                    <a:pt x="147" y="25"/>
                  </a:lnTo>
                  <a:lnTo>
                    <a:pt x="158" y="30"/>
                  </a:lnTo>
                  <a:lnTo>
                    <a:pt x="164" y="44"/>
                  </a:lnTo>
                  <a:lnTo>
                    <a:pt x="162" y="49"/>
                  </a:lnTo>
                  <a:lnTo>
                    <a:pt x="151" y="52"/>
                  </a:lnTo>
                  <a:lnTo>
                    <a:pt x="148" y="57"/>
                  </a:lnTo>
                  <a:lnTo>
                    <a:pt x="151" y="62"/>
                  </a:lnTo>
                  <a:lnTo>
                    <a:pt x="152" y="71"/>
                  </a:lnTo>
                  <a:lnTo>
                    <a:pt x="149" y="85"/>
                  </a:lnTo>
                  <a:lnTo>
                    <a:pt x="151" y="91"/>
                  </a:lnTo>
                  <a:lnTo>
                    <a:pt x="146" y="101"/>
                  </a:lnTo>
                  <a:lnTo>
                    <a:pt x="126" y="103"/>
                  </a:lnTo>
                  <a:lnTo>
                    <a:pt x="105" y="98"/>
                  </a:lnTo>
                  <a:lnTo>
                    <a:pt x="99" y="91"/>
                  </a:lnTo>
                  <a:lnTo>
                    <a:pt x="82" y="93"/>
                  </a:lnTo>
                  <a:lnTo>
                    <a:pt x="81" y="89"/>
                  </a:lnTo>
                  <a:lnTo>
                    <a:pt x="65" y="97"/>
                  </a:lnTo>
                  <a:lnTo>
                    <a:pt x="63" y="92"/>
                  </a:lnTo>
                  <a:lnTo>
                    <a:pt x="54" y="87"/>
                  </a:lnTo>
                  <a:lnTo>
                    <a:pt x="34" y="87"/>
                  </a:lnTo>
                  <a:lnTo>
                    <a:pt x="24" y="76"/>
                  </a:lnTo>
                  <a:lnTo>
                    <a:pt x="17" y="76"/>
                  </a:lnTo>
                  <a:lnTo>
                    <a:pt x="7" y="63"/>
                  </a:lnTo>
                  <a:lnTo>
                    <a:pt x="3" y="52"/>
                  </a:lnTo>
                  <a:lnTo>
                    <a:pt x="3" y="44"/>
                  </a:lnTo>
                  <a:lnTo>
                    <a:pt x="0" y="42"/>
                  </a:lnTo>
                  <a:lnTo>
                    <a:pt x="2" y="30"/>
                  </a:lnTo>
                  <a:lnTo>
                    <a:pt x="13" y="20"/>
                  </a:lnTo>
                  <a:lnTo>
                    <a:pt x="30" y="15"/>
                  </a:lnTo>
                  <a:lnTo>
                    <a:pt x="35" y="0"/>
                  </a:lnTo>
                  <a:lnTo>
                    <a:pt x="41" y="0"/>
                  </a:lnTo>
                  <a:lnTo>
                    <a:pt x="45" y="15"/>
                  </a:lnTo>
                  <a:lnTo>
                    <a:pt x="50" y="12"/>
                  </a:lnTo>
                  <a:lnTo>
                    <a:pt x="54" y="17"/>
                  </a:lnTo>
                  <a:lnTo>
                    <a:pt x="61" y="1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1" name="Freeform 298">
              <a:extLst>
                <a:ext uri="{FF2B5EF4-FFF2-40B4-BE49-F238E27FC236}">
                  <a16:creationId xmlns:a16="http://schemas.microsoft.com/office/drawing/2014/main" id="{57052AB4-81C7-4155-BD69-2F0924B42EFF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452" y="1121"/>
              <a:ext cx="189" cy="119"/>
            </a:xfrm>
            <a:custGeom>
              <a:avLst/>
              <a:gdLst/>
              <a:ahLst/>
              <a:cxnLst>
                <a:cxn ang="0">
                  <a:pos x="27" y="21"/>
                </a:cxn>
                <a:cxn ang="0">
                  <a:pos x="19" y="52"/>
                </a:cxn>
                <a:cxn ang="0">
                  <a:pos x="3" y="68"/>
                </a:cxn>
                <a:cxn ang="0">
                  <a:pos x="37" y="106"/>
                </a:cxn>
                <a:cxn ang="0">
                  <a:pos x="110" y="210"/>
                </a:cxn>
                <a:cxn ang="0">
                  <a:pos x="169" y="197"/>
                </a:cxn>
                <a:cxn ang="0">
                  <a:pos x="197" y="176"/>
                </a:cxn>
                <a:cxn ang="0">
                  <a:pos x="229" y="268"/>
                </a:cxn>
                <a:cxn ang="0">
                  <a:pos x="266" y="354"/>
                </a:cxn>
                <a:cxn ang="0">
                  <a:pos x="245" y="454"/>
                </a:cxn>
                <a:cxn ang="0">
                  <a:pos x="271" y="534"/>
                </a:cxn>
                <a:cxn ang="0">
                  <a:pos x="307" y="537"/>
                </a:cxn>
                <a:cxn ang="0">
                  <a:pos x="345" y="559"/>
                </a:cxn>
                <a:cxn ang="0">
                  <a:pos x="397" y="580"/>
                </a:cxn>
                <a:cxn ang="0">
                  <a:pos x="412" y="527"/>
                </a:cxn>
                <a:cxn ang="0">
                  <a:pos x="443" y="517"/>
                </a:cxn>
                <a:cxn ang="0">
                  <a:pos x="466" y="591"/>
                </a:cxn>
                <a:cxn ang="0">
                  <a:pos x="517" y="575"/>
                </a:cxn>
                <a:cxn ang="0">
                  <a:pos x="559" y="579"/>
                </a:cxn>
                <a:cxn ang="0">
                  <a:pos x="590" y="579"/>
                </a:cxn>
                <a:cxn ang="0">
                  <a:pos x="640" y="585"/>
                </a:cxn>
                <a:cxn ang="0">
                  <a:pos x="658" y="580"/>
                </a:cxn>
                <a:cxn ang="0">
                  <a:pos x="728" y="497"/>
                </a:cxn>
                <a:cxn ang="0">
                  <a:pos x="775" y="582"/>
                </a:cxn>
                <a:cxn ang="0">
                  <a:pos x="837" y="579"/>
                </a:cxn>
                <a:cxn ang="0">
                  <a:pos x="913" y="528"/>
                </a:cxn>
                <a:cxn ang="0">
                  <a:pos x="917" y="453"/>
                </a:cxn>
                <a:cxn ang="0">
                  <a:pos x="936" y="376"/>
                </a:cxn>
                <a:cxn ang="0">
                  <a:pos x="912" y="346"/>
                </a:cxn>
                <a:cxn ang="0">
                  <a:pos x="859" y="302"/>
                </a:cxn>
                <a:cxn ang="0">
                  <a:pos x="737" y="302"/>
                </a:cxn>
                <a:cxn ang="0">
                  <a:pos x="670" y="330"/>
                </a:cxn>
                <a:cxn ang="0">
                  <a:pos x="635" y="348"/>
                </a:cxn>
                <a:cxn ang="0">
                  <a:pos x="610" y="361"/>
                </a:cxn>
                <a:cxn ang="0">
                  <a:pos x="617" y="399"/>
                </a:cxn>
                <a:cxn ang="0">
                  <a:pos x="560" y="386"/>
                </a:cxn>
                <a:cxn ang="0">
                  <a:pos x="503" y="386"/>
                </a:cxn>
                <a:cxn ang="0">
                  <a:pos x="465" y="383"/>
                </a:cxn>
                <a:cxn ang="0">
                  <a:pos x="436" y="348"/>
                </a:cxn>
                <a:cxn ang="0">
                  <a:pos x="407" y="357"/>
                </a:cxn>
                <a:cxn ang="0">
                  <a:pos x="390" y="354"/>
                </a:cxn>
                <a:cxn ang="0">
                  <a:pos x="381" y="306"/>
                </a:cxn>
                <a:cxn ang="0">
                  <a:pos x="358" y="279"/>
                </a:cxn>
                <a:cxn ang="0">
                  <a:pos x="327" y="289"/>
                </a:cxn>
                <a:cxn ang="0">
                  <a:pos x="354" y="263"/>
                </a:cxn>
                <a:cxn ang="0">
                  <a:pos x="325" y="246"/>
                </a:cxn>
                <a:cxn ang="0">
                  <a:pos x="296" y="206"/>
                </a:cxn>
                <a:cxn ang="0">
                  <a:pos x="347" y="232"/>
                </a:cxn>
                <a:cxn ang="0">
                  <a:pos x="418" y="193"/>
                </a:cxn>
                <a:cxn ang="0">
                  <a:pos x="344" y="172"/>
                </a:cxn>
                <a:cxn ang="0">
                  <a:pos x="323" y="144"/>
                </a:cxn>
                <a:cxn ang="0">
                  <a:pos x="350" y="139"/>
                </a:cxn>
                <a:cxn ang="0">
                  <a:pos x="293" y="95"/>
                </a:cxn>
                <a:cxn ang="0">
                  <a:pos x="232" y="123"/>
                </a:cxn>
                <a:cxn ang="0">
                  <a:pos x="192" y="123"/>
                </a:cxn>
                <a:cxn ang="0">
                  <a:pos x="176" y="36"/>
                </a:cxn>
                <a:cxn ang="0">
                  <a:pos x="111" y="15"/>
                </a:cxn>
              </a:cxnLst>
              <a:rect l="0" t="0" r="r" b="b"/>
              <a:pathLst>
                <a:path w="946" h="593">
                  <a:moveTo>
                    <a:pt x="111" y="15"/>
                  </a:moveTo>
                  <a:lnTo>
                    <a:pt x="101" y="17"/>
                  </a:lnTo>
                  <a:lnTo>
                    <a:pt x="79" y="2"/>
                  </a:lnTo>
                  <a:lnTo>
                    <a:pt x="60" y="0"/>
                  </a:lnTo>
                  <a:lnTo>
                    <a:pt x="27" y="11"/>
                  </a:lnTo>
                  <a:lnTo>
                    <a:pt x="27" y="21"/>
                  </a:lnTo>
                  <a:lnTo>
                    <a:pt x="21" y="27"/>
                  </a:lnTo>
                  <a:lnTo>
                    <a:pt x="6" y="25"/>
                  </a:lnTo>
                  <a:lnTo>
                    <a:pt x="9" y="32"/>
                  </a:lnTo>
                  <a:lnTo>
                    <a:pt x="5" y="39"/>
                  </a:lnTo>
                  <a:lnTo>
                    <a:pt x="8" y="48"/>
                  </a:lnTo>
                  <a:lnTo>
                    <a:pt x="19" y="52"/>
                  </a:lnTo>
                  <a:lnTo>
                    <a:pt x="31" y="66"/>
                  </a:lnTo>
                  <a:lnTo>
                    <a:pt x="36" y="72"/>
                  </a:lnTo>
                  <a:lnTo>
                    <a:pt x="37" y="76"/>
                  </a:lnTo>
                  <a:lnTo>
                    <a:pt x="21" y="76"/>
                  </a:lnTo>
                  <a:lnTo>
                    <a:pt x="6" y="64"/>
                  </a:lnTo>
                  <a:lnTo>
                    <a:pt x="3" y="68"/>
                  </a:lnTo>
                  <a:lnTo>
                    <a:pt x="0" y="84"/>
                  </a:lnTo>
                  <a:lnTo>
                    <a:pt x="6" y="90"/>
                  </a:lnTo>
                  <a:lnTo>
                    <a:pt x="24" y="92"/>
                  </a:lnTo>
                  <a:lnTo>
                    <a:pt x="25" y="99"/>
                  </a:lnTo>
                  <a:lnTo>
                    <a:pt x="35" y="108"/>
                  </a:lnTo>
                  <a:lnTo>
                    <a:pt x="37" y="106"/>
                  </a:lnTo>
                  <a:lnTo>
                    <a:pt x="45" y="122"/>
                  </a:lnTo>
                  <a:lnTo>
                    <a:pt x="52" y="120"/>
                  </a:lnTo>
                  <a:lnTo>
                    <a:pt x="72" y="167"/>
                  </a:lnTo>
                  <a:lnTo>
                    <a:pt x="91" y="169"/>
                  </a:lnTo>
                  <a:lnTo>
                    <a:pt x="101" y="179"/>
                  </a:lnTo>
                  <a:lnTo>
                    <a:pt x="110" y="210"/>
                  </a:lnTo>
                  <a:lnTo>
                    <a:pt x="111" y="192"/>
                  </a:lnTo>
                  <a:lnTo>
                    <a:pt x="118" y="201"/>
                  </a:lnTo>
                  <a:lnTo>
                    <a:pt x="169" y="210"/>
                  </a:lnTo>
                  <a:lnTo>
                    <a:pt x="175" y="209"/>
                  </a:lnTo>
                  <a:lnTo>
                    <a:pt x="167" y="204"/>
                  </a:lnTo>
                  <a:lnTo>
                    <a:pt x="169" y="197"/>
                  </a:lnTo>
                  <a:lnTo>
                    <a:pt x="176" y="194"/>
                  </a:lnTo>
                  <a:lnTo>
                    <a:pt x="177" y="197"/>
                  </a:lnTo>
                  <a:lnTo>
                    <a:pt x="185" y="192"/>
                  </a:lnTo>
                  <a:lnTo>
                    <a:pt x="191" y="187"/>
                  </a:lnTo>
                  <a:lnTo>
                    <a:pt x="192" y="181"/>
                  </a:lnTo>
                  <a:lnTo>
                    <a:pt x="197" y="176"/>
                  </a:lnTo>
                  <a:lnTo>
                    <a:pt x="207" y="183"/>
                  </a:lnTo>
                  <a:lnTo>
                    <a:pt x="210" y="203"/>
                  </a:lnTo>
                  <a:lnTo>
                    <a:pt x="216" y="216"/>
                  </a:lnTo>
                  <a:lnTo>
                    <a:pt x="224" y="230"/>
                  </a:lnTo>
                  <a:lnTo>
                    <a:pt x="229" y="253"/>
                  </a:lnTo>
                  <a:lnTo>
                    <a:pt x="229" y="268"/>
                  </a:lnTo>
                  <a:lnTo>
                    <a:pt x="234" y="271"/>
                  </a:lnTo>
                  <a:lnTo>
                    <a:pt x="246" y="289"/>
                  </a:lnTo>
                  <a:lnTo>
                    <a:pt x="255" y="306"/>
                  </a:lnTo>
                  <a:lnTo>
                    <a:pt x="256" y="328"/>
                  </a:lnTo>
                  <a:lnTo>
                    <a:pt x="258" y="345"/>
                  </a:lnTo>
                  <a:lnTo>
                    <a:pt x="266" y="354"/>
                  </a:lnTo>
                  <a:lnTo>
                    <a:pt x="253" y="367"/>
                  </a:lnTo>
                  <a:lnTo>
                    <a:pt x="239" y="397"/>
                  </a:lnTo>
                  <a:lnTo>
                    <a:pt x="245" y="400"/>
                  </a:lnTo>
                  <a:lnTo>
                    <a:pt x="240" y="426"/>
                  </a:lnTo>
                  <a:lnTo>
                    <a:pt x="239" y="437"/>
                  </a:lnTo>
                  <a:lnTo>
                    <a:pt x="245" y="454"/>
                  </a:lnTo>
                  <a:lnTo>
                    <a:pt x="264" y="450"/>
                  </a:lnTo>
                  <a:lnTo>
                    <a:pt x="261" y="466"/>
                  </a:lnTo>
                  <a:lnTo>
                    <a:pt x="256" y="481"/>
                  </a:lnTo>
                  <a:lnTo>
                    <a:pt x="258" y="507"/>
                  </a:lnTo>
                  <a:lnTo>
                    <a:pt x="257" y="518"/>
                  </a:lnTo>
                  <a:lnTo>
                    <a:pt x="271" y="534"/>
                  </a:lnTo>
                  <a:lnTo>
                    <a:pt x="288" y="540"/>
                  </a:lnTo>
                  <a:lnTo>
                    <a:pt x="282" y="543"/>
                  </a:lnTo>
                  <a:lnTo>
                    <a:pt x="283" y="551"/>
                  </a:lnTo>
                  <a:lnTo>
                    <a:pt x="288" y="558"/>
                  </a:lnTo>
                  <a:lnTo>
                    <a:pt x="306" y="554"/>
                  </a:lnTo>
                  <a:lnTo>
                    <a:pt x="307" y="537"/>
                  </a:lnTo>
                  <a:lnTo>
                    <a:pt x="312" y="533"/>
                  </a:lnTo>
                  <a:lnTo>
                    <a:pt x="330" y="517"/>
                  </a:lnTo>
                  <a:lnTo>
                    <a:pt x="318" y="537"/>
                  </a:lnTo>
                  <a:lnTo>
                    <a:pt x="334" y="560"/>
                  </a:lnTo>
                  <a:lnTo>
                    <a:pt x="334" y="533"/>
                  </a:lnTo>
                  <a:lnTo>
                    <a:pt x="345" y="559"/>
                  </a:lnTo>
                  <a:lnTo>
                    <a:pt x="355" y="559"/>
                  </a:lnTo>
                  <a:lnTo>
                    <a:pt x="352" y="569"/>
                  </a:lnTo>
                  <a:lnTo>
                    <a:pt x="363" y="572"/>
                  </a:lnTo>
                  <a:lnTo>
                    <a:pt x="366" y="564"/>
                  </a:lnTo>
                  <a:lnTo>
                    <a:pt x="369" y="577"/>
                  </a:lnTo>
                  <a:lnTo>
                    <a:pt x="397" y="580"/>
                  </a:lnTo>
                  <a:lnTo>
                    <a:pt x="417" y="558"/>
                  </a:lnTo>
                  <a:lnTo>
                    <a:pt x="416" y="553"/>
                  </a:lnTo>
                  <a:lnTo>
                    <a:pt x="404" y="542"/>
                  </a:lnTo>
                  <a:lnTo>
                    <a:pt x="407" y="529"/>
                  </a:lnTo>
                  <a:lnTo>
                    <a:pt x="404" y="529"/>
                  </a:lnTo>
                  <a:lnTo>
                    <a:pt x="412" y="527"/>
                  </a:lnTo>
                  <a:lnTo>
                    <a:pt x="419" y="531"/>
                  </a:lnTo>
                  <a:lnTo>
                    <a:pt x="418" y="517"/>
                  </a:lnTo>
                  <a:lnTo>
                    <a:pt x="425" y="540"/>
                  </a:lnTo>
                  <a:lnTo>
                    <a:pt x="431" y="550"/>
                  </a:lnTo>
                  <a:lnTo>
                    <a:pt x="441" y="531"/>
                  </a:lnTo>
                  <a:lnTo>
                    <a:pt x="443" y="517"/>
                  </a:lnTo>
                  <a:lnTo>
                    <a:pt x="447" y="518"/>
                  </a:lnTo>
                  <a:lnTo>
                    <a:pt x="456" y="528"/>
                  </a:lnTo>
                  <a:lnTo>
                    <a:pt x="456" y="538"/>
                  </a:lnTo>
                  <a:lnTo>
                    <a:pt x="452" y="561"/>
                  </a:lnTo>
                  <a:lnTo>
                    <a:pt x="451" y="585"/>
                  </a:lnTo>
                  <a:lnTo>
                    <a:pt x="466" y="591"/>
                  </a:lnTo>
                  <a:lnTo>
                    <a:pt x="474" y="585"/>
                  </a:lnTo>
                  <a:lnTo>
                    <a:pt x="486" y="591"/>
                  </a:lnTo>
                  <a:lnTo>
                    <a:pt x="493" y="583"/>
                  </a:lnTo>
                  <a:lnTo>
                    <a:pt x="497" y="593"/>
                  </a:lnTo>
                  <a:lnTo>
                    <a:pt x="516" y="588"/>
                  </a:lnTo>
                  <a:lnTo>
                    <a:pt x="517" y="575"/>
                  </a:lnTo>
                  <a:lnTo>
                    <a:pt x="525" y="575"/>
                  </a:lnTo>
                  <a:lnTo>
                    <a:pt x="524" y="588"/>
                  </a:lnTo>
                  <a:lnTo>
                    <a:pt x="533" y="591"/>
                  </a:lnTo>
                  <a:lnTo>
                    <a:pt x="554" y="592"/>
                  </a:lnTo>
                  <a:lnTo>
                    <a:pt x="560" y="587"/>
                  </a:lnTo>
                  <a:lnTo>
                    <a:pt x="559" y="579"/>
                  </a:lnTo>
                  <a:lnTo>
                    <a:pt x="553" y="566"/>
                  </a:lnTo>
                  <a:lnTo>
                    <a:pt x="557" y="579"/>
                  </a:lnTo>
                  <a:lnTo>
                    <a:pt x="572" y="588"/>
                  </a:lnTo>
                  <a:lnTo>
                    <a:pt x="579" y="580"/>
                  </a:lnTo>
                  <a:lnTo>
                    <a:pt x="583" y="566"/>
                  </a:lnTo>
                  <a:lnTo>
                    <a:pt x="590" y="579"/>
                  </a:lnTo>
                  <a:lnTo>
                    <a:pt x="594" y="592"/>
                  </a:lnTo>
                  <a:lnTo>
                    <a:pt x="613" y="588"/>
                  </a:lnTo>
                  <a:lnTo>
                    <a:pt x="621" y="575"/>
                  </a:lnTo>
                  <a:lnTo>
                    <a:pt x="621" y="549"/>
                  </a:lnTo>
                  <a:lnTo>
                    <a:pt x="634" y="581"/>
                  </a:lnTo>
                  <a:lnTo>
                    <a:pt x="640" y="585"/>
                  </a:lnTo>
                  <a:lnTo>
                    <a:pt x="643" y="576"/>
                  </a:lnTo>
                  <a:lnTo>
                    <a:pt x="651" y="566"/>
                  </a:lnTo>
                  <a:lnTo>
                    <a:pt x="649" y="551"/>
                  </a:lnTo>
                  <a:lnTo>
                    <a:pt x="650" y="543"/>
                  </a:lnTo>
                  <a:lnTo>
                    <a:pt x="651" y="556"/>
                  </a:lnTo>
                  <a:lnTo>
                    <a:pt x="658" y="580"/>
                  </a:lnTo>
                  <a:lnTo>
                    <a:pt x="682" y="580"/>
                  </a:lnTo>
                  <a:lnTo>
                    <a:pt x="730" y="569"/>
                  </a:lnTo>
                  <a:lnTo>
                    <a:pt x="747" y="532"/>
                  </a:lnTo>
                  <a:lnTo>
                    <a:pt x="737" y="521"/>
                  </a:lnTo>
                  <a:lnTo>
                    <a:pt x="731" y="505"/>
                  </a:lnTo>
                  <a:lnTo>
                    <a:pt x="728" y="497"/>
                  </a:lnTo>
                  <a:lnTo>
                    <a:pt x="739" y="504"/>
                  </a:lnTo>
                  <a:lnTo>
                    <a:pt x="746" y="518"/>
                  </a:lnTo>
                  <a:lnTo>
                    <a:pt x="757" y="518"/>
                  </a:lnTo>
                  <a:lnTo>
                    <a:pt x="758" y="533"/>
                  </a:lnTo>
                  <a:lnTo>
                    <a:pt x="758" y="559"/>
                  </a:lnTo>
                  <a:lnTo>
                    <a:pt x="775" y="582"/>
                  </a:lnTo>
                  <a:lnTo>
                    <a:pt x="788" y="580"/>
                  </a:lnTo>
                  <a:lnTo>
                    <a:pt x="790" y="570"/>
                  </a:lnTo>
                  <a:lnTo>
                    <a:pt x="796" y="580"/>
                  </a:lnTo>
                  <a:lnTo>
                    <a:pt x="811" y="588"/>
                  </a:lnTo>
                  <a:lnTo>
                    <a:pt x="825" y="591"/>
                  </a:lnTo>
                  <a:lnTo>
                    <a:pt x="837" y="579"/>
                  </a:lnTo>
                  <a:lnTo>
                    <a:pt x="859" y="570"/>
                  </a:lnTo>
                  <a:lnTo>
                    <a:pt x="892" y="570"/>
                  </a:lnTo>
                  <a:lnTo>
                    <a:pt x="903" y="564"/>
                  </a:lnTo>
                  <a:lnTo>
                    <a:pt x="917" y="563"/>
                  </a:lnTo>
                  <a:lnTo>
                    <a:pt x="917" y="534"/>
                  </a:lnTo>
                  <a:lnTo>
                    <a:pt x="913" y="528"/>
                  </a:lnTo>
                  <a:lnTo>
                    <a:pt x="915" y="521"/>
                  </a:lnTo>
                  <a:lnTo>
                    <a:pt x="909" y="510"/>
                  </a:lnTo>
                  <a:lnTo>
                    <a:pt x="896" y="495"/>
                  </a:lnTo>
                  <a:lnTo>
                    <a:pt x="897" y="468"/>
                  </a:lnTo>
                  <a:lnTo>
                    <a:pt x="907" y="463"/>
                  </a:lnTo>
                  <a:lnTo>
                    <a:pt x="917" y="453"/>
                  </a:lnTo>
                  <a:lnTo>
                    <a:pt x="923" y="440"/>
                  </a:lnTo>
                  <a:lnTo>
                    <a:pt x="935" y="434"/>
                  </a:lnTo>
                  <a:lnTo>
                    <a:pt x="946" y="415"/>
                  </a:lnTo>
                  <a:lnTo>
                    <a:pt x="945" y="378"/>
                  </a:lnTo>
                  <a:lnTo>
                    <a:pt x="944" y="376"/>
                  </a:lnTo>
                  <a:lnTo>
                    <a:pt x="936" y="376"/>
                  </a:lnTo>
                  <a:lnTo>
                    <a:pt x="933" y="367"/>
                  </a:lnTo>
                  <a:lnTo>
                    <a:pt x="935" y="361"/>
                  </a:lnTo>
                  <a:lnTo>
                    <a:pt x="911" y="366"/>
                  </a:lnTo>
                  <a:lnTo>
                    <a:pt x="902" y="362"/>
                  </a:lnTo>
                  <a:lnTo>
                    <a:pt x="913" y="355"/>
                  </a:lnTo>
                  <a:lnTo>
                    <a:pt x="912" y="346"/>
                  </a:lnTo>
                  <a:lnTo>
                    <a:pt x="909" y="341"/>
                  </a:lnTo>
                  <a:lnTo>
                    <a:pt x="892" y="329"/>
                  </a:lnTo>
                  <a:lnTo>
                    <a:pt x="881" y="334"/>
                  </a:lnTo>
                  <a:lnTo>
                    <a:pt x="860" y="328"/>
                  </a:lnTo>
                  <a:lnTo>
                    <a:pt x="863" y="310"/>
                  </a:lnTo>
                  <a:lnTo>
                    <a:pt x="859" y="302"/>
                  </a:lnTo>
                  <a:lnTo>
                    <a:pt x="853" y="305"/>
                  </a:lnTo>
                  <a:lnTo>
                    <a:pt x="798" y="291"/>
                  </a:lnTo>
                  <a:lnTo>
                    <a:pt x="777" y="297"/>
                  </a:lnTo>
                  <a:lnTo>
                    <a:pt x="756" y="313"/>
                  </a:lnTo>
                  <a:lnTo>
                    <a:pt x="741" y="311"/>
                  </a:lnTo>
                  <a:lnTo>
                    <a:pt x="737" y="302"/>
                  </a:lnTo>
                  <a:lnTo>
                    <a:pt x="729" y="306"/>
                  </a:lnTo>
                  <a:lnTo>
                    <a:pt x="720" y="298"/>
                  </a:lnTo>
                  <a:lnTo>
                    <a:pt x="712" y="298"/>
                  </a:lnTo>
                  <a:lnTo>
                    <a:pt x="705" y="310"/>
                  </a:lnTo>
                  <a:lnTo>
                    <a:pt x="676" y="324"/>
                  </a:lnTo>
                  <a:lnTo>
                    <a:pt x="670" y="330"/>
                  </a:lnTo>
                  <a:lnTo>
                    <a:pt x="671" y="338"/>
                  </a:lnTo>
                  <a:lnTo>
                    <a:pt x="673" y="341"/>
                  </a:lnTo>
                  <a:lnTo>
                    <a:pt x="654" y="335"/>
                  </a:lnTo>
                  <a:lnTo>
                    <a:pt x="644" y="339"/>
                  </a:lnTo>
                  <a:lnTo>
                    <a:pt x="638" y="351"/>
                  </a:lnTo>
                  <a:lnTo>
                    <a:pt x="635" y="348"/>
                  </a:lnTo>
                  <a:lnTo>
                    <a:pt x="638" y="362"/>
                  </a:lnTo>
                  <a:lnTo>
                    <a:pt x="637" y="367"/>
                  </a:lnTo>
                  <a:lnTo>
                    <a:pt x="635" y="362"/>
                  </a:lnTo>
                  <a:lnTo>
                    <a:pt x="623" y="357"/>
                  </a:lnTo>
                  <a:lnTo>
                    <a:pt x="621" y="349"/>
                  </a:lnTo>
                  <a:lnTo>
                    <a:pt x="610" y="361"/>
                  </a:lnTo>
                  <a:lnTo>
                    <a:pt x="600" y="361"/>
                  </a:lnTo>
                  <a:lnTo>
                    <a:pt x="584" y="370"/>
                  </a:lnTo>
                  <a:lnTo>
                    <a:pt x="585" y="377"/>
                  </a:lnTo>
                  <a:lnTo>
                    <a:pt x="596" y="386"/>
                  </a:lnTo>
                  <a:lnTo>
                    <a:pt x="615" y="391"/>
                  </a:lnTo>
                  <a:lnTo>
                    <a:pt x="617" y="399"/>
                  </a:lnTo>
                  <a:lnTo>
                    <a:pt x="606" y="394"/>
                  </a:lnTo>
                  <a:lnTo>
                    <a:pt x="583" y="393"/>
                  </a:lnTo>
                  <a:lnTo>
                    <a:pt x="554" y="409"/>
                  </a:lnTo>
                  <a:lnTo>
                    <a:pt x="549" y="403"/>
                  </a:lnTo>
                  <a:lnTo>
                    <a:pt x="567" y="393"/>
                  </a:lnTo>
                  <a:lnTo>
                    <a:pt x="560" y="386"/>
                  </a:lnTo>
                  <a:lnTo>
                    <a:pt x="538" y="377"/>
                  </a:lnTo>
                  <a:lnTo>
                    <a:pt x="529" y="360"/>
                  </a:lnTo>
                  <a:lnTo>
                    <a:pt x="511" y="351"/>
                  </a:lnTo>
                  <a:lnTo>
                    <a:pt x="504" y="364"/>
                  </a:lnTo>
                  <a:lnTo>
                    <a:pt x="505" y="377"/>
                  </a:lnTo>
                  <a:lnTo>
                    <a:pt x="503" y="386"/>
                  </a:lnTo>
                  <a:lnTo>
                    <a:pt x="498" y="364"/>
                  </a:lnTo>
                  <a:lnTo>
                    <a:pt x="492" y="357"/>
                  </a:lnTo>
                  <a:lnTo>
                    <a:pt x="482" y="370"/>
                  </a:lnTo>
                  <a:lnTo>
                    <a:pt x="479" y="377"/>
                  </a:lnTo>
                  <a:lnTo>
                    <a:pt x="474" y="384"/>
                  </a:lnTo>
                  <a:lnTo>
                    <a:pt x="465" y="383"/>
                  </a:lnTo>
                  <a:lnTo>
                    <a:pt x="470" y="371"/>
                  </a:lnTo>
                  <a:lnTo>
                    <a:pt x="467" y="367"/>
                  </a:lnTo>
                  <a:lnTo>
                    <a:pt x="458" y="357"/>
                  </a:lnTo>
                  <a:lnTo>
                    <a:pt x="456" y="350"/>
                  </a:lnTo>
                  <a:lnTo>
                    <a:pt x="445" y="340"/>
                  </a:lnTo>
                  <a:lnTo>
                    <a:pt x="436" y="348"/>
                  </a:lnTo>
                  <a:lnTo>
                    <a:pt x="434" y="359"/>
                  </a:lnTo>
                  <a:lnTo>
                    <a:pt x="439" y="383"/>
                  </a:lnTo>
                  <a:lnTo>
                    <a:pt x="431" y="397"/>
                  </a:lnTo>
                  <a:lnTo>
                    <a:pt x="427" y="388"/>
                  </a:lnTo>
                  <a:lnTo>
                    <a:pt x="422" y="365"/>
                  </a:lnTo>
                  <a:lnTo>
                    <a:pt x="407" y="357"/>
                  </a:lnTo>
                  <a:lnTo>
                    <a:pt x="400" y="367"/>
                  </a:lnTo>
                  <a:lnTo>
                    <a:pt x="395" y="366"/>
                  </a:lnTo>
                  <a:lnTo>
                    <a:pt x="395" y="364"/>
                  </a:lnTo>
                  <a:lnTo>
                    <a:pt x="397" y="357"/>
                  </a:lnTo>
                  <a:lnTo>
                    <a:pt x="388" y="361"/>
                  </a:lnTo>
                  <a:lnTo>
                    <a:pt x="390" y="354"/>
                  </a:lnTo>
                  <a:lnTo>
                    <a:pt x="409" y="349"/>
                  </a:lnTo>
                  <a:lnTo>
                    <a:pt x="417" y="317"/>
                  </a:lnTo>
                  <a:lnTo>
                    <a:pt x="412" y="316"/>
                  </a:lnTo>
                  <a:lnTo>
                    <a:pt x="407" y="302"/>
                  </a:lnTo>
                  <a:lnTo>
                    <a:pt x="393" y="310"/>
                  </a:lnTo>
                  <a:lnTo>
                    <a:pt x="381" y="306"/>
                  </a:lnTo>
                  <a:lnTo>
                    <a:pt x="387" y="295"/>
                  </a:lnTo>
                  <a:lnTo>
                    <a:pt x="380" y="278"/>
                  </a:lnTo>
                  <a:lnTo>
                    <a:pt x="374" y="274"/>
                  </a:lnTo>
                  <a:lnTo>
                    <a:pt x="369" y="284"/>
                  </a:lnTo>
                  <a:lnTo>
                    <a:pt x="365" y="286"/>
                  </a:lnTo>
                  <a:lnTo>
                    <a:pt x="358" y="279"/>
                  </a:lnTo>
                  <a:lnTo>
                    <a:pt x="347" y="289"/>
                  </a:lnTo>
                  <a:lnTo>
                    <a:pt x="347" y="275"/>
                  </a:lnTo>
                  <a:lnTo>
                    <a:pt x="339" y="280"/>
                  </a:lnTo>
                  <a:lnTo>
                    <a:pt x="333" y="279"/>
                  </a:lnTo>
                  <a:lnTo>
                    <a:pt x="332" y="276"/>
                  </a:lnTo>
                  <a:lnTo>
                    <a:pt x="327" y="289"/>
                  </a:lnTo>
                  <a:lnTo>
                    <a:pt x="306" y="312"/>
                  </a:lnTo>
                  <a:lnTo>
                    <a:pt x="309" y="291"/>
                  </a:lnTo>
                  <a:lnTo>
                    <a:pt x="317" y="286"/>
                  </a:lnTo>
                  <a:lnTo>
                    <a:pt x="318" y="281"/>
                  </a:lnTo>
                  <a:lnTo>
                    <a:pt x="312" y="271"/>
                  </a:lnTo>
                  <a:lnTo>
                    <a:pt x="354" y="263"/>
                  </a:lnTo>
                  <a:lnTo>
                    <a:pt x="344" y="255"/>
                  </a:lnTo>
                  <a:lnTo>
                    <a:pt x="332" y="259"/>
                  </a:lnTo>
                  <a:lnTo>
                    <a:pt x="326" y="252"/>
                  </a:lnTo>
                  <a:lnTo>
                    <a:pt x="328" y="249"/>
                  </a:lnTo>
                  <a:lnTo>
                    <a:pt x="330" y="246"/>
                  </a:lnTo>
                  <a:lnTo>
                    <a:pt x="325" y="246"/>
                  </a:lnTo>
                  <a:lnTo>
                    <a:pt x="321" y="238"/>
                  </a:lnTo>
                  <a:lnTo>
                    <a:pt x="307" y="231"/>
                  </a:lnTo>
                  <a:lnTo>
                    <a:pt x="290" y="230"/>
                  </a:lnTo>
                  <a:lnTo>
                    <a:pt x="301" y="217"/>
                  </a:lnTo>
                  <a:lnTo>
                    <a:pt x="295" y="215"/>
                  </a:lnTo>
                  <a:lnTo>
                    <a:pt x="296" y="206"/>
                  </a:lnTo>
                  <a:lnTo>
                    <a:pt x="311" y="225"/>
                  </a:lnTo>
                  <a:lnTo>
                    <a:pt x="326" y="228"/>
                  </a:lnTo>
                  <a:lnTo>
                    <a:pt x="337" y="227"/>
                  </a:lnTo>
                  <a:lnTo>
                    <a:pt x="349" y="241"/>
                  </a:lnTo>
                  <a:lnTo>
                    <a:pt x="357" y="241"/>
                  </a:lnTo>
                  <a:lnTo>
                    <a:pt x="347" y="232"/>
                  </a:lnTo>
                  <a:lnTo>
                    <a:pt x="359" y="231"/>
                  </a:lnTo>
                  <a:lnTo>
                    <a:pt x="387" y="237"/>
                  </a:lnTo>
                  <a:lnTo>
                    <a:pt x="402" y="236"/>
                  </a:lnTo>
                  <a:lnTo>
                    <a:pt x="417" y="222"/>
                  </a:lnTo>
                  <a:lnTo>
                    <a:pt x="420" y="206"/>
                  </a:lnTo>
                  <a:lnTo>
                    <a:pt x="418" y="193"/>
                  </a:lnTo>
                  <a:lnTo>
                    <a:pt x="401" y="197"/>
                  </a:lnTo>
                  <a:lnTo>
                    <a:pt x="386" y="193"/>
                  </a:lnTo>
                  <a:lnTo>
                    <a:pt x="359" y="176"/>
                  </a:lnTo>
                  <a:lnTo>
                    <a:pt x="352" y="174"/>
                  </a:lnTo>
                  <a:lnTo>
                    <a:pt x="347" y="179"/>
                  </a:lnTo>
                  <a:lnTo>
                    <a:pt x="344" y="172"/>
                  </a:lnTo>
                  <a:lnTo>
                    <a:pt x="325" y="160"/>
                  </a:lnTo>
                  <a:lnTo>
                    <a:pt x="298" y="157"/>
                  </a:lnTo>
                  <a:lnTo>
                    <a:pt x="295" y="151"/>
                  </a:lnTo>
                  <a:lnTo>
                    <a:pt x="295" y="146"/>
                  </a:lnTo>
                  <a:lnTo>
                    <a:pt x="320" y="150"/>
                  </a:lnTo>
                  <a:lnTo>
                    <a:pt x="323" y="144"/>
                  </a:lnTo>
                  <a:lnTo>
                    <a:pt x="328" y="151"/>
                  </a:lnTo>
                  <a:lnTo>
                    <a:pt x="337" y="157"/>
                  </a:lnTo>
                  <a:lnTo>
                    <a:pt x="345" y="160"/>
                  </a:lnTo>
                  <a:lnTo>
                    <a:pt x="354" y="156"/>
                  </a:lnTo>
                  <a:lnTo>
                    <a:pt x="352" y="150"/>
                  </a:lnTo>
                  <a:lnTo>
                    <a:pt x="350" y="139"/>
                  </a:lnTo>
                  <a:lnTo>
                    <a:pt x="345" y="130"/>
                  </a:lnTo>
                  <a:lnTo>
                    <a:pt x="320" y="112"/>
                  </a:lnTo>
                  <a:lnTo>
                    <a:pt x="310" y="108"/>
                  </a:lnTo>
                  <a:lnTo>
                    <a:pt x="302" y="102"/>
                  </a:lnTo>
                  <a:lnTo>
                    <a:pt x="301" y="97"/>
                  </a:lnTo>
                  <a:lnTo>
                    <a:pt x="293" y="95"/>
                  </a:lnTo>
                  <a:lnTo>
                    <a:pt x="290" y="99"/>
                  </a:lnTo>
                  <a:lnTo>
                    <a:pt x="269" y="107"/>
                  </a:lnTo>
                  <a:lnTo>
                    <a:pt x="261" y="119"/>
                  </a:lnTo>
                  <a:lnTo>
                    <a:pt x="247" y="123"/>
                  </a:lnTo>
                  <a:lnTo>
                    <a:pt x="241" y="115"/>
                  </a:lnTo>
                  <a:lnTo>
                    <a:pt x="232" y="123"/>
                  </a:lnTo>
                  <a:lnTo>
                    <a:pt x="210" y="120"/>
                  </a:lnTo>
                  <a:lnTo>
                    <a:pt x="193" y="152"/>
                  </a:lnTo>
                  <a:lnTo>
                    <a:pt x="180" y="163"/>
                  </a:lnTo>
                  <a:lnTo>
                    <a:pt x="182" y="154"/>
                  </a:lnTo>
                  <a:lnTo>
                    <a:pt x="181" y="147"/>
                  </a:lnTo>
                  <a:lnTo>
                    <a:pt x="192" y="123"/>
                  </a:lnTo>
                  <a:lnTo>
                    <a:pt x="191" y="112"/>
                  </a:lnTo>
                  <a:lnTo>
                    <a:pt x="197" y="86"/>
                  </a:lnTo>
                  <a:lnTo>
                    <a:pt x="193" y="82"/>
                  </a:lnTo>
                  <a:lnTo>
                    <a:pt x="192" y="70"/>
                  </a:lnTo>
                  <a:lnTo>
                    <a:pt x="186" y="63"/>
                  </a:lnTo>
                  <a:lnTo>
                    <a:pt x="176" y="36"/>
                  </a:lnTo>
                  <a:lnTo>
                    <a:pt x="166" y="39"/>
                  </a:lnTo>
                  <a:lnTo>
                    <a:pt x="161" y="29"/>
                  </a:lnTo>
                  <a:lnTo>
                    <a:pt x="156" y="39"/>
                  </a:lnTo>
                  <a:lnTo>
                    <a:pt x="143" y="45"/>
                  </a:lnTo>
                  <a:lnTo>
                    <a:pt x="137" y="33"/>
                  </a:lnTo>
                  <a:lnTo>
                    <a:pt x="111" y="1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2" name="Freeform 299">
              <a:extLst>
                <a:ext uri="{FF2B5EF4-FFF2-40B4-BE49-F238E27FC236}">
                  <a16:creationId xmlns:a16="http://schemas.microsoft.com/office/drawing/2014/main" id="{9E0D7D4F-4F0D-4B4F-A9A3-F4FE0787465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457" y="1187"/>
              <a:ext cx="33" cy="46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105" y="22"/>
                </a:cxn>
                <a:cxn ang="0">
                  <a:pos x="123" y="39"/>
                </a:cxn>
                <a:cxn ang="0">
                  <a:pos x="129" y="48"/>
                </a:cxn>
                <a:cxn ang="0">
                  <a:pos x="130" y="76"/>
                </a:cxn>
                <a:cxn ang="0">
                  <a:pos x="149" y="76"/>
                </a:cxn>
                <a:cxn ang="0">
                  <a:pos x="156" y="89"/>
                </a:cxn>
                <a:cxn ang="0">
                  <a:pos x="157" y="109"/>
                </a:cxn>
                <a:cxn ang="0">
                  <a:pos x="159" y="145"/>
                </a:cxn>
                <a:cxn ang="0">
                  <a:pos x="161" y="210"/>
                </a:cxn>
                <a:cxn ang="0">
                  <a:pos x="150" y="226"/>
                </a:cxn>
                <a:cxn ang="0">
                  <a:pos x="124" y="229"/>
                </a:cxn>
                <a:cxn ang="0">
                  <a:pos x="98" y="228"/>
                </a:cxn>
                <a:cxn ang="0">
                  <a:pos x="86" y="211"/>
                </a:cxn>
                <a:cxn ang="0">
                  <a:pos x="75" y="197"/>
                </a:cxn>
                <a:cxn ang="0">
                  <a:pos x="62" y="185"/>
                </a:cxn>
                <a:cxn ang="0">
                  <a:pos x="60" y="195"/>
                </a:cxn>
                <a:cxn ang="0">
                  <a:pos x="53" y="193"/>
                </a:cxn>
                <a:cxn ang="0">
                  <a:pos x="50" y="178"/>
                </a:cxn>
                <a:cxn ang="0">
                  <a:pos x="39" y="183"/>
                </a:cxn>
                <a:cxn ang="0">
                  <a:pos x="26" y="159"/>
                </a:cxn>
                <a:cxn ang="0">
                  <a:pos x="31" y="142"/>
                </a:cxn>
                <a:cxn ang="0">
                  <a:pos x="25" y="137"/>
                </a:cxn>
                <a:cxn ang="0">
                  <a:pos x="14" y="158"/>
                </a:cxn>
                <a:cxn ang="0">
                  <a:pos x="6" y="141"/>
                </a:cxn>
                <a:cxn ang="0">
                  <a:pos x="0" y="113"/>
                </a:cxn>
                <a:cxn ang="0">
                  <a:pos x="6" y="103"/>
                </a:cxn>
                <a:cxn ang="0">
                  <a:pos x="7" y="92"/>
                </a:cxn>
                <a:cxn ang="0">
                  <a:pos x="23" y="83"/>
                </a:cxn>
                <a:cxn ang="0">
                  <a:pos x="34" y="73"/>
                </a:cxn>
                <a:cxn ang="0">
                  <a:pos x="26" y="67"/>
                </a:cxn>
                <a:cxn ang="0">
                  <a:pos x="32" y="64"/>
                </a:cxn>
                <a:cxn ang="0">
                  <a:pos x="39" y="50"/>
                </a:cxn>
                <a:cxn ang="0">
                  <a:pos x="23" y="60"/>
                </a:cxn>
                <a:cxn ang="0">
                  <a:pos x="28" y="45"/>
                </a:cxn>
                <a:cxn ang="0">
                  <a:pos x="44" y="43"/>
                </a:cxn>
                <a:cxn ang="0">
                  <a:pos x="65" y="5"/>
                </a:cxn>
                <a:cxn ang="0">
                  <a:pos x="84" y="7"/>
                </a:cxn>
              </a:cxnLst>
              <a:rect l="0" t="0" r="r" b="b"/>
              <a:pathLst>
                <a:path w="163" h="229">
                  <a:moveTo>
                    <a:pt x="84" y="7"/>
                  </a:moveTo>
                  <a:lnTo>
                    <a:pt x="82" y="0"/>
                  </a:lnTo>
                  <a:lnTo>
                    <a:pt x="85" y="12"/>
                  </a:lnTo>
                  <a:lnTo>
                    <a:pt x="105" y="22"/>
                  </a:lnTo>
                  <a:lnTo>
                    <a:pt x="114" y="34"/>
                  </a:lnTo>
                  <a:lnTo>
                    <a:pt x="123" y="39"/>
                  </a:lnTo>
                  <a:lnTo>
                    <a:pt x="123" y="48"/>
                  </a:lnTo>
                  <a:lnTo>
                    <a:pt x="129" y="48"/>
                  </a:lnTo>
                  <a:lnTo>
                    <a:pt x="134" y="59"/>
                  </a:lnTo>
                  <a:lnTo>
                    <a:pt x="130" y="76"/>
                  </a:lnTo>
                  <a:lnTo>
                    <a:pt x="141" y="65"/>
                  </a:lnTo>
                  <a:lnTo>
                    <a:pt x="149" y="76"/>
                  </a:lnTo>
                  <a:lnTo>
                    <a:pt x="147" y="82"/>
                  </a:lnTo>
                  <a:lnTo>
                    <a:pt x="156" y="89"/>
                  </a:lnTo>
                  <a:lnTo>
                    <a:pt x="161" y="99"/>
                  </a:lnTo>
                  <a:lnTo>
                    <a:pt x="157" y="109"/>
                  </a:lnTo>
                  <a:lnTo>
                    <a:pt x="161" y="123"/>
                  </a:lnTo>
                  <a:lnTo>
                    <a:pt x="159" y="145"/>
                  </a:lnTo>
                  <a:lnTo>
                    <a:pt x="163" y="182"/>
                  </a:lnTo>
                  <a:lnTo>
                    <a:pt x="161" y="210"/>
                  </a:lnTo>
                  <a:lnTo>
                    <a:pt x="159" y="218"/>
                  </a:lnTo>
                  <a:lnTo>
                    <a:pt x="150" y="226"/>
                  </a:lnTo>
                  <a:lnTo>
                    <a:pt x="136" y="224"/>
                  </a:lnTo>
                  <a:lnTo>
                    <a:pt x="124" y="229"/>
                  </a:lnTo>
                  <a:lnTo>
                    <a:pt x="112" y="226"/>
                  </a:lnTo>
                  <a:lnTo>
                    <a:pt x="98" y="228"/>
                  </a:lnTo>
                  <a:lnTo>
                    <a:pt x="89" y="220"/>
                  </a:lnTo>
                  <a:lnTo>
                    <a:pt x="86" y="211"/>
                  </a:lnTo>
                  <a:lnTo>
                    <a:pt x="77" y="207"/>
                  </a:lnTo>
                  <a:lnTo>
                    <a:pt x="75" y="197"/>
                  </a:lnTo>
                  <a:lnTo>
                    <a:pt x="68" y="185"/>
                  </a:lnTo>
                  <a:lnTo>
                    <a:pt x="62" y="185"/>
                  </a:lnTo>
                  <a:lnTo>
                    <a:pt x="59" y="190"/>
                  </a:lnTo>
                  <a:lnTo>
                    <a:pt x="60" y="195"/>
                  </a:lnTo>
                  <a:lnTo>
                    <a:pt x="57" y="197"/>
                  </a:lnTo>
                  <a:lnTo>
                    <a:pt x="53" y="193"/>
                  </a:lnTo>
                  <a:lnTo>
                    <a:pt x="52" y="180"/>
                  </a:lnTo>
                  <a:lnTo>
                    <a:pt x="50" y="178"/>
                  </a:lnTo>
                  <a:lnTo>
                    <a:pt x="42" y="177"/>
                  </a:lnTo>
                  <a:lnTo>
                    <a:pt x="39" y="183"/>
                  </a:lnTo>
                  <a:lnTo>
                    <a:pt x="34" y="178"/>
                  </a:lnTo>
                  <a:lnTo>
                    <a:pt x="26" y="159"/>
                  </a:lnTo>
                  <a:lnTo>
                    <a:pt x="26" y="152"/>
                  </a:lnTo>
                  <a:lnTo>
                    <a:pt x="31" y="142"/>
                  </a:lnTo>
                  <a:lnTo>
                    <a:pt x="27" y="146"/>
                  </a:lnTo>
                  <a:lnTo>
                    <a:pt x="25" y="137"/>
                  </a:lnTo>
                  <a:lnTo>
                    <a:pt x="19" y="157"/>
                  </a:lnTo>
                  <a:lnTo>
                    <a:pt x="14" y="158"/>
                  </a:lnTo>
                  <a:lnTo>
                    <a:pt x="11" y="146"/>
                  </a:lnTo>
                  <a:lnTo>
                    <a:pt x="6" y="141"/>
                  </a:lnTo>
                  <a:lnTo>
                    <a:pt x="1" y="123"/>
                  </a:lnTo>
                  <a:lnTo>
                    <a:pt x="0" y="113"/>
                  </a:lnTo>
                  <a:lnTo>
                    <a:pt x="0" y="103"/>
                  </a:lnTo>
                  <a:lnTo>
                    <a:pt x="6" y="103"/>
                  </a:lnTo>
                  <a:lnTo>
                    <a:pt x="11" y="99"/>
                  </a:lnTo>
                  <a:lnTo>
                    <a:pt x="7" y="92"/>
                  </a:lnTo>
                  <a:lnTo>
                    <a:pt x="12" y="89"/>
                  </a:lnTo>
                  <a:lnTo>
                    <a:pt x="23" y="83"/>
                  </a:lnTo>
                  <a:lnTo>
                    <a:pt x="36" y="78"/>
                  </a:lnTo>
                  <a:lnTo>
                    <a:pt x="34" y="73"/>
                  </a:lnTo>
                  <a:lnTo>
                    <a:pt x="26" y="73"/>
                  </a:lnTo>
                  <a:lnTo>
                    <a:pt x="26" y="67"/>
                  </a:lnTo>
                  <a:lnTo>
                    <a:pt x="32" y="56"/>
                  </a:lnTo>
                  <a:lnTo>
                    <a:pt x="32" y="64"/>
                  </a:lnTo>
                  <a:lnTo>
                    <a:pt x="39" y="61"/>
                  </a:lnTo>
                  <a:lnTo>
                    <a:pt x="39" y="50"/>
                  </a:lnTo>
                  <a:lnTo>
                    <a:pt x="31" y="50"/>
                  </a:lnTo>
                  <a:lnTo>
                    <a:pt x="23" y="60"/>
                  </a:lnTo>
                  <a:lnTo>
                    <a:pt x="22" y="50"/>
                  </a:lnTo>
                  <a:lnTo>
                    <a:pt x="28" y="45"/>
                  </a:lnTo>
                  <a:lnTo>
                    <a:pt x="44" y="49"/>
                  </a:lnTo>
                  <a:lnTo>
                    <a:pt x="44" y="43"/>
                  </a:lnTo>
                  <a:lnTo>
                    <a:pt x="41" y="28"/>
                  </a:lnTo>
                  <a:lnTo>
                    <a:pt x="65" y="5"/>
                  </a:lnTo>
                  <a:lnTo>
                    <a:pt x="76" y="2"/>
                  </a:lnTo>
                  <a:lnTo>
                    <a:pt x="84" y="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3" name="Freeform 300">
              <a:extLst>
                <a:ext uri="{FF2B5EF4-FFF2-40B4-BE49-F238E27FC236}">
                  <a16:creationId xmlns:a16="http://schemas.microsoft.com/office/drawing/2014/main" id="{1348E77B-8976-4509-A0A0-F3A3D2F15881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559" y="1520"/>
              <a:ext cx="77" cy="70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110" y="27"/>
                </a:cxn>
                <a:cxn ang="0">
                  <a:pos x="118" y="61"/>
                </a:cxn>
                <a:cxn ang="0">
                  <a:pos x="134" y="70"/>
                </a:cxn>
                <a:cxn ang="0">
                  <a:pos x="161" y="70"/>
                </a:cxn>
                <a:cxn ang="0">
                  <a:pos x="179" y="96"/>
                </a:cxn>
                <a:cxn ang="0">
                  <a:pos x="212" y="116"/>
                </a:cxn>
                <a:cxn ang="0">
                  <a:pos x="243" y="143"/>
                </a:cxn>
                <a:cxn ang="0">
                  <a:pos x="276" y="157"/>
                </a:cxn>
                <a:cxn ang="0">
                  <a:pos x="296" y="183"/>
                </a:cxn>
                <a:cxn ang="0">
                  <a:pos x="303" y="236"/>
                </a:cxn>
                <a:cxn ang="0">
                  <a:pos x="327" y="237"/>
                </a:cxn>
                <a:cxn ang="0">
                  <a:pos x="351" y="232"/>
                </a:cxn>
                <a:cxn ang="0">
                  <a:pos x="364" y="256"/>
                </a:cxn>
                <a:cxn ang="0">
                  <a:pos x="384" y="272"/>
                </a:cxn>
                <a:cxn ang="0">
                  <a:pos x="351" y="296"/>
                </a:cxn>
                <a:cxn ang="0">
                  <a:pos x="319" y="303"/>
                </a:cxn>
                <a:cxn ang="0">
                  <a:pos x="307" y="298"/>
                </a:cxn>
                <a:cxn ang="0">
                  <a:pos x="285" y="283"/>
                </a:cxn>
                <a:cxn ang="0">
                  <a:pos x="263" y="282"/>
                </a:cxn>
                <a:cxn ang="0">
                  <a:pos x="263" y="253"/>
                </a:cxn>
                <a:cxn ang="0">
                  <a:pos x="233" y="247"/>
                </a:cxn>
                <a:cxn ang="0">
                  <a:pos x="230" y="232"/>
                </a:cxn>
                <a:cxn ang="0">
                  <a:pos x="212" y="227"/>
                </a:cxn>
                <a:cxn ang="0">
                  <a:pos x="195" y="256"/>
                </a:cxn>
                <a:cxn ang="0">
                  <a:pos x="189" y="274"/>
                </a:cxn>
                <a:cxn ang="0">
                  <a:pos x="176" y="290"/>
                </a:cxn>
                <a:cxn ang="0">
                  <a:pos x="155" y="307"/>
                </a:cxn>
                <a:cxn ang="0">
                  <a:pos x="147" y="317"/>
                </a:cxn>
                <a:cxn ang="0">
                  <a:pos x="108" y="349"/>
                </a:cxn>
                <a:cxn ang="0">
                  <a:pos x="88" y="331"/>
                </a:cxn>
                <a:cxn ang="0">
                  <a:pos x="85" y="283"/>
                </a:cxn>
                <a:cxn ang="0">
                  <a:pos x="79" y="264"/>
                </a:cxn>
                <a:cxn ang="0">
                  <a:pos x="63" y="286"/>
                </a:cxn>
                <a:cxn ang="0">
                  <a:pos x="37" y="285"/>
                </a:cxn>
                <a:cxn ang="0">
                  <a:pos x="4" y="293"/>
                </a:cxn>
                <a:cxn ang="0">
                  <a:pos x="20" y="249"/>
                </a:cxn>
                <a:cxn ang="0">
                  <a:pos x="51" y="211"/>
                </a:cxn>
                <a:cxn ang="0">
                  <a:pos x="44" y="174"/>
                </a:cxn>
                <a:cxn ang="0">
                  <a:pos x="55" y="125"/>
                </a:cxn>
                <a:cxn ang="0">
                  <a:pos x="59" y="72"/>
                </a:cxn>
                <a:cxn ang="0">
                  <a:pos x="66" y="29"/>
                </a:cxn>
              </a:cxnLst>
              <a:rect l="0" t="0" r="r" b="b"/>
              <a:pathLst>
                <a:path w="384" h="349">
                  <a:moveTo>
                    <a:pt x="77" y="14"/>
                  </a:moveTo>
                  <a:lnTo>
                    <a:pt x="86" y="1"/>
                  </a:lnTo>
                  <a:lnTo>
                    <a:pt x="91" y="0"/>
                  </a:lnTo>
                  <a:lnTo>
                    <a:pt x="93" y="11"/>
                  </a:lnTo>
                  <a:lnTo>
                    <a:pt x="106" y="10"/>
                  </a:lnTo>
                  <a:lnTo>
                    <a:pt x="110" y="27"/>
                  </a:lnTo>
                  <a:lnTo>
                    <a:pt x="119" y="38"/>
                  </a:lnTo>
                  <a:lnTo>
                    <a:pt x="114" y="48"/>
                  </a:lnTo>
                  <a:lnTo>
                    <a:pt x="118" y="61"/>
                  </a:lnTo>
                  <a:lnTo>
                    <a:pt x="120" y="81"/>
                  </a:lnTo>
                  <a:lnTo>
                    <a:pt x="129" y="85"/>
                  </a:lnTo>
                  <a:lnTo>
                    <a:pt x="134" y="70"/>
                  </a:lnTo>
                  <a:lnTo>
                    <a:pt x="142" y="57"/>
                  </a:lnTo>
                  <a:lnTo>
                    <a:pt x="150" y="59"/>
                  </a:lnTo>
                  <a:lnTo>
                    <a:pt x="161" y="70"/>
                  </a:lnTo>
                  <a:lnTo>
                    <a:pt x="169" y="72"/>
                  </a:lnTo>
                  <a:lnTo>
                    <a:pt x="168" y="89"/>
                  </a:lnTo>
                  <a:lnTo>
                    <a:pt x="179" y="96"/>
                  </a:lnTo>
                  <a:lnTo>
                    <a:pt x="207" y="100"/>
                  </a:lnTo>
                  <a:lnTo>
                    <a:pt x="209" y="108"/>
                  </a:lnTo>
                  <a:lnTo>
                    <a:pt x="212" y="116"/>
                  </a:lnTo>
                  <a:lnTo>
                    <a:pt x="222" y="127"/>
                  </a:lnTo>
                  <a:lnTo>
                    <a:pt x="233" y="132"/>
                  </a:lnTo>
                  <a:lnTo>
                    <a:pt x="243" y="143"/>
                  </a:lnTo>
                  <a:lnTo>
                    <a:pt x="255" y="151"/>
                  </a:lnTo>
                  <a:lnTo>
                    <a:pt x="265" y="148"/>
                  </a:lnTo>
                  <a:lnTo>
                    <a:pt x="276" y="157"/>
                  </a:lnTo>
                  <a:lnTo>
                    <a:pt x="286" y="161"/>
                  </a:lnTo>
                  <a:lnTo>
                    <a:pt x="290" y="172"/>
                  </a:lnTo>
                  <a:lnTo>
                    <a:pt x="296" y="183"/>
                  </a:lnTo>
                  <a:lnTo>
                    <a:pt x="301" y="213"/>
                  </a:lnTo>
                  <a:lnTo>
                    <a:pt x="307" y="222"/>
                  </a:lnTo>
                  <a:lnTo>
                    <a:pt x="303" y="236"/>
                  </a:lnTo>
                  <a:lnTo>
                    <a:pt x="308" y="239"/>
                  </a:lnTo>
                  <a:lnTo>
                    <a:pt x="319" y="236"/>
                  </a:lnTo>
                  <a:lnTo>
                    <a:pt x="327" y="237"/>
                  </a:lnTo>
                  <a:lnTo>
                    <a:pt x="329" y="240"/>
                  </a:lnTo>
                  <a:lnTo>
                    <a:pt x="343" y="227"/>
                  </a:lnTo>
                  <a:lnTo>
                    <a:pt x="351" y="232"/>
                  </a:lnTo>
                  <a:lnTo>
                    <a:pt x="356" y="240"/>
                  </a:lnTo>
                  <a:lnTo>
                    <a:pt x="362" y="245"/>
                  </a:lnTo>
                  <a:lnTo>
                    <a:pt x="364" y="256"/>
                  </a:lnTo>
                  <a:lnTo>
                    <a:pt x="362" y="260"/>
                  </a:lnTo>
                  <a:lnTo>
                    <a:pt x="383" y="266"/>
                  </a:lnTo>
                  <a:lnTo>
                    <a:pt x="384" y="272"/>
                  </a:lnTo>
                  <a:lnTo>
                    <a:pt x="376" y="274"/>
                  </a:lnTo>
                  <a:lnTo>
                    <a:pt x="360" y="291"/>
                  </a:lnTo>
                  <a:lnTo>
                    <a:pt x="351" y="296"/>
                  </a:lnTo>
                  <a:lnTo>
                    <a:pt x="343" y="307"/>
                  </a:lnTo>
                  <a:lnTo>
                    <a:pt x="335" y="309"/>
                  </a:lnTo>
                  <a:lnTo>
                    <a:pt x="319" y="303"/>
                  </a:lnTo>
                  <a:lnTo>
                    <a:pt x="314" y="298"/>
                  </a:lnTo>
                  <a:lnTo>
                    <a:pt x="313" y="295"/>
                  </a:lnTo>
                  <a:lnTo>
                    <a:pt x="307" y="298"/>
                  </a:lnTo>
                  <a:lnTo>
                    <a:pt x="302" y="288"/>
                  </a:lnTo>
                  <a:lnTo>
                    <a:pt x="293" y="285"/>
                  </a:lnTo>
                  <a:lnTo>
                    <a:pt x="285" y="283"/>
                  </a:lnTo>
                  <a:lnTo>
                    <a:pt x="280" y="280"/>
                  </a:lnTo>
                  <a:lnTo>
                    <a:pt x="275" y="283"/>
                  </a:lnTo>
                  <a:lnTo>
                    <a:pt x="263" y="282"/>
                  </a:lnTo>
                  <a:lnTo>
                    <a:pt x="260" y="275"/>
                  </a:lnTo>
                  <a:lnTo>
                    <a:pt x="265" y="264"/>
                  </a:lnTo>
                  <a:lnTo>
                    <a:pt x="263" y="253"/>
                  </a:lnTo>
                  <a:lnTo>
                    <a:pt x="255" y="249"/>
                  </a:lnTo>
                  <a:lnTo>
                    <a:pt x="236" y="244"/>
                  </a:lnTo>
                  <a:lnTo>
                    <a:pt x="233" y="247"/>
                  </a:lnTo>
                  <a:lnTo>
                    <a:pt x="233" y="249"/>
                  </a:lnTo>
                  <a:lnTo>
                    <a:pt x="225" y="245"/>
                  </a:lnTo>
                  <a:lnTo>
                    <a:pt x="230" y="232"/>
                  </a:lnTo>
                  <a:lnTo>
                    <a:pt x="236" y="226"/>
                  </a:lnTo>
                  <a:lnTo>
                    <a:pt x="233" y="222"/>
                  </a:lnTo>
                  <a:lnTo>
                    <a:pt x="212" y="227"/>
                  </a:lnTo>
                  <a:lnTo>
                    <a:pt x="198" y="233"/>
                  </a:lnTo>
                  <a:lnTo>
                    <a:pt x="198" y="239"/>
                  </a:lnTo>
                  <a:lnTo>
                    <a:pt x="195" y="256"/>
                  </a:lnTo>
                  <a:lnTo>
                    <a:pt x="198" y="263"/>
                  </a:lnTo>
                  <a:lnTo>
                    <a:pt x="196" y="274"/>
                  </a:lnTo>
                  <a:lnTo>
                    <a:pt x="189" y="274"/>
                  </a:lnTo>
                  <a:lnTo>
                    <a:pt x="185" y="281"/>
                  </a:lnTo>
                  <a:lnTo>
                    <a:pt x="178" y="283"/>
                  </a:lnTo>
                  <a:lnTo>
                    <a:pt x="176" y="290"/>
                  </a:lnTo>
                  <a:lnTo>
                    <a:pt x="171" y="296"/>
                  </a:lnTo>
                  <a:lnTo>
                    <a:pt x="162" y="296"/>
                  </a:lnTo>
                  <a:lnTo>
                    <a:pt x="155" y="307"/>
                  </a:lnTo>
                  <a:lnTo>
                    <a:pt x="151" y="315"/>
                  </a:lnTo>
                  <a:lnTo>
                    <a:pt x="147" y="314"/>
                  </a:lnTo>
                  <a:lnTo>
                    <a:pt x="147" y="317"/>
                  </a:lnTo>
                  <a:lnTo>
                    <a:pt x="145" y="325"/>
                  </a:lnTo>
                  <a:lnTo>
                    <a:pt x="137" y="335"/>
                  </a:lnTo>
                  <a:lnTo>
                    <a:pt x="108" y="349"/>
                  </a:lnTo>
                  <a:lnTo>
                    <a:pt x="104" y="345"/>
                  </a:lnTo>
                  <a:lnTo>
                    <a:pt x="97" y="349"/>
                  </a:lnTo>
                  <a:lnTo>
                    <a:pt x="88" y="331"/>
                  </a:lnTo>
                  <a:lnTo>
                    <a:pt x="86" y="309"/>
                  </a:lnTo>
                  <a:lnTo>
                    <a:pt x="87" y="290"/>
                  </a:lnTo>
                  <a:lnTo>
                    <a:pt x="85" y="283"/>
                  </a:lnTo>
                  <a:lnTo>
                    <a:pt x="83" y="269"/>
                  </a:lnTo>
                  <a:lnTo>
                    <a:pt x="82" y="259"/>
                  </a:lnTo>
                  <a:lnTo>
                    <a:pt x="79" y="264"/>
                  </a:lnTo>
                  <a:lnTo>
                    <a:pt x="76" y="281"/>
                  </a:lnTo>
                  <a:lnTo>
                    <a:pt x="69" y="281"/>
                  </a:lnTo>
                  <a:lnTo>
                    <a:pt x="63" y="286"/>
                  </a:lnTo>
                  <a:lnTo>
                    <a:pt x="47" y="286"/>
                  </a:lnTo>
                  <a:lnTo>
                    <a:pt x="43" y="283"/>
                  </a:lnTo>
                  <a:lnTo>
                    <a:pt x="37" y="285"/>
                  </a:lnTo>
                  <a:lnTo>
                    <a:pt x="23" y="295"/>
                  </a:lnTo>
                  <a:lnTo>
                    <a:pt x="8" y="299"/>
                  </a:lnTo>
                  <a:lnTo>
                    <a:pt x="4" y="293"/>
                  </a:lnTo>
                  <a:lnTo>
                    <a:pt x="0" y="283"/>
                  </a:lnTo>
                  <a:lnTo>
                    <a:pt x="12" y="256"/>
                  </a:lnTo>
                  <a:lnTo>
                    <a:pt x="20" y="249"/>
                  </a:lnTo>
                  <a:lnTo>
                    <a:pt x="32" y="245"/>
                  </a:lnTo>
                  <a:lnTo>
                    <a:pt x="51" y="223"/>
                  </a:lnTo>
                  <a:lnTo>
                    <a:pt x="51" y="211"/>
                  </a:lnTo>
                  <a:lnTo>
                    <a:pt x="48" y="206"/>
                  </a:lnTo>
                  <a:lnTo>
                    <a:pt x="47" y="182"/>
                  </a:lnTo>
                  <a:lnTo>
                    <a:pt x="44" y="174"/>
                  </a:lnTo>
                  <a:lnTo>
                    <a:pt x="47" y="158"/>
                  </a:lnTo>
                  <a:lnTo>
                    <a:pt x="53" y="141"/>
                  </a:lnTo>
                  <a:lnTo>
                    <a:pt x="55" y="125"/>
                  </a:lnTo>
                  <a:lnTo>
                    <a:pt x="55" y="121"/>
                  </a:lnTo>
                  <a:lnTo>
                    <a:pt x="58" y="110"/>
                  </a:lnTo>
                  <a:lnTo>
                    <a:pt x="59" y="72"/>
                  </a:lnTo>
                  <a:lnTo>
                    <a:pt x="59" y="60"/>
                  </a:lnTo>
                  <a:lnTo>
                    <a:pt x="63" y="49"/>
                  </a:lnTo>
                  <a:lnTo>
                    <a:pt x="66" y="29"/>
                  </a:lnTo>
                  <a:lnTo>
                    <a:pt x="72" y="19"/>
                  </a:lnTo>
                  <a:lnTo>
                    <a:pt x="77" y="14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4" name="Freeform 301">
              <a:extLst>
                <a:ext uri="{FF2B5EF4-FFF2-40B4-BE49-F238E27FC236}">
                  <a16:creationId xmlns:a16="http://schemas.microsoft.com/office/drawing/2014/main" id="{139FBE2F-D14E-459C-9913-EE3CEF3BF841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668" y="1452"/>
              <a:ext cx="24" cy="32"/>
            </a:xfrm>
            <a:custGeom>
              <a:avLst/>
              <a:gdLst/>
              <a:ahLst/>
              <a:cxnLst>
                <a:cxn ang="0">
                  <a:pos x="52" y="4"/>
                </a:cxn>
                <a:cxn ang="0">
                  <a:pos x="56" y="0"/>
                </a:cxn>
                <a:cxn ang="0">
                  <a:pos x="59" y="5"/>
                </a:cxn>
                <a:cxn ang="0">
                  <a:pos x="65" y="11"/>
                </a:cxn>
                <a:cxn ang="0">
                  <a:pos x="75" y="3"/>
                </a:cxn>
                <a:cxn ang="0">
                  <a:pos x="87" y="5"/>
                </a:cxn>
                <a:cxn ang="0">
                  <a:pos x="92" y="17"/>
                </a:cxn>
                <a:cxn ang="0">
                  <a:pos x="100" y="19"/>
                </a:cxn>
                <a:cxn ang="0">
                  <a:pos x="111" y="17"/>
                </a:cxn>
                <a:cxn ang="0">
                  <a:pos x="119" y="33"/>
                </a:cxn>
                <a:cxn ang="0">
                  <a:pos x="120" y="49"/>
                </a:cxn>
                <a:cxn ang="0">
                  <a:pos x="119" y="74"/>
                </a:cxn>
                <a:cxn ang="0">
                  <a:pos x="122" y="97"/>
                </a:cxn>
                <a:cxn ang="0">
                  <a:pos x="119" y="119"/>
                </a:cxn>
                <a:cxn ang="0">
                  <a:pos x="104" y="139"/>
                </a:cxn>
                <a:cxn ang="0">
                  <a:pos x="88" y="151"/>
                </a:cxn>
                <a:cxn ang="0">
                  <a:pos x="39" y="161"/>
                </a:cxn>
                <a:cxn ang="0">
                  <a:pos x="33" y="158"/>
                </a:cxn>
                <a:cxn ang="0">
                  <a:pos x="17" y="153"/>
                </a:cxn>
                <a:cxn ang="0">
                  <a:pos x="6" y="132"/>
                </a:cxn>
                <a:cxn ang="0">
                  <a:pos x="1" y="110"/>
                </a:cxn>
                <a:cxn ang="0">
                  <a:pos x="0" y="90"/>
                </a:cxn>
                <a:cxn ang="0">
                  <a:pos x="2" y="72"/>
                </a:cxn>
                <a:cxn ang="0">
                  <a:pos x="8" y="62"/>
                </a:cxn>
                <a:cxn ang="0">
                  <a:pos x="13" y="46"/>
                </a:cxn>
                <a:cxn ang="0">
                  <a:pos x="22" y="27"/>
                </a:cxn>
                <a:cxn ang="0">
                  <a:pos x="33" y="13"/>
                </a:cxn>
                <a:cxn ang="0">
                  <a:pos x="44" y="10"/>
                </a:cxn>
                <a:cxn ang="0">
                  <a:pos x="52" y="4"/>
                </a:cxn>
              </a:cxnLst>
              <a:rect l="0" t="0" r="r" b="b"/>
              <a:pathLst>
                <a:path w="122" h="161">
                  <a:moveTo>
                    <a:pt x="52" y="4"/>
                  </a:moveTo>
                  <a:lnTo>
                    <a:pt x="56" y="0"/>
                  </a:lnTo>
                  <a:lnTo>
                    <a:pt x="59" y="5"/>
                  </a:lnTo>
                  <a:lnTo>
                    <a:pt x="65" y="11"/>
                  </a:lnTo>
                  <a:lnTo>
                    <a:pt x="75" y="3"/>
                  </a:lnTo>
                  <a:lnTo>
                    <a:pt x="87" y="5"/>
                  </a:lnTo>
                  <a:lnTo>
                    <a:pt x="92" y="17"/>
                  </a:lnTo>
                  <a:lnTo>
                    <a:pt x="100" y="19"/>
                  </a:lnTo>
                  <a:lnTo>
                    <a:pt x="111" y="17"/>
                  </a:lnTo>
                  <a:lnTo>
                    <a:pt x="119" y="33"/>
                  </a:lnTo>
                  <a:lnTo>
                    <a:pt x="120" y="49"/>
                  </a:lnTo>
                  <a:lnTo>
                    <a:pt x="119" y="74"/>
                  </a:lnTo>
                  <a:lnTo>
                    <a:pt x="122" y="97"/>
                  </a:lnTo>
                  <a:lnTo>
                    <a:pt x="119" y="119"/>
                  </a:lnTo>
                  <a:lnTo>
                    <a:pt x="104" y="139"/>
                  </a:lnTo>
                  <a:lnTo>
                    <a:pt x="88" y="151"/>
                  </a:lnTo>
                  <a:lnTo>
                    <a:pt x="39" y="161"/>
                  </a:lnTo>
                  <a:lnTo>
                    <a:pt x="33" y="158"/>
                  </a:lnTo>
                  <a:lnTo>
                    <a:pt x="17" y="153"/>
                  </a:lnTo>
                  <a:lnTo>
                    <a:pt x="6" y="132"/>
                  </a:lnTo>
                  <a:lnTo>
                    <a:pt x="1" y="110"/>
                  </a:lnTo>
                  <a:lnTo>
                    <a:pt x="0" y="90"/>
                  </a:lnTo>
                  <a:lnTo>
                    <a:pt x="2" y="72"/>
                  </a:lnTo>
                  <a:lnTo>
                    <a:pt x="8" y="62"/>
                  </a:lnTo>
                  <a:lnTo>
                    <a:pt x="13" y="46"/>
                  </a:lnTo>
                  <a:lnTo>
                    <a:pt x="22" y="27"/>
                  </a:lnTo>
                  <a:lnTo>
                    <a:pt x="33" y="13"/>
                  </a:lnTo>
                  <a:lnTo>
                    <a:pt x="44" y="10"/>
                  </a:lnTo>
                  <a:lnTo>
                    <a:pt x="52" y="4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5" name="Freeform 302">
              <a:extLst>
                <a:ext uri="{FF2B5EF4-FFF2-40B4-BE49-F238E27FC236}">
                  <a16:creationId xmlns:a16="http://schemas.microsoft.com/office/drawing/2014/main" id="{A8C67C41-C43A-4036-B59C-E775474FD2BD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628" y="1270"/>
              <a:ext cx="53" cy="38"/>
            </a:xfrm>
            <a:custGeom>
              <a:avLst/>
              <a:gdLst/>
              <a:ahLst/>
              <a:cxnLst>
                <a:cxn ang="0">
                  <a:pos x="110" y="18"/>
                </a:cxn>
                <a:cxn ang="0">
                  <a:pos x="129" y="14"/>
                </a:cxn>
                <a:cxn ang="0">
                  <a:pos x="149" y="16"/>
                </a:cxn>
                <a:cxn ang="0">
                  <a:pos x="200" y="45"/>
                </a:cxn>
                <a:cxn ang="0">
                  <a:pos x="207" y="57"/>
                </a:cxn>
                <a:cxn ang="0">
                  <a:pos x="208" y="68"/>
                </a:cxn>
                <a:cxn ang="0">
                  <a:pos x="217" y="81"/>
                </a:cxn>
                <a:cxn ang="0">
                  <a:pos x="227" y="87"/>
                </a:cxn>
                <a:cxn ang="0">
                  <a:pos x="243" y="118"/>
                </a:cxn>
                <a:cxn ang="0">
                  <a:pos x="254" y="129"/>
                </a:cxn>
                <a:cxn ang="0">
                  <a:pos x="253" y="136"/>
                </a:cxn>
                <a:cxn ang="0">
                  <a:pos x="255" y="147"/>
                </a:cxn>
                <a:cxn ang="0">
                  <a:pos x="265" y="158"/>
                </a:cxn>
                <a:cxn ang="0">
                  <a:pos x="256" y="172"/>
                </a:cxn>
                <a:cxn ang="0">
                  <a:pos x="238" y="173"/>
                </a:cxn>
                <a:cxn ang="0">
                  <a:pos x="213" y="170"/>
                </a:cxn>
                <a:cxn ang="0">
                  <a:pos x="186" y="159"/>
                </a:cxn>
                <a:cxn ang="0">
                  <a:pos x="148" y="158"/>
                </a:cxn>
                <a:cxn ang="0">
                  <a:pos x="109" y="183"/>
                </a:cxn>
                <a:cxn ang="0">
                  <a:pos x="86" y="190"/>
                </a:cxn>
                <a:cxn ang="0">
                  <a:pos x="65" y="179"/>
                </a:cxn>
                <a:cxn ang="0">
                  <a:pos x="49" y="165"/>
                </a:cxn>
                <a:cxn ang="0">
                  <a:pos x="41" y="145"/>
                </a:cxn>
                <a:cxn ang="0">
                  <a:pos x="39" y="100"/>
                </a:cxn>
                <a:cxn ang="0">
                  <a:pos x="11" y="92"/>
                </a:cxn>
                <a:cxn ang="0">
                  <a:pos x="0" y="72"/>
                </a:cxn>
                <a:cxn ang="0">
                  <a:pos x="1" y="51"/>
                </a:cxn>
                <a:cxn ang="0">
                  <a:pos x="6" y="44"/>
                </a:cxn>
                <a:cxn ang="0">
                  <a:pos x="6" y="18"/>
                </a:cxn>
                <a:cxn ang="0">
                  <a:pos x="14" y="1"/>
                </a:cxn>
                <a:cxn ang="0">
                  <a:pos x="28" y="0"/>
                </a:cxn>
                <a:cxn ang="0">
                  <a:pos x="40" y="8"/>
                </a:cxn>
                <a:cxn ang="0">
                  <a:pos x="49" y="7"/>
                </a:cxn>
                <a:cxn ang="0">
                  <a:pos x="73" y="17"/>
                </a:cxn>
                <a:cxn ang="0">
                  <a:pos x="102" y="23"/>
                </a:cxn>
                <a:cxn ang="0">
                  <a:pos x="110" y="18"/>
                </a:cxn>
              </a:cxnLst>
              <a:rect l="0" t="0" r="r" b="b"/>
              <a:pathLst>
                <a:path w="265" h="190">
                  <a:moveTo>
                    <a:pt x="110" y="18"/>
                  </a:moveTo>
                  <a:lnTo>
                    <a:pt x="129" y="14"/>
                  </a:lnTo>
                  <a:lnTo>
                    <a:pt x="149" y="16"/>
                  </a:lnTo>
                  <a:lnTo>
                    <a:pt x="200" y="45"/>
                  </a:lnTo>
                  <a:lnTo>
                    <a:pt x="207" y="57"/>
                  </a:lnTo>
                  <a:lnTo>
                    <a:pt x="208" y="68"/>
                  </a:lnTo>
                  <a:lnTo>
                    <a:pt x="217" y="81"/>
                  </a:lnTo>
                  <a:lnTo>
                    <a:pt x="227" y="87"/>
                  </a:lnTo>
                  <a:lnTo>
                    <a:pt x="243" y="118"/>
                  </a:lnTo>
                  <a:lnTo>
                    <a:pt x="254" y="129"/>
                  </a:lnTo>
                  <a:lnTo>
                    <a:pt x="253" y="136"/>
                  </a:lnTo>
                  <a:lnTo>
                    <a:pt x="255" y="147"/>
                  </a:lnTo>
                  <a:lnTo>
                    <a:pt x="265" y="158"/>
                  </a:lnTo>
                  <a:lnTo>
                    <a:pt x="256" y="172"/>
                  </a:lnTo>
                  <a:lnTo>
                    <a:pt x="238" y="173"/>
                  </a:lnTo>
                  <a:lnTo>
                    <a:pt x="213" y="170"/>
                  </a:lnTo>
                  <a:lnTo>
                    <a:pt x="186" y="159"/>
                  </a:lnTo>
                  <a:lnTo>
                    <a:pt x="148" y="158"/>
                  </a:lnTo>
                  <a:lnTo>
                    <a:pt x="109" y="183"/>
                  </a:lnTo>
                  <a:lnTo>
                    <a:pt x="86" y="190"/>
                  </a:lnTo>
                  <a:lnTo>
                    <a:pt x="65" y="179"/>
                  </a:lnTo>
                  <a:lnTo>
                    <a:pt x="49" y="165"/>
                  </a:lnTo>
                  <a:lnTo>
                    <a:pt x="41" y="145"/>
                  </a:lnTo>
                  <a:lnTo>
                    <a:pt x="39" y="100"/>
                  </a:lnTo>
                  <a:lnTo>
                    <a:pt x="11" y="92"/>
                  </a:lnTo>
                  <a:lnTo>
                    <a:pt x="0" y="72"/>
                  </a:lnTo>
                  <a:lnTo>
                    <a:pt x="1" y="51"/>
                  </a:lnTo>
                  <a:lnTo>
                    <a:pt x="6" y="44"/>
                  </a:lnTo>
                  <a:lnTo>
                    <a:pt x="6" y="18"/>
                  </a:lnTo>
                  <a:lnTo>
                    <a:pt x="14" y="1"/>
                  </a:lnTo>
                  <a:lnTo>
                    <a:pt x="28" y="0"/>
                  </a:lnTo>
                  <a:lnTo>
                    <a:pt x="40" y="8"/>
                  </a:lnTo>
                  <a:lnTo>
                    <a:pt x="49" y="7"/>
                  </a:lnTo>
                  <a:lnTo>
                    <a:pt x="73" y="17"/>
                  </a:lnTo>
                  <a:lnTo>
                    <a:pt x="102" y="23"/>
                  </a:lnTo>
                  <a:lnTo>
                    <a:pt x="110" y="1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6" name="Freeform 303">
              <a:extLst>
                <a:ext uri="{FF2B5EF4-FFF2-40B4-BE49-F238E27FC236}">
                  <a16:creationId xmlns:a16="http://schemas.microsoft.com/office/drawing/2014/main" id="{217B85E4-B1DA-45CD-B403-42BF77757BAA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527" y="1265"/>
              <a:ext cx="316" cy="356"/>
            </a:xfrm>
            <a:custGeom>
              <a:avLst/>
              <a:gdLst/>
              <a:ahLst/>
              <a:cxnLst>
                <a:cxn ang="0">
                  <a:pos x="1131" y="1671"/>
                </a:cxn>
                <a:cxn ang="0">
                  <a:pos x="1196" y="1735"/>
                </a:cxn>
                <a:cxn ang="0">
                  <a:pos x="1317" y="1753"/>
                </a:cxn>
                <a:cxn ang="0">
                  <a:pos x="1220" y="1622"/>
                </a:cxn>
                <a:cxn ang="0">
                  <a:pos x="1258" y="1612"/>
                </a:cxn>
                <a:cxn ang="0">
                  <a:pos x="1376" y="1663"/>
                </a:cxn>
                <a:cxn ang="0">
                  <a:pos x="1400" y="1662"/>
                </a:cxn>
                <a:cxn ang="0">
                  <a:pos x="1406" y="1612"/>
                </a:cxn>
                <a:cxn ang="0">
                  <a:pos x="1383" y="1464"/>
                </a:cxn>
                <a:cxn ang="0">
                  <a:pos x="1312" y="1405"/>
                </a:cxn>
                <a:cxn ang="0">
                  <a:pos x="1253" y="1334"/>
                </a:cxn>
                <a:cxn ang="0">
                  <a:pos x="1242" y="1240"/>
                </a:cxn>
                <a:cxn ang="0">
                  <a:pos x="1265" y="1192"/>
                </a:cxn>
                <a:cxn ang="0">
                  <a:pos x="1384" y="1340"/>
                </a:cxn>
                <a:cxn ang="0">
                  <a:pos x="1470" y="1359"/>
                </a:cxn>
                <a:cxn ang="0">
                  <a:pos x="1512" y="1254"/>
                </a:cxn>
                <a:cxn ang="0">
                  <a:pos x="1581" y="1182"/>
                </a:cxn>
                <a:cxn ang="0">
                  <a:pos x="1471" y="1095"/>
                </a:cxn>
                <a:cxn ang="0">
                  <a:pos x="1374" y="1010"/>
                </a:cxn>
                <a:cxn ang="0">
                  <a:pos x="1283" y="958"/>
                </a:cxn>
                <a:cxn ang="0">
                  <a:pos x="1226" y="870"/>
                </a:cxn>
                <a:cxn ang="0">
                  <a:pos x="1248" y="812"/>
                </a:cxn>
                <a:cxn ang="0">
                  <a:pos x="1178" y="743"/>
                </a:cxn>
                <a:cxn ang="0">
                  <a:pos x="1201" y="661"/>
                </a:cxn>
                <a:cxn ang="0">
                  <a:pos x="1190" y="606"/>
                </a:cxn>
                <a:cxn ang="0">
                  <a:pos x="1102" y="546"/>
                </a:cxn>
                <a:cxn ang="0">
                  <a:pos x="1018" y="500"/>
                </a:cxn>
                <a:cxn ang="0">
                  <a:pos x="928" y="454"/>
                </a:cxn>
                <a:cxn ang="0">
                  <a:pos x="867" y="385"/>
                </a:cxn>
                <a:cxn ang="0">
                  <a:pos x="828" y="289"/>
                </a:cxn>
                <a:cxn ang="0">
                  <a:pos x="618" y="285"/>
                </a:cxn>
                <a:cxn ang="0">
                  <a:pos x="503" y="357"/>
                </a:cxn>
                <a:cxn ang="0">
                  <a:pos x="510" y="176"/>
                </a:cxn>
                <a:cxn ang="0">
                  <a:pos x="390" y="33"/>
                </a:cxn>
                <a:cxn ang="0">
                  <a:pos x="291" y="94"/>
                </a:cxn>
                <a:cxn ang="0">
                  <a:pos x="293" y="177"/>
                </a:cxn>
                <a:cxn ang="0">
                  <a:pos x="279" y="274"/>
                </a:cxn>
                <a:cxn ang="0">
                  <a:pos x="280" y="406"/>
                </a:cxn>
                <a:cxn ang="0">
                  <a:pos x="277" y="485"/>
                </a:cxn>
                <a:cxn ang="0">
                  <a:pos x="281" y="460"/>
                </a:cxn>
                <a:cxn ang="0">
                  <a:pos x="222" y="102"/>
                </a:cxn>
                <a:cxn ang="0">
                  <a:pos x="75" y="101"/>
                </a:cxn>
                <a:cxn ang="0">
                  <a:pos x="7" y="274"/>
                </a:cxn>
                <a:cxn ang="0">
                  <a:pos x="115" y="476"/>
                </a:cxn>
                <a:cxn ang="0">
                  <a:pos x="83" y="602"/>
                </a:cxn>
                <a:cxn ang="0">
                  <a:pos x="265" y="682"/>
                </a:cxn>
                <a:cxn ang="0">
                  <a:pos x="448" y="709"/>
                </a:cxn>
                <a:cxn ang="0">
                  <a:pos x="549" y="682"/>
                </a:cxn>
                <a:cxn ang="0">
                  <a:pos x="658" y="638"/>
                </a:cxn>
                <a:cxn ang="0">
                  <a:pos x="750" y="759"/>
                </a:cxn>
                <a:cxn ang="0">
                  <a:pos x="849" y="829"/>
                </a:cxn>
                <a:cxn ang="0">
                  <a:pos x="912" y="949"/>
                </a:cxn>
                <a:cxn ang="0">
                  <a:pos x="951" y="1121"/>
                </a:cxn>
                <a:cxn ang="0">
                  <a:pos x="908" y="1313"/>
                </a:cxn>
                <a:cxn ang="0">
                  <a:pos x="743" y="1348"/>
                </a:cxn>
                <a:cxn ang="0">
                  <a:pos x="668" y="1462"/>
                </a:cxn>
                <a:cxn ang="0">
                  <a:pos x="780" y="1452"/>
                </a:cxn>
                <a:cxn ang="0">
                  <a:pos x="846" y="1419"/>
                </a:cxn>
                <a:cxn ang="0">
                  <a:pos x="919" y="1456"/>
                </a:cxn>
                <a:cxn ang="0">
                  <a:pos x="968" y="1547"/>
                </a:cxn>
                <a:cxn ang="0">
                  <a:pos x="1003" y="1593"/>
                </a:cxn>
              </a:cxnLst>
              <a:rect l="0" t="0" r="r" b="b"/>
              <a:pathLst>
                <a:path w="1581" h="1779">
                  <a:moveTo>
                    <a:pt x="1037" y="1646"/>
                  </a:moveTo>
                  <a:lnTo>
                    <a:pt x="1053" y="1650"/>
                  </a:lnTo>
                  <a:lnTo>
                    <a:pt x="1071" y="1657"/>
                  </a:lnTo>
                  <a:lnTo>
                    <a:pt x="1072" y="1665"/>
                  </a:lnTo>
                  <a:lnTo>
                    <a:pt x="1078" y="1665"/>
                  </a:lnTo>
                  <a:lnTo>
                    <a:pt x="1091" y="1673"/>
                  </a:lnTo>
                  <a:lnTo>
                    <a:pt x="1102" y="1667"/>
                  </a:lnTo>
                  <a:lnTo>
                    <a:pt x="1109" y="1654"/>
                  </a:lnTo>
                  <a:lnTo>
                    <a:pt x="1111" y="1659"/>
                  </a:lnTo>
                  <a:lnTo>
                    <a:pt x="1109" y="1672"/>
                  </a:lnTo>
                  <a:lnTo>
                    <a:pt x="1118" y="1677"/>
                  </a:lnTo>
                  <a:lnTo>
                    <a:pt x="1121" y="1668"/>
                  </a:lnTo>
                  <a:lnTo>
                    <a:pt x="1131" y="1671"/>
                  </a:lnTo>
                  <a:lnTo>
                    <a:pt x="1137" y="1667"/>
                  </a:lnTo>
                  <a:lnTo>
                    <a:pt x="1135" y="1678"/>
                  </a:lnTo>
                  <a:lnTo>
                    <a:pt x="1138" y="1688"/>
                  </a:lnTo>
                  <a:lnTo>
                    <a:pt x="1145" y="1688"/>
                  </a:lnTo>
                  <a:lnTo>
                    <a:pt x="1148" y="1693"/>
                  </a:lnTo>
                  <a:lnTo>
                    <a:pt x="1150" y="1703"/>
                  </a:lnTo>
                  <a:lnTo>
                    <a:pt x="1159" y="1716"/>
                  </a:lnTo>
                  <a:lnTo>
                    <a:pt x="1170" y="1720"/>
                  </a:lnTo>
                  <a:lnTo>
                    <a:pt x="1175" y="1708"/>
                  </a:lnTo>
                  <a:lnTo>
                    <a:pt x="1175" y="1720"/>
                  </a:lnTo>
                  <a:lnTo>
                    <a:pt x="1181" y="1722"/>
                  </a:lnTo>
                  <a:lnTo>
                    <a:pt x="1185" y="1730"/>
                  </a:lnTo>
                  <a:lnTo>
                    <a:pt x="1196" y="1735"/>
                  </a:lnTo>
                  <a:lnTo>
                    <a:pt x="1205" y="1732"/>
                  </a:lnTo>
                  <a:lnTo>
                    <a:pt x="1213" y="1740"/>
                  </a:lnTo>
                  <a:lnTo>
                    <a:pt x="1236" y="1741"/>
                  </a:lnTo>
                  <a:lnTo>
                    <a:pt x="1238" y="1748"/>
                  </a:lnTo>
                  <a:lnTo>
                    <a:pt x="1249" y="1758"/>
                  </a:lnTo>
                  <a:lnTo>
                    <a:pt x="1254" y="1759"/>
                  </a:lnTo>
                  <a:lnTo>
                    <a:pt x="1267" y="1758"/>
                  </a:lnTo>
                  <a:lnTo>
                    <a:pt x="1280" y="1751"/>
                  </a:lnTo>
                  <a:lnTo>
                    <a:pt x="1306" y="1779"/>
                  </a:lnTo>
                  <a:lnTo>
                    <a:pt x="1325" y="1776"/>
                  </a:lnTo>
                  <a:lnTo>
                    <a:pt x="1323" y="1768"/>
                  </a:lnTo>
                  <a:lnTo>
                    <a:pt x="1317" y="1759"/>
                  </a:lnTo>
                  <a:lnTo>
                    <a:pt x="1317" y="1753"/>
                  </a:lnTo>
                  <a:lnTo>
                    <a:pt x="1320" y="1747"/>
                  </a:lnTo>
                  <a:lnTo>
                    <a:pt x="1322" y="1735"/>
                  </a:lnTo>
                  <a:lnTo>
                    <a:pt x="1319" y="1726"/>
                  </a:lnTo>
                  <a:lnTo>
                    <a:pt x="1301" y="1705"/>
                  </a:lnTo>
                  <a:lnTo>
                    <a:pt x="1285" y="1692"/>
                  </a:lnTo>
                  <a:lnTo>
                    <a:pt x="1279" y="1683"/>
                  </a:lnTo>
                  <a:lnTo>
                    <a:pt x="1270" y="1679"/>
                  </a:lnTo>
                  <a:lnTo>
                    <a:pt x="1253" y="1665"/>
                  </a:lnTo>
                  <a:lnTo>
                    <a:pt x="1249" y="1652"/>
                  </a:lnTo>
                  <a:lnTo>
                    <a:pt x="1236" y="1645"/>
                  </a:lnTo>
                  <a:lnTo>
                    <a:pt x="1236" y="1633"/>
                  </a:lnTo>
                  <a:lnTo>
                    <a:pt x="1224" y="1635"/>
                  </a:lnTo>
                  <a:lnTo>
                    <a:pt x="1220" y="1622"/>
                  </a:lnTo>
                  <a:lnTo>
                    <a:pt x="1216" y="1619"/>
                  </a:lnTo>
                  <a:lnTo>
                    <a:pt x="1213" y="1622"/>
                  </a:lnTo>
                  <a:lnTo>
                    <a:pt x="1210" y="1618"/>
                  </a:lnTo>
                  <a:lnTo>
                    <a:pt x="1188" y="1587"/>
                  </a:lnTo>
                  <a:lnTo>
                    <a:pt x="1178" y="1577"/>
                  </a:lnTo>
                  <a:lnTo>
                    <a:pt x="1167" y="1557"/>
                  </a:lnTo>
                  <a:lnTo>
                    <a:pt x="1180" y="1552"/>
                  </a:lnTo>
                  <a:lnTo>
                    <a:pt x="1197" y="1565"/>
                  </a:lnTo>
                  <a:lnTo>
                    <a:pt x="1216" y="1587"/>
                  </a:lnTo>
                  <a:lnTo>
                    <a:pt x="1231" y="1590"/>
                  </a:lnTo>
                  <a:lnTo>
                    <a:pt x="1227" y="1579"/>
                  </a:lnTo>
                  <a:lnTo>
                    <a:pt x="1236" y="1576"/>
                  </a:lnTo>
                  <a:lnTo>
                    <a:pt x="1258" y="1612"/>
                  </a:lnTo>
                  <a:lnTo>
                    <a:pt x="1269" y="1618"/>
                  </a:lnTo>
                  <a:lnTo>
                    <a:pt x="1280" y="1619"/>
                  </a:lnTo>
                  <a:lnTo>
                    <a:pt x="1287" y="1641"/>
                  </a:lnTo>
                  <a:lnTo>
                    <a:pt x="1318" y="1641"/>
                  </a:lnTo>
                  <a:lnTo>
                    <a:pt x="1330" y="1657"/>
                  </a:lnTo>
                  <a:lnTo>
                    <a:pt x="1335" y="1649"/>
                  </a:lnTo>
                  <a:lnTo>
                    <a:pt x="1341" y="1654"/>
                  </a:lnTo>
                  <a:lnTo>
                    <a:pt x="1350" y="1657"/>
                  </a:lnTo>
                  <a:lnTo>
                    <a:pt x="1356" y="1649"/>
                  </a:lnTo>
                  <a:lnTo>
                    <a:pt x="1360" y="1651"/>
                  </a:lnTo>
                  <a:lnTo>
                    <a:pt x="1361" y="1657"/>
                  </a:lnTo>
                  <a:lnTo>
                    <a:pt x="1367" y="1668"/>
                  </a:lnTo>
                  <a:lnTo>
                    <a:pt x="1376" y="1663"/>
                  </a:lnTo>
                  <a:lnTo>
                    <a:pt x="1376" y="1670"/>
                  </a:lnTo>
                  <a:lnTo>
                    <a:pt x="1372" y="1679"/>
                  </a:lnTo>
                  <a:lnTo>
                    <a:pt x="1371" y="1684"/>
                  </a:lnTo>
                  <a:lnTo>
                    <a:pt x="1382" y="1690"/>
                  </a:lnTo>
                  <a:lnTo>
                    <a:pt x="1387" y="1700"/>
                  </a:lnTo>
                  <a:lnTo>
                    <a:pt x="1394" y="1698"/>
                  </a:lnTo>
                  <a:lnTo>
                    <a:pt x="1390" y="1690"/>
                  </a:lnTo>
                  <a:lnTo>
                    <a:pt x="1389" y="1683"/>
                  </a:lnTo>
                  <a:lnTo>
                    <a:pt x="1382" y="1666"/>
                  </a:lnTo>
                  <a:lnTo>
                    <a:pt x="1380" y="1659"/>
                  </a:lnTo>
                  <a:lnTo>
                    <a:pt x="1384" y="1651"/>
                  </a:lnTo>
                  <a:lnTo>
                    <a:pt x="1393" y="1654"/>
                  </a:lnTo>
                  <a:lnTo>
                    <a:pt x="1400" y="1662"/>
                  </a:lnTo>
                  <a:lnTo>
                    <a:pt x="1410" y="1665"/>
                  </a:lnTo>
                  <a:lnTo>
                    <a:pt x="1412" y="1657"/>
                  </a:lnTo>
                  <a:lnTo>
                    <a:pt x="1411" y="1651"/>
                  </a:lnTo>
                  <a:lnTo>
                    <a:pt x="1408" y="1649"/>
                  </a:lnTo>
                  <a:lnTo>
                    <a:pt x="1408" y="1645"/>
                  </a:lnTo>
                  <a:lnTo>
                    <a:pt x="1403" y="1643"/>
                  </a:lnTo>
                  <a:lnTo>
                    <a:pt x="1393" y="1644"/>
                  </a:lnTo>
                  <a:lnTo>
                    <a:pt x="1387" y="1625"/>
                  </a:lnTo>
                  <a:lnTo>
                    <a:pt x="1380" y="1613"/>
                  </a:lnTo>
                  <a:lnTo>
                    <a:pt x="1383" y="1606"/>
                  </a:lnTo>
                  <a:lnTo>
                    <a:pt x="1383" y="1589"/>
                  </a:lnTo>
                  <a:lnTo>
                    <a:pt x="1395" y="1598"/>
                  </a:lnTo>
                  <a:lnTo>
                    <a:pt x="1406" y="1612"/>
                  </a:lnTo>
                  <a:lnTo>
                    <a:pt x="1408" y="1607"/>
                  </a:lnTo>
                  <a:lnTo>
                    <a:pt x="1405" y="1593"/>
                  </a:lnTo>
                  <a:lnTo>
                    <a:pt x="1409" y="1589"/>
                  </a:lnTo>
                  <a:lnTo>
                    <a:pt x="1409" y="1570"/>
                  </a:lnTo>
                  <a:lnTo>
                    <a:pt x="1411" y="1560"/>
                  </a:lnTo>
                  <a:lnTo>
                    <a:pt x="1405" y="1547"/>
                  </a:lnTo>
                  <a:lnTo>
                    <a:pt x="1401" y="1520"/>
                  </a:lnTo>
                  <a:lnTo>
                    <a:pt x="1388" y="1518"/>
                  </a:lnTo>
                  <a:lnTo>
                    <a:pt x="1374" y="1511"/>
                  </a:lnTo>
                  <a:lnTo>
                    <a:pt x="1368" y="1505"/>
                  </a:lnTo>
                  <a:lnTo>
                    <a:pt x="1367" y="1485"/>
                  </a:lnTo>
                  <a:lnTo>
                    <a:pt x="1379" y="1482"/>
                  </a:lnTo>
                  <a:lnTo>
                    <a:pt x="1383" y="1464"/>
                  </a:lnTo>
                  <a:lnTo>
                    <a:pt x="1380" y="1450"/>
                  </a:lnTo>
                  <a:lnTo>
                    <a:pt x="1367" y="1453"/>
                  </a:lnTo>
                  <a:lnTo>
                    <a:pt x="1368" y="1445"/>
                  </a:lnTo>
                  <a:lnTo>
                    <a:pt x="1366" y="1436"/>
                  </a:lnTo>
                  <a:lnTo>
                    <a:pt x="1362" y="1434"/>
                  </a:lnTo>
                  <a:lnTo>
                    <a:pt x="1346" y="1447"/>
                  </a:lnTo>
                  <a:lnTo>
                    <a:pt x="1346" y="1425"/>
                  </a:lnTo>
                  <a:lnTo>
                    <a:pt x="1344" y="1414"/>
                  </a:lnTo>
                  <a:lnTo>
                    <a:pt x="1331" y="1413"/>
                  </a:lnTo>
                  <a:lnTo>
                    <a:pt x="1315" y="1426"/>
                  </a:lnTo>
                  <a:lnTo>
                    <a:pt x="1308" y="1420"/>
                  </a:lnTo>
                  <a:lnTo>
                    <a:pt x="1320" y="1404"/>
                  </a:lnTo>
                  <a:lnTo>
                    <a:pt x="1312" y="1405"/>
                  </a:lnTo>
                  <a:lnTo>
                    <a:pt x="1299" y="1402"/>
                  </a:lnTo>
                  <a:lnTo>
                    <a:pt x="1291" y="1404"/>
                  </a:lnTo>
                  <a:lnTo>
                    <a:pt x="1288" y="1421"/>
                  </a:lnTo>
                  <a:lnTo>
                    <a:pt x="1283" y="1402"/>
                  </a:lnTo>
                  <a:lnTo>
                    <a:pt x="1275" y="1388"/>
                  </a:lnTo>
                  <a:lnTo>
                    <a:pt x="1275" y="1382"/>
                  </a:lnTo>
                  <a:lnTo>
                    <a:pt x="1271" y="1371"/>
                  </a:lnTo>
                  <a:lnTo>
                    <a:pt x="1258" y="1367"/>
                  </a:lnTo>
                  <a:lnTo>
                    <a:pt x="1258" y="1363"/>
                  </a:lnTo>
                  <a:lnTo>
                    <a:pt x="1263" y="1354"/>
                  </a:lnTo>
                  <a:lnTo>
                    <a:pt x="1256" y="1347"/>
                  </a:lnTo>
                  <a:lnTo>
                    <a:pt x="1263" y="1344"/>
                  </a:lnTo>
                  <a:lnTo>
                    <a:pt x="1253" y="1334"/>
                  </a:lnTo>
                  <a:lnTo>
                    <a:pt x="1252" y="1326"/>
                  </a:lnTo>
                  <a:lnTo>
                    <a:pt x="1256" y="1316"/>
                  </a:lnTo>
                  <a:lnTo>
                    <a:pt x="1240" y="1311"/>
                  </a:lnTo>
                  <a:lnTo>
                    <a:pt x="1221" y="1321"/>
                  </a:lnTo>
                  <a:lnTo>
                    <a:pt x="1220" y="1316"/>
                  </a:lnTo>
                  <a:lnTo>
                    <a:pt x="1224" y="1299"/>
                  </a:lnTo>
                  <a:lnTo>
                    <a:pt x="1221" y="1280"/>
                  </a:lnTo>
                  <a:lnTo>
                    <a:pt x="1229" y="1278"/>
                  </a:lnTo>
                  <a:lnTo>
                    <a:pt x="1236" y="1280"/>
                  </a:lnTo>
                  <a:lnTo>
                    <a:pt x="1252" y="1272"/>
                  </a:lnTo>
                  <a:lnTo>
                    <a:pt x="1263" y="1272"/>
                  </a:lnTo>
                  <a:lnTo>
                    <a:pt x="1256" y="1254"/>
                  </a:lnTo>
                  <a:lnTo>
                    <a:pt x="1242" y="1240"/>
                  </a:lnTo>
                  <a:lnTo>
                    <a:pt x="1222" y="1236"/>
                  </a:lnTo>
                  <a:lnTo>
                    <a:pt x="1215" y="1230"/>
                  </a:lnTo>
                  <a:lnTo>
                    <a:pt x="1209" y="1211"/>
                  </a:lnTo>
                  <a:lnTo>
                    <a:pt x="1226" y="1213"/>
                  </a:lnTo>
                  <a:lnTo>
                    <a:pt x="1221" y="1203"/>
                  </a:lnTo>
                  <a:lnTo>
                    <a:pt x="1231" y="1202"/>
                  </a:lnTo>
                  <a:lnTo>
                    <a:pt x="1253" y="1224"/>
                  </a:lnTo>
                  <a:lnTo>
                    <a:pt x="1260" y="1224"/>
                  </a:lnTo>
                  <a:lnTo>
                    <a:pt x="1252" y="1204"/>
                  </a:lnTo>
                  <a:lnTo>
                    <a:pt x="1260" y="1205"/>
                  </a:lnTo>
                  <a:lnTo>
                    <a:pt x="1247" y="1192"/>
                  </a:lnTo>
                  <a:lnTo>
                    <a:pt x="1253" y="1183"/>
                  </a:lnTo>
                  <a:lnTo>
                    <a:pt x="1265" y="1192"/>
                  </a:lnTo>
                  <a:lnTo>
                    <a:pt x="1277" y="1194"/>
                  </a:lnTo>
                  <a:lnTo>
                    <a:pt x="1279" y="1211"/>
                  </a:lnTo>
                  <a:lnTo>
                    <a:pt x="1272" y="1220"/>
                  </a:lnTo>
                  <a:lnTo>
                    <a:pt x="1288" y="1224"/>
                  </a:lnTo>
                  <a:lnTo>
                    <a:pt x="1317" y="1245"/>
                  </a:lnTo>
                  <a:lnTo>
                    <a:pt x="1329" y="1251"/>
                  </a:lnTo>
                  <a:lnTo>
                    <a:pt x="1333" y="1272"/>
                  </a:lnTo>
                  <a:lnTo>
                    <a:pt x="1350" y="1272"/>
                  </a:lnTo>
                  <a:lnTo>
                    <a:pt x="1362" y="1265"/>
                  </a:lnTo>
                  <a:lnTo>
                    <a:pt x="1358" y="1283"/>
                  </a:lnTo>
                  <a:lnTo>
                    <a:pt x="1362" y="1306"/>
                  </a:lnTo>
                  <a:lnTo>
                    <a:pt x="1366" y="1315"/>
                  </a:lnTo>
                  <a:lnTo>
                    <a:pt x="1384" y="1340"/>
                  </a:lnTo>
                  <a:lnTo>
                    <a:pt x="1400" y="1332"/>
                  </a:lnTo>
                  <a:lnTo>
                    <a:pt x="1403" y="1343"/>
                  </a:lnTo>
                  <a:lnTo>
                    <a:pt x="1395" y="1359"/>
                  </a:lnTo>
                  <a:lnTo>
                    <a:pt x="1405" y="1375"/>
                  </a:lnTo>
                  <a:lnTo>
                    <a:pt x="1422" y="1365"/>
                  </a:lnTo>
                  <a:lnTo>
                    <a:pt x="1430" y="1388"/>
                  </a:lnTo>
                  <a:lnTo>
                    <a:pt x="1442" y="1380"/>
                  </a:lnTo>
                  <a:lnTo>
                    <a:pt x="1446" y="1392"/>
                  </a:lnTo>
                  <a:lnTo>
                    <a:pt x="1451" y="1403"/>
                  </a:lnTo>
                  <a:lnTo>
                    <a:pt x="1459" y="1409"/>
                  </a:lnTo>
                  <a:lnTo>
                    <a:pt x="1465" y="1386"/>
                  </a:lnTo>
                  <a:lnTo>
                    <a:pt x="1466" y="1374"/>
                  </a:lnTo>
                  <a:lnTo>
                    <a:pt x="1470" y="1359"/>
                  </a:lnTo>
                  <a:lnTo>
                    <a:pt x="1479" y="1358"/>
                  </a:lnTo>
                  <a:lnTo>
                    <a:pt x="1475" y="1339"/>
                  </a:lnTo>
                  <a:lnTo>
                    <a:pt x="1466" y="1311"/>
                  </a:lnTo>
                  <a:lnTo>
                    <a:pt x="1468" y="1297"/>
                  </a:lnTo>
                  <a:lnTo>
                    <a:pt x="1491" y="1320"/>
                  </a:lnTo>
                  <a:lnTo>
                    <a:pt x="1506" y="1321"/>
                  </a:lnTo>
                  <a:lnTo>
                    <a:pt x="1508" y="1310"/>
                  </a:lnTo>
                  <a:lnTo>
                    <a:pt x="1512" y="1299"/>
                  </a:lnTo>
                  <a:lnTo>
                    <a:pt x="1523" y="1294"/>
                  </a:lnTo>
                  <a:lnTo>
                    <a:pt x="1524" y="1269"/>
                  </a:lnTo>
                  <a:lnTo>
                    <a:pt x="1541" y="1263"/>
                  </a:lnTo>
                  <a:lnTo>
                    <a:pt x="1533" y="1251"/>
                  </a:lnTo>
                  <a:lnTo>
                    <a:pt x="1512" y="1254"/>
                  </a:lnTo>
                  <a:lnTo>
                    <a:pt x="1514" y="1241"/>
                  </a:lnTo>
                  <a:lnTo>
                    <a:pt x="1527" y="1242"/>
                  </a:lnTo>
                  <a:lnTo>
                    <a:pt x="1529" y="1229"/>
                  </a:lnTo>
                  <a:lnTo>
                    <a:pt x="1513" y="1224"/>
                  </a:lnTo>
                  <a:lnTo>
                    <a:pt x="1525" y="1218"/>
                  </a:lnTo>
                  <a:lnTo>
                    <a:pt x="1549" y="1232"/>
                  </a:lnTo>
                  <a:lnTo>
                    <a:pt x="1562" y="1232"/>
                  </a:lnTo>
                  <a:lnTo>
                    <a:pt x="1567" y="1224"/>
                  </a:lnTo>
                  <a:lnTo>
                    <a:pt x="1557" y="1211"/>
                  </a:lnTo>
                  <a:lnTo>
                    <a:pt x="1560" y="1207"/>
                  </a:lnTo>
                  <a:lnTo>
                    <a:pt x="1564" y="1197"/>
                  </a:lnTo>
                  <a:lnTo>
                    <a:pt x="1573" y="1193"/>
                  </a:lnTo>
                  <a:lnTo>
                    <a:pt x="1581" y="1182"/>
                  </a:lnTo>
                  <a:lnTo>
                    <a:pt x="1573" y="1165"/>
                  </a:lnTo>
                  <a:lnTo>
                    <a:pt x="1555" y="1144"/>
                  </a:lnTo>
                  <a:lnTo>
                    <a:pt x="1544" y="1139"/>
                  </a:lnTo>
                  <a:lnTo>
                    <a:pt x="1535" y="1132"/>
                  </a:lnTo>
                  <a:lnTo>
                    <a:pt x="1523" y="1134"/>
                  </a:lnTo>
                  <a:lnTo>
                    <a:pt x="1513" y="1130"/>
                  </a:lnTo>
                  <a:lnTo>
                    <a:pt x="1496" y="1132"/>
                  </a:lnTo>
                  <a:lnTo>
                    <a:pt x="1474" y="1144"/>
                  </a:lnTo>
                  <a:lnTo>
                    <a:pt x="1480" y="1112"/>
                  </a:lnTo>
                  <a:lnTo>
                    <a:pt x="1490" y="1100"/>
                  </a:lnTo>
                  <a:lnTo>
                    <a:pt x="1489" y="1089"/>
                  </a:lnTo>
                  <a:lnTo>
                    <a:pt x="1478" y="1087"/>
                  </a:lnTo>
                  <a:lnTo>
                    <a:pt x="1471" y="1095"/>
                  </a:lnTo>
                  <a:lnTo>
                    <a:pt x="1439" y="1100"/>
                  </a:lnTo>
                  <a:lnTo>
                    <a:pt x="1426" y="1098"/>
                  </a:lnTo>
                  <a:lnTo>
                    <a:pt x="1435" y="1091"/>
                  </a:lnTo>
                  <a:lnTo>
                    <a:pt x="1422" y="1087"/>
                  </a:lnTo>
                  <a:lnTo>
                    <a:pt x="1427" y="1081"/>
                  </a:lnTo>
                  <a:lnTo>
                    <a:pt x="1441" y="1080"/>
                  </a:lnTo>
                  <a:lnTo>
                    <a:pt x="1441" y="1070"/>
                  </a:lnTo>
                  <a:lnTo>
                    <a:pt x="1423" y="1035"/>
                  </a:lnTo>
                  <a:lnTo>
                    <a:pt x="1416" y="1022"/>
                  </a:lnTo>
                  <a:lnTo>
                    <a:pt x="1410" y="1017"/>
                  </a:lnTo>
                  <a:lnTo>
                    <a:pt x="1401" y="1011"/>
                  </a:lnTo>
                  <a:lnTo>
                    <a:pt x="1379" y="1016"/>
                  </a:lnTo>
                  <a:lnTo>
                    <a:pt x="1374" y="1010"/>
                  </a:lnTo>
                  <a:lnTo>
                    <a:pt x="1377" y="999"/>
                  </a:lnTo>
                  <a:lnTo>
                    <a:pt x="1382" y="993"/>
                  </a:lnTo>
                  <a:lnTo>
                    <a:pt x="1383" y="979"/>
                  </a:lnTo>
                  <a:lnTo>
                    <a:pt x="1363" y="984"/>
                  </a:lnTo>
                  <a:lnTo>
                    <a:pt x="1342" y="985"/>
                  </a:lnTo>
                  <a:lnTo>
                    <a:pt x="1329" y="1000"/>
                  </a:lnTo>
                  <a:lnTo>
                    <a:pt x="1323" y="989"/>
                  </a:lnTo>
                  <a:lnTo>
                    <a:pt x="1312" y="985"/>
                  </a:lnTo>
                  <a:lnTo>
                    <a:pt x="1314" y="976"/>
                  </a:lnTo>
                  <a:lnTo>
                    <a:pt x="1324" y="968"/>
                  </a:lnTo>
                  <a:lnTo>
                    <a:pt x="1315" y="952"/>
                  </a:lnTo>
                  <a:lnTo>
                    <a:pt x="1297" y="957"/>
                  </a:lnTo>
                  <a:lnTo>
                    <a:pt x="1283" y="958"/>
                  </a:lnTo>
                  <a:lnTo>
                    <a:pt x="1279" y="952"/>
                  </a:lnTo>
                  <a:lnTo>
                    <a:pt x="1285" y="940"/>
                  </a:lnTo>
                  <a:lnTo>
                    <a:pt x="1288" y="929"/>
                  </a:lnTo>
                  <a:lnTo>
                    <a:pt x="1279" y="923"/>
                  </a:lnTo>
                  <a:lnTo>
                    <a:pt x="1252" y="918"/>
                  </a:lnTo>
                  <a:lnTo>
                    <a:pt x="1216" y="908"/>
                  </a:lnTo>
                  <a:lnTo>
                    <a:pt x="1204" y="902"/>
                  </a:lnTo>
                  <a:lnTo>
                    <a:pt x="1199" y="893"/>
                  </a:lnTo>
                  <a:lnTo>
                    <a:pt x="1215" y="893"/>
                  </a:lnTo>
                  <a:lnTo>
                    <a:pt x="1216" y="885"/>
                  </a:lnTo>
                  <a:lnTo>
                    <a:pt x="1233" y="882"/>
                  </a:lnTo>
                  <a:lnTo>
                    <a:pt x="1224" y="875"/>
                  </a:lnTo>
                  <a:lnTo>
                    <a:pt x="1226" y="870"/>
                  </a:lnTo>
                  <a:lnTo>
                    <a:pt x="1209" y="852"/>
                  </a:lnTo>
                  <a:lnTo>
                    <a:pt x="1210" y="842"/>
                  </a:lnTo>
                  <a:lnTo>
                    <a:pt x="1228" y="843"/>
                  </a:lnTo>
                  <a:lnTo>
                    <a:pt x="1231" y="836"/>
                  </a:lnTo>
                  <a:lnTo>
                    <a:pt x="1220" y="826"/>
                  </a:lnTo>
                  <a:lnTo>
                    <a:pt x="1202" y="815"/>
                  </a:lnTo>
                  <a:lnTo>
                    <a:pt x="1188" y="816"/>
                  </a:lnTo>
                  <a:lnTo>
                    <a:pt x="1186" y="807"/>
                  </a:lnTo>
                  <a:lnTo>
                    <a:pt x="1202" y="804"/>
                  </a:lnTo>
                  <a:lnTo>
                    <a:pt x="1207" y="807"/>
                  </a:lnTo>
                  <a:lnTo>
                    <a:pt x="1215" y="804"/>
                  </a:lnTo>
                  <a:lnTo>
                    <a:pt x="1215" y="791"/>
                  </a:lnTo>
                  <a:lnTo>
                    <a:pt x="1248" y="812"/>
                  </a:lnTo>
                  <a:lnTo>
                    <a:pt x="1263" y="812"/>
                  </a:lnTo>
                  <a:lnTo>
                    <a:pt x="1280" y="805"/>
                  </a:lnTo>
                  <a:lnTo>
                    <a:pt x="1295" y="811"/>
                  </a:lnTo>
                  <a:lnTo>
                    <a:pt x="1299" y="802"/>
                  </a:lnTo>
                  <a:lnTo>
                    <a:pt x="1299" y="793"/>
                  </a:lnTo>
                  <a:lnTo>
                    <a:pt x="1286" y="779"/>
                  </a:lnTo>
                  <a:lnTo>
                    <a:pt x="1269" y="768"/>
                  </a:lnTo>
                  <a:lnTo>
                    <a:pt x="1249" y="766"/>
                  </a:lnTo>
                  <a:lnTo>
                    <a:pt x="1228" y="767"/>
                  </a:lnTo>
                  <a:lnTo>
                    <a:pt x="1211" y="757"/>
                  </a:lnTo>
                  <a:lnTo>
                    <a:pt x="1206" y="769"/>
                  </a:lnTo>
                  <a:lnTo>
                    <a:pt x="1191" y="752"/>
                  </a:lnTo>
                  <a:lnTo>
                    <a:pt x="1178" y="743"/>
                  </a:lnTo>
                  <a:lnTo>
                    <a:pt x="1169" y="751"/>
                  </a:lnTo>
                  <a:lnTo>
                    <a:pt x="1180" y="735"/>
                  </a:lnTo>
                  <a:lnTo>
                    <a:pt x="1201" y="736"/>
                  </a:lnTo>
                  <a:lnTo>
                    <a:pt x="1215" y="729"/>
                  </a:lnTo>
                  <a:lnTo>
                    <a:pt x="1222" y="716"/>
                  </a:lnTo>
                  <a:lnTo>
                    <a:pt x="1238" y="713"/>
                  </a:lnTo>
                  <a:lnTo>
                    <a:pt x="1258" y="723"/>
                  </a:lnTo>
                  <a:lnTo>
                    <a:pt x="1267" y="705"/>
                  </a:lnTo>
                  <a:lnTo>
                    <a:pt x="1261" y="691"/>
                  </a:lnTo>
                  <a:lnTo>
                    <a:pt x="1226" y="641"/>
                  </a:lnTo>
                  <a:lnTo>
                    <a:pt x="1207" y="632"/>
                  </a:lnTo>
                  <a:lnTo>
                    <a:pt x="1200" y="646"/>
                  </a:lnTo>
                  <a:lnTo>
                    <a:pt x="1201" y="661"/>
                  </a:lnTo>
                  <a:lnTo>
                    <a:pt x="1185" y="673"/>
                  </a:lnTo>
                  <a:lnTo>
                    <a:pt x="1178" y="688"/>
                  </a:lnTo>
                  <a:lnTo>
                    <a:pt x="1161" y="687"/>
                  </a:lnTo>
                  <a:lnTo>
                    <a:pt x="1178" y="661"/>
                  </a:lnTo>
                  <a:lnTo>
                    <a:pt x="1178" y="649"/>
                  </a:lnTo>
                  <a:lnTo>
                    <a:pt x="1142" y="651"/>
                  </a:lnTo>
                  <a:lnTo>
                    <a:pt x="1130" y="660"/>
                  </a:lnTo>
                  <a:lnTo>
                    <a:pt x="1125" y="653"/>
                  </a:lnTo>
                  <a:lnTo>
                    <a:pt x="1140" y="640"/>
                  </a:lnTo>
                  <a:lnTo>
                    <a:pt x="1169" y="628"/>
                  </a:lnTo>
                  <a:lnTo>
                    <a:pt x="1178" y="606"/>
                  </a:lnTo>
                  <a:lnTo>
                    <a:pt x="1188" y="619"/>
                  </a:lnTo>
                  <a:lnTo>
                    <a:pt x="1190" y="606"/>
                  </a:lnTo>
                  <a:lnTo>
                    <a:pt x="1190" y="585"/>
                  </a:lnTo>
                  <a:lnTo>
                    <a:pt x="1154" y="570"/>
                  </a:lnTo>
                  <a:lnTo>
                    <a:pt x="1143" y="560"/>
                  </a:lnTo>
                  <a:lnTo>
                    <a:pt x="1131" y="557"/>
                  </a:lnTo>
                  <a:lnTo>
                    <a:pt x="1111" y="563"/>
                  </a:lnTo>
                  <a:lnTo>
                    <a:pt x="1099" y="580"/>
                  </a:lnTo>
                  <a:lnTo>
                    <a:pt x="1093" y="585"/>
                  </a:lnTo>
                  <a:lnTo>
                    <a:pt x="1083" y="597"/>
                  </a:lnTo>
                  <a:lnTo>
                    <a:pt x="1083" y="591"/>
                  </a:lnTo>
                  <a:lnTo>
                    <a:pt x="1089" y="575"/>
                  </a:lnTo>
                  <a:lnTo>
                    <a:pt x="1102" y="563"/>
                  </a:lnTo>
                  <a:lnTo>
                    <a:pt x="1110" y="542"/>
                  </a:lnTo>
                  <a:lnTo>
                    <a:pt x="1102" y="546"/>
                  </a:lnTo>
                  <a:lnTo>
                    <a:pt x="1091" y="556"/>
                  </a:lnTo>
                  <a:lnTo>
                    <a:pt x="1076" y="560"/>
                  </a:lnTo>
                  <a:lnTo>
                    <a:pt x="1057" y="575"/>
                  </a:lnTo>
                  <a:lnTo>
                    <a:pt x="1059" y="564"/>
                  </a:lnTo>
                  <a:lnTo>
                    <a:pt x="1066" y="552"/>
                  </a:lnTo>
                  <a:lnTo>
                    <a:pt x="1075" y="528"/>
                  </a:lnTo>
                  <a:lnTo>
                    <a:pt x="1071" y="509"/>
                  </a:lnTo>
                  <a:lnTo>
                    <a:pt x="1060" y="506"/>
                  </a:lnTo>
                  <a:lnTo>
                    <a:pt x="1044" y="520"/>
                  </a:lnTo>
                  <a:lnTo>
                    <a:pt x="1028" y="525"/>
                  </a:lnTo>
                  <a:lnTo>
                    <a:pt x="1021" y="513"/>
                  </a:lnTo>
                  <a:lnTo>
                    <a:pt x="990" y="506"/>
                  </a:lnTo>
                  <a:lnTo>
                    <a:pt x="1018" y="500"/>
                  </a:lnTo>
                  <a:lnTo>
                    <a:pt x="1034" y="501"/>
                  </a:lnTo>
                  <a:lnTo>
                    <a:pt x="1041" y="489"/>
                  </a:lnTo>
                  <a:lnTo>
                    <a:pt x="1048" y="477"/>
                  </a:lnTo>
                  <a:lnTo>
                    <a:pt x="1041" y="455"/>
                  </a:lnTo>
                  <a:lnTo>
                    <a:pt x="1028" y="431"/>
                  </a:lnTo>
                  <a:lnTo>
                    <a:pt x="986" y="412"/>
                  </a:lnTo>
                  <a:lnTo>
                    <a:pt x="968" y="393"/>
                  </a:lnTo>
                  <a:lnTo>
                    <a:pt x="965" y="395"/>
                  </a:lnTo>
                  <a:lnTo>
                    <a:pt x="962" y="412"/>
                  </a:lnTo>
                  <a:lnTo>
                    <a:pt x="949" y="425"/>
                  </a:lnTo>
                  <a:lnTo>
                    <a:pt x="935" y="419"/>
                  </a:lnTo>
                  <a:lnTo>
                    <a:pt x="922" y="423"/>
                  </a:lnTo>
                  <a:lnTo>
                    <a:pt x="928" y="454"/>
                  </a:lnTo>
                  <a:lnTo>
                    <a:pt x="927" y="463"/>
                  </a:lnTo>
                  <a:lnTo>
                    <a:pt x="926" y="455"/>
                  </a:lnTo>
                  <a:lnTo>
                    <a:pt x="914" y="457"/>
                  </a:lnTo>
                  <a:lnTo>
                    <a:pt x="912" y="452"/>
                  </a:lnTo>
                  <a:lnTo>
                    <a:pt x="904" y="443"/>
                  </a:lnTo>
                  <a:lnTo>
                    <a:pt x="906" y="419"/>
                  </a:lnTo>
                  <a:lnTo>
                    <a:pt x="896" y="418"/>
                  </a:lnTo>
                  <a:lnTo>
                    <a:pt x="882" y="438"/>
                  </a:lnTo>
                  <a:lnTo>
                    <a:pt x="895" y="408"/>
                  </a:lnTo>
                  <a:lnTo>
                    <a:pt x="912" y="385"/>
                  </a:lnTo>
                  <a:lnTo>
                    <a:pt x="910" y="379"/>
                  </a:lnTo>
                  <a:lnTo>
                    <a:pt x="883" y="385"/>
                  </a:lnTo>
                  <a:lnTo>
                    <a:pt x="867" y="385"/>
                  </a:lnTo>
                  <a:lnTo>
                    <a:pt x="851" y="406"/>
                  </a:lnTo>
                  <a:lnTo>
                    <a:pt x="844" y="411"/>
                  </a:lnTo>
                  <a:lnTo>
                    <a:pt x="845" y="391"/>
                  </a:lnTo>
                  <a:lnTo>
                    <a:pt x="829" y="401"/>
                  </a:lnTo>
                  <a:lnTo>
                    <a:pt x="846" y="381"/>
                  </a:lnTo>
                  <a:lnTo>
                    <a:pt x="863" y="370"/>
                  </a:lnTo>
                  <a:lnTo>
                    <a:pt x="871" y="357"/>
                  </a:lnTo>
                  <a:lnTo>
                    <a:pt x="867" y="334"/>
                  </a:lnTo>
                  <a:lnTo>
                    <a:pt x="846" y="328"/>
                  </a:lnTo>
                  <a:lnTo>
                    <a:pt x="825" y="328"/>
                  </a:lnTo>
                  <a:lnTo>
                    <a:pt x="819" y="322"/>
                  </a:lnTo>
                  <a:lnTo>
                    <a:pt x="831" y="305"/>
                  </a:lnTo>
                  <a:lnTo>
                    <a:pt x="828" y="289"/>
                  </a:lnTo>
                  <a:lnTo>
                    <a:pt x="818" y="266"/>
                  </a:lnTo>
                  <a:lnTo>
                    <a:pt x="808" y="259"/>
                  </a:lnTo>
                  <a:lnTo>
                    <a:pt x="812" y="250"/>
                  </a:lnTo>
                  <a:lnTo>
                    <a:pt x="791" y="240"/>
                  </a:lnTo>
                  <a:lnTo>
                    <a:pt x="771" y="239"/>
                  </a:lnTo>
                  <a:lnTo>
                    <a:pt x="712" y="209"/>
                  </a:lnTo>
                  <a:lnTo>
                    <a:pt x="685" y="208"/>
                  </a:lnTo>
                  <a:lnTo>
                    <a:pt x="656" y="221"/>
                  </a:lnTo>
                  <a:lnTo>
                    <a:pt x="631" y="245"/>
                  </a:lnTo>
                  <a:lnTo>
                    <a:pt x="630" y="266"/>
                  </a:lnTo>
                  <a:lnTo>
                    <a:pt x="646" y="280"/>
                  </a:lnTo>
                  <a:lnTo>
                    <a:pt x="634" y="285"/>
                  </a:lnTo>
                  <a:lnTo>
                    <a:pt x="618" y="285"/>
                  </a:lnTo>
                  <a:lnTo>
                    <a:pt x="607" y="300"/>
                  </a:lnTo>
                  <a:lnTo>
                    <a:pt x="588" y="274"/>
                  </a:lnTo>
                  <a:lnTo>
                    <a:pt x="575" y="289"/>
                  </a:lnTo>
                  <a:lnTo>
                    <a:pt x="565" y="283"/>
                  </a:lnTo>
                  <a:lnTo>
                    <a:pt x="566" y="267"/>
                  </a:lnTo>
                  <a:lnTo>
                    <a:pt x="562" y="251"/>
                  </a:lnTo>
                  <a:lnTo>
                    <a:pt x="550" y="275"/>
                  </a:lnTo>
                  <a:lnTo>
                    <a:pt x="550" y="283"/>
                  </a:lnTo>
                  <a:lnTo>
                    <a:pt x="545" y="306"/>
                  </a:lnTo>
                  <a:lnTo>
                    <a:pt x="537" y="304"/>
                  </a:lnTo>
                  <a:lnTo>
                    <a:pt x="533" y="322"/>
                  </a:lnTo>
                  <a:lnTo>
                    <a:pt x="519" y="344"/>
                  </a:lnTo>
                  <a:lnTo>
                    <a:pt x="503" y="357"/>
                  </a:lnTo>
                  <a:lnTo>
                    <a:pt x="506" y="347"/>
                  </a:lnTo>
                  <a:lnTo>
                    <a:pt x="498" y="336"/>
                  </a:lnTo>
                  <a:lnTo>
                    <a:pt x="503" y="325"/>
                  </a:lnTo>
                  <a:lnTo>
                    <a:pt x="517" y="328"/>
                  </a:lnTo>
                  <a:lnTo>
                    <a:pt x="519" y="323"/>
                  </a:lnTo>
                  <a:lnTo>
                    <a:pt x="511" y="312"/>
                  </a:lnTo>
                  <a:lnTo>
                    <a:pt x="506" y="312"/>
                  </a:lnTo>
                  <a:lnTo>
                    <a:pt x="512" y="289"/>
                  </a:lnTo>
                  <a:lnTo>
                    <a:pt x="518" y="274"/>
                  </a:lnTo>
                  <a:lnTo>
                    <a:pt x="528" y="230"/>
                  </a:lnTo>
                  <a:lnTo>
                    <a:pt x="534" y="212"/>
                  </a:lnTo>
                  <a:lnTo>
                    <a:pt x="518" y="196"/>
                  </a:lnTo>
                  <a:lnTo>
                    <a:pt x="510" y="176"/>
                  </a:lnTo>
                  <a:lnTo>
                    <a:pt x="508" y="167"/>
                  </a:lnTo>
                  <a:lnTo>
                    <a:pt x="518" y="159"/>
                  </a:lnTo>
                  <a:lnTo>
                    <a:pt x="519" y="148"/>
                  </a:lnTo>
                  <a:lnTo>
                    <a:pt x="512" y="134"/>
                  </a:lnTo>
                  <a:lnTo>
                    <a:pt x="496" y="122"/>
                  </a:lnTo>
                  <a:lnTo>
                    <a:pt x="475" y="115"/>
                  </a:lnTo>
                  <a:lnTo>
                    <a:pt x="489" y="99"/>
                  </a:lnTo>
                  <a:lnTo>
                    <a:pt x="484" y="47"/>
                  </a:lnTo>
                  <a:lnTo>
                    <a:pt x="475" y="33"/>
                  </a:lnTo>
                  <a:lnTo>
                    <a:pt x="470" y="22"/>
                  </a:lnTo>
                  <a:lnTo>
                    <a:pt x="417" y="26"/>
                  </a:lnTo>
                  <a:lnTo>
                    <a:pt x="401" y="25"/>
                  </a:lnTo>
                  <a:lnTo>
                    <a:pt x="390" y="33"/>
                  </a:lnTo>
                  <a:lnTo>
                    <a:pt x="378" y="37"/>
                  </a:lnTo>
                  <a:lnTo>
                    <a:pt x="358" y="49"/>
                  </a:lnTo>
                  <a:lnTo>
                    <a:pt x="339" y="68"/>
                  </a:lnTo>
                  <a:lnTo>
                    <a:pt x="355" y="84"/>
                  </a:lnTo>
                  <a:lnTo>
                    <a:pt x="351" y="103"/>
                  </a:lnTo>
                  <a:lnTo>
                    <a:pt x="347" y="92"/>
                  </a:lnTo>
                  <a:lnTo>
                    <a:pt x="340" y="80"/>
                  </a:lnTo>
                  <a:lnTo>
                    <a:pt x="325" y="73"/>
                  </a:lnTo>
                  <a:lnTo>
                    <a:pt x="307" y="81"/>
                  </a:lnTo>
                  <a:lnTo>
                    <a:pt x="304" y="94"/>
                  </a:lnTo>
                  <a:lnTo>
                    <a:pt x="313" y="118"/>
                  </a:lnTo>
                  <a:lnTo>
                    <a:pt x="303" y="112"/>
                  </a:lnTo>
                  <a:lnTo>
                    <a:pt x="291" y="94"/>
                  </a:lnTo>
                  <a:lnTo>
                    <a:pt x="277" y="97"/>
                  </a:lnTo>
                  <a:lnTo>
                    <a:pt x="272" y="115"/>
                  </a:lnTo>
                  <a:lnTo>
                    <a:pt x="285" y="131"/>
                  </a:lnTo>
                  <a:lnTo>
                    <a:pt x="344" y="153"/>
                  </a:lnTo>
                  <a:lnTo>
                    <a:pt x="341" y="160"/>
                  </a:lnTo>
                  <a:lnTo>
                    <a:pt x="324" y="156"/>
                  </a:lnTo>
                  <a:lnTo>
                    <a:pt x="266" y="138"/>
                  </a:lnTo>
                  <a:lnTo>
                    <a:pt x="264" y="148"/>
                  </a:lnTo>
                  <a:lnTo>
                    <a:pt x="258" y="144"/>
                  </a:lnTo>
                  <a:lnTo>
                    <a:pt x="250" y="148"/>
                  </a:lnTo>
                  <a:lnTo>
                    <a:pt x="261" y="156"/>
                  </a:lnTo>
                  <a:lnTo>
                    <a:pt x="276" y="160"/>
                  </a:lnTo>
                  <a:lnTo>
                    <a:pt x="293" y="177"/>
                  </a:lnTo>
                  <a:lnTo>
                    <a:pt x="312" y="186"/>
                  </a:lnTo>
                  <a:lnTo>
                    <a:pt x="331" y="204"/>
                  </a:lnTo>
                  <a:lnTo>
                    <a:pt x="319" y="207"/>
                  </a:lnTo>
                  <a:lnTo>
                    <a:pt x="280" y="176"/>
                  </a:lnTo>
                  <a:lnTo>
                    <a:pt x="255" y="170"/>
                  </a:lnTo>
                  <a:lnTo>
                    <a:pt x="243" y="171"/>
                  </a:lnTo>
                  <a:lnTo>
                    <a:pt x="238" y="181"/>
                  </a:lnTo>
                  <a:lnTo>
                    <a:pt x="239" y="210"/>
                  </a:lnTo>
                  <a:lnTo>
                    <a:pt x="248" y="237"/>
                  </a:lnTo>
                  <a:lnTo>
                    <a:pt x="243" y="246"/>
                  </a:lnTo>
                  <a:lnTo>
                    <a:pt x="250" y="263"/>
                  </a:lnTo>
                  <a:lnTo>
                    <a:pt x="269" y="274"/>
                  </a:lnTo>
                  <a:lnTo>
                    <a:pt x="279" y="274"/>
                  </a:lnTo>
                  <a:lnTo>
                    <a:pt x="285" y="268"/>
                  </a:lnTo>
                  <a:lnTo>
                    <a:pt x="288" y="273"/>
                  </a:lnTo>
                  <a:lnTo>
                    <a:pt x="282" y="291"/>
                  </a:lnTo>
                  <a:lnTo>
                    <a:pt x="272" y="302"/>
                  </a:lnTo>
                  <a:lnTo>
                    <a:pt x="254" y="299"/>
                  </a:lnTo>
                  <a:lnTo>
                    <a:pt x="249" y="314"/>
                  </a:lnTo>
                  <a:lnTo>
                    <a:pt x="248" y="325"/>
                  </a:lnTo>
                  <a:lnTo>
                    <a:pt x="226" y="343"/>
                  </a:lnTo>
                  <a:lnTo>
                    <a:pt x="229" y="354"/>
                  </a:lnTo>
                  <a:lnTo>
                    <a:pt x="245" y="364"/>
                  </a:lnTo>
                  <a:lnTo>
                    <a:pt x="245" y="381"/>
                  </a:lnTo>
                  <a:lnTo>
                    <a:pt x="259" y="398"/>
                  </a:lnTo>
                  <a:lnTo>
                    <a:pt x="280" y="406"/>
                  </a:lnTo>
                  <a:lnTo>
                    <a:pt x="295" y="406"/>
                  </a:lnTo>
                  <a:lnTo>
                    <a:pt x="298" y="419"/>
                  </a:lnTo>
                  <a:lnTo>
                    <a:pt x="295" y="441"/>
                  </a:lnTo>
                  <a:lnTo>
                    <a:pt x="295" y="447"/>
                  </a:lnTo>
                  <a:lnTo>
                    <a:pt x="290" y="455"/>
                  </a:lnTo>
                  <a:lnTo>
                    <a:pt x="291" y="471"/>
                  </a:lnTo>
                  <a:lnTo>
                    <a:pt x="290" y="485"/>
                  </a:lnTo>
                  <a:lnTo>
                    <a:pt x="288" y="504"/>
                  </a:lnTo>
                  <a:lnTo>
                    <a:pt x="281" y="525"/>
                  </a:lnTo>
                  <a:lnTo>
                    <a:pt x="275" y="519"/>
                  </a:lnTo>
                  <a:lnTo>
                    <a:pt x="277" y="500"/>
                  </a:lnTo>
                  <a:lnTo>
                    <a:pt x="281" y="490"/>
                  </a:lnTo>
                  <a:lnTo>
                    <a:pt x="277" y="485"/>
                  </a:lnTo>
                  <a:lnTo>
                    <a:pt x="271" y="489"/>
                  </a:lnTo>
                  <a:lnTo>
                    <a:pt x="254" y="487"/>
                  </a:lnTo>
                  <a:lnTo>
                    <a:pt x="242" y="490"/>
                  </a:lnTo>
                  <a:lnTo>
                    <a:pt x="227" y="498"/>
                  </a:lnTo>
                  <a:lnTo>
                    <a:pt x="207" y="515"/>
                  </a:lnTo>
                  <a:lnTo>
                    <a:pt x="190" y="513"/>
                  </a:lnTo>
                  <a:lnTo>
                    <a:pt x="215" y="495"/>
                  </a:lnTo>
                  <a:lnTo>
                    <a:pt x="227" y="481"/>
                  </a:lnTo>
                  <a:lnTo>
                    <a:pt x="252" y="476"/>
                  </a:lnTo>
                  <a:lnTo>
                    <a:pt x="256" y="470"/>
                  </a:lnTo>
                  <a:lnTo>
                    <a:pt x="268" y="465"/>
                  </a:lnTo>
                  <a:lnTo>
                    <a:pt x="281" y="467"/>
                  </a:lnTo>
                  <a:lnTo>
                    <a:pt x="281" y="460"/>
                  </a:lnTo>
                  <a:lnTo>
                    <a:pt x="277" y="446"/>
                  </a:lnTo>
                  <a:lnTo>
                    <a:pt x="274" y="438"/>
                  </a:lnTo>
                  <a:lnTo>
                    <a:pt x="255" y="433"/>
                  </a:lnTo>
                  <a:lnTo>
                    <a:pt x="205" y="361"/>
                  </a:lnTo>
                  <a:lnTo>
                    <a:pt x="196" y="334"/>
                  </a:lnTo>
                  <a:lnTo>
                    <a:pt x="198" y="306"/>
                  </a:lnTo>
                  <a:lnTo>
                    <a:pt x="206" y="274"/>
                  </a:lnTo>
                  <a:lnTo>
                    <a:pt x="198" y="252"/>
                  </a:lnTo>
                  <a:lnTo>
                    <a:pt x="185" y="229"/>
                  </a:lnTo>
                  <a:lnTo>
                    <a:pt x="186" y="198"/>
                  </a:lnTo>
                  <a:lnTo>
                    <a:pt x="207" y="155"/>
                  </a:lnTo>
                  <a:lnTo>
                    <a:pt x="211" y="124"/>
                  </a:lnTo>
                  <a:lnTo>
                    <a:pt x="222" y="102"/>
                  </a:lnTo>
                  <a:lnTo>
                    <a:pt x="236" y="88"/>
                  </a:lnTo>
                  <a:lnTo>
                    <a:pt x="247" y="67"/>
                  </a:lnTo>
                  <a:lnTo>
                    <a:pt x="275" y="38"/>
                  </a:lnTo>
                  <a:lnTo>
                    <a:pt x="285" y="25"/>
                  </a:lnTo>
                  <a:lnTo>
                    <a:pt x="285" y="21"/>
                  </a:lnTo>
                  <a:lnTo>
                    <a:pt x="279" y="16"/>
                  </a:lnTo>
                  <a:lnTo>
                    <a:pt x="270" y="8"/>
                  </a:lnTo>
                  <a:lnTo>
                    <a:pt x="206" y="0"/>
                  </a:lnTo>
                  <a:lnTo>
                    <a:pt x="190" y="3"/>
                  </a:lnTo>
                  <a:lnTo>
                    <a:pt x="146" y="20"/>
                  </a:lnTo>
                  <a:lnTo>
                    <a:pt x="114" y="42"/>
                  </a:lnTo>
                  <a:lnTo>
                    <a:pt x="81" y="76"/>
                  </a:lnTo>
                  <a:lnTo>
                    <a:pt x="75" y="101"/>
                  </a:lnTo>
                  <a:lnTo>
                    <a:pt x="61" y="118"/>
                  </a:lnTo>
                  <a:lnTo>
                    <a:pt x="55" y="123"/>
                  </a:lnTo>
                  <a:lnTo>
                    <a:pt x="49" y="134"/>
                  </a:lnTo>
                  <a:lnTo>
                    <a:pt x="44" y="149"/>
                  </a:lnTo>
                  <a:lnTo>
                    <a:pt x="51" y="164"/>
                  </a:lnTo>
                  <a:lnTo>
                    <a:pt x="39" y="172"/>
                  </a:lnTo>
                  <a:lnTo>
                    <a:pt x="38" y="199"/>
                  </a:lnTo>
                  <a:lnTo>
                    <a:pt x="48" y="204"/>
                  </a:lnTo>
                  <a:lnTo>
                    <a:pt x="29" y="204"/>
                  </a:lnTo>
                  <a:lnTo>
                    <a:pt x="24" y="230"/>
                  </a:lnTo>
                  <a:lnTo>
                    <a:pt x="16" y="236"/>
                  </a:lnTo>
                  <a:lnTo>
                    <a:pt x="14" y="261"/>
                  </a:lnTo>
                  <a:lnTo>
                    <a:pt x="7" y="274"/>
                  </a:lnTo>
                  <a:lnTo>
                    <a:pt x="12" y="310"/>
                  </a:lnTo>
                  <a:lnTo>
                    <a:pt x="27" y="310"/>
                  </a:lnTo>
                  <a:lnTo>
                    <a:pt x="17" y="316"/>
                  </a:lnTo>
                  <a:lnTo>
                    <a:pt x="7" y="330"/>
                  </a:lnTo>
                  <a:lnTo>
                    <a:pt x="0" y="347"/>
                  </a:lnTo>
                  <a:lnTo>
                    <a:pt x="7" y="369"/>
                  </a:lnTo>
                  <a:lnTo>
                    <a:pt x="13" y="381"/>
                  </a:lnTo>
                  <a:lnTo>
                    <a:pt x="3" y="401"/>
                  </a:lnTo>
                  <a:lnTo>
                    <a:pt x="3" y="441"/>
                  </a:lnTo>
                  <a:lnTo>
                    <a:pt x="8" y="454"/>
                  </a:lnTo>
                  <a:lnTo>
                    <a:pt x="12" y="460"/>
                  </a:lnTo>
                  <a:lnTo>
                    <a:pt x="62" y="471"/>
                  </a:lnTo>
                  <a:lnTo>
                    <a:pt x="115" y="476"/>
                  </a:lnTo>
                  <a:lnTo>
                    <a:pt x="126" y="490"/>
                  </a:lnTo>
                  <a:lnTo>
                    <a:pt x="145" y="506"/>
                  </a:lnTo>
                  <a:lnTo>
                    <a:pt x="162" y="516"/>
                  </a:lnTo>
                  <a:lnTo>
                    <a:pt x="131" y="528"/>
                  </a:lnTo>
                  <a:lnTo>
                    <a:pt x="107" y="530"/>
                  </a:lnTo>
                  <a:lnTo>
                    <a:pt x="73" y="510"/>
                  </a:lnTo>
                  <a:lnTo>
                    <a:pt x="53" y="509"/>
                  </a:lnTo>
                  <a:lnTo>
                    <a:pt x="37" y="504"/>
                  </a:lnTo>
                  <a:lnTo>
                    <a:pt x="45" y="515"/>
                  </a:lnTo>
                  <a:lnTo>
                    <a:pt x="38" y="532"/>
                  </a:lnTo>
                  <a:lnTo>
                    <a:pt x="48" y="548"/>
                  </a:lnTo>
                  <a:lnTo>
                    <a:pt x="61" y="575"/>
                  </a:lnTo>
                  <a:lnTo>
                    <a:pt x="83" y="602"/>
                  </a:lnTo>
                  <a:lnTo>
                    <a:pt x="118" y="624"/>
                  </a:lnTo>
                  <a:lnTo>
                    <a:pt x="105" y="627"/>
                  </a:lnTo>
                  <a:lnTo>
                    <a:pt x="124" y="634"/>
                  </a:lnTo>
                  <a:lnTo>
                    <a:pt x="126" y="628"/>
                  </a:lnTo>
                  <a:lnTo>
                    <a:pt x="141" y="627"/>
                  </a:lnTo>
                  <a:lnTo>
                    <a:pt x="167" y="632"/>
                  </a:lnTo>
                  <a:lnTo>
                    <a:pt x="186" y="627"/>
                  </a:lnTo>
                  <a:lnTo>
                    <a:pt x="194" y="606"/>
                  </a:lnTo>
                  <a:lnTo>
                    <a:pt x="196" y="635"/>
                  </a:lnTo>
                  <a:lnTo>
                    <a:pt x="209" y="656"/>
                  </a:lnTo>
                  <a:lnTo>
                    <a:pt x="226" y="673"/>
                  </a:lnTo>
                  <a:lnTo>
                    <a:pt x="253" y="682"/>
                  </a:lnTo>
                  <a:lnTo>
                    <a:pt x="265" y="682"/>
                  </a:lnTo>
                  <a:lnTo>
                    <a:pt x="250" y="672"/>
                  </a:lnTo>
                  <a:lnTo>
                    <a:pt x="265" y="670"/>
                  </a:lnTo>
                  <a:lnTo>
                    <a:pt x="292" y="680"/>
                  </a:lnTo>
                  <a:lnTo>
                    <a:pt x="344" y="688"/>
                  </a:lnTo>
                  <a:lnTo>
                    <a:pt x="358" y="696"/>
                  </a:lnTo>
                  <a:lnTo>
                    <a:pt x="360" y="689"/>
                  </a:lnTo>
                  <a:lnTo>
                    <a:pt x="384" y="678"/>
                  </a:lnTo>
                  <a:lnTo>
                    <a:pt x="419" y="702"/>
                  </a:lnTo>
                  <a:lnTo>
                    <a:pt x="435" y="703"/>
                  </a:lnTo>
                  <a:lnTo>
                    <a:pt x="437" y="708"/>
                  </a:lnTo>
                  <a:lnTo>
                    <a:pt x="442" y="700"/>
                  </a:lnTo>
                  <a:lnTo>
                    <a:pt x="441" y="702"/>
                  </a:lnTo>
                  <a:lnTo>
                    <a:pt x="448" y="709"/>
                  </a:lnTo>
                  <a:lnTo>
                    <a:pt x="455" y="693"/>
                  </a:lnTo>
                  <a:lnTo>
                    <a:pt x="469" y="687"/>
                  </a:lnTo>
                  <a:lnTo>
                    <a:pt x="483" y="696"/>
                  </a:lnTo>
                  <a:lnTo>
                    <a:pt x="496" y="718"/>
                  </a:lnTo>
                  <a:lnTo>
                    <a:pt x="506" y="718"/>
                  </a:lnTo>
                  <a:lnTo>
                    <a:pt x="501" y="704"/>
                  </a:lnTo>
                  <a:lnTo>
                    <a:pt x="481" y="680"/>
                  </a:lnTo>
                  <a:lnTo>
                    <a:pt x="462" y="672"/>
                  </a:lnTo>
                  <a:lnTo>
                    <a:pt x="464" y="659"/>
                  </a:lnTo>
                  <a:lnTo>
                    <a:pt x="517" y="676"/>
                  </a:lnTo>
                  <a:lnTo>
                    <a:pt x="530" y="682"/>
                  </a:lnTo>
                  <a:lnTo>
                    <a:pt x="543" y="676"/>
                  </a:lnTo>
                  <a:lnTo>
                    <a:pt x="549" y="682"/>
                  </a:lnTo>
                  <a:lnTo>
                    <a:pt x="556" y="682"/>
                  </a:lnTo>
                  <a:lnTo>
                    <a:pt x="569" y="707"/>
                  </a:lnTo>
                  <a:lnTo>
                    <a:pt x="596" y="698"/>
                  </a:lnTo>
                  <a:lnTo>
                    <a:pt x="618" y="696"/>
                  </a:lnTo>
                  <a:lnTo>
                    <a:pt x="625" y="684"/>
                  </a:lnTo>
                  <a:lnTo>
                    <a:pt x="620" y="659"/>
                  </a:lnTo>
                  <a:lnTo>
                    <a:pt x="605" y="624"/>
                  </a:lnTo>
                  <a:lnTo>
                    <a:pt x="591" y="626"/>
                  </a:lnTo>
                  <a:lnTo>
                    <a:pt x="581" y="618"/>
                  </a:lnTo>
                  <a:lnTo>
                    <a:pt x="593" y="607"/>
                  </a:lnTo>
                  <a:lnTo>
                    <a:pt x="620" y="614"/>
                  </a:lnTo>
                  <a:lnTo>
                    <a:pt x="653" y="649"/>
                  </a:lnTo>
                  <a:lnTo>
                    <a:pt x="658" y="638"/>
                  </a:lnTo>
                  <a:lnTo>
                    <a:pt x="670" y="646"/>
                  </a:lnTo>
                  <a:lnTo>
                    <a:pt x="684" y="643"/>
                  </a:lnTo>
                  <a:lnTo>
                    <a:pt x="685" y="707"/>
                  </a:lnTo>
                  <a:lnTo>
                    <a:pt x="694" y="716"/>
                  </a:lnTo>
                  <a:lnTo>
                    <a:pt x="701" y="700"/>
                  </a:lnTo>
                  <a:lnTo>
                    <a:pt x="711" y="708"/>
                  </a:lnTo>
                  <a:lnTo>
                    <a:pt x="723" y="707"/>
                  </a:lnTo>
                  <a:lnTo>
                    <a:pt x="728" y="714"/>
                  </a:lnTo>
                  <a:lnTo>
                    <a:pt x="727" y="726"/>
                  </a:lnTo>
                  <a:lnTo>
                    <a:pt x="715" y="736"/>
                  </a:lnTo>
                  <a:lnTo>
                    <a:pt x="727" y="737"/>
                  </a:lnTo>
                  <a:lnTo>
                    <a:pt x="738" y="745"/>
                  </a:lnTo>
                  <a:lnTo>
                    <a:pt x="750" y="759"/>
                  </a:lnTo>
                  <a:lnTo>
                    <a:pt x="787" y="793"/>
                  </a:lnTo>
                  <a:lnTo>
                    <a:pt x="792" y="816"/>
                  </a:lnTo>
                  <a:lnTo>
                    <a:pt x="772" y="833"/>
                  </a:lnTo>
                  <a:lnTo>
                    <a:pt x="752" y="828"/>
                  </a:lnTo>
                  <a:lnTo>
                    <a:pt x="737" y="828"/>
                  </a:lnTo>
                  <a:lnTo>
                    <a:pt x="743" y="854"/>
                  </a:lnTo>
                  <a:lnTo>
                    <a:pt x="740" y="887"/>
                  </a:lnTo>
                  <a:lnTo>
                    <a:pt x="761" y="880"/>
                  </a:lnTo>
                  <a:lnTo>
                    <a:pt x="791" y="859"/>
                  </a:lnTo>
                  <a:lnTo>
                    <a:pt x="798" y="843"/>
                  </a:lnTo>
                  <a:lnTo>
                    <a:pt x="812" y="849"/>
                  </a:lnTo>
                  <a:lnTo>
                    <a:pt x="829" y="834"/>
                  </a:lnTo>
                  <a:lnTo>
                    <a:pt x="849" y="829"/>
                  </a:lnTo>
                  <a:lnTo>
                    <a:pt x="868" y="833"/>
                  </a:lnTo>
                  <a:lnTo>
                    <a:pt x="836" y="843"/>
                  </a:lnTo>
                  <a:lnTo>
                    <a:pt x="842" y="848"/>
                  </a:lnTo>
                  <a:lnTo>
                    <a:pt x="835" y="863"/>
                  </a:lnTo>
                  <a:lnTo>
                    <a:pt x="858" y="892"/>
                  </a:lnTo>
                  <a:lnTo>
                    <a:pt x="872" y="906"/>
                  </a:lnTo>
                  <a:lnTo>
                    <a:pt x="878" y="901"/>
                  </a:lnTo>
                  <a:lnTo>
                    <a:pt x="871" y="887"/>
                  </a:lnTo>
                  <a:lnTo>
                    <a:pt x="872" y="877"/>
                  </a:lnTo>
                  <a:lnTo>
                    <a:pt x="892" y="883"/>
                  </a:lnTo>
                  <a:lnTo>
                    <a:pt x="890" y="920"/>
                  </a:lnTo>
                  <a:lnTo>
                    <a:pt x="895" y="936"/>
                  </a:lnTo>
                  <a:lnTo>
                    <a:pt x="912" y="949"/>
                  </a:lnTo>
                  <a:lnTo>
                    <a:pt x="925" y="941"/>
                  </a:lnTo>
                  <a:lnTo>
                    <a:pt x="939" y="963"/>
                  </a:lnTo>
                  <a:lnTo>
                    <a:pt x="942" y="988"/>
                  </a:lnTo>
                  <a:lnTo>
                    <a:pt x="948" y="1004"/>
                  </a:lnTo>
                  <a:lnTo>
                    <a:pt x="955" y="1014"/>
                  </a:lnTo>
                  <a:lnTo>
                    <a:pt x="958" y="1037"/>
                  </a:lnTo>
                  <a:lnTo>
                    <a:pt x="965" y="1049"/>
                  </a:lnTo>
                  <a:lnTo>
                    <a:pt x="967" y="1069"/>
                  </a:lnTo>
                  <a:lnTo>
                    <a:pt x="970" y="1085"/>
                  </a:lnTo>
                  <a:lnTo>
                    <a:pt x="976" y="1089"/>
                  </a:lnTo>
                  <a:lnTo>
                    <a:pt x="971" y="1103"/>
                  </a:lnTo>
                  <a:lnTo>
                    <a:pt x="964" y="1114"/>
                  </a:lnTo>
                  <a:lnTo>
                    <a:pt x="951" y="1121"/>
                  </a:lnTo>
                  <a:lnTo>
                    <a:pt x="942" y="1130"/>
                  </a:lnTo>
                  <a:lnTo>
                    <a:pt x="941" y="1166"/>
                  </a:lnTo>
                  <a:lnTo>
                    <a:pt x="937" y="1170"/>
                  </a:lnTo>
                  <a:lnTo>
                    <a:pt x="924" y="1173"/>
                  </a:lnTo>
                  <a:lnTo>
                    <a:pt x="911" y="1191"/>
                  </a:lnTo>
                  <a:lnTo>
                    <a:pt x="895" y="1204"/>
                  </a:lnTo>
                  <a:lnTo>
                    <a:pt x="882" y="1224"/>
                  </a:lnTo>
                  <a:lnTo>
                    <a:pt x="861" y="1242"/>
                  </a:lnTo>
                  <a:lnTo>
                    <a:pt x="863" y="1254"/>
                  </a:lnTo>
                  <a:lnTo>
                    <a:pt x="877" y="1275"/>
                  </a:lnTo>
                  <a:lnTo>
                    <a:pt x="894" y="1292"/>
                  </a:lnTo>
                  <a:lnTo>
                    <a:pt x="898" y="1310"/>
                  </a:lnTo>
                  <a:lnTo>
                    <a:pt x="908" y="1313"/>
                  </a:lnTo>
                  <a:lnTo>
                    <a:pt x="908" y="1338"/>
                  </a:lnTo>
                  <a:lnTo>
                    <a:pt x="889" y="1328"/>
                  </a:lnTo>
                  <a:lnTo>
                    <a:pt x="888" y="1333"/>
                  </a:lnTo>
                  <a:lnTo>
                    <a:pt x="874" y="1327"/>
                  </a:lnTo>
                  <a:lnTo>
                    <a:pt x="871" y="1334"/>
                  </a:lnTo>
                  <a:lnTo>
                    <a:pt x="862" y="1337"/>
                  </a:lnTo>
                  <a:lnTo>
                    <a:pt x="846" y="1347"/>
                  </a:lnTo>
                  <a:lnTo>
                    <a:pt x="822" y="1347"/>
                  </a:lnTo>
                  <a:lnTo>
                    <a:pt x="820" y="1360"/>
                  </a:lnTo>
                  <a:lnTo>
                    <a:pt x="811" y="1364"/>
                  </a:lnTo>
                  <a:lnTo>
                    <a:pt x="793" y="1354"/>
                  </a:lnTo>
                  <a:lnTo>
                    <a:pt x="765" y="1358"/>
                  </a:lnTo>
                  <a:lnTo>
                    <a:pt x="743" y="1348"/>
                  </a:lnTo>
                  <a:lnTo>
                    <a:pt x="731" y="1348"/>
                  </a:lnTo>
                  <a:lnTo>
                    <a:pt x="718" y="1344"/>
                  </a:lnTo>
                  <a:lnTo>
                    <a:pt x="711" y="1338"/>
                  </a:lnTo>
                  <a:lnTo>
                    <a:pt x="700" y="1339"/>
                  </a:lnTo>
                  <a:lnTo>
                    <a:pt x="707" y="1350"/>
                  </a:lnTo>
                  <a:lnTo>
                    <a:pt x="697" y="1350"/>
                  </a:lnTo>
                  <a:lnTo>
                    <a:pt x="700" y="1374"/>
                  </a:lnTo>
                  <a:lnTo>
                    <a:pt x="688" y="1378"/>
                  </a:lnTo>
                  <a:lnTo>
                    <a:pt x="668" y="1393"/>
                  </a:lnTo>
                  <a:lnTo>
                    <a:pt x="661" y="1408"/>
                  </a:lnTo>
                  <a:lnTo>
                    <a:pt x="658" y="1425"/>
                  </a:lnTo>
                  <a:lnTo>
                    <a:pt x="659" y="1441"/>
                  </a:lnTo>
                  <a:lnTo>
                    <a:pt x="668" y="1462"/>
                  </a:lnTo>
                  <a:lnTo>
                    <a:pt x="680" y="1473"/>
                  </a:lnTo>
                  <a:lnTo>
                    <a:pt x="690" y="1473"/>
                  </a:lnTo>
                  <a:lnTo>
                    <a:pt x="702" y="1488"/>
                  </a:lnTo>
                  <a:lnTo>
                    <a:pt x="710" y="1485"/>
                  </a:lnTo>
                  <a:lnTo>
                    <a:pt x="731" y="1491"/>
                  </a:lnTo>
                  <a:lnTo>
                    <a:pt x="737" y="1496"/>
                  </a:lnTo>
                  <a:lnTo>
                    <a:pt x="739" y="1493"/>
                  </a:lnTo>
                  <a:lnTo>
                    <a:pt x="761" y="1487"/>
                  </a:lnTo>
                  <a:lnTo>
                    <a:pt x="759" y="1478"/>
                  </a:lnTo>
                  <a:lnTo>
                    <a:pt x="776" y="1477"/>
                  </a:lnTo>
                  <a:lnTo>
                    <a:pt x="783" y="1473"/>
                  </a:lnTo>
                  <a:lnTo>
                    <a:pt x="785" y="1463"/>
                  </a:lnTo>
                  <a:lnTo>
                    <a:pt x="780" y="1452"/>
                  </a:lnTo>
                  <a:lnTo>
                    <a:pt x="792" y="1447"/>
                  </a:lnTo>
                  <a:lnTo>
                    <a:pt x="807" y="1447"/>
                  </a:lnTo>
                  <a:lnTo>
                    <a:pt x="812" y="1457"/>
                  </a:lnTo>
                  <a:lnTo>
                    <a:pt x="814" y="1467"/>
                  </a:lnTo>
                  <a:lnTo>
                    <a:pt x="840" y="1468"/>
                  </a:lnTo>
                  <a:lnTo>
                    <a:pt x="849" y="1472"/>
                  </a:lnTo>
                  <a:lnTo>
                    <a:pt x="847" y="1461"/>
                  </a:lnTo>
                  <a:lnTo>
                    <a:pt x="855" y="1453"/>
                  </a:lnTo>
                  <a:lnTo>
                    <a:pt x="857" y="1460"/>
                  </a:lnTo>
                  <a:lnTo>
                    <a:pt x="847" y="1441"/>
                  </a:lnTo>
                  <a:lnTo>
                    <a:pt x="835" y="1436"/>
                  </a:lnTo>
                  <a:lnTo>
                    <a:pt x="834" y="1423"/>
                  </a:lnTo>
                  <a:lnTo>
                    <a:pt x="846" y="1419"/>
                  </a:lnTo>
                  <a:lnTo>
                    <a:pt x="851" y="1413"/>
                  </a:lnTo>
                  <a:lnTo>
                    <a:pt x="851" y="1425"/>
                  </a:lnTo>
                  <a:lnTo>
                    <a:pt x="852" y="1435"/>
                  </a:lnTo>
                  <a:lnTo>
                    <a:pt x="860" y="1426"/>
                  </a:lnTo>
                  <a:lnTo>
                    <a:pt x="862" y="1435"/>
                  </a:lnTo>
                  <a:lnTo>
                    <a:pt x="871" y="1444"/>
                  </a:lnTo>
                  <a:lnTo>
                    <a:pt x="876" y="1439"/>
                  </a:lnTo>
                  <a:lnTo>
                    <a:pt x="885" y="1435"/>
                  </a:lnTo>
                  <a:lnTo>
                    <a:pt x="889" y="1436"/>
                  </a:lnTo>
                  <a:lnTo>
                    <a:pt x="898" y="1450"/>
                  </a:lnTo>
                  <a:lnTo>
                    <a:pt x="906" y="1444"/>
                  </a:lnTo>
                  <a:lnTo>
                    <a:pt x="914" y="1446"/>
                  </a:lnTo>
                  <a:lnTo>
                    <a:pt x="919" y="1456"/>
                  </a:lnTo>
                  <a:lnTo>
                    <a:pt x="916" y="1462"/>
                  </a:lnTo>
                  <a:lnTo>
                    <a:pt x="917" y="1473"/>
                  </a:lnTo>
                  <a:lnTo>
                    <a:pt x="921" y="1485"/>
                  </a:lnTo>
                  <a:lnTo>
                    <a:pt x="927" y="1482"/>
                  </a:lnTo>
                  <a:lnTo>
                    <a:pt x="938" y="1498"/>
                  </a:lnTo>
                  <a:lnTo>
                    <a:pt x="941" y="1507"/>
                  </a:lnTo>
                  <a:lnTo>
                    <a:pt x="939" y="1515"/>
                  </a:lnTo>
                  <a:lnTo>
                    <a:pt x="942" y="1518"/>
                  </a:lnTo>
                  <a:lnTo>
                    <a:pt x="943" y="1528"/>
                  </a:lnTo>
                  <a:lnTo>
                    <a:pt x="951" y="1526"/>
                  </a:lnTo>
                  <a:lnTo>
                    <a:pt x="955" y="1528"/>
                  </a:lnTo>
                  <a:lnTo>
                    <a:pt x="963" y="1544"/>
                  </a:lnTo>
                  <a:lnTo>
                    <a:pt x="968" y="1547"/>
                  </a:lnTo>
                  <a:lnTo>
                    <a:pt x="975" y="1541"/>
                  </a:lnTo>
                  <a:lnTo>
                    <a:pt x="980" y="1543"/>
                  </a:lnTo>
                  <a:lnTo>
                    <a:pt x="980" y="1550"/>
                  </a:lnTo>
                  <a:lnTo>
                    <a:pt x="986" y="1560"/>
                  </a:lnTo>
                  <a:lnTo>
                    <a:pt x="994" y="1563"/>
                  </a:lnTo>
                  <a:lnTo>
                    <a:pt x="995" y="1554"/>
                  </a:lnTo>
                  <a:lnTo>
                    <a:pt x="1001" y="1542"/>
                  </a:lnTo>
                  <a:lnTo>
                    <a:pt x="1012" y="1559"/>
                  </a:lnTo>
                  <a:lnTo>
                    <a:pt x="1018" y="1563"/>
                  </a:lnTo>
                  <a:lnTo>
                    <a:pt x="1022" y="1571"/>
                  </a:lnTo>
                  <a:lnTo>
                    <a:pt x="1033" y="1571"/>
                  </a:lnTo>
                  <a:lnTo>
                    <a:pt x="1019" y="1587"/>
                  </a:lnTo>
                  <a:lnTo>
                    <a:pt x="1003" y="1593"/>
                  </a:lnTo>
                  <a:lnTo>
                    <a:pt x="992" y="1579"/>
                  </a:lnTo>
                  <a:lnTo>
                    <a:pt x="998" y="1595"/>
                  </a:lnTo>
                  <a:lnTo>
                    <a:pt x="1014" y="1628"/>
                  </a:lnTo>
                  <a:lnTo>
                    <a:pt x="1024" y="1630"/>
                  </a:lnTo>
                  <a:lnTo>
                    <a:pt x="1035" y="1643"/>
                  </a:lnTo>
                  <a:lnTo>
                    <a:pt x="1037" y="164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7" name="Freeform 304">
              <a:extLst>
                <a:ext uri="{FF2B5EF4-FFF2-40B4-BE49-F238E27FC236}">
                  <a16:creationId xmlns:a16="http://schemas.microsoft.com/office/drawing/2014/main" id="{8488A139-21EC-40F0-A065-DA9B7442BDE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969" y="1334"/>
              <a:ext cx="937" cy="648"/>
            </a:xfrm>
            <a:custGeom>
              <a:avLst/>
              <a:gdLst/>
              <a:ahLst/>
              <a:cxnLst>
                <a:cxn ang="0">
                  <a:pos x="4121" y="2577"/>
                </a:cxn>
                <a:cxn ang="0">
                  <a:pos x="3985" y="2718"/>
                </a:cxn>
                <a:cxn ang="0">
                  <a:pos x="4193" y="2896"/>
                </a:cxn>
                <a:cxn ang="0">
                  <a:pos x="4252" y="3041"/>
                </a:cxn>
                <a:cxn ang="0">
                  <a:pos x="4261" y="2980"/>
                </a:cxn>
                <a:cxn ang="0">
                  <a:pos x="3928" y="2815"/>
                </a:cxn>
                <a:cxn ang="0">
                  <a:pos x="3510" y="3092"/>
                </a:cxn>
                <a:cxn ang="0">
                  <a:pos x="3186" y="3206"/>
                </a:cxn>
                <a:cxn ang="0">
                  <a:pos x="3305" y="3028"/>
                </a:cxn>
                <a:cxn ang="0">
                  <a:pos x="3138" y="2904"/>
                </a:cxn>
                <a:cxn ang="0">
                  <a:pos x="2884" y="2730"/>
                </a:cxn>
                <a:cxn ang="0">
                  <a:pos x="2558" y="2711"/>
                </a:cxn>
                <a:cxn ang="0">
                  <a:pos x="999" y="2670"/>
                </a:cxn>
                <a:cxn ang="0">
                  <a:pos x="900" y="2578"/>
                </a:cxn>
                <a:cxn ang="0">
                  <a:pos x="745" y="2484"/>
                </a:cxn>
                <a:cxn ang="0">
                  <a:pos x="658" y="2308"/>
                </a:cxn>
                <a:cxn ang="0">
                  <a:pos x="605" y="2062"/>
                </a:cxn>
                <a:cxn ang="0">
                  <a:pos x="257" y="1689"/>
                </a:cxn>
                <a:cxn ang="0">
                  <a:pos x="0" y="1022"/>
                </a:cxn>
                <a:cxn ang="0">
                  <a:pos x="300" y="501"/>
                </a:cxn>
                <a:cxn ang="0">
                  <a:pos x="554" y="316"/>
                </a:cxn>
                <a:cxn ang="0">
                  <a:pos x="516" y="434"/>
                </a:cxn>
                <a:cxn ang="0">
                  <a:pos x="780" y="376"/>
                </a:cxn>
                <a:cxn ang="0">
                  <a:pos x="908" y="308"/>
                </a:cxn>
                <a:cxn ang="0">
                  <a:pos x="1229" y="461"/>
                </a:cxn>
                <a:cxn ang="0">
                  <a:pos x="1409" y="630"/>
                </a:cxn>
                <a:cxn ang="0">
                  <a:pos x="1713" y="655"/>
                </a:cxn>
                <a:cxn ang="0">
                  <a:pos x="1850" y="758"/>
                </a:cxn>
                <a:cxn ang="0">
                  <a:pos x="1884" y="566"/>
                </a:cxn>
                <a:cxn ang="0">
                  <a:pos x="1897" y="496"/>
                </a:cxn>
                <a:cxn ang="0">
                  <a:pos x="2137" y="669"/>
                </a:cxn>
                <a:cxn ang="0">
                  <a:pos x="2360" y="650"/>
                </a:cxn>
                <a:cxn ang="0">
                  <a:pos x="2467" y="619"/>
                </a:cxn>
                <a:cxn ang="0">
                  <a:pos x="2592" y="506"/>
                </a:cxn>
                <a:cxn ang="0">
                  <a:pos x="2465" y="360"/>
                </a:cxn>
                <a:cxn ang="0">
                  <a:pos x="2513" y="2"/>
                </a:cxn>
                <a:cxn ang="0">
                  <a:pos x="2671" y="301"/>
                </a:cxn>
                <a:cxn ang="0">
                  <a:pos x="2773" y="515"/>
                </a:cxn>
                <a:cxn ang="0">
                  <a:pos x="2955" y="732"/>
                </a:cxn>
                <a:cxn ang="0">
                  <a:pos x="3048" y="400"/>
                </a:cxn>
                <a:cxn ang="0">
                  <a:pos x="3223" y="566"/>
                </a:cxn>
                <a:cxn ang="0">
                  <a:pos x="3139" y="886"/>
                </a:cxn>
                <a:cxn ang="0">
                  <a:pos x="2869" y="956"/>
                </a:cxn>
                <a:cxn ang="0">
                  <a:pos x="2806" y="1170"/>
                </a:cxn>
                <a:cxn ang="0">
                  <a:pos x="2662" y="1202"/>
                </a:cxn>
                <a:cxn ang="0">
                  <a:pos x="2634" y="1400"/>
                </a:cxn>
                <a:cxn ang="0">
                  <a:pos x="2596" y="1772"/>
                </a:cxn>
                <a:cxn ang="0">
                  <a:pos x="2978" y="2076"/>
                </a:cxn>
                <a:cxn ang="0">
                  <a:pos x="3253" y="2406"/>
                </a:cxn>
                <a:cxn ang="0">
                  <a:pos x="3435" y="2410"/>
                </a:cxn>
                <a:cxn ang="0">
                  <a:pos x="3543" y="2007"/>
                </a:cxn>
                <a:cxn ang="0">
                  <a:pos x="3489" y="1658"/>
                </a:cxn>
                <a:cxn ang="0">
                  <a:pos x="3454" y="1379"/>
                </a:cxn>
                <a:cxn ang="0">
                  <a:pos x="3782" y="1465"/>
                </a:cxn>
                <a:cxn ang="0">
                  <a:pos x="3908" y="1642"/>
                </a:cxn>
                <a:cxn ang="0">
                  <a:pos x="3931" y="1765"/>
                </a:cxn>
                <a:cxn ang="0">
                  <a:pos x="4124" y="1745"/>
                </a:cxn>
                <a:cxn ang="0">
                  <a:pos x="4254" y="1721"/>
                </a:cxn>
                <a:cxn ang="0">
                  <a:pos x="4305" y="1837"/>
                </a:cxn>
                <a:cxn ang="0">
                  <a:pos x="4379" y="2060"/>
                </a:cxn>
                <a:cxn ang="0">
                  <a:pos x="4580" y="2206"/>
                </a:cxn>
                <a:cxn ang="0">
                  <a:pos x="4538" y="2229"/>
                </a:cxn>
                <a:cxn ang="0">
                  <a:pos x="4668" y="2398"/>
                </a:cxn>
              </a:cxnLst>
              <a:rect l="0" t="0" r="r" b="b"/>
              <a:pathLst>
                <a:path w="4686" h="3236">
                  <a:moveTo>
                    <a:pt x="4668" y="2398"/>
                  </a:moveTo>
                  <a:lnTo>
                    <a:pt x="4678" y="2405"/>
                  </a:lnTo>
                  <a:lnTo>
                    <a:pt x="4684" y="2412"/>
                  </a:lnTo>
                  <a:lnTo>
                    <a:pt x="4675" y="2423"/>
                  </a:lnTo>
                  <a:lnTo>
                    <a:pt x="4664" y="2437"/>
                  </a:lnTo>
                  <a:lnTo>
                    <a:pt x="4646" y="2449"/>
                  </a:lnTo>
                  <a:lnTo>
                    <a:pt x="4630" y="2469"/>
                  </a:lnTo>
                  <a:lnTo>
                    <a:pt x="4619" y="2470"/>
                  </a:lnTo>
                  <a:lnTo>
                    <a:pt x="4616" y="2475"/>
                  </a:lnTo>
                  <a:lnTo>
                    <a:pt x="4601" y="2475"/>
                  </a:lnTo>
                  <a:lnTo>
                    <a:pt x="4578" y="2474"/>
                  </a:lnTo>
                  <a:lnTo>
                    <a:pt x="4564" y="2481"/>
                  </a:lnTo>
                  <a:lnTo>
                    <a:pt x="4533" y="2487"/>
                  </a:lnTo>
                  <a:lnTo>
                    <a:pt x="4521" y="2496"/>
                  </a:lnTo>
                  <a:lnTo>
                    <a:pt x="4510" y="2512"/>
                  </a:lnTo>
                  <a:lnTo>
                    <a:pt x="4505" y="2511"/>
                  </a:lnTo>
                  <a:lnTo>
                    <a:pt x="4493" y="2531"/>
                  </a:lnTo>
                  <a:lnTo>
                    <a:pt x="4476" y="2554"/>
                  </a:lnTo>
                  <a:lnTo>
                    <a:pt x="4465" y="2560"/>
                  </a:lnTo>
                  <a:lnTo>
                    <a:pt x="4453" y="2574"/>
                  </a:lnTo>
                  <a:lnTo>
                    <a:pt x="4444" y="2579"/>
                  </a:lnTo>
                  <a:lnTo>
                    <a:pt x="4438" y="2579"/>
                  </a:lnTo>
                  <a:lnTo>
                    <a:pt x="4433" y="2574"/>
                  </a:lnTo>
                  <a:lnTo>
                    <a:pt x="4438" y="2563"/>
                  </a:lnTo>
                  <a:lnTo>
                    <a:pt x="4431" y="2566"/>
                  </a:lnTo>
                  <a:lnTo>
                    <a:pt x="4425" y="2577"/>
                  </a:lnTo>
                  <a:lnTo>
                    <a:pt x="4385" y="2583"/>
                  </a:lnTo>
                  <a:lnTo>
                    <a:pt x="4359" y="2593"/>
                  </a:lnTo>
                  <a:lnTo>
                    <a:pt x="4353" y="2590"/>
                  </a:lnTo>
                  <a:lnTo>
                    <a:pt x="4352" y="2584"/>
                  </a:lnTo>
                  <a:lnTo>
                    <a:pt x="4343" y="2579"/>
                  </a:lnTo>
                  <a:lnTo>
                    <a:pt x="4325" y="2577"/>
                  </a:lnTo>
                  <a:lnTo>
                    <a:pt x="4280" y="2577"/>
                  </a:lnTo>
                  <a:lnTo>
                    <a:pt x="4264" y="2581"/>
                  </a:lnTo>
                  <a:lnTo>
                    <a:pt x="4232" y="2574"/>
                  </a:lnTo>
                  <a:lnTo>
                    <a:pt x="4225" y="2574"/>
                  </a:lnTo>
                  <a:lnTo>
                    <a:pt x="4200" y="2572"/>
                  </a:lnTo>
                  <a:lnTo>
                    <a:pt x="4173" y="2579"/>
                  </a:lnTo>
                  <a:lnTo>
                    <a:pt x="4164" y="2577"/>
                  </a:lnTo>
                  <a:lnTo>
                    <a:pt x="4151" y="2577"/>
                  </a:lnTo>
                  <a:lnTo>
                    <a:pt x="4134" y="2579"/>
                  </a:lnTo>
                  <a:lnTo>
                    <a:pt x="4121" y="2577"/>
                  </a:lnTo>
                  <a:lnTo>
                    <a:pt x="4113" y="2581"/>
                  </a:lnTo>
                  <a:lnTo>
                    <a:pt x="4100" y="2581"/>
                  </a:lnTo>
                  <a:lnTo>
                    <a:pt x="4095" y="2583"/>
                  </a:lnTo>
                  <a:lnTo>
                    <a:pt x="4094" y="2590"/>
                  </a:lnTo>
                  <a:lnTo>
                    <a:pt x="4084" y="2589"/>
                  </a:lnTo>
                  <a:lnTo>
                    <a:pt x="4080" y="2593"/>
                  </a:lnTo>
                  <a:lnTo>
                    <a:pt x="4074" y="2597"/>
                  </a:lnTo>
                  <a:lnTo>
                    <a:pt x="4068" y="2604"/>
                  </a:lnTo>
                  <a:lnTo>
                    <a:pt x="4058" y="2617"/>
                  </a:lnTo>
                  <a:lnTo>
                    <a:pt x="4053" y="2635"/>
                  </a:lnTo>
                  <a:lnTo>
                    <a:pt x="4044" y="2654"/>
                  </a:lnTo>
                  <a:lnTo>
                    <a:pt x="4042" y="2657"/>
                  </a:lnTo>
                  <a:lnTo>
                    <a:pt x="4004" y="2659"/>
                  </a:lnTo>
                  <a:lnTo>
                    <a:pt x="3993" y="2670"/>
                  </a:lnTo>
                  <a:lnTo>
                    <a:pt x="3987" y="2670"/>
                  </a:lnTo>
                  <a:lnTo>
                    <a:pt x="3987" y="2675"/>
                  </a:lnTo>
                  <a:lnTo>
                    <a:pt x="3968" y="2694"/>
                  </a:lnTo>
                  <a:lnTo>
                    <a:pt x="3958" y="2699"/>
                  </a:lnTo>
                  <a:lnTo>
                    <a:pt x="3930" y="2743"/>
                  </a:lnTo>
                  <a:lnTo>
                    <a:pt x="3919" y="2751"/>
                  </a:lnTo>
                  <a:lnTo>
                    <a:pt x="3908" y="2753"/>
                  </a:lnTo>
                  <a:lnTo>
                    <a:pt x="3909" y="2769"/>
                  </a:lnTo>
                  <a:lnTo>
                    <a:pt x="3887" y="2810"/>
                  </a:lnTo>
                  <a:lnTo>
                    <a:pt x="3882" y="2810"/>
                  </a:lnTo>
                  <a:lnTo>
                    <a:pt x="3860" y="2832"/>
                  </a:lnTo>
                  <a:lnTo>
                    <a:pt x="3834" y="2858"/>
                  </a:lnTo>
                  <a:lnTo>
                    <a:pt x="3834" y="2861"/>
                  </a:lnTo>
                  <a:lnTo>
                    <a:pt x="3848" y="2858"/>
                  </a:lnTo>
                  <a:lnTo>
                    <a:pt x="3859" y="2851"/>
                  </a:lnTo>
                  <a:lnTo>
                    <a:pt x="3859" y="2847"/>
                  </a:lnTo>
                  <a:lnTo>
                    <a:pt x="3864" y="2845"/>
                  </a:lnTo>
                  <a:lnTo>
                    <a:pt x="3879" y="2827"/>
                  </a:lnTo>
                  <a:lnTo>
                    <a:pt x="3888" y="2814"/>
                  </a:lnTo>
                  <a:lnTo>
                    <a:pt x="3898" y="2805"/>
                  </a:lnTo>
                  <a:lnTo>
                    <a:pt x="3908" y="2794"/>
                  </a:lnTo>
                  <a:lnTo>
                    <a:pt x="3920" y="2770"/>
                  </a:lnTo>
                  <a:lnTo>
                    <a:pt x="3930" y="2761"/>
                  </a:lnTo>
                  <a:lnTo>
                    <a:pt x="3952" y="2739"/>
                  </a:lnTo>
                  <a:lnTo>
                    <a:pt x="3958" y="2735"/>
                  </a:lnTo>
                  <a:lnTo>
                    <a:pt x="3968" y="2733"/>
                  </a:lnTo>
                  <a:lnTo>
                    <a:pt x="3974" y="2726"/>
                  </a:lnTo>
                  <a:lnTo>
                    <a:pt x="3985" y="2718"/>
                  </a:lnTo>
                  <a:lnTo>
                    <a:pt x="3998" y="2713"/>
                  </a:lnTo>
                  <a:lnTo>
                    <a:pt x="4030" y="2694"/>
                  </a:lnTo>
                  <a:lnTo>
                    <a:pt x="4084" y="2670"/>
                  </a:lnTo>
                  <a:lnTo>
                    <a:pt x="4114" y="2663"/>
                  </a:lnTo>
                  <a:lnTo>
                    <a:pt x="4128" y="2664"/>
                  </a:lnTo>
                  <a:lnTo>
                    <a:pt x="4139" y="2662"/>
                  </a:lnTo>
                  <a:lnTo>
                    <a:pt x="4167" y="2664"/>
                  </a:lnTo>
                  <a:lnTo>
                    <a:pt x="4194" y="2676"/>
                  </a:lnTo>
                  <a:lnTo>
                    <a:pt x="4207" y="2685"/>
                  </a:lnTo>
                  <a:lnTo>
                    <a:pt x="4214" y="2701"/>
                  </a:lnTo>
                  <a:lnTo>
                    <a:pt x="4207" y="2697"/>
                  </a:lnTo>
                  <a:lnTo>
                    <a:pt x="4205" y="2700"/>
                  </a:lnTo>
                  <a:lnTo>
                    <a:pt x="4211" y="2707"/>
                  </a:lnTo>
                  <a:lnTo>
                    <a:pt x="4211" y="2723"/>
                  </a:lnTo>
                  <a:lnTo>
                    <a:pt x="4200" y="2733"/>
                  </a:lnTo>
                  <a:lnTo>
                    <a:pt x="4176" y="2753"/>
                  </a:lnTo>
                  <a:lnTo>
                    <a:pt x="4160" y="2761"/>
                  </a:lnTo>
                  <a:lnTo>
                    <a:pt x="4141" y="2760"/>
                  </a:lnTo>
                  <a:lnTo>
                    <a:pt x="4126" y="2753"/>
                  </a:lnTo>
                  <a:lnTo>
                    <a:pt x="4105" y="2756"/>
                  </a:lnTo>
                  <a:lnTo>
                    <a:pt x="4089" y="2762"/>
                  </a:lnTo>
                  <a:lnTo>
                    <a:pt x="4085" y="2765"/>
                  </a:lnTo>
                  <a:lnTo>
                    <a:pt x="4100" y="2765"/>
                  </a:lnTo>
                  <a:lnTo>
                    <a:pt x="4127" y="2773"/>
                  </a:lnTo>
                  <a:lnTo>
                    <a:pt x="4132" y="2787"/>
                  </a:lnTo>
                  <a:lnTo>
                    <a:pt x="4137" y="2791"/>
                  </a:lnTo>
                  <a:lnTo>
                    <a:pt x="4166" y="2776"/>
                  </a:lnTo>
                  <a:lnTo>
                    <a:pt x="4170" y="2777"/>
                  </a:lnTo>
                  <a:lnTo>
                    <a:pt x="4168" y="2782"/>
                  </a:lnTo>
                  <a:lnTo>
                    <a:pt x="4177" y="2783"/>
                  </a:lnTo>
                  <a:lnTo>
                    <a:pt x="4183" y="2788"/>
                  </a:lnTo>
                  <a:lnTo>
                    <a:pt x="4182" y="2798"/>
                  </a:lnTo>
                  <a:lnTo>
                    <a:pt x="4173" y="2823"/>
                  </a:lnTo>
                  <a:lnTo>
                    <a:pt x="4157" y="2839"/>
                  </a:lnTo>
                  <a:lnTo>
                    <a:pt x="4157" y="2841"/>
                  </a:lnTo>
                  <a:lnTo>
                    <a:pt x="4165" y="2840"/>
                  </a:lnTo>
                  <a:lnTo>
                    <a:pt x="4180" y="2842"/>
                  </a:lnTo>
                  <a:lnTo>
                    <a:pt x="4178" y="2862"/>
                  </a:lnTo>
                  <a:lnTo>
                    <a:pt x="4180" y="2870"/>
                  </a:lnTo>
                  <a:lnTo>
                    <a:pt x="4184" y="2879"/>
                  </a:lnTo>
                  <a:lnTo>
                    <a:pt x="4188" y="2889"/>
                  </a:lnTo>
                  <a:lnTo>
                    <a:pt x="4193" y="2896"/>
                  </a:lnTo>
                  <a:lnTo>
                    <a:pt x="4199" y="2902"/>
                  </a:lnTo>
                  <a:lnTo>
                    <a:pt x="4198" y="2906"/>
                  </a:lnTo>
                  <a:lnTo>
                    <a:pt x="4215" y="2907"/>
                  </a:lnTo>
                  <a:lnTo>
                    <a:pt x="4236" y="2917"/>
                  </a:lnTo>
                  <a:lnTo>
                    <a:pt x="4240" y="2921"/>
                  </a:lnTo>
                  <a:lnTo>
                    <a:pt x="4231" y="2926"/>
                  </a:lnTo>
                  <a:lnTo>
                    <a:pt x="4230" y="2932"/>
                  </a:lnTo>
                  <a:lnTo>
                    <a:pt x="4239" y="2936"/>
                  </a:lnTo>
                  <a:lnTo>
                    <a:pt x="4250" y="2937"/>
                  </a:lnTo>
                  <a:lnTo>
                    <a:pt x="4266" y="2943"/>
                  </a:lnTo>
                  <a:lnTo>
                    <a:pt x="4294" y="2947"/>
                  </a:lnTo>
                  <a:lnTo>
                    <a:pt x="4297" y="2953"/>
                  </a:lnTo>
                  <a:lnTo>
                    <a:pt x="4320" y="2950"/>
                  </a:lnTo>
                  <a:lnTo>
                    <a:pt x="4339" y="2937"/>
                  </a:lnTo>
                  <a:lnTo>
                    <a:pt x="4344" y="2947"/>
                  </a:lnTo>
                  <a:lnTo>
                    <a:pt x="4342" y="2955"/>
                  </a:lnTo>
                  <a:lnTo>
                    <a:pt x="4348" y="2954"/>
                  </a:lnTo>
                  <a:lnTo>
                    <a:pt x="4358" y="2955"/>
                  </a:lnTo>
                  <a:lnTo>
                    <a:pt x="4368" y="2954"/>
                  </a:lnTo>
                  <a:lnTo>
                    <a:pt x="4375" y="2963"/>
                  </a:lnTo>
                  <a:lnTo>
                    <a:pt x="4379" y="2968"/>
                  </a:lnTo>
                  <a:lnTo>
                    <a:pt x="4372" y="2971"/>
                  </a:lnTo>
                  <a:lnTo>
                    <a:pt x="4371" y="2977"/>
                  </a:lnTo>
                  <a:lnTo>
                    <a:pt x="4387" y="2979"/>
                  </a:lnTo>
                  <a:lnTo>
                    <a:pt x="4391" y="2981"/>
                  </a:lnTo>
                  <a:lnTo>
                    <a:pt x="4385" y="2986"/>
                  </a:lnTo>
                  <a:lnTo>
                    <a:pt x="4375" y="2985"/>
                  </a:lnTo>
                  <a:lnTo>
                    <a:pt x="4366" y="2991"/>
                  </a:lnTo>
                  <a:lnTo>
                    <a:pt x="4359" y="2988"/>
                  </a:lnTo>
                  <a:lnTo>
                    <a:pt x="4345" y="2997"/>
                  </a:lnTo>
                  <a:lnTo>
                    <a:pt x="4325" y="3006"/>
                  </a:lnTo>
                  <a:lnTo>
                    <a:pt x="4316" y="3012"/>
                  </a:lnTo>
                  <a:lnTo>
                    <a:pt x="4311" y="3013"/>
                  </a:lnTo>
                  <a:lnTo>
                    <a:pt x="4309" y="3018"/>
                  </a:lnTo>
                  <a:lnTo>
                    <a:pt x="4300" y="3017"/>
                  </a:lnTo>
                  <a:lnTo>
                    <a:pt x="4289" y="3025"/>
                  </a:lnTo>
                  <a:lnTo>
                    <a:pt x="4279" y="3026"/>
                  </a:lnTo>
                  <a:lnTo>
                    <a:pt x="4277" y="3024"/>
                  </a:lnTo>
                  <a:lnTo>
                    <a:pt x="4269" y="3028"/>
                  </a:lnTo>
                  <a:lnTo>
                    <a:pt x="4262" y="3033"/>
                  </a:lnTo>
                  <a:lnTo>
                    <a:pt x="4250" y="3028"/>
                  </a:lnTo>
                  <a:lnTo>
                    <a:pt x="4252" y="3041"/>
                  </a:lnTo>
                  <a:lnTo>
                    <a:pt x="4251" y="3046"/>
                  </a:lnTo>
                  <a:lnTo>
                    <a:pt x="4239" y="3046"/>
                  </a:lnTo>
                  <a:lnTo>
                    <a:pt x="4232" y="3038"/>
                  </a:lnTo>
                  <a:lnTo>
                    <a:pt x="4232" y="3033"/>
                  </a:lnTo>
                  <a:lnTo>
                    <a:pt x="4224" y="3046"/>
                  </a:lnTo>
                  <a:lnTo>
                    <a:pt x="4220" y="3038"/>
                  </a:lnTo>
                  <a:lnTo>
                    <a:pt x="4215" y="3047"/>
                  </a:lnTo>
                  <a:lnTo>
                    <a:pt x="4213" y="3061"/>
                  </a:lnTo>
                  <a:lnTo>
                    <a:pt x="4203" y="3068"/>
                  </a:lnTo>
                  <a:lnTo>
                    <a:pt x="4189" y="3085"/>
                  </a:lnTo>
                  <a:lnTo>
                    <a:pt x="4187" y="3090"/>
                  </a:lnTo>
                  <a:lnTo>
                    <a:pt x="4176" y="3095"/>
                  </a:lnTo>
                  <a:lnTo>
                    <a:pt x="4170" y="3108"/>
                  </a:lnTo>
                  <a:lnTo>
                    <a:pt x="4162" y="3104"/>
                  </a:lnTo>
                  <a:lnTo>
                    <a:pt x="4156" y="3106"/>
                  </a:lnTo>
                  <a:lnTo>
                    <a:pt x="4155" y="3117"/>
                  </a:lnTo>
                  <a:lnTo>
                    <a:pt x="4149" y="3121"/>
                  </a:lnTo>
                  <a:lnTo>
                    <a:pt x="4145" y="3121"/>
                  </a:lnTo>
                  <a:lnTo>
                    <a:pt x="4134" y="3119"/>
                  </a:lnTo>
                  <a:lnTo>
                    <a:pt x="4129" y="3105"/>
                  </a:lnTo>
                  <a:lnTo>
                    <a:pt x="4124" y="3098"/>
                  </a:lnTo>
                  <a:lnTo>
                    <a:pt x="4116" y="3098"/>
                  </a:lnTo>
                  <a:lnTo>
                    <a:pt x="4111" y="3083"/>
                  </a:lnTo>
                  <a:lnTo>
                    <a:pt x="4110" y="3068"/>
                  </a:lnTo>
                  <a:lnTo>
                    <a:pt x="4112" y="3056"/>
                  </a:lnTo>
                  <a:lnTo>
                    <a:pt x="4124" y="3038"/>
                  </a:lnTo>
                  <a:lnTo>
                    <a:pt x="4119" y="3044"/>
                  </a:lnTo>
                  <a:lnTo>
                    <a:pt x="4108" y="3050"/>
                  </a:lnTo>
                  <a:lnTo>
                    <a:pt x="4111" y="3042"/>
                  </a:lnTo>
                  <a:lnTo>
                    <a:pt x="4127" y="3030"/>
                  </a:lnTo>
                  <a:lnTo>
                    <a:pt x="4133" y="3031"/>
                  </a:lnTo>
                  <a:lnTo>
                    <a:pt x="4143" y="3026"/>
                  </a:lnTo>
                  <a:lnTo>
                    <a:pt x="4143" y="3020"/>
                  </a:lnTo>
                  <a:lnTo>
                    <a:pt x="4166" y="3004"/>
                  </a:lnTo>
                  <a:lnTo>
                    <a:pt x="4189" y="2990"/>
                  </a:lnTo>
                  <a:lnTo>
                    <a:pt x="4203" y="2982"/>
                  </a:lnTo>
                  <a:lnTo>
                    <a:pt x="4207" y="2987"/>
                  </a:lnTo>
                  <a:lnTo>
                    <a:pt x="4209" y="2995"/>
                  </a:lnTo>
                  <a:lnTo>
                    <a:pt x="4218" y="2999"/>
                  </a:lnTo>
                  <a:lnTo>
                    <a:pt x="4227" y="2988"/>
                  </a:lnTo>
                  <a:lnTo>
                    <a:pt x="4237" y="2983"/>
                  </a:lnTo>
                  <a:lnTo>
                    <a:pt x="4261" y="2980"/>
                  </a:lnTo>
                  <a:lnTo>
                    <a:pt x="4262" y="2975"/>
                  </a:lnTo>
                  <a:lnTo>
                    <a:pt x="4247" y="2974"/>
                  </a:lnTo>
                  <a:lnTo>
                    <a:pt x="4232" y="2977"/>
                  </a:lnTo>
                  <a:lnTo>
                    <a:pt x="4207" y="2972"/>
                  </a:lnTo>
                  <a:lnTo>
                    <a:pt x="4194" y="2979"/>
                  </a:lnTo>
                  <a:lnTo>
                    <a:pt x="4183" y="2980"/>
                  </a:lnTo>
                  <a:lnTo>
                    <a:pt x="4182" y="2968"/>
                  </a:lnTo>
                  <a:lnTo>
                    <a:pt x="4196" y="2958"/>
                  </a:lnTo>
                  <a:lnTo>
                    <a:pt x="4207" y="2943"/>
                  </a:lnTo>
                  <a:lnTo>
                    <a:pt x="4199" y="2943"/>
                  </a:lnTo>
                  <a:lnTo>
                    <a:pt x="4197" y="2936"/>
                  </a:lnTo>
                  <a:lnTo>
                    <a:pt x="4187" y="2953"/>
                  </a:lnTo>
                  <a:lnTo>
                    <a:pt x="4176" y="2955"/>
                  </a:lnTo>
                  <a:lnTo>
                    <a:pt x="4144" y="2980"/>
                  </a:lnTo>
                  <a:lnTo>
                    <a:pt x="4134" y="2985"/>
                  </a:lnTo>
                  <a:lnTo>
                    <a:pt x="4124" y="2986"/>
                  </a:lnTo>
                  <a:lnTo>
                    <a:pt x="4116" y="2985"/>
                  </a:lnTo>
                  <a:lnTo>
                    <a:pt x="4110" y="2991"/>
                  </a:lnTo>
                  <a:lnTo>
                    <a:pt x="4101" y="2996"/>
                  </a:lnTo>
                  <a:lnTo>
                    <a:pt x="4079" y="2999"/>
                  </a:lnTo>
                  <a:lnTo>
                    <a:pt x="4074" y="2998"/>
                  </a:lnTo>
                  <a:lnTo>
                    <a:pt x="4068" y="2995"/>
                  </a:lnTo>
                  <a:lnTo>
                    <a:pt x="4058" y="2992"/>
                  </a:lnTo>
                  <a:lnTo>
                    <a:pt x="4057" y="2996"/>
                  </a:lnTo>
                  <a:lnTo>
                    <a:pt x="4052" y="2996"/>
                  </a:lnTo>
                  <a:lnTo>
                    <a:pt x="4043" y="2995"/>
                  </a:lnTo>
                  <a:lnTo>
                    <a:pt x="4035" y="2988"/>
                  </a:lnTo>
                  <a:lnTo>
                    <a:pt x="4032" y="2983"/>
                  </a:lnTo>
                  <a:lnTo>
                    <a:pt x="4031" y="2979"/>
                  </a:lnTo>
                  <a:lnTo>
                    <a:pt x="4031" y="2963"/>
                  </a:lnTo>
                  <a:lnTo>
                    <a:pt x="4016" y="2955"/>
                  </a:lnTo>
                  <a:lnTo>
                    <a:pt x="4016" y="2899"/>
                  </a:lnTo>
                  <a:lnTo>
                    <a:pt x="4016" y="2848"/>
                  </a:lnTo>
                  <a:lnTo>
                    <a:pt x="3990" y="2823"/>
                  </a:lnTo>
                  <a:lnTo>
                    <a:pt x="3983" y="2823"/>
                  </a:lnTo>
                  <a:lnTo>
                    <a:pt x="3976" y="2834"/>
                  </a:lnTo>
                  <a:lnTo>
                    <a:pt x="3958" y="2837"/>
                  </a:lnTo>
                  <a:lnTo>
                    <a:pt x="3946" y="2832"/>
                  </a:lnTo>
                  <a:lnTo>
                    <a:pt x="3944" y="2829"/>
                  </a:lnTo>
                  <a:lnTo>
                    <a:pt x="3941" y="2823"/>
                  </a:lnTo>
                  <a:lnTo>
                    <a:pt x="3934" y="2816"/>
                  </a:lnTo>
                  <a:lnTo>
                    <a:pt x="3928" y="2815"/>
                  </a:lnTo>
                  <a:lnTo>
                    <a:pt x="3922" y="2819"/>
                  </a:lnTo>
                  <a:lnTo>
                    <a:pt x="3895" y="2864"/>
                  </a:lnTo>
                  <a:lnTo>
                    <a:pt x="3891" y="2888"/>
                  </a:lnTo>
                  <a:lnTo>
                    <a:pt x="3885" y="2900"/>
                  </a:lnTo>
                  <a:lnTo>
                    <a:pt x="3884" y="2906"/>
                  </a:lnTo>
                  <a:lnTo>
                    <a:pt x="3879" y="2915"/>
                  </a:lnTo>
                  <a:lnTo>
                    <a:pt x="3876" y="2922"/>
                  </a:lnTo>
                  <a:lnTo>
                    <a:pt x="3872" y="2958"/>
                  </a:lnTo>
                  <a:lnTo>
                    <a:pt x="3871" y="2960"/>
                  </a:lnTo>
                  <a:lnTo>
                    <a:pt x="3864" y="2965"/>
                  </a:lnTo>
                  <a:lnTo>
                    <a:pt x="3861" y="2970"/>
                  </a:lnTo>
                  <a:lnTo>
                    <a:pt x="3860" y="2975"/>
                  </a:lnTo>
                  <a:lnTo>
                    <a:pt x="3861" y="2981"/>
                  </a:lnTo>
                  <a:lnTo>
                    <a:pt x="3861" y="2983"/>
                  </a:lnTo>
                  <a:lnTo>
                    <a:pt x="3854" y="2980"/>
                  </a:lnTo>
                  <a:lnTo>
                    <a:pt x="3853" y="2981"/>
                  </a:lnTo>
                  <a:lnTo>
                    <a:pt x="3853" y="2987"/>
                  </a:lnTo>
                  <a:lnTo>
                    <a:pt x="3842" y="2983"/>
                  </a:lnTo>
                  <a:lnTo>
                    <a:pt x="3833" y="2986"/>
                  </a:lnTo>
                  <a:lnTo>
                    <a:pt x="3831" y="2988"/>
                  </a:lnTo>
                  <a:lnTo>
                    <a:pt x="3818" y="2990"/>
                  </a:lnTo>
                  <a:lnTo>
                    <a:pt x="3815" y="2993"/>
                  </a:lnTo>
                  <a:lnTo>
                    <a:pt x="3809" y="3009"/>
                  </a:lnTo>
                  <a:lnTo>
                    <a:pt x="3807" y="3009"/>
                  </a:lnTo>
                  <a:lnTo>
                    <a:pt x="3709" y="3009"/>
                  </a:lnTo>
                  <a:lnTo>
                    <a:pt x="3634" y="3009"/>
                  </a:lnTo>
                  <a:lnTo>
                    <a:pt x="3619" y="3009"/>
                  </a:lnTo>
                  <a:lnTo>
                    <a:pt x="3603" y="3024"/>
                  </a:lnTo>
                  <a:lnTo>
                    <a:pt x="3584" y="3035"/>
                  </a:lnTo>
                  <a:lnTo>
                    <a:pt x="3581" y="3040"/>
                  </a:lnTo>
                  <a:lnTo>
                    <a:pt x="3580" y="3041"/>
                  </a:lnTo>
                  <a:lnTo>
                    <a:pt x="3567" y="3056"/>
                  </a:lnTo>
                  <a:lnTo>
                    <a:pt x="3554" y="3058"/>
                  </a:lnTo>
                  <a:lnTo>
                    <a:pt x="3524" y="3072"/>
                  </a:lnTo>
                  <a:lnTo>
                    <a:pt x="3514" y="3078"/>
                  </a:lnTo>
                  <a:lnTo>
                    <a:pt x="3511" y="3071"/>
                  </a:lnTo>
                  <a:lnTo>
                    <a:pt x="3508" y="3071"/>
                  </a:lnTo>
                  <a:lnTo>
                    <a:pt x="3499" y="3072"/>
                  </a:lnTo>
                  <a:lnTo>
                    <a:pt x="3498" y="3076"/>
                  </a:lnTo>
                  <a:lnTo>
                    <a:pt x="3503" y="3076"/>
                  </a:lnTo>
                  <a:lnTo>
                    <a:pt x="3509" y="3087"/>
                  </a:lnTo>
                  <a:lnTo>
                    <a:pt x="3510" y="3092"/>
                  </a:lnTo>
                  <a:lnTo>
                    <a:pt x="3501" y="3093"/>
                  </a:lnTo>
                  <a:lnTo>
                    <a:pt x="3497" y="3089"/>
                  </a:lnTo>
                  <a:lnTo>
                    <a:pt x="3485" y="3088"/>
                  </a:lnTo>
                  <a:lnTo>
                    <a:pt x="3479" y="3085"/>
                  </a:lnTo>
                  <a:lnTo>
                    <a:pt x="3466" y="3084"/>
                  </a:lnTo>
                  <a:lnTo>
                    <a:pt x="3449" y="3085"/>
                  </a:lnTo>
                  <a:lnTo>
                    <a:pt x="3392" y="3103"/>
                  </a:lnTo>
                  <a:lnTo>
                    <a:pt x="3377" y="3114"/>
                  </a:lnTo>
                  <a:lnTo>
                    <a:pt x="3371" y="3119"/>
                  </a:lnTo>
                  <a:lnTo>
                    <a:pt x="3369" y="3125"/>
                  </a:lnTo>
                  <a:lnTo>
                    <a:pt x="3358" y="3138"/>
                  </a:lnTo>
                  <a:lnTo>
                    <a:pt x="3380" y="3146"/>
                  </a:lnTo>
                  <a:lnTo>
                    <a:pt x="3388" y="3143"/>
                  </a:lnTo>
                  <a:lnTo>
                    <a:pt x="3398" y="3142"/>
                  </a:lnTo>
                  <a:lnTo>
                    <a:pt x="3401" y="3152"/>
                  </a:lnTo>
                  <a:lnTo>
                    <a:pt x="3406" y="3159"/>
                  </a:lnTo>
                  <a:lnTo>
                    <a:pt x="3408" y="3171"/>
                  </a:lnTo>
                  <a:lnTo>
                    <a:pt x="3386" y="3168"/>
                  </a:lnTo>
                  <a:lnTo>
                    <a:pt x="3379" y="3168"/>
                  </a:lnTo>
                  <a:lnTo>
                    <a:pt x="3368" y="3169"/>
                  </a:lnTo>
                  <a:lnTo>
                    <a:pt x="3363" y="3169"/>
                  </a:lnTo>
                  <a:lnTo>
                    <a:pt x="3344" y="3173"/>
                  </a:lnTo>
                  <a:lnTo>
                    <a:pt x="3332" y="3178"/>
                  </a:lnTo>
                  <a:lnTo>
                    <a:pt x="3317" y="3191"/>
                  </a:lnTo>
                  <a:lnTo>
                    <a:pt x="3305" y="3187"/>
                  </a:lnTo>
                  <a:lnTo>
                    <a:pt x="3285" y="3184"/>
                  </a:lnTo>
                  <a:lnTo>
                    <a:pt x="3266" y="3190"/>
                  </a:lnTo>
                  <a:lnTo>
                    <a:pt x="3261" y="3194"/>
                  </a:lnTo>
                  <a:lnTo>
                    <a:pt x="3256" y="3196"/>
                  </a:lnTo>
                  <a:lnTo>
                    <a:pt x="3248" y="3211"/>
                  </a:lnTo>
                  <a:lnTo>
                    <a:pt x="3246" y="3209"/>
                  </a:lnTo>
                  <a:lnTo>
                    <a:pt x="3234" y="3214"/>
                  </a:lnTo>
                  <a:lnTo>
                    <a:pt x="3228" y="3219"/>
                  </a:lnTo>
                  <a:lnTo>
                    <a:pt x="3218" y="3227"/>
                  </a:lnTo>
                  <a:lnTo>
                    <a:pt x="3213" y="3232"/>
                  </a:lnTo>
                  <a:lnTo>
                    <a:pt x="3212" y="3236"/>
                  </a:lnTo>
                  <a:lnTo>
                    <a:pt x="3197" y="3233"/>
                  </a:lnTo>
                  <a:lnTo>
                    <a:pt x="3191" y="3235"/>
                  </a:lnTo>
                  <a:lnTo>
                    <a:pt x="3175" y="3234"/>
                  </a:lnTo>
                  <a:lnTo>
                    <a:pt x="3175" y="3223"/>
                  </a:lnTo>
                  <a:lnTo>
                    <a:pt x="3180" y="3211"/>
                  </a:lnTo>
                  <a:lnTo>
                    <a:pt x="3186" y="3206"/>
                  </a:lnTo>
                  <a:lnTo>
                    <a:pt x="3187" y="3209"/>
                  </a:lnTo>
                  <a:lnTo>
                    <a:pt x="3198" y="3212"/>
                  </a:lnTo>
                  <a:lnTo>
                    <a:pt x="3207" y="3211"/>
                  </a:lnTo>
                  <a:lnTo>
                    <a:pt x="3210" y="3208"/>
                  </a:lnTo>
                  <a:lnTo>
                    <a:pt x="3212" y="3205"/>
                  </a:lnTo>
                  <a:lnTo>
                    <a:pt x="3213" y="3201"/>
                  </a:lnTo>
                  <a:lnTo>
                    <a:pt x="3212" y="3197"/>
                  </a:lnTo>
                  <a:lnTo>
                    <a:pt x="3207" y="3195"/>
                  </a:lnTo>
                  <a:lnTo>
                    <a:pt x="3205" y="3187"/>
                  </a:lnTo>
                  <a:lnTo>
                    <a:pt x="3205" y="3187"/>
                  </a:lnTo>
                  <a:lnTo>
                    <a:pt x="3213" y="3160"/>
                  </a:lnTo>
                  <a:lnTo>
                    <a:pt x="3213" y="3153"/>
                  </a:lnTo>
                  <a:lnTo>
                    <a:pt x="3223" y="3153"/>
                  </a:lnTo>
                  <a:lnTo>
                    <a:pt x="3228" y="3148"/>
                  </a:lnTo>
                  <a:lnTo>
                    <a:pt x="3230" y="3143"/>
                  </a:lnTo>
                  <a:lnTo>
                    <a:pt x="3239" y="3142"/>
                  </a:lnTo>
                  <a:lnTo>
                    <a:pt x="3247" y="3132"/>
                  </a:lnTo>
                  <a:lnTo>
                    <a:pt x="3251" y="3116"/>
                  </a:lnTo>
                  <a:lnTo>
                    <a:pt x="3250" y="3100"/>
                  </a:lnTo>
                  <a:lnTo>
                    <a:pt x="3248" y="3084"/>
                  </a:lnTo>
                  <a:lnTo>
                    <a:pt x="3248" y="3072"/>
                  </a:lnTo>
                  <a:lnTo>
                    <a:pt x="3266" y="3044"/>
                  </a:lnTo>
                  <a:lnTo>
                    <a:pt x="3269" y="3035"/>
                  </a:lnTo>
                  <a:lnTo>
                    <a:pt x="3271" y="3028"/>
                  </a:lnTo>
                  <a:lnTo>
                    <a:pt x="3271" y="3020"/>
                  </a:lnTo>
                  <a:lnTo>
                    <a:pt x="3267" y="3008"/>
                  </a:lnTo>
                  <a:lnTo>
                    <a:pt x="3261" y="2995"/>
                  </a:lnTo>
                  <a:lnTo>
                    <a:pt x="3257" y="2993"/>
                  </a:lnTo>
                  <a:lnTo>
                    <a:pt x="3255" y="2987"/>
                  </a:lnTo>
                  <a:lnTo>
                    <a:pt x="3257" y="2986"/>
                  </a:lnTo>
                  <a:lnTo>
                    <a:pt x="3273" y="2988"/>
                  </a:lnTo>
                  <a:lnTo>
                    <a:pt x="3275" y="3002"/>
                  </a:lnTo>
                  <a:lnTo>
                    <a:pt x="3282" y="3014"/>
                  </a:lnTo>
                  <a:lnTo>
                    <a:pt x="3284" y="3015"/>
                  </a:lnTo>
                  <a:lnTo>
                    <a:pt x="3286" y="3012"/>
                  </a:lnTo>
                  <a:lnTo>
                    <a:pt x="3290" y="3009"/>
                  </a:lnTo>
                  <a:lnTo>
                    <a:pt x="3288" y="3023"/>
                  </a:lnTo>
                  <a:lnTo>
                    <a:pt x="3293" y="3023"/>
                  </a:lnTo>
                  <a:lnTo>
                    <a:pt x="3294" y="3031"/>
                  </a:lnTo>
                  <a:lnTo>
                    <a:pt x="3294" y="3038"/>
                  </a:lnTo>
                  <a:lnTo>
                    <a:pt x="3302" y="3029"/>
                  </a:lnTo>
                  <a:lnTo>
                    <a:pt x="3305" y="3028"/>
                  </a:lnTo>
                  <a:lnTo>
                    <a:pt x="3310" y="3036"/>
                  </a:lnTo>
                  <a:lnTo>
                    <a:pt x="3315" y="3039"/>
                  </a:lnTo>
                  <a:lnTo>
                    <a:pt x="3327" y="3044"/>
                  </a:lnTo>
                  <a:lnTo>
                    <a:pt x="3342" y="3044"/>
                  </a:lnTo>
                  <a:lnTo>
                    <a:pt x="3345" y="3038"/>
                  </a:lnTo>
                  <a:lnTo>
                    <a:pt x="3345" y="3033"/>
                  </a:lnTo>
                  <a:lnTo>
                    <a:pt x="3341" y="3023"/>
                  </a:lnTo>
                  <a:lnTo>
                    <a:pt x="3342" y="3018"/>
                  </a:lnTo>
                  <a:lnTo>
                    <a:pt x="3344" y="3017"/>
                  </a:lnTo>
                  <a:lnTo>
                    <a:pt x="3350" y="3023"/>
                  </a:lnTo>
                  <a:lnTo>
                    <a:pt x="3359" y="3023"/>
                  </a:lnTo>
                  <a:lnTo>
                    <a:pt x="3363" y="3020"/>
                  </a:lnTo>
                  <a:lnTo>
                    <a:pt x="3363" y="3019"/>
                  </a:lnTo>
                  <a:lnTo>
                    <a:pt x="3361" y="3015"/>
                  </a:lnTo>
                  <a:lnTo>
                    <a:pt x="3360" y="3013"/>
                  </a:lnTo>
                  <a:lnTo>
                    <a:pt x="3350" y="3009"/>
                  </a:lnTo>
                  <a:lnTo>
                    <a:pt x="3343" y="2997"/>
                  </a:lnTo>
                  <a:lnTo>
                    <a:pt x="3345" y="2995"/>
                  </a:lnTo>
                  <a:lnTo>
                    <a:pt x="3343" y="2986"/>
                  </a:lnTo>
                  <a:lnTo>
                    <a:pt x="3343" y="2979"/>
                  </a:lnTo>
                  <a:lnTo>
                    <a:pt x="3337" y="2979"/>
                  </a:lnTo>
                  <a:lnTo>
                    <a:pt x="3331" y="2975"/>
                  </a:lnTo>
                  <a:lnTo>
                    <a:pt x="3326" y="2968"/>
                  </a:lnTo>
                  <a:lnTo>
                    <a:pt x="3316" y="2960"/>
                  </a:lnTo>
                  <a:lnTo>
                    <a:pt x="3311" y="2942"/>
                  </a:lnTo>
                  <a:lnTo>
                    <a:pt x="3301" y="2936"/>
                  </a:lnTo>
                  <a:lnTo>
                    <a:pt x="3291" y="2933"/>
                  </a:lnTo>
                  <a:lnTo>
                    <a:pt x="3272" y="2931"/>
                  </a:lnTo>
                  <a:lnTo>
                    <a:pt x="3259" y="2933"/>
                  </a:lnTo>
                  <a:lnTo>
                    <a:pt x="3258" y="2928"/>
                  </a:lnTo>
                  <a:lnTo>
                    <a:pt x="3258" y="2923"/>
                  </a:lnTo>
                  <a:lnTo>
                    <a:pt x="3246" y="2925"/>
                  </a:lnTo>
                  <a:lnTo>
                    <a:pt x="3231" y="2923"/>
                  </a:lnTo>
                  <a:lnTo>
                    <a:pt x="3214" y="2920"/>
                  </a:lnTo>
                  <a:lnTo>
                    <a:pt x="3209" y="2917"/>
                  </a:lnTo>
                  <a:lnTo>
                    <a:pt x="3205" y="2918"/>
                  </a:lnTo>
                  <a:lnTo>
                    <a:pt x="3198" y="2917"/>
                  </a:lnTo>
                  <a:lnTo>
                    <a:pt x="3193" y="2912"/>
                  </a:lnTo>
                  <a:lnTo>
                    <a:pt x="3181" y="2915"/>
                  </a:lnTo>
                  <a:lnTo>
                    <a:pt x="3177" y="2917"/>
                  </a:lnTo>
                  <a:lnTo>
                    <a:pt x="3171" y="2916"/>
                  </a:lnTo>
                  <a:lnTo>
                    <a:pt x="3138" y="2904"/>
                  </a:lnTo>
                  <a:lnTo>
                    <a:pt x="3126" y="2905"/>
                  </a:lnTo>
                  <a:lnTo>
                    <a:pt x="3119" y="2906"/>
                  </a:lnTo>
                  <a:lnTo>
                    <a:pt x="3119" y="2899"/>
                  </a:lnTo>
                  <a:lnTo>
                    <a:pt x="3111" y="2884"/>
                  </a:lnTo>
                  <a:lnTo>
                    <a:pt x="3108" y="2882"/>
                  </a:lnTo>
                  <a:lnTo>
                    <a:pt x="3107" y="2883"/>
                  </a:lnTo>
                  <a:lnTo>
                    <a:pt x="3106" y="2886"/>
                  </a:lnTo>
                  <a:lnTo>
                    <a:pt x="3106" y="2891"/>
                  </a:lnTo>
                  <a:lnTo>
                    <a:pt x="3099" y="2891"/>
                  </a:lnTo>
                  <a:lnTo>
                    <a:pt x="3101" y="2890"/>
                  </a:lnTo>
                  <a:lnTo>
                    <a:pt x="3101" y="2889"/>
                  </a:lnTo>
                  <a:lnTo>
                    <a:pt x="3099" y="2888"/>
                  </a:lnTo>
                  <a:lnTo>
                    <a:pt x="3096" y="2880"/>
                  </a:lnTo>
                  <a:lnTo>
                    <a:pt x="3100" y="2873"/>
                  </a:lnTo>
                  <a:lnTo>
                    <a:pt x="3097" y="2873"/>
                  </a:lnTo>
                  <a:lnTo>
                    <a:pt x="3096" y="2868"/>
                  </a:lnTo>
                  <a:lnTo>
                    <a:pt x="3102" y="2861"/>
                  </a:lnTo>
                  <a:lnTo>
                    <a:pt x="3089" y="2853"/>
                  </a:lnTo>
                  <a:lnTo>
                    <a:pt x="3085" y="2840"/>
                  </a:lnTo>
                  <a:lnTo>
                    <a:pt x="3090" y="2824"/>
                  </a:lnTo>
                  <a:lnTo>
                    <a:pt x="3075" y="2805"/>
                  </a:lnTo>
                  <a:lnTo>
                    <a:pt x="3072" y="2798"/>
                  </a:lnTo>
                  <a:lnTo>
                    <a:pt x="3074" y="2781"/>
                  </a:lnTo>
                  <a:lnTo>
                    <a:pt x="3076" y="2770"/>
                  </a:lnTo>
                  <a:lnTo>
                    <a:pt x="3053" y="2773"/>
                  </a:lnTo>
                  <a:lnTo>
                    <a:pt x="3031" y="2775"/>
                  </a:lnTo>
                  <a:lnTo>
                    <a:pt x="3020" y="2766"/>
                  </a:lnTo>
                  <a:lnTo>
                    <a:pt x="3005" y="2733"/>
                  </a:lnTo>
                  <a:lnTo>
                    <a:pt x="2999" y="2717"/>
                  </a:lnTo>
                  <a:lnTo>
                    <a:pt x="2994" y="2710"/>
                  </a:lnTo>
                  <a:lnTo>
                    <a:pt x="2986" y="2710"/>
                  </a:lnTo>
                  <a:lnTo>
                    <a:pt x="2972" y="2705"/>
                  </a:lnTo>
                  <a:lnTo>
                    <a:pt x="2957" y="2705"/>
                  </a:lnTo>
                  <a:lnTo>
                    <a:pt x="2957" y="2744"/>
                  </a:lnTo>
                  <a:lnTo>
                    <a:pt x="2938" y="2699"/>
                  </a:lnTo>
                  <a:lnTo>
                    <a:pt x="2903" y="2686"/>
                  </a:lnTo>
                  <a:lnTo>
                    <a:pt x="2898" y="2690"/>
                  </a:lnTo>
                  <a:lnTo>
                    <a:pt x="2897" y="2692"/>
                  </a:lnTo>
                  <a:lnTo>
                    <a:pt x="2898" y="2712"/>
                  </a:lnTo>
                  <a:lnTo>
                    <a:pt x="2897" y="2716"/>
                  </a:lnTo>
                  <a:lnTo>
                    <a:pt x="2888" y="2722"/>
                  </a:lnTo>
                  <a:lnTo>
                    <a:pt x="2884" y="2730"/>
                  </a:lnTo>
                  <a:lnTo>
                    <a:pt x="2880" y="2733"/>
                  </a:lnTo>
                  <a:lnTo>
                    <a:pt x="2877" y="2726"/>
                  </a:lnTo>
                  <a:lnTo>
                    <a:pt x="2882" y="2716"/>
                  </a:lnTo>
                  <a:lnTo>
                    <a:pt x="2885" y="2707"/>
                  </a:lnTo>
                  <a:lnTo>
                    <a:pt x="2884" y="2702"/>
                  </a:lnTo>
                  <a:lnTo>
                    <a:pt x="2879" y="2711"/>
                  </a:lnTo>
                  <a:lnTo>
                    <a:pt x="2869" y="2734"/>
                  </a:lnTo>
                  <a:lnTo>
                    <a:pt x="2866" y="2738"/>
                  </a:lnTo>
                  <a:lnTo>
                    <a:pt x="2860" y="2740"/>
                  </a:lnTo>
                  <a:lnTo>
                    <a:pt x="2858" y="2732"/>
                  </a:lnTo>
                  <a:lnTo>
                    <a:pt x="2859" y="2721"/>
                  </a:lnTo>
                  <a:lnTo>
                    <a:pt x="2845" y="2738"/>
                  </a:lnTo>
                  <a:lnTo>
                    <a:pt x="2839" y="2753"/>
                  </a:lnTo>
                  <a:lnTo>
                    <a:pt x="2834" y="2756"/>
                  </a:lnTo>
                  <a:lnTo>
                    <a:pt x="2833" y="2761"/>
                  </a:lnTo>
                  <a:lnTo>
                    <a:pt x="2812" y="2771"/>
                  </a:lnTo>
                  <a:lnTo>
                    <a:pt x="2807" y="2771"/>
                  </a:lnTo>
                  <a:lnTo>
                    <a:pt x="2793" y="2764"/>
                  </a:lnTo>
                  <a:lnTo>
                    <a:pt x="2767" y="2764"/>
                  </a:lnTo>
                  <a:lnTo>
                    <a:pt x="2750" y="2756"/>
                  </a:lnTo>
                  <a:lnTo>
                    <a:pt x="2741" y="2757"/>
                  </a:lnTo>
                  <a:lnTo>
                    <a:pt x="2728" y="2764"/>
                  </a:lnTo>
                  <a:lnTo>
                    <a:pt x="2721" y="2765"/>
                  </a:lnTo>
                  <a:lnTo>
                    <a:pt x="2709" y="2759"/>
                  </a:lnTo>
                  <a:lnTo>
                    <a:pt x="2702" y="2749"/>
                  </a:lnTo>
                  <a:lnTo>
                    <a:pt x="2689" y="2745"/>
                  </a:lnTo>
                  <a:lnTo>
                    <a:pt x="2682" y="2739"/>
                  </a:lnTo>
                  <a:lnTo>
                    <a:pt x="2673" y="2737"/>
                  </a:lnTo>
                  <a:lnTo>
                    <a:pt x="2669" y="2734"/>
                  </a:lnTo>
                  <a:lnTo>
                    <a:pt x="2662" y="2727"/>
                  </a:lnTo>
                  <a:lnTo>
                    <a:pt x="2654" y="2721"/>
                  </a:lnTo>
                  <a:lnTo>
                    <a:pt x="2644" y="2717"/>
                  </a:lnTo>
                  <a:lnTo>
                    <a:pt x="2618" y="2716"/>
                  </a:lnTo>
                  <a:lnTo>
                    <a:pt x="2610" y="2721"/>
                  </a:lnTo>
                  <a:lnTo>
                    <a:pt x="2599" y="2721"/>
                  </a:lnTo>
                  <a:lnTo>
                    <a:pt x="2592" y="2719"/>
                  </a:lnTo>
                  <a:lnTo>
                    <a:pt x="2592" y="2717"/>
                  </a:lnTo>
                  <a:lnTo>
                    <a:pt x="2590" y="2716"/>
                  </a:lnTo>
                  <a:lnTo>
                    <a:pt x="2576" y="2712"/>
                  </a:lnTo>
                  <a:lnTo>
                    <a:pt x="2572" y="2708"/>
                  </a:lnTo>
                  <a:lnTo>
                    <a:pt x="2562" y="2711"/>
                  </a:lnTo>
                  <a:lnTo>
                    <a:pt x="2558" y="2711"/>
                  </a:lnTo>
                  <a:lnTo>
                    <a:pt x="2557" y="2708"/>
                  </a:lnTo>
                  <a:lnTo>
                    <a:pt x="2548" y="2710"/>
                  </a:lnTo>
                  <a:lnTo>
                    <a:pt x="2540" y="2687"/>
                  </a:lnTo>
                  <a:lnTo>
                    <a:pt x="2537" y="2686"/>
                  </a:lnTo>
                  <a:lnTo>
                    <a:pt x="2526" y="2654"/>
                  </a:lnTo>
                  <a:lnTo>
                    <a:pt x="2519" y="2653"/>
                  </a:lnTo>
                  <a:lnTo>
                    <a:pt x="2514" y="2653"/>
                  </a:lnTo>
                  <a:lnTo>
                    <a:pt x="2514" y="2689"/>
                  </a:lnTo>
                  <a:lnTo>
                    <a:pt x="2455" y="2689"/>
                  </a:lnTo>
                  <a:lnTo>
                    <a:pt x="2400" y="2689"/>
                  </a:lnTo>
                  <a:lnTo>
                    <a:pt x="2388" y="2689"/>
                  </a:lnTo>
                  <a:lnTo>
                    <a:pt x="2342" y="2689"/>
                  </a:lnTo>
                  <a:lnTo>
                    <a:pt x="2294" y="2689"/>
                  </a:lnTo>
                  <a:lnTo>
                    <a:pt x="2241" y="2689"/>
                  </a:lnTo>
                  <a:lnTo>
                    <a:pt x="2191" y="2689"/>
                  </a:lnTo>
                  <a:lnTo>
                    <a:pt x="2174" y="2689"/>
                  </a:lnTo>
                  <a:lnTo>
                    <a:pt x="2027" y="2689"/>
                  </a:lnTo>
                  <a:lnTo>
                    <a:pt x="1983" y="2689"/>
                  </a:lnTo>
                  <a:lnTo>
                    <a:pt x="1929" y="2689"/>
                  </a:lnTo>
                  <a:lnTo>
                    <a:pt x="1880" y="2689"/>
                  </a:lnTo>
                  <a:lnTo>
                    <a:pt x="1833" y="2689"/>
                  </a:lnTo>
                  <a:lnTo>
                    <a:pt x="1785" y="2689"/>
                  </a:lnTo>
                  <a:lnTo>
                    <a:pt x="1731" y="2689"/>
                  </a:lnTo>
                  <a:lnTo>
                    <a:pt x="1699" y="2689"/>
                  </a:lnTo>
                  <a:lnTo>
                    <a:pt x="1650" y="2687"/>
                  </a:lnTo>
                  <a:lnTo>
                    <a:pt x="1596" y="2687"/>
                  </a:lnTo>
                  <a:lnTo>
                    <a:pt x="1546" y="2687"/>
                  </a:lnTo>
                  <a:lnTo>
                    <a:pt x="1477" y="2687"/>
                  </a:lnTo>
                  <a:lnTo>
                    <a:pt x="1368" y="2687"/>
                  </a:lnTo>
                  <a:lnTo>
                    <a:pt x="1315" y="2687"/>
                  </a:lnTo>
                  <a:lnTo>
                    <a:pt x="1262" y="2687"/>
                  </a:lnTo>
                  <a:lnTo>
                    <a:pt x="1217" y="2687"/>
                  </a:lnTo>
                  <a:lnTo>
                    <a:pt x="1167" y="2687"/>
                  </a:lnTo>
                  <a:lnTo>
                    <a:pt x="1115" y="2687"/>
                  </a:lnTo>
                  <a:lnTo>
                    <a:pt x="1064" y="2687"/>
                  </a:lnTo>
                  <a:lnTo>
                    <a:pt x="1002" y="2687"/>
                  </a:lnTo>
                  <a:lnTo>
                    <a:pt x="1000" y="2683"/>
                  </a:lnTo>
                  <a:lnTo>
                    <a:pt x="994" y="2679"/>
                  </a:lnTo>
                  <a:lnTo>
                    <a:pt x="989" y="2680"/>
                  </a:lnTo>
                  <a:lnTo>
                    <a:pt x="988" y="2678"/>
                  </a:lnTo>
                  <a:lnTo>
                    <a:pt x="989" y="2674"/>
                  </a:lnTo>
                  <a:lnTo>
                    <a:pt x="999" y="2670"/>
                  </a:lnTo>
                  <a:lnTo>
                    <a:pt x="1011" y="2671"/>
                  </a:lnTo>
                  <a:lnTo>
                    <a:pt x="1010" y="2665"/>
                  </a:lnTo>
                  <a:lnTo>
                    <a:pt x="1008" y="2665"/>
                  </a:lnTo>
                  <a:lnTo>
                    <a:pt x="1006" y="2663"/>
                  </a:lnTo>
                  <a:lnTo>
                    <a:pt x="1004" y="2662"/>
                  </a:lnTo>
                  <a:lnTo>
                    <a:pt x="992" y="2665"/>
                  </a:lnTo>
                  <a:lnTo>
                    <a:pt x="981" y="2664"/>
                  </a:lnTo>
                  <a:lnTo>
                    <a:pt x="979" y="2660"/>
                  </a:lnTo>
                  <a:lnTo>
                    <a:pt x="979" y="2659"/>
                  </a:lnTo>
                  <a:lnTo>
                    <a:pt x="977" y="2656"/>
                  </a:lnTo>
                  <a:lnTo>
                    <a:pt x="977" y="2652"/>
                  </a:lnTo>
                  <a:lnTo>
                    <a:pt x="979" y="2651"/>
                  </a:lnTo>
                  <a:lnTo>
                    <a:pt x="981" y="2626"/>
                  </a:lnTo>
                  <a:lnTo>
                    <a:pt x="976" y="2625"/>
                  </a:lnTo>
                  <a:lnTo>
                    <a:pt x="975" y="2630"/>
                  </a:lnTo>
                  <a:lnTo>
                    <a:pt x="966" y="2638"/>
                  </a:lnTo>
                  <a:lnTo>
                    <a:pt x="960" y="2649"/>
                  </a:lnTo>
                  <a:lnTo>
                    <a:pt x="955" y="2648"/>
                  </a:lnTo>
                  <a:lnTo>
                    <a:pt x="952" y="2641"/>
                  </a:lnTo>
                  <a:lnTo>
                    <a:pt x="952" y="2637"/>
                  </a:lnTo>
                  <a:lnTo>
                    <a:pt x="955" y="2626"/>
                  </a:lnTo>
                  <a:lnTo>
                    <a:pt x="949" y="2626"/>
                  </a:lnTo>
                  <a:lnTo>
                    <a:pt x="949" y="2621"/>
                  </a:lnTo>
                  <a:lnTo>
                    <a:pt x="946" y="2621"/>
                  </a:lnTo>
                  <a:lnTo>
                    <a:pt x="944" y="2616"/>
                  </a:lnTo>
                  <a:lnTo>
                    <a:pt x="944" y="2611"/>
                  </a:lnTo>
                  <a:lnTo>
                    <a:pt x="939" y="2606"/>
                  </a:lnTo>
                  <a:lnTo>
                    <a:pt x="936" y="2598"/>
                  </a:lnTo>
                  <a:lnTo>
                    <a:pt x="935" y="2600"/>
                  </a:lnTo>
                  <a:lnTo>
                    <a:pt x="938" y="2609"/>
                  </a:lnTo>
                  <a:lnTo>
                    <a:pt x="936" y="2614"/>
                  </a:lnTo>
                  <a:lnTo>
                    <a:pt x="930" y="2605"/>
                  </a:lnTo>
                  <a:lnTo>
                    <a:pt x="927" y="2615"/>
                  </a:lnTo>
                  <a:lnTo>
                    <a:pt x="923" y="2617"/>
                  </a:lnTo>
                  <a:lnTo>
                    <a:pt x="911" y="2617"/>
                  </a:lnTo>
                  <a:lnTo>
                    <a:pt x="902" y="2610"/>
                  </a:lnTo>
                  <a:lnTo>
                    <a:pt x="898" y="2605"/>
                  </a:lnTo>
                  <a:lnTo>
                    <a:pt x="892" y="2599"/>
                  </a:lnTo>
                  <a:lnTo>
                    <a:pt x="891" y="2594"/>
                  </a:lnTo>
                  <a:lnTo>
                    <a:pt x="898" y="2588"/>
                  </a:lnTo>
                  <a:lnTo>
                    <a:pt x="900" y="2584"/>
                  </a:lnTo>
                  <a:lnTo>
                    <a:pt x="900" y="2578"/>
                  </a:lnTo>
                  <a:lnTo>
                    <a:pt x="897" y="2573"/>
                  </a:lnTo>
                  <a:lnTo>
                    <a:pt x="900" y="2565"/>
                  </a:lnTo>
                  <a:lnTo>
                    <a:pt x="896" y="2563"/>
                  </a:lnTo>
                  <a:lnTo>
                    <a:pt x="890" y="2568"/>
                  </a:lnTo>
                  <a:lnTo>
                    <a:pt x="884" y="2570"/>
                  </a:lnTo>
                  <a:lnTo>
                    <a:pt x="880" y="2565"/>
                  </a:lnTo>
                  <a:lnTo>
                    <a:pt x="878" y="2555"/>
                  </a:lnTo>
                  <a:lnTo>
                    <a:pt x="875" y="2555"/>
                  </a:lnTo>
                  <a:lnTo>
                    <a:pt x="864" y="2561"/>
                  </a:lnTo>
                  <a:lnTo>
                    <a:pt x="853" y="2557"/>
                  </a:lnTo>
                  <a:lnTo>
                    <a:pt x="849" y="2560"/>
                  </a:lnTo>
                  <a:lnTo>
                    <a:pt x="842" y="2554"/>
                  </a:lnTo>
                  <a:lnTo>
                    <a:pt x="841" y="2558"/>
                  </a:lnTo>
                  <a:lnTo>
                    <a:pt x="837" y="2561"/>
                  </a:lnTo>
                  <a:lnTo>
                    <a:pt x="833" y="2557"/>
                  </a:lnTo>
                  <a:lnTo>
                    <a:pt x="803" y="2556"/>
                  </a:lnTo>
                  <a:lnTo>
                    <a:pt x="800" y="2552"/>
                  </a:lnTo>
                  <a:lnTo>
                    <a:pt x="826" y="2545"/>
                  </a:lnTo>
                  <a:lnTo>
                    <a:pt x="828" y="2541"/>
                  </a:lnTo>
                  <a:lnTo>
                    <a:pt x="816" y="2541"/>
                  </a:lnTo>
                  <a:lnTo>
                    <a:pt x="819" y="2531"/>
                  </a:lnTo>
                  <a:lnTo>
                    <a:pt x="809" y="2528"/>
                  </a:lnTo>
                  <a:lnTo>
                    <a:pt x="803" y="2527"/>
                  </a:lnTo>
                  <a:lnTo>
                    <a:pt x="803" y="2525"/>
                  </a:lnTo>
                  <a:lnTo>
                    <a:pt x="810" y="2525"/>
                  </a:lnTo>
                  <a:lnTo>
                    <a:pt x="815" y="2523"/>
                  </a:lnTo>
                  <a:lnTo>
                    <a:pt x="810" y="2517"/>
                  </a:lnTo>
                  <a:lnTo>
                    <a:pt x="794" y="2514"/>
                  </a:lnTo>
                  <a:lnTo>
                    <a:pt x="787" y="2522"/>
                  </a:lnTo>
                  <a:lnTo>
                    <a:pt x="783" y="2518"/>
                  </a:lnTo>
                  <a:lnTo>
                    <a:pt x="766" y="2517"/>
                  </a:lnTo>
                  <a:lnTo>
                    <a:pt x="764" y="2520"/>
                  </a:lnTo>
                  <a:lnTo>
                    <a:pt x="767" y="2524"/>
                  </a:lnTo>
                  <a:lnTo>
                    <a:pt x="762" y="2525"/>
                  </a:lnTo>
                  <a:lnTo>
                    <a:pt x="740" y="2514"/>
                  </a:lnTo>
                  <a:lnTo>
                    <a:pt x="731" y="2504"/>
                  </a:lnTo>
                  <a:lnTo>
                    <a:pt x="729" y="2498"/>
                  </a:lnTo>
                  <a:lnTo>
                    <a:pt x="729" y="2492"/>
                  </a:lnTo>
                  <a:lnTo>
                    <a:pt x="735" y="2490"/>
                  </a:lnTo>
                  <a:lnTo>
                    <a:pt x="741" y="2490"/>
                  </a:lnTo>
                  <a:lnTo>
                    <a:pt x="747" y="2487"/>
                  </a:lnTo>
                  <a:lnTo>
                    <a:pt x="745" y="2484"/>
                  </a:lnTo>
                  <a:lnTo>
                    <a:pt x="740" y="2481"/>
                  </a:lnTo>
                  <a:lnTo>
                    <a:pt x="729" y="2484"/>
                  </a:lnTo>
                  <a:lnTo>
                    <a:pt x="730" y="2479"/>
                  </a:lnTo>
                  <a:lnTo>
                    <a:pt x="741" y="2474"/>
                  </a:lnTo>
                  <a:lnTo>
                    <a:pt x="752" y="2475"/>
                  </a:lnTo>
                  <a:lnTo>
                    <a:pt x="756" y="2472"/>
                  </a:lnTo>
                  <a:lnTo>
                    <a:pt x="745" y="2469"/>
                  </a:lnTo>
                  <a:lnTo>
                    <a:pt x="742" y="2465"/>
                  </a:lnTo>
                  <a:lnTo>
                    <a:pt x="750" y="2457"/>
                  </a:lnTo>
                  <a:lnTo>
                    <a:pt x="742" y="2448"/>
                  </a:lnTo>
                  <a:lnTo>
                    <a:pt x="734" y="2461"/>
                  </a:lnTo>
                  <a:lnTo>
                    <a:pt x="728" y="2463"/>
                  </a:lnTo>
                  <a:lnTo>
                    <a:pt x="725" y="2461"/>
                  </a:lnTo>
                  <a:lnTo>
                    <a:pt x="723" y="2454"/>
                  </a:lnTo>
                  <a:lnTo>
                    <a:pt x="723" y="2443"/>
                  </a:lnTo>
                  <a:lnTo>
                    <a:pt x="725" y="2430"/>
                  </a:lnTo>
                  <a:lnTo>
                    <a:pt x="723" y="2428"/>
                  </a:lnTo>
                  <a:lnTo>
                    <a:pt x="722" y="2425"/>
                  </a:lnTo>
                  <a:lnTo>
                    <a:pt x="722" y="2420"/>
                  </a:lnTo>
                  <a:lnTo>
                    <a:pt x="724" y="2409"/>
                  </a:lnTo>
                  <a:lnTo>
                    <a:pt x="723" y="2402"/>
                  </a:lnTo>
                  <a:lnTo>
                    <a:pt x="719" y="2400"/>
                  </a:lnTo>
                  <a:lnTo>
                    <a:pt x="719" y="2393"/>
                  </a:lnTo>
                  <a:lnTo>
                    <a:pt x="718" y="2388"/>
                  </a:lnTo>
                  <a:lnTo>
                    <a:pt x="707" y="2394"/>
                  </a:lnTo>
                  <a:lnTo>
                    <a:pt x="698" y="2395"/>
                  </a:lnTo>
                  <a:lnTo>
                    <a:pt x="699" y="2390"/>
                  </a:lnTo>
                  <a:lnTo>
                    <a:pt x="702" y="2388"/>
                  </a:lnTo>
                  <a:lnTo>
                    <a:pt x="702" y="2383"/>
                  </a:lnTo>
                  <a:lnTo>
                    <a:pt x="699" y="2378"/>
                  </a:lnTo>
                  <a:lnTo>
                    <a:pt x="693" y="2378"/>
                  </a:lnTo>
                  <a:lnTo>
                    <a:pt x="683" y="2382"/>
                  </a:lnTo>
                  <a:lnTo>
                    <a:pt x="674" y="2380"/>
                  </a:lnTo>
                  <a:lnTo>
                    <a:pt x="671" y="2377"/>
                  </a:lnTo>
                  <a:lnTo>
                    <a:pt x="669" y="2363"/>
                  </a:lnTo>
                  <a:lnTo>
                    <a:pt x="663" y="2361"/>
                  </a:lnTo>
                  <a:lnTo>
                    <a:pt x="656" y="2350"/>
                  </a:lnTo>
                  <a:lnTo>
                    <a:pt x="655" y="2345"/>
                  </a:lnTo>
                  <a:lnTo>
                    <a:pt x="651" y="2337"/>
                  </a:lnTo>
                  <a:lnTo>
                    <a:pt x="654" y="2326"/>
                  </a:lnTo>
                  <a:lnTo>
                    <a:pt x="658" y="2321"/>
                  </a:lnTo>
                  <a:lnTo>
                    <a:pt x="658" y="2308"/>
                  </a:lnTo>
                  <a:lnTo>
                    <a:pt x="658" y="2298"/>
                  </a:lnTo>
                  <a:lnTo>
                    <a:pt x="656" y="2296"/>
                  </a:lnTo>
                  <a:lnTo>
                    <a:pt x="653" y="2292"/>
                  </a:lnTo>
                  <a:lnTo>
                    <a:pt x="647" y="2297"/>
                  </a:lnTo>
                  <a:lnTo>
                    <a:pt x="645" y="2299"/>
                  </a:lnTo>
                  <a:lnTo>
                    <a:pt x="643" y="2298"/>
                  </a:lnTo>
                  <a:lnTo>
                    <a:pt x="642" y="2296"/>
                  </a:lnTo>
                  <a:lnTo>
                    <a:pt x="640" y="2296"/>
                  </a:lnTo>
                  <a:lnTo>
                    <a:pt x="624" y="2278"/>
                  </a:lnTo>
                  <a:lnTo>
                    <a:pt x="621" y="2270"/>
                  </a:lnTo>
                  <a:lnTo>
                    <a:pt x="616" y="2264"/>
                  </a:lnTo>
                  <a:lnTo>
                    <a:pt x="600" y="2250"/>
                  </a:lnTo>
                  <a:lnTo>
                    <a:pt x="599" y="2246"/>
                  </a:lnTo>
                  <a:lnTo>
                    <a:pt x="600" y="2238"/>
                  </a:lnTo>
                  <a:lnTo>
                    <a:pt x="605" y="2233"/>
                  </a:lnTo>
                  <a:lnTo>
                    <a:pt x="610" y="2231"/>
                  </a:lnTo>
                  <a:lnTo>
                    <a:pt x="608" y="2226"/>
                  </a:lnTo>
                  <a:lnTo>
                    <a:pt x="595" y="2227"/>
                  </a:lnTo>
                  <a:lnTo>
                    <a:pt x="590" y="2224"/>
                  </a:lnTo>
                  <a:lnTo>
                    <a:pt x="583" y="2211"/>
                  </a:lnTo>
                  <a:lnTo>
                    <a:pt x="580" y="2208"/>
                  </a:lnTo>
                  <a:lnTo>
                    <a:pt x="580" y="2195"/>
                  </a:lnTo>
                  <a:lnTo>
                    <a:pt x="584" y="2189"/>
                  </a:lnTo>
                  <a:lnTo>
                    <a:pt x="586" y="2181"/>
                  </a:lnTo>
                  <a:lnTo>
                    <a:pt x="591" y="2179"/>
                  </a:lnTo>
                  <a:lnTo>
                    <a:pt x="599" y="2185"/>
                  </a:lnTo>
                  <a:lnTo>
                    <a:pt x="600" y="2181"/>
                  </a:lnTo>
                  <a:lnTo>
                    <a:pt x="596" y="2175"/>
                  </a:lnTo>
                  <a:lnTo>
                    <a:pt x="596" y="2170"/>
                  </a:lnTo>
                  <a:lnTo>
                    <a:pt x="599" y="2161"/>
                  </a:lnTo>
                  <a:lnTo>
                    <a:pt x="604" y="2157"/>
                  </a:lnTo>
                  <a:lnTo>
                    <a:pt x="604" y="2153"/>
                  </a:lnTo>
                  <a:lnTo>
                    <a:pt x="601" y="2147"/>
                  </a:lnTo>
                  <a:lnTo>
                    <a:pt x="599" y="2147"/>
                  </a:lnTo>
                  <a:lnTo>
                    <a:pt x="600" y="2140"/>
                  </a:lnTo>
                  <a:lnTo>
                    <a:pt x="602" y="2136"/>
                  </a:lnTo>
                  <a:lnTo>
                    <a:pt x="605" y="2130"/>
                  </a:lnTo>
                  <a:lnTo>
                    <a:pt x="605" y="2125"/>
                  </a:lnTo>
                  <a:lnTo>
                    <a:pt x="600" y="2109"/>
                  </a:lnTo>
                  <a:lnTo>
                    <a:pt x="600" y="2082"/>
                  </a:lnTo>
                  <a:lnTo>
                    <a:pt x="602" y="2067"/>
                  </a:lnTo>
                  <a:lnTo>
                    <a:pt x="605" y="2062"/>
                  </a:lnTo>
                  <a:lnTo>
                    <a:pt x="605" y="2060"/>
                  </a:lnTo>
                  <a:lnTo>
                    <a:pt x="601" y="2054"/>
                  </a:lnTo>
                  <a:lnTo>
                    <a:pt x="599" y="2050"/>
                  </a:lnTo>
                  <a:lnTo>
                    <a:pt x="580" y="2045"/>
                  </a:lnTo>
                  <a:lnTo>
                    <a:pt x="575" y="2039"/>
                  </a:lnTo>
                  <a:lnTo>
                    <a:pt x="550" y="2018"/>
                  </a:lnTo>
                  <a:lnTo>
                    <a:pt x="514" y="2008"/>
                  </a:lnTo>
                  <a:lnTo>
                    <a:pt x="502" y="2001"/>
                  </a:lnTo>
                  <a:lnTo>
                    <a:pt x="497" y="1995"/>
                  </a:lnTo>
                  <a:lnTo>
                    <a:pt x="492" y="1986"/>
                  </a:lnTo>
                  <a:lnTo>
                    <a:pt x="487" y="1969"/>
                  </a:lnTo>
                  <a:lnTo>
                    <a:pt x="487" y="1965"/>
                  </a:lnTo>
                  <a:lnTo>
                    <a:pt x="483" y="1958"/>
                  </a:lnTo>
                  <a:lnTo>
                    <a:pt x="473" y="1949"/>
                  </a:lnTo>
                  <a:lnTo>
                    <a:pt x="472" y="1944"/>
                  </a:lnTo>
                  <a:lnTo>
                    <a:pt x="475" y="1939"/>
                  </a:lnTo>
                  <a:lnTo>
                    <a:pt x="475" y="1936"/>
                  </a:lnTo>
                  <a:lnTo>
                    <a:pt x="471" y="1928"/>
                  </a:lnTo>
                  <a:lnTo>
                    <a:pt x="457" y="1911"/>
                  </a:lnTo>
                  <a:lnTo>
                    <a:pt x="452" y="1893"/>
                  </a:lnTo>
                  <a:lnTo>
                    <a:pt x="449" y="1893"/>
                  </a:lnTo>
                  <a:lnTo>
                    <a:pt x="448" y="1890"/>
                  </a:lnTo>
                  <a:lnTo>
                    <a:pt x="441" y="1872"/>
                  </a:lnTo>
                  <a:lnTo>
                    <a:pt x="413" y="1826"/>
                  </a:lnTo>
                  <a:lnTo>
                    <a:pt x="402" y="1807"/>
                  </a:lnTo>
                  <a:lnTo>
                    <a:pt x="395" y="1786"/>
                  </a:lnTo>
                  <a:lnTo>
                    <a:pt x="384" y="1775"/>
                  </a:lnTo>
                  <a:lnTo>
                    <a:pt x="363" y="1766"/>
                  </a:lnTo>
                  <a:lnTo>
                    <a:pt x="359" y="1759"/>
                  </a:lnTo>
                  <a:lnTo>
                    <a:pt x="359" y="1756"/>
                  </a:lnTo>
                  <a:lnTo>
                    <a:pt x="355" y="1740"/>
                  </a:lnTo>
                  <a:lnTo>
                    <a:pt x="343" y="1729"/>
                  </a:lnTo>
                  <a:lnTo>
                    <a:pt x="341" y="1721"/>
                  </a:lnTo>
                  <a:lnTo>
                    <a:pt x="332" y="1707"/>
                  </a:lnTo>
                  <a:lnTo>
                    <a:pt x="328" y="1695"/>
                  </a:lnTo>
                  <a:lnTo>
                    <a:pt x="323" y="1695"/>
                  </a:lnTo>
                  <a:lnTo>
                    <a:pt x="320" y="1691"/>
                  </a:lnTo>
                  <a:lnTo>
                    <a:pt x="311" y="1673"/>
                  </a:lnTo>
                  <a:lnTo>
                    <a:pt x="305" y="1667"/>
                  </a:lnTo>
                  <a:lnTo>
                    <a:pt x="300" y="1666"/>
                  </a:lnTo>
                  <a:lnTo>
                    <a:pt x="278" y="1683"/>
                  </a:lnTo>
                  <a:lnTo>
                    <a:pt x="257" y="1689"/>
                  </a:lnTo>
                  <a:lnTo>
                    <a:pt x="252" y="1695"/>
                  </a:lnTo>
                  <a:lnTo>
                    <a:pt x="251" y="1707"/>
                  </a:lnTo>
                  <a:lnTo>
                    <a:pt x="249" y="1710"/>
                  </a:lnTo>
                  <a:lnTo>
                    <a:pt x="242" y="1713"/>
                  </a:lnTo>
                  <a:lnTo>
                    <a:pt x="240" y="1717"/>
                  </a:lnTo>
                  <a:lnTo>
                    <a:pt x="240" y="1726"/>
                  </a:lnTo>
                  <a:lnTo>
                    <a:pt x="236" y="1734"/>
                  </a:lnTo>
                  <a:lnTo>
                    <a:pt x="220" y="1739"/>
                  </a:lnTo>
                  <a:lnTo>
                    <a:pt x="204" y="1753"/>
                  </a:lnTo>
                  <a:lnTo>
                    <a:pt x="191" y="1758"/>
                  </a:lnTo>
                  <a:lnTo>
                    <a:pt x="188" y="1756"/>
                  </a:lnTo>
                  <a:lnTo>
                    <a:pt x="188" y="1753"/>
                  </a:lnTo>
                  <a:lnTo>
                    <a:pt x="185" y="1747"/>
                  </a:lnTo>
                  <a:lnTo>
                    <a:pt x="175" y="1723"/>
                  </a:lnTo>
                  <a:lnTo>
                    <a:pt x="159" y="1710"/>
                  </a:lnTo>
                  <a:lnTo>
                    <a:pt x="176" y="1695"/>
                  </a:lnTo>
                  <a:lnTo>
                    <a:pt x="174" y="1691"/>
                  </a:lnTo>
                  <a:lnTo>
                    <a:pt x="158" y="1681"/>
                  </a:lnTo>
                  <a:lnTo>
                    <a:pt x="169" y="1693"/>
                  </a:lnTo>
                  <a:lnTo>
                    <a:pt x="166" y="1697"/>
                  </a:lnTo>
                  <a:lnTo>
                    <a:pt x="155" y="1695"/>
                  </a:lnTo>
                  <a:lnTo>
                    <a:pt x="152" y="1702"/>
                  </a:lnTo>
                  <a:lnTo>
                    <a:pt x="149" y="1699"/>
                  </a:lnTo>
                  <a:lnTo>
                    <a:pt x="122" y="1664"/>
                  </a:lnTo>
                  <a:lnTo>
                    <a:pt x="117" y="1653"/>
                  </a:lnTo>
                  <a:lnTo>
                    <a:pt x="104" y="1642"/>
                  </a:lnTo>
                  <a:lnTo>
                    <a:pt x="97" y="1636"/>
                  </a:lnTo>
                  <a:lnTo>
                    <a:pt x="101" y="1636"/>
                  </a:lnTo>
                  <a:lnTo>
                    <a:pt x="101" y="1630"/>
                  </a:lnTo>
                  <a:lnTo>
                    <a:pt x="101" y="1608"/>
                  </a:lnTo>
                  <a:lnTo>
                    <a:pt x="68" y="1609"/>
                  </a:lnTo>
                  <a:lnTo>
                    <a:pt x="56" y="1624"/>
                  </a:lnTo>
                  <a:lnTo>
                    <a:pt x="50" y="1621"/>
                  </a:lnTo>
                  <a:lnTo>
                    <a:pt x="35" y="1610"/>
                  </a:lnTo>
                  <a:lnTo>
                    <a:pt x="20" y="1621"/>
                  </a:lnTo>
                  <a:lnTo>
                    <a:pt x="0" y="1609"/>
                  </a:lnTo>
                  <a:lnTo>
                    <a:pt x="0" y="1573"/>
                  </a:lnTo>
                  <a:lnTo>
                    <a:pt x="0" y="1463"/>
                  </a:lnTo>
                  <a:lnTo>
                    <a:pt x="0" y="1356"/>
                  </a:lnTo>
                  <a:lnTo>
                    <a:pt x="0" y="1255"/>
                  </a:lnTo>
                  <a:lnTo>
                    <a:pt x="0" y="1146"/>
                  </a:lnTo>
                  <a:lnTo>
                    <a:pt x="0" y="1022"/>
                  </a:lnTo>
                  <a:lnTo>
                    <a:pt x="0" y="900"/>
                  </a:lnTo>
                  <a:lnTo>
                    <a:pt x="0" y="785"/>
                  </a:lnTo>
                  <a:lnTo>
                    <a:pt x="0" y="660"/>
                  </a:lnTo>
                  <a:lnTo>
                    <a:pt x="0" y="516"/>
                  </a:lnTo>
                  <a:lnTo>
                    <a:pt x="0" y="373"/>
                  </a:lnTo>
                  <a:lnTo>
                    <a:pt x="2" y="376"/>
                  </a:lnTo>
                  <a:lnTo>
                    <a:pt x="11" y="381"/>
                  </a:lnTo>
                  <a:lnTo>
                    <a:pt x="21" y="384"/>
                  </a:lnTo>
                  <a:lnTo>
                    <a:pt x="62" y="383"/>
                  </a:lnTo>
                  <a:lnTo>
                    <a:pt x="70" y="386"/>
                  </a:lnTo>
                  <a:lnTo>
                    <a:pt x="74" y="393"/>
                  </a:lnTo>
                  <a:lnTo>
                    <a:pt x="91" y="394"/>
                  </a:lnTo>
                  <a:lnTo>
                    <a:pt x="110" y="413"/>
                  </a:lnTo>
                  <a:lnTo>
                    <a:pt x="132" y="447"/>
                  </a:lnTo>
                  <a:lnTo>
                    <a:pt x="139" y="447"/>
                  </a:lnTo>
                  <a:lnTo>
                    <a:pt x="143" y="451"/>
                  </a:lnTo>
                  <a:lnTo>
                    <a:pt x="145" y="445"/>
                  </a:lnTo>
                  <a:lnTo>
                    <a:pt x="149" y="454"/>
                  </a:lnTo>
                  <a:lnTo>
                    <a:pt x="159" y="465"/>
                  </a:lnTo>
                  <a:lnTo>
                    <a:pt x="170" y="475"/>
                  </a:lnTo>
                  <a:lnTo>
                    <a:pt x="179" y="480"/>
                  </a:lnTo>
                  <a:lnTo>
                    <a:pt x="191" y="492"/>
                  </a:lnTo>
                  <a:lnTo>
                    <a:pt x="198" y="491"/>
                  </a:lnTo>
                  <a:lnTo>
                    <a:pt x="214" y="495"/>
                  </a:lnTo>
                  <a:lnTo>
                    <a:pt x="228" y="502"/>
                  </a:lnTo>
                  <a:lnTo>
                    <a:pt x="235" y="504"/>
                  </a:lnTo>
                  <a:lnTo>
                    <a:pt x="241" y="501"/>
                  </a:lnTo>
                  <a:lnTo>
                    <a:pt x="246" y="505"/>
                  </a:lnTo>
                  <a:lnTo>
                    <a:pt x="246" y="500"/>
                  </a:lnTo>
                  <a:lnTo>
                    <a:pt x="244" y="492"/>
                  </a:lnTo>
                  <a:lnTo>
                    <a:pt x="255" y="497"/>
                  </a:lnTo>
                  <a:lnTo>
                    <a:pt x="265" y="501"/>
                  </a:lnTo>
                  <a:lnTo>
                    <a:pt x="269" y="506"/>
                  </a:lnTo>
                  <a:lnTo>
                    <a:pt x="277" y="507"/>
                  </a:lnTo>
                  <a:lnTo>
                    <a:pt x="288" y="516"/>
                  </a:lnTo>
                  <a:lnTo>
                    <a:pt x="309" y="537"/>
                  </a:lnTo>
                  <a:lnTo>
                    <a:pt x="316" y="535"/>
                  </a:lnTo>
                  <a:lnTo>
                    <a:pt x="321" y="537"/>
                  </a:lnTo>
                  <a:lnTo>
                    <a:pt x="319" y="529"/>
                  </a:lnTo>
                  <a:lnTo>
                    <a:pt x="308" y="517"/>
                  </a:lnTo>
                  <a:lnTo>
                    <a:pt x="304" y="506"/>
                  </a:lnTo>
                  <a:lnTo>
                    <a:pt x="300" y="501"/>
                  </a:lnTo>
                  <a:lnTo>
                    <a:pt x="306" y="499"/>
                  </a:lnTo>
                  <a:lnTo>
                    <a:pt x="322" y="505"/>
                  </a:lnTo>
                  <a:lnTo>
                    <a:pt x="331" y="502"/>
                  </a:lnTo>
                  <a:lnTo>
                    <a:pt x="341" y="505"/>
                  </a:lnTo>
                  <a:lnTo>
                    <a:pt x="347" y="510"/>
                  </a:lnTo>
                  <a:lnTo>
                    <a:pt x="349" y="524"/>
                  </a:lnTo>
                  <a:lnTo>
                    <a:pt x="354" y="532"/>
                  </a:lnTo>
                  <a:lnTo>
                    <a:pt x="370" y="545"/>
                  </a:lnTo>
                  <a:lnTo>
                    <a:pt x="373" y="553"/>
                  </a:lnTo>
                  <a:lnTo>
                    <a:pt x="376" y="542"/>
                  </a:lnTo>
                  <a:lnTo>
                    <a:pt x="375" y="527"/>
                  </a:lnTo>
                  <a:lnTo>
                    <a:pt x="370" y="522"/>
                  </a:lnTo>
                  <a:lnTo>
                    <a:pt x="353" y="490"/>
                  </a:lnTo>
                  <a:lnTo>
                    <a:pt x="349" y="480"/>
                  </a:lnTo>
                  <a:lnTo>
                    <a:pt x="349" y="475"/>
                  </a:lnTo>
                  <a:lnTo>
                    <a:pt x="360" y="468"/>
                  </a:lnTo>
                  <a:lnTo>
                    <a:pt x="369" y="456"/>
                  </a:lnTo>
                  <a:lnTo>
                    <a:pt x="385" y="445"/>
                  </a:lnTo>
                  <a:lnTo>
                    <a:pt x="391" y="435"/>
                  </a:lnTo>
                  <a:lnTo>
                    <a:pt x="396" y="435"/>
                  </a:lnTo>
                  <a:lnTo>
                    <a:pt x="400" y="429"/>
                  </a:lnTo>
                  <a:lnTo>
                    <a:pt x="423" y="425"/>
                  </a:lnTo>
                  <a:lnTo>
                    <a:pt x="430" y="420"/>
                  </a:lnTo>
                  <a:lnTo>
                    <a:pt x="439" y="411"/>
                  </a:lnTo>
                  <a:lnTo>
                    <a:pt x="440" y="391"/>
                  </a:lnTo>
                  <a:lnTo>
                    <a:pt x="448" y="384"/>
                  </a:lnTo>
                  <a:lnTo>
                    <a:pt x="450" y="387"/>
                  </a:lnTo>
                  <a:lnTo>
                    <a:pt x="455" y="387"/>
                  </a:lnTo>
                  <a:lnTo>
                    <a:pt x="457" y="378"/>
                  </a:lnTo>
                  <a:lnTo>
                    <a:pt x="464" y="371"/>
                  </a:lnTo>
                  <a:lnTo>
                    <a:pt x="468" y="371"/>
                  </a:lnTo>
                  <a:lnTo>
                    <a:pt x="470" y="376"/>
                  </a:lnTo>
                  <a:lnTo>
                    <a:pt x="484" y="376"/>
                  </a:lnTo>
                  <a:lnTo>
                    <a:pt x="491" y="370"/>
                  </a:lnTo>
                  <a:lnTo>
                    <a:pt x="492" y="365"/>
                  </a:lnTo>
                  <a:lnTo>
                    <a:pt x="500" y="362"/>
                  </a:lnTo>
                  <a:lnTo>
                    <a:pt x="521" y="348"/>
                  </a:lnTo>
                  <a:lnTo>
                    <a:pt x="524" y="336"/>
                  </a:lnTo>
                  <a:lnTo>
                    <a:pt x="542" y="344"/>
                  </a:lnTo>
                  <a:lnTo>
                    <a:pt x="550" y="334"/>
                  </a:lnTo>
                  <a:lnTo>
                    <a:pt x="551" y="324"/>
                  </a:lnTo>
                  <a:lnTo>
                    <a:pt x="554" y="316"/>
                  </a:lnTo>
                  <a:lnTo>
                    <a:pt x="568" y="309"/>
                  </a:lnTo>
                  <a:lnTo>
                    <a:pt x="574" y="303"/>
                  </a:lnTo>
                  <a:lnTo>
                    <a:pt x="585" y="312"/>
                  </a:lnTo>
                  <a:lnTo>
                    <a:pt x="593" y="312"/>
                  </a:lnTo>
                  <a:lnTo>
                    <a:pt x="597" y="317"/>
                  </a:lnTo>
                  <a:lnTo>
                    <a:pt x="606" y="313"/>
                  </a:lnTo>
                  <a:lnTo>
                    <a:pt x="612" y="302"/>
                  </a:lnTo>
                  <a:lnTo>
                    <a:pt x="613" y="295"/>
                  </a:lnTo>
                  <a:lnTo>
                    <a:pt x="621" y="290"/>
                  </a:lnTo>
                  <a:lnTo>
                    <a:pt x="623" y="297"/>
                  </a:lnTo>
                  <a:lnTo>
                    <a:pt x="629" y="305"/>
                  </a:lnTo>
                  <a:lnTo>
                    <a:pt x="633" y="318"/>
                  </a:lnTo>
                  <a:lnTo>
                    <a:pt x="629" y="321"/>
                  </a:lnTo>
                  <a:lnTo>
                    <a:pt x="622" y="332"/>
                  </a:lnTo>
                  <a:lnTo>
                    <a:pt x="583" y="360"/>
                  </a:lnTo>
                  <a:lnTo>
                    <a:pt x="574" y="372"/>
                  </a:lnTo>
                  <a:lnTo>
                    <a:pt x="564" y="378"/>
                  </a:lnTo>
                  <a:lnTo>
                    <a:pt x="548" y="398"/>
                  </a:lnTo>
                  <a:lnTo>
                    <a:pt x="534" y="392"/>
                  </a:lnTo>
                  <a:lnTo>
                    <a:pt x="499" y="404"/>
                  </a:lnTo>
                  <a:lnTo>
                    <a:pt x="488" y="414"/>
                  </a:lnTo>
                  <a:lnTo>
                    <a:pt x="484" y="424"/>
                  </a:lnTo>
                  <a:lnTo>
                    <a:pt x="492" y="421"/>
                  </a:lnTo>
                  <a:lnTo>
                    <a:pt x="476" y="435"/>
                  </a:lnTo>
                  <a:lnTo>
                    <a:pt x="473" y="443"/>
                  </a:lnTo>
                  <a:lnTo>
                    <a:pt x="468" y="441"/>
                  </a:lnTo>
                  <a:lnTo>
                    <a:pt x="464" y="451"/>
                  </a:lnTo>
                  <a:lnTo>
                    <a:pt x="460" y="461"/>
                  </a:lnTo>
                  <a:lnTo>
                    <a:pt x="459" y="452"/>
                  </a:lnTo>
                  <a:lnTo>
                    <a:pt x="454" y="449"/>
                  </a:lnTo>
                  <a:lnTo>
                    <a:pt x="441" y="469"/>
                  </a:lnTo>
                  <a:lnTo>
                    <a:pt x="441" y="478"/>
                  </a:lnTo>
                  <a:lnTo>
                    <a:pt x="449" y="477"/>
                  </a:lnTo>
                  <a:lnTo>
                    <a:pt x="459" y="467"/>
                  </a:lnTo>
                  <a:lnTo>
                    <a:pt x="483" y="458"/>
                  </a:lnTo>
                  <a:lnTo>
                    <a:pt x="504" y="435"/>
                  </a:lnTo>
                  <a:lnTo>
                    <a:pt x="505" y="431"/>
                  </a:lnTo>
                  <a:lnTo>
                    <a:pt x="502" y="426"/>
                  </a:lnTo>
                  <a:lnTo>
                    <a:pt x="504" y="424"/>
                  </a:lnTo>
                  <a:lnTo>
                    <a:pt x="513" y="418"/>
                  </a:lnTo>
                  <a:lnTo>
                    <a:pt x="518" y="420"/>
                  </a:lnTo>
                  <a:lnTo>
                    <a:pt x="516" y="434"/>
                  </a:lnTo>
                  <a:lnTo>
                    <a:pt x="524" y="421"/>
                  </a:lnTo>
                  <a:lnTo>
                    <a:pt x="526" y="432"/>
                  </a:lnTo>
                  <a:lnTo>
                    <a:pt x="535" y="415"/>
                  </a:lnTo>
                  <a:lnTo>
                    <a:pt x="543" y="411"/>
                  </a:lnTo>
                  <a:lnTo>
                    <a:pt x="550" y="418"/>
                  </a:lnTo>
                  <a:lnTo>
                    <a:pt x="548" y="432"/>
                  </a:lnTo>
                  <a:lnTo>
                    <a:pt x="546" y="454"/>
                  </a:lnTo>
                  <a:lnTo>
                    <a:pt x="564" y="418"/>
                  </a:lnTo>
                  <a:lnTo>
                    <a:pt x="581" y="389"/>
                  </a:lnTo>
                  <a:lnTo>
                    <a:pt x="583" y="378"/>
                  </a:lnTo>
                  <a:lnTo>
                    <a:pt x="596" y="376"/>
                  </a:lnTo>
                  <a:lnTo>
                    <a:pt x="607" y="371"/>
                  </a:lnTo>
                  <a:lnTo>
                    <a:pt x="617" y="360"/>
                  </a:lnTo>
                  <a:lnTo>
                    <a:pt x="645" y="351"/>
                  </a:lnTo>
                  <a:lnTo>
                    <a:pt x="663" y="334"/>
                  </a:lnTo>
                  <a:lnTo>
                    <a:pt x="660" y="354"/>
                  </a:lnTo>
                  <a:lnTo>
                    <a:pt x="656" y="352"/>
                  </a:lnTo>
                  <a:lnTo>
                    <a:pt x="650" y="366"/>
                  </a:lnTo>
                  <a:lnTo>
                    <a:pt x="649" y="376"/>
                  </a:lnTo>
                  <a:lnTo>
                    <a:pt x="672" y="361"/>
                  </a:lnTo>
                  <a:lnTo>
                    <a:pt x="681" y="348"/>
                  </a:lnTo>
                  <a:lnTo>
                    <a:pt x="692" y="336"/>
                  </a:lnTo>
                  <a:lnTo>
                    <a:pt x="697" y="324"/>
                  </a:lnTo>
                  <a:lnTo>
                    <a:pt x="693" y="316"/>
                  </a:lnTo>
                  <a:lnTo>
                    <a:pt x="698" y="309"/>
                  </a:lnTo>
                  <a:lnTo>
                    <a:pt x="725" y="298"/>
                  </a:lnTo>
                  <a:lnTo>
                    <a:pt x="731" y="292"/>
                  </a:lnTo>
                  <a:lnTo>
                    <a:pt x="715" y="287"/>
                  </a:lnTo>
                  <a:lnTo>
                    <a:pt x="709" y="281"/>
                  </a:lnTo>
                  <a:lnTo>
                    <a:pt x="710" y="276"/>
                  </a:lnTo>
                  <a:lnTo>
                    <a:pt x="712" y="266"/>
                  </a:lnTo>
                  <a:lnTo>
                    <a:pt x="709" y="262"/>
                  </a:lnTo>
                  <a:lnTo>
                    <a:pt x="699" y="265"/>
                  </a:lnTo>
                  <a:lnTo>
                    <a:pt x="701" y="255"/>
                  </a:lnTo>
                  <a:lnTo>
                    <a:pt x="706" y="247"/>
                  </a:lnTo>
                  <a:lnTo>
                    <a:pt x="709" y="242"/>
                  </a:lnTo>
                  <a:lnTo>
                    <a:pt x="722" y="247"/>
                  </a:lnTo>
                  <a:lnTo>
                    <a:pt x="751" y="281"/>
                  </a:lnTo>
                  <a:lnTo>
                    <a:pt x="757" y="295"/>
                  </a:lnTo>
                  <a:lnTo>
                    <a:pt x="761" y="323"/>
                  </a:lnTo>
                  <a:lnTo>
                    <a:pt x="768" y="335"/>
                  </a:lnTo>
                  <a:lnTo>
                    <a:pt x="780" y="376"/>
                  </a:lnTo>
                  <a:lnTo>
                    <a:pt x="787" y="389"/>
                  </a:lnTo>
                  <a:lnTo>
                    <a:pt x="796" y="394"/>
                  </a:lnTo>
                  <a:lnTo>
                    <a:pt x="803" y="410"/>
                  </a:lnTo>
                  <a:lnTo>
                    <a:pt x="805" y="409"/>
                  </a:lnTo>
                  <a:lnTo>
                    <a:pt x="821" y="425"/>
                  </a:lnTo>
                  <a:lnTo>
                    <a:pt x="831" y="429"/>
                  </a:lnTo>
                  <a:lnTo>
                    <a:pt x="853" y="430"/>
                  </a:lnTo>
                  <a:lnTo>
                    <a:pt x="853" y="426"/>
                  </a:lnTo>
                  <a:lnTo>
                    <a:pt x="855" y="424"/>
                  </a:lnTo>
                  <a:lnTo>
                    <a:pt x="866" y="424"/>
                  </a:lnTo>
                  <a:lnTo>
                    <a:pt x="866" y="418"/>
                  </a:lnTo>
                  <a:lnTo>
                    <a:pt x="858" y="414"/>
                  </a:lnTo>
                  <a:lnTo>
                    <a:pt x="841" y="420"/>
                  </a:lnTo>
                  <a:lnTo>
                    <a:pt x="844" y="409"/>
                  </a:lnTo>
                  <a:lnTo>
                    <a:pt x="859" y="408"/>
                  </a:lnTo>
                  <a:lnTo>
                    <a:pt x="868" y="403"/>
                  </a:lnTo>
                  <a:lnTo>
                    <a:pt x="863" y="403"/>
                  </a:lnTo>
                  <a:lnTo>
                    <a:pt x="852" y="387"/>
                  </a:lnTo>
                  <a:lnTo>
                    <a:pt x="858" y="381"/>
                  </a:lnTo>
                  <a:lnTo>
                    <a:pt x="871" y="376"/>
                  </a:lnTo>
                  <a:lnTo>
                    <a:pt x="871" y="368"/>
                  </a:lnTo>
                  <a:lnTo>
                    <a:pt x="863" y="366"/>
                  </a:lnTo>
                  <a:lnTo>
                    <a:pt x="863" y="354"/>
                  </a:lnTo>
                  <a:lnTo>
                    <a:pt x="866" y="362"/>
                  </a:lnTo>
                  <a:lnTo>
                    <a:pt x="884" y="341"/>
                  </a:lnTo>
                  <a:lnTo>
                    <a:pt x="887" y="330"/>
                  </a:lnTo>
                  <a:lnTo>
                    <a:pt x="884" y="328"/>
                  </a:lnTo>
                  <a:lnTo>
                    <a:pt x="876" y="333"/>
                  </a:lnTo>
                  <a:lnTo>
                    <a:pt x="873" y="341"/>
                  </a:lnTo>
                  <a:lnTo>
                    <a:pt x="869" y="338"/>
                  </a:lnTo>
                  <a:lnTo>
                    <a:pt x="868" y="328"/>
                  </a:lnTo>
                  <a:lnTo>
                    <a:pt x="871" y="321"/>
                  </a:lnTo>
                  <a:lnTo>
                    <a:pt x="878" y="324"/>
                  </a:lnTo>
                  <a:lnTo>
                    <a:pt x="887" y="322"/>
                  </a:lnTo>
                  <a:lnTo>
                    <a:pt x="892" y="324"/>
                  </a:lnTo>
                  <a:lnTo>
                    <a:pt x="895" y="335"/>
                  </a:lnTo>
                  <a:lnTo>
                    <a:pt x="900" y="325"/>
                  </a:lnTo>
                  <a:lnTo>
                    <a:pt x="907" y="324"/>
                  </a:lnTo>
                  <a:lnTo>
                    <a:pt x="906" y="318"/>
                  </a:lnTo>
                  <a:lnTo>
                    <a:pt x="898" y="316"/>
                  </a:lnTo>
                  <a:lnTo>
                    <a:pt x="893" y="311"/>
                  </a:lnTo>
                  <a:lnTo>
                    <a:pt x="908" y="308"/>
                  </a:lnTo>
                  <a:lnTo>
                    <a:pt x="908" y="313"/>
                  </a:lnTo>
                  <a:lnTo>
                    <a:pt x="912" y="321"/>
                  </a:lnTo>
                  <a:lnTo>
                    <a:pt x="909" y="335"/>
                  </a:lnTo>
                  <a:lnTo>
                    <a:pt x="908" y="359"/>
                  </a:lnTo>
                  <a:lnTo>
                    <a:pt x="906" y="366"/>
                  </a:lnTo>
                  <a:lnTo>
                    <a:pt x="907" y="373"/>
                  </a:lnTo>
                  <a:lnTo>
                    <a:pt x="912" y="378"/>
                  </a:lnTo>
                  <a:lnTo>
                    <a:pt x="919" y="372"/>
                  </a:lnTo>
                  <a:lnTo>
                    <a:pt x="930" y="376"/>
                  </a:lnTo>
                  <a:lnTo>
                    <a:pt x="912" y="409"/>
                  </a:lnTo>
                  <a:lnTo>
                    <a:pt x="907" y="424"/>
                  </a:lnTo>
                  <a:lnTo>
                    <a:pt x="906" y="413"/>
                  </a:lnTo>
                  <a:lnTo>
                    <a:pt x="903" y="424"/>
                  </a:lnTo>
                  <a:lnTo>
                    <a:pt x="903" y="430"/>
                  </a:lnTo>
                  <a:lnTo>
                    <a:pt x="925" y="432"/>
                  </a:lnTo>
                  <a:lnTo>
                    <a:pt x="933" y="425"/>
                  </a:lnTo>
                  <a:lnTo>
                    <a:pt x="938" y="429"/>
                  </a:lnTo>
                  <a:lnTo>
                    <a:pt x="954" y="430"/>
                  </a:lnTo>
                  <a:lnTo>
                    <a:pt x="962" y="424"/>
                  </a:lnTo>
                  <a:lnTo>
                    <a:pt x="965" y="414"/>
                  </a:lnTo>
                  <a:lnTo>
                    <a:pt x="975" y="405"/>
                  </a:lnTo>
                  <a:lnTo>
                    <a:pt x="976" y="394"/>
                  </a:lnTo>
                  <a:lnTo>
                    <a:pt x="981" y="378"/>
                  </a:lnTo>
                  <a:lnTo>
                    <a:pt x="982" y="360"/>
                  </a:lnTo>
                  <a:lnTo>
                    <a:pt x="991" y="360"/>
                  </a:lnTo>
                  <a:lnTo>
                    <a:pt x="1005" y="354"/>
                  </a:lnTo>
                  <a:lnTo>
                    <a:pt x="1016" y="360"/>
                  </a:lnTo>
                  <a:lnTo>
                    <a:pt x="1025" y="359"/>
                  </a:lnTo>
                  <a:lnTo>
                    <a:pt x="1032" y="360"/>
                  </a:lnTo>
                  <a:lnTo>
                    <a:pt x="1032" y="362"/>
                  </a:lnTo>
                  <a:lnTo>
                    <a:pt x="1054" y="360"/>
                  </a:lnTo>
                  <a:lnTo>
                    <a:pt x="1077" y="367"/>
                  </a:lnTo>
                  <a:lnTo>
                    <a:pt x="1107" y="392"/>
                  </a:lnTo>
                  <a:lnTo>
                    <a:pt x="1127" y="418"/>
                  </a:lnTo>
                  <a:lnTo>
                    <a:pt x="1145" y="429"/>
                  </a:lnTo>
                  <a:lnTo>
                    <a:pt x="1166" y="431"/>
                  </a:lnTo>
                  <a:lnTo>
                    <a:pt x="1175" y="438"/>
                  </a:lnTo>
                  <a:lnTo>
                    <a:pt x="1187" y="438"/>
                  </a:lnTo>
                  <a:lnTo>
                    <a:pt x="1207" y="447"/>
                  </a:lnTo>
                  <a:lnTo>
                    <a:pt x="1214" y="446"/>
                  </a:lnTo>
                  <a:lnTo>
                    <a:pt x="1224" y="449"/>
                  </a:lnTo>
                  <a:lnTo>
                    <a:pt x="1229" y="461"/>
                  </a:lnTo>
                  <a:lnTo>
                    <a:pt x="1244" y="470"/>
                  </a:lnTo>
                  <a:lnTo>
                    <a:pt x="1256" y="475"/>
                  </a:lnTo>
                  <a:lnTo>
                    <a:pt x="1282" y="491"/>
                  </a:lnTo>
                  <a:lnTo>
                    <a:pt x="1300" y="492"/>
                  </a:lnTo>
                  <a:lnTo>
                    <a:pt x="1307" y="497"/>
                  </a:lnTo>
                  <a:lnTo>
                    <a:pt x="1319" y="500"/>
                  </a:lnTo>
                  <a:lnTo>
                    <a:pt x="1317" y="496"/>
                  </a:lnTo>
                  <a:lnTo>
                    <a:pt x="1348" y="501"/>
                  </a:lnTo>
                  <a:lnTo>
                    <a:pt x="1360" y="500"/>
                  </a:lnTo>
                  <a:lnTo>
                    <a:pt x="1371" y="513"/>
                  </a:lnTo>
                  <a:lnTo>
                    <a:pt x="1374" y="504"/>
                  </a:lnTo>
                  <a:lnTo>
                    <a:pt x="1357" y="488"/>
                  </a:lnTo>
                  <a:lnTo>
                    <a:pt x="1369" y="485"/>
                  </a:lnTo>
                  <a:lnTo>
                    <a:pt x="1375" y="490"/>
                  </a:lnTo>
                  <a:lnTo>
                    <a:pt x="1386" y="491"/>
                  </a:lnTo>
                  <a:lnTo>
                    <a:pt x="1386" y="485"/>
                  </a:lnTo>
                  <a:lnTo>
                    <a:pt x="1413" y="491"/>
                  </a:lnTo>
                  <a:lnTo>
                    <a:pt x="1407" y="496"/>
                  </a:lnTo>
                  <a:lnTo>
                    <a:pt x="1423" y="505"/>
                  </a:lnTo>
                  <a:lnTo>
                    <a:pt x="1424" y="513"/>
                  </a:lnTo>
                  <a:lnTo>
                    <a:pt x="1434" y="508"/>
                  </a:lnTo>
                  <a:lnTo>
                    <a:pt x="1434" y="517"/>
                  </a:lnTo>
                  <a:lnTo>
                    <a:pt x="1451" y="528"/>
                  </a:lnTo>
                  <a:lnTo>
                    <a:pt x="1463" y="547"/>
                  </a:lnTo>
                  <a:lnTo>
                    <a:pt x="1470" y="553"/>
                  </a:lnTo>
                  <a:lnTo>
                    <a:pt x="1470" y="575"/>
                  </a:lnTo>
                  <a:lnTo>
                    <a:pt x="1478" y="564"/>
                  </a:lnTo>
                  <a:lnTo>
                    <a:pt x="1478" y="576"/>
                  </a:lnTo>
                  <a:lnTo>
                    <a:pt x="1475" y="585"/>
                  </a:lnTo>
                  <a:lnTo>
                    <a:pt x="1479" y="591"/>
                  </a:lnTo>
                  <a:lnTo>
                    <a:pt x="1470" y="590"/>
                  </a:lnTo>
                  <a:lnTo>
                    <a:pt x="1467" y="597"/>
                  </a:lnTo>
                  <a:lnTo>
                    <a:pt x="1461" y="599"/>
                  </a:lnTo>
                  <a:lnTo>
                    <a:pt x="1456" y="590"/>
                  </a:lnTo>
                  <a:lnTo>
                    <a:pt x="1443" y="594"/>
                  </a:lnTo>
                  <a:lnTo>
                    <a:pt x="1424" y="591"/>
                  </a:lnTo>
                  <a:lnTo>
                    <a:pt x="1436" y="597"/>
                  </a:lnTo>
                  <a:lnTo>
                    <a:pt x="1429" y="607"/>
                  </a:lnTo>
                  <a:lnTo>
                    <a:pt x="1409" y="603"/>
                  </a:lnTo>
                  <a:lnTo>
                    <a:pt x="1413" y="609"/>
                  </a:lnTo>
                  <a:lnTo>
                    <a:pt x="1409" y="615"/>
                  </a:lnTo>
                  <a:lnTo>
                    <a:pt x="1409" y="630"/>
                  </a:lnTo>
                  <a:lnTo>
                    <a:pt x="1393" y="639"/>
                  </a:lnTo>
                  <a:lnTo>
                    <a:pt x="1400" y="645"/>
                  </a:lnTo>
                  <a:lnTo>
                    <a:pt x="1405" y="646"/>
                  </a:lnTo>
                  <a:lnTo>
                    <a:pt x="1412" y="644"/>
                  </a:lnTo>
                  <a:lnTo>
                    <a:pt x="1406" y="650"/>
                  </a:lnTo>
                  <a:lnTo>
                    <a:pt x="1420" y="655"/>
                  </a:lnTo>
                  <a:lnTo>
                    <a:pt x="1441" y="667"/>
                  </a:lnTo>
                  <a:lnTo>
                    <a:pt x="1445" y="658"/>
                  </a:lnTo>
                  <a:lnTo>
                    <a:pt x="1454" y="662"/>
                  </a:lnTo>
                  <a:lnTo>
                    <a:pt x="1459" y="668"/>
                  </a:lnTo>
                  <a:lnTo>
                    <a:pt x="1470" y="667"/>
                  </a:lnTo>
                  <a:lnTo>
                    <a:pt x="1482" y="671"/>
                  </a:lnTo>
                  <a:lnTo>
                    <a:pt x="1503" y="669"/>
                  </a:lnTo>
                  <a:lnTo>
                    <a:pt x="1516" y="674"/>
                  </a:lnTo>
                  <a:lnTo>
                    <a:pt x="1535" y="669"/>
                  </a:lnTo>
                  <a:lnTo>
                    <a:pt x="1533" y="673"/>
                  </a:lnTo>
                  <a:lnTo>
                    <a:pt x="1546" y="675"/>
                  </a:lnTo>
                  <a:lnTo>
                    <a:pt x="1570" y="674"/>
                  </a:lnTo>
                  <a:lnTo>
                    <a:pt x="1573" y="667"/>
                  </a:lnTo>
                  <a:lnTo>
                    <a:pt x="1591" y="667"/>
                  </a:lnTo>
                  <a:lnTo>
                    <a:pt x="1588" y="674"/>
                  </a:lnTo>
                  <a:lnTo>
                    <a:pt x="1599" y="674"/>
                  </a:lnTo>
                  <a:lnTo>
                    <a:pt x="1592" y="669"/>
                  </a:lnTo>
                  <a:lnTo>
                    <a:pt x="1601" y="662"/>
                  </a:lnTo>
                  <a:lnTo>
                    <a:pt x="1604" y="669"/>
                  </a:lnTo>
                  <a:lnTo>
                    <a:pt x="1615" y="671"/>
                  </a:lnTo>
                  <a:lnTo>
                    <a:pt x="1616" y="667"/>
                  </a:lnTo>
                  <a:lnTo>
                    <a:pt x="1623" y="668"/>
                  </a:lnTo>
                  <a:lnTo>
                    <a:pt x="1628" y="651"/>
                  </a:lnTo>
                  <a:lnTo>
                    <a:pt x="1639" y="648"/>
                  </a:lnTo>
                  <a:lnTo>
                    <a:pt x="1637" y="667"/>
                  </a:lnTo>
                  <a:lnTo>
                    <a:pt x="1648" y="667"/>
                  </a:lnTo>
                  <a:lnTo>
                    <a:pt x="1655" y="662"/>
                  </a:lnTo>
                  <a:lnTo>
                    <a:pt x="1667" y="644"/>
                  </a:lnTo>
                  <a:lnTo>
                    <a:pt x="1678" y="636"/>
                  </a:lnTo>
                  <a:lnTo>
                    <a:pt x="1691" y="636"/>
                  </a:lnTo>
                  <a:lnTo>
                    <a:pt x="1696" y="626"/>
                  </a:lnTo>
                  <a:lnTo>
                    <a:pt x="1703" y="639"/>
                  </a:lnTo>
                  <a:lnTo>
                    <a:pt x="1701" y="646"/>
                  </a:lnTo>
                  <a:lnTo>
                    <a:pt x="1707" y="650"/>
                  </a:lnTo>
                  <a:lnTo>
                    <a:pt x="1709" y="645"/>
                  </a:lnTo>
                  <a:lnTo>
                    <a:pt x="1713" y="655"/>
                  </a:lnTo>
                  <a:lnTo>
                    <a:pt x="1715" y="658"/>
                  </a:lnTo>
                  <a:lnTo>
                    <a:pt x="1715" y="667"/>
                  </a:lnTo>
                  <a:lnTo>
                    <a:pt x="1713" y="667"/>
                  </a:lnTo>
                  <a:lnTo>
                    <a:pt x="1730" y="673"/>
                  </a:lnTo>
                  <a:lnTo>
                    <a:pt x="1729" y="667"/>
                  </a:lnTo>
                  <a:lnTo>
                    <a:pt x="1757" y="667"/>
                  </a:lnTo>
                  <a:lnTo>
                    <a:pt x="1755" y="675"/>
                  </a:lnTo>
                  <a:lnTo>
                    <a:pt x="1757" y="682"/>
                  </a:lnTo>
                  <a:lnTo>
                    <a:pt x="1755" y="687"/>
                  </a:lnTo>
                  <a:lnTo>
                    <a:pt x="1760" y="695"/>
                  </a:lnTo>
                  <a:lnTo>
                    <a:pt x="1757" y="707"/>
                  </a:lnTo>
                  <a:lnTo>
                    <a:pt x="1763" y="715"/>
                  </a:lnTo>
                  <a:lnTo>
                    <a:pt x="1763" y="709"/>
                  </a:lnTo>
                  <a:lnTo>
                    <a:pt x="1764" y="714"/>
                  </a:lnTo>
                  <a:lnTo>
                    <a:pt x="1769" y="701"/>
                  </a:lnTo>
                  <a:lnTo>
                    <a:pt x="1771" y="683"/>
                  </a:lnTo>
                  <a:lnTo>
                    <a:pt x="1776" y="685"/>
                  </a:lnTo>
                  <a:lnTo>
                    <a:pt x="1776" y="695"/>
                  </a:lnTo>
                  <a:lnTo>
                    <a:pt x="1779" y="695"/>
                  </a:lnTo>
                  <a:lnTo>
                    <a:pt x="1777" y="705"/>
                  </a:lnTo>
                  <a:lnTo>
                    <a:pt x="1777" y="715"/>
                  </a:lnTo>
                  <a:lnTo>
                    <a:pt x="1784" y="718"/>
                  </a:lnTo>
                  <a:lnTo>
                    <a:pt x="1789" y="711"/>
                  </a:lnTo>
                  <a:lnTo>
                    <a:pt x="1796" y="727"/>
                  </a:lnTo>
                  <a:lnTo>
                    <a:pt x="1806" y="727"/>
                  </a:lnTo>
                  <a:lnTo>
                    <a:pt x="1810" y="737"/>
                  </a:lnTo>
                  <a:lnTo>
                    <a:pt x="1817" y="755"/>
                  </a:lnTo>
                  <a:lnTo>
                    <a:pt x="1809" y="764"/>
                  </a:lnTo>
                  <a:lnTo>
                    <a:pt x="1801" y="761"/>
                  </a:lnTo>
                  <a:lnTo>
                    <a:pt x="1791" y="768"/>
                  </a:lnTo>
                  <a:lnTo>
                    <a:pt x="1788" y="764"/>
                  </a:lnTo>
                  <a:lnTo>
                    <a:pt x="1790" y="774"/>
                  </a:lnTo>
                  <a:lnTo>
                    <a:pt x="1801" y="790"/>
                  </a:lnTo>
                  <a:lnTo>
                    <a:pt x="1812" y="804"/>
                  </a:lnTo>
                  <a:lnTo>
                    <a:pt x="1820" y="808"/>
                  </a:lnTo>
                  <a:lnTo>
                    <a:pt x="1821" y="788"/>
                  </a:lnTo>
                  <a:lnTo>
                    <a:pt x="1826" y="787"/>
                  </a:lnTo>
                  <a:lnTo>
                    <a:pt x="1834" y="793"/>
                  </a:lnTo>
                  <a:lnTo>
                    <a:pt x="1843" y="782"/>
                  </a:lnTo>
                  <a:lnTo>
                    <a:pt x="1852" y="785"/>
                  </a:lnTo>
                  <a:lnTo>
                    <a:pt x="1841" y="765"/>
                  </a:lnTo>
                  <a:lnTo>
                    <a:pt x="1850" y="758"/>
                  </a:lnTo>
                  <a:lnTo>
                    <a:pt x="1849" y="755"/>
                  </a:lnTo>
                  <a:lnTo>
                    <a:pt x="1841" y="755"/>
                  </a:lnTo>
                  <a:lnTo>
                    <a:pt x="1834" y="743"/>
                  </a:lnTo>
                  <a:lnTo>
                    <a:pt x="1831" y="727"/>
                  </a:lnTo>
                  <a:lnTo>
                    <a:pt x="1822" y="716"/>
                  </a:lnTo>
                  <a:lnTo>
                    <a:pt x="1827" y="712"/>
                  </a:lnTo>
                  <a:lnTo>
                    <a:pt x="1827" y="695"/>
                  </a:lnTo>
                  <a:lnTo>
                    <a:pt x="1822" y="690"/>
                  </a:lnTo>
                  <a:lnTo>
                    <a:pt x="1822" y="683"/>
                  </a:lnTo>
                  <a:lnTo>
                    <a:pt x="1809" y="675"/>
                  </a:lnTo>
                  <a:lnTo>
                    <a:pt x="1804" y="667"/>
                  </a:lnTo>
                  <a:lnTo>
                    <a:pt x="1812" y="650"/>
                  </a:lnTo>
                  <a:lnTo>
                    <a:pt x="1818" y="651"/>
                  </a:lnTo>
                  <a:lnTo>
                    <a:pt x="1821" y="644"/>
                  </a:lnTo>
                  <a:lnTo>
                    <a:pt x="1827" y="640"/>
                  </a:lnTo>
                  <a:lnTo>
                    <a:pt x="1820" y="637"/>
                  </a:lnTo>
                  <a:lnTo>
                    <a:pt x="1826" y="623"/>
                  </a:lnTo>
                  <a:lnTo>
                    <a:pt x="1839" y="623"/>
                  </a:lnTo>
                  <a:lnTo>
                    <a:pt x="1852" y="614"/>
                  </a:lnTo>
                  <a:lnTo>
                    <a:pt x="1853" y="609"/>
                  </a:lnTo>
                  <a:lnTo>
                    <a:pt x="1853" y="615"/>
                  </a:lnTo>
                  <a:lnTo>
                    <a:pt x="1876" y="613"/>
                  </a:lnTo>
                  <a:lnTo>
                    <a:pt x="1875" y="601"/>
                  </a:lnTo>
                  <a:lnTo>
                    <a:pt x="1884" y="597"/>
                  </a:lnTo>
                  <a:lnTo>
                    <a:pt x="1895" y="599"/>
                  </a:lnTo>
                  <a:lnTo>
                    <a:pt x="1893" y="582"/>
                  </a:lnTo>
                  <a:lnTo>
                    <a:pt x="1897" y="578"/>
                  </a:lnTo>
                  <a:lnTo>
                    <a:pt x="1901" y="591"/>
                  </a:lnTo>
                  <a:lnTo>
                    <a:pt x="1907" y="575"/>
                  </a:lnTo>
                  <a:lnTo>
                    <a:pt x="1912" y="569"/>
                  </a:lnTo>
                  <a:lnTo>
                    <a:pt x="1909" y="559"/>
                  </a:lnTo>
                  <a:lnTo>
                    <a:pt x="1924" y="553"/>
                  </a:lnTo>
                  <a:lnTo>
                    <a:pt x="1918" y="550"/>
                  </a:lnTo>
                  <a:lnTo>
                    <a:pt x="1925" y="542"/>
                  </a:lnTo>
                  <a:lnTo>
                    <a:pt x="1925" y="533"/>
                  </a:lnTo>
                  <a:lnTo>
                    <a:pt x="1918" y="537"/>
                  </a:lnTo>
                  <a:lnTo>
                    <a:pt x="1916" y="533"/>
                  </a:lnTo>
                  <a:lnTo>
                    <a:pt x="1884" y="545"/>
                  </a:lnTo>
                  <a:lnTo>
                    <a:pt x="1891" y="555"/>
                  </a:lnTo>
                  <a:lnTo>
                    <a:pt x="1875" y="558"/>
                  </a:lnTo>
                  <a:lnTo>
                    <a:pt x="1882" y="575"/>
                  </a:lnTo>
                  <a:lnTo>
                    <a:pt x="1884" y="566"/>
                  </a:lnTo>
                  <a:lnTo>
                    <a:pt x="1884" y="585"/>
                  </a:lnTo>
                  <a:lnTo>
                    <a:pt x="1881" y="590"/>
                  </a:lnTo>
                  <a:lnTo>
                    <a:pt x="1877" y="583"/>
                  </a:lnTo>
                  <a:lnTo>
                    <a:pt x="1880" y="578"/>
                  </a:lnTo>
                  <a:lnTo>
                    <a:pt x="1875" y="581"/>
                  </a:lnTo>
                  <a:lnTo>
                    <a:pt x="1874" y="575"/>
                  </a:lnTo>
                  <a:lnTo>
                    <a:pt x="1863" y="575"/>
                  </a:lnTo>
                  <a:lnTo>
                    <a:pt x="1858" y="577"/>
                  </a:lnTo>
                  <a:lnTo>
                    <a:pt x="1852" y="588"/>
                  </a:lnTo>
                  <a:lnTo>
                    <a:pt x="1849" y="582"/>
                  </a:lnTo>
                  <a:lnTo>
                    <a:pt x="1834" y="581"/>
                  </a:lnTo>
                  <a:lnTo>
                    <a:pt x="1832" y="576"/>
                  </a:lnTo>
                  <a:lnTo>
                    <a:pt x="1818" y="581"/>
                  </a:lnTo>
                  <a:lnTo>
                    <a:pt x="1812" y="587"/>
                  </a:lnTo>
                  <a:lnTo>
                    <a:pt x="1815" y="594"/>
                  </a:lnTo>
                  <a:lnTo>
                    <a:pt x="1822" y="596"/>
                  </a:lnTo>
                  <a:lnTo>
                    <a:pt x="1822" y="601"/>
                  </a:lnTo>
                  <a:lnTo>
                    <a:pt x="1827" y="603"/>
                  </a:lnTo>
                  <a:lnTo>
                    <a:pt x="1817" y="605"/>
                  </a:lnTo>
                  <a:lnTo>
                    <a:pt x="1809" y="612"/>
                  </a:lnTo>
                  <a:lnTo>
                    <a:pt x="1804" y="609"/>
                  </a:lnTo>
                  <a:lnTo>
                    <a:pt x="1810" y="605"/>
                  </a:lnTo>
                  <a:lnTo>
                    <a:pt x="1791" y="608"/>
                  </a:lnTo>
                  <a:lnTo>
                    <a:pt x="1791" y="602"/>
                  </a:lnTo>
                  <a:lnTo>
                    <a:pt x="1783" y="605"/>
                  </a:lnTo>
                  <a:lnTo>
                    <a:pt x="1785" y="597"/>
                  </a:lnTo>
                  <a:lnTo>
                    <a:pt x="1777" y="597"/>
                  </a:lnTo>
                  <a:lnTo>
                    <a:pt x="1779" y="590"/>
                  </a:lnTo>
                  <a:lnTo>
                    <a:pt x="1766" y="594"/>
                  </a:lnTo>
                  <a:lnTo>
                    <a:pt x="1763" y="590"/>
                  </a:lnTo>
                  <a:lnTo>
                    <a:pt x="1764" y="578"/>
                  </a:lnTo>
                  <a:lnTo>
                    <a:pt x="1776" y="564"/>
                  </a:lnTo>
                  <a:lnTo>
                    <a:pt x="1776" y="558"/>
                  </a:lnTo>
                  <a:lnTo>
                    <a:pt x="1783" y="542"/>
                  </a:lnTo>
                  <a:lnTo>
                    <a:pt x="1790" y="537"/>
                  </a:lnTo>
                  <a:lnTo>
                    <a:pt x="1822" y="533"/>
                  </a:lnTo>
                  <a:lnTo>
                    <a:pt x="1846" y="521"/>
                  </a:lnTo>
                  <a:lnTo>
                    <a:pt x="1861" y="516"/>
                  </a:lnTo>
                  <a:lnTo>
                    <a:pt x="1868" y="506"/>
                  </a:lnTo>
                  <a:lnTo>
                    <a:pt x="1882" y="501"/>
                  </a:lnTo>
                  <a:lnTo>
                    <a:pt x="1884" y="492"/>
                  </a:lnTo>
                  <a:lnTo>
                    <a:pt x="1897" y="496"/>
                  </a:lnTo>
                  <a:lnTo>
                    <a:pt x="1907" y="486"/>
                  </a:lnTo>
                  <a:lnTo>
                    <a:pt x="1916" y="492"/>
                  </a:lnTo>
                  <a:lnTo>
                    <a:pt x="1919" y="497"/>
                  </a:lnTo>
                  <a:lnTo>
                    <a:pt x="1927" y="499"/>
                  </a:lnTo>
                  <a:lnTo>
                    <a:pt x="1929" y="513"/>
                  </a:lnTo>
                  <a:lnTo>
                    <a:pt x="1944" y="522"/>
                  </a:lnTo>
                  <a:lnTo>
                    <a:pt x="1936" y="528"/>
                  </a:lnTo>
                  <a:lnTo>
                    <a:pt x="1944" y="537"/>
                  </a:lnTo>
                  <a:lnTo>
                    <a:pt x="1945" y="547"/>
                  </a:lnTo>
                  <a:lnTo>
                    <a:pt x="1954" y="551"/>
                  </a:lnTo>
                  <a:lnTo>
                    <a:pt x="1954" y="558"/>
                  </a:lnTo>
                  <a:lnTo>
                    <a:pt x="1945" y="558"/>
                  </a:lnTo>
                  <a:lnTo>
                    <a:pt x="1939" y="560"/>
                  </a:lnTo>
                  <a:lnTo>
                    <a:pt x="1939" y="565"/>
                  </a:lnTo>
                  <a:lnTo>
                    <a:pt x="1945" y="564"/>
                  </a:lnTo>
                  <a:lnTo>
                    <a:pt x="1954" y="575"/>
                  </a:lnTo>
                  <a:lnTo>
                    <a:pt x="1960" y="577"/>
                  </a:lnTo>
                  <a:lnTo>
                    <a:pt x="1962" y="582"/>
                  </a:lnTo>
                  <a:lnTo>
                    <a:pt x="1971" y="593"/>
                  </a:lnTo>
                  <a:lnTo>
                    <a:pt x="1989" y="597"/>
                  </a:lnTo>
                  <a:lnTo>
                    <a:pt x="1988" y="599"/>
                  </a:lnTo>
                  <a:lnTo>
                    <a:pt x="1989" y="608"/>
                  </a:lnTo>
                  <a:lnTo>
                    <a:pt x="1989" y="618"/>
                  </a:lnTo>
                  <a:lnTo>
                    <a:pt x="1999" y="625"/>
                  </a:lnTo>
                  <a:lnTo>
                    <a:pt x="2006" y="624"/>
                  </a:lnTo>
                  <a:lnTo>
                    <a:pt x="2020" y="630"/>
                  </a:lnTo>
                  <a:lnTo>
                    <a:pt x="2030" y="624"/>
                  </a:lnTo>
                  <a:lnTo>
                    <a:pt x="2038" y="628"/>
                  </a:lnTo>
                  <a:lnTo>
                    <a:pt x="2038" y="619"/>
                  </a:lnTo>
                  <a:lnTo>
                    <a:pt x="2046" y="624"/>
                  </a:lnTo>
                  <a:lnTo>
                    <a:pt x="2051" y="615"/>
                  </a:lnTo>
                  <a:lnTo>
                    <a:pt x="2051" y="605"/>
                  </a:lnTo>
                  <a:lnTo>
                    <a:pt x="2068" y="613"/>
                  </a:lnTo>
                  <a:lnTo>
                    <a:pt x="2068" y="630"/>
                  </a:lnTo>
                  <a:lnTo>
                    <a:pt x="2083" y="645"/>
                  </a:lnTo>
                  <a:lnTo>
                    <a:pt x="2090" y="650"/>
                  </a:lnTo>
                  <a:lnTo>
                    <a:pt x="2099" y="667"/>
                  </a:lnTo>
                  <a:lnTo>
                    <a:pt x="2106" y="667"/>
                  </a:lnTo>
                  <a:lnTo>
                    <a:pt x="2121" y="678"/>
                  </a:lnTo>
                  <a:lnTo>
                    <a:pt x="2129" y="677"/>
                  </a:lnTo>
                  <a:lnTo>
                    <a:pt x="2129" y="668"/>
                  </a:lnTo>
                  <a:lnTo>
                    <a:pt x="2137" y="669"/>
                  </a:lnTo>
                  <a:lnTo>
                    <a:pt x="2139" y="667"/>
                  </a:lnTo>
                  <a:lnTo>
                    <a:pt x="2148" y="673"/>
                  </a:lnTo>
                  <a:lnTo>
                    <a:pt x="2150" y="669"/>
                  </a:lnTo>
                  <a:lnTo>
                    <a:pt x="2164" y="677"/>
                  </a:lnTo>
                  <a:lnTo>
                    <a:pt x="2182" y="667"/>
                  </a:lnTo>
                  <a:lnTo>
                    <a:pt x="2204" y="673"/>
                  </a:lnTo>
                  <a:lnTo>
                    <a:pt x="2221" y="667"/>
                  </a:lnTo>
                  <a:lnTo>
                    <a:pt x="2230" y="655"/>
                  </a:lnTo>
                  <a:lnTo>
                    <a:pt x="2267" y="660"/>
                  </a:lnTo>
                  <a:lnTo>
                    <a:pt x="2275" y="657"/>
                  </a:lnTo>
                  <a:lnTo>
                    <a:pt x="2290" y="671"/>
                  </a:lnTo>
                  <a:lnTo>
                    <a:pt x="2293" y="668"/>
                  </a:lnTo>
                  <a:lnTo>
                    <a:pt x="2300" y="667"/>
                  </a:lnTo>
                  <a:lnTo>
                    <a:pt x="2300" y="673"/>
                  </a:lnTo>
                  <a:lnTo>
                    <a:pt x="2322" y="667"/>
                  </a:lnTo>
                  <a:lnTo>
                    <a:pt x="2337" y="667"/>
                  </a:lnTo>
                  <a:lnTo>
                    <a:pt x="2328" y="655"/>
                  </a:lnTo>
                  <a:lnTo>
                    <a:pt x="2328" y="650"/>
                  </a:lnTo>
                  <a:lnTo>
                    <a:pt x="2321" y="640"/>
                  </a:lnTo>
                  <a:lnTo>
                    <a:pt x="2317" y="630"/>
                  </a:lnTo>
                  <a:lnTo>
                    <a:pt x="2322" y="623"/>
                  </a:lnTo>
                  <a:lnTo>
                    <a:pt x="2328" y="623"/>
                  </a:lnTo>
                  <a:lnTo>
                    <a:pt x="2331" y="625"/>
                  </a:lnTo>
                  <a:lnTo>
                    <a:pt x="2336" y="636"/>
                  </a:lnTo>
                  <a:lnTo>
                    <a:pt x="2342" y="641"/>
                  </a:lnTo>
                  <a:lnTo>
                    <a:pt x="2342" y="655"/>
                  </a:lnTo>
                  <a:lnTo>
                    <a:pt x="2349" y="667"/>
                  </a:lnTo>
                  <a:lnTo>
                    <a:pt x="2359" y="669"/>
                  </a:lnTo>
                  <a:lnTo>
                    <a:pt x="2364" y="678"/>
                  </a:lnTo>
                  <a:lnTo>
                    <a:pt x="2377" y="683"/>
                  </a:lnTo>
                  <a:lnTo>
                    <a:pt x="2384" y="689"/>
                  </a:lnTo>
                  <a:lnTo>
                    <a:pt x="2396" y="688"/>
                  </a:lnTo>
                  <a:lnTo>
                    <a:pt x="2404" y="677"/>
                  </a:lnTo>
                  <a:lnTo>
                    <a:pt x="2403" y="641"/>
                  </a:lnTo>
                  <a:lnTo>
                    <a:pt x="2398" y="641"/>
                  </a:lnTo>
                  <a:lnTo>
                    <a:pt x="2397" y="650"/>
                  </a:lnTo>
                  <a:lnTo>
                    <a:pt x="2390" y="650"/>
                  </a:lnTo>
                  <a:lnTo>
                    <a:pt x="2390" y="641"/>
                  </a:lnTo>
                  <a:lnTo>
                    <a:pt x="2385" y="636"/>
                  </a:lnTo>
                  <a:lnTo>
                    <a:pt x="2364" y="637"/>
                  </a:lnTo>
                  <a:lnTo>
                    <a:pt x="2359" y="646"/>
                  </a:lnTo>
                  <a:lnTo>
                    <a:pt x="2360" y="650"/>
                  </a:lnTo>
                  <a:lnTo>
                    <a:pt x="2361" y="658"/>
                  </a:lnTo>
                  <a:lnTo>
                    <a:pt x="2354" y="656"/>
                  </a:lnTo>
                  <a:lnTo>
                    <a:pt x="2348" y="636"/>
                  </a:lnTo>
                  <a:lnTo>
                    <a:pt x="2339" y="624"/>
                  </a:lnTo>
                  <a:lnTo>
                    <a:pt x="2334" y="614"/>
                  </a:lnTo>
                  <a:lnTo>
                    <a:pt x="2342" y="619"/>
                  </a:lnTo>
                  <a:lnTo>
                    <a:pt x="2342" y="605"/>
                  </a:lnTo>
                  <a:lnTo>
                    <a:pt x="2331" y="596"/>
                  </a:lnTo>
                  <a:lnTo>
                    <a:pt x="2331" y="590"/>
                  </a:lnTo>
                  <a:lnTo>
                    <a:pt x="2321" y="575"/>
                  </a:lnTo>
                  <a:lnTo>
                    <a:pt x="2328" y="575"/>
                  </a:lnTo>
                  <a:lnTo>
                    <a:pt x="2334" y="583"/>
                  </a:lnTo>
                  <a:lnTo>
                    <a:pt x="2339" y="578"/>
                  </a:lnTo>
                  <a:lnTo>
                    <a:pt x="2339" y="575"/>
                  </a:lnTo>
                  <a:lnTo>
                    <a:pt x="2349" y="575"/>
                  </a:lnTo>
                  <a:lnTo>
                    <a:pt x="2353" y="581"/>
                  </a:lnTo>
                  <a:lnTo>
                    <a:pt x="2374" y="577"/>
                  </a:lnTo>
                  <a:lnTo>
                    <a:pt x="2374" y="575"/>
                  </a:lnTo>
                  <a:lnTo>
                    <a:pt x="2358" y="554"/>
                  </a:lnTo>
                  <a:lnTo>
                    <a:pt x="2365" y="551"/>
                  </a:lnTo>
                  <a:lnTo>
                    <a:pt x="2377" y="554"/>
                  </a:lnTo>
                  <a:lnTo>
                    <a:pt x="2379" y="562"/>
                  </a:lnTo>
                  <a:lnTo>
                    <a:pt x="2390" y="575"/>
                  </a:lnTo>
                  <a:lnTo>
                    <a:pt x="2385" y="559"/>
                  </a:lnTo>
                  <a:lnTo>
                    <a:pt x="2398" y="560"/>
                  </a:lnTo>
                  <a:lnTo>
                    <a:pt x="2404" y="575"/>
                  </a:lnTo>
                  <a:lnTo>
                    <a:pt x="2420" y="582"/>
                  </a:lnTo>
                  <a:lnTo>
                    <a:pt x="2414" y="590"/>
                  </a:lnTo>
                  <a:lnTo>
                    <a:pt x="2422" y="594"/>
                  </a:lnTo>
                  <a:lnTo>
                    <a:pt x="2439" y="587"/>
                  </a:lnTo>
                  <a:lnTo>
                    <a:pt x="2439" y="594"/>
                  </a:lnTo>
                  <a:lnTo>
                    <a:pt x="2434" y="605"/>
                  </a:lnTo>
                  <a:lnTo>
                    <a:pt x="2433" y="615"/>
                  </a:lnTo>
                  <a:lnTo>
                    <a:pt x="2427" y="623"/>
                  </a:lnTo>
                  <a:lnTo>
                    <a:pt x="2431" y="628"/>
                  </a:lnTo>
                  <a:lnTo>
                    <a:pt x="2439" y="624"/>
                  </a:lnTo>
                  <a:lnTo>
                    <a:pt x="2443" y="631"/>
                  </a:lnTo>
                  <a:lnTo>
                    <a:pt x="2443" y="612"/>
                  </a:lnTo>
                  <a:lnTo>
                    <a:pt x="2466" y="596"/>
                  </a:lnTo>
                  <a:lnTo>
                    <a:pt x="2467" y="597"/>
                  </a:lnTo>
                  <a:lnTo>
                    <a:pt x="2466" y="607"/>
                  </a:lnTo>
                  <a:lnTo>
                    <a:pt x="2467" y="619"/>
                  </a:lnTo>
                  <a:lnTo>
                    <a:pt x="2466" y="636"/>
                  </a:lnTo>
                  <a:lnTo>
                    <a:pt x="2460" y="650"/>
                  </a:lnTo>
                  <a:lnTo>
                    <a:pt x="2459" y="668"/>
                  </a:lnTo>
                  <a:lnTo>
                    <a:pt x="2466" y="683"/>
                  </a:lnTo>
                  <a:lnTo>
                    <a:pt x="2446" y="695"/>
                  </a:lnTo>
                  <a:lnTo>
                    <a:pt x="2451" y="712"/>
                  </a:lnTo>
                  <a:lnTo>
                    <a:pt x="2466" y="711"/>
                  </a:lnTo>
                  <a:lnTo>
                    <a:pt x="2466" y="736"/>
                  </a:lnTo>
                  <a:lnTo>
                    <a:pt x="2482" y="720"/>
                  </a:lnTo>
                  <a:lnTo>
                    <a:pt x="2486" y="727"/>
                  </a:lnTo>
                  <a:lnTo>
                    <a:pt x="2495" y="718"/>
                  </a:lnTo>
                  <a:lnTo>
                    <a:pt x="2495" y="727"/>
                  </a:lnTo>
                  <a:lnTo>
                    <a:pt x="2489" y="733"/>
                  </a:lnTo>
                  <a:lnTo>
                    <a:pt x="2494" y="743"/>
                  </a:lnTo>
                  <a:lnTo>
                    <a:pt x="2504" y="744"/>
                  </a:lnTo>
                  <a:lnTo>
                    <a:pt x="2509" y="727"/>
                  </a:lnTo>
                  <a:lnTo>
                    <a:pt x="2504" y="711"/>
                  </a:lnTo>
                  <a:lnTo>
                    <a:pt x="2506" y="695"/>
                  </a:lnTo>
                  <a:lnTo>
                    <a:pt x="2502" y="682"/>
                  </a:lnTo>
                  <a:lnTo>
                    <a:pt x="2488" y="673"/>
                  </a:lnTo>
                  <a:lnTo>
                    <a:pt x="2488" y="667"/>
                  </a:lnTo>
                  <a:lnTo>
                    <a:pt x="2495" y="636"/>
                  </a:lnTo>
                  <a:lnTo>
                    <a:pt x="2492" y="631"/>
                  </a:lnTo>
                  <a:lnTo>
                    <a:pt x="2489" y="620"/>
                  </a:lnTo>
                  <a:lnTo>
                    <a:pt x="2495" y="620"/>
                  </a:lnTo>
                  <a:lnTo>
                    <a:pt x="2500" y="618"/>
                  </a:lnTo>
                  <a:lnTo>
                    <a:pt x="2504" y="620"/>
                  </a:lnTo>
                  <a:lnTo>
                    <a:pt x="2506" y="625"/>
                  </a:lnTo>
                  <a:lnTo>
                    <a:pt x="2510" y="623"/>
                  </a:lnTo>
                  <a:lnTo>
                    <a:pt x="2521" y="621"/>
                  </a:lnTo>
                  <a:lnTo>
                    <a:pt x="2533" y="628"/>
                  </a:lnTo>
                  <a:lnTo>
                    <a:pt x="2540" y="625"/>
                  </a:lnTo>
                  <a:lnTo>
                    <a:pt x="2545" y="613"/>
                  </a:lnTo>
                  <a:lnTo>
                    <a:pt x="2549" y="607"/>
                  </a:lnTo>
                  <a:lnTo>
                    <a:pt x="2563" y="599"/>
                  </a:lnTo>
                  <a:lnTo>
                    <a:pt x="2563" y="590"/>
                  </a:lnTo>
                  <a:lnTo>
                    <a:pt x="2569" y="574"/>
                  </a:lnTo>
                  <a:lnTo>
                    <a:pt x="2595" y="555"/>
                  </a:lnTo>
                  <a:lnTo>
                    <a:pt x="2602" y="544"/>
                  </a:lnTo>
                  <a:lnTo>
                    <a:pt x="2591" y="542"/>
                  </a:lnTo>
                  <a:lnTo>
                    <a:pt x="2594" y="520"/>
                  </a:lnTo>
                  <a:lnTo>
                    <a:pt x="2592" y="506"/>
                  </a:lnTo>
                  <a:lnTo>
                    <a:pt x="2589" y="491"/>
                  </a:lnTo>
                  <a:lnTo>
                    <a:pt x="2576" y="483"/>
                  </a:lnTo>
                  <a:lnTo>
                    <a:pt x="2575" y="491"/>
                  </a:lnTo>
                  <a:lnTo>
                    <a:pt x="2573" y="499"/>
                  </a:lnTo>
                  <a:lnTo>
                    <a:pt x="2572" y="508"/>
                  </a:lnTo>
                  <a:lnTo>
                    <a:pt x="2579" y="505"/>
                  </a:lnTo>
                  <a:lnTo>
                    <a:pt x="2583" y="497"/>
                  </a:lnTo>
                  <a:lnTo>
                    <a:pt x="2570" y="522"/>
                  </a:lnTo>
                  <a:lnTo>
                    <a:pt x="2551" y="528"/>
                  </a:lnTo>
                  <a:lnTo>
                    <a:pt x="2538" y="526"/>
                  </a:lnTo>
                  <a:lnTo>
                    <a:pt x="2542" y="516"/>
                  </a:lnTo>
                  <a:lnTo>
                    <a:pt x="2543" y="494"/>
                  </a:lnTo>
                  <a:lnTo>
                    <a:pt x="2547" y="491"/>
                  </a:lnTo>
                  <a:lnTo>
                    <a:pt x="2554" y="492"/>
                  </a:lnTo>
                  <a:lnTo>
                    <a:pt x="2563" y="472"/>
                  </a:lnTo>
                  <a:lnTo>
                    <a:pt x="2563" y="462"/>
                  </a:lnTo>
                  <a:lnTo>
                    <a:pt x="2557" y="465"/>
                  </a:lnTo>
                  <a:lnTo>
                    <a:pt x="2557" y="463"/>
                  </a:lnTo>
                  <a:lnTo>
                    <a:pt x="2558" y="449"/>
                  </a:lnTo>
                  <a:lnTo>
                    <a:pt x="2567" y="432"/>
                  </a:lnTo>
                  <a:lnTo>
                    <a:pt x="2586" y="425"/>
                  </a:lnTo>
                  <a:lnTo>
                    <a:pt x="2589" y="421"/>
                  </a:lnTo>
                  <a:lnTo>
                    <a:pt x="2581" y="436"/>
                  </a:lnTo>
                  <a:lnTo>
                    <a:pt x="2581" y="451"/>
                  </a:lnTo>
                  <a:lnTo>
                    <a:pt x="2585" y="458"/>
                  </a:lnTo>
                  <a:lnTo>
                    <a:pt x="2595" y="445"/>
                  </a:lnTo>
                  <a:lnTo>
                    <a:pt x="2599" y="427"/>
                  </a:lnTo>
                  <a:lnTo>
                    <a:pt x="2594" y="408"/>
                  </a:lnTo>
                  <a:lnTo>
                    <a:pt x="2583" y="408"/>
                  </a:lnTo>
                  <a:lnTo>
                    <a:pt x="2569" y="420"/>
                  </a:lnTo>
                  <a:lnTo>
                    <a:pt x="2556" y="418"/>
                  </a:lnTo>
                  <a:lnTo>
                    <a:pt x="2542" y="391"/>
                  </a:lnTo>
                  <a:lnTo>
                    <a:pt x="2536" y="386"/>
                  </a:lnTo>
                  <a:lnTo>
                    <a:pt x="2537" y="394"/>
                  </a:lnTo>
                  <a:lnTo>
                    <a:pt x="2532" y="399"/>
                  </a:lnTo>
                  <a:lnTo>
                    <a:pt x="2524" y="392"/>
                  </a:lnTo>
                  <a:lnTo>
                    <a:pt x="2524" y="387"/>
                  </a:lnTo>
                  <a:lnTo>
                    <a:pt x="2508" y="379"/>
                  </a:lnTo>
                  <a:lnTo>
                    <a:pt x="2505" y="372"/>
                  </a:lnTo>
                  <a:lnTo>
                    <a:pt x="2505" y="367"/>
                  </a:lnTo>
                  <a:lnTo>
                    <a:pt x="2479" y="370"/>
                  </a:lnTo>
                  <a:lnTo>
                    <a:pt x="2465" y="360"/>
                  </a:lnTo>
                  <a:lnTo>
                    <a:pt x="2461" y="352"/>
                  </a:lnTo>
                  <a:lnTo>
                    <a:pt x="2465" y="345"/>
                  </a:lnTo>
                  <a:lnTo>
                    <a:pt x="2447" y="336"/>
                  </a:lnTo>
                  <a:lnTo>
                    <a:pt x="2445" y="328"/>
                  </a:lnTo>
                  <a:lnTo>
                    <a:pt x="2436" y="318"/>
                  </a:lnTo>
                  <a:lnTo>
                    <a:pt x="2434" y="290"/>
                  </a:lnTo>
                  <a:lnTo>
                    <a:pt x="2434" y="275"/>
                  </a:lnTo>
                  <a:lnTo>
                    <a:pt x="2435" y="266"/>
                  </a:lnTo>
                  <a:lnTo>
                    <a:pt x="2441" y="262"/>
                  </a:lnTo>
                  <a:lnTo>
                    <a:pt x="2445" y="262"/>
                  </a:lnTo>
                  <a:lnTo>
                    <a:pt x="2456" y="236"/>
                  </a:lnTo>
                  <a:lnTo>
                    <a:pt x="2459" y="236"/>
                  </a:lnTo>
                  <a:lnTo>
                    <a:pt x="2461" y="242"/>
                  </a:lnTo>
                  <a:lnTo>
                    <a:pt x="2465" y="237"/>
                  </a:lnTo>
                  <a:lnTo>
                    <a:pt x="2466" y="222"/>
                  </a:lnTo>
                  <a:lnTo>
                    <a:pt x="2461" y="227"/>
                  </a:lnTo>
                  <a:lnTo>
                    <a:pt x="2452" y="204"/>
                  </a:lnTo>
                  <a:lnTo>
                    <a:pt x="2444" y="194"/>
                  </a:lnTo>
                  <a:lnTo>
                    <a:pt x="2444" y="184"/>
                  </a:lnTo>
                  <a:lnTo>
                    <a:pt x="2445" y="171"/>
                  </a:lnTo>
                  <a:lnTo>
                    <a:pt x="2452" y="156"/>
                  </a:lnTo>
                  <a:lnTo>
                    <a:pt x="2449" y="156"/>
                  </a:lnTo>
                  <a:lnTo>
                    <a:pt x="2450" y="145"/>
                  </a:lnTo>
                  <a:lnTo>
                    <a:pt x="2451" y="137"/>
                  </a:lnTo>
                  <a:lnTo>
                    <a:pt x="2451" y="122"/>
                  </a:lnTo>
                  <a:lnTo>
                    <a:pt x="2455" y="117"/>
                  </a:lnTo>
                  <a:lnTo>
                    <a:pt x="2460" y="118"/>
                  </a:lnTo>
                  <a:lnTo>
                    <a:pt x="2461" y="114"/>
                  </a:lnTo>
                  <a:lnTo>
                    <a:pt x="2462" y="106"/>
                  </a:lnTo>
                  <a:lnTo>
                    <a:pt x="2470" y="101"/>
                  </a:lnTo>
                  <a:lnTo>
                    <a:pt x="2488" y="124"/>
                  </a:lnTo>
                  <a:lnTo>
                    <a:pt x="2492" y="123"/>
                  </a:lnTo>
                  <a:lnTo>
                    <a:pt x="2495" y="107"/>
                  </a:lnTo>
                  <a:lnTo>
                    <a:pt x="2493" y="86"/>
                  </a:lnTo>
                  <a:lnTo>
                    <a:pt x="2487" y="85"/>
                  </a:lnTo>
                  <a:lnTo>
                    <a:pt x="2481" y="79"/>
                  </a:lnTo>
                  <a:lnTo>
                    <a:pt x="2479" y="67"/>
                  </a:lnTo>
                  <a:lnTo>
                    <a:pt x="2488" y="52"/>
                  </a:lnTo>
                  <a:lnTo>
                    <a:pt x="2502" y="36"/>
                  </a:lnTo>
                  <a:lnTo>
                    <a:pt x="2505" y="26"/>
                  </a:lnTo>
                  <a:lnTo>
                    <a:pt x="2506" y="16"/>
                  </a:lnTo>
                  <a:lnTo>
                    <a:pt x="2513" y="2"/>
                  </a:lnTo>
                  <a:lnTo>
                    <a:pt x="2522" y="0"/>
                  </a:lnTo>
                  <a:lnTo>
                    <a:pt x="2531" y="2"/>
                  </a:lnTo>
                  <a:lnTo>
                    <a:pt x="2541" y="0"/>
                  </a:lnTo>
                  <a:lnTo>
                    <a:pt x="2551" y="10"/>
                  </a:lnTo>
                  <a:lnTo>
                    <a:pt x="2549" y="18"/>
                  </a:lnTo>
                  <a:lnTo>
                    <a:pt x="2546" y="22"/>
                  </a:lnTo>
                  <a:lnTo>
                    <a:pt x="2545" y="32"/>
                  </a:lnTo>
                  <a:lnTo>
                    <a:pt x="2546" y="38"/>
                  </a:lnTo>
                  <a:lnTo>
                    <a:pt x="2554" y="32"/>
                  </a:lnTo>
                  <a:lnTo>
                    <a:pt x="2554" y="49"/>
                  </a:lnTo>
                  <a:lnTo>
                    <a:pt x="2564" y="40"/>
                  </a:lnTo>
                  <a:lnTo>
                    <a:pt x="2567" y="32"/>
                  </a:lnTo>
                  <a:lnTo>
                    <a:pt x="2576" y="44"/>
                  </a:lnTo>
                  <a:lnTo>
                    <a:pt x="2594" y="37"/>
                  </a:lnTo>
                  <a:lnTo>
                    <a:pt x="2594" y="47"/>
                  </a:lnTo>
                  <a:lnTo>
                    <a:pt x="2590" y="63"/>
                  </a:lnTo>
                  <a:lnTo>
                    <a:pt x="2595" y="75"/>
                  </a:lnTo>
                  <a:lnTo>
                    <a:pt x="2605" y="76"/>
                  </a:lnTo>
                  <a:lnTo>
                    <a:pt x="2632" y="115"/>
                  </a:lnTo>
                  <a:lnTo>
                    <a:pt x="2637" y="147"/>
                  </a:lnTo>
                  <a:lnTo>
                    <a:pt x="2638" y="167"/>
                  </a:lnTo>
                  <a:lnTo>
                    <a:pt x="2637" y="190"/>
                  </a:lnTo>
                  <a:lnTo>
                    <a:pt x="2633" y="189"/>
                  </a:lnTo>
                  <a:lnTo>
                    <a:pt x="2634" y="198"/>
                  </a:lnTo>
                  <a:lnTo>
                    <a:pt x="2645" y="201"/>
                  </a:lnTo>
                  <a:lnTo>
                    <a:pt x="2648" y="221"/>
                  </a:lnTo>
                  <a:lnTo>
                    <a:pt x="2662" y="220"/>
                  </a:lnTo>
                  <a:lnTo>
                    <a:pt x="2671" y="230"/>
                  </a:lnTo>
                  <a:lnTo>
                    <a:pt x="2671" y="244"/>
                  </a:lnTo>
                  <a:lnTo>
                    <a:pt x="2672" y="251"/>
                  </a:lnTo>
                  <a:lnTo>
                    <a:pt x="2681" y="264"/>
                  </a:lnTo>
                  <a:lnTo>
                    <a:pt x="2683" y="274"/>
                  </a:lnTo>
                  <a:lnTo>
                    <a:pt x="2685" y="284"/>
                  </a:lnTo>
                  <a:lnTo>
                    <a:pt x="2688" y="284"/>
                  </a:lnTo>
                  <a:lnTo>
                    <a:pt x="2692" y="279"/>
                  </a:lnTo>
                  <a:lnTo>
                    <a:pt x="2693" y="274"/>
                  </a:lnTo>
                  <a:lnTo>
                    <a:pt x="2701" y="280"/>
                  </a:lnTo>
                  <a:lnTo>
                    <a:pt x="2703" y="297"/>
                  </a:lnTo>
                  <a:lnTo>
                    <a:pt x="2709" y="301"/>
                  </a:lnTo>
                  <a:lnTo>
                    <a:pt x="2713" y="308"/>
                  </a:lnTo>
                  <a:lnTo>
                    <a:pt x="2694" y="312"/>
                  </a:lnTo>
                  <a:lnTo>
                    <a:pt x="2671" y="301"/>
                  </a:lnTo>
                  <a:lnTo>
                    <a:pt x="2664" y="302"/>
                  </a:lnTo>
                  <a:lnTo>
                    <a:pt x="2665" y="306"/>
                  </a:lnTo>
                  <a:lnTo>
                    <a:pt x="2665" y="312"/>
                  </a:lnTo>
                  <a:lnTo>
                    <a:pt x="2661" y="316"/>
                  </a:lnTo>
                  <a:lnTo>
                    <a:pt x="2661" y="318"/>
                  </a:lnTo>
                  <a:lnTo>
                    <a:pt x="2680" y="321"/>
                  </a:lnTo>
                  <a:lnTo>
                    <a:pt x="2688" y="334"/>
                  </a:lnTo>
                  <a:lnTo>
                    <a:pt x="2683" y="343"/>
                  </a:lnTo>
                  <a:lnTo>
                    <a:pt x="2676" y="352"/>
                  </a:lnTo>
                  <a:lnTo>
                    <a:pt x="2670" y="352"/>
                  </a:lnTo>
                  <a:lnTo>
                    <a:pt x="2664" y="357"/>
                  </a:lnTo>
                  <a:lnTo>
                    <a:pt x="2658" y="357"/>
                  </a:lnTo>
                  <a:lnTo>
                    <a:pt x="2656" y="364"/>
                  </a:lnTo>
                  <a:lnTo>
                    <a:pt x="2648" y="371"/>
                  </a:lnTo>
                  <a:lnTo>
                    <a:pt x="2650" y="378"/>
                  </a:lnTo>
                  <a:lnTo>
                    <a:pt x="2649" y="381"/>
                  </a:lnTo>
                  <a:lnTo>
                    <a:pt x="2669" y="381"/>
                  </a:lnTo>
                  <a:lnTo>
                    <a:pt x="2673" y="388"/>
                  </a:lnTo>
                  <a:lnTo>
                    <a:pt x="2678" y="402"/>
                  </a:lnTo>
                  <a:lnTo>
                    <a:pt x="2692" y="408"/>
                  </a:lnTo>
                  <a:lnTo>
                    <a:pt x="2705" y="405"/>
                  </a:lnTo>
                  <a:lnTo>
                    <a:pt x="2715" y="391"/>
                  </a:lnTo>
                  <a:lnTo>
                    <a:pt x="2723" y="389"/>
                  </a:lnTo>
                  <a:lnTo>
                    <a:pt x="2724" y="395"/>
                  </a:lnTo>
                  <a:lnTo>
                    <a:pt x="2718" y="404"/>
                  </a:lnTo>
                  <a:lnTo>
                    <a:pt x="2725" y="402"/>
                  </a:lnTo>
                  <a:lnTo>
                    <a:pt x="2731" y="413"/>
                  </a:lnTo>
                  <a:lnTo>
                    <a:pt x="2735" y="409"/>
                  </a:lnTo>
                  <a:lnTo>
                    <a:pt x="2745" y="415"/>
                  </a:lnTo>
                  <a:lnTo>
                    <a:pt x="2748" y="406"/>
                  </a:lnTo>
                  <a:lnTo>
                    <a:pt x="2751" y="421"/>
                  </a:lnTo>
                  <a:lnTo>
                    <a:pt x="2748" y="432"/>
                  </a:lnTo>
                  <a:lnTo>
                    <a:pt x="2744" y="440"/>
                  </a:lnTo>
                  <a:lnTo>
                    <a:pt x="2735" y="430"/>
                  </a:lnTo>
                  <a:lnTo>
                    <a:pt x="2729" y="434"/>
                  </a:lnTo>
                  <a:lnTo>
                    <a:pt x="2720" y="431"/>
                  </a:lnTo>
                  <a:lnTo>
                    <a:pt x="2745" y="465"/>
                  </a:lnTo>
                  <a:lnTo>
                    <a:pt x="2755" y="469"/>
                  </a:lnTo>
                  <a:lnTo>
                    <a:pt x="2756" y="479"/>
                  </a:lnTo>
                  <a:lnTo>
                    <a:pt x="2764" y="494"/>
                  </a:lnTo>
                  <a:lnTo>
                    <a:pt x="2763" y="499"/>
                  </a:lnTo>
                  <a:lnTo>
                    <a:pt x="2773" y="515"/>
                  </a:lnTo>
                  <a:lnTo>
                    <a:pt x="2768" y="531"/>
                  </a:lnTo>
                  <a:lnTo>
                    <a:pt x="2768" y="549"/>
                  </a:lnTo>
                  <a:lnTo>
                    <a:pt x="2766" y="558"/>
                  </a:lnTo>
                  <a:lnTo>
                    <a:pt x="2771" y="574"/>
                  </a:lnTo>
                  <a:lnTo>
                    <a:pt x="2775" y="581"/>
                  </a:lnTo>
                  <a:lnTo>
                    <a:pt x="2779" y="591"/>
                  </a:lnTo>
                  <a:lnTo>
                    <a:pt x="2787" y="581"/>
                  </a:lnTo>
                  <a:lnTo>
                    <a:pt x="2798" y="559"/>
                  </a:lnTo>
                  <a:lnTo>
                    <a:pt x="2798" y="540"/>
                  </a:lnTo>
                  <a:lnTo>
                    <a:pt x="2799" y="535"/>
                  </a:lnTo>
                  <a:lnTo>
                    <a:pt x="2800" y="532"/>
                  </a:lnTo>
                  <a:lnTo>
                    <a:pt x="2806" y="532"/>
                  </a:lnTo>
                  <a:lnTo>
                    <a:pt x="2807" y="513"/>
                  </a:lnTo>
                  <a:lnTo>
                    <a:pt x="2806" y="495"/>
                  </a:lnTo>
                  <a:lnTo>
                    <a:pt x="2806" y="480"/>
                  </a:lnTo>
                  <a:lnTo>
                    <a:pt x="2818" y="465"/>
                  </a:lnTo>
                  <a:lnTo>
                    <a:pt x="2826" y="447"/>
                  </a:lnTo>
                  <a:lnTo>
                    <a:pt x="2837" y="442"/>
                  </a:lnTo>
                  <a:lnTo>
                    <a:pt x="2850" y="443"/>
                  </a:lnTo>
                  <a:lnTo>
                    <a:pt x="2855" y="462"/>
                  </a:lnTo>
                  <a:lnTo>
                    <a:pt x="2866" y="480"/>
                  </a:lnTo>
                  <a:lnTo>
                    <a:pt x="2896" y="505"/>
                  </a:lnTo>
                  <a:lnTo>
                    <a:pt x="2901" y="517"/>
                  </a:lnTo>
                  <a:lnTo>
                    <a:pt x="2907" y="554"/>
                  </a:lnTo>
                  <a:lnTo>
                    <a:pt x="2913" y="575"/>
                  </a:lnTo>
                  <a:lnTo>
                    <a:pt x="2914" y="592"/>
                  </a:lnTo>
                  <a:lnTo>
                    <a:pt x="2906" y="599"/>
                  </a:lnTo>
                  <a:lnTo>
                    <a:pt x="2897" y="597"/>
                  </a:lnTo>
                  <a:lnTo>
                    <a:pt x="2893" y="592"/>
                  </a:lnTo>
                  <a:lnTo>
                    <a:pt x="2893" y="575"/>
                  </a:lnTo>
                  <a:lnTo>
                    <a:pt x="2884" y="598"/>
                  </a:lnTo>
                  <a:lnTo>
                    <a:pt x="2887" y="615"/>
                  </a:lnTo>
                  <a:lnTo>
                    <a:pt x="2884" y="631"/>
                  </a:lnTo>
                  <a:lnTo>
                    <a:pt x="2884" y="641"/>
                  </a:lnTo>
                  <a:lnTo>
                    <a:pt x="2895" y="663"/>
                  </a:lnTo>
                  <a:lnTo>
                    <a:pt x="2900" y="677"/>
                  </a:lnTo>
                  <a:lnTo>
                    <a:pt x="2908" y="689"/>
                  </a:lnTo>
                  <a:lnTo>
                    <a:pt x="2930" y="732"/>
                  </a:lnTo>
                  <a:lnTo>
                    <a:pt x="2936" y="737"/>
                  </a:lnTo>
                  <a:lnTo>
                    <a:pt x="2944" y="746"/>
                  </a:lnTo>
                  <a:lnTo>
                    <a:pt x="2954" y="741"/>
                  </a:lnTo>
                  <a:lnTo>
                    <a:pt x="2955" y="732"/>
                  </a:lnTo>
                  <a:lnTo>
                    <a:pt x="2957" y="721"/>
                  </a:lnTo>
                  <a:lnTo>
                    <a:pt x="2966" y="716"/>
                  </a:lnTo>
                  <a:lnTo>
                    <a:pt x="2971" y="721"/>
                  </a:lnTo>
                  <a:lnTo>
                    <a:pt x="2974" y="715"/>
                  </a:lnTo>
                  <a:lnTo>
                    <a:pt x="2977" y="720"/>
                  </a:lnTo>
                  <a:lnTo>
                    <a:pt x="2983" y="721"/>
                  </a:lnTo>
                  <a:lnTo>
                    <a:pt x="2987" y="699"/>
                  </a:lnTo>
                  <a:lnTo>
                    <a:pt x="2987" y="679"/>
                  </a:lnTo>
                  <a:lnTo>
                    <a:pt x="2988" y="673"/>
                  </a:lnTo>
                  <a:lnTo>
                    <a:pt x="2997" y="653"/>
                  </a:lnTo>
                  <a:lnTo>
                    <a:pt x="3009" y="640"/>
                  </a:lnTo>
                  <a:lnTo>
                    <a:pt x="3020" y="607"/>
                  </a:lnTo>
                  <a:lnTo>
                    <a:pt x="3021" y="592"/>
                  </a:lnTo>
                  <a:lnTo>
                    <a:pt x="3027" y="586"/>
                  </a:lnTo>
                  <a:lnTo>
                    <a:pt x="3030" y="545"/>
                  </a:lnTo>
                  <a:lnTo>
                    <a:pt x="3029" y="538"/>
                  </a:lnTo>
                  <a:lnTo>
                    <a:pt x="3035" y="531"/>
                  </a:lnTo>
                  <a:lnTo>
                    <a:pt x="3047" y="529"/>
                  </a:lnTo>
                  <a:lnTo>
                    <a:pt x="3049" y="523"/>
                  </a:lnTo>
                  <a:lnTo>
                    <a:pt x="3054" y="524"/>
                  </a:lnTo>
                  <a:lnTo>
                    <a:pt x="3064" y="520"/>
                  </a:lnTo>
                  <a:lnTo>
                    <a:pt x="3076" y="524"/>
                  </a:lnTo>
                  <a:lnTo>
                    <a:pt x="3087" y="522"/>
                  </a:lnTo>
                  <a:lnTo>
                    <a:pt x="3083" y="517"/>
                  </a:lnTo>
                  <a:lnTo>
                    <a:pt x="3069" y="515"/>
                  </a:lnTo>
                  <a:lnTo>
                    <a:pt x="3064" y="507"/>
                  </a:lnTo>
                  <a:lnTo>
                    <a:pt x="3068" y="501"/>
                  </a:lnTo>
                  <a:lnTo>
                    <a:pt x="3065" y="496"/>
                  </a:lnTo>
                  <a:lnTo>
                    <a:pt x="3075" y="496"/>
                  </a:lnTo>
                  <a:lnTo>
                    <a:pt x="3074" y="488"/>
                  </a:lnTo>
                  <a:lnTo>
                    <a:pt x="3079" y="485"/>
                  </a:lnTo>
                  <a:lnTo>
                    <a:pt x="3090" y="489"/>
                  </a:lnTo>
                  <a:lnTo>
                    <a:pt x="3087" y="479"/>
                  </a:lnTo>
                  <a:lnTo>
                    <a:pt x="3080" y="479"/>
                  </a:lnTo>
                  <a:lnTo>
                    <a:pt x="3073" y="469"/>
                  </a:lnTo>
                  <a:lnTo>
                    <a:pt x="3059" y="465"/>
                  </a:lnTo>
                  <a:lnTo>
                    <a:pt x="3052" y="456"/>
                  </a:lnTo>
                  <a:lnTo>
                    <a:pt x="3047" y="442"/>
                  </a:lnTo>
                  <a:lnTo>
                    <a:pt x="3048" y="431"/>
                  </a:lnTo>
                  <a:lnTo>
                    <a:pt x="3049" y="426"/>
                  </a:lnTo>
                  <a:lnTo>
                    <a:pt x="3046" y="410"/>
                  </a:lnTo>
                  <a:lnTo>
                    <a:pt x="3048" y="400"/>
                  </a:lnTo>
                  <a:lnTo>
                    <a:pt x="3044" y="386"/>
                  </a:lnTo>
                  <a:lnTo>
                    <a:pt x="3046" y="381"/>
                  </a:lnTo>
                  <a:lnTo>
                    <a:pt x="3048" y="371"/>
                  </a:lnTo>
                  <a:lnTo>
                    <a:pt x="3048" y="360"/>
                  </a:lnTo>
                  <a:lnTo>
                    <a:pt x="3067" y="365"/>
                  </a:lnTo>
                  <a:lnTo>
                    <a:pt x="3075" y="356"/>
                  </a:lnTo>
                  <a:lnTo>
                    <a:pt x="3097" y="355"/>
                  </a:lnTo>
                  <a:lnTo>
                    <a:pt x="3116" y="360"/>
                  </a:lnTo>
                  <a:lnTo>
                    <a:pt x="3126" y="371"/>
                  </a:lnTo>
                  <a:lnTo>
                    <a:pt x="3150" y="384"/>
                  </a:lnTo>
                  <a:lnTo>
                    <a:pt x="3173" y="381"/>
                  </a:lnTo>
                  <a:lnTo>
                    <a:pt x="3181" y="386"/>
                  </a:lnTo>
                  <a:lnTo>
                    <a:pt x="3192" y="383"/>
                  </a:lnTo>
                  <a:lnTo>
                    <a:pt x="3200" y="378"/>
                  </a:lnTo>
                  <a:lnTo>
                    <a:pt x="3205" y="386"/>
                  </a:lnTo>
                  <a:lnTo>
                    <a:pt x="3205" y="403"/>
                  </a:lnTo>
                  <a:lnTo>
                    <a:pt x="3207" y="411"/>
                  </a:lnTo>
                  <a:lnTo>
                    <a:pt x="3198" y="415"/>
                  </a:lnTo>
                  <a:lnTo>
                    <a:pt x="3205" y="415"/>
                  </a:lnTo>
                  <a:lnTo>
                    <a:pt x="3216" y="431"/>
                  </a:lnTo>
                  <a:lnTo>
                    <a:pt x="3224" y="445"/>
                  </a:lnTo>
                  <a:lnTo>
                    <a:pt x="3220" y="451"/>
                  </a:lnTo>
                  <a:lnTo>
                    <a:pt x="3223" y="453"/>
                  </a:lnTo>
                  <a:lnTo>
                    <a:pt x="3251" y="451"/>
                  </a:lnTo>
                  <a:lnTo>
                    <a:pt x="3259" y="458"/>
                  </a:lnTo>
                  <a:lnTo>
                    <a:pt x="3269" y="461"/>
                  </a:lnTo>
                  <a:lnTo>
                    <a:pt x="3272" y="470"/>
                  </a:lnTo>
                  <a:lnTo>
                    <a:pt x="3262" y="484"/>
                  </a:lnTo>
                  <a:lnTo>
                    <a:pt x="3246" y="496"/>
                  </a:lnTo>
                  <a:lnTo>
                    <a:pt x="3240" y="508"/>
                  </a:lnTo>
                  <a:lnTo>
                    <a:pt x="3272" y="513"/>
                  </a:lnTo>
                  <a:lnTo>
                    <a:pt x="3277" y="526"/>
                  </a:lnTo>
                  <a:lnTo>
                    <a:pt x="3275" y="542"/>
                  </a:lnTo>
                  <a:lnTo>
                    <a:pt x="3271" y="549"/>
                  </a:lnTo>
                  <a:lnTo>
                    <a:pt x="3258" y="558"/>
                  </a:lnTo>
                  <a:lnTo>
                    <a:pt x="3252" y="559"/>
                  </a:lnTo>
                  <a:lnTo>
                    <a:pt x="3246" y="570"/>
                  </a:lnTo>
                  <a:lnTo>
                    <a:pt x="3242" y="577"/>
                  </a:lnTo>
                  <a:lnTo>
                    <a:pt x="3236" y="571"/>
                  </a:lnTo>
                  <a:lnTo>
                    <a:pt x="3232" y="556"/>
                  </a:lnTo>
                  <a:lnTo>
                    <a:pt x="3225" y="559"/>
                  </a:lnTo>
                  <a:lnTo>
                    <a:pt x="3223" y="566"/>
                  </a:lnTo>
                  <a:lnTo>
                    <a:pt x="3208" y="559"/>
                  </a:lnTo>
                  <a:lnTo>
                    <a:pt x="3207" y="569"/>
                  </a:lnTo>
                  <a:lnTo>
                    <a:pt x="3220" y="588"/>
                  </a:lnTo>
                  <a:lnTo>
                    <a:pt x="3215" y="592"/>
                  </a:lnTo>
                  <a:lnTo>
                    <a:pt x="3215" y="596"/>
                  </a:lnTo>
                  <a:lnTo>
                    <a:pt x="3221" y="597"/>
                  </a:lnTo>
                  <a:lnTo>
                    <a:pt x="3221" y="605"/>
                  </a:lnTo>
                  <a:lnTo>
                    <a:pt x="3220" y="613"/>
                  </a:lnTo>
                  <a:lnTo>
                    <a:pt x="3239" y="604"/>
                  </a:lnTo>
                  <a:lnTo>
                    <a:pt x="3232" y="620"/>
                  </a:lnTo>
                  <a:lnTo>
                    <a:pt x="3230" y="637"/>
                  </a:lnTo>
                  <a:lnTo>
                    <a:pt x="3231" y="651"/>
                  </a:lnTo>
                  <a:lnTo>
                    <a:pt x="3257" y="688"/>
                  </a:lnTo>
                  <a:lnTo>
                    <a:pt x="3268" y="699"/>
                  </a:lnTo>
                  <a:lnTo>
                    <a:pt x="3275" y="711"/>
                  </a:lnTo>
                  <a:lnTo>
                    <a:pt x="3275" y="717"/>
                  </a:lnTo>
                  <a:lnTo>
                    <a:pt x="3271" y="723"/>
                  </a:lnTo>
                  <a:lnTo>
                    <a:pt x="3271" y="738"/>
                  </a:lnTo>
                  <a:lnTo>
                    <a:pt x="3274" y="748"/>
                  </a:lnTo>
                  <a:lnTo>
                    <a:pt x="3268" y="755"/>
                  </a:lnTo>
                  <a:lnTo>
                    <a:pt x="3268" y="764"/>
                  </a:lnTo>
                  <a:lnTo>
                    <a:pt x="3255" y="770"/>
                  </a:lnTo>
                  <a:lnTo>
                    <a:pt x="3248" y="776"/>
                  </a:lnTo>
                  <a:lnTo>
                    <a:pt x="3236" y="790"/>
                  </a:lnTo>
                  <a:lnTo>
                    <a:pt x="3235" y="798"/>
                  </a:lnTo>
                  <a:lnTo>
                    <a:pt x="3230" y="807"/>
                  </a:lnTo>
                  <a:lnTo>
                    <a:pt x="3202" y="835"/>
                  </a:lnTo>
                  <a:lnTo>
                    <a:pt x="3183" y="840"/>
                  </a:lnTo>
                  <a:lnTo>
                    <a:pt x="3180" y="851"/>
                  </a:lnTo>
                  <a:lnTo>
                    <a:pt x="3170" y="863"/>
                  </a:lnTo>
                  <a:lnTo>
                    <a:pt x="3162" y="863"/>
                  </a:lnTo>
                  <a:lnTo>
                    <a:pt x="3157" y="859"/>
                  </a:lnTo>
                  <a:lnTo>
                    <a:pt x="3155" y="851"/>
                  </a:lnTo>
                  <a:lnTo>
                    <a:pt x="3134" y="831"/>
                  </a:lnTo>
                  <a:lnTo>
                    <a:pt x="3126" y="819"/>
                  </a:lnTo>
                  <a:lnTo>
                    <a:pt x="3119" y="827"/>
                  </a:lnTo>
                  <a:lnTo>
                    <a:pt x="3121" y="836"/>
                  </a:lnTo>
                  <a:lnTo>
                    <a:pt x="3133" y="855"/>
                  </a:lnTo>
                  <a:lnTo>
                    <a:pt x="3134" y="868"/>
                  </a:lnTo>
                  <a:lnTo>
                    <a:pt x="3140" y="886"/>
                  </a:lnTo>
                  <a:lnTo>
                    <a:pt x="3140" y="892"/>
                  </a:lnTo>
                  <a:lnTo>
                    <a:pt x="3139" y="886"/>
                  </a:lnTo>
                  <a:lnTo>
                    <a:pt x="3128" y="884"/>
                  </a:lnTo>
                  <a:lnTo>
                    <a:pt x="3114" y="870"/>
                  </a:lnTo>
                  <a:lnTo>
                    <a:pt x="3106" y="866"/>
                  </a:lnTo>
                  <a:lnTo>
                    <a:pt x="3103" y="863"/>
                  </a:lnTo>
                  <a:lnTo>
                    <a:pt x="3100" y="863"/>
                  </a:lnTo>
                  <a:lnTo>
                    <a:pt x="3100" y="887"/>
                  </a:lnTo>
                  <a:lnTo>
                    <a:pt x="3084" y="881"/>
                  </a:lnTo>
                  <a:lnTo>
                    <a:pt x="3076" y="882"/>
                  </a:lnTo>
                  <a:lnTo>
                    <a:pt x="3065" y="874"/>
                  </a:lnTo>
                  <a:lnTo>
                    <a:pt x="3063" y="879"/>
                  </a:lnTo>
                  <a:lnTo>
                    <a:pt x="3053" y="836"/>
                  </a:lnTo>
                  <a:lnTo>
                    <a:pt x="3044" y="835"/>
                  </a:lnTo>
                  <a:lnTo>
                    <a:pt x="3026" y="849"/>
                  </a:lnTo>
                  <a:lnTo>
                    <a:pt x="3025" y="846"/>
                  </a:lnTo>
                  <a:lnTo>
                    <a:pt x="3017" y="847"/>
                  </a:lnTo>
                  <a:lnTo>
                    <a:pt x="2990" y="838"/>
                  </a:lnTo>
                  <a:lnTo>
                    <a:pt x="2979" y="847"/>
                  </a:lnTo>
                  <a:lnTo>
                    <a:pt x="2981" y="854"/>
                  </a:lnTo>
                  <a:lnTo>
                    <a:pt x="2977" y="856"/>
                  </a:lnTo>
                  <a:lnTo>
                    <a:pt x="2979" y="865"/>
                  </a:lnTo>
                  <a:lnTo>
                    <a:pt x="3003" y="877"/>
                  </a:lnTo>
                  <a:lnTo>
                    <a:pt x="3011" y="878"/>
                  </a:lnTo>
                  <a:lnTo>
                    <a:pt x="3017" y="887"/>
                  </a:lnTo>
                  <a:lnTo>
                    <a:pt x="3015" y="895"/>
                  </a:lnTo>
                  <a:lnTo>
                    <a:pt x="3015" y="905"/>
                  </a:lnTo>
                  <a:lnTo>
                    <a:pt x="3011" y="909"/>
                  </a:lnTo>
                  <a:lnTo>
                    <a:pt x="3011" y="915"/>
                  </a:lnTo>
                  <a:lnTo>
                    <a:pt x="3009" y="921"/>
                  </a:lnTo>
                  <a:lnTo>
                    <a:pt x="3001" y="927"/>
                  </a:lnTo>
                  <a:lnTo>
                    <a:pt x="2994" y="944"/>
                  </a:lnTo>
                  <a:lnTo>
                    <a:pt x="2988" y="953"/>
                  </a:lnTo>
                  <a:lnTo>
                    <a:pt x="2981" y="960"/>
                  </a:lnTo>
                  <a:lnTo>
                    <a:pt x="2978" y="968"/>
                  </a:lnTo>
                  <a:lnTo>
                    <a:pt x="2967" y="973"/>
                  </a:lnTo>
                  <a:lnTo>
                    <a:pt x="2960" y="991"/>
                  </a:lnTo>
                  <a:lnTo>
                    <a:pt x="2956" y="996"/>
                  </a:lnTo>
                  <a:lnTo>
                    <a:pt x="2946" y="999"/>
                  </a:lnTo>
                  <a:lnTo>
                    <a:pt x="2909" y="1002"/>
                  </a:lnTo>
                  <a:lnTo>
                    <a:pt x="2906" y="994"/>
                  </a:lnTo>
                  <a:lnTo>
                    <a:pt x="2900" y="984"/>
                  </a:lnTo>
                  <a:lnTo>
                    <a:pt x="2869" y="958"/>
                  </a:lnTo>
                  <a:lnTo>
                    <a:pt x="2869" y="956"/>
                  </a:lnTo>
                  <a:lnTo>
                    <a:pt x="2847" y="947"/>
                  </a:lnTo>
                  <a:lnTo>
                    <a:pt x="2826" y="930"/>
                  </a:lnTo>
                  <a:lnTo>
                    <a:pt x="2818" y="929"/>
                  </a:lnTo>
                  <a:lnTo>
                    <a:pt x="2810" y="932"/>
                  </a:lnTo>
                  <a:lnTo>
                    <a:pt x="2794" y="927"/>
                  </a:lnTo>
                  <a:lnTo>
                    <a:pt x="2789" y="940"/>
                  </a:lnTo>
                  <a:lnTo>
                    <a:pt x="2807" y="951"/>
                  </a:lnTo>
                  <a:lnTo>
                    <a:pt x="2822" y="967"/>
                  </a:lnTo>
                  <a:lnTo>
                    <a:pt x="2833" y="986"/>
                  </a:lnTo>
                  <a:lnTo>
                    <a:pt x="2850" y="1002"/>
                  </a:lnTo>
                  <a:lnTo>
                    <a:pt x="2879" y="1006"/>
                  </a:lnTo>
                  <a:lnTo>
                    <a:pt x="2903" y="1016"/>
                  </a:lnTo>
                  <a:lnTo>
                    <a:pt x="2912" y="1011"/>
                  </a:lnTo>
                  <a:lnTo>
                    <a:pt x="2936" y="1012"/>
                  </a:lnTo>
                  <a:lnTo>
                    <a:pt x="2961" y="1016"/>
                  </a:lnTo>
                  <a:lnTo>
                    <a:pt x="2962" y="1021"/>
                  </a:lnTo>
                  <a:lnTo>
                    <a:pt x="2968" y="1019"/>
                  </a:lnTo>
                  <a:lnTo>
                    <a:pt x="2965" y="1032"/>
                  </a:lnTo>
                  <a:lnTo>
                    <a:pt x="2960" y="1040"/>
                  </a:lnTo>
                  <a:lnTo>
                    <a:pt x="2960" y="1050"/>
                  </a:lnTo>
                  <a:lnTo>
                    <a:pt x="2950" y="1062"/>
                  </a:lnTo>
                  <a:lnTo>
                    <a:pt x="2946" y="1081"/>
                  </a:lnTo>
                  <a:lnTo>
                    <a:pt x="2939" y="1085"/>
                  </a:lnTo>
                  <a:lnTo>
                    <a:pt x="2931" y="1104"/>
                  </a:lnTo>
                  <a:lnTo>
                    <a:pt x="2918" y="1110"/>
                  </a:lnTo>
                  <a:lnTo>
                    <a:pt x="2918" y="1125"/>
                  </a:lnTo>
                  <a:lnTo>
                    <a:pt x="2913" y="1131"/>
                  </a:lnTo>
                  <a:lnTo>
                    <a:pt x="2903" y="1153"/>
                  </a:lnTo>
                  <a:lnTo>
                    <a:pt x="2900" y="1151"/>
                  </a:lnTo>
                  <a:lnTo>
                    <a:pt x="2888" y="1164"/>
                  </a:lnTo>
                  <a:lnTo>
                    <a:pt x="2871" y="1174"/>
                  </a:lnTo>
                  <a:lnTo>
                    <a:pt x="2850" y="1169"/>
                  </a:lnTo>
                  <a:lnTo>
                    <a:pt x="2847" y="1177"/>
                  </a:lnTo>
                  <a:lnTo>
                    <a:pt x="2827" y="1162"/>
                  </a:lnTo>
                  <a:lnTo>
                    <a:pt x="2826" y="1166"/>
                  </a:lnTo>
                  <a:lnTo>
                    <a:pt x="2826" y="1170"/>
                  </a:lnTo>
                  <a:lnTo>
                    <a:pt x="2820" y="1159"/>
                  </a:lnTo>
                  <a:lnTo>
                    <a:pt x="2816" y="1162"/>
                  </a:lnTo>
                  <a:lnTo>
                    <a:pt x="2809" y="1156"/>
                  </a:lnTo>
                  <a:lnTo>
                    <a:pt x="2804" y="1155"/>
                  </a:lnTo>
                  <a:lnTo>
                    <a:pt x="2806" y="1162"/>
                  </a:lnTo>
                  <a:lnTo>
                    <a:pt x="2806" y="1170"/>
                  </a:lnTo>
                  <a:lnTo>
                    <a:pt x="2809" y="1180"/>
                  </a:lnTo>
                  <a:lnTo>
                    <a:pt x="2809" y="1182"/>
                  </a:lnTo>
                  <a:lnTo>
                    <a:pt x="2804" y="1182"/>
                  </a:lnTo>
                  <a:lnTo>
                    <a:pt x="2796" y="1178"/>
                  </a:lnTo>
                  <a:lnTo>
                    <a:pt x="2795" y="1189"/>
                  </a:lnTo>
                  <a:lnTo>
                    <a:pt x="2800" y="1196"/>
                  </a:lnTo>
                  <a:lnTo>
                    <a:pt x="2796" y="1201"/>
                  </a:lnTo>
                  <a:lnTo>
                    <a:pt x="2793" y="1215"/>
                  </a:lnTo>
                  <a:lnTo>
                    <a:pt x="2788" y="1222"/>
                  </a:lnTo>
                  <a:lnTo>
                    <a:pt x="2780" y="1222"/>
                  </a:lnTo>
                  <a:lnTo>
                    <a:pt x="2778" y="1229"/>
                  </a:lnTo>
                  <a:lnTo>
                    <a:pt x="2773" y="1231"/>
                  </a:lnTo>
                  <a:lnTo>
                    <a:pt x="2767" y="1228"/>
                  </a:lnTo>
                  <a:lnTo>
                    <a:pt x="2763" y="1237"/>
                  </a:lnTo>
                  <a:lnTo>
                    <a:pt x="2758" y="1229"/>
                  </a:lnTo>
                  <a:lnTo>
                    <a:pt x="2752" y="1227"/>
                  </a:lnTo>
                  <a:lnTo>
                    <a:pt x="2746" y="1221"/>
                  </a:lnTo>
                  <a:lnTo>
                    <a:pt x="2734" y="1216"/>
                  </a:lnTo>
                  <a:lnTo>
                    <a:pt x="2721" y="1205"/>
                  </a:lnTo>
                  <a:lnTo>
                    <a:pt x="2716" y="1209"/>
                  </a:lnTo>
                  <a:lnTo>
                    <a:pt x="2714" y="1195"/>
                  </a:lnTo>
                  <a:lnTo>
                    <a:pt x="2707" y="1204"/>
                  </a:lnTo>
                  <a:lnTo>
                    <a:pt x="2697" y="1205"/>
                  </a:lnTo>
                  <a:lnTo>
                    <a:pt x="2692" y="1200"/>
                  </a:lnTo>
                  <a:lnTo>
                    <a:pt x="2688" y="1204"/>
                  </a:lnTo>
                  <a:lnTo>
                    <a:pt x="2678" y="1204"/>
                  </a:lnTo>
                  <a:lnTo>
                    <a:pt x="2658" y="1195"/>
                  </a:lnTo>
                  <a:lnTo>
                    <a:pt x="2654" y="1189"/>
                  </a:lnTo>
                  <a:lnTo>
                    <a:pt x="2608" y="1167"/>
                  </a:lnTo>
                  <a:lnTo>
                    <a:pt x="2606" y="1170"/>
                  </a:lnTo>
                  <a:lnTo>
                    <a:pt x="2600" y="1182"/>
                  </a:lnTo>
                  <a:lnTo>
                    <a:pt x="2602" y="1189"/>
                  </a:lnTo>
                  <a:lnTo>
                    <a:pt x="2611" y="1195"/>
                  </a:lnTo>
                  <a:lnTo>
                    <a:pt x="2618" y="1191"/>
                  </a:lnTo>
                  <a:lnTo>
                    <a:pt x="2617" y="1186"/>
                  </a:lnTo>
                  <a:lnTo>
                    <a:pt x="2617" y="1180"/>
                  </a:lnTo>
                  <a:lnTo>
                    <a:pt x="2626" y="1189"/>
                  </a:lnTo>
                  <a:lnTo>
                    <a:pt x="2642" y="1194"/>
                  </a:lnTo>
                  <a:lnTo>
                    <a:pt x="2654" y="1200"/>
                  </a:lnTo>
                  <a:lnTo>
                    <a:pt x="2656" y="1205"/>
                  </a:lnTo>
                  <a:lnTo>
                    <a:pt x="2656" y="1211"/>
                  </a:lnTo>
                  <a:lnTo>
                    <a:pt x="2662" y="1202"/>
                  </a:lnTo>
                  <a:lnTo>
                    <a:pt x="2682" y="1209"/>
                  </a:lnTo>
                  <a:lnTo>
                    <a:pt x="2683" y="1215"/>
                  </a:lnTo>
                  <a:lnTo>
                    <a:pt x="2676" y="1220"/>
                  </a:lnTo>
                  <a:lnTo>
                    <a:pt x="2672" y="1227"/>
                  </a:lnTo>
                  <a:lnTo>
                    <a:pt x="2678" y="1228"/>
                  </a:lnTo>
                  <a:lnTo>
                    <a:pt x="2682" y="1220"/>
                  </a:lnTo>
                  <a:lnTo>
                    <a:pt x="2689" y="1213"/>
                  </a:lnTo>
                  <a:lnTo>
                    <a:pt x="2701" y="1211"/>
                  </a:lnTo>
                  <a:lnTo>
                    <a:pt x="2709" y="1215"/>
                  </a:lnTo>
                  <a:lnTo>
                    <a:pt x="2712" y="1222"/>
                  </a:lnTo>
                  <a:lnTo>
                    <a:pt x="2724" y="1233"/>
                  </a:lnTo>
                  <a:lnTo>
                    <a:pt x="2737" y="1237"/>
                  </a:lnTo>
                  <a:lnTo>
                    <a:pt x="2740" y="1242"/>
                  </a:lnTo>
                  <a:lnTo>
                    <a:pt x="2748" y="1238"/>
                  </a:lnTo>
                  <a:lnTo>
                    <a:pt x="2751" y="1243"/>
                  </a:lnTo>
                  <a:lnTo>
                    <a:pt x="2750" y="1248"/>
                  </a:lnTo>
                  <a:lnTo>
                    <a:pt x="2758" y="1258"/>
                  </a:lnTo>
                  <a:lnTo>
                    <a:pt x="2759" y="1264"/>
                  </a:lnTo>
                  <a:lnTo>
                    <a:pt x="2764" y="1287"/>
                  </a:lnTo>
                  <a:lnTo>
                    <a:pt x="2763" y="1298"/>
                  </a:lnTo>
                  <a:lnTo>
                    <a:pt x="2761" y="1304"/>
                  </a:lnTo>
                  <a:lnTo>
                    <a:pt x="2756" y="1311"/>
                  </a:lnTo>
                  <a:lnTo>
                    <a:pt x="2734" y="1311"/>
                  </a:lnTo>
                  <a:lnTo>
                    <a:pt x="2726" y="1318"/>
                  </a:lnTo>
                  <a:lnTo>
                    <a:pt x="2719" y="1322"/>
                  </a:lnTo>
                  <a:lnTo>
                    <a:pt x="2708" y="1323"/>
                  </a:lnTo>
                  <a:lnTo>
                    <a:pt x="2685" y="1320"/>
                  </a:lnTo>
                  <a:lnTo>
                    <a:pt x="2676" y="1323"/>
                  </a:lnTo>
                  <a:lnTo>
                    <a:pt x="2665" y="1319"/>
                  </a:lnTo>
                  <a:lnTo>
                    <a:pt x="2661" y="1326"/>
                  </a:lnTo>
                  <a:lnTo>
                    <a:pt x="2670" y="1341"/>
                  </a:lnTo>
                  <a:lnTo>
                    <a:pt x="2686" y="1340"/>
                  </a:lnTo>
                  <a:lnTo>
                    <a:pt x="2688" y="1347"/>
                  </a:lnTo>
                  <a:lnTo>
                    <a:pt x="2676" y="1351"/>
                  </a:lnTo>
                  <a:lnTo>
                    <a:pt x="2667" y="1347"/>
                  </a:lnTo>
                  <a:lnTo>
                    <a:pt x="2655" y="1349"/>
                  </a:lnTo>
                  <a:lnTo>
                    <a:pt x="2651" y="1368"/>
                  </a:lnTo>
                  <a:lnTo>
                    <a:pt x="2651" y="1379"/>
                  </a:lnTo>
                  <a:lnTo>
                    <a:pt x="2656" y="1410"/>
                  </a:lnTo>
                  <a:lnTo>
                    <a:pt x="2639" y="1390"/>
                  </a:lnTo>
                  <a:lnTo>
                    <a:pt x="2633" y="1393"/>
                  </a:lnTo>
                  <a:lnTo>
                    <a:pt x="2634" y="1400"/>
                  </a:lnTo>
                  <a:lnTo>
                    <a:pt x="2626" y="1406"/>
                  </a:lnTo>
                  <a:lnTo>
                    <a:pt x="2626" y="1414"/>
                  </a:lnTo>
                  <a:lnTo>
                    <a:pt x="2622" y="1421"/>
                  </a:lnTo>
                  <a:lnTo>
                    <a:pt x="2621" y="1426"/>
                  </a:lnTo>
                  <a:lnTo>
                    <a:pt x="2605" y="1426"/>
                  </a:lnTo>
                  <a:lnTo>
                    <a:pt x="2608" y="1437"/>
                  </a:lnTo>
                  <a:lnTo>
                    <a:pt x="2613" y="1441"/>
                  </a:lnTo>
                  <a:lnTo>
                    <a:pt x="2603" y="1459"/>
                  </a:lnTo>
                  <a:lnTo>
                    <a:pt x="2581" y="1475"/>
                  </a:lnTo>
                  <a:lnTo>
                    <a:pt x="2575" y="1482"/>
                  </a:lnTo>
                  <a:lnTo>
                    <a:pt x="2551" y="1484"/>
                  </a:lnTo>
                  <a:lnTo>
                    <a:pt x="2546" y="1489"/>
                  </a:lnTo>
                  <a:lnTo>
                    <a:pt x="2568" y="1506"/>
                  </a:lnTo>
                  <a:lnTo>
                    <a:pt x="2568" y="1512"/>
                  </a:lnTo>
                  <a:lnTo>
                    <a:pt x="2565" y="1524"/>
                  </a:lnTo>
                  <a:lnTo>
                    <a:pt x="2563" y="1538"/>
                  </a:lnTo>
                  <a:lnTo>
                    <a:pt x="2560" y="1544"/>
                  </a:lnTo>
                  <a:lnTo>
                    <a:pt x="2549" y="1548"/>
                  </a:lnTo>
                  <a:lnTo>
                    <a:pt x="2551" y="1573"/>
                  </a:lnTo>
                  <a:lnTo>
                    <a:pt x="2547" y="1583"/>
                  </a:lnTo>
                  <a:lnTo>
                    <a:pt x="2540" y="1584"/>
                  </a:lnTo>
                  <a:lnTo>
                    <a:pt x="2537" y="1589"/>
                  </a:lnTo>
                  <a:lnTo>
                    <a:pt x="2541" y="1605"/>
                  </a:lnTo>
                  <a:lnTo>
                    <a:pt x="2538" y="1632"/>
                  </a:lnTo>
                  <a:lnTo>
                    <a:pt x="2537" y="1642"/>
                  </a:lnTo>
                  <a:lnTo>
                    <a:pt x="2533" y="1675"/>
                  </a:lnTo>
                  <a:lnTo>
                    <a:pt x="2533" y="1702"/>
                  </a:lnTo>
                  <a:lnTo>
                    <a:pt x="2535" y="1718"/>
                  </a:lnTo>
                  <a:lnTo>
                    <a:pt x="2535" y="1729"/>
                  </a:lnTo>
                  <a:lnTo>
                    <a:pt x="2525" y="1747"/>
                  </a:lnTo>
                  <a:lnTo>
                    <a:pt x="2533" y="1749"/>
                  </a:lnTo>
                  <a:lnTo>
                    <a:pt x="2537" y="1758"/>
                  </a:lnTo>
                  <a:lnTo>
                    <a:pt x="2545" y="1770"/>
                  </a:lnTo>
                  <a:lnTo>
                    <a:pt x="2551" y="1776"/>
                  </a:lnTo>
                  <a:lnTo>
                    <a:pt x="2552" y="1776"/>
                  </a:lnTo>
                  <a:lnTo>
                    <a:pt x="2558" y="1772"/>
                  </a:lnTo>
                  <a:lnTo>
                    <a:pt x="2559" y="1779"/>
                  </a:lnTo>
                  <a:lnTo>
                    <a:pt x="2560" y="1802"/>
                  </a:lnTo>
                  <a:lnTo>
                    <a:pt x="2564" y="1797"/>
                  </a:lnTo>
                  <a:lnTo>
                    <a:pt x="2564" y="1775"/>
                  </a:lnTo>
                  <a:lnTo>
                    <a:pt x="2568" y="1772"/>
                  </a:lnTo>
                  <a:lnTo>
                    <a:pt x="2596" y="1772"/>
                  </a:lnTo>
                  <a:lnTo>
                    <a:pt x="2601" y="1776"/>
                  </a:lnTo>
                  <a:lnTo>
                    <a:pt x="2608" y="1776"/>
                  </a:lnTo>
                  <a:lnTo>
                    <a:pt x="2613" y="1774"/>
                  </a:lnTo>
                  <a:lnTo>
                    <a:pt x="2622" y="1779"/>
                  </a:lnTo>
                  <a:lnTo>
                    <a:pt x="2624" y="1785"/>
                  </a:lnTo>
                  <a:lnTo>
                    <a:pt x="2628" y="1812"/>
                  </a:lnTo>
                  <a:lnTo>
                    <a:pt x="2646" y="1856"/>
                  </a:lnTo>
                  <a:lnTo>
                    <a:pt x="2646" y="1876"/>
                  </a:lnTo>
                  <a:lnTo>
                    <a:pt x="2648" y="1890"/>
                  </a:lnTo>
                  <a:lnTo>
                    <a:pt x="2660" y="1909"/>
                  </a:lnTo>
                  <a:lnTo>
                    <a:pt x="2662" y="1936"/>
                  </a:lnTo>
                  <a:lnTo>
                    <a:pt x="2661" y="1944"/>
                  </a:lnTo>
                  <a:lnTo>
                    <a:pt x="2658" y="1953"/>
                  </a:lnTo>
                  <a:lnTo>
                    <a:pt x="2650" y="1959"/>
                  </a:lnTo>
                  <a:lnTo>
                    <a:pt x="2644" y="1964"/>
                  </a:lnTo>
                  <a:lnTo>
                    <a:pt x="2645" y="1966"/>
                  </a:lnTo>
                  <a:lnTo>
                    <a:pt x="2666" y="1955"/>
                  </a:lnTo>
                  <a:lnTo>
                    <a:pt x="2666" y="1964"/>
                  </a:lnTo>
                  <a:lnTo>
                    <a:pt x="2670" y="1964"/>
                  </a:lnTo>
                  <a:lnTo>
                    <a:pt x="2686" y="1952"/>
                  </a:lnTo>
                  <a:lnTo>
                    <a:pt x="2734" y="1930"/>
                  </a:lnTo>
                  <a:lnTo>
                    <a:pt x="2756" y="1936"/>
                  </a:lnTo>
                  <a:lnTo>
                    <a:pt x="2762" y="1942"/>
                  </a:lnTo>
                  <a:lnTo>
                    <a:pt x="2774" y="1948"/>
                  </a:lnTo>
                  <a:lnTo>
                    <a:pt x="2779" y="1957"/>
                  </a:lnTo>
                  <a:lnTo>
                    <a:pt x="2796" y="1964"/>
                  </a:lnTo>
                  <a:lnTo>
                    <a:pt x="2821" y="1976"/>
                  </a:lnTo>
                  <a:lnTo>
                    <a:pt x="2842" y="1977"/>
                  </a:lnTo>
                  <a:lnTo>
                    <a:pt x="2847" y="1980"/>
                  </a:lnTo>
                  <a:lnTo>
                    <a:pt x="2885" y="2006"/>
                  </a:lnTo>
                  <a:lnTo>
                    <a:pt x="2900" y="2012"/>
                  </a:lnTo>
                  <a:lnTo>
                    <a:pt x="2920" y="2043"/>
                  </a:lnTo>
                  <a:lnTo>
                    <a:pt x="2924" y="2049"/>
                  </a:lnTo>
                  <a:lnTo>
                    <a:pt x="2923" y="2056"/>
                  </a:lnTo>
                  <a:lnTo>
                    <a:pt x="2929" y="2061"/>
                  </a:lnTo>
                  <a:lnTo>
                    <a:pt x="2934" y="2057"/>
                  </a:lnTo>
                  <a:lnTo>
                    <a:pt x="2939" y="2060"/>
                  </a:lnTo>
                  <a:lnTo>
                    <a:pt x="2943" y="2065"/>
                  </a:lnTo>
                  <a:lnTo>
                    <a:pt x="2950" y="2066"/>
                  </a:lnTo>
                  <a:lnTo>
                    <a:pt x="2958" y="2065"/>
                  </a:lnTo>
                  <a:lnTo>
                    <a:pt x="2966" y="2066"/>
                  </a:lnTo>
                  <a:lnTo>
                    <a:pt x="2978" y="2076"/>
                  </a:lnTo>
                  <a:lnTo>
                    <a:pt x="3020" y="2089"/>
                  </a:lnTo>
                  <a:lnTo>
                    <a:pt x="3032" y="2099"/>
                  </a:lnTo>
                  <a:lnTo>
                    <a:pt x="3035" y="2106"/>
                  </a:lnTo>
                  <a:lnTo>
                    <a:pt x="3051" y="2116"/>
                  </a:lnTo>
                  <a:lnTo>
                    <a:pt x="3052" y="2122"/>
                  </a:lnTo>
                  <a:lnTo>
                    <a:pt x="3046" y="2137"/>
                  </a:lnTo>
                  <a:lnTo>
                    <a:pt x="3042" y="2149"/>
                  </a:lnTo>
                  <a:lnTo>
                    <a:pt x="3033" y="2169"/>
                  </a:lnTo>
                  <a:lnTo>
                    <a:pt x="3046" y="2148"/>
                  </a:lnTo>
                  <a:lnTo>
                    <a:pt x="3051" y="2136"/>
                  </a:lnTo>
                  <a:lnTo>
                    <a:pt x="3056" y="2127"/>
                  </a:lnTo>
                  <a:lnTo>
                    <a:pt x="3112" y="2126"/>
                  </a:lnTo>
                  <a:lnTo>
                    <a:pt x="3139" y="2132"/>
                  </a:lnTo>
                  <a:lnTo>
                    <a:pt x="3160" y="2130"/>
                  </a:lnTo>
                  <a:lnTo>
                    <a:pt x="3166" y="2131"/>
                  </a:lnTo>
                  <a:lnTo>
                    <a:pt x="3171" y="2127"/>
                  </a:lnTo>
                  <a:lnTo>
                    <a:pt x="3182" y="2130"/>
                  </a:lnTo>
                  <a:lnTo>
                    <a:pt x="3185" y="2137"/>
                  </a:lnTo>
                  <a:lnTo>
                    <a:pt x="3193" y="2136"/>
                  </a:lnTo>
                  <a:lnTo>
                    <a:pt x="3203" y="2140"/>
                  </a:lnTo>
                  <a:lnTo>
                    <a:pt x="3210" y="2145"/>
                  </a:lnTo>
                  <a:lnTo>
                    <a:pt x="3216" y="2141"/>
                  </a:lnTo>
                  <a:lnTo>
                    <a:pt x="3221" y="2165"/>
                  </a:lnTo>
                  <a:lnTo>
                    <a:pt x="3219" y="2199"/>
                  </a:lnTo>
                  <a:lnTo>
                    <a:pt x="3214" y="2217"/>
                  </a:lnTo>
                  <a:lnTo>
                    <a:pt x="3213" y="2235"/>
                  </a:lnTo>
                  <a:lnTo>
                    <a:pt x="3219" y="2246"/>
                  </a:lnTo>
                  <a:lnTo>
                    <a:pt x="3221" y="2258"/>
                  </a:lnTo>
                  <a:lnTo>
                    <a:pt x="3221" y="2281"/>
                  </a:lnTo>
                  <a:lnTo>
                    <a:pt x="3225" y="2314"/>
                  </a:lnTo>
                  <a:lnTo>
                    <a:pt x="3219" y="2321"/>
                  </a:lnTo>
                  <a:lnTo>
                    <a:pt x="3219" y="2341"/>
                  </a:lnTo>
                  <a:lnTo>
                    <a:pt x="3223" y="2348"/>
                  </a:lnTo>
                  <a:lnTo>
                    <a:pt x="3228" y="2352"/>
                  </a:lnTo>
                  <a:lnTo>
                    <a:pt x="3230" y="2358"/>
                  </a:lnTo>
                  <a:lnTo>
                    <a:pt x="3239" y="2369"/>
                  </a:lnTo>
                  <a:lnTo>
                    <a:pt x="3247" y="2373"/>
                  </a:lnTo>
                  <a:lnTo>
                    <a:pt x="3255" y="2382"/>
                  </a:lnTo>
                  <a:lnTo>
                    <a:pt x="3259" y="2393"/>
                  </a:lnTo>
                  <a:lnTo>
                    <a:pt x="3267" y="2402"/>
                  </a:lnTo>
                  <a:lnTo>
                    <a:pt x="3267" y="2405"/>
                  </a:lnTo>
                  <a:lnTo>
                    <a:pt x="3253" y="2406"/>
                  </a:lnTo>
                  <a:lnTo>
                    <a:pt x="3234" y="2418"/>
                  </a:lnTo>
                  <a:lnTo>
                    <a:pt x="3229" y="2423"/>
                  </a:lnTo>
                  <a:lnTo>
                    <a:pt x="3229" y="2425"/>
                  </a:lnTo>
                  <a:lnTo>
                    <a:pt x="3262" y="2416"/>
                  </a:lnTo>
                  <a:lnTo>
                    <a:pt x="3272" y="2417"/>
                  </a:lnTo>
                  <a:lnTo>
                    <a:pt x="3279" y="2421"/>
                  </a:lnTo>
                  <a:lnTo>
                    <a:pt x="3307" y="2450"/>
                  </a:lnTo>
                  <a:lnTo>
                    <a:pt x="3312" y="2459"/>
                  </a:lnTo>
                  <a:lnTo>
                    <a:pt x="3317" y="2477"/>
                  </a:lnTo>
                  <a:lnTo>
                    <a:pt x="3314" y="2486"/>
                  </a:lnTo>
                  <a:lnTo>
                    <a:pt x="3289" y="2514"/>
                  </a:lnTo>
                  <a:lnTo>
                    <a:pt x="3314" y="2495"/>
                  </a:lnTo>
                  <a:lnTo>
                    <a:pt x="3318" y="2488"/>
                  </a:lnTo>
                  <a:lnTo>
                    <a:pt x="3323" y="2488"/>
                  </a:lnTo>
                  <a:lnTo>
                    <a:pt x="3337" y="2500"/>
                  </a:lnTo>
                  <a:lnTo>
                    <a:pt x="3344" y="2501"/>
                  </a:lnTo>
                  <a:lnTo>
                    <a:pt x="3359" y="2512"/>
                  </a:lnTo>
                  <a:lnTo>
                    <a:pt x="3363" y="2509"/>
                  </a:lnTo>
                  <a:lnTo>
                    <a:pt x="3360" y="2482"/>
                  </a:lnTo>
                  <a:lnTo>
                    <a:pt x="3363" y="2476"/>
                  </a:lnTo>
                  <a:lnTo>
                    <a:pt x="3370" y="2476"/>
                  </a:lnTo>
                  <a:lnTo>
                    <a:pt x="3370" y="2470"/>
                  </a:lnTo>
                  <a:lnTo>
                    <a:pt x="3371" y="2464"/>
                  </a:lnTo>
                  <a:lnTo>
                    <a:pt x="3379" y="2461"/>
                  </a:lnTo>
                  <a:lnTo>
                    <a:pt x="3386" y="2461"/>
                  </a:lnTo>
                  <a:lnTo>
                    <a:pt x="3386" y="2466"/>
                  </a:lnTo>
                  <a:lnTo>
                    <a:pt x="3399" y="2475"/>
                  </a:lnTo>
                  <a:lnTo>
                    <a:pt x="3402" y="2495"/>
                  </a:lnTo>
                  <a:lnTo>
                    <a:pt x="3408" y="2493"/>
                  </a:lnTo>
                  <a:lnTo>
                    <a:pt x="3415" y="2487"/>
                  </a:lnTo>
                  <a:lnTo>
                    <a:pt x="3415" y="2481"/>
                  </a:lnTo>
                  <a:lnTo>
                    <a:pt x="3419" y="2477"/>
                  </a:lnTo>
                  <a:lnTo>
                    <a:pt x="3420" y="2470"/>
                  </a:lnTo>
                  <a:lnTo>
                    <a:pt x="3412" y="2468"/>
                  </a:lnTo>
                  <a:lnTo>
                    <a:pt x="3401" y="2450"/>
                  </a:lnTo>
                  <a:lnTo>
                    <a:pt x="3399" y="2443"/>
                  </a:lnTo>
                  <a:lnTo>
                    <a:pt x="3412" y="2442"/>
                  </a:lnTo>
                  <a:lnTo>
                    <a:pt x="3412" y="2437"/>
                  </a:lnTo>
                  <a:lnTo>
                    <a:pt x="3420" y="2432"/>
                  </a:lnTo>
                  <a:lnTo>
                    <a:pt x="3424" y="2421"/>
                  </a:lnTo>
                  <a:lnTo>
                    <a:pt x="3429" y="2415"/>
                  </a:lnTo>
                  <a:lnTo>
                    <a:pt x="3435" y="2410"/>
                  </a:lnTo>
                  <a:lnTo>
                    <a:pt x="3454" y="2411"/>
                  </a:lnTo>
                  <a:lnTo>
                    <a:pt x="3460" y="2407"/>
                  </a:lnTo>
                  <a:lnTo>
                    <a:pt x="3460" y="2405"/>
                  </a:lnTo>
                  <a:lnTo>
                    <a:pt x="3444" y="2407"/>
                  </a:lnTo>
                  <a:lnTo>
                    <a:pt x="3436" y="2406"/>
                  </a:lnTo>
                  <a:lnTo>
                    <a:pt x="3429" y="2400"/>
                  </a:lnTo>
                  <a:lnTo>
                    <a:pt x="3427" y="2391"/>
                  </a:lnTo>
                  <a:lnTo>
                    <a:pt x="3424" y="2387"/>
                  </a:lnTo>
                  <a:lnTo>
                    <a:pt x="3417" y="2383"/>
                  </a:lnTo>
                  <a:lnTo>
                    <a:pt x="3411" y="2364"/>
                  </a:lnTo>
                  <a:lnTo>
                    <a:pt x="3414" y="2361"/>
                  </a:lnTo>
                  <a:lnTo>
                    <a:pt x="3415" y="2356"/>
                  </a:lnTo>
                  <a:lnTo>
                    <a:pt x="3411" y="2353"/>
                  </a:lnTo>
                  <a:lnTo>
                    <a:pt x="3407" y="2309"/>
                  </a:lnTo>
                  <a:lnTo>
                    <a:pt x="3404" y="2299"/>
                  </a:lnTo>
                  <a:lnTo>
                    <a:pt x="3403" y="2274"/>
                  </a:lnTo>
                  <a:lnTo>
                    <a:pt x="3404" y="2264"/>
                  </a:lnTo>
                  <a:lnTo>
                    <a:pt x="3402" y="2251"/>
                  </a:lnTo>
                  <a:lnTo>
                    <a:pt x="3399" y="2242"/>
                  </a:lnTo>
                  <a:lnTo>
                    <a:pt x="3391" y="2232"/>
                  </a:lnTo>
                  <a:lnTo>
                    <a:pt x="3379" y="2206"/>
                  </a:lnTo>
                  <a:lnTo>
                    <a:pt x="3374" y="2200"/>
                  </a:lnTo>
                  <a:lnTo>
                    <a:pt x="3366" y="2197"/>
                  </a:lnTo>
                  <a:lnTo>
                    <a:pt x="3361" y="2195"/>
                  </a:lnTo>
                  <a:lnTo>
                    <a:pt x="3380" y="2186"/>
                  </a:lnTo>
                  <a:lnTo>
                    <a:pt x="3407" y="2169"/>
                  </a:lnTo>
                  <a:lnTo>
                    <a:pt x="3422" y="2162"/>
                  </a:lnTo>
                  <a:lnTo>
                    <a:pt x="3449" y="2140"/>
                  </a:lnTo>
                  <a:lnTo>
                    <a:pt x="3461" y="2132"/>
                  </a:lnTo>
                  <a:lnTo>
                    <a:pt x="3476" y="2119"/>
                  </a:lnTo>
                  <a:lnTo>
                    <a:pt x="3489" y="2104"/>
                  </a:lnTo>
                  <a:lnTo>
                    <a:pt x="3476" y="2114"/>
                  </a:lnTo>
                  <a:lnTo>
                    <a:pt x="3492" y="2092"/>
                  </a:lnTo>
                  <a:lnTo>
                    <a:pt x="3513" y="2055"/>
                  </a:lnTo>
                  <a:lnTo>
                    <a:pt x="3519" y="2041"/>
                  </a:lnTo>
                  <a:lnTo>
                    <a:pt x="3524" y="2036"/>
                  </a:lnTo>
                  <a:lnTo>
                    <a:pt x="3532" y="2038"/>
                  </a:lnTo>
                  <a:lnTo>
                    <a:pt x="3541" y="2045"/>
                  </a:lnTo>
                  <a:lnTo>
                    <a:pt x="3551" y="2040"/>
                  </a:lnTo>
                  <a:lnTo>
                    <a:pt x="3554" y="2032"/>
                  </a:lnTo>
                  <a:lnTo>
                    <a:pt x="3548" y="2030"/>
                  </a:lnTo>
                  <a:lnTo>
                    <a:pt x="3543" y="2007"/>
                  </a:lnTo>
                  <a:lnTo>
                    <a:pt x="3540" y="2001"/>
                  </a:lnTo>
                  <a:lnTo>
                    <a:pt x="3531" y="2022"/>
                  </a:lnTo>
                  <a:lnTo>
                    <a:pt x="3527" y="2030"/>
                  </a:lnTo>
                  <a:lnTo>
                    <a:pt x="3525" y="2027"/>
                  </a:lnTo>
                  <a:lnTo>
                    <a:pt x="3524" y="2005"/>
                  </a:lnTo>
                  <a:lnTo>
                    <a:pt x="3521" y="1980"/>
                  </a:lnTo>
                  <a:lnTo>
                    <a:pt x="3517" y="1959"/>
                  </a:lnTo>
                  <a:lnTo>
                    <a:pt x="3514" y="1953"/>
                  </a:lnTo>
                  <a:lnTo>
                    <a:pt x="3511" y="1947"/>
                  </a:lnTo>
                  <a:lnTo>
                    <a:pt x="3510" y="1927"/>
                  </a:lnTo>
                  <a:lnTo>
                    <a:pt x="3500" y="1892"/>
                  </a:lnTo>
                  <a:lnTo>
                    <a:pt x="3492" y="1861"/>
                  </a:lnTo>
                  <a:lnTo>
                    <a:pt x="3490" y="1849"/>
                  </a:lnTo>
                  <a:lnTo>
                    <a:pt x="3483" y="1835"/>
                  </a:lnTo>
                  <a:lnTo>
                    <a:pt x="3483" y="1829"/>
                  </a:lnTo>
                  <a:lnTo>
                    <a:pt x="3482" y="1825"/>
                  </a:lnTo>
                  <a:lnTo>
                    <a:pt x="3472" y="1826"/>
                  </a:lnTo>
                  <a:lnTo>
                    <a:pt x="3454" y="1815"/>
                  </a:lnTo>
                  <a:lnTo>
                    <a:pt x="3449" y="1809"/>
                  </a:lnTo>
                  <a:lnTo>
                    <a:pt x="3428" y="1793"/>
                  </a:lnTo>
                  <a:lnTo>
                    <a:pt x="3413" y="1777"/>
                  </a:lnTo>
                  <a:lnTo>
                    <a:pt x="3411" y="1771"/>
                  </a:lnTo>
                  <a:lnTo>
                    <a:pt x="3414" y="1767"/>
                  </a:lnTo>
                  <a:lnTo>
                    <a:pt x="3412" y="1760"/>
                  </a:lnTo>
                  <a:lnTo>
                    <a:pt x="3411" y="1749"/>
                  </a:lnTo>
                  <a:lnTo>
                    <a:pt x="3413" y="1740"/>
                  </a:lnTo>
                  <a:lnTo>
                    <a:pt x="3419" y="1739"/>
                  </a:lnTo>
                  <a:lnTo>
                    <a:pt x="3433" y="1729"/>
                  </a:lnTo>
                  <a:lnTo>
                    <a:pt x="3451" y="1729"/>
                  </a:lnTo>
                  <a:lnTo>
                    <a:pt x="3455" y="1723"/>
                  </a:lnTo>
                  <a:lnTo>
                    <a:pt x="3471" y="1722"/>
                  </a:lnTo>
                  <a:lnTo>
                    <a:pt x="3471" y="1708"/>
                  </a:lnTo>
                  <a:lnTo>
                    <a:pt x="3465" y="1705"/>
                  </a:lnTo>
                  <a:lnTo>
                    <a:pt x="3465" y="1695"/>
                  </a:lnTo>
                  <a:lnTo>
                    <a:pt x="3470" y="1683"/>
                  </a:lnTo>
                  <a:lnTo>
                    <a:pt x="3483" y="1688"/>
                  </a:lnTo>
                  <a:lnTo>
                    <a:pt x="3487" y="1691"/>
                  </a:lnTo>
                  <a:lnTo>
                    <a:pt x="3508" y="1686"/>
                  </a:lnTo>
                  <a:lnTo>
                    <a:pt x="3492" y="1681"/>
                  </a:lnTo>
                  <a:lnTo>
                    <a:pt x="3487" y="1675"/>
                  </a:lnTo>
                  <a:lnTo>
                    <a:pt x="3487" y="1664"/>
                  </a:lnTo>
                  <a:lnTo>
                    <a:pt x="3489" y="1658"/>
                  </a:lnTo>
                  <a:lnTo>
                    <a:pt x="3493" y="1658"/>
                  </a:lnTo>
                  <a:lnTo>
                    <a:pt x="3500" y="1643"/>
                  </a:lnTo>
                  <a:lnTo>
                    <a:pt x="3493" y="1648"/>
                  </a:lnTo>
                  <a:lnTo>
                    <a:pt x="3471" y="1645"/>
                  </a:lnTo>
                  <a:lnTo>
                    <a:pt x="3471" y="1635"/>
                  </a:lnTo>
                  <a:lnTo>
                    <a:pt x="3476" y="1637"/>
                  </a:lnTo>
                  <a:lnTo>
                    <a:pt x="3482" y="1634"/>
                  </a:lnTo>
                  <a:lnTo>
                    <a:pt x="3483" y="1625"/>
                  </a:lnTo>
                  <a:lnTo>
                    <a:pt x="3477" y="1616"/>
                  </a:lnTo>
                  <a:lnTo>
                    <a:pt x="3476" y="1615"/>
                  </a:lnTo>
                  <a:lnTo>
                    <a:pt x="3467" y="1597"/>
                  </a:lnTo>
                  <a:lnTo>
                    <a:pt x="3472" y="1578"/>
                  </a:lnTo>
                  <a:lnTo>
                    <a:pt x="3466" y="1576"/>
                  </a:lnTo>
                  <a:lnTo>
                    <a:pt x="3465" y="1568"/>
                  </a:lnTo>
                  <a:lnTo>
                    <a:pt x="3483" y="1562"/>
                  </a:lnTo>
                  <a:lnTo>
                    <a:pt x="3483" y="1561"/>
                  </a:lnTo>
                  <a:lnTo>
                    <a:pt x="3473" y="1561"/>
                  </a:lnTo>
                  <a:lnTo>
                    <a:pt x="3468" y="1556"/>
                  </a:lnTo>
                  <a:lnTo>
                    <a:pt x="3460" y="1561"/>
                  </a:lnTo>
                  <a:lnTo>
                    <a:pt x="3452" y="1559"/>
                  </a:lnTo>
                  <a:lnTo>
                    <a:pt x="3445" y="1550"/>
                  </a:lnTo>
                  <a:lnTo>
                    <a:pt x="3445" y="1539"/>
                  </a:lnTo>
                  <a:lnTo>
                    <a:pt x="3456" y="1523"/>
                  </a:lnTo>
                  <a:lnTo>
                    <a:pt x="3461" y="1505"/>
                  </a:lnTo>
                  <a:lnTo>
                    <a:pt x="3467" y="1500"/>
                  </a:lnTo>
                  <a:lnTo>
                    <a:pt x="3467" y="1486"/>
                  </a:lnTo>
                  <a:lnTo>
                    <a:pt x="3471" y="1485"/>
                  </a:lnTo>
                  <a:lnTo>
                    <a:pt x="3476" y="1478"/>
                  </a:lnTo>
                  <a:lnTo>
                    <a:pt x="3476" y="1468"/>
                  </a:lnTo>
                  <a:lnTo>
                    <a:pt x="3483" y="1465"/>
                  </a:lnTo>
                  <a:lnTo>
                    <a:pt x="3485" y="1447"/>
                  </a:lnTo>
                  <a:lnTo>
                    <a:pt x="3481" y="1454"/>
                  </a:lnTo>
                  <a:lnTo>
                    <a:pt x="3472" y="1457"/>
                  </a:lnTo>
                  <a:lnTo>
                    <a:pt x="3466" y="1452"/>
                  </a:lnTo>
                  <a:lnTo>
                    <a:pt x="3458" y="1449"/>
                  </a:lnTo>
                  <a:lnTo>
                    <a:pt x="3449" y="1441"/>
                  </a:lnTo>
                  <a:lnTo>
                    <a:pt x="3447" y="1428"/>
                  </a:lnTo>
                  <a:lnTo>
                    <a:pt x="3442" y="1419"/>
                  </a:lnTo>
                  <a:lnTo>
                    <a:pt x="3441" y="1404"/>
                  </a:lnTo>
                  <a:lnTo>
                    <a:pt x="3441" y="1392"/>
                  </a:lnTo>
                  <a:lnTo>
                    <a:pt x="3442" y="1387"/>
                  </a:lnTo>
                  <a:lnTo>
                    <a:pt x="3454" y="1379"/>
                  </a:lnTo>
                  <a:lnTo>
                    <a:pt x="3466" y="1360"/>
                  </a:lnTo>
                  <a:lnTo>
                    <a:pt x="3474" y="1350"/>
                  </a:lnTo>
                  <a:lnTo>
                    <a:pt x="3481" y="1347"/>
                  </a:lnTo>
                  <a:lnTo>
                    <a:pt x="3481" y="1355"/>
                  </a:lnTo>
                  <a:lnTo>
                    <a:pt x="3490" y="1354"/>
                  </a:lnTo>
                  <a:lnTo>
                    <a:pt x="3516" y="1355"/>
                  </a:lnTo>
                  <a:lnTo>
                    <a:pt x="3547" y="1362"/>
                  </a:lnTo>
                  <a:lnTo>
                    <a:pt x="3552" y="1367"/>
                  </a:lnTo>
                  <a:lnTo>
                    <a:pt x="3553" y="1369"/>
                  </a:lnTo>
                  <a:lnTo>
                    <a:pt x="3562" y="1374"/>
                  </a:lnTo>
                  <a:lnTo>
                    <a:pt x="3579" y="1377"/>
                  </a:lnTo>
                  <a:lnTo>
                    <a:pt x="3586" y="1379"/>
                  </a:lnTo>
                  <a:lnTo>
                    <a:pt x="3583" y="1388"/>
                  </a:lnTo>
                  <a:lnTo>
                    <a:pt x="3585" y="1390"/>
                  </a:lnTo>
                  <a:lnTo>
                    <a:pt x="3596" y="1383"/>
                  </a:lnTo>
                  <a:lnTo>
                    <a:pt x="3612" y="1383"/>
                  </a:lnTo>
                  <a:lnTo>
                    <a:pt x="3616" y="1389"/>
                  </a:lnTo>
                  <a:lnTo>
                    <a:pt x="3613" y="1397"/>
                  </a:lnTo>
                  <a:lnTo>
                    <a:pt x="3633" y="1395"/>
                  </a:lnTo>
                  <a:lnTo>
                    <a:pt x="3630" y="1390"/>
                  </a:lnTo>
                  <a:lnTo>
                    <a:pt x="3637" y="1384"/>
                  </a:lnTo>
                  <a:lnTo>
                    <a:pt x="3670" y="1373"/>
                  </a:lnTo>
                  <a:lnTo>
                    <a:pt x="3682" y="1361"/>
                  </a:lnTo>
                  <a:lnTo>
                    <a:pt x="3715" y="1378"/>
                  </a:lnTo>
                  <a:lnTo>
                    <a:pt x="3724" y="1390"/>
                  </a:lnTo>
                  <a:lnTo>
                    <a:pt x="3739" y="1397"/>
                  </a:lnTo>
                  <a:lnTo>
                    <a:pt x="3748" y="1398"/>
                  </a:lnTo>
                  <a:lnTo>
                    <a:pt x="3751" y="1403"/>
                  </a:lnTo>
                  <a:lnTo>
                    <a:pt x="3752" y="1411"/>
                  </a:lnTo>
                  <a:lnTo>
                    <a:pt x="3740" y="1438"/>
                  </a:lnTo>
                  <a:lnTo>
                    <a:pt x="3743" y="1435"/>
                  </a:lnTo>
                  <a:lnTo>
                    <a:pt x="3751" y="1437"/>
                  </a:lnTo>
                  <a:lnTo>
                    <a:pt x="3753" y="1433"/>
                  </a:lnTo>
                  <a:lnTo>
                    <a:pt x="3753" y="1422"/>
                  </a:lnTo>
                  <a:lnTo>
                    <a:pt x="3759" y="1421"/>
                  </a:lnTo>
                  <a:lnTo>
                    <a:pt x="3769" y="1425"/>
                  </a:lnTo>
                  <a:lnTo>
                    <a:pt x="3769" y="1441"/>
                  </a:lnTo>
                  <a:lnTo>
                    <a:pt x="3775" y="1448"/>
                  </a:lnTo>
                  <a:lnTo>
                    <a:pt x="3778" y="1455"/>
                  </a:lnTo>
                  <a:lnTo>
                    <a:pt x="3770" y="1460"/>
                  </a:lnTo>
                  <a:lnTo>
                    <a:pt x="3772" y="1469"/>
                  </a:lnTo>
                  <a:lnTo>
                    <a:pt x="3782" y="1465"/>
                  </a:lnTo>
                  <a:lnTo>
                    <a:pt x="3784" y="1458"/>
                  </a:lnTo>
                  <a:lnTo>
                    <a:pt x="3793" y="1455"/>
                  </a:lnTo>
                  <a:lnTo>
                    <a:pt x="3801" y="1458"/>
                  </a:lnTo>
                  <a:lnTo>
                    <a:pt x="3807" y="1464"/>
                  </a:lnTo>
                  <a:lnTo>
                    <a:pt x="3802" y="1471"/>
                  </a:lnTo>
                  <a:lnTo>
                    <a:pt x="3798" y="1474"/>
                  </a:lnTo>
                  <a:lnTo>
                    <a:pt x="3791" y="1479"/>
                  </a:lnTo>
                  <a:lnTo>
                    <a:pt x="3791" y="1489"/>
                  </a:lnTo>
                  <a:lnTo>
                    <a:pt x="3794" y="1495"/>
                  </a:lnTo>
                  <a:lnTo>
                    <a:pt x="3799" y="1501"/>
                  </a:lnTo>
                  <a:lnTo>
                    <a:pt x="3807" y="1503"/>
                  </a:lnTo>
                  <a:lnTo>
                    <a:pt x="3805" y="1511"/>
                  </a:lnTo>
                  <a:lnTo>
                    <a:pt x="3806" y="1514"/>
                  </a:lnTo>
                  <a:lnTo>
                    <a:pt x="3823" y="1511"/>
                  </a:lnTo>
                  <a:lnTo>
                    <a:pt x="3834" y="1513"/>
                  </a:lnTo>
                  <a:lnTo>
                    <a:pt x="3837" y="1523"/>
                  </a:lnTo>
                  <a:lnTo>
                    <a:pt x="3843" y="1532"/>
                  </a:lnTo>
                  <a:lnTo>
                    <a:pt x="3849" y="1524"/>
                  </a:lnTo>
                  <a:lnTo>
                    <a:pt x="3864" y="1529"/>
                  </a:lnTo>
                  <a:lnTo>
                    <a:pt x="3877" y="1523"/>
                  </a:lnTo>
                  <a:lnTo>
                    <a:pt x="3882" y="1529"/>
                  </a:lnTo>
                  <a:lnTo>
                    <a:pt x="3884" y="1537"/>
                  </a:lnTo>
                  <a:lnTo>
                    <a:pt x="3884" y="1544"/>
                  </a:lnTo>
                  <a:lnTo>
                    <a:pt x="3888" y="1545"/>
                  </a:lnTo>
                  <a:lnTo>
                    <a:pt x="3908" y="1535"/>
                  </a:lnTo>
                  <a:lnTo>
                    <a:pt x="3907" y="1528"/>
                  </a:lnTo>
                  <a:lnTo>
                    <a:pt x="3914" y="1524"/>
                  </a:lnTo>
                  <a:lnTo>
                    <a:pt x="3925" y="1541"/>
                  </a:lnTo>
                  <a:lnTo>
                    <a:pt x="3926" y="1548"/>
                  </a:lnTo>
                  <a:lnTo>
                    <a:pt x="3925" y="1553"/>
                  </a:lnTo>
                  <a:lnTo>
                    <a:pt x="3920" y="1560"/>
                  </a:lnTo>
                  <a:lnTo>
                    <a:pt x="3912" y="1566"/>
                  </a:lnTo>
                  <a:lnTo>
                    <a:pt x="3912" y="1575"/>
                  </a:lnTo>
                  <a:lnTo>
                    <a:pt x="3909" y="1584"/>
                  </a:lnTo>
                  <a:lnTo>
                    <a:pt x="3912" y="1592"/>
                  </a:lnTo>
                  <a:lnTo>
                    <a:pt x="3911" y="1598"/>
                  </a:lnTo>
                  <a:lnTo>
                    <a:pt x="3915" y="1599"/>
                  </a:lnTo>
                  <a:lnTo>
                    <a:pt x="3918" y="1615"/>
                  </a:lnTo>
                  <a:lnTo>
                    <a:pt x="3926" y="1632"/>
                  </a:lnTo>
                  <a:lnTo>
                    <a:pt x="3913" y="1634"/>
                  </a:lnTo>
                  <a:lnTo>
                    <a:pt x="3912" y="1638"/>
                  </a:lnTo>
                  <a:lnTo>
                    <a:pt x="3908" y="1642"/>
                  </a:lnTo>
                  <a:lnTo>
                    <a:pt x="3896" y="1642"/>
                  </a:lnTo>
                  <a:lnTo>
                    <a:pt x="3887" y="1640"/>
                  </a:lnTo>
                  <a:lnTo>
                    <a:pt x="3869" y="1641"/>
                  </a:lnTo>
                  <a:lnTo>
                    <a:pt x="3853" y="1638"/>
                  </a:lnTo>
                  <a:lnTo>
                    <a:pt x="3842" y="1631"/>
                  </a:lnTo>
                  <a:lnTo>
                    <a:pt x="3831" y="1632"/>
                  </a:lnTo>
                  <a:lnTo>
                    <a:pt x="3826" y="1636"/>
                  </a:lnTo>
                  <a:lnTo>
                    <a:pt x="3845" y="1638"/>
                  </a:lnTo>
                  <a:lnTo>
                    <a:pt x="3863" y="1650"/>
                  </a:lnTo>
                  <a:lnTo>
                    <a:pt x="3899" y="1648"/>
                  </a:lnTo>
                  <a:lnTo>
                    <a:pt x="3912" y="1653"/>
                  </a:lnTo>
                  <a:lnTo>
                    <a:pt x="3924" y="1664"/>
                  </a:lnTo>
                  <a:lnTo>
                    <a:pt x="3926" y="1674"/>
                  </a:lnTo>
                  <a:lnTo>
                    <a:pt x="3924" y="1677"/>
                  </a:lnTo>
                  <a:lnTo>
                    <a:pt x="3926" y="1683"/>
                  </a:lnTo>
                  <a:lnTo>
                    <a:pt x="3913" y="1713"/>
                  </a:lnTo>
                  <a:lnTo>
                    <a:pt x="3915" y="1717"/>
                  </a:lnTo>
                  <a:lnTo>
                    <a:pt x="3931" y="1712"/>
                  </a:lnTo>
                  <a:lnTo>
                    <a:pt x="3938" y="1717"/>
                  </a:lnTo>
                  <a:lnTo>
                    <a:pt x="3935" y="1722"/>
                  </a:lnTo>
                  <a:lnTo>
                    <a:pt x="3923" y="1731"/>
                  </a:lnTo>
                  <a:lnTo>
                    <a:pt x="3924" y="1736"/>
                  </a:lnTo>
                  <a:lnTo>
                    <a:pt x="3934" y="1736"/>
                  </a:lnTo>
                  <a:lnTo>
                    <a:pt x="3938" y="1743"/>
                  </a:lnTo>
                  <a:lnTo>
                    <a:pt x="3938" y="1748"/>
                  </a:lnTo>
                  <a:lnTo>
                    <a:pt x="3935" y="1751"/>
                  </a:lnTo>
                  <a:lnTo>
                    <a:pt x="3931" y="1750"/>
                  </a:lnTo>
                  <a:lnTo>
                    <a:pt x="3930" y="1748"/>
                  </a:lnTo>
                  <a:lnTo>
                    <a:pt x="3924" y="1755"/>
                  </a:lnTo>
                  <a:lnTo>
                    <a:pt x="3912" y="1766"/>
                  </a:lnTo>
                  <a:lnTo>
                    <a:pt x="3909" y="1755"/>
                  </a:lnTo>
                  <a:lnTo>
                    <a:pt x="3903" y="1749"/>
                  </a:lnTo>
                  <a:lnTo>
                    <a:pt x="3893" y="1750"/>
                  </a:lnTo>
                  <a:lnTo>
                    <a:pt x="3899" y="1764"/>
                  </a:lnTo>
                  <a:lnTo>
                    <a:pt x="3899" y="1770"/>
                  </a:lnTo>
                  <a:lnTo>
                    <a:pt x="3879" y="1774"/>
                  </a:lnTo>
                  <a:lnTo>
                    <a:pt x="3885" y="1779"/>
                  </a:lnTo>
                  <a:lnTo>
                    <a:pt x="3895" y="1779"/>
                  </a:lnTo>
                  <a:lnTo>
                    <a:pt x="3901" y="1780"/>
                  </a:lnTo>
                  <a:lnTo>
                    <a:pt x="3907" y="1787"/>
                  </a:lnTo>
                  <a:lnTo>
                    <a:pt x="3924" y="1770"/>
                  </a:lnTo>
                  <a:lnTo>
                    <a:pt x="3931" y="1765"/>
                  </a:lnTo>
                  <a:lnTo>
                    <a:pt x="3945" y="1765"/>
                  </a:lnTo>
                  <a:lnTo>
                    <a:pt x="3956" y="1761"/>
                  </a:lnTo>
                  <a:lnTo>
                    <a:pt x="3969" y="1760"/>
                  </a:lnTo>
                  <a:lnTo>
                    <a:pt x="3979" y="1764"/>
                  </a:lnTo>
                  <a:lnTo>
                    <a:pt x="3985" y="1788"/>
                  </a:lnTo>
                  <a:lnTo>
                    <a:pt x="3990" y="1793"/>
                  </a:lnTo>
                  <a:lnTo>
                    <a:pt x="3992" y="1808"/>
                  </a:lnTo>
                  <a:lnTo>
                    <a:pt x="3987" y="1839"/>
                  </a:lnTo>
                  <a:lnTo>
                    <a:pt x="3972" y="1851"/>
                  </a:lnTo>
                  <a:lnTo>
                    <a:pt x="3934" y="1872"/>
                  </a:lnTo>
                  <a:lnTo>
                    <a:pt x="3966" y="1860"/>
                  </a:lnTo>
                  <a:lnTo>
                    <a:pt x="3987" y="1844"/>
                  </a:lnTo>
                  <a:lnTo>
                    <a:pt x="3994" y="1829"/>
                  </a:lnTo>
                  <a:lnTo>
                    <a:pt x="4000" y="1802"/>
                  </a:lnTo>
                  <a:lnTo>
                    <a:pt x="4008" y="1791"/>
                  </a:lnTo>
                  <a:lnTo>
                    <a:pt x="4008" y="1812"/>
                  </a:lnTo>
                  <a:lnTo>
                    <a:pt x="4005" y="1818"/>
                  </a:lnTo>
                  <a:lnTo>
                    <a:pt x="4015" y="1807"/>
                  </a:lnTo>
                  <a:lnTo>
                    <a:pt x="4017" y="1817"/>
                  </a:lnTo>
                  <a:lnTo>
                    <a:pt x="4015" y="1825"/>
                  </a:lnTo>
                  <a:lnTo>
                    <a:pt x="4016" y="1840"/>
                  </a:lnTo>
                  <a:lnTo>
                    <a:pt x="4019" y="1844"/>
                  </a:lnTo>
                  <a:lnTo>
                    <a:pt x="4026" y="1828"/>
                  </a:lnTo>
                  <a:lnTo>
                    <a:pt x="4055" y="1808"/>
                  </a:lnTo>
                  <a:lnTo>
                    <a:pt x="4078" y="1802"/>
                  </a:lnTo>
                  <a:lnTo>
                    <a:pt x="4079" y="1788"/>
                  </a:lnTo>
                  <a:lnTo>
                    <a:pt x="4085" y="1775"/>
                  </a:lnTo>
                  <a:lnTo>
                    <a:pt x="4091" y="1766"/>
                  </a:lnTo>
                  <a:lnTo>
                    <a:pt x="4100" y="1775"/>
                  </a:lnTo>
                  <a:lnTo>
                    <a:pt x="4112" y="1781"/>
                  </a:lnTo>
                  <a:lnTo>
                    <a:pt x="4116" y="1791"/>
                  </a:lnTo>
                  <a:lnTo>
                    <a:pt x="4111" y="1809"/>
                  </a:lnTo>
                  <a:lnTo>
                    <a:pt x="4114" y="1803"/>
                  </a:lnTo>
                  <a:lnTo>
                    <a:pt x="4123" y="1782"/>
                  </a:lnTo>
                  <a:lnTo>
                    <a:pt x="4116" y="1772"/>
                  </a:lnTo>
                  <a:lnTo>
                    <a:pt x="4110" y="1766"/>
                  </a:lnTo>
                  <a:lnTo>
                    <a:pt x="4106" y="1758"/>
                  </a:lnTo>
                  <a:lnTo>
                    <a:pt x="4116" y="1766"/>
                  </a:lnTo>
                  <a:lnTo>
                    <a:pt x="4122" y="1764"/>
                  </a:lnTo>
                  <a:lnTo>
                    <a:pt x="4127" y="1758"/>
                  </a:lnTo>
                  <a:lnTo>
                    <a:pt x="4123" y="1755"/>
                  </a:lnTo>
                  <a:lnTo>
                    <a:pt x="4124" y="1745"/>
                  </a:lnTo>
                  <a:lnTo>
                    <a:pt x="4133" y="1747"/>
                  </a:lnTo>
                  <a:lnTo>
                    <a:pt x="4135" y="1732"/>
                  </a:lnTo>
                  <a:lnTo>
                    <a:pt x="4130" y="1718"/>
                  </a:lnTo>
                  <a:lnTo>
                    <a:pt x="4137" y="1726"/>
                  </a:lnTo>
                  <a:lnTo>
                    <a:pt x="4141" y="1717"/>
                  </a:lnTo>
                  <a:lnTo>
                    <a:pt x="4149" y="1712"/>
                  </a:lnTo>
                  <a:lnTo>
                    <a:pt x="4149" y="1704"/>
                  </a:lnTo>
                  <a:lnTo>
                    <a:pt x="4157" y="1699"/>
                  </a:lnTo>
                  <a:lnTo>
                    <a:pt x="4150" y="1686"/>
                  </a:lnTo>
                  <a:lnTo>
                    <a:pt x="4143" y="1679"/>
                  </a:lnTo>
                  <a:lnTo>
                    <a:pt x="4138" y="1669"/>
                  </a:lnTo>
                  <a:lnTo>
                    <a:pt x="4143" y="1658"/>
                  </a:lnTo>
                  <a:lnTo>
                    <a:pt x="4157" y="1635"/>
                  </a:lnTo>
                  <a:lnTo>
                    <a:pt x="4165" y="1630"/>
                  </a:lnTo>
                  <a:lnTo>
                    <a:pt x="4172" y="1621"/>
                  </a:lnTo>
                  <a:lnTo>
                    <a:pt x="4172" y="1619"/>
                  </a:lnTo>
                  <a:lnTo>
                    <a:pt x="4177" y="1609"/>
                  </a:lnTo>
                  <a:lnTo>
                    <a:pt x="4186" y="1608"/>
                  </a:lnTo>
                  <a:lnTo>
                    <a:pt x="4196" y="1609"/>
                  </a:lnTo>
                  <a:lnTo>
                    <a:pt x="4198" y="1615"/>
                  </a:lnTo>
                  <a:lnTo>
                    <a:pt x="4194" y="1621"/>
                  </a:lnTo>
                  <a:lnTo>
                    <a:pt x="4202" y="1623"/>
                  </a:lnTo>
                  <a:lnTo>
                    <a:pt x="4200" y="1631"/>
                  </a:lnTo>
                  <a:lnTo>
                    <a:pt x="4203" y="1638"/>
                  </a:lnTo>
                  <a:lnTo>
                    <a:pt x="4203" y="1650"/>
                  </a:lnTo>
                  <a:lnTo>
                    <a:pt x="4198" y="1656"/>
                  </a:lnTo>
                  <a:lnTo>
                    <a:pt x="4207" y="1651"/>
                  </a:lnTo>
                  <a:lnTo>
                    <a:pt x="4211" y="1656"/>
                  </a:lnTo>
                  <a:lnTo>
                    <a:pt x="4211" y="1679"/>
                  </a:lnTo>
                  <a:lnTo>
                    <a:pt x="4223" y="1680"/>
                  </a:lnTo>
                  <a:lnTo>
                    <a:pt x="4218" y="1683"/>
                  </a:lnTo>
                  <a:lnTo>
                    <a:pt x="4219" y="1690"/>
                  </a:lnTo>
                  <a:lnTo>
                    <a:pt x="4229" y="1688"/>
                  </a:lnTo>
                  <a:lnTo>
                    <a:pt x="4239" y="1693"/>
                  </a:lnTo>
                  <a:lnTo>
                    <a:pt x="4234" y="1700"/>
                  </a:lnTo>
                  <a:lnTo>
                    <a:pt x="4226" y="1708"/>
                  </a:lnTo>
                  <a:lnTo>
                    <a:pt x="4237" y="1710"/>
                  </a:lnTo>
                  <a:lnTo>
                    <a:pt x="4240" y="1718"/>
                  </a:lnTo>
                  <a:lnTo>
                    <a:pt x="4243" y="1710"/>
                  </a:lnTo>
                  <a:lnTo>
                    <a:pt x="4248" y="1712"/>
                  </a:lnTo>
                  <a:lnTo>
                    <a:pt x="4248" y="1724"/>
                  </a:lnTo>
                  <a:lnTo>
                    <a:pt x="4254" y="1721"/>
                  </a:lnTo>
                  <a:lnTo>
                    <a:pt x="4259" y="1724"/>
                  </a:lnTo>
                  <a:lnTo>
                    <a:pt x="4258" y="1734"/>
                  </a:lnTo>
                  <a:lnTo>
                    <a:pt x="4247" y="1740"/>
                  </a:lnTo>
                  <a:lnTo>
                    <a:pt x="4226" y="1740"/>
                  </a:lnTo>
                  <a:lnTo>
                    <a:pt x="4214" y="1747"/>
                  </a:lnTo>
                  <a:lnTo>
                    <a:pt x="4211" y="1753"/>
                  </a:lnTo>
                  <a:lnTo>
                    <a:pt x="4221" y="1745"/>
                  </a:lnTo>
                  <a:lnTo>
                    <a:pt x="4226" y="1749"/>
                  </a:lnTo>
                  <a:lnTo>
                    <a:pt x="4234" y="1747"/>
                  </a:lnTo>
                  <a:lnTo>
                    <a:pt x="4250" y="1747"/>
                  </a:lnTo>
                  <a:lnTo>
                    <a:pt x="4266" y="1742"/>
                  </a:lnTo>
                  <a:lnTo>
                    <a:pt x="4269" y="1743"/>
                  </a:lnTo>
                  <a:lnTo>
                    <a:pt x="4266" y="1754"/>
                  </a:lnTo>
                  <a:lnTo>
                    <a:pt x="4268" y="1755"/>
                  </a:lnTo>
                  <a:lnTo>
                    <a:pt x="4268" y="1764"/>
                  </a:lnTo>
                  <a:lnTo>
                    <a:pt x="4266" y="1771"/>
                  </a:lnTo>
                  <a:lnTo>
                    <a:pt x="4270" y="1769"/>
                  </a:lnTo>
                  <a:lnTo>
                    <a:pt x="4283" y="1770"/>
                  </a:lnTo>
                  <a:lnTo>
                    <a:pt x="4280" y="1781"/>
                  </a:lnTo>
                  <a:lnTo>
                    <a:pt x="4282" y="1785"/>
                  </a:lnTo>
                  <a:lnTo>
                    <a:pt x="4289" y="1787"/>
                  </a:lnTo>
                  <a:lnTo>
                    <a:pt x="4286" y="1792"/>
                  </a:lnTo>
                  <a:lnTo>
                    <a:pt x="4278" y="1796"/>
                  </a:lnTo>
                  <a:lnTo>
                    <a:pt x="4264" y="1798"/>
                  </a:lnTo>
                  <a:lnTo>
                    <a:pt x="4257" y="1794"/>
                  </a:lnTo>
                  <a:lnTo>
                    <a:pt x="4251" y="1797"/>
                  </a:lnTo>
                  <a:lnTo>
                    <a:pt x="4251" y="1802"/>
                  </a:lnTo>
                  <a:lnTo>
                    <a:pt x="4256" y="1806"/>
                  </a:lnTo>
                  <a:lnTo>
                    <a:pt x="4266" y="1803"/>
                  </a:lnTo>
                  <a:lnTo>
                    <a:pt x="4284" y="1804"/>
                  </a:lnTo>
                  <a:lnTo>
                    <a:pt x="4301" y="1803"/>
                  </a:lnTo>
                  <a:lnTo>
                    <a:pt x="4304" y="1814"/>
                  </a:lnTo>
                  <a:lnTo>
                    <a:pt x="4297" y="1819"/>
                  </a:lnTo>
                  <a:lnTo>
                    <a:pt x="4294" y="1825"/>
                  </a:lnTo>
                  <a:lnTo>
                    <a:pt x="4299" y="1828"/>
                  </a:lnTo>
                  <a:lnTo>
                    <a:pt x="4293" y="1833"/>
                  </a:lnTo>
                  <a:lnTo>
                    <a:pt x="4280" y="1836"/>
                  </a:lnTo>
                  <a:lnTo>
                    <a:pt x="4269" y="1851"/>
                  </a:lnTo>
                  <a:lnTo>
                    <a:pt x="4278" y="1850"/>
                  </a:lnTo>
                  <a:lnTo>
                    <a:pt x="4286" y="1842"/>
                  </a:lnTo>
                  <a:lnTo>
                    <a:pt x="4296" y="1841"/>
                  </a:lnTo>
                  <a:lnTo>
                    <a:pt x="4305" y="1837"/>
                  </a:lnTo>
                  <a:lnTo>
                    <a:pt x="4315" y="1852"/>
                  </a:lnTo>
                  <a:lnTo>
                    <a:pt x="4310" y="1853"/>
                  </a:lnTo>
                  <a:lnTo>
                    <a:pt x="4304" y="1860"/>
                  </a:lnTo>
                  <a:lnTo>
                    <a:pt x="4304" y="1866"/>
                  </a:lnTo>
                  <a:lnTo>
                    <a:pt x="4315" y="1861"/>
                  </a:lnTo>
                  <a:lnTo>
                    <a:pt x="4322" y="1864"/>
                  </a:lnTo>
                  <a:lnTo>
                    <a:pt x="4322" y="1867"/>
                  </a:lnTo>
                  <a:lnTo>
                    <a:pt x="4331" y="1878"/>
                  </a:lnTo>
                  <a:lnTo>
                    <a:pt x="4339" y="1884"/>
                  </a:lnTo>
                  <a:lnTo>
                    <a:pt x="4342" y="1893"/>
                  </a:lnTo>
                  <a:lnTo>
                    <a:pt x="4323" y="1907"/>
                  </a:lnTo>
                  <a:lnTo>
                    <a:pt x="4312" y="1907"/>
                  </a:lnTo>
                  <a:lnTo>
                    <a:pt x="4312" y="1914"/>
                  </a:lnTo>
                  <a:lnTo>
                    <a:pt x="4339" y="1912"/>
                  </a:lnTo>
                  <a:lnTo>
                    <a:pt x="4347" y="1922"/>
                  </a:lnTo>
                  <a:lnTo>
                    <a:pt x="4342" y="1932"/>
                  </a:lnTo>
                  <a:lnTo>
                    <a:pt x="4364" y="1939"/>
                  </a:lnTo>
                  <a:lnTo>
                    <a:pt x="4368" y="1953"/>
                  </a:lnTo>
                  <a:lnTo>
                    <a:pt x="4358" y="1963"/>
                  </a:lnTo>
                  <a:lnTo>
                    <a:pt x="4347" y="1974"/>
                  </a:lnTo>
                  <a:lnTo>
                    <a:pt x="4350" y="1987"/>
                  </a:lnTo>
                  <a:lnTo>
                    <a:pt x="4343" y="1989"/>
                  </a:lnTo>
                  <a:lnTo>
                    <a:pt x="4315" y="1973"/>
                  </a:lnTo>
                  <a:lnTo>
                    <a:pt x="4312" y="1979"/>
                  </a:lnTo>
                  <a:lnTo>
                    <a:pt x="4326" y="1984"/>
                  </a:lnTo>
                  <a:lnTo>
                    <a:pt x="4326" y="1986"/>
                  </a:lnTo>
                  <a:lnTo>
                    <a:pt x="4295" y="1990"/>
                  </a:lnTo>
                  <a:lnTo>
                    <a:pt x="4286" y="1992"/>
                  </a:lnTo>
                  <a:lnTo>
                    <a:pt x="4302" y="1996"/>
                  </a:lnTo>
                  <a:lnTo>
                    <a:pt x="4334" y="1995"/>
                  </a:lnTo>
                  <a:lnTo>
                    <a:pt x="4348" y="1997"/>
                  </a:lnTo>
                  <a:lnTo>
                    <a:pt x="4350" y="2002"/>
                  </a:lnTo>
                  <a:lnTo>
                    <a:pt x="4342" y="2003"/>
                  </a:lnTo>
                  <a:lnTo>
                    <a:pt x="4334" y="2009"/>
                  </a:lnTo>
                  <a:lnTo>
                    <a:pt x="4336" y="2013"/>
                  </a:lnTo>
                  <a:lnTo>
                    <a:pt x="4350" y="2022"/>
                  </a:lnTo>
                  <a:lnTo>
                    <a:pt x="4352" y="2028"/>
                  </a:lnTo>
                  <a:lnTo>
                    <a:pt x="4342" y="2027"/>
                  </a:lnTo>
                  <a:lnTo>
                    <a:pt x="4338" y="2036"/>
                  </a:lnTo>
                  <a:lnTo>
                    <a:pt x="4371" y="2034"/>
                  </a:lnTo>
                  <a:lnTo>
                    <a:pt x="4375" y="2055"/>
                  </a:lnTo>
                  <a:lnTo>
                    <a:pt x="4379" y="2060"/>
                  </a:lnTo>
                  <a:lnTo>
                    <a:pt x="4374" y="2065"/>
                  </a:lnTo>
                  <a:lnTo>
                    <a:pt x="4403" y="2068"/>
                  </a:lnTo>
                  <a:lnTo>
                    <a:pt x="4411" y="2073"/>
                  </a:lnTo>
                  <a:lnTo>
                    <a:pt x="4412" y="2084"/>
                  </a:lnTo>
                  <a:lnTo>
                    <a:pt x="4418" y="2079"/>
                  </a:lnTo>
                  <a:lnTo>
                    <a:pt x="4428" y="2079"/>
                  </a:lnTo>
                  <a:lnTo>
                    <a:pt x="4428" y="2089"/>
                  </a:lnTo>
                  <a:lnTo>
                    <a:pt x="4424" y="2097"/>
                  </a:lnTo>
                  <a:lnTo>
                    <a:pt x="4429" y="2102"/>
                  </a:lnTo>
                  <a:lnTo>
                    <a:pt x="4431" y="2110"/>
                  </a:lnTo>
                  <a:lnTo>
                    <a:pt x="4420" y="2122"/>
                  </a:lnTo>
                  <a:lnTo>
                    <a:pt x="4420" y="2126"/>
                  </a:lnTo>
                  <a:lnTo>
                    <a:pt x="4433" y="2119"/>
                  </a:lnTo>
                  <a:lnTo>
                    <a:pt x="4447" y="2130"/>
                  </a:lnTo>
                  <a:lnTo>
                    <a:pt x="4452" y="2125"/>
                  </a:lnTo>
                  <a:lnTo>
                    <a:pt x="4462" y="2120"/>
                  </a:lnTo>
                  <a:lnTo>
                    <a:pt x="4463" y="2129"/>
                  </a:lnTo>
                  <a:lnTo>
                    <a:pt x="4473" y="2132"/>
                  </a:lnTo>
                  <a:lnTo>
                    <a:pt x="4461" y="2162"/>
                  </a:lnTo>
                  <a:lnTo>
                    <a:pt x="4469" y="2154"/>
                  </a:lnTo>
                  <a:lnTo>
                    <a:pt x="4481" y="2138"/>
                  </a:lnTo>
                  <a:lnTo>
                    <a:pt x="4490" y="2131"/>
                  </a:lnTo>
                  <a:lnTo>
                    <a:pt x="4489" y="2145"/>
                  </a:lnTo>
                  <a:lnTo>
                    <a:pt x="4493" y="2145"/>
                  </a:lnTo>
                  <a:lnTo>
                    <a:pt x="4499" y="2137"/>
                  </a:lnTo>
                  <a:lnTo>
                    <a:pt x="4501" y="2149"/>
                  </a:lnTo>
                  <a:lnTo>
                    <a:pt x="4504" y="2158"/>
                  </a:lnTo>
                  <a:lnTo>
                    <a:pt x="4510" y="2164"/>
                  </a:lnTo>
                  <a:lnTo>
                    <a:pt x="4522" y="2167"/>
                  </a:lnTo>
                  <a:lnTo>
                    <a:pt x="4536" y="2174"/>
                  </a:lnTo>
                  <a:lnTo>
                    <a:pt x="4543" y="2170"/>
                  </a:lnTo>
                  <a:lnTo>
                    <a:pt x="4542" y="2163"/>
                  </a:lnTo>
                  <a:lnTo>
                    <a:pt x="4552" y="2156"/>
                  </a:lnTo>
                  <a:lnTo>
                    <a:pt x="4559" y="2165"/>
                  </a:lnTo>
                  <a:lnTo>
                    <a:pt x="4557" y="2174"/>
                  </a:lnTo>
                  <a:lnTo>
                    <a:pt x="4568" y="2176"/>
                  </a:lnTo>
                  <a:lnTo>
                    <a:pt x="4575" y="2181"/>
                  </a:lnTo>
                  <a:lnTo>
                    <a:pt x="4581" y="2183"/>
                  </a:lnTo>
                  <a:lnTo>
                    <a:pt x="4586" y="2192"/>
                  </a:lnTo>
                  <a:lnTo>
                    <a:pt x="4581" y="2199"/>
                  </a:lnTo>
                  <a:lnTo>
                    <a:pt x="4581" y="2203"/>
                  </a:lnTo>
                  <a:lnTo>
                    <a:pt x="4580" y="2206"/>
                  </a:lnTo>
                  <a:lnTo>
                    <a:pt x="4571" y="2208"/>
                  </a:lnTo>
                  <a:lnTo>
                    <a:pt x="4565" y="2206"/>
                  </a:lnTo>
                  <a:lnTo>
                    <a:pt x="4558" y="2207"/>
                  </a:lnTo>
                  <a:lnTo>
                    <a:pt x="4544" y="2213"/>
                  </a:lnTo>
                  <a:lnTo>
                    <a:pt x="4539" y="2216"/>
                  </a:lnTo>
                  <a:lnTo>
                    <a:pt x="4539" y="2218"/>
                  </a:lnTo>
                  <a:lnTo>
                    <a:pt x="4524" y="2228"/>
                  </a:lnTo>
                  <a:lnTo>
                    <a:pt x="4494" y="2232"/>
                  </a:lnTo>
                  <a:lnTo>
                    <a:pt x="4477" y="2238"/>
                  </a:lnTo>
                  <a:lnTo>
                    <a:pt x="4469" y="2246"/>
                  </a:lnTo>
                  <a:lnTo>
                    <a:pt x="4482" y="2246"/>
                  </a:lnTo>
                  <a:lnTo>
                    <a:pt x="4495" y="2242"/>
                  </a:lnTo>
                  <a:lnTo>
                    <a:pt x="4510" y="2233"/>
                  </a:lnTo>
                  <a:lnTo>
                    <a:pt x="4515" y="2235"/>
                  </a:lnTo>
                  <a:lnTo>
                    <a:pt x="4482" y="2251"/>
                  </a:lnTo>
                  <a:lnTo>
                    <a:pt x="4467" y="2256"/>
                  </a:lnTo>
                  <a:lnTo>
                    <a:pt x="4452" y="2256"/>
                  </a:lnTo>
                  <a:lnTo>
                    <a:pt x="4436" y="2280"/>
                  </a:lnTo>
                  <a:lnTo>
                    <a:pt x="4424" y="2276"/>
                  </a:lnTo>
                  <a:lnTo>
                    <a:pt x="4413" y="2267"/>
                  </a:lnTo>
                  <a:lnTo>
                    <a:pt x="4399" y="2264"/>
                  </a:lnTo>
                  <a:lnTo>
                    <a:pt x="4386" y="2265"/>
                  </a:lnTo>
                  <a:lnTo>
                    <a:pt x="4387" y="2274"/>
                  </a:lnTo>
                  <a:lnTo>
                    <a:pt x="4404" y="2276"/>
                  </a:lnTo>
                  <a:lnTo>
                    <a:pt x="4419" y="2282"/>
                  </a:lnTo>
                  <a:lnTo>
                    <a:pt x="4430" y="2289"/>
                  </a:lnTo>
                  <a:lnTo>
                    <a:pt x="4426" y="2314"/>
                  </a:lnTo>
                  <a:lnTo>
                    <a:pt x="4438" y="2308"/>
                  </a:lnTo>
                  <a:lnTo>
                    <a:pt x="4451" y="2298"/>
                  </a:lnTo>
                  <a:lnTo>
                    <a:pt x="4456" y="2291"/>
                  </a:lnTo>
                  <a:lnTo>
                    <a:pt x="4468" y="2283"/>
                  </a:lnTo>
                  <a:lnTo>
                    <a:pt x="4479" y="2272"/>
                  </a:lnTo>
                  <a:lnTo>
                    <a:pt x="4496" y="2265"/>
                  </a:lnTo>
                  <a:lnTo>
                    <a:pt x="4506" y="2251"/>
                  </a:lnTo>
                  <a:lnTo>
                    <a:pt x="4519" y="2244"/>
                  </a:lnTo>
                  <a:lnTo>
                    <a:pt x="4547" y="2237"/>
                  </a:lnTo>
                  <a:lnTo>
                    <a:pt x="4563" y="2240"/>
                  </a:lnTo>
                  <a:lnTo>
                    <a:pt x="4569" y="2238"/>
                  </a:lnTo>
                  <a:lnTo>
                    <a:pt x="4560" y="2234"/>
                  </a:lnTo>
                  <a:lnTo>
                    <a:pt x="4546" y="2231"/>
                  </a:lnTo>
                  <a:lnTo>
                    <a:pt x="4530" y="2234"/>
                  </a:lnTo>
                  <a:lnTo>
                    <a:pt x="4538" y="2229"/>
                  </a:lnTo>
                  <a:lnTo>
                    <a:pt x="4555" y="2226"/>
                  </a:lnTo>
                  <a:lnTo>
                    <a:pt x="4582" y="2228"/>
                  </a:lnTo>
                  <a:lnTo>
                    <a:pt x="4594" y="2228"/>
                  </a:lnTo>
                  <a:lnTo>
                    <a:pt x="4596" y="2233"/>
                  </a:lnTo>
                  <a:lnTo>
                    <a:pt x="4595" y="2243"/>
                  </a:lnTo>
                  <a:lnTo>
                    <a:pt x="4597" y="2253"/>
                  </a:lnTo>
                  <a:lnTo>
                    <a:pt x="4598" y="2265"/>
                  </a:lnTo>
                  <a:lnTo>
                    <a:pt x="4591" y="2275"/>
                  </a:lnTo>
                  <a:lnTo>
                    <a:pt x="4590" y="2285"/>
                  </a:lnTo>
                  <a:lnTo>
                    <a:pt x="4592" y="2301"/>
                  </a:lnTo>
                  <a:lnTo>
                    <a:pt x="4595" y="2301"/>
                  </a:lnTo>
                  <a:lnTo>
                    <a:pt x="4607" y="2274"/>
                  </a:lnTo>
                  <a:lnTo>
                    <a:pt x="4616" y="2267"/>
                  </a:lnTo>
                  <a:lnTo>
                    <a:pt x="4629" y="2266"/>
                  </a:lnTo>
                  <a:lnTo>
                    <a:pt x="4637" y="2269"/>
                  </a:lnTo>
                  <a:lnTo>
                    <a:pt x="4633" y="2274"/>
                  </a:lnTo>
                  <a:lnTo>
                    <a:pt x="4667" y="2286"/>
                  </a:lnTo>
                  <a:lnTo>
                    <a:pt x="4668" y="2289"/>
                  </a:lnTo>
                  <a:lnTo>
                    <a:pt x="4662" y="2293"/>
                  </a:lnTo>
                  <a:lnTo>
                    <a:pt x="4668" y="2303"/>
                  </a:lnTo>
                  <a:lnTo>
                    <a:pt x="4675" y="2307"/>
                  </a:lnTo>
                  <a:lnTo>
                    <a:pt x="4676" y="2313"/>
                  </a:lnTo>
                  <a:lnTo>
                    <a:pt x="4680" y="2315"/>
                  </a:lnTo>
                  <a:lnTo>
                    <a:pt x="4680" y="2323"/>
                  </a:lnTo>
                  <a:lnTo>
                    <a:pt x="4675" y="2325"/>
                  </a:lnTo>
                  <a:lnTo>
                    <a:pt x="4670" y="2330"/>
                  </a:lnTo>
                  <a:lnTo>
                    <a:pt x="4648" y="2321"/>
                  </a:lnTo>
                  <a:lnTo>
                    <a:pt x="4655" y="2334"/>
                  </a:lnTo>
                  <a:lnTo>
                    <a:pt x="4660" y="2336"/>
                  </a:lnTo>
                  <a:lnTo>
                    <a:pt x="4668" y="2336"/>
                  </a:lnTo>
                  <a:lnTo>
                    <a:pt x="4672" y="2350"/>
                  </a:lnTo>
                  <a:lnTo>
                    <a:pt x="4668" y="2353"/>
                  </a:lnTo>
                  <a:lnTo>
                    <a:pt x="4668" y="2357"/>
                  </a:lnTo>
                  <a:lnTo>
                    <a:pt x="4677" y="2371"/>
                  </a:lnTo>
                  <a:lnTo>
                    <a:pt x="4677" y="2373"/>
                  </a:lnTo>
                  <a:lnTo>
                    <a:pt x="4667" y="2372"/>
                  </a:lnTo>
                  <a:lnTo>
                    <a:pt x="4664" y="2378"/>
                  </a:lnTo>
                  <a:lnTo>
                    <a:pt x="4681" y="2383"/>
                  </a:lnTo>
                  <a:lnTo>
                    <a:pt x="4686" y="2395"/>
                  </a:lnTo>
                  <a:lnTo>
                    <a:pt x="4671" y="2394"/>
                  </a:lnTo>
                  <a:lnTo>
                    <a:pt x="4664" y="2391"/>
                  </a:lnTo>
                  <a:lnTo>
                    <a:pt x="4668" y="239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8" name="Freeform 305">
              <a:extLst>
                <a:ext uri="{FF2B5EF4-FFF2-40B4-BE49-F238E27FC236}">
                  <a16:creationId xmlns:a16="http://schemas.microsoft.com/office/drawing/2014/main" id="{F253B40E-AA26-4968-8693-0F845244A919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437" y="1025"/>
              <a:ext cx="39" cy="63"/>
            </a:xfrm>
            <a:custGeom>
              <a:avLst/>
              <a:gdLst/>
              <a:ahLst/>
              <a:cxnLst>
                <a:cxn ang="0">
                  <a:pos x="197" y="156"/>
                </a:cxn>
                <a:cxn ang="0">
                  <a:pos x="180" y="119"/>
                </a:cxn>
                <a:cxn ang="0">
                  <a:pos x="140" y="109"/>
                </a:cxn>
                <a:cxn ang="0">
                  <a:pos x="128" y="97"/>
                </a:cxn>
                <a:cxn ang="0">
                  <a:pos x="132" y="73"/>
                </a:cxn>
                <a:cxn ang="0">
                  <a:pos x="121" y="63"/>
                </a:cxn>
                <a:cxn ang="0">
                  <a:pos x="95" y="44"/>
                </a:cxn>
                <a:cxn ang="0">
                  <a:pos x="22" y="0"/>
                </a:cxn>
                <a:cxn ang="0">
                  <a:pos x="6" y="25"/>
                </a:cxn>
                <a:cxn ang="0">
                  <a:pos x="4" y="44"/>
                </a:cxn>
                <a:cxn ang="0">
                  <a:pos x="9" y="65"/>
                </a:cxn>
                <a:cxn ang="0">
                  <a:pos x="18" y="82"/>
                </a:cxn>
                <a:cxn ang="0">
                  <a:pos x="0" y="98"/>
                </a:cxn>
                <a:cxn ang="0">
                  <a:pos x="20" y="127"/>
                </a:cxn>
                <a:cxn ang="0">
                  <a:pos x="21" y="161"/>
                </a:cxn>
                <a:cxn ang="0">
                  <a:pos x="34" y="173"/>
                </a:cxn>
                <a:cxn ang="0">
                  <a:pos x="27" y="184"/>
                </a:cxn>
                <a:cxn ang="0">
                  <a:pos x="54" y="187"/>
                </a:cxn>
                <a:cxn ang="0">
                  <a:pos x="83" y="215"/>
                </a:cxn>
                <a:cxn ang="0">
                  <a:pos x="79" y="226"/>
                </a:cxn>
                <a:cxn ang="0">
                  <a:pos x="35" y="236"/>
                </a:cxn>
                <a:cxn ang="0">
                  <a:pos x="63" y="300"/>
                </a:cxn>
                <a:cxn ang="0">
                  <a:pos x="86" y="316"/>
                </a:cxn>
                <a:cxn ang="0">
                  <a:pos x="97" y="295"/>
                </a:cxn>
                <a:cxn ang="0">
                  <a:pos x="91" y="292"/>
                </a:cxn>
                <a:cxn ang="0">
                  <a:pos x="120" y="290"/>
                </a:cxn>
                <a:cxn ang="0">
                  <a:pos x="170" y="268"/>
                </a:cxn>
                <a:cxn ang="0">
                  <a:pos x="185" y="275"/>
                </a:cxn>
                <a:cxn ang="0">
                  <a:pos x="190" y="264"/>
                </a:cxn>
                <a:cxn ang="0">
                  <a:pos x="197" y="233"/>
                </a:cxn>
                <a:cxn ang="0">
                  <a:pos x="186" y="221"/>
                </a:cxn>
                <a:cxn ang="0">
                  <a:pos x="185" y="219"/>
                </a:cxn>
                <a:cxn ang="0">
                  <a:pos x="197" y="163"/>
                </a:cxn>
              </a:cxnLst>
              <a:rect l="0" t="0" r="r" b="b"/>
              <a:pathLst>
                <a:path w="197" h="316">
                  <a:moveTo>
                    <a:pt x="197" y="163"/>
                  </a:moveTo>
                  <a:lnTo>
                    <a:pt x="197" y="156"/>
                  </a:lnTo>
                  <a:lnTo>
                    <a:pt x="196" y="149"/>
                  </a:lnTo>
                  <a:lnTo>
                    <a:pt x="180" y="119"/>
                  </a:lnTo>
                  <a:lnTo>
                    <a:pt x="156" y="102"/>
                  </a:lnTo>
                  <a:lnTo>
                    <a:pt x="140" y="109"/>
                  </a:lnTo>
                  <a:lnTo>
                    <a:pt x="127" y="107"/>
                  </a:lnTo>
                  <a:lnTo>
                    <a:pt x="128" y="97"/>
                  </a:lnTo>
                  <a:lnTo>
                    <a:pt x="128" y="86"/>
                  </a:lnTo>
                  <a:lnTo>
                    <a:pt x="132" y="73"/>
                  </a:lnTo>
                  <a:lnTo>
                    <a:pt x="127" y="65"/>
                  </a:lnTo>
                  <a:lnTo>
                    <a:pt x="121" y="63"/>
                  </a:lnTo>
                  <a:lnTo>
                    <a:pt x="106" y="47"/>
                  </a:lnTo>
                  <a:lnTo>
                    <a:pt x="95" y="44"/>
                  </a:lnTo>
                  <a:lnTo>
                    <a:pt x="53" y="7"/>
                  </a:lnTo>
                  <a:lnTo>
                    <a:pt x="22" y="0"/>
                  </a:lnTo>
                  <a:lnTo>
                    <a:pt x="5" y="16"/>
                  </a:lnTo>
                  <a:lnTo>
                    <a:pt x="6" y="25"/>
                  </a:lnTo>
                  <a:lnTo>
                    <a:pt x="4" y="27"/>
                  </a:lnTo>
                  <a:lnTo>
                    <a:pt x="4" y="44"/>
                  </a:lnTo>
                  <a:lnTo>
                    <a:pt x="5" y="52"/>
                  </a:lnTo>
                  <a:lnTo>
                    <a:pt x="9" y="65"/>
                  </a:lnTo>
                  <a:lnTo>
                    <a:pt x="15" y="70"/>
                  </a:lnTo>
                  <a:lnTo>
                    <a:pt x="18" y="82"/>
                  </a:lnTo>
                  <a:lnTo>
                    <a:pt x="14" y="90"/>
                  </a:lnTo>
                  <a:lnTo>
                    <a:pt x="0" y="98"/>
                  </a:lnTo>
                  <a:lnTo>
                    <a:pt x="13" y="124"/>
                  </a:lnTo>
                  <a:lnTo>
                    <a:pt x="20" y="127"/>
                  </a:lnTo>
                  <a:lnTo>
                    <a:pt x="18" y="139"/>
                  </a:lnTo>
                  <a:lnTo>
                    <a:pt x="21" y="161"/>
                  </a:lnTo>
                  <a:lnTo>
                    <a:pt x="31" y="163"/>
                  </a:lnTo>
                  <a:lnTo>
                    <a:pt x="34" y="173"/>
                  </a:lnTo>
                  <a:lnTo>
                    <a:pt x="24" y="177"/>
                  </a:lnTo>
                  <a:lnTo>
                    <a:pt x="27" y="184"/>
                  </a:lnTo>
                  <a:lnTo>
                    <a:pt x="46" y="190"/>
                  </a:lnTo>
                  <a:lnTo>
                    <a:pt x="54" y="187"/>
                  </a:lnTo>
                  <a:lnTo>
                    <a:pt x="85" y="203"/>
                  </a:lnTo>
                  <a:lnTo>
                    <a:pt x="83" y="215"/>
                  </a:lnTo>
                  <a:lnTo>
                    <a:pt x="89" y="216"/>
                  </a:lnTo>
                  <a:lnTo>
                    <a:pt x="79" y="226"/>
                  </a:lnTo>
                  <a:lnTo>
                    <a:pt x="38" y="224"/>
                  </a:lnTo>
                  <a:lnTo>
                    <a:pt x="35" y="236"/>
                  </a:lnTo>
                  <a:lnTo>
                    <a:pt x="72" y="279"/>
                  </a:lnTo>
                  <a:lnTo>
                    <a:pt x="63" y="300"/>
                  </a:lnTo>
                  <a:lnTo>
                    <a:pt x="65" y="307"/>
                  </a:lnTo>
                  <a:lnTo>
                    <a:pt x="86" y="316"/>
                  </a:lnTo>
                  <a:lnTo>
                    <a:pt x="97" y="300"/>
                  </a:lnTo>
                  <a:lnTo>
                    <a:pt x="97" y="295"/>
                  </a:lnTo>
                  <a:lnTo>
                    <a:pt x="94" y="290"/>
                  </a:lnTo>
                  <a:lnTo>
                    <a:pt x="91" y="292"/>
                  </a:lnTo>
                  <a:lnTo>
                    <a:pt x="106" y="275"/>
                  </a:lnTo>
                  <a:lnTo>
                    <a:pt x="120" y="290"/>
                  </a:lnTo>
                  <a:lnTo>
                    <a:pt x="133" y="287"/>
                  </a:lnTo>
                  <a:lnTo>
                    <a:pt x="170" y="268"/>
                  </a:lnTo>
                  <a:lnTo>
                    <a:pt x="181" y="270"/>
                  </a:lnTo>
                  <a:lnTo>
                    <a:pt x="185" y="275"/>
                  </a:lnTo>
                  <a:lnTo>
                    <a:pt x="188" y="271"/>
                  </a:lnTo>
                  <a:lnTo>
                    <a:pt x="190" y="264"/>
                  </a:lnTo>
                  <a:lnTo>
                    <a:pt x="196" y="249"/>
                  </a:lnTo>
                  <a:lnTo>
                    <a:pt x="197" y="233"/>
                  </a:lnTo>
                  <a:lnTo>
                    <a:pt x="193" y="227"/>
                  </a:lnTo>
                  <a:lnTo>
                    <a:pt x="186" y="221"/>
                  </a:lnTo>
                  <a:lnTo>
                    <a:pt x="186" y="225"/>
                  </a:lnTo>
                  <a:lnTo>
                    <a:pt x="185" y="219"/>
                  </a:lnTo>
                  <a:lnTo>
                    <a:pt x="185" y="174"/>
                  </a:lnTo>
                  <a:lnTo>
                    <a:pt x="197" y="16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19" name="Freeform 306">
              <a:extLst>
                <a:ext uri="{FF2B5EF4-FFF2-40B4-BE49-F238E27FC236}">
                  <a16:creationId xmlns:a16="http://schemas.microsoft.com/office/drawing/2014/main" id="{167CB011-C452-4521-BF17-EAF4018740D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356" y="1000"/>
              <a:ext cx="74" cy="86"/>
            </a:xfrm>
            <a:custGeom>
              <a:avLst/>
              <a:gdLst/>
              <a:ahLst/>
              <a:cxnLst>
                <a:cxn ang="0">
                  <a:pos x="318" y="278"/>
                </a:cxn>
                <a:cxn ang="0">
                  <a:pos x="327" y="224"/>
                </a:cxn>
                <a:cxn ang="0">
                  <a:pos x="332" y="197"/>
                </a:cxn>
                <a:cxn ang="0">
                  <a:pos x="321" y="194"/>
                </a:cxn>
                <a:cxn ang="0">
                  <a:pos x="300" y="176"/>
                </a:cxn>
                <a:cxn ang="0">
                  <a:pos x="297" y="141"/>
                </a:cxn>
                <a:cxn ang="0">
                  <a:pos x="245" y="131"/>
                </a:cxn>
                <a:cxn ang="0">
                  <a:pos x="236" y="133"/>
                </a:cxn>
                <a:cxn ang="0">
                  <a:pos x="232" y="101"/>
                </a:cxn>
                <a:cxn ang="0">
                  <a:pos x="220" y="85"/>
                </a:cxn>
                <a:cxn ang="0">
                  <a:pos x="210" y="76"/>
                </a:cxn>
                <a:cxn ang="0">
                  <a:pos x="176" y="44"/>
                </a:cxn>
                <a:cxn ang="0">
                  <a:pos x="148" y="76"/>
                </a:cxn>
                <a:cxn ang="0">
                  <a:pos x="143" y="114"/>
                </a:cxn>
                <a:cxn ang="0">
                  <a:pos x="130" y="22"/>
                </a:cxn>
                <a:cxn ang="0">
                  <a:pos x="108" y="16"/>
                </a:cxn>
                <a:cxn ang="0">
                  <a:pos x="84" y="0"/>
                </a:cxn>
                <a:cxn ang="0">
                  <a:pos x="11" y="16"/>
                </a:cxn>
                <a:cxn ang="0">
                  <a:pos x="5" y="101"/>
                </a:cxn>
                <a:cxn ang="0">
                  <a:pos x="40" y="96"/>
                </a:cxn>
                <a:cxn ang="0">
                  <a:pos x="42" y="145"/>
                </a:cxn>
                <a:cxn ang="0">
                  <a:pos x="55" y="155"/>
                </a:cxn>
                <a:cxn ang="0">
                  <a:pos x="80" y="109"/>
                </a:cxn>
                <a:cxn ang="0">
                  <a:pos x="95" y="130"/>
                </a:cxn>
                <a:cxn ang="0">
                  <a:pos x="81" y="155"/>
                </a:cxn>
                <a:cxn ang="0">
                  <a:pos x="97" y="162"/>
                </a:cxn>
                <a:cxn ang="0">
                  <a:pos x="123" y="168"/>
                </a:cxn>
                <a:cxn ang="0">
                  <a:pos x="96" y="201"/>
                </a:cxn>
                <a:cxn ang="0">
                  <a:pos x="121" y="228"/>
                </a:cxn>
                <a:cxn ang="0">
                  <a:pos x="65" y="225"/>
                </a:cxn>
                <a:cxn ang="0">
                  <a:pos x="42" y="253"/>
                </a:cxn>
                <a:cxn ang="0">
                  <a:pos x="79" y="307"/>
                </a:cxn>
                <a:cxn ang="0">
                  <a:pos x="118" y="290"/>
                </a:cxn>
                <a:cxn ang="0">
                  <a:pos x="157" y="282"/>
                </a:cxn>
                <a:cxn ang="0">
                  <a:pos x="180" y="305"/>
                </a:cxn>
                <a:cxn ang="0">
                  <a:pos x="230" y="305"/>
                </a:cxn>
                <a:cxn ang="0">
                  <a:pos x="250" y="322"/>
                </a:cxn>
                <a:cxn ang="0">
                  <a:pos x="257" y="328"/>
                </a:cxn>
                <a:cxn ang="0">
                  <a:pos x="277" y="388"/>
                </a:cxn>
                <a:cxn ang="0">
                  <a:pos x="301" y="416"/>
                </a:cxn>
                <a:cxn ang="0">
                  <a:pos x="326" y="415"/>
                </a:cxn>
                <a:cxn ang="0">
                  <a:pos x="360" y="395"/>
                </a:cxn>
                <a:cxn ang="0">
                  <a:pos x="337" y="301"/>
                </a:cxn>
              </a:cxnLst>
              <a:rect l="0" t="0" r="r" b="b"/>
              <a:pathLst>
                <a:path w="368" h="430">
                  <a:moveTo>
                    <a:pt x="337" y="301"/>
                  </a:moveTo>
                  <a:lnTo>
                    <a:pt x="333" y="284"/>
                  </a:lnTo>
                  <a:lnTo>
                    <a:pt x="318" y="278"/>
                  </a:lnTo>
                  <a:lnTo>
                    <a:pt x="320" y="260"/>
                  </a:lnTo>
                  <a:lnTo>
                    <a:pt x="316" y="243"/>
                  </a:lnTo>
                  <a:lnTo>
                    <a:pt x="327" y="224"/>
                  </a:lnTo>
                  <a:lnTo>
                    <a:pt x="328" y="211"/>
                  </a:lnTo>
                  <a:lnTo>
                    <a:pt x="332" y="204"/>
                  </a:lnTo>
                  <a:lnTo>
                    <a:pt x="332" y="197"/>
                  </a:lnTo>
                  <a:lnTo>
                    <a:pt x="327" y="190"/>
                  </a:lnTo>
                  <a:lnTo>
                    <a:pt x="323" y="187"/>
                  </a:lnTo>
                  <a:lnTo>
                    <a:pt x="321" y="194"/>
                  </a:lnTo>
                  <a:lnTo>
                    <a:pt x="311" y="177"/>
                  </a:lnTo>
                  <a:lnTo>
                    <a:pt x="312" y="177"/>
                  </a:lnTo>
                  <a:lnTo>
                    <a:pt x="300" y="176"/>
                  </a:lnTo>
                  <a:lnTo>
                    <a:pt x="299" y="171"/>
                  </a:lnTo>
                  <a:lnTo>
                    <a:pt x="304" y="158"/>
                  </a:lnTo>
                  <a:lnTo>
                    <a:pt x="297" y="141"/>
                  </a:lnTo>
                  <a:lnTo>
                    <a:pt x="266" y="118"/>
                  </a:lnTo>
                  <a:lnTo>
                    <a:pt x="261" y="125"/>
                  </a:lnTo>
                  <a:lnTo>
                    <a:pt x="245" y="131"/>
                  </a:lnTo>
                  <a:lnTo>
                    <a:pt x="237" y="141"/>
                  </a:lnTo>
                  <a:lnTo>
                    <a:pt x="235" y="139"/>
                  </a:lnTo>
                  <a:lnTo>
                    <a:pt x="236" y="133"/>
                  </a:lnTo>
                  <a:lnTo>
                    <a:pt x="227" y="128"/>
                  </a:lnTo>
                  <a:lnTo>
                    <a:pt x="227" y="119"/>
                  </a:lnTo>
                  <a:lnTo>
                    <a:pt x="232" y="101"/>
                  </a:lnTo>
                  <a:lnTo>
                    <a:pt x="231" y="85"/>
                  </a:lnTo>
                  <a:lnTo>
                    <a:pt x="223" y="75"/>
                  </a:lnTo>
                  <a:lnTo>
                    <a:pt x="220" y="85"/>
                  </a:lnTo>
                  <a:lnTo>
                    <a:pt x="211" y="90"/>
                  </a:lnTo>
                  <a:lnTo>
                    <a:pt x="211" y="85"/>
                  </a:lnTo>
                  <a:lnTo>
                    <a:pt x="210" y="76"/>
                  </a:lnTo>
                  <a:lnTo>
                    <a:pt x="200" y="69"/>
                  </a:lnTo>
                  <a:lnTo>
                    <a:pt x="193" y="53"/>
                  </a:lnTo>
                  <a:lnTo>
                    <a:pt x="176" y="44"/>
                  </a:lnTo>
                  <a:lnTo>
                    <a:pt x="166" y="44"/>
                  </a:lnTo>
                  <a:lnTo>
                    <a:pt x="151" y="65"/>
                  </a:lnTo>
                  <a:lnTo>
                    <a:pt x="148" y="76"/>
                  </a:lnTo>
                  <a:lnTo>
                    <a:pt x="148" y="93"/>
                  </a:lnTo>
                  <a:lnTo>
                    <a:pt x="146" y="104"/>
                  </a:lnTo>
                  <a:lnTo>
                    <a:pt x="143" y="114"/>
                  </a:lnTo>
                  <a:lnTo>
                    <a:pt x="129" y="96"/>
                  </a:lnTo>
                  <a:lnTo>
                    <a:pt x="134" y="33"/>
                  </a:lnTo>
                  <a:lnTo>
                    <a:pt x="130" y="22"/>
                  </a:lnTo>
                  <a:lnTo>
                    <a:pt x="116" y="21"/>
                  </a:lnTo>
                  <a:lnTo>
                    <a:pt x="103" y="27"/>
                  </a:lnTo>
                  <a:lnTo>
                    <a:pt x="108" y="16"/>
                  </a:lnTo>
                  <a:lnTo>
                    <a:pt x="106" y="11"/>
                  </a:lnTo>
                  <a:lnTo>
                    <a:pt x="95" y="4"/>
                  </a:lnTo>
                  <a:lnTo>
                    <a:pt x="84" y="0"/>
                  </a:lnTo>
                  <a:lnTo>
                    <a:pt x="62" y="13"/>
                  </a:lnTo>
                  <a:lnTo>
                    <a:pt x="22" y="22"/>
                  </a:lnTo>
                  <a:lnTo>
                    <a:pt x="11" y="16"/>
                  </a:lnTo>
                  <a:lnTo>
                    <a:pt x="9" y="21"/>
                  </a:lnTo>
                  <a:lnTo>
                    <a:pt x="0" y="56"/>
                  </a:lnTo>
                  <a:lnTo>
                    <a:pt x="5" y="101"/>
                  </a:lnTo>
                  <a:lnTo>
                    <a:pt x="6" y="104"/>
                  </a:lnTo>
                  <a:lnTo>
                    <a:pt x="17" y="107"/>
                  </a:lnTo>
                  <a:lnTo>
                    <a:pt x="40" y="96"/>
                  </a:lnTo>
                  <a:lnTo>
                    <a:pt x="52" y="98"/>
                  </a:lnTo>
                  <a:lnTo>
                    <a:pt x="52" y="114"/>
                  </a:lnTo>
                  <a:lnTo>
                    <a:pt x="42" y="145"/>
                  </a:lnTo>
                  <a:lnTo>
                    <a:pt x="36" y="150"/>
                  </a:lnTo>
                  <a:lnTo>
                    <a:pt x="41" y="161"/>
                  </a:lnTo>
                  <a:lnTo>
                    <a:pt x="55" y="155"/>
                  </a:lnTo>
                  <a:lnTo>
                    <a:pt x="67" y="120"/>
                  </a:lnTo>
                  <a:lnTo>
                    <a:pt x="75" y="117"/>
                  </a:lnTo>
                  <a:lnTo>
                    <a:pt x="80" y="109"/>
                  </a:lnTo>
                  <a:lnTo>
                    <a:pt x="87" y="111"/>
                  </a:lnTo>
                  <a:lnTo>
                    <a:pt x="92" y="117"/>
                  </a:lnTo>
                  <a:lnTo>
                    <a:pt x="95" y="130"/>
                  </a:lnTo>
                  <a:lnTo>
                    <a:pt x="92" y="139"/>
                  </a:lnTo>
                  <a:lnTo>
                    <a:pt x="89" y="146"/>
                  </a:lnTo>
                  <a:lnTo>
                    <a:pt x="81" y="155"/>
                  </a:lnTo>
                  <a:lnTo>
                    <a:pt x="83" y="171"/>
                  </a:lnTo>
                  <a:lnTo>
                    <a:pt x="92" y="174"/>
                  </a:lnTo>
                  <a:lnTo>
                    <a:pt x="97" y="162"/>
                  </a:lnTo>
                  <a:lnTo>
                    <a:pt x="102" y="165"/>
                  </a:lnTo>
                  <a:lnTo>
                    <a:pt x="103" y="176"/>
                  </a:lnTo>
                  <a:lnTo>
                    <a:pt x="123" y="168"/>
                  </a:lnTo>
                  <a:lnTo>
                    <a:pt x="122" y="181"/>
                  </a:lnTo>
                  <a:lnTo>
                    <a:pt x="117" y="190"/>
                  </a:lnTo>
                  <a:lnTo>
                    <a:pt x="96" y="201"/>
                  </a:lnTo>
                  <a:lnTo>
                    <a:pt x="94" y="210"/>
                  </a:lnTo>
                  <a:lnTo>
                    <a:pt x="127" y="216"/>
                  </a:lnTo>
                  <a:lnTo>
                    <a:pt x="121" y="228"/>
                  </a:lnTo>
                  <a:lnTo>
                    <a:pt x="118" y="242"/>
                  </a:lnTo>
                  <a:lnTo>
                    <a:pt x="92" y="240"/>
                  </a:lnTo>
                  <a:lnTo>
                    <a:pt x="65" y="225"/>
                  </a:lnTo>
                  <a:lnTo>
                    <a:pt x="47" y="228"/>
                  </a:lnTo>
                  <a:lnTo>
                    <a:pt x="41" y="236"/>
                  </a:lnTo>
                  <a:lnTo>
                    <a:pt x="42" y="253"/>
                  </a:lnTo>
                  <a:lnTo>
                    <a:pt x="43" y="268"/>
                  </a:lnTo>
                  <a:lnTo>
                    <a:pt x="57" y="290"/>
                  </a:lnTo>
                  <a:lnTo>
                    <a:pt x="79" y="307"/>
                  </a:lnTo>
                  <a:lnTo>
                    <a:pt x="103" y="310"/>
                  </a:lnTo>
                  <a:lnTo>
                    <a:pt x="111" y="303"/>
                  </a:lnTo>
                  <a:lnTo>
                    <a:pt x="118" y="290"/>
                  </a:lnTo>
                  <a:lnTo>
                    <a:pt x="127" y="290"/>
                  </a:lnTo>
                  <a:lnTo>
                    <a:pt x="159" y="274"/>
                  </a:lnTo>
                  <a:lnTo>
                    <a:pt x="157" y="282"/>
                  </a:lnTo>
                  <a:lnTo>
                    <a:pt x="159" y="295"/>
                  </a:lnTo>
                  <a:lnTo>
                    <a:pt x="170" y="305"/>
                  </a:lnTo>
                  <a:lnTo>
                    <a:pt x="180" y="305"/>
                  </a:lnTo>
                  <a:lnTo>
                    <a:pt x="191" y="297"/>
                  </a:lnTo>
                  <a:lnTo>
                    <a:pt x="203" y="297"/>
                  </a:lnTo>
                  <a:lnTo>
                    <a:pt x="230" y="305"/>
                  </a:lnTo>
                  <a:lnTo>
                    <a:pt x="234" y="312"/>
                  </a:lnTo>
                  <a:lnTo>
                    <a:pt x="234" y="321"/>
                  </a:lnTo>
                  <a:lnTo>
                    <a:pt x="250" y="322"/>
                  </a:lnTo>
                  <a:lnTo>
                    <a:pt x="253" y="316"/>
                  </a:lnTo>
                  <a:lnTo>
                    <a:pt x="256" y="318"/>
                  </a:lnTo>
                  <a:lnTo>
                    <a:pt x="257" y="328"/>
                  </a:lnTo>
                  <a:lnTo>
                    <a:pt x="268" y="343"/>
                  </a:lnTo>
                  <a:lnTo>
                    <a:pt x="268" y="366"/>
                  </a:lnTo>
                  <a:lnTo>
                    <a:pt x="277" y="388"/>
                  </a:lnTo>
                  <a:lnTo>
                    <a:pt x="278" y="399"/>
                  </a:lnTo>
                  <a:lnTo>
                    <a:pt x="294" y="418"/>
                  </a:lnTo>
                  <a:lnTo>
                    <a:pt x="301" y="416"/>
                  </a:lnTo>
                  <a:lnTo>
                    <a:pt x="313" y="430"/>
                  </a:lnTo>
                  <a:lnTo>
                    <a:pt x="318" y="420"/>
                  </a:lnTo>
                  <a:lnTo>
                    <a:pt x="326" y="415"/>
                  </a:lnTo>
                  <a:lnTo>
                    <a:pt x="339" y="416"/>
                  </a:lnTo>
                  <a:lnTo>
                    <a:pt x="355" y="410"/>
                  </a:lnTo>
                  <a:lnTo>
                    <a:pt x="360" y="395"/>
                  </a:lnTo>
                  <a:lnTo>
                    <a:pt x="359" y="382"/>
                  </a:lnTo>
                  <a:lnTo>
                    <a:pt x="368" y="357"/>
                  </a:lnTo>
                  <a:lnTo>
                    <a:pt x="337" y="301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20" name="Freeform 307">
              <a:extLst>
                <a:ext uri="{FF2B5EF4-FFF2-40B4-BE49-F238E27FC236}">
                  <a16:creationId xmlns:a16="http://schemas.microsoft.com/office/drawing/2014/main" id="{363A9A7D-0C4E-40D6-8C7B-12F4FB00F2B6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462" y="960"/>
              <a:ext cx="121" cy="112"/>
            </a:xfrm>
            <a:custGeom>
              <a:avLst/>
              <a:gdLst/>
              <a:ahLst/>
              <a:cxnLst>
                <a:cxn ang="0">
                  <a:pos x="22" y="39"/>
                </a:cxn>
                <a:cxn ang="0">
                  <a:pos x="18" y="69"/>
                </a:cxn>
                <a:cxn ang="0">
                  <a:pos x="88" y="118"/>
                </a:cxn>
                <a:cxn ang="0">
                  <a:pos x="103" y="142"/>
                </a:cxn>
                <a:cxn ang="0">
                  <a:pos x="45" y="146"/>
                </a:cxn>
                <a:cxn ang="0">
                  <a:pos x="39" y="178"/>
                </a:cxn>
                <a:cxn ang="0">
                  <a:pos x="70" y="189"/>
                </a:cxn>
                <a:cxn ang="0">
                  <a:pos x="83" y="233"/>
                </a:cxn>
                <a:cxn ang="0">
                  <a:pos x="110" y="200"/>
                </a:cxn>
                <a:cxn ang="0">
                  <a:pos x="143" y="192"/>
                </a:cxn>
                <a:cxn ang="0">
                  <a:pos x="132" y="225"/>
                </a:cxn>
                <a:cxn ang="0">
                  <a:pos x="158" y="204"/>
                </a:cxn>
                <a:cxn ang="0">
                  <a:pos x="177" y="181"/>
                </a:cxn>
                <a:cxn ang="0">
                  <a:pos x="193" y="192"/>
                </a:cxn>
                <a:cxn ang="0">
                  <a:pos x="229" y="209"/>
                </a:cxn>
                <a:cxn ang="0">
                  <a:pos x="260" y="216"/>
                </a:cxn>
                <a:cxn ang="0">
                  <a:pos x="208" y="232"/>
                </a:cxn>
                <a:cxn ang="0">
                  <a:pos x="266" y="236"/>
                </a:cxn>
                <a:cxn ang="0">
                  <a:pos x="313" y="243"/>
                </a:cxn>
                <a:cxn ang="0">
                  <a:pos x="154" y="292"/>
                </a:cxn>
                <a:cxn ang="0">
                  <a:pos x="138" y="340"/>
                </a:cxn>
                <a:cxn ang="0">
                  <a:pos x="185" y="382"/>
                </a:cxn>
                <a:cxn ang="0">
                  <a:pos x="153" y="392"/>
                </a:cxn>
                <a:cxn ang="0">
                  <a:pos x="164" y="416"/>
                </a:cxn>
                <a:cxn ang="0">
                  <a:pos x="243" y="442"/>
                </a:cxn>
                <a:cxn ang="0">
                  <a:pos x="184" y="486"/>
                </a:cxn>
                <a:cxn ang="0">
                  <a:pos x="211" y="506"/>
                </a:cxn>
                <a:cxn ang="0">
                  <a:pos x="210" y="513"/>
                </a:cxn>
                <a:cxn ang="0">
                  <a:pos x="250" y="547"/>
                </a:cxn>
                <a:cxn ang="0">
                  <a:pos x="326" y="549"/>
                </a:cxn>
                <a:cxn ang="0">
                  <a:pos x="326" y="511"/>
                </a:cxn>
                <a:cxn ang="0">
                  <a:pos x="365" y="552"/>
                </a:cxn>
                <a:cxn ang="0">
                  <a:pos x="335" y="475"/>
                </a:cxn>
                <a:cxn ang="0">
                  <a:pos x="330" y="430"/>
                </a:cxn>
                <a:cxn ang="0">
                  <a:pos x="368" y="497"/>
                </a:cxn>
                <a:cxn ang="0">
                  <a:pos x="405" y="533"/>
                </a:cxn>
                <a:cxn ang="0">
                  <a:pos x="398" y="415"/>
                </a:cxn>
                <a:cxn ang="0">
                  <a:pos x="421" y="461"/>
                </a:cxn>
                <a:cxn ang="0">
                  <a:pos x="435" y="416"/>
                </a:cxn>
                <a:cxn ang="0">
                  <a:pos x="420" y="360"/>
                </a:cxn>
                <a:cxn ang="0">
                  <a:pos x="432" y="284"/>
                </a:cxn>
                <a:cxn ang="0">
                  <a:pos x="431" y="321"/>
                </a:cxn>
                <a:cxn ang="0">
                  <a:pos x="455" y="407"/>
                </a:cxn>
                <a:cxn ang="0">
                  <a:pos x="486" y="303"/>
                </a:cxn>
                <a:cxn ang="0">
                  <a:pos x="513" y="310"/>
                </a:cxn>
                <a:cxn ang="0">
                  <a:pos x="602" y="231"/>
                </a:cxn>
                <a:cxn ang="0">
                  <a:pos x="588" y="170"/>
                </a:cxn>
                <a:cxn ang="0">
                  <a:pos x="551" y="135"/>
                </a:cxn>
                <a:cxn ang="0">
                  <a:pos x="535" y="176"/>
                </a:cxn>
                <a:cxn ang="0">
                  <a:pos x="539" y="141"/>
                </a:cxn>
                <a:cxn ang="0">
                  <a:pos x="507" y="93"/>
                </a:cxn>
                <a:cxn ang="0">
                  <a:pos x="468" y="127"/>
                </a:cxn>
                <a:cxn ang="0">
                  <a:pos x="481" y="96"/>
                </a:cxn>
                <a:cxn ang="0">
                  <a:pos x="481" y="33"/>
                </a:cxn>
                <a:cxn ang="0">
                  <a:pos x="104" y="0"/>
                </a:cxn>
                <a:cxn ang="0">
                  <a:pos x="99" y="0"/>
                </a:cxn>
                <a:cxn ang="0">
                  <a:pos x="2" y="0"/>
                </a:cxn>
              </a:cxnLst>
              <a:rect l="0" t="0" r="r" b="b"/>
              <a:pathLst>
                <a:path w="603" h="558">
                  <a:moveTo>
                    <a:pt x="3" y="21"/>
                  </a:moveTo>
                  <a:lnTo>
                    <a:pt x="23" y="26"/>
                  </a:lnTo>
                  <a:lnTo>
                    <a:pt x="25" y="32"/>
                  </a:lnTo>
                  <a:lnTo>
                    <a:pt x="22" y="39"/>
                  </a:lnTo>
                  <a:lnTo>
                    <a:pt x="1" y="42"/>
                  </a:lnTo>
                  <a:lnTo>
                    <a:pt x="12" y="52"/>
                  </a:lnTo>
                  <a:lnTo>
                    <a:pt x="9" y="57"/>
                  </a:lnTo>
                  <a:lnTo>
                    <a:pt x="18" y="69"/>
                  </a:lnTo>
                  <a:lnTo>
                    <a:pt x="34" y="103"/>
                  </a:lnTo>
                  <a:lnTo>
                    <a:pt x="55" y="117"/>
                  </a:lnTo>
                  <a:lnTo>
                    <a:pt x="59" y="124"/>
                  </a:lnTo>
                  <a:lnTo>
                    <a:pt x="88" y="118"/>
                  </a:lnTo>
                  <a:lnTo>
                    <a:pt x="105" y="128"/>
                  </a:lnTo>
                  <a:lnTo>
                    <a:pt x="126" y="104"/>
                  </a:lnTo>
                  <a:lnTo>
                    <a:pt x="120" y="129"/>
                  </a:lnTo>
                  <a:lnTo>
                    <a:pt x="103" y="142"/>
                  </a:lnTo>
                  <a:lnTo>
                    <a:pt x="81" y="144"/>
                  </a:lnTo>
                  <a:lnTo>
                    <a:pt x="80" y="149"/>
                  </a:lnTo>
                  <a:lnTo>
                    <a:pt x="64" y="155"/>
                  </a:lnTo>
                  <a:lnTo>
                    <a:pt x="45" y="146"/>
                  </a:lnTo>
                  <a:lnTo>
                    <a:pt x="39" y="152"/>
                  </a:lnTo>
                  <a:lnTo>
                    <a:pt x="38" y="161"/>
                  </a:lnTo>
                  <a:lnTo>
                    <a:pt x="40" y="168"/>
                  </a:lnTo>
                  <a:lnTo>
                    <a:pt x="39" y="178"/>
                  </a:lnTo>
                  <a:lnTo>
                    <a:pt x="48" y="189"/>
                  </a:lnTo>
                  <a:lnTo>
                    <a:pt x="56" y="188"/>
                  </a:lnTo>
                  <a:lnTo>
                    <a:pt x="60" y="195"/>
                  </a:lnTo>
                  <a:lnTo>
                    <a:pt x="70" y="189"/>
                  </a:lnTo>
                  <a:lnTo>
                    <a:pt x="72" y="200"/>
                  </a:lnTo>
                  <a:lnTo>
                    <a:pt x="77" y="209"/>
                  </a:lnTo>
                  <a:lnTo>
                    <a:pt x="76" y="212"/>
                  </a:lnTo>
                  <a:lnTo>
                    <a:pt x="83" y="233"/>
                  </a:lnTo>
                  <a:lnTo>
                    <a:pt x="88" y="224"/>
                  </a:lnTo>
                  <a:lnTo>
                    <a:pt x="98" y="212"/>
                  </a:lnTo>
                  <a:lnTo>
                    <a:pt x="108" y="209"/>
                  </a:lnTo>
                  <a:lnTo>
                    <a:pt x="110" y="200"/>
                  </a:lnTo>
                  <a:lnTo>
                    <a:pt x="109" y="193"/>
                  </a:lnTo>
                  <a:lnTo>
                    <a:pt x="116" y="183"/>
                  </a:lnTo>
                  <a:lnTo>
                    <a:pt x="135" y="193"/>
                  </a:lnTo>
                  <a:lnTo>
                    <a:pt x="143" y="192"/>
                  </a:lnTo>
                  <a:lnTo>
                    <a:pt x="132" y="203"/>
                  </a:lnTo>
                  <a:lnTo>
                    <a:pt x="130" y="209"/>
                  </a:lnTo>
                  <a:lnTo>
                    <a:pt x="129" y="225"/>
                  </a:lnTo>
                  <a:lnTo>
                    <a:pt x="132" y="225"/>
                  </a:lnTo>
                  <a:lnTo>
                    <a:pt x="138" y="236"/>
                  </a:lnTo>
                  <a:lnTo>
                    <a:pt x="146" y="233"/>
                  </a:lnTo>
                  <a:lnTo>
                    <a:pt x="156" y="221"/>
                  </a:lnTo>
                  <a:lnTo>
                    <a:pt x="158" y="204"/>
                  </a:lnTo>
                  <a:lnTo>
                    <a:pt x="168" y="197"/>
                  </a:lnTo>
                  <a:lnTo>
                    <a:pt x="170" y="181"/>
                  </a:lnTo>
                  <a:lnTo>
                    <a:pt x="175" y="172"/>
                  </a:lnTo>
                  <a:lnTo>
                    <a:pt x="177" y="181"/>
                  </a:lnTo>
                  <a:lnTo>
                    <a:pt x="170" y="208"/>
                  </a:lnTo>
                  <a:lnTo>
                    <a:pt x="174" y="211"/>
                  </a:lnTo>
                  <a:lnTo>
                    <a:pt x="191" y="205"/>
                  </a:lnTo>
                  <a:lnTo>
                    <a:pt x="193" y="192"/>
                  </a:lnTo>
                  <a:lnTo>
                    <a:pt x="194" y="189"/>
                  </a:lnTo>
                  <a:lnTo>
                    <a:pt x="218" y="183"/>
                  </a:lnTo>
                  <a:lnTo>
                    <a:pt x="215" y="200"/>
                  </a:lnTo>
                  <a:lnTo>
                    <a:pt x="229" y="209"/>
                  </a:lnTo>
                  <a:lnTo>
                    <a:pt x="276" y="203"/>
                  </a:lnTo>
                  <a:lnTo>
                    <a:pt x="277" y="206"/>
                  </a:lnTo>
                  <a:lnTo>
                    <a:pt x="272" y="211"/>
                  </a:lnTo>
                  <a:lnTo>
                    <a:pt x="260" y="216"/>
                  </a:lnTo>
                  <a:lnTo>
                    <a:pt x="222" y="216"/>
                  </a:lnTo>
                  <a:lnTo>
                    <a:pt x="220" y="224"/>
                  </a:lnTo>
                  <a:lnTo>
                    <a:pt x="208" y="224"/>
                  </a:lnTo>
                  <a:lnTo>
                    <a:pt x="208" y="232"/>
                  </a:lnTo>
                  <a:lnTo>
                    <a:pt x="213" y="237"/>
                  </a:lnTo>
                  <a:lnTo>
                    <a:pt x="227" y="244"/>
                  </a:lnTo>
                  <a:lnTo>
                    <a:pt x="259" y="243"/>
                  </a:lnTo>
                  <a:lnTo>
                    <a:pt x="266" y="236"/>
                  </a:lnTo>
                  <a:lnTo>
                    <a:pt x="312" y="231"/>
                  </a:lnTo>
                  <a:lnTo>
                    <a:pt x="324" y="222"/>
                  </a:lnTo>
                  <a:lnTo>
                    <a:pt x="315" y="241"/>
                  </a:lnTo>
                  <a:lnTo>
                    <a:pt x="313" y="243"/>
                  </a:lnTo>
                  <a:lnTo>
                    <a:pt x="275" y="247"/>
                  </a:lnTo>
                  <a:lnTo>
                    <a:pt x="242" y="258"/>
                  </a:lnTo>
                  <a:lnTo>
                    <a:pt x="173" y="265"/>
                  </a:lnTo>
                  <a:lnTo>
                    <a:pt x="154" y="292"/>
                  </a:lnTo>
                  <a:lnTo>
                    <a:pt x="138" y="298"/>
                  </a:lnTo>
                  <a:lnTo>
                    <a:pt x="127" y="313"/>
                  </a:lnTo>
                  <a:lnTo>
                    <a:pt x="130" y="325"/>
                  </a:lnTo>
                  <a:lnTo>
                    <a:pt x="138" y="340"/>
                  </a:lnTo>
                  <a:lnTo>
                    <a:pt x="145" y="359"/>
                  </a:lnTo>
                  <a:lnTo>
                    <a:pt x="163" y="356"/>
                  </a:lnTo>
                  <a:lnTo>
                    <a:pt x="183" y="371"/>
                  </a:lnTo>
                  <a:lnTo>
                    <a:pt x="185" y="382"/>
                  </a:lnTo>
                  <a:lnTo>
                    <a:pt x="163" y="380"/>
                  </a:lnTo>
                  <a:lnTo>
                    <a:pt x="156" y="373"/>
                  </a:lnTo>
                  <a:lnTo>
                    <a:pt x="151" y="377"/>
                  </a:lnTo>
                  <a:lnTo>
                    <a:pt x="153" y="392"/>
                  </a:lnTo>
                  <a:lnTo>
                    <a:pt x="158" y="404"/>
                  </a:lnTo>
                  <a:lnTo>
                    <a:pt x="165" y="404"/>
                  </a:lnTo>
                  <a:lnTo>
                    <a:pt x="163" y="410"/>
                  </a:lnTo>
                  <a:lnTo>
                    <a:pt x="164" y="416"/>
                  </a:lnTo>
                  <a:lnTo>
                    <a:pt x="170" y="426"/>
                  </a:lnTo>
                  <a:lnTo>
                    <a:pt x="193" y="420"/>
                  </a:lnTo>
                  <a:lnTo>
                    <a:pt x="201" y="427"/>
                  </a:lnTo>
                  <a:lnTo>
                    <a:pt x="243" y="442"/>
                  </a:lnTo>
                  <a:lnTo>
                    <a:pt x="238" y="448"/>
                  </a:lnTo>
                  <a:lnTo>
                    <a:pt x="178" y="457"/>
                  </a:lnTo>
                  <a:lnTo>
                    <a:pt x="178" y="472"/>
                  </a:lnTo>
                  <a:lnTo>
                    <a:pt x="184" y="486"/>
                  </a:lnTo>
                  <a:lnTo>
                    <a:pt x="193" y="491"/>
                  </a:lnTo>
                  <a:lnTo>
                    <a:pt x="199" y="505"/>
                  </a:lnTo>
                  <a:lnTo>
                    <a:pt x="205" y="509"/>
                  </a:lnTo>
                  <a:lnTo>
                    <a:pt x="211" y="506"/>
                  </a:lnTo>
                  <a:lnTo>
                    <a:pt x="212" y="497"/>
                  </a:lnTo>
                  <a:lnTo>
                    <a:pt x="216" y="500"/>
                  </a:lnTo>
                  <a:lnTo>
                    <a:pt x="216" y="506"/>
                  </a:lnTo>
                  <a:lnTo>
                    <a:pt x="210" y="513"/>
                  </a:lnTo>
                  <a:lnTo>
                    <a:pt x="218" y="523"/>
                  </a:lnTo>
                  <a:lnTo>
                    <a:pt x="223" y="537"/>
                  </a:lnTo>
                  <a:lnTo>
                    <a:pt x="242" y="537"/>
                  </a:lnTo>
                  <a:lnTo>
                    <a:pt x="250" y="547"/>
                  </a:lnTo>
                  <a:lnTo>
                    <a:pt x="269" y="549"/>
                  </a:lnTo>
                  <a:lnTo>
                    <a:pt x="290" y="558"/>
                  </a:lnTo>
                  <a:lnTo>
                    <a:pt x="324" y="558"/>
                  </a:lnTo>
                  <a:lnTo>
                    <a:pt x="326" y="549"/>
                  </a:lnTo>
                  <a:lnTo>
                    <a:pt x="323" y="532"/>
                  </a:lnTo>
                  <a:lnTo>
                    <a:pt x="307" y="523"/>
                  </a:lnTo>
                  <a:lnTo>
                    <a:pt x="299" y="511"/>
                  </a:lnTo>
                  <a:lnTo>
                    <a:pt x="326" y="511"/>
                  </a:lnTo>
                  <a:lnTo>
                    <a:pt x="339" y="515"/>
                  </a:lnTo>
                  <a:lnTo>
                    <a:pt x="347" y="532"/>
                  </a:lnTo>
                  <a:lnTo>
                    <a:pt x="360" y="539"/>
                  </a:lnTo>
                  <a:lnTo>
                    <a:pt x="365" y="552"/>
                  </a:lnTo>
                  <a:lnTo>
                    <a:pt x="367" y="545"/>
                  </a:lnTo>
                  <a:lnTo>
                    <a:pt x="350" y="501"/>
                  </a:lnTo>
                  <a:lnTo>
                    <a:pt x="339" y="486"/>
                  </a:lnTo>
                  <a:lnTo>
                    <a:pt x="335" y="475"/>
                  </a:lnTo>
                  <a:lnTo>
                    <a:pt x="322" y="447"/>
                  </a:lnTo>
                  <a:lnTo>
                    <a:pt x="323" y="426"/>
                  </a:lnTo>
                  <a:lnTo>
                    <a:pt x="328" y="424"/>
                  </a:lnTo>
                  <a:lnTo>
                    <a:pt x="330" y="430"/>
                  </a:lnTo>
                  <a:lnTo>
                    <a:pt x="339" y="457"/>
                  </a:lnTo>
                  <a:lnTo>
                    <a:pt x="346" y="469"/>
                  </a:lnTo>
                  <a:lnTo>
                    <a:pt x="367" y="486"/>
                  </a:lnTo>
                  <a:lnTo>
                    <a:pt x="368" y="497"/>
                  </a:lnTo>
                  <a:lnTo>
                    <a:pt x="384" y="532"/>
                  </a:lnTo>
                  <a:lnTo>
                    <a:pt x="394" y="544"/>
                  </a:lnTo>
                  <a:lnTo>
                    <a:pt x="401" y="545"/>
                  </a:lnTo>
                  <a:lnTo>
                    <a:pt x="405" y="533"/>
                  </a:lnTo>
                  <a:lnTo>
                    <a:pt x="412" y="483"/>
                  </a:lnTo>
                  <a:lnTo>
                    <a:pt x="395" y="451"/>
                  </a:lnTo>
                  <a:lnTo>
                    <a:pt x="394" y="436"/>
                  </a:lnTo>
                  <a:lnTo>
                    <a:pt x="398" y="415"/>
                  </a:lnTo>
                  <a:lnTo>
                    <a:pt x="401" y="416"/>
                  </a:lnTo>
                  <a:lnTo>
                    <a:pt x="403" y="426"/>
                  </a:lnTo>
                  <a:lnTo>
                    <a:pt x="417" y="447"/>
                  </a:lnTo>
                  <a:lnTo>
                    <a:pt x="421" y="461"/>
                  </a:lnTo>
                  <a:lnTo>
                    <a:pt x="436" y="461"/>
                  </a:lnTo>
                  <a:lnTo>
                    <a:pt x="436" y="451"/>
                  </a:lnTo>
                  <a:lnTo>
                    <a:pt x="438" y="434"/>
                  </a:lnTo>
                  <a:lnTo>
                    <a:pt x="435" y="416"/>
                  </a:lnTo>
                  <a:lnTo>
                    <a:pt x="423" y="407"/>
                  </a:lnTo>
                  <a:lnTo>
                    <a:pt x="425" y="396"/>
                  </a:lnTo>
                  <a:lnTo>
                    <a:pt x="420" y="376"/>
                  </a:lnTo>
                  <a:lnTo>
                    <a:pt x="420" y="360"/>
                  </a:lnTo>
                  <a:lnTo>
                    <a:pt x="421" y="348"/>
                  </a:lnTo>
                  <a:lnTo>
                    <a:pt x="421" y="329"/>
                  </a:lnTo>
                  <a:lnTo>
                    <a:pt x="427" y="312"/>
                  </a:lnTo>
                  <a:lnTo>
                    <a:pt x="432" y="284"/>
                  </a:lnTo>
                  <a:lnTo>
                    <a:pt x="436" y="280"/>
                  </a:lnTo>
                  <a:lnTo>
                    <a:pt x="436" y="287"/>
                  </a:lnTo>
                  <a:lnTo>
                    <a:pt x="433" y="298"/>
                  </a:lnTo>
                  <a:lnTo>
                    <a:pt x="431" y="321"/>
                  </a:lnTo>
                  <a:lnTo>
                    <a:pt x="436" y="334"/>
                  </a:lnTo>
                  <a:lnTo>
                    <a:pt x="436" y="361"/>
                  </a:lnTo>
                  <a:lnTo>
                    <a:pt x="438" y="380"/>
                  </a:lnTo>
                  <a:lnTo>
                    <a:pt x="455" y="407"/>
                  </a:lnTo>
                  <a:lnTo>
                    <a:pt x="460" y="404"/>
                  </a:lnTo>
                  <a:lnTo>
                    <a:pt x="475" y="367"/>
                  </a:lnTo>
                  <a:lnTo>
                    <a:pt x="489" y="345"/>
                  </a:lnTo>
                  <a:lnTo>
                    <a:pt x="486" y="303"/>
                  </a:lnTo>
                  <a:lnTo>
                    <a:pt x="486" y="291"/>
                  </a:lnTo>
                  <a:lnTo>
                    <a:pt x="496" y="300"/>
                  </a:lnTo>
                  <a:lnTo>
                    <a:pt x="498" y="329"/>
                  </a:lnTo>
                  <a:lnTo>
                    <a:pt x="513" y="310"/>
                  </a:lnTo>
                  <a:lnTo>
                    <a:pt x="511" y="307"/>
                  </a:lnTo>
                  <a:lnTo>
                    <a:pt x="512" y="292"/>
                  </a:lnTo>
                  <a:lnTo>
                    <a:pt x="565" y="267"/>
                  </a:lnTo>
                  <a:lnTo>
                    <a:pt x="602" y="231"/>
                  </a:lnTo>
                  <a:lnTo>
                    <a:pt x="603" y="204"/>
                  </a:lnTo>
                  <a:lnTo>
                    <a:pt x="600" y="195"/>
                  </a:lnTo>
                  <a:lnTo>
                    <a:pt x="592" y="184"/>
                  </a:lnTo>
                  <a:lnTo>
                    <a:pt x="588" y="170"/>
                  </a:lnTo>
                  <a:lnTo>
                    <a:pt x="571" y="146"/>
                  </a:lnTo>
                  <a:lnTo>
                    <a:pt x="560" y="123"/>
                  </a:lnTo>
                  <a:lnTo>
                    <a:pt x="552" y="128"/>
                  </a:lnTo>
                  <a:lnTo>
                    <a:pt x="551" y="135"/>
                  </a:lnTo>
                  <a:lnTo>
                    <a:pt x="549" y="145"/>
                  </a:lnTo>
                  <a:lnTo>
                    <a:pt x="549" y="156"/>
                  </a:lnTo>
                  <a:lnTo>
                    <a:pt x="545" y="165"/>
                  </a:lnTo>
                  <a:lnTo>
                    <a:pt x="535" y="176"/>
                  </a:lnTo>
                  <a:lnTo>
                    <a:pt x="534" y="168"/>
                  </a:lnTo>
                  <a:lnTo>
                    <a:pt x="540" y="162"/>
                  </a:lnTo>
                  <a:lnTo>
                    <a:pt x="538" y="150"/>
                  </a:lnTo>
                  <a:lnTo>
                    <a:pt x="539" y="141"/>
                  </a:lnTo>
                  <a:lnTo>
                    <a:pt x="538" y="130"/>
                  </a:lnTo>
                  <a:lnTo>
                    <a:pt x="529" y="123"/>
                  </a:lnTo>
                  <a:lnTo>
                    <a:pt x="519" y="103"/>
                  </a:lnTo>
                  <a:lnTo>
                    <a:pt x="507" y="93"/>
                  </a:lnTo>
                  <a:lnTo>
                    <a:pt x="502" y="92"/>
                  </a:lnTo>
                  <a:lnTo>
                    <a:pt x="489" y="107"/>
                  </a:lnTo>
                  <a:lnTo>
                    <a:pt x="479" y="107"/>
                  </a:lnTo>
                  <a:lnTo>
                    <a:pt x="468" y="127"/>
                  </a:lnTo>
                  <a:lnTo>
                    <a:pt x="464" y="128"/>
                  </a:lnTo>
                  <a:lnTo>
                    <a:pt x="464" y="115"/>
                  </a:lnTo>
                  <a:lnTo>
                    <a:pt x="470" y="102"/>
                  </a:lnTo>
                  <a:lnTo>
                    <a:pt x="481" y="96"/>
                  </a:lnTo>
                  <a:lnTo>
                    <a:pt x="487" y="60"/>
                  </a:lnTo>
                  <a:lnTo>
                    <a:pt x="496" y="32"/>
                  </a:lnTo>
                  <a:lnTo>
                    <a:pt x="496" y="27"/>
                  </a:lnTo>
                  <a:lnTo>
                    <a:pt x="481" y="33"/>
                  </a:lnTo>
                  <a:lnTo>
                    <a:pt x="481" y="28"/>
                  </a:lnTo>
                  <a:lnTo>
                    <a:pt x="491" y="17"/>
                  </a:lnTo>
                  <a:lnTo>
                    <a:pt x="487" y="0"/>
                  </a:lnTo>
                  <a:lnTo>
                    <a:pt x="104" y="0"/>
                  </a:lnTo>
                  <a:lnTo>
                    <a:pt x="110" y="9"/>
                  </a:lnTo>
                  <a:lnTo>
                    <a:pt x="111" y="15"/>
                  </a:lnTo>
                  <a:lnTo>
                    <a:pt x="102" y="1"/>
                  </a:lnTo>
                  <a:lnTo>
                    <a:pt x="99" y="0"/>
                  </a:lnTo>
                  <a:lnTo>
                    <a:pt x="78" y="0"/>
                  </a:lnTo>
                  <a:lnTo>
                    <a:pt x="75" y="2"/>
                  </a:lnTo>
                  <a:lnTo>
                    <a:pt x="72" y="0"/>
                  </a:lnTo>
                  <a:lnTo>
                    <a:pt x="2" y="0"/>
                  </a:lnTo>
                  <a:lnTo>
                    <a:pt x="0" y="7"/>
                  </a:lnTo>
                  <a:lnTo>
                    <a:pt x="3" y="21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21" name="Freeform 308">
              <a:extLst>
                <a:ext uri="{FF2B5EF4-FFF2-40B4-BE49-F238E27FC236}">
                  <a16:creationId xmlns:a16="http://schemas.microsoft.com/office/drawing/2014/main" id="{3056A313-8C37-41D5-AD01-A3521DFD967F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532" y="960"/>
              <a:ext cx="206" cy="207"/>
            </a:xfrm>
            <a:custGeom>
              <a:avLst/>
              <a:gdLst/>
              <a:ahLst/>
              <a:cxnLst>
                <a:cxn ang="0">
                  <a:pos x="181" y="70"/>
                </a:cxn>
                <a:cxn ang="0">
                  <a:pos x="284" y="215"/>
                </a:cxn>
                <a:cxn ang="0">
                  <a:pos x="322" y="275"/>
                </a:cxn>
                <a:cxn ang="0">
                  <a:pos x="270" y="271"/>
                </a:cxn>
                <a:cxn ang="0">
                  <a:pos x="419" y="334"/>
                </a:cxn>
                <a:cxn ang="0">
                  <a:pos x="416" y="370"/>
                </a:cxn>
                <a:cxn ang="0">
                  <a:pos x="402" y="402"/>
                </a:cxn>
                <a:cxn ang="0">
                  <a:pos x="243" y="332"/>
                </a:cxn>
                <a:cxn ang="0">
                  <a:pos x="144" y="436"/>
                </a:cxn>
                <a:cxn ang="0">
                  <a:pos x="140" y="531"/>
                </a:cxn>
                <a:cxn ang="0">
                  <a:pos x="192" y="511"/>
                </a:cxn>
                <a:cxn ang="0">
                  <a:pos x="221" y="553"/>
                </a:cxn>
                <a:cxn ang="0">
                  <a:pos x="264" y="454"/>
                </a:cxn>
                <a:cxn ang="0">
                  <a:pos x="278" y="529"/>
                </a:cxn>
                <a:cxn ang="0">
                  <a:pos x="246" y="561"/>
                </a:cxn>
                <a:cxn ang="0">
                  <a:pos x="230" y="609"/>
                </a:cxn>
                <a:cxn ang="0">
                  <a:pos x="227" y="620"/>
                </a:cxn>
                <a:cxn ang="0">
                  <a:pos x="267" y="650"/>
                </a:cxn>
                <a:cxn ang="0">
                  <a:pos x="351" y="657"/>
                </a:cxn>
                <a:cxn ang="0">
                  <a:pos x="378" y="623"/>
                </a:cxn>
                <a:cxn ang="0">
                  <a:pos x="335" y="739"/>
                </a:cxn>
                <a:cxn ang="0">
                  <a:pos x="233" y="736"/>
                </a:cxn>
                <a:cxn ang="0">
                  <a:pos x="168" y="622"/>
                </a:cxn>
                <a:cxn ang="0">
                  <a:pos x="88" y="693"/>
                </a:cxn>
                <a:cxn ang="0">
                  <a:pos x="145" y="753"/>
                </a:cxn>
                <a:cxn ang="0">
                  <a:pos x="147" y="801"/>
                </a:cxn>
                <a:cxn ang="0">
                  <a:pos x="92" y="819"/>
                </a:cxn>
                <a:cxn ang="0">
                  <a:pos x="6" y="903"/>
                </a:cxn>
                <a:cxn ang="0">
                  <a:pos x="45" y="897"/>
                </a:cxn>
                <a:cxn ang="0">
                  <a:pos x="108" y="964"/>
                </a:cxn>
                <a:cxn ang="0">
                  <a:pos x="190" y="995"/>
                </a:cxn>
                <a:cxn ang="0">
                  <a:pos x="286" y="925"/>
                </a:cxn>
                <a:cxn ang="0">
                  <a:pos x="399" y="979"/>
                </a:cxn>
                <a:cxn ang="0">
                  <a:pos x="456" y="958"/>
                </a:cxn>
                <a:cxn ang="0">
                  <a:pos x="581" y="943"/>
                </a:cxn>
                <a:cxn ang="0">
                  <a:pos x="595" y="865"/>
                </a:cxn>
                <a:cxn ang="0">
                  <a:pos x="570" y="792"/>
                </a:cxn>
                <a:cxn ang="0">
                  <a:pos x="423" y="805"/>
                </a:cxn>
                <a:cxn ang="0">
                  <a:pos x="498" y="773"/>
                </a:cxn>
                <a:cxn ang="0">
                  <a:pos x="652" y="694"/>
                </a:cxn>
                <a:cxn ang="0">
                  <a:pos x="622" y="596"/>
                </a:cxn>
                <a:cxn ang="0">
                  <a:pos x="768" y="555"/>
                </a:cxn>
                <a:cxn ang="0">
                  <a:pos x="775" y="468"/>
                </a:cxn>
                <a:cxn ang="0">
                  <a:pos x="813" y="411"/>
                </a:cxn>
                <a:cxn ang="0">
                  <a:pos x="757" y="319"/>
                </a:cxn>
                <a:cxn ang="0">
                  <a:pos x="645" y="291"/>
                </a:cxn>
                <a:cxn ang="0">
                  <a:pos x="715" y="247"/>
                </a:cxn>
                <a:cxn ang="0">
                  <a:pos x="828" y="274"/>
                </a:cxn>
                <a:cxn ang="0">
                  <a:pos x="650" y="222"/>
                </a:cxn>
                <a:cxn ang="0">
                  <a:pos x="746" y="209"/>
                </a:cxn>
                <a:cxn ang="0">
                  <a:pos x="801" y="185"/>
                </a:cxn>
                <a:cxn ang="0">
                  <a:pos x="881" y="140"/>
                </a:cxn>
                <a:cxn ang="0">
                  <a:pos x="884" y="103"/>
                </a:cxn>
                <a:cxn ang="0">
                  <a:pos x="978" y="58"/>
                </a:cxn>
                <a:cxn ang="0">
                  <a:pos x="426" y="41"/>
                </a:cxn>
                <a:cxn ang="0">
                  <a:pos x="526" y="107"/>
                </a:cxn>
                <a:cxn ang="0">
                  <a:pos x="432" y="129"/>
                </a:cxn>
                <a:cxn ang="0">
                  <a:pos x="220" y="14"/>
                </a:cxn>
              </a:cxnLst>
              <a:rect l="0" t="0" r="r" b="b"/>
              <a:pathLst>
                <a:path w="1028" h="1037">
                  <a:moveTo>
                    <a:pt x="231" y="23"/>
                  </a:moveTo>
                  <a:lnTo>
                    <a:pt x="231" y="28"/>
                  </a:lnTo>
                  <a:lnTo>
                    <a:pt x="228" y="33"/>
                  </a:lnTo>
                  <a:lnTo>
                    <a:pt x="193" y="18"/>
                  </a:lnTo>
                  <a:lnTo>
                    <a:pt x="184" y="9"/>
                  </a:lnTo>
                  <a:lnTo>
                    <a:pt x="174" y="7"/>
                  </a:lnTo>
                  <a:lnTo>
                    <a:pt x="168" y="11"/>
                  </a:lnTo>
                  <a:lnTo>
                    <a:pt x="168" y="49"/>
                  </a:lnTo>
                  <a:lnTo>
                    <a:pt x="170" y="57"/>
                  </a:lnTo>
                  <a:lnTo>
                    <a:pt x="181" y="70"/>
                  </a:lnTo>
                  <a:lnTo>
                    <a:pt x="204" y="86"/>
                  </a:lnTo>
                  <a:lnTo>
                    <a:pt x="217" y="87"/>
                  </a:lnTo>
                  <a:lnTo>
                    <a:pt x="243" y="111"/>
                  </a:lnTo>
                  <a:lnTo>
                    <a:pt x="247" y="120"/>
                  </a:lnTo>
                  <a:lnTo>
                    <a:pt x="251" y="141"/>
                  </a:lnTo>
                  <a:lnTo>
                    <a:pt x="256" y="151"/>
                  </a:lnTo>
                  <a:lnTo>
                    <a:pt x="279" y="182"/>
                  </a:lnTo>
                  <a:lnTo>
                    <a:pt x="281" y="192"/>
                  </a:lnTo>
                  <a:lnTo>
                    <a:pt x="280" y="204"/>
                  </a:lnTo>
                  <a:lnTo>
                    <a:pt x="284" y="215"/>
                  </a:lnTo>
                  <a:lnTo>
                    <a:pt x="284" y="225"/>
                  </a:lnTo>
                  <a:lnTo>
                    <a:pt x="283" y="228"/>
                  </a:lnTo>
                  <a:lnTo>
                    <a:pt x="286" y="237"/>
                  </a:lnTo>
                  <a:lnTo>
                    <a:pt x="289" y="253"/>
                  </a:lnTo>
                  <a:lnTo>
                    <a:pt x="303" y="249"/>
                  </a:lnTo>
                  <a:lnTo>
                    <a:pt x="310" y="240"/>
                  </a:lnTo>
                  <a:lnTo>
                    <a:pt x="308" y="251"/>
                  </a:lnTo>
                  <a:lnTo>
                    <a:pt x="303" y="259"/>
                  </a:lnTo>
                  <a:lnTo>
                    <a:pt x="314" y="278"/>
                  </a:lnTo>
                  <a:lnTo>
                    <a:pt x="322" y="275"/>
                  </a:lnTo>
                  <a:lnTo>
                    <a:pt x="324" y="290"/>
                  </a:lnTo>
                  <a:lnTo>
                    <a:pt x="330" y="298"/>
                  </a:lnTo>
                  <a:lnTo>
                    <a:pt x="344" y="296"/>
                  </a:lnTo>
                  <a:lnTo>
                    <a:pt x="337" y="307"/>
                  </a:lnTo>
                  <a:lnTo>
                    <a:pt x="318" y="306"/>
                  </a:lnTo>
                  <a:lnTo>
                    <a:pt x="307" y="301"/>
                  </a:lnTo>
                  <a:lnTo>
                    <a:pt x="295" y="280"/>
                  </a:lnTo>
                  <a:lnTo>
                    <a:pt x="283" y="279"/>
                  </a:lnTo>
                  <a:lnTo>
                    <a:pt x="276" y="269"/>
                  </a:lnTo>
                  <a:lnTo>
                    <a:pt x="270" y="271"/>
                  </a:lnTo>
                  <a:lnTo>
                    <a:pt x="262" y="286"/>
                  </a:lnTo>
                  <a:lnTo>
                    <a:pt x="265" y="302"/>
                  </a:lnTo>
                  <a:lnTo>
                    <a:pt x="278" y="307"/>
                  </a:lnTo>
                  <a:lnTo>
                    <a:pt x="295" y="327"/>
                  </a:lnTo>
                  <a:lnTo>
                    <a:pt x="354" y="333"/>
                  </a:lnTo>
                  <a:lnTo>
                    <a:pt x="377" y="346"/>
                  </a:lnTo>
                  <a:lnTo>
                    <a:pt x="407" y="345"/>
                  </a:lnTo>
                  <a:lnTo>
                    <a:pt x="410" y="343"/>
                  </a:lnTo>
                  <a:lnTo>
                    <a:pt x="413" y="335"/>
                  </a:lnTo>
                  <a:lnTo>
                    <a:pt x="419" y="334"/>
                  </a:lnTo>
                  <a:lnTo>
                    <a:pt x="434" y="316"/>
                  </a:lnTo>
                  <a:lnTo>
                    <a:pt x="442" y="313"/>
                  </a:lnTo>
                  <a:lnTo>
                    <a:pt x="442" y="316"/>
                  </a:lnTo>
                  <a:lnTo>
                    <a:pt x="434" y="332"/>
                  </a:lnTo>
                  <a:lnTo>
                    <a:pt x="431" y="349"/>
                  </a:lnTo>
                  <a:lnTo>
                    <a:pt x="434" y="353"/>
                  </a:lnTo>
                  <a:lnTo>
                    <a:pt x="427" y="361"/>
                  </a:lnTo>
                  <a:lnTo>
                    <a:pt x="424" y="360"/>
                  </a:lnTo>
                  <a:lnTo>
                    <a:pt x="421" y="367"/>
                  </a:lnTo>
                  <a:lnTo>
                    <a:pt x="416" y="370"/>
                  </a:lnTo>
                  <a:lnTo>
                    <a:pt x="408" y="357"/>
                  </a:lnTo>
                  <a:lnTo>
                    <a:pt x="398" y="364"/>
                  </a:lnTo>
                  <a:lnTo>
                    <a:pt x="355" y="357"/>
                  </a:lnTo>
                  <a:lnTo>
                    <a:pt x="348" y="366"/>
                  </a:lnTo>
                  <a:lnTo>
                    <a:pt x="351" y="375"/>
                  </a:lnTo>
                  <a:lnTo>
                    <a:pt x="364" y="384"/>
                  </a:lnTo>
                  <a:lnTo>
                    <a:pt x="373" y="386"/>
                  </a:lnTo>
                  <a:lnTo>
                    <a:pt x="377" y="393"/>
                  </a:lnTo>
                  <a:lnTo>
                    <a:pt x="405" y="394"/>
                  </a:lnTo>
                  <a:lnTo>
                    <a:pt x="402" y="402"/>
                  </a:lnTo>
                  <a:lnTo>
                    <a:pt x="388" y="402"/>
                  </a:lnTo>
                  <a:lnTo>
                    <a:pt x="402" y="431"/>
                  </a:lnTo>
                  <a:lnTo>
                    <a:pt x="399" y="437"/>
                  </a:lnTo>
                  <a:lnTo>
                    <a:pt x="380" y="426"/>
                  </a:lnTo>
                  <a:lnTo>
                    <a:pt x="377" y="418"/>
                  </a:lnTo>
                  <a:lnTo>
                    <a:pt x="367" y="400"/>
                  </a:lnTo>
                  <a:lnTo>
                    <a:pt x="356" y="399"/>
                  </a:lnTo>
                  <a:lnTo>
                    <a:pt x="313" y="353"/>
                  </a:lnTo>
                  <a:lnTo>
                    <a:pt x="270" y="345"/>
                  </a:lnTo>
                  <a:lnTo>
                    <a:pt x="243" y="332"/>
                  </a:lnTo>
                  <a:lnTo>
                    <a:pt x="233" y="333"/>
                  </a:lnTo>
                  <a:lnTo>
                    <a:pt x="232" y="341"/>
                  </a:lnTo>
                  <a:lnTo>
                    <a:pt x="225" y="354"/>
                  </a:lnTo>
                  <a:lnTo>
                    <a:pt x="157" y="367"/>
                  </a:lnTo>
                  <a:lnTo>
                    <a:pt x="152" y="371"/>
                  </a:lnTo>
                  <a:lnTo>
                    <a:pt x="146" y="382"/>
                  </a:lnTo>
                  <a:lnTo>
                    <a:pt x="140" y="404"/>
                  </a:lnTo>
                  <a:lnTo>
                    <a:pt x="136" y="426"/>
                  </a:lnTo>
                  <a:lnTo>
                    <a:pt x="147" y="430"/>
                  </a:lnTo>
                  <a:lnTo>
                    <a:pt x="144" y="436"/>
                  </a:lnTo>
                  <a:lnTo>
                    <a:pt x="125" y="442"/>
                  </a:lnTo>
                  <a:lnTo>
                    <a:pt x="118" y="452"/>
                  </a:lnTo>
                  <a:lnTo>
                    <a:pt x="108" y="474"/>
                  </a:lnTo>
                  <a:lnTo>
                    <a:pt x="114" y="488"/>
                  </a:lnTo>
                  <a:lnTo>
                    <a:pt x="115" y="502"/>
                  </a:lnTo>
                  <a:lnTo>
                    <a:pt x="117" y="507"/>
                  </a:lnTo>
                  <a:lnTo>
                    <a:pt x="115" y="523"/>
                  </a:lnTo>
                  <a:lnTo>
                    <a:pt x="117" y="529"/>
                  </a:lnTo>
                  <a:lnTo>
                    <a:pt x="125" y="524"/>
                  </a:lnTo>
                  <a:lnTo>
                    <a:pt x="140" y="531"/>
                  </a:lnTo>
                  <a:lnTo>
                    <a:pt x="127" y="534"/>
                  </a:lnTo>
                  <a:lnTo>
                    <a:pt x="119" y="542"/>
                  </a:lnTo>
                  <a:lnTo>
                    <a:pt x="117" y="549"/>
                  </a:lnTo>
                  <a:lnTo>
                    <a:pt x="118" y="552"/>
                  </a:lnTo>
                  <a:lnTo>
                    <a:pt x="144" y="558"/>
                  </a:lnTo>
                  <a:lnTo>
                    <a:pt x="170" y="545"/>
                  </a:lnTo>
                  <a:lnTo>
                    <a:pt x="176" y="526"/>
                  </a:lnTo>
                  <a:lnTo>
                    <a:pt x="184" y="528"/>
                  </a:lnTo>
                  <a:lnTo>
                    <a:pt x="188" y="523"/>
                  </a:lnTo>
                  <a:lnTo>
                    <a:pt x="192" y="511"/>
                  </a:lnTo>
                  <a:lnTo>
                    <a:pt x="193" y="500"/>
                  </a:lnTo>
                  <a:lnTo>
                    <a:pt x="205" y="486"/>
                  </a:lnTo>
                  <a:lnTo>
                    <a:pt x="205" y="493"/>
                  </a:lnTo>
                  <a:lnTo>
                    <a:pt x="199" y="515"/>
                  </a:lnTo>
                  <a:lnTo>
                    <a:pt x="185" y="542"/>
                  </a:lnTo>
                  <a:lnTo>
                    <a:pt x="187" y="547"/>
                  </a:lnTo>
                  <a:lnTo>
                    <a:pt x="187" y="554"/>
                  </a:lnTo>
                  <a:lnTo>
                    <a:pt x="188" y="561"/>
                  </a:lnTo>
                  <a:lnTo>
                    <a:pt x="194" y="566"/>
                  </a:lnTo>
                  <a:lnTo>
                    <a:pt x="221" y="553"/>
                  </a:lnTo>
                  <a:lnTo>
                    <a:pt x="226" y="558"/>
                  </a:lnTo>
                  <a:lnTo>
                    <a:pt x="233" y="550"/>
                  </a:lnTo>
                  <a:lnTo>
                    <a:pt x="247" y="523"/>
                  </a:lnTo>
                  <a:lnTo>
                    <a:pt x="249" y="510"/>
                  </a:lnTo>
                  <a:lnTo>
                    <a:pt x="254" y="499"/>
                  </a:lnTo>
                  <a:lnTo>
                    <a:pt x="258" y="472"/>
                  </a:lnTo>
                  <a:lnTo>
                    <a:pt x="263" y="458"/>
                  </a:lnTo>
                  <a:lnTo>
                    <a:pt x="263" y="447"/>
                  </a:lnTo>
                  <a:lnTo>
                    <a:pt x="273" y="425"/>
                  </a:lnTo>
                  <a:lnTo>
                    <a:pt x="264" y="454"/>
                  </a:lnTo>
                  <a:lnTo>
                    <a:pt x="263" y="483"/>
                  </a:lnTo>
                  <a:lnTo>
                    <a:pt x="265" y="490"/>
                  </a:lnTo>
                  <a:lnTo>
                    <a:pt x="270" y="491"/>
                  </a:lnTo>
                  <a:lnTo>
                    <a:pt x="276" y="486"/>
                  </a:lnTo>
                  <a:lnTo>
                    <a:pt x="274" y="494"/>
                  </a:lnTo>
                  <a:lnTo>
                    <a:pt x="263" y="505"/>
                  </a:lnTo>
                  <a:lnTo>
                    <a:pt x="259" y="513"/>
                  </a:lnTo>
                  <a:lnTo>
                    <a:pt x="259" y="531"/>
                  </a:lnTo>
                  <a:lnTo>
                    <a:pt x="260" y="536"/>
                  </a:lnTo>
                  <a:lnTo>
                    <a:pt x="278" y="529"/>
                  </a:lnTo>
                  <a:lnTo>
                    <a:pt x="286" y="532"/>
                  </a:lnTo>
                  <a:lnTo>
                    <a:pt x="294" y="536"/>
                  </a:lnTo>
                  <a:lnTo>
                    <a:pt x="296" y="542"/>
                  </a:lnTo>
                  <a:lnTo>
                    <a:pt x="303" y="538"/>
                  </a:lnTo>
                  <a:lnTo>
                    <a:pt x="303" y="545"/>
                  </a:lnTo>
                  <a:lnTo>
                    <a:pt x="298" y="552"/>
                  </a:lnTo>
                  <a:lnTo>
                    <a:pt x="275" y="542"/>
                  </a:lnTo>
                  <a:lnTo>
                    <a:pt x="252" y="547"/>
                  </a:lnTo>
                  <a:lnTo>
                    <a:pt x="246" y="555"/>
                  </a:lnTo>
                  <a:lnTo>
                    <a:pt x="246" y="561"/>
                  </a:lnTo>
                  <a:lnTo>
                    <a:pt x="243" y="570"/>
                  </a:lnTo>
                  <a:lnTo>
                    <a:pt x="257" y="576"/>
                  </a:lnTo>
                  <a:lnTo>
                    <a:pt x="247" y="581"/>
                  </a:lnTo>
                  <a:lnTo>
                    <a:pt x="232" y="576"/>
                  </a:lnTo>
                  <a:lnTo>
                    <a:pt x="226" y="580"/>
                  </a:lnTo>
                  <a:lnTo>
                    <a:pt x="208" y="602"/>
                  </a:lnTo>
                  <a:lnTo>
                    <a:pt x="209" y="607"/>
                  </a:lnTo>
                  <a:lnTo>
                    <a:pt x="214" y="608"/>
                  </a:lnTo>
                  <a:lnTo>
                    <a:pt x="219" y="618"/>
                  </a:lnTo>
                  <a:lnTo>
                    <a:pt x="230" y="609"/>
                  </a:lnTo>
                  <a:lnTo>
                    <a:pt x="253" y="608"/>
                  </a:lnTo>
                  <a:lnTo>
                    <a:pt x="259" y="602"/>
                  </a:lnTo>
                  <a:lnTo>
                    <a:pt x="264" y="604"/>
                  </a:lnTo>
                  <a:lnTo>
                    <a:pt x="265" y="609"/>
                  </a:lnTo>
                  <a:lnTo>
                    <a:pt x="259" y="610"/>
                  </a:lnTo>
                  <a:lnTo>
                    <a:pt x="249" y="620"/>
                  </a:lnTo>
                  <a:lnTo>
                    <a:pt x="251" y="617"/>
                  </a:lnTo>
                  <a:lnTo>
                    <a:pt x="247" y="615"/>
                  </a:lnTo>
                  <a:lnTo>
                    <a:pt x="230" y="618"/>
                  </a:lnTo>
                  <a:lnTo>
                    <a:pt x="227" y="620"/>
                  </a:lnTo>
                  <a:lnTo>
                    <a:pt x="226" y="626"/>
                  </a:lnTo>
                  <a:lnTo>
                    <a:pt x="227" y="631"/>
                  </a:lnTo>
                  <a:lnTo>
                    <a:pt x="247" y="626"/>
                  </a:lnTo>
                  <a:lnTo>
                    <a:pt x="238" y="637"/>
                  </a:lnTo>
                  <a:lnTo>
                    <a:pt x="235" y="651"/>
                  </a:lnTo>
                  <a:lnTo>
                    <a:pt x="235" y="655"/>
                  </a:lnTo>
                  <a:lnTo>
                    <a:pt x="238" y="669"/>
                  </a:lnTo>
                  <a:lnTo>
                    <a:pt x="254" y="682"/>
                  </a:lnTo>
                  <a:lnTo>
                    <a:pt x="265" y="663"/>
                  </a:lnTo>
                  <a:lnTo>
                    <a:pt x="267" y="650"/>
                  </a:lnTo>
                  <a:lnTo>
                    <a:pt x="269" y="645"/>
                  </a:lnTo>
                  <a:lnTo>
                    <a:pt x="271" y="660"/>
                  </a:lnTo>
                  <a:lnTo>
                    <a:pt x="260" y="687"/>
                  </a:lnTo>
                  <a:lnTo>
                    <a:pt x="263" y="701"/>
                  </a:lnTo>
                  <a:lnTo>
                    <a:pt x="278" y="704"/>
                  </a:lnTo>
                  <a:lnTo>
                    <a:pt x="292" y="700"/>
                  </a:lnTo>
                  <a:lnTo>
                    <a:pt x="314" y="708"/>
                  </a:lnTo>
                  <a:lnTo>
                    <a:pt x="333" y="698"/>
                  </a:lnTo>
                  <a:lnTo>
                    <a:pt x="343" y="684"/>
                  </a:lnTo>
                  <a:lnTo>
                    <a:pt x="351" y="657"/>
                  </a:lnTo>
                  <a:lnTo>
                    <a:pt x="359" y="639"/>
                  </a:lnTo>
                  <a:lnTo>
                    <a:pt x="366" y="628"/>
                  </a:lnTo>
                  <a:lnTo>
                    <a:pt x="373" y="599"/>
                  </a:lnTo>
                  <a:lnTo>
                    <a:pt x="373" y="587"/>
                  </a:lnTo>
                  <a:lnTo>
                    <a:pt x="377" y="579"/>
                  </a:lnTo>
                  <a:lnTo>
                    <a:pt x="383" y="571"/>
                  </a:lnTo>
                  <a:lnTo>
                    <a:pt x="396" y="572"/>
                  </a:lnTo>
                  <a:lnTo>
                    <a:pt x="383" y="587"/>
                  </a:lnTo>
                  <a:lnTo>
                    <a:pt x="383" y="602"/>
                  </a:lnTo>
                  <a:lnTo>
                    <a:pt x="378" y="623"/>
                  </a:lnTo>
                  <a:lnTo>
                    <a:pt x="366" y="649"/>
                  </a:lnTo>
                  <a:lnTo>
                    <a:pt x="365" y="657"/>
                  </a:lnTo>
                  <a:lnTo>
                    <a:pt x="360" y="668"/>
                  </a:lnTo>
                  <a:lnTo>
                    <a:pt x="341" y="696"/>
                  </a:lnTo>
                  <a:lnTo>
                    <a:pt x="340" y="701"/>
                  </a:lnTo>
                  <a:lnTo>
                    <a:pt x="323" y="719"/>
                  </a:lnTo>
                  <a:lnTo>
                    <a:pt x="323" y="726"/>
                  </a:lnTo>
                  <a:lnTo>
                    <a:pt x="326" y="730"/>
                  </a:lnTo>
                  <a:lnTo>
                    <a:pt x="335" y="732"/>
                  </a:lnTo>
                  <a:lnTo>
                    <a:pt x="335" y="739"/>
                  </a:lnTo>
                  <a:lnTo>
                    <a:pt x="329" y="742"/>
                  </a:lnTo>
                  <a:lnTo>
                    <a:pt x="313" y="736"/>
                  </a:lnTo>
                  <a:lnTo>
                    <a:pt x="306" y="728"/>
                  </a:lnTo>
                  <a:lnTo>
                    <a:pt x="278" y="733"/>
                  </a:lnTo>
                  <a:lnTo>
                    <a:pt x="284" y="746"/>
                  </a:lnTo>
                  <a:lnTo>
                    <a:pt x="285" y="750"/>
                  </a:lnTo>
                  <a:lnTo>
                    <a:pt x="284" y="757"/>
                  </a:lnTo>
                  <a:lnTo>
                    <a:pt x="276" y="758"/>
                  </a:lnTo>
                  <a:lnTo>
                    <a:pt x="256" y="738"/>
                  </a:lnTo>
                  <a:lnTo>
                    <a:pt x="233" y="736"/>
                  </a:lnTo>
                  <a:lnTo>
                    <a:pt x="215" y="723"/>
                  </a:lnTo>
                  <a:lnTo>
                    <a:pt x="211" y="726"/>
                  </a:lnTo>
                  <a:lnTo>
                    <a:pt x="213" y="716"/>
                  </a:lnTo>
                  <a:lnTo>
                    <a:pt x="209" y="711"/>
                  </a:lnTo>
                  <a:lnTo>
                    <a:pt x="205" y="689"/>
                  </a:lnTo>
                  <a:lnTo>
                    <a:pt x="199" y="678"/>
                  </a:lnTo>
                  <a:lnTo>
                    <a:pt x="194" y="665"/>
                  </a:lnTo>
                  <a:lnTo>
                    <a:pt x="188" y="656"/>
                  </a:lnTo>
                  <a:lnTo>
                    <a:pt x="187" y="646"/>
                  </a:lnTo>
                  <a:lnTo>
                    <a:pt x="168" y="622"/>
                  </a:lnTo>
                  <a:lnTo>
                    <a:pt x="119" y="612"/>
                  </a:lnTo>
                  <a:lnTo>
                    <a:pt x="88" y="628"/>
                  </a:lnTo>
                  <a:lnTo>
                    <a:pt x="82" y="626"/>
                  </a:lnTo>
                  <a:lnTo>
                    <a:pt x="75" y="636"/>
                  </a:lnTo>
                  <a:lnTo>
                    <a:pt x="69" y="636"/>
                  </a:lnTo>
                  <a:lnTo>
                    <a:pt x="70" y="647"/>
                  </a:lnTo>
                  <a:lnTo>
                    <a:pt x="69" y="650"/>
                  </a:lnTo>
                  <a:lnTo>
                    <a:pt x="72" y="655"/>
                  </a:lnTo>
                  <a:lnTo>
                    <a:pt x="70" y="679"/>
                  </a:lnTo>
                  <a:lnTo>
                    <a:pt x="88" y="693"/>
                  </a:lnTo>
                  <a:lnTo>
                    <a:pt x="88" y="699"/>
                  </a:lnTo>
                  <a:lnTo>
                    <a:pt x="99" y="714"/>
                  </a:lnTo>
                  <a:lnTo>
                    <a:pt x="101" y="716"/>
                  </a:lnTo>
                  <a:lnTo>
                    <a:pt x="98" y="735"/>
                  </a:lnTo>
                  <a:lnTo>
                    <a:pt x="102" y="743"/>
                  </a:lnTo>
                  <a:lnTo>
                    <a:pt x="103" y="750"/>
                  </a:lnTo>
                  <a:lnTo>
                    <a:pt x="120" y="757"/>
                  </a:lnTo>
                  <a:lnTo>
                    <a:pt x="131" y="748"/>
                  </a:lnTo>
                  <a:lnTo>
                    <a:pt x="144" y="748"/>
                  </a:lnTo>
                  <a:lnTo>
                    <a:pt x="145" y="753"/>
                  </a:lnTo>
                  <a:lnTo>
                    <a:pt x="127" y="768"/>
                  </a:lnTo>
                  <a:lnTo>
                    <a:pt x="128" y="770"/>
                  </a:lnTo>
                  <a:lnTo>
                    <a:pt x="139" y="773"/>
                  </a:lnTo>
                  <a:lnTo>
                    <a:pt x="139" y="776"/>
                  </a:lnTo>
                  <a:lnTo>
                    <a:pt x="129" y="781"/>
                  </a:lnTo>
                  <a:lnTo>
                    <a:pt x="129" y="790"/>
                  </a:lnTo>
                  <a:lnTo>
                    <a:pt x="130" y="793"/>
                  </a:lnTo>
                  <a:lnTo>
                    <a:pt x="134" y="790"/>
                  </a:lnTo>
                  <a:lnTo>
                    <a:pt x="152" y="796"/>
                  </a:lnTo>
                  <a:lnTo>
                    <a:pt x="147" y="801"/>
                  </a:lnTo>
                  <a:lnTo>
                    <a:pt x="146" y="807"/>
                  </a:lnTo>
                  <a:lnTo>
                    <a:pt x="135" y="801"/>
                  </a:lnTo>
                  <a:lnTo>
                    <a:pt x="134" y="795"/>
                  </a:lnTo>
                  <a:lnTo>
                    <a:pt x="118" y="800"/>
                  </a:lnTo>
                  <a:lnTo>
                    <a:pt x="113" y="807"/>
                  </a:lnTo>
                  <a:lnTo>
                    <a:pt x="118" y="814"/>
                  </a:lnTo>
                  <a:lnTo>
                    <a:pt x="104" y="817"/>
                  </a:lnTo>
                  <a:lnTo>
                    <a:pt x="103" y="811"/>
                  </a:lnTo>
                  <a:lnTo>
                    <a:pt x="101" y="811"/>
                  </a:lnTo>
                  <a:lnTo>
                    <a:pt x="92" y="819"/>
                  </a:lnTo>
                  <a:lnTo>
                    <a:pt x="85" y="813"/>
                  </a:lnTo>
                  <a:lnTo>
                    <a:pt x="72" y="811"/>
                  </a:lnTo>
                  <a:lnTo>
                    <a:pt x="69" y="813"/>
                  </a:lnTo>
                  <a:lnTo>
                    <a:pt x="68" y="824"/>
                  </a:lnTo>
                  <a:lnTo>
                    <a:pt x="56" y="829"/>
                  </a:lnTo>
                  <a:lnTo>
                    <a:pt x="49" y="835"/>
                  </a:lnTo>
                  <a:lnTo>
                    <a:pt x="45" y="845"/>
                  </a:lnTo>
                  <a:lnTo>
                    <a:pt x="10" y="871"/>
                  </a:lnTo>
                  <a:lnTo>
                    <a:pt x="4" y="892"/>
                  </a:lnTo>
                  <a:lnTo>
                    <a:pt x="6" y="903"/>
                  </a:lnTo>
                  <a:lnTo>
                    <a:pt x="5" y="919"/>
                  </a:lnTo>
                  <a:lnTo>
                    <a:pt x="2" y="932"/>
                  </a:lnTo>
                  <a:lnTo>
                    <a:pt x="0" y="941"/>
                  </a:lnTo>
                  <a:lnTo>
                    <a:pt x="18" y="974"/>
                  </a:lnTo>
                  <a:lnTo>
                    <a:pt x="26" y="975"/>
                  </a:lnTo>
                  <a:lnTo>
                    <a:pt x="39" y="958"/>
                  </a:lnTo>
                  <a:lnTo>
                    <a:pt x="42" y="941"/>
                  </a:lnTo>
                  <a:lnTo>
                    <a:pt x="47" y="970"/>
                  </a:lnTo>
                  <a:lnTo>
                    <a:pt x="53" y="946"/>
                  </a:lnTo>
                  <a:lnTo>
                    <a:pt x="45" y="897"/>
                  </a:lnTo>
                  <a:lnTo>
                    <a:pt x="53" y="886"/>
                  </a:lnTo>
                  <a:lnTo>
                    <a:pt x="55" y="904"/>
                  </a:lnTo>
                  <a:lnTo>
                    <a:pt x="55" y="937"/>
                  </a:lnTo>
                  <a:lnTo>
                    <a:pt x="59" y="976"/>
                  </a:lnTo>
                  <a:lnTo>
                    <a:pt x="79" y="979"/>
                  </a:lnTo>
                  <a:lnTo>
                    <a:pt x="84" y="990"/>
                  </a:lnTo>
                  <a:lnTo>
                    <a:pt x="99" y="985"/>
                  </a:lnTo>
                  <a:lnTo>
                    <a:pt x="104" y="967"/>
                  </a:lnTo>
                  <a:lnTo>
                    <a:pt x="102" y="945"/>
                  </a:lnTo>
                  <a:lnTo>
                    <a:pt x="108" y="964"/>
                  </a:lnTo>
                  <a:lnTo>
                    <a:pt x="124" y="975"/>
                  </a:lnTo>
                  <a:lnTo>
                    <a:pt x="129" y="985"/>
                  </a:lnTo>
                  <a:lnTo>
                    <a:pt x="142" y="989"/>
                  </a:lnTo>
                  <a:lnTo>
                    <a:pt x="146" y="970"/>
                  </a:lnTo>
                  <a:lnTo>
                    <a:pt x="158" y="958"/>
                  </a:lnTo>
                  <a:lnTo>
                    <a:pt x="158" y="934"/>
                  </a:lnTo>
                  <a:lnTo>
                    <a:pt x="163" y="945"/>
                  </a:lnTo>
                  <a:lnTo>
                    <a:pt x="165" y="961"/>
                  </a:lnTo>
                  <a:lnTo>
                    <a:pt x="163" y="965"/>
                  </a:lnTo>
                  <a:lnTo>
                    <a:pt x="190" y="995"/>
                  </a:lnTo>
                  <a:lnTo>
                    <a:pt x="200" y="1004"/>
                  </a:lnTo>
                  <a:lnTo>
                    <a:pt x="225" y="1006"/>
                  </a:lnTo>
                  <a:lnTo>
                    <a:pt x="227" y="1016"/>
                  </a:lnTo>
                  <a:lnTo>
                    <a:pt x="274" y="1008"/>
                  </a:lnTo>
                  <a:lnTo>
                    <a:pt x="243" y="964"/>
                  </a:lnTo>
                  <a:lnTo>
                    <a:pt x="242" y="943"/>
                  </a:lnTo>
                  <a:lnTo>
                    <a:pt x="256" y="973"/>
                  </a:lnTo>
                  <a:lnTo>
                    <a:pt x="269" y="974"/>
                  </a:lnTo>
                  <a:lnTo>
                    <a:pt x="286" y="957"/>
                  </a:lnTo>
                  <a:lnTo>
                    <a:pt x="286" y="925"/>
                  </a:lnTo>
                  <a:lnTo>
                    <a:pt x="310" y="964"/>
                  </a:lnTo>
                  <a:lnTo>
                    <a:pt x="330" y="976"/>
                  </a:lnTo>
                  <a:lnTo>
                    <a:pt x="344" y="968"/>
                  </a:lnTo>
                  <a:lnTo>
                    <a:pt x="345" y="942"/>
                  </a:lnTo>
                  <a:lnTo>
                    <a:pt x="333" y="906"/>
                  </a:lnTo>
                  <a:lnTo>
                    <a:pt x="332" y="897"/>
                  </a:lnTo>
                  <a:lnTo>
                    <a:pt x="339" y="909"/>
                  </a:lnTo>
                  <a:lnTo>
                    <a:pt x="357" y="974"/>
                  </a:lnTo>
                  <a:lnTo>
                    <a:pt x="372" y="985"/>
                  </a:lnTo>
                  <a:lnTo>
                    <a:pt x="399" y="979"/>
                  </a:lnTo>
                  <a:lnTo>
                    <a:pt x="407" y="953"/>
                  </a:lnTo>
                  <a:lnTo>
                    <a:pt x="398" y="935"/>
                  </a:lnTo>
                  <a:lnTo>
                    <a:pt x="384" y="913"/>
                  </a:lnTo>
                  <a:lnTo>
                    <a:pt x="394" y="922"/>
                  </a:lnTo>
                  <a:lnTo>
                    <a:pt x="412" y="925"/>
                  </a:lnTo>
                  <a:lnTo>
                    <a:pt x="413" y="932"/>
                  </a:lnTo>
                  <a:lnTo>
                    <a:pt x="413" y="949"/>
                  </a:lnTo>
                  <a:lnTo>
                    <a:pt x="419" y="961"/>
                  </a:lnTo>
                  <a:lnTo>
                    <a:pt x="440" y="965"/>
                  </a:lnTo>
                  <a:lnTo>
                    <a:pt x="456" y="958"/>
                  </a:lnTo>
                  <a:lnTo>
                    <a:pt x="466" y="961"/>
                  </a:lnTo>
                  <a:lnTo>
                    <a:pt x="474" y="974"/>
                  </a:lnTo>
                  <a:lnTo>
                    <a:pt x="475" y="989"/>
                  </a:lnTo>
                  <a:lnTo>
                    <a:pt x="469" y="1012"/>
                  </a:lnTo>
                  <a:lnTo>
                    <a:pt x="463" y="1023"/>
                  </a:lnTo>
                  <a:lnTo>
                    <a:pt x="469" y="1037"/>
                  </a:lnTo>
                  <a:lnTo>
                    <a:pt x="513" y="1013"/>
                  </a:lnTo>
                  <a:lnTo>
                    <a:pt x="541" y="1005"/>
                  </a:lnTo>
                  <a:lnTo>
                    <a:pt x="559" y="985"/>
                  </a:lnTo>
                  <a:lnTo>
                    <a:pt x="581" y="943"/>
                  </a:lnTo>
                  <a:lnTo>
                    <a:pt x="586" y="973"/>
                  </a:lnTo>
                  <a:lnTo>
                    <a:pt x="608" y="957"/>
                  </a:lnTo>
                  <a:lnTo>
                    <a:pt x="612" y="941"/>
                  </a:lnTo>
                  <a:lnTo>
                    <a:pt x="633" y="934"/>
                  </a:lnTo>
                  <a:lnTo>
                    <a:pt x="635" y="919"/>
                  </a:lnTo>
                  <a:lnTo>
                    <a:pt x="638" y="892"/>
                  </a:lnTo>
                  <a:lnTo>
                    <a:pt x="634" y="863"/>
                  </a:lnTo>
                  <a:lnTo>
                    <a:pt x="625" y="844"/>
                  </a:lnTo>
                  <a:lnTo>
                    <a:pt x="606" y="850"/>
                  </a:lnTo>
                  <a:lnTo>
                    <a:pt x="595" y="865"/>
                  </a:lnTo>
                  <a:lnTo>
                    <a:pt x="586" y="879"/>
                  </a:lnTo>
                  <a:lnTo>
                    <a:pt x="575" y="877"/>
                  </a:lnTo>
                  <a:lnTo>
                    <a:pt x="576" y="861"/>
                  </a:lnTo>
                  <a:lnTo>
                    <a:pt x="555" y="849"/>
                  </a:lnTo>
                  <a:lnTo>
                    <a:pt x="558" y="843"/>
                  </a:lnTo>
                  <a:lnTo>
                    <a:pt x="565" y="836"/>
                  </a:lnTo>
                  <a:lnTo>
                    <a:pt x="576" y="829"/>
                  </a:lnTo>
                  <a:lnTo>
                    <a:pt x="581" y="816"/>
                  </a:lnTo>
                  <a:lnTo>
                    <a:pt x="579" y="807"/>
                  </a:lnTo>
                  <a:lnTo>
                    <a:pt x="570" y="792"/>
                  </a:lnTo>
                  <a:lnTo>
                    <a:pt x="556" y="789"/>
                  </a:lnTo>
                  <a:lnTo>
                    <a:pt x="539" y="790"/>
                  </a:lnTo>
                  <a:lnTo>
                    <a:pt x="512" y="821"/>
                  </a:lnTo>
                  <a:lnTo>
                    <a:pt x="506" y="819"/>
                  </a:lnTo>
                  <a:lnTo>
                    <a:pt x="518" y="801"/>
                  </a:lnTo>
                  <a:lnTo>
                    <a:pt x="517" y="789"/>
                  </a:lnTo>
                  <a:lnTo>
                    <a:pt x="473" y="781"/>
                  </a:lnTo>
                  <a:lnTo>
                    <a:pt x="452" y="785"/>
                  </a:lnTo>
                  <a:lnTo>
                    <a:pt x="426" y="818"/>
                  </a:lnTo>
                  <a:lnTo>
                    <a:pt x="423" y="805"/>
                  </a:lnTo>
                  <a:lnTo>
                    <a:pt x="420" y="786"/>
                  </a:lnTo>
                  <a:lnTo>
                    <a:pt x="414" y="776"/>
                  </a:lnTo>
                  <a:lnTo>
                    <a:pt x="429" y="779"/>
                  </a:lnTo>
                  <a:lnTo>
                    <a:pt x="458" y="766"/>
                  </a:lnTo>
                  <a:lnTo>
                    <a:pt x="458" y="760"/>
                  </a:lnTo>
                  <a:lnTo>
                    <a:pt x="441" y="748"/>
                  </a:lnTo>
                  <a:lnTo>
                    <a:pt x="437" y="732"/>
                  </a:lnTo>
                  <a:lnTo>
                    <a:pt x="439" y="722"/>
                  </a:lnTo>
                  <a:lnTo>
                    <a:pt x="467" y="754"/>
                  </a:lnTo>
                  <a:lnTo>
                    <a:pt x="498" y="773"/>
                  </a:lnTo>
                  <a:lnTo>
                    <a:pt x="577" y="770"/>
                  </a:lnTo>
                  <a:lnTo>
                    <a:pt x="585" y="758"/>
                  </a:lnTo>
                  <a:lnTo>
                    <a:pt x="593" y="762"/>
                  </a:lnTo>
                  <a:lnTo>
                    <a:pt x="592" y="768"/>
                  </a:lnTo>
                  <a:lnTo>
                    <a:pt x="592" y="770"/>
                  </a:lnTo>
                  <a:lnTo>
                    <a:pt x="622" y="753"/>
                  </a:lnTo>
                  <a:lnTo>
                    <a:pt x="635" y="725"/>
                  </a:lnTo>
                  <a:lnTo>
                    <a:pt x="638" y="709"/>
                  </a:lnTo>
                  <a:lnTo>
                    <a:pt x="636" y="701"/>
                  </a:lnTo>
                  <a:lnTo>
                    <a:pt x="652" y="694"/>
                  </a:lnTo>
                  <a:lnTo>
                    <a:pt x="654" y="687"/>
                  </a:lnTo>
                  <a:lnTo>
                    <a:pt x="634" y="668"/>
                  </a:lnTo>
                  <a:lnTo>
                    <a:pt x="634" y="658"/>
                  </a:lnTo>
                  <a:lnTo>
                    <a:pt x="636" y="650"/>
                  </a:lnTo>
                  <a:lnTo>
                    <a:pt x="630" y="633"/>
                  </a:lnTo>
                  <a:lnTo>
                    <a:pt x="623" y="628"/>
                  </a:lnTo>
                  <a:lnTo>
                    <a:pt x="624" y="625"/>
                  </a:lnTo>
                  <a:lnTo>
                    <a:pt x="624" y="614"/>
                  </a:lnTo>
                  <a:lnTo>
                    <a:pt x="622" y="603"/>
                  </a:lnTo>
                  <a:lnTo>
                    <a:pt x="622" y="596"/>
                  </a:lnTo>
                  <a:lnTo>
                    <a:pt x="634" y="603"/>
                  </a:lnTo>
                  <a:lnTo>
                    <a:pt x="679" y="604"/>
                  </a:lnTo>
                  <a:lnTo>
                    <a:pt x="687" y="613"/>
                  </a:lnTo>
                  <a:lnTo>
                    <a:pt x="706" y="607"/>
                  </a:lnTo>
                  <a:lnTo>
                    <a:pt x="727" y="583"/>
                  </a:lnTo>
                  <a:lnTo>
                    <a:pt x="743" y="591"/>
                  </a:lnTo>
                  <a:lnTo>
                    <a:pt x="746" y="599"/>
                  </a:lnTo>
                  <a:lnTo>
                    <a:pt x="760" y="574"/>
                  </a:lnTo>
                  <a:lnTo>
                    <a:pt x="760" y="570"/>
                  </a:lnTo>
                  <a:lnTo>
                    <a:pt x="768" y="555"/>
                  </a:lnTo>
                  <a:lnTo>
                    <a:pt x="714" y="545"/>
                  </a:lnTo>
                  <a:lnTo>
                    <a:pt x="690" y="537"/>
                  </a:lnTo>
                  <a:lnTo>
                    <a:pt x="709" y="522"/>
                  </a:lnTo>
                  <a:lnTo>
                    <a:pt x="728" y="523"/>
                  </a:lnTo>
                  <a:lnTo>
                    <a:pt x="764" y="539"/>
                  </a:lnTo>
                  <a:lnTo>
                    <a:pt x="776" y="511"/>
                  </a:lnTo>
                  <a:lnTo>
                    <a:pt x="795" y="501"/>
                  </a:lnTo>
                  <a:lnTo>
                    <a:pt x="797" y="493"/>
                  </a:lnTo>
                  <a:lnTo>
                    <a:pt x="787" y="477"/>
                  </a:lnTo>
                  <a:lnTo>
                    <a:pt x="775" y="468"/>
                  </a:lnTo>
                  <a:lnTo>
                    <a:pt x="751" y="463"/>
                  </a:lnTo>
                  <a:lnTo>
                    <a:pt x="738" y="453"/>
                  </a:lnTo>
                  <a:lnTo>
                    <a:pt x="725" y="450"/>
                  </a:lnTo>
                  <a:lnTo>
                    <a:pt x="733" y="445"/>
                  </a:lnTo>
                  <a:lnTo>
                    <a:pt x="749" y="447"/>
                  </a:lnTo>
                  <a:lnTo>
                    <a:pt x="786" y="443"/>
                  </a:lnTo>
                  <a:lnTo>
                    <a:pt x="798" y="439"/>
                  </a:lnTo>
                  <a:lnTo>
                    <a:pt x="805" y="430"/>
                  </a:lnTo>
                  <a:lnTo>
                    <a:pt x="819" y="420"/>
                  </a:lnTo>
                  <a:lnTo>
                    <a:pt x="813" y="411"/>
                  </a:lnTo>
                  <a:lnTo>
                    <a:pt x="813" y="402"/>
                  </a:lnTo>
                  <a:lnTo>
                    <a:pt x="817" y="392"/>
                  </a:lnTo>
                  <a:lnTo>
                    <a:pt x="816" y="375"/>
                  </a:lnTo>
                  <a:lnTo>
                    <a:pt x="813" y="354"/>
                  </a:lnTo>
                  <a:lnTo>
                    <a:pt x="802" y="344"/>
                  </a:lnTo>
                  <a:lnTo>
                    <a:pt x="774" y="334"/>
                  </a:lnTo>
                  <a:lnTo>
                    <a:pt x="733" y="340"/>
                  </a:lnTo>
                  <a:lnTo>
                    <a:pt x="733" y="332"/>
                  </a:lnTo>
                  <a:lnTo>
                    <a:pt x="748" y="327"/>
                  </a:lnTo>
                  <a:lnTo>
                    <a:pt x="757" y="319"/>
                  </a:lnTo>
                  <a:lnTo>
                    <a:pt x="757" y="313"/>
                  </a:lnTo>
                  <a:lnTo>
                    <a:pt x="749" y="303"/>
                  </a:lnTo>
                  <a:lnTo>
                    <a:pt x="678" y="310"/>
                  </a:lnTo>
                  <a:lnTo>
                    <a:pt x="665" y="316"/>
                  </a:lnTo>
                  <a:lnTo>
                    <a:pt x="655" y="329"/>
                  </a:lnTo>
                  <a:lnTo>
                    <a:pt x="647" y="330"/>
                  </a:lnTo>
                  <a:lnTo>
                    <a:pt x="656" y="314"/>
                  </a:lnTo>
                  <a:lnTo>
                    <a:pt x="658" y="302"/>
                  </a:lnTo>
                  <a:lnTo>
                    <a:pt x="647" y="300"/>
                  </a:lnTo>
                  <a:lnTo>
                    <a:pt x="645" y="291"/>
                  </a:lnTo>
                  <a:lnTo>
                    <a:pt x="669" y="298"/>
                  </a:lnTo>
                  <a:lnTo>
                    <a:pt x="712" y="284"/>
                  </a:lnTo>
                  <a:lnTo>
                    <a:pt x="740" y="287"/>
                  </a:lnTo>
                  <a:lnTo>
                    <a:pt x="740" y="279"/>
                  </a:lnTo>
                  <a:lnTo>
                    <a:pt x="716" y="269"/>
                  </a:lnTo>
                  <a:lnTo>
                    <a:pt x="652" y="267"/>
                  </a:lnTo>
                  <a:lnTo>
                    <a:pt x="644" y="260"/>
                  </a:lnTo>
                  <a:lnTo>
                    <a:pt x="658" y="255"/>
                  </a:lnTo>
                  <a:lnTo>
                    <a:pt x="704" y="255"/>
                  </a:lnTo>
                  <a:lnTo>
                    <a:pt x="715" y="247"/>
                  </a:lnTo>
                  <a:lnTo>
                    <a:pt x="732" y="249"/>
                  </a:lnTo>
                  <a:lnTo>
                    <a:pt x="748" y="255"/>
                  </a:lnTo>
                  <a:lnTo>
                    <a:pt x="754" y="263"/>
                  </a:lnTo>
                  <a:lnTo>
                    <a:pt x="753" y="276"/>
                  </a:lnTo>
                  <a:lnTo>
                    <a:pt x="758" y="289"/>
                  </a:lnTo>
                  <a:lnTo>
                    <a:pt x="769" y="295"/>
                  </a:lnTo>
                  <a:lnTo>
                    <a:pt x="819" y="302"/>
                  </a:lnTo>
                  <a:lnTo>
                    <a:pt x="827" y="298"/>
                  </a:lnTo>
                  <a:lnTo>
                    <a:pt x="829" y="287"/>
                  </a:lnTo>
                  <a:lnTo>
                    <a:pt x="828" y="274"/>
                  </a:lnTo>
                  <a:lnTo>
                    <a:pt x="814" y="257"/>
                  </a:lnTo>
                  <a:lnTo>
                    <a:pt x="825" y="240"/>
                  </a:lnTo>
                  <a:lnTo>
                    <a:pt x="818" y="232"/>
                  </a:lnTo>
                  <a:lnTo>
                    <a:pt x="752" y="236"/>
                  </a:lnTo>
                  <a:lnTo>
                    <a:pt x="746" y="228"/>
                  </a:lnTo>
                  <a:lnTo>
                    <a:pt x="687" y="236"/>
                  </a:lnTo>
                  <a:lnTo>
                    <a:pt x="661" y="243"/>
                  </a:lnTo>
                  <a:lnTo>
                    <a:pt x="671" y="236"/>
                  </a:lnTo>
                  <a:lnTo>
                    <a:pt x="672" y="228"/>
                  </a:lnTo>
                  <a:lnTo>
                    <a:pt x="650" y="222"/>
                  </a:lnTo>
                  <a:lnTo>
                    <a:pt x="641" y="214"/>
                  </a:lnTo>
                  <a:lnTo>
                    <a:pt x="657" y="209"/>
                  </a:lnTo>
                  <a:lnTo>
                    <a:pt x="683" y="212"/>
                  </a:lnTo>
                  <a:lnTo>
                    <a:pt x="677" y="187"/>
                  </a:lnTo>
                  <a:lnTo>
                    <a:pt x="672" y="181"/>
                  </a:lnTo>
                  <a:lnTo>
                    <a:pt x="679" y="178"/>
                  </a:lnTo>
                  <a:lnTo>
                    <a:pt x="684" y="184"/>
                  </a:lnTo>
                  <a:lnTo>
                    <a:pt x="689" y="198"/>
                  </a:lnTo>
                  <a:lnTo>
                    <a:pt x="698" y="204"/>
                  </a:lnTo>
                  <a:lnTo>
                    <a:pt x="746" y="209"/>
                  </a:lnTo>
                  <a:lnTo>
                    <a:pt x="749" y="200"/>
                  </a:lnTo>
                  <a:lnTo>
                    <a:pt x="740" y="188"/>
                  </a:lnTo>
                  <a:lnTo>
                    <a:pt x="737" y="181"/>
                  </a:lnTo>
                  <a:lnTo>
                    <a:pt x="687" y="171"/>
                  </a:lnTo>
                  <a:lnTo>
                    <a:pt x="679" y="158"/>
                  </a:lnTo>
                  <a:lnTo>
                    <a:pt x="687" y="156"/>
                  </a:lnTo>
                  <a:lnTo>
                    <a:pt x="722" y="162"/>
                  </a:lnTo>
                  <a:lnTo>
                    <a:pt x="764" y="189"/>
                  </a:lnTo>
                  <a:lnTo>
                    <a:pt x="794" y="194"/>
                  </a:lnTo>
                  <a:lnTo>
                    <a:pt x="801" y="185"/>
                  </a:lnTo>
                  <a:lnTo>
                    <a:pt x="797" y="170"/>
                  </a:lnTo>
                  <a:lnTo>
                    <a:pt x="810" y="176"/>
                  </a:lnTo>
                  <a:lnTo>
                    <a:pt x="838" y="178"/>
                  </a:lnTo>
                  <a:lnTo>
                    <a:pt x="846" y="165"/>
                  </a:lnTo>
                  <a:lnTo>
                    <a:pt x="845" y="155"/>
                  </a:lnTo>
                  <a:lnTo>
                    <a:pt x="850" y="157"/>
                  </a:lnTo>
                  <a:lnTo>
                    <a:pt x="855" y="146"/>
                  </a:lnTo>
                  <a:lnTo>
                    <a:pt x="861" y="160"/>
                  </a:lnTo>
                  <a:lnTo>
                    <a:pt x="876" y="156"/>
                  </a:lnTo>
                  <a:lnTo>
                    <a:pt x="881" y="140"/>
                  </a:lnTo>
                  <a:lnTo>
                    <a:pt x="880" y="125"/>
                  </a:lnTo>
                  <a:lnTo>
                    <a:pt x="873" y="106"/>
                  </a:lnTo>
                  <a:lnTo>
                    <a:pt x="871" y="91"/>
                  </a:lnTo>
                  <a:lnTo>
                    <a:pt x="813" y="80"/>
                  </a:lnTo>
                  <a:lnTo>
                    <a:pt x="817" y="66"/>
                  </a:lnTo>
                  <a:lnTo>
                    <a:pt x="834" y="61"/>
                  </a:lnTo>
                  <a:lnTo>
                    <a:pt x="856" y="74"/>
                  </a:lnTo>
                  <a:lnTo>
                    <a:pt x="884" y="79"/>
                  </a:lnTo>
                  <a:lnTo>
                    <a:pt x="882" y="91"/>
                  </a:lnTo>
                  <a:lnTo>
                    <a:pt x="884" y="103"/>
                  </a:lnTo>
                  <a:lnTo>
                    <a:pt x="899" y="112"/>
                  </a:lnTo>
                  <a:lnTo>
                    <a:pt x="914" y="111"/>
                  </a:lnTo>
                  <a:lnTo>
                    <a:pt x="914" y="115"/>
                  </a:lnTo>
                  <a:lnTo>
                    <a:pt x="937" y="108"/>
                  </a:lnTo>
                  <a:lnTo>
                    <a:pt x="961" y="109"/>
                  </a:lnTo>
                  <a:lnTo>
                    <a:pt x="969" y="101"/>
                  </a:lnTo>
                  <a:lnTo>
                    <a:pt x="982" y="98"/>
                  </a:lnTo>
                  <a:lnTo>
                    <a:pt x="1004" y="59"/>
                  </a:lnTo>
                  <a:lnTo>
                    <a:pt x="995" y="54"/>
                  </a:lnTo>
                  <a:lnTo>
                    <a:pt x="978" y="58"/>
                  </a:lnTo>
                  <a:lnTo>
                    <a:pt x="980" y="44"/>
                  </a:lnTo>
                  <a:lnTo>
                    <a:pt x="990" y="29"/>
                  </a:lnTo>
                  <a:lnTo>
                    <a:pt x="1011" y="21"/>
                  </a:lnTo>
                  <a:lnTo>
                    <a:pt x="1015" y="12"/>
                  </a:lnTo>
                  <a:lnTo>
                    <a:pt x="1028" y="0"/>
                  </a:lnTo>
                  <a:lnTo>
                    <a:pt x="393" y="0"/>
                  </a:lnTo>
                  <a:lnTo>
                    <a:pt x="394" y="1"/>
                  </a:lnTo>
                  <a:lnTo>
                    <a:pt x="440" y="28"/>
                  </a:lnTo>
                  <a:lnTo>
                    <a:pt x="439" y="33"/>
                  </a:lnTo>
                  <a:lnTo>
                    <a:pt x="426" y="41"/>
                  </a:lnTo>
                  <a:lnTo>
                    <a:pt x="430" y="48"/>
                  </a:lnTo>
                  <a:lnTo>
                    <a:pt x="432" y="72"/>
                  </a:lnTo>
                  <a:lnTo>
                    <a:pt x="432" y="87"/>
                  </a:lnTo>
                  <a:lnTo>
                    <a:pt x="437" y="87"/>
                  </a:lnTo>
                  <a:lnTo>
                    <a:pt x="437" y="92"/>
                  </a:lnTo>
                  <a:lnTo>
                    <a:pt x="441" y="102"/>
                  </a:lnTo>
                  <a:lnTo>
                    <a:pt x="462" y="108"/>
                  </a:lnTo>
                  <a:lnTo>
                    <a:pt x="479" y="123"/>
                  </a:lnTo>
                  <a:lnTo>
                    <a:pt x="515" y="107"/>
                  </a:lnTo>
                  <a:lnTo>
                    <a:pt x="526" y="107"/>
                  </a:lnTo>
                  <a:lnTo>
                    <a:pt x="527" y="113"/>
                  </a:lnTo>
                  <a:lnTo>
                    <a:pt x="525" y="120"/>
                  </a:lnTo>
                  <a:lnTo>
                    <a:pt x="513" y="120"/>
                  </a:lnTo>
                  <a:lnTo>
                    <a:pt x="482" y="136"/>
                  </a:lnTo>
                  <a:lnTo>
                    <a:pt x="478" y="142"/>
                  </a:lnTo>
                  <a:lnTo>
                    <a:pt x="478" y="149"/>
                  </a:lnTo>
                  <a:lnTo>
                    <a:pt x="480" y="154"/>
                  </a:lnTo>
                  <a:lnTo>
                    <a:pt x="479" y="155"/>
                  </a:lnTo>
                  <a:lnTo>
                    <a:pt x="445" y="130"/>
                  </a:lnTo>
                  <a:lnTo>
                    <a:pt x="432" y="129"/>
                  </a:lnTo>
                  <a:lnTo>
                    <a:pt x="423" y="139"/>
                  </a:lnTo>
                  <a:lnTo>
                    <a:pt x="421" y="111"/>
                  </a:lnTo>
                  <a:lnTo>
                    <a:pt x="415" y="111"/>
                  </a:lnTo>
                  <a:lnTo>
                    <a:pt x="412" y="102"/>
                  </a:lnTo>
                  <a:lnTo>
                    <a:pt x="410" y="87"/>
                  </a:lnTo>
                  <a:lnTo>
                    <a:pt x="405" y="82"/>
                  </a:lnTo>
                  <a:lnTo>
                    <a:pt x="405" y="68"/>
                  </a:lnTo>
                  <a:lnTo>
                    <a:pt x="357" y="0"/>
                  </a:lnTo>
                  <a:lnTo>
                    <a:pt x="183" y="0"/>
                  </a:lnTo>
                  <a:lnTo>
                    <a:pt x="220" y="14"/>
                  </a:lnTo>
                  <a:lnTo>
                    <a:pt x="231" y="2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22" name="Freeform 309">
              <a:extLst>
                <a:ext uri="{FF2B5EF4-FFF2-40B4-BE49-F238E27FC236}">
                  <a16:creationId xmlns:a16="http://schemas.microsoft.com/office/drawing/2014/main" id="{F051261A-AF11-4359-9D8F-0EC7C366539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564" y="1153"/>
              <a:ext cx="6" cy="6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21"/>
                </a:cxn>
                <a:cxn ang="0">
                  <a:pos x="30" y="30"/>
                </a:cxn>
                <a:cxn ang="0">
                  <a:pos x="3" y="0"/>
                </a:cxn>
                <a:cxn ang="0">
                  <a:pos x="0" y="16"/>
                </a:cxn>
              </a:cxnLst>
              <a:rect l="0" t="0" r="r" b="b"/>
              <a:pathLst>
                <a:path w="30" h="30">
                  <a:moveTo>
                    <a:pt x="0" y="16"/>
                  </a:moveTo>
                  <a:lnTo>
                    <a:pt x="0" y="21"/>
                  </a:lnTo>
                  <a:lnTo>
                    <a:pt x="30" y="30"/>
                  </a:lnTo>
                  <a:lnTo>
                    <a:pt x="3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23" name="Freeform 310">
              <a:extLst>
                <a:ext uri="{FF2B5EF4-FFF2-40B4-BE49-F238E27FC236}">
                  <a16:creationId xmlns:a16="http://schemas.microsoft.com/office/drawing/2014/main" id="{C191C828-0B32-4311-BB75-A5536E020F6B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564" y="1147"/>
              <a:ext cx="1" cy="6"/>
            </a:xfrm>
            <a:custGeom>
              <a:avLst/>
              <a:gdLst/>
              <a:ahLst/>
              <a:cxnLst>
                <a:cxn ang="0">
                  <a:pos x="5" y="11"/>
                </a:cxn>
                <a:cxn ang="0">
                  <a:pos x="0" y="0"/>
                </a:cxn>
                <a:cxn ang="0">
                  <a:pos x="0" y="24"/>
                </a:cxn>
                <a:cxn ang="0">
                  <a:pos x="5" y="31"/>
                </a:cxn>
                <a:cxn ang="0">
                  <a:pos x="7" y="27"/>
                </a:cxn>
                <a:cxn ang="0">
                  <a:pos x="5" y="11"/>
                </a:cxn>
              </a:cxnLst>
              <a:rect l="0" t="0" r="r" b="b"/>
              <a:pathLst>
                <a:path w="7" h="31">
                  <a:moveTo>
                    <a:pt x="5" y="11"/>
                  </a:moveTo>
                  <a:lnTo>
                    <a:pt x="0" y="0"/>
                  </a:lnTo>
                  <a:lnTo>
                    <a:pt x="0" y="24"/>
                  </a:lnTo>
                  <a:lnTo>
                    <a:pt x="5" y="31"/>
                  </a:lnTo>
                  <a:lnTo>
                    <a:pt x="7" y="27"/>
                  </a:lnTo>
                  <a:lnTo>
                    <a:pt x="5" y="11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24" name="Freeform 311">
              <a:extLst>
                <a:ext uri="{FF2B5EF4-FFF2-40B4-BE49-F238E27FC236}">
                  <a16:creationId xmlns:a16="http://schemas.microsoft.com/office/drawing/2014/main" id="{BA168AF2-D18B-4B27-BD1D-2B9947B63716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031" y="1408"/>
              <a:ext cx="17" cy="23"/>
            </a:xfrm>
            <a:custGeom>
              <a:avLst/>
              <a:gdLst/>
              <a:ahLst/>
              <a:cxnLst>
                <a:cxn ang="0">
                  <a:pos x="16" y="58"/>
                </a:cxn>
                <a:cxn ang="0">
                  <a:pos x="22" y="61"/>
                </a:cxn>
                <a:cxn ang="0">
                  <a:pos x="25" y="56"/>
                </a:cxn>
                <a:cxn ang="0">
                  <a:pos x="19" y="46"/>
                </a:cxn>
                <a:cxn ang="0">
                  <a:pos x="24" y="46"/>
                </a:cxn>
                <a:cxn ang="0">
                  <a:pos x="30" y="52"/>
                </a:cxn>
                <a:cxn ang="0">
                  <a:pos x="35" y="47"/>
                </a:cxn>
                <a:cxn ang="0">
                  <a:pos x="38" y="52"/>
                </a:cxn>
                <a:cxn ang="0">
                  <a:pos x="46" y="46"/>
                </a:cxn>
                <a:cxn ang="0">
                  <a:pos x="47" y="37"/>
                </a:cxn>
                <a:cxn ang="0">
                  <a:pos x="43" y="41"/>
                </a:cxn>
                <a:cxn ang="0">
                  <a:pos x="38" y="37"/>
                </a:cxn>
                <a:cxn ang="0">
                  <a:pos x="43" y="32"/>
                </a:cxn>
                <a:cxn ang="0">
                  <a:pos x="48" y="19"/>
                </a:cxn>
                <a:cxn ang="0">
                  <a:pos x="44" y="11"/>
                </a:cxn>
                <a:cxn ang="0">
                  <a:pos x="43" y="3"/>
                </a:cxn>
                <a:cxn ang="0">
                  <a:pos x="47" y="0"/>
                </a:cxn>
                <a:cxn ang="0">
                  <a:pos x="47" y="10"/>
                </a:cxn>
                <a:cxn ang="0">
                  <a:pos x="58" y="18"/>
                </a:cxn>
                <a:cxn ang="0">
                  <a:pos x="57" y="26"/>
                </a:cxn>
                <a:cxn ang="0">
                  <a:pos x="60" y="32"/>
                </a:cxn>
                <a:cxn ang="0">
                  <a:pos x="67" y="35"/>
                </a:cxn>
                <a:cxn ang="0">
                  <a:pos x="76" y="24"/>
                </a:cxn>
                <a:cxn ang="0">
                  <a:pos x="81" y="30"/>
                </a:cxn>
                <a:cxn ang="0">
                  <a:pos x="81" y="41"/>
                </a:cxn>
                <a:cxn ang="0">
                  <a:pos x="79" y="50"/>
                </a:cxn>
                <a:cxn ang="0">
                  <a:pos x="70" y="58"/>
                </a:cxn>
                <a:cxn ang="0">
                  <a:pos x="49" y="94"/>
                </a:cxn>
                <a:cxn ang="0">
                  <a:pos x="35" y="110"/>
                </a:cxn>
                <a:cxn ang="0">
                  <a:pos x="24" y="106"/>
                </a:cxn>
                <a:cxn ang="0">
                  <a:pos x="22" y="110"/>
                </a:cxn>
                <a:cxn ang="0">
                  <a:pos x="22" y="113"/>
                </a:cxn>
                <a:cxn ang="0">
                  <a:pos x="16" y="106"/>
                </a:cxn>
                <a:cxn ang="0">
                  <a:pos x="17" y="101"/>
                </a:cxn>
                <a:cxn ang="0">
                  <a:pos x="27" y="104"/>
                </a:cxn>
                <a:cxn ang="0">
                  <a:pos x="33" y="96"/>
                </a:cxn>
                <a:cxn ang="0">
                  <a:pos x="38" y="85"/>
                </a:cxn>
                <a:cxn ang="0">
                  <a:pos x="26" y="96"/>
                </a:cxn>
                <a:cxn ang="0">
                  <a:pos x="12" y="86"/>
                </a:cxn>
                <a:cxn ang="0">
                  <a:pos x="8" y="73"/>
                </a:cxn>
                <a:cxn ang="0">
                  <a:pos x="6" y="61"/>
                </a:cxn>
                <a:cxn ang="0">
                  <a:pos x="1" y="57"/>
                </a:cxn>
                <a:cxn ang="0">
                  <a:pos x="0" y="52"/>
                </a:cxn>
                <a:cxn ang="0">
                  <a:pos x="3" y="46"/>
                </a:cxn>
                <a:cxn ang="0">
                  <a:pos x="6" y="46"/>
                </a:cxn>
                <a:cxn ang="0">
                  <a:pos x="16" y="58"/>
                </a:cxn>
              </a:cxnLst>
              <a:rect l="0" t="0" r="r" b="b"/>
              <a:pathLst>
                <a:path w="81" h="113">
                  <a:moveTo>
                    <a:pt x="16" y="58"/>
                  </a:moveTo>
                  <a:lnTo>
                    <a:pt x="22" y="61"/>
                  </a:lnTo>
                  <a:lnTo>
                    <a:pt x="25" y="56"/>
                  </a:lnTo>
                  <a:lnTo>
                    <a:pt x="19" y="46"/>
                  </a:lnTo>
                  <a:lnTo>
                    <a:pt x="24" y="46"/>
                  </a:lnTo>
                  <a:lnTo>
                    <a:pt x="30" y="52"/>
                  </a:lnTo>
                  <a:lnTo>
                    <a:pt x="35" y="47"/>
                  </a:lnTo>
                  <a:lnTo>
                    <a:pt x="38" y="52"/>
                  </a:lnTo>
                  <a:lnTo>
                    <a:pt x="46" y="46"/>
                  </a:lnTo>
                  <a:lnTo>
                    <a:pt x="47" y="37"/>
                  </a:lnTo>
                  <a:lnTo>
                    <a:pt x="43" y="41"/>
                  </a:lnTo>
                  <a:lnTo>
                    <a:pt x="38" y="37"/>
                  </a:lnTo>
                  <a:lnTo>
                    <a:pt x="43" y="32"/>
                  </a:lnTo>
                  <a:lnTo>
                    <a:pt x="48" y="19"/>
                  </a:lnTo>
                  <a:lnTo>
                    <a:pt x="44" y="11"/>
                  </a:lnTo>
                  <a:lnTo>
                    <a:pt x="43" y="3"/>
                  </a:lnTo>
                  <a:lnTo>
                    <a:pt x="47" y="0"/>
                  </a:lnTo>
                  <a:lnTo>
                    <a:pt x="47" y="10"/>
                  </a:lnTo>
                  <a:lnTo>
                    <a:pt x="58" y="18"/>
                  </a:lnTo>
                  <a:lnTo>
                    <a:pt x="57" y="26"/>
                  </a:lnTo>
                  <a:lnTo>
                    <a:pt x="60" y="32"/>
                  </a:lnTo>
                  <a:lnTo>
                    <a:pt x="67" y="35"/>
                  </a:lnTo>
                  <a:lnTo>
                    <a:pt x="76" y="24"/>
                  </a:lnTo>
                  <a:lnTo>
                    <a:pt x="81" y="30"/>
                  </a:lnTo>
                  <a:lnTo>
                    <a:pt x="81" y="41"/>
                  </a:lnTo>
                  <a:lnTo>
                    <a:pt x="79" y="50"/>
                  </a:lnTo>
                  <a:lnTo>
                    <a:pt x="70" y="58"/>
                  </a:lnTo>
                  <a:lnTo>
                    <a:pt x="49" y="94"/>
                  </a:lnTo>
                  <a:lnTo>
                    <a:pt x="35" y="110"/>
                  </a:lnTo>
                  <a:lnTo>
                    <a:pt x="24" y="106"/>
                  </a:lnTo>
                  <a:lnTo>
                    <a:pt x="22" y="110"/>
                  </a:lnTo>
                  <a:lnTo>
                    <a:pt x="22" y="113"/>
                  </a:lnTo>
                  <a:lnTo>
                    <a:pt x="16" y="106"/>
                  </a:lnTo>
                  <a:lnTo>
                    <a:pt x="17" y="101"/>
                  </a:lnTo>
                  <a:lnTo>
                    <a:pt x="27" y="104"/>
                  </a:lnTo>
                  <a:lnTo>
                    <a:pt x="33" y="96"/>
                  </a:lnTo>
                  <a:lnTo>
                    <a:pt x="38" y="85"/>
                  </a:lnTo>
                  <a:lnTo>
                    <a:pt x="26" y="96"/>
                  </a:lnTo>
                  <a:lnTo>
                    <a:pt x="12" y="86"/>
                  </a:lnTo>
                  <a:lnTo>
                    <a:pt x="8" y="73"/>
                  </a:lnTo>
                  <a:lnTo>
                    <a:pt x="6" y="61"/>
                  </a:lnTo>
                  <a:lnTo>
                    <a:pt x="1" y="57"/>
                  </a:lnTo>
                  <a:lnTo>
                    <a:pt x="0" y="52"/>
                  </a:lnTo>
                  <a:lnTo>
                    <a:pt x="3" y="46"/>
                  </a:lnTo>
                  <a:lnTo>
                    <a:pt x="6" y="46"/>
                  </a:lnTo>
                  <a:lnTo>
                    <a:pt x="16" y="5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225" name="Freeform 312">
              <a:extLst>
                <a:ext uri="{FF2B5EF4-FFF2-40B4-BE49-F238E27FC236}">
                  <a16:creationId xmlns:a16="http://schemas.microsoft.com/office/drawing/2014/main" id="{13AE1638-A4ED-4A46-8AB7-7D70C761796A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024" y="1423"/>
              <a:ext cx="11" cy="11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1" y="4"/>
                </a:cxn>
                <a:cxn ang="0">
                  <a:pos x="0" y="8"/>
                </a:cxn>
                <a:cxn ang="0">
                  <a:pos x="1" y="22"/>
                </a:cxn>
                <a:cxn ang="0">
                  <a:pos x="9" y="28"/>
                </a:cxn>
                <a:cxn ang="0">
                  <a:pos x="12" y="38"/>
                </a:cxn>
                <a:cxn ang="0">
                  <a:pos x="23" y="39"/>
                </a:cxn>
                <a:cxn ang="0">
                  <a:pos x="32" y="49"/>
                </a:cxn>
                <a:cxn ang="0">
                  <a:pos x="41" y="50"/>
                </a:cxn>
                <a:cxn ang="0">
                  <a:pos x="44" y="55"/>
                </a:cxn>
                <a:cxn ang="0">
                  <a:pos x="47" y="58"/>
                </a:cxn>
                <a:cxn ang="0">
                  <a:pos x="52" y="56"/>
                </a:cxn>
                <a:cxn ang="0">
                  <a:pos x="54" y="50"/>
                </a:cxn>
                <a:cxn ang="0">
                  <a:pos x="45" y="39"/>
                </a:cxn>
                <a:cxn ang="0">
                  <a:pos x="30" y="28"/>
                </a:cxn>
                <a:cxn ang="0">
                  <a:pos x="33" y="22"/>
                </a:cxn>
                <a:cxn ang="0">
                  <a:pos x="19" y="15"/>
                </a:cxn>
                <a:cxn ang="0">
                  <a:pos x="14" y="4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2" y="4"/>
                </a:cxn>
              </a:cxnLst>
              <a:rect l="0" t="0" r="r" b="b"/>
              <a:pathLst>
                <a:path w="54" h="58">
                  <a:moveTo>
                    <a:pt x="2" y="4"/>
                  </a:moveTo>
                  <a:lnTo>
                    <a:pt x="1" y="4"/>
                  </a:lnTo>
                  <a:lnTo>
                    <a:pt x="0" y="8"/>
                  </a:lnTo>
                  <a:lnTo>
                    <a:pt x="1" y="22"/>
                  </a:lnTo>
                  <a:lnTo>
                    <a:pt x="9" y="28"/>
                  </a:lnTo>
                  <a:lnTo>
                    <a:pt x="12" y="38"/>
                  </a:lnTo>
                  <a:lnTo>
                    <a:pt x="23" y="39"/>
                  </a:lnTo>
                  <a:lnTo>
                    <a:pt x="32" y="49"/>
                  </a:lnTo>
                  <a:lnTo>
                    <a:pt x="41" y="50"/>
                  </a:lnTo>
                  <a:lnTo>
                    <a:pt x="44" y="55"/>
                  </a:lnTo>
                  <a:lnTo>
                    <a:pt x="47" y="58"/>
                  </a:lnTo>
                  <a:lnTo>
                    <a:pt x="52" y="56"/>
                  </a:lnTo>
                  <a:lnTo>
                    <a:pt x="54" y="50"/>
                  </a:lnTo>
                  <a:lnTo>
                    <a:pt x="45" y="39"/>
                  </a:lnTo>
                  <a:lnTo>
                    <a:pt x="30" y="28"/>
                  </a:lnTo>
                  <a:lnTo>
                    <a:pt x="33" y="22"/>
                  </a:lnTo>
                  <a:lnTo>
                    <a:pt x="19" y="15"/>
                  </a:lnTo>
                  <a:lnTo>
                    <a:pt x="14" y="4"/>
                  </a:lnTo>
                  <a:lnTo>
                    <a:pt x="12" y="0"/>
                  </a:lnTo>
                  <a:lnTo>
                    <a:pt x="6" y="0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1053" name="Freeform 313">
            <a:extLst>
              <a:ext uri="{FF2B5EF4-FFF2-40B4-BE49-F238E27FC236}">
                <a16:creationId xmlns:a16="http://schemas.microsoft.com/office/drawing/2014/main" id="{CA245806-295C-4AEC-B6ED-75C94A032721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07059" y="2982585"/>
            <a:ext cx="13705" cy="5166"/>
          </a:xfrm>
          <a:custGeom>
            <a:avLst/>
            <a:gdLst/>
            <a:ahLst/>
            <a:cxnLst>
              <a:cxn ang="0">
                <a:pos x="291" y="10"/>
              </a:cxn>
              <a:cxn ang="0">
                <a:pos x="281" y="6"/>
              </a:cxn>
              <a:cxn ang="0">
                <a:pos x="289" y="25"/>
              </a:cxn>
              <a:cxn ang="0">
                <a:pos x="298" y="25"/>
              </a:cxn>
              <a:cxn ang="0">
                <a:pos x="326" y="50"/>
              </a:cxn>
              <a:cxn ang="0">
                <a:pos x="336" y="96"/>
              </a:cxn>
              <a:cxn ang="0">
                <a:pos x="312" y="69"/>
              </a:cxn>
              <a:cxn ang="0">
                <a:pos x="274" y="50"/>
              </a:cxn>
              <a:cxn ang="0">
                <a:pos x="230" y="52"/>
              </a:cxn>
              <a:cxn ang="0">
                <a:pos x="98" y="96"/>
              </a:cxn>
              <a:cxn ang="0">
                <a:pos x="21" y="93"/>
              </a:cxn>
              <a:cxn ang="0">
                <a:pos x="0" y="52"/>
              </a:cxn>
              <a:cxn ang="0">
                <a:pos x="87" y="45"/>
              </a:cxn>
              <a:cxn ang="0">
                <a:pos x="208" y="0"/>
              </a:cxn>
              <a:cxn ang="0">
                <a:pos x="257" y="0"/>
              </a:cxn>
              <a:cxn ang="0">
                <a:pos x="291" y="10"/>
              </a:cxn>
            </a:cxnLst>
            <a:rect l="0" t="0" r="r" b="b"/>
            <a:pathLst>
              <a:path w="336" h="96">
                <a:moveTo>
                  <a:pt x="291" y="10"/>
                </a:moveTo>
                <a:lnTo>
                  <a:pt x="281" y="6"/>
                </a:lnTo>
                <a:lnTo>
                  <a:pt x="289" y="25"/>
                </a:lnTo>
                <a:lnTo>
                  <a:pt x="298" y="25"/>
                </a:lnTo>
                <a:lnTo>
                  <a:pt x="326" y="50"/>
                </a:lnTo>
                <a:lnTo>
                  <a:pt x="336" y="96"/>
                </a:lnTo>
                <a:lnTo>
                  <a:pt x="312" y="69"/>
                </a:lnTo>
                <a:lnTo>
                  <a:pt x="274" y="50"/>
                </a:lnTo>
                <a:lnTo>
                  <a:pt x="230" y="52"/>
                </a:lnTo>
                <a:lnTo>
                  <a:pt x="98" y="96"/>
                </a:lnTo>
                <a:lnTo>
                  <a:pt x="21" y="93"/>
                </a:lnTo>
                <a:lnTo>
                  <a:pt x="0" y="52"/>
                </a:lnTo>
                <a:lnTo>
                  <a:pt x="87" y="45"/>
                </a:lnTo>
                <a:lnTo>
                  <a:pt x="208" y="0"/>
                </a:lnTo>
                <a:lnTo>
                  <a:pt x="257" y="0"/>
                </a:lnTo>
                <a:lnTo>
                  <a:pt x="291" y="1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4" name="Freeform 314">
            <a:extLst>
              <a:ext uri="{FF2B5EF4-FFF2-40B4-BE49-F238E27FC236}">
                <a16:creationId xmlns:a16="http://schemas.microsoft.com/office/drawing/2014/main" id="{8FA62E0C-5C09-435F-A6C0-2261B1FD74E3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29328" y="2983877"/>
            <a:ext cx="1714" cy="12915"/>
          </a:xfrm>
          <a:custGeom>
            <a:avLst/>
            <a:gdLst/>
            <a:ahLst/>
            <a:cxnLst>
              <a:cxn ang="0">
                <a:pos x="76" y="83"/>
              </a:cxn>
              <a:cxn ang="0">
                <a:pos x="86" y="6"/>
              </a:cxn>
              <a:cxn ang="0">
                <a:pos x="86" y="62"/>
              </a:cxn>
              <a:cxn ang="0">
                <a:pos x="53" y="146"/>
              </a:cxn>
              <a:cxn ang="0">
                <a:pos x="39" y="232"/>
              </a:cxn>
              <a:cxn ang="0">
                <a:pos x="0" y="173"/>
              </a:cxn>
              <a:cxn ang="0">
                <a:pos x="14" y="159"/>
              </a:cxn>
              <a:cxn ang="0">
                <a:pos x="21" y="135"/>
              </a:cxn>
              <a:cxn ang="0">
                <a:pos x="18" y="95"/>
              </a:cxn>
              <a:cxn ang="0">
                <a:pos x="42" y="6"/>
              </a:cxn>
              <a:cxn ang="0">
                <a:pos x="53" y="0"/>
              </a:cxn>
              <a:cxn ang="0">
                <a:pos x="72" y="41"/>
              </a:cxn>
              <a:cxn ang="0">
                <a:pos x="76" y="83"/>
              </a:cxn>
            </a:cxnLst>
            <a:rect l="0" t="0" r="r" b="b"/>
            <a:pathLst>
              <a:path w="86" h="232">
                <a:moveTo>
                  <a:pt x="76" y="83"/>
                </a:moveTo>
                <a:lnTo>
                  <a:pt x="86" y="6"/>
                </a:lnTo>
                <a:lnTo>
                  <a:pt x="86" y="62"/>
                </a:lnTo>
                <a:lnTo>
                  <a:pt x="53" y="146"/>
                </a:lnTo>
                <a:lnTo>
                  <a:pt x="39" y="232"/>
                </a:lnTo>
                <a:lnTo>
                  <a:pt x="0" y="173"/>
                </a:lnTo>
                <a:lnTo>
                  <a:pt x="14" y="159"/>
                </a:lnTo>
                <a:lnTo>
                  <a:pt x="21" y="135"/>
                </a:lnTo>
                <a:lnTo>
                  <a:pt x="18" y="95"/>
                </a:lnTo>
                <a:lnTo>
                  <a:pt x="42" y="6"/>
                </a:lnTo>
                <a:lnTo>
                  <a:pt x="53" y="0"/>
                </a:lnTo>
                <a:lnTo>
                  <a:pt x="72" y="41"/>
                </a:lnTo>
                <a:lnTo>
                  <a:pt x="76" y="83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5" name="Freeform 315">
            <a:extLst>
              <a:ext uri="{FF2B5EF4-FFF2-40B4-BE49-F238E27FC236}">
                <a16:creationId xmlns:a16="http://schemas.microsoft.com/office/drawing/2014/main" id="{FF36CD85-1F30-41F2-A596-21DE74986DE6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29328" y="3013582"/>
            <a:ext cx="3426" cy="1292"/>
          </a:xfrm>
          <a:custGeom>
            <a:avLst/>
            <a:gdLst/>
            <a:ahLst/>
            <a:cxnLst>
              <a:cxn ang="0">
                <a:pos x="55" y="25"/>
              </a:cxn>
              <a:cxn ang="0">
                <a:pos x="73" y="7"/>
              </a:cxn>
              <a:cxn ang="0">
                <a:pos x="73" y="0"/>
              </a:cxn>
              <a:cxn ang="0">
                <a:pos x="48" y="0"/>
              </a:cxn>
              <a:cxn ang="0">
                <a:pos x="8" y="4"/>
              </a:cxn>
              <a:cxn ang="0">
                <a:pos x="0" y="28"/>
              </a:cxn>
              <a:cxn ang="0">
                <a:pos x="55" y="25"/>
              </a:cxn>
            </a:cxnLst>
            <a:rect l="0" t="0" r="r" b="b"/>
            <a:pathLst>
              <a:path w="73" h="28">
                <a:moveTo>
                  <a:pt x="55" y="25"/>
                </a:moveTo>
                <a:lnTo>
                  <a:pt x="73" y="7"/>
                </a:lnTo>
                <a:lnTo>
                  <a:pt x="73" y="0"/>
                </a:lnTo>
                <a:lnTo>
                  <a:pt x="48" y="0"/>
                </a:lnTo>
                <a:lnTo>
                  <a:pt x="8" y="4"/>
                </a:lnTo>
                <a:lnTo>
                  <a:pt x="0" y="28"/>
                </a:lnTo>
                <a:lnTo>
                  <a:pt x="55" y="25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6" name="Freeform 316">
            <a:extLst>
              <a:ext uri="{FF2B5EF4-FFF2-40B4-BE49-F238E27FC236}">
                <a16:creationId xmlns:a16="http://schemas.microsoft.com/office/drawing/2014/main" id="{79115DFE-243D-466A-B03B-5DF12CA5F3C8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20763" y="3012291"/>
            <a:ext cx="6852" cy="15498"/>
          </a:xfrm>
          <a:custGeom>
            <a:avLst/>
            <a:gdLst/>
            <a:ahLst/>
            <a:cxnLst>
              <a:cxn ang="0">
                <a:pos x="93" y="46"/>
              </a:cxn>
              <a:cxn ang="0">
                <a:pos x="107" y="50"/>
              </a:cxn>
              <a:cxn ang="0">
                <a:pos x="114" y="81"/>
              </a:cxn>
              <a:cxn ang="0">
                <a:pos x="175" y="163"/>
              </a:cxn>
              <a:cxn ang="0">
                <a:pos x="175" y="244"/>
              </a:cxn>
              <a:cxn ang="0">
                <a:pos x="168" y="268"/>
              </a:cxn>
              <a:cxn ang="0">
                <a:pos x="141" y="288"/>
              </a:cxn>
              <a:cxn ang="0">
                <a:pos x="101" y="291"/>
              </a:cxn>
              <a:cxn ang="0">
                <a:pos x="59" y="244"/>
              </a:cxn>
              <a:cxn ang="0">
                <a:pos x="10" y="212"/>
              </a:cxn>
              <a:cxn ang="0">
                <a:pos x="0" y="167"/>
              </a:cxn>
              <a:cxn ang="0">
                <a:pos x="28" y="84"/>
              </a:cxn>
              <a:cxn ang="0">
                <a:pos x="35" y="39"/>
              </a:cxn>
              <a:cxn ang="0">
                <a:pos x="30" y="8"/>
              </a:cxn>
              <a:cxn ang="0">
                <a:pos x="79" y="0"/>
              </a:cxn>
              <a:cxn ang="0">
                <a:pos x="93" y="46"/>
              </a:cxn>
            </a:cxnLst>
            <a:rect l="0" t="0" r="r" b="b"/>
            <a:pathLst>
              <a:path w="175" h="291">
                <a:moveTo>
                  <a:pt x="93" y="46"/>
                </a:moveTo>
                <a:lnTo>
                  <a:pt x="107" y="50"/>
                </a:lnTo>
                <a:lnTo>
                  <a:pt x="114" y="81"/>
                </a:lnTo>
                <a:lnTo>
                  <a:pt x="175" y="163"/>
                </a:lnTo>
                <a:lnTo>
                  <a:pt x="175" y="244"/>
                </a:lnTo>
                <a:lnTo>
                  <a:pt x="168" y="268"/>
                </a:lnTo>
                <a:lnTo>
                  <a:pt x="141" y="288"/>
                </a:lnTo>
                <a:lnTo>
                  <a:pt x="101" y="291"/>
                </a:lnTo>
                <a:lnTo>
                  <a:pt x="59" y="244"/>
                </a:lnTo>
                <a:lnTo>
                  <a:pt x="10" y="212"/>
                </a:lnTo>
                <a:lnTo>
                  <a:pt x="0" y="167"/>
                </a:lnTo>
                <a:lnTo>
                  <a:pt x="28" y="84"/>
                </a:lnTo>
                <a:lnTo>
                  <a:pt x="35" y="39"/>
                </a:lnTo>
                <a:lnTo>
                  <a:pt x="30" y="8"/>
                </a:lnTo>
                <a:lnTo>
                  <a:pt x="79" y="0"/>
                </a:lnTo>
                <a:lnTo>
                  <a:pt x="93" y="46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7" name="Freeform 317">
            <a:extLst>
              <a:ext uri="{FF2B5EF4-FFF2-40B4-BE49-F238E27FC236}">
                <a16:creationId xmlns:a16="http://schemas.microsoft.com/office/drawing/2014/main" id="{7E3B0A5E-FA68-4A3A-8849-7735A670D375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29328" y="3030372"/>
            <a:ext cx="1714" cy="7750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47" y="0"/>
              </a:cxn>
              <a:cxn ang="0">
                <a:pos x="69" y="118"/>
              </a:cxn>
              <a:cxn ang="0">
                <a:pos x="59" y="144"/>
              </a:cxn>
              <a:cxn ang="0">
                <a:pos x="17" y="128"/>
              </a:cxn>
              <a:cxn ang="0">
                <a:pos x="0" y="70"/>
              </a:cxn>
            </a:cxnLst>
            <a:rect l="0" t="0" r="r" b="b"/>
            <a:pathLst>
              <a:path w="69" h="144">
                <a:moveTo>
                  <a:pt x="0" y="70"/>
                </a:moveTo>
                <a:lnTo>
                  <a:pt x="47" y="0"/>
                </a:lnTo>
                <a:lnTo>
                  <a:pt x="69" y="118"/>
                </a:lnTo>
                <a:lnTo>
                  <a:pt x="59" y="144"/>
                </a:lnTo>
                <a:lnTo>
                  <a:pt x="17" y="128"/>
                </a:lnTo>
                <a:lnTo>
                  <a:pt x="0" y="7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8" name="Freeform 318">
            <a:extLst>
              <a:ext uri="{FF2B5EF4-FFF2-40B4-BE49-F238E27FC236}">
                <a16:creationId xmlns:a16="http://schemas.microsoft.com/office/drawing/2014/main" id="{BAC4FCB2-BBB4-4B6B-ADBB-CF56423B1764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44747" y="3008416"/>
            <a:ext cx="1714" cy="10333"/>
          </a:xfrm>
          <a:custGeom>
            <a:avLst/>
            <a:gdLst/>
            <a:ahLst/>
            <a:cxnLst>
              <a:cxn ang="0">
                <a:pos x="37" y="20"/>
              </a:cxn>
              <a:cxn ang="0">
                <a:pos x="37" y="0"/>
              </a:cxn>
              <a:cxn ang="0">
                <a:pos x="52" y="45"/>
              </a:cxn>
              <a:cxn ang="0">
                <a:pos x="47" y="192"/>
              </a:cxn>
              <a:cxn ang="0">
                <a:pos x="10" y="160"/>
              </a:cxn>
              <a:cxn ang="0">
                <a:pos x="0" y="120"/>
              </a:cxn>
              <a:cxn ang="0">
                <a:pos x="20" y="99"/>
              </a:cxn>
              <a:cxn ang="0">
                <a:pos x="37" y="20"/>
              </a:cxn>
            </a:cxnLst>
            <a:rect l="0" t="0" r="r" b="b"/>
            <a:pathLst>
              <a:path w="52" h="192">
                <a:moveTo>
                  <a:pt x="37" y="20"/>
                </a:moveTo>
                <a:lnTo>
                  <a:pt x="37" y="0"/>
                </a:lnTo>
                <a:lnTo>
                  <a:pt x="52" y="45"/>
                </a:lnTo>
                <a:lnTo>
                  <a:pt x="47" y="192"/>
                </a:lnTo>
                <a:lnTo>
                  <a:pt x="10" y="160"/>
                </a:lnTo>
                <a:lnTo>
                  <a:pt x="0" y="120"/>
                </a:lnTo>
                <a:lnTo>
                  <a:pt x="20" y="99"/>
                </a:lnTo>
                <a:lnTo>
                  <a:pt x="37" y="2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9" name="Freeform 319">
            <a:extLst>
              <a:ext uri="{FF2B5EF4-FFF2-40B4-BE49-F238E27FC236}">
                <a16:creationId xmlns:a16="http://schemas.microsoft.com/office/drawing/2014/main" id="{41F929DA-4BCD-431B-9363-5FFF2DB5DA94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53312" y="3017457"/>
            <a:ext cx="5140" cy="11624"/>
          </a:xfrm>
          <a:custGeom>
            <a:avLst/>
            <a:gdLst/>
            <a:ahLst/>
            <a:cxnLst>
              <a:cxn ang="0">
                <a:pos x="115" y="147"/>
              </a:cxn>
              <a:cxn ang="0">
                <a:pos x="132" y="142"/>
              </a:cxn>
              <a:cxn ang="0">
                <a:pos x="146" y="205"/>
              </a:cxn>
              <a:cxn ang="0">
                <a:pos x="121" y="212"/>
              </a:cxn>
              <a:cxn ang="0">
                <a:pos x="87" y="202"/>
              </a:cxn>
              <a:cxn ang="0">
                <a:pos x="101" y="157"/>
              </a:cxn>
              <a:cxn ang="0">
                <a:pos x="56" y="76"/>
              </a:cxn>
              <a:cxn ang="0">
                <a:pos x="0" y="0"/>
              </a:cxn>
              <a:cxn ang="0">
                <a:pos x="24" y="4"/>
              </a:cxn>
              <a:cxn ang="0">
                <a:pos x="52" y="35"/>
              </a:cxn>
              <a:cxn ang="0">
                <a:pos x="115" y="147"/>
              </a:cxn>
            </a:cxnLst>
            <a:rect l="0" t="0" r="r" b="b"/>
            <a:pathLst>
              <a:path w="146" h="212">
                <a:moveTo>
                  <a:pt x="115" y="147"/>
                </a:moveTo>
                <a:lnTo>
                  <a:pt x="132" y="142"/>
                </a:lnTo>
                <a:lnTo>
                  <a:pt x="146" y="205"/>
                </a:lnTo>
                <a:lnTo>
                  <a:pt x="121" y="212"/>
                </a:lnTo>
                <a:lnTo>
                  <a:pt x="87" y="202"/>
                </a:lnTo>
                <a:lnTo>
                  <a:pt x="101" y="157"/>
                </a:lnTo>
                <a:lnTo>
                  <a:pt x="56" y="76"/>
                </a:lnTo>
                <a:lnTo>
                  <a:pt x="0" y="0"/>
                </a:lnTo>
                <a:lnTo>
                  <a:pt x="24" y="4"/>
                </a:lnTo>
                <a:lnTo>
                  <a:pt x="52" y="35"/>
                </a:lnTo>
                <a:lnTo>
                  <a:pt x="115" y="14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0" name="Freeform 320">
            <a:extLst>
              <a:ext uri="{FF2B5EF4-FFF2-40B4-BE49-F238E27FC236}">
                <a16:creationId xmlns:a16="http://schemas.microsoft.com/office/drawing/2014/main" id="{7A269486-0239-406A-A301-065B42B44462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68730" y="3026497"/>
            <a:ext cx="3426" cy="2583"/>
          </a:xfrm>
          <a:custGeom>
            <a:avLst/>
            <a:gdLst/>
            <a:ahLst/>
            <a:cxnLst>
              <a:cxn ang="0">
                <a:pos x="20" y="0"/>
              </a:cxn>
              <a:cxn ang="0">
                <a:pos x="3" y="28"/>
              </a:cxn>
              <a:cxn ang="0">
                <a:pos x="0" y="55"/>
              </a:cxn>
              <a:cxn ang="0">
                <a:pos x="35" y="52"/>
              </a:cxn>
              <a:cxn ang="0">
                <a:pos x="52" y="0"/>
              </a:cxn>
              <a:cxn ang="0">
                <a:pos x="20" y="0"/>
              </a:cxn>
            </a:cxnLst>
            <a:rect l="0" t="0" r="r" b="b"/>
            <a:pathLst>
              <a:path w="52" h="55">
                <a:moveTo>
                  <a:pt x="20" y="0"/>
                </a:moveTo>
                <a:lnTo>
                  <a:pt x="3" y="28"/>
                </a:lnTo>
                <a:lnTo>
                  <a:pt x="0" y="55"/>
                </a:lnTo>
                <a:lnTo>
                  <a:pt x="35" y="52"/>
                </a:lnTo>
                <a:lnTo>
                  <a:pt x="52" y="0"/>
                </a:lnTo>
                <a:lnTo>
                  <a:pt x="2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1" name="Freeform 321">
            <a:extLst>
              <a:ext uri="{FF2B5EF4-FFF2-40B4-BE49-F238E27FC236}">
                <a16:creationId xmlns:a16="http://schemas.microsoft.com/office/drawing/2014/main" id="{8B4D90F5-7753-403A-88A5-86D5886E3310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61878" y="3038122"/>
            <a:ext cx="5140" cy="1291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0" y="17"/>
              </a:cxn>
              <a:cxn ang="0">
                <a:pos x="37" y="105"/>
              </a:cxn>
              <a:cxn ang="0">
                <a:pos x="55" y="135"/>
              </a:cxn>
              <a:cxn ang="0">
                <a:pos x="93" y="149"/>
              </a:cxn>
              <a:cxn ang="0">
                <a:pos x="117" y="204"/>
              </a:cxn>
              <a:cxn ang="0">
                <a:pos x="117" y="232"/>
              </a:cxn>
              <a:cxn ang="0">
                <a:pos x="96" y="191"/>
              </a:cxn>
              <a:cxn ang="0">
                <a:pos x="52" y="162"/>
              </a:cxn>
              <a:cxn ang="0">
                <a:pos x="35" y="118"/>
              </a:cxn>
              <a:cxn ang="0">
                <a:pos x="24" y="44"/>
              </a:cxn>
              <a:cxn ang="0">
                <a:pos x="0" y="0"/>
              </a:cxn>
            </a:cxnLst>
            <a:rect l="0" t="0" r="r" b="b"/>
            <a:pathLst>
              <a:path w="117" h="232">
                <a:moveTo>
                  <a:pt x="0" y="0"/>
                </a:moveTo>
                <a:lnTo>
                  <a:pt x="10" y="17"/>
                </a:lnTo>
                <a:lnTo>
                  <a:pt x="37" y="105"/>
                </a:lnTo>
                <a:lnTo>
                  <a:pt x="55" y="135"/>
                </a:lnTo>
                <a:lnTo>
                  <a:pt x="93" y="149"/>
                </a:lnTo>
                <a:lnTo>
                  <a:pt x="117" y="204"/>
                </a:lnTo>
                <a:lnTo>
                  <a:pt x="117" y="232"/>
                </a:lnTo>
                <a:lnTo>
                  <a:pt x="96" y="191"/>
                </a:lnTo>
                <a:lnTo>
                  <a:pt x="52" y="162"/>
                </a:lnTo>
                <a:lnTo>
                  <a:pt x="35" y="118"/>
                </a:lnTo>
                <a:lnTo>
                  <a:pt x="24" y="4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2" name="Freeform 322">
            <a:extLst>
              <a:ext uri="{FF2B5EF4-FFF2-40B4-BE49-F238E27FC236}">
                <a16:creationId xmlns:a16="http://schemas.microsoft.com/office/drawing/2014/main" id="{BE06186C-F9CB-44FC-8B8C-BBF6E2CC2B5C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77295" y="3049745"/>
            <a:ext cx="5140" cy="11624"/>
          </a:xfrm>
          <a:custGeom>
            <a:avLst/>
            <a:gdLst/>
            <a:ahLst/>
            <a:cxnLst>
              <a:cxn ang="0">
                <a:pos x="101" y="73"/>
              </a:cxn>
              <a:cxn ang="0">
                <a:pos x="101" y="48"/>
              </a:cxn>
              <a:cxn ang="0">
                <a:pos x="101" y="56"/>
              </a:cxn>
              <a:cxn ang="0">
                <a:pos x="90" y="48"/>
              </a:cxn>
              <a:cxn ang="0">
                <a:pos x="31" y="48"/>
              </a:cxn>
              <a:cxn ang="0">
                <a:pos x="4" y="27"/>
              </a:cxn>
              <a:cxn ang="0">
                <a:pos x="0" y="14"/>
              </a:cxn>
              <a:cxn ang="0">
                <a:pos x="11" y="0"/>
              </a:cxn>
              <a:cxn ang="0">
                <a:pos x="46" y="14"/>
              </a:cxn>
              <a:cxn ang="0">
                <a:pos x="83" y="41"/>
              </a:cxn>
              <a:cxn ang="0">
                <a:pos x="125" y="41"/>
              </a:cxn>
              <a:cxn ang="0">
                <a:pos x="145" y="61"/>
              </a:cxn>
              <a:cxn ang="0">
                <a:pos x="149" y="113"/>
              </a:cxn>
              <a:cxn ang="0">
                <a:pos x="103" y="172"/>
              </a:cxn>
              <a:cxn ang="0">
                <a:pos x="49" y="218"/>
              </a:cxn>
              <a:cxn ang="0">
                <a:pos x="35" y="182"/>
              </a:cxn>
              <a:cxn ang="0">
                <a:pos x="111" y="100"/>
              </a:cxn>
              <a:cxn ang="0">
                <a:pos x="101" y="73"/>
              </a:cxn>
            </a:cxnLst>
            <a:rect l="0" t="0" r="r" b="b"/>
            <a:pathLst>
              <a:path w="149" h="218">
                <a:moveTo>
                  <a:pt x="101" y="73"/>
                </a:moveTo>
                <a:lnTo>
                  <a:pt x="101" y="48"/>
                </a:lnTo>
                <a:lnTo>
                  <a:pt x="101" y="56"/>
                </a:lnTo>
                <a:lnTo>
                  <a:pt x="90" y="48"/>
                </a:lnTo>
                <a:lnTo>
                  <a:pt x="31" y="48"/>
                </a:lnTo>
                <a:lnTo>
                  <a:pt x="4" y="27"/>
                </a:lnTo>
                <a:lnTo>
                  <a:pt x="0" y="14"/>
                </a:lnTo>
                <a:lnTo>
                  <a:pt x="11" y="0"/>
                </a:lnTo>
                <a:lnTo>
                  <a:pt x="46" y="14"/>
                </a:lnTo>
                <a:lnTo>
                  <a:pt x="83" y="41"/>
                </a:lnTo>
                <a:lnTo>
                  <a:pt x="125" y="41"/>
                </a:lnTo>
                <a:lnTo>
                  <a:pt x="145" y="61"/>
                </a:lnTo>
                <a:lnTo>
                  <a:pt x="149" y="113"/>
                </a:lnTo>
                <a:lnTo>
                  <a:pt x="103" y="172"/>
                </a:lnTo>
                <a:lnTo>
                  <a:pt x="49" y="218"/>
                </a:lnTo>
                <a:lnTo>
                  <a:pt x="35" y="182"/>
                </a:lnTo>
                <a:lnTo>
                  <a:pt x="111" y="100"/>
                </a:lnTo>
                <a:lnTo>
                  <a:pt x="101" y="73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3" name="Freeform 323">
            <a:extLst>
              <a:ext uri="{FF2B5EF4-FFF2-40B4-BE49-F238E27FC236}">
                <a16:creationId xmlns:a16="http://schemas.microsoft.com/office/drawing/2014/main" id="{0F6B13D9-81D4-453D-B32F-E73C23671482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91000" y="3057494"/>
            <a:ext cx="5140" cy="1292"/>
          </a:xfrm>
          <a:custGeom>
            <a:avLst/>
            <a:gdLst/>
            <a:ahLst/>
            <a:cxnLst>
              <a:cxn ang="0">
                <a:pos x="118" y="34"/>
              </a:cxn>
              <a:cxn ang="0">
                <a:pos x="100" y="3"/>
              </a:cxn>
              <a:cxn ang="0">
                <a:pos x="56" y="0"/>
              </a:cxn>
              <a:cxn ang="0">
                <a:pos x="0" y="24"/>
              </a:cxn>
              <a:cxn ang="0">
                <a:pos x="52" y="17"/>
              </a:cxn>
              <a:cxn ang="0">
                <a:pos x="90" y="34"/>
              </a:cxn>
              <a:cxn ang="0">
                <a:pos x="118" y="34"/>
              </a:cxn>
            </a:cxnLst>
            <a:rect l="0" t="0" r="r" b="b"/>
            <a:pathLst>
              <a:path w="118" h="34">
                <a:moveTo>
                  <a:pt x="118" y="34"/>
                </a:moveTo>
                <a:lnTo>
                  <a:pt x="100" y="3"/>
                </a:lnTo>
                <a:lnTo>
                  <a:pt x="56" y="0"/>
                </a:lnTo>
                <a:lnTo>
                  <a:pt x="0" y="24"/>
                </a:lnTo>
                <a:lnTo>
                  <a:pt x="52" y="17"/>
                </a:lnTo>
                <a:lnTo>
                  <a:pt x="90" y="34"/>
                </a:lnTo>
                <a:lnTo>
                  <a:pt x="118" y="34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4" name="Freeform 324">
            <a:extLst>
              <a:ext uri="{FF2B5EF4-FFF2-40B4-BE49-F238E27FC236}">
                <a16:creationId xmlns:a16="http://schemas.microsoft.com/office/drawing/2014/main" id="{3FF70171-1DF6-4A36-A287-C00DDF5FABFE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302992" y="3062660"/>
            <a:ext cx="10279" cy="5166"/>
          </a:xfrm>
          <a:custGeom>
            <a:avLst/>
            <a:gdLst/>
            <a:ahLst/>
            <a:cxnLst>
              <a:cxn ang="0">
                <a:pos x="48" y="19"/>
              </a:cxn>
              <a:cxn ang="0">
                <a:pos x="86" y="0"/>
              </a:cxn>
              <a:cxn ang="0">
                <a:pos x="114" y="25"/>
              </a:cxn>
              <a:cxn ang="0">
                <a:pos x="192" y="61"/>
              </a:cxn>
              <a:cxn ang="0">
                <a:pos x="241" y="92"/>
              </a:cxn>
              <a:cxn ang="0">
                <a:pos x="248" y="103"/>
              </a:cxn>
              <a:cxn ang="0">
                <a:pos x="210" y="98"/>
              </a:cxn>
              <a:cxn ang="0">
                <a:pos x="148" y="52"/>
              </a:cxn>
              <a:cxn ang="0">
                <a:pos x="100" y="34"/>
              </a:cxn>
              <a:cxn ang="0">
                <a:pos x="41" y="73"/>
              </a:cxn>
              <a:cxn ang="0">
                <a:pos x="0" y="76"/>
              </a:cxn>
              <a:cxn ang="0">
                <a:pos x="13" y="48"/>
              </a:cxn>
              <a:cxn ang="0">
                <a:pos x="48" y="19"/>
              </a:cxn>
            </a:cxnLst>
            <a:rect l="0" t="0" r="r" b="b"/>
            <a:pathLst>
              <a:path w="248" h="103">
                <a:moveTo>
                  <a:pt x="48" y="19"/>
                </a:moveTo>
                <a:lnTo>
                  <a:pt x="86" y="0"/>
                </a:lnTo>
                <a:lnTo>
                  <a:pt x="114" y="25"/>
                </a:lnTo>
                <a:lnTo>
                  <a:pt x="192" y="61"/>
                </a:lnTo>
                <a:lnTo>
                  <a:pt x="241" y="92"/>
                </a:lnTo>
                <a:lnTo>
                  <a:pt x="248" y="103"/>
                </a:lnTo>
                <a:lnTo>
                  <a:pt x="210" y="98"/>
                </a:lnTo>
                <a:lnTo>
                  <a:pt x="148" y="52"/>
                </a:lnTo>
                <a:lnTo>
                  <a:pt x="100" y="34"/>
                </a:lnTo>
                <a:lnTo>
                  <a:pt x="41" y="73"/>
                </a:lnTo>
                <a:lnTo>
                  <a:pt x="0" y="76"/>
                </a:lnTo>
                <a:lnTo>
                  <a:pt x="13" y="48"/>
                </a:lnTo>
                <a:lnTo>
                  <a:pt x="48" y="1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5" name="Freeform 325">
            <a:extLst>
              <a:ext uri="{FF2B5EF4-FFF2-40B4-BE49-F238E27FC236}">
                <a16:creationId xmlns:a16="http://schemas.microsoft.com/office/drawing/2014/main" id="{B9A87C10-206D-4BA1-ACD3-47C8D59E2059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89287" y="3076867"/>
            <a:ext cx="6852" cy="7750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184" y="0"/>
              </a:cxn>
              <a:cxn ang="0">
                <a:pos x="184" y="56"/>
              </a:cxn>
              <a:cxn ang="0">
                <a:pos x="175" y="104"/>
              </a:cxn>
              <a:cxn ang="0">
                <a:pos x="132" y="132"/>
              </a:cxn>
              <a:cxn ang="0">
                <a:pos x="0" y="146"/>
              </a:cxn>
              <a:cxn ang="0">
                <a:pos x="4" y="76"/>
              </a:cxn>
              <a:cxn ang="0">
                <a:pos x="62" y="49"/>
              </a:cxn>
              <a:cxn ang="0">
                <a:pos x="114" y="67"/>
              </a:cxn>
              <a:cxn ang="0">
                <a:pos x="192" y="0"/>
              </a:cxn>
            </a:cxnLst>
            <a:rect l="0" t="0" r="r" b="b"/>
            <a:pathLst>
              <a:path w="192" h="146">
                <a:moveTo>
                  <a:pt x="192" y="0"/>
                </a:moveTo>
                <a:lnTo>
                  <a:pt x="184" y="0"/>
                </a:lnTo>
                <a:lnTo>
                  <a:pt x="184" y="56"/>
                </a:lnTo>
                <a:lnTo>
                  <a:pt x="175" y="104"/>
                </a:lnTo>
                <a:lnTo>
                  <a:pt x="132" y="132"/>
                </a:lnTo>
                <a:lnTo>
                  <a:pt x="0" y="146"/>
                </a:lnTo>
                <a:lnTo>
                  <a:pt x="4" y="76"/>
                </a:lnTo>
                <a:lnTo>
                  <a:pt x="62" y="49"/>
                </a:lnTo>
                <a:lnTo>
                  <a:pt x="114" y="67"/>
                </a:lnTo>
                <a:lnTo>
                  <a:pt x="192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6" name="Freeform 326">
            <a:extLst>
              <a:ext uri="{FF2B5EF4-FFF2-40B4-BE49-F238E27FC236}">
                <a16:creationId xmlns:a16="http://schemas.microsoft.com/office/drawing/2014/main" id="{9FCE87AC-62D9-421B-805E-3BF57CECFE93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227616" y="3029080"/>
            <a:ext cx="3426" cy="3875"/>
          </a:xfrm>
          <a:custGeom>
            <a:avLst/>
            <a:gdLst/>
            <a:ahLst/>
            <a:cxnLst>
              <a:cxn ang="0">
                <a:pos x="42" y="0"/>
              </a:cxn>
              <a:cxn ang="0">
                <a:pos x="0" y="55"/>
              </a:cxn>
              <a:cxn ang="0">
                <a:pos x="4" y="80"/>
              </a:cxn>
              <a:cxn ang="0">
                <a:pos x="42" y="57"/>
              </a:cxn>
              <a:cxn ang="0">
                <a:pos x="70" y="9"/>
              </a:cxn>
              <a:cxn ang="0">
                <a:pos x="42" y="0"/>
              </a:cxn>
            </a:cxnLst>
            <a:rect l="0" t="0" r="r" b="b"/>
            <a:pathLst>
              <a:path w="70" h="80">
                <a:moveTo>
                  <a:pt x="42" y="0"/>
                </a:moveTo>
                <a:lnTo>
                  <a:pt x="0" y="55"/>
                </a:lnTo>
                <a:lnTo>
                  <a:pt x="4" y="80"/>
                </a:lnTo>
                <a:lnTo>
                  <a:pt x="42" y="57"/>
                </a:lnTo>
                <a:lnTo>
                  <a:pt x="70" y="9"/>
                </a:lnTo>
                <a:lnTo>
                  <a:pt x="42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7" name="Freeform 327">
            <a:extLst>
              <a:ext uri="{FF2B5EF4-FFF2-40B4-BE49-F238E27FC236}">
                <a16:creationId xmlns:a16="http://schemas.microsoft.com/office/drawing/2014/main" id="{8658D7BE-8144-4105-A782-6676EAE4D832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193354" y="3016164"/>
            <a:ext cx="1714" cy="5166"/>
          </a:xfrm>
          <a:custGeom>
            <a:avLst/>
            <a:gdLst/>
            <a:ahLst/>
            <a:cxnLst>
              <a:cxn ang="0">
                <a:pos x="72" y="7"/>
              </a:cxn>
              <a:cxn ang="0">
                <a:pos x="57" y="0"/>
              </a:cxn>
              <a:cxn ang="0">
                <a:pos x="0" y="79"/>
              </a:cxn>
              <a:cxn ang="0">
                <a:pos x="7" y="93"/>
              </a:cxn>
              <a:cxn ang="0">
                <a:pos x="72" y="7"/>
              </a:cxn>
            </a:cxnLst>
            <a:rect l="0" t="0" r="r" b="b"/>
            <a:pathLst>
              <a:path w="72" h="93">
                <a:moveTo>
                  <a:pt x="72" y="7"/>
                </a:moveTo>
                <a:lnTo>
                  <a:pt x="57" y="0"/>
                </a:lnTo>
                <a:lnTo>
                  <a:pt x="0" y="79"/>
                </a:lnTo>
                <a:lnTo>
                  <a:pt x="7" y="93"/>
                </a:lnTo>
                <a:lnTo>
                  <a:pt x="72" y="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8" name="Freeform 328">
            <a:extLst>
              <a:ext uri="{FF2B5EF4-FFF2-40B4-BE49-F238E27FC236}">
                <a16:creationId xmlns:a16="http://schemas.microsoft.com/office/drawing/2014/main" id="{5EC65EAD-A90B-4A48-A612-739C835FED32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189928" y="3022623"/>
            <a:ext cx="3426" cy="2583"/>
          </a:xfrm>
          <a:custGeom>
            <a:avLst/>
            <a:gdLst/>
            <a:ahLst/>
            <a:cxnLst>
              <a:cxn ang="0">
                <a:pos x="56" y="0"/>
              </a:cxn>
              <a:cxn ang="0">
                <a:pos x="0" y="26"/>
              </a:cxn>
              <a:cxn ang="0">
                <a:pos x="4" y="36"/>
              </a:cxn>
              <a:cxn ang="0">
                <a:pos x="53" y="18"/>
              </a:cxn>
              <a:cxn ang="0">
                <a:pos x="56" y="0"/>
              </a:cxn>
            </a:cxnLst>
            <a:rect l="0" t="0" r="r" b="b"/>
            <a:pathLst>
              <a:path w="56" h="36">
                <a:moveTo>
                  <a:pt x="56" y="0"/>
                </a:moveTo>
                <a:lnTo>
                  <a:pt x="0" y="26"/>
                </a:lnTo>
                <a:lnTo>
                  <a:pt x="4" y="36"/>
                </a:lnTo>
                <a:lnTo>
                  <a:pt x="53" y="18"/>
                </a:lnTo>
                <a:lnTo>
                  <a:pt x="56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9" name="Freeform 329">
            <a:extLst>
              <a:ext uri="{FF2B5EF4-FFF2-40B4-BE49-F238E27FC236}">
                <a16:creationId xmlns:a16="http://schemas.microsoft.com/office/drawing/2014/main" id="{613C570C-5F05-4594-8829-B058D93D8D13}"/>
              </a:ext>
            </a:extLst>
          </p:cNvPr>
          <p:cNvSpPr>
            <a:spLocks noChangeAspect="1"/>
          </p:cNvSpPr>
          <p:nvPr/>
        </p:nvSpPr>
        <p:spPr bwMode="gray">
          <a:xfrm rot="21085610">
            <a:off x="7179649" y="3025206"/>
            <a:ext cx="6852" cy="5166"/>
          </a:xfrm>
          <a:custGeom>
            <a:avLst/>
            <a:gdLst/>
            <a:ahLst/>
            <a:cxnLst>
              <a:cxn ang="0">
                <a:pos x="152" y="40"/>
              </a:cxn>
              <a:cxn ang="0">
                <a:pos x="109" y="36"/>
              </a:cxn>
              <a:cxn ang="0">
                <a:pos x="44" y="67"/>
              </a:cxn>
              <a:cxn ang="0">
                <a:pos x="0" y="70"/>
              </a:cxn>
              <a:cxn ang="0">
                <a:pos x="9" y="50"/>
              </a:cxn>
              <a:cxn ang="0">
                <a:pos x="59" y="36"/>
              </a:cxn>
              <a:cxn ang="0">
                <a:pos x="119" y="0"/>
              </a:cxn>
              <a:cxn ang="0">
                <a:pos x="155" y="9"/>
              </a:cxn>
              <a:cxn ang="0">
                <a:pos x="152" y="40"/>
              </a:cxn>
            </a:cxnLst>
            <a:rect l="0" t="0" r="r" b="b"/>
            <a:pathLst>
              <a:path w="155" h="70">
                <a:moveTo>
                  <a:pt x="152" y="40"/>
                </a:moveTo>
                <a:lnTo>
                  <a:pt x="109" y="36"/>
                </a:lnTo>
                <a:lnTo>
                  <a:pt x="44" y="67"/>
                </a:lnTo>
                <a:lnTo>
                  <a:pt x="0" y="70"/>
                </a:lnTo>
                <a:lnTo>
                  <a:pt x="9" y="50"/>
                </a:lnTo>
                <a:lnTo>
                  <a:pt x="59" y="36"/>
                </a:lnTo>
                <a:lnTo>
                  <a:pt x="119" y="0"/>
                </a:lnTo>
                <a:lnTo>
                  <a:pt x="155" y="9"/>
                </a:lnTo>
                <a:lnTo>
                  <a:pt x="152" y="4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0" name="Freeform 330">
            <a:extLst>
              <a:ext uri="{FF2B5EF4-FFF2-40B4-BE49-F238E27FC236}">
                <a16:creationId xmlns:a16="http://schemas.microsoft.com/office/drawing/2014/main" id="{1AD0F842-A598-48D2-9EF7-98E95C31AD60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225902" y="3136279"/>
            <a:ext cx="25697" cy="14208"/>
          </a:xfrm>
          <a:custGeom>
            <a:avLst/>
            <a:gdLst/>
            <a:ahLst/>
            <a:cxnLst>
              <a:cxn ang="0">
                <a:pos x="373" y="31"/>
              </a:cxn>
              <a:cxn ang="0">
                <a:pos x="397" y="35"/>
              </a:cxn>
              <a:cxn ang="0">
                <a:pos x="450" y="63"/>
              </a:cxn>
              <a:cxn ang="0">
                <a:pos x="483" y="101"/>
              </a:cxn>
              <a:cxn ang="0">
                <a:pos x="600" y="104"/>
              </a:cxn>
              <a:cxn ang="0">
                <a:pos x="642" y="212"/>
              </a:cxn>
              <a:cxn ang="0">
                <a:pos x="588" y="222"/>
              </a:cxn>
              <a:cxn ang="0">
                <a:pos x="504" y="197"/>
              </a:cxn>
              <a:cxn ang="0">
                <a:pos x="442" y="222"/>
              </a:cxn>
              <a:cxn ang="0">
                <a:pos x="390" y="222"/>
              </a:cxn>
              <a:cxn ang="0">
                <a:pos x="369" y="260"/>
              </a:cxn>
              <a:cxn ang="0">
                <a:pos x="304" y="256"/>
              </a:cxn>
              <a:cxn ang="0">
                <a:pos x="273" y="228"/>
              </a:cxn>
              <a:cxn ang="0">
                <a:pos x="194" y="222"/>
              </a:cxn>
              <a:cxn ang="0">
                <a:pos x="101" y="135"/>
              </a:cxn>
              <a:cxn ang="0">
                <a:pos x="39" y="115"/>
              </a:cxn>
              <a:cxn ang="0">
                <a:pos x="0" y="73"/>
              </a:cxn>
              <a:cxn ang="0">
                <a:pos x="10" y="44"/>
              </a:cxn>
              <a:cxn ang="0">
                <a:pos x="138" y="0"/>
              </a:cxn>
              <a:cxn ang="0">
                <a:pos x="194" y="4"/>
              </a:cxn>
              <a:cxn ang="0">
                <a:pos x="279" y="21"/>
              </a:cxn>
              <a:cxn ang="0">
                <a:pos x="373" y="31"/>
              </a:cxn>
            </a:cxnLst>
            <a:rect l="0" t="0" r="r" b="b"/>
            <a:pathLst>
              <a:path w="642" h="260">
                <a:moveTo>
                  <a:pt x="373" y="31"/>
                </a:moveTo>
                <a:lnTo>
                  <a:pt x="397" y="35"/>
                </a:lnTo>
                <a:lnTo>
                  <a:pt x="450" y="63"/>
                </a:lnTo>
                <a:lnTo>
                  <a:pt x="483" y="101"/>
                </a:lnTo>
                <a:lnTo>
                  <a:pt x="600" y="104"/>
                </a:lnTo>
                <a:lnTo>
                  <a:pt x="642" y="212"/>
                </a:lnTo>
                <a:lnTo>
                  <a:pt x="588" y="222"/>
                </a:lnTo>
                <a:lnTo>
                  <a:pt x="504" y="197"/>
                </a:lnTo>
                <a:lnTo>
                  <a:pt x="442" y="222"/>
                </a:lnTo>
                <a:lnTo>
                  <a:pt x="390" y="222"/>
                </a:lnTo>
                <a:lnTo>
                  <a:pt x="369" y="260"/>
                </a:lnTo>
                <a:lnTo>
                  <a:pt x="304" y="256"/>
                </a:lnTo>
                <a:lnTo>
                  <a:pt x="273" y="228"/>
                </a:lnTo>
                <a:lnTo>
                  <a:pt x="194" y="222"/>
                </a:lnTo>
                <a:lnTo>
                  <a:pt x="101" y="135"/>
                </a:lnTo>
                <a:lnTo>
                  <a:pt x="39" y="115"/>
                </a:lnTo>
                <a:lnTo>
                  <a:pt x="0" y="73"/>
                </a:lnTo>
                <a:lnTo>
                  <a:pt x="10" y="44"/>
                </a:lnTo>
                <a:lnTo>
                  <a:pt x="138" y="0"/>
                </a:lnTo>
                <a:lnTo>
                  <a:pt x="194" y="4"/>
                </a:lnTo>
                <a:lnTo>
                  <a:pt x="279" y="21"/>
                </a:lnTo>
                <a:lnTo>
                  <a:pt x="373" y="31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1" name="Freeform 331">
            <a:extLst>
              <a:ext uri="{FF2B5EF4-FFF2-40B4-BE49-F238E27FC236}">
                <a16:creationId xmlns:a16="http://schemas.microsoft.com/office/drawing/2014/main" id="{73B1A421-4C0D-4F5B-BEDA-281538EE866B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296140" y="3089783"/>
            <a:ext cx="41114" cy="42622"/>
          </a:xfrm>
          <a:custGeom>
            <a:avLst/>
            <a:gdLst/>
            <a:ahLst/>
            <a:cxnLst>
              <a:cxn ang="0">
                <a:pos x="25" y="17"/>
              </a:cxn>
              <a:cxn ang="0">
                <a:pos x="119" y="0"/>
              </a:cxn>
              <a:cxn ang="0">
                <a:pos x="338" y="4"/>
              </a:cxn>
              <a:cxn ang="0">
                <a:pos x="512" y="76"/>
              </a:cxn>
              <a:cxn ang="0">
                <a:pos x="614" y="110"/>
              </a:cxn>
              <a:cxn ang="0">
                <a:pos x="643" y="181"/>
              </a:cxn>
              <a:cxn ang="0">
                <a:pos x="805" y="193"/>
              </a:cxn>
              <a:cxn ang="0">
                <a:pos x="825" y="227"/>
              </a:cxn>
              <a:cxn ang="0">
                <a:pos x="728" y="244"/>
              </a:cxn>
              <a:cxn ang="0">
                <a:pos x="796" y="294"/>
              </a:cxn>
              <a:cxn ang="0">
                <a:pos x="977" y="336"/>
              </a:cxn>
              <a:cxn ang="0">
                <a:pos x="1076" y="404"/>
              </a:cxn>
              <a:cxn ang="0">
                <a:pos x="1080" y="462"/>
              </a:cxn>
              <a:cxn ang="0">
                <a:pos x="1012" y="547"/>
              </a:cxn>
              <a:cxn ang="0">
                <a:pos x="940" y="522"/>
              </a:cxn>
              <a:cxn ang="0">
                <a:pos x="706" y="483"/>
              </a:cxn>
              <a:cxn ang="0">
                <a:pos x="551" y="522"/>
              </a:cxn>
              <a:cxn ang="0">
                <a:pos x="525" y="556"/>
              </a:cxn>
              <a:cxn ang="0">
                <a:pos x="406" y="589"/>
              </a:cxn>
              <a:cxn ang="0">
                <a:pos x="369" y="509"/>
              </a:cxn>
              <a:cxn ang="0">
                <a:pos x="292" y="517"/>
              </a:cxn>
              <a:cxn ang="0">
                <a:pos x="233" y="584"/>
              </a:cxn>
              <a:cxn ang="0">
                <a:pos x="174" y="673"/>
              </a:cxn>
              <a:cxn ang="0">
                <a:pos x="110" y="745"/>
              </a:cxn>
              <a:cxn ang="0">
                <a:pos x="85" y="733"/>
              </a:cxn>
              <a:cxn ang="0">
                <a:pos x="42" y="694"/>
              </a:cxn>
              <a:cxn ang="0">
                <a:pos x="25" y="619"/>
              </a:cxn>
              <a:cxn ang="0">
                <a:pos x="42" y="531"/>
              </a:cxn>
              <a:cxn ang="0">
                <a:pos x="0" y="458"/>
              </a:cxn>
              <a:cxn ang="0">
                <a:pos x="8" y="417"/>
              </a:cxn>
              <a:cxn ang="0">
                <a:pos x="46" y="290"/>
              </a:cxn>
              <a:cxn ang="0">
                <a:pos x="77" y="235"/>
              </a:cxn>
              <a:cxn ang="0">
                <a:pos x="59" y="127"/>
              </a:cxn>
              <a:cxn ang="0">
                <a:pos x="12" y="38"/>
              </a:cxn>
            </a:cxnLst>
            <a:rect l="0" t="0" r="r" b="b"/>
            <a:pathLst>
              <a:path w="1080" h="745">
                <a:moveTo>
                  <a:pt x="17" y="29"/>
                </a:moveTo>
                <a:lnTo>
                  <a:pt x="25" y="17"/>
                </a:lnTo>
                <a:lnTo>
                  <a:pt x="51" y="0"/>
                </a:lnTo>
                <a:lnTo>
                  <a:pt x="119" y="0"/>
                </a:lnTo>
                <a:lnTo>
                  <a:pt x="183" y="9"/>
                </a:lnTo>
                <a:lnTo>
                  <a:pt x="338" y="4"/>
                </a:lnTo>
                <a:lnTo>
                  <a:pt x="423" y="29"/>
                </a:lnTo>
                <a:lnTo>
                  <a:pt x="512" y="76"/>
                </a:lnTo>
                <a:lnTo>
                  <a:pt x="589" y="84"/>
                </a:lnTo>
                <a:lnTo>
                  <a:pt x="614" y="110"/>
                </a:lnTo>
                <a:lnTo>
                  <a:pt x="632" y="169"/>
                </a:lnTo>
                <a:lnTo>
                  <a:pt x="643" y="181"/>
                </a:lnTo>
                <a:lnTo>
                  <a:pt x="699" y="193"/>
                </a:lnTo>
                <a:lnTo>
                  <a:pt x="805" y="193"/>
                </a:lnTo>
                <a:lnTo>
                  <a:pt x="822" y="203"/>
                </a:lnTo>
                <a:lnTo>
                  <a:pt x="825" y="227"/>
                </a:lnTo>
                <a:lnTo>
                  <a:pt x="779" y="244"/>
                </a:lnTo>
                <a:lnTo>
                  <a:pt x="728" y="244"/>
                </a:lnTo>
                <a:lnTo>
                  <a:pt x="723" y="269"/>
                </a:lnTo>
                <a:lnTo>
                  <a:pt x="796" y="294"/>
                </a:lnTo>
                <a:lnTo>
                  <a:pt x="944" y="298"/>
                </a:lnTo>
                <a:lnTo>
                  <a:pt x="977" y="336"/>
                </a:lnTo>
                <a:lnTo>
                  <a:pt x="1038" y="387"/>
                </a:lnTo>
                <a:lnTo>
                  <a:pt x="1076" y="404"/>
                </a:lnTo>
                <a:lnTo>
                  <a:pt x="1080" y="417"/>
                </a:lnTo>
                <a:lnTo>
                  <a:pt x="1080" y="462"/>
                </a:lnTo>
                <a:lnTo>
                  <a:pt x="1055" y="509"/>
                </a:lnTo>
                <a:lnTo>
                  <a:pt x="1012" y="547"/>
                </a:lnTo>
                <a:lnTo>
                  <a:pt x="969" y="547"/>
                </a:lnTo>
                <a:lnTo>
                  <a:pt x="940" y="522"/>
                </a:lnTo>
                <a:lnTo>
                  <a:pt x="872" y="496"/>
                </a:lnTo>
                <a:lnTo>
                  <a:pt x="706" y="483"/>
                </a:lnTo>
                <a:lnTo>
                  <a:pt x="589" y="500"/>
                </a:lnTo>
                <a:lnTo>
                  <a:pt x="551" y="522"/>
                </a:lnTo>
                <a:lnTo>
                  <a:pt x="538" y="547"/>
                </a:lnTo>
                <a:lnTo>
                  <a:pt x="525" y="556"/>
                </a:lnTo>
                <a:lnTo>
                  <a:pt x="474" y="576"/>
                </a:lnTo>
                <a:lnTo>
                  <a:pt x="406" y="589"/>
                </a:lnTo>
                <a:lnTo>
                  <a:pt x="369" y="522"/>
                </a:lnTo>
                <a:lnTo>
                  <a:pt x="369" y="509"/>
                </a:lnTo>
                <a:lnTo>
                  <a:pt x="322" y="504"/>
                </a:lnTo>
                <a:lnTo>
                  <a:pt x="292" y="517"/>
                </a:lnTo>
                <a:lnTo>
                  <a:pt x="271" y="534"/>
                </a:lnTo>
                <a:lnTo>
                  <a:pt x="233" y="584"/>
                </a:lnTo>
                <a:lnTo>
                  <a:pt x="191" y="656"/>
                </a:lnTo>
                <a:lnTo>
                  <a:pt x="174" y="673"/>
                </a:lnTo>
                <a:lnTo>
                  <a:pt x="170" y="690"/>
                </a:lnTo>
                <a:lnTo>
                  <a:pt x="110" y="745"/>
                </a:lnTo>
                <a:lnTo>
                  <a:pt x="88" y="745"/>
                </a:lnTo>
                <a:lnTo>
                  <a:pt x="85" y="733"/>
                </a:lnTo>
                <a:lnTo>
                  <a:pt x="46" y="702"/>
                </a:lnTo>
                <a:lnTo>
                  <a:pt x="42" y="694"/>
                </a:lnTo>
                <a:lnTo>
                  <a:pt x="42" y="640"/>
                </a:lnTo>
                <a:lnTo>
                  <a:pt x="25" y="619"/>
                </a:lnTo>
                <a:lnTo>
                  <a:pt x="34" y="606"/>
                </a:lnTo>
                <a:lnTo>
                  <a:pt x="42" y="531"/>
                </a:lnTo>
                <a:lnTo>
                  <a:pt x="34" y="496"/>
                </a:lnTo>
                <a:lnTo>
                  <a:pt x="0" y="458"/>
                </a:lnTo>
                <a:lnTo>
                  <a:pt x="0" y="434"/>
                </a:lnTo>
                <a:lnTo>
                  <a:pt x="8" y="417"/>
                </a:lnTo>
                <a:lnTo>
                  <a:pt x="51" y="384"/>
                </a:lnTo>
                <a:lnTo>
                  <a:pt x="46" y="290"/>
                </a:lnTo>
                <a:lnTo>
                  <a:pt x="68" y="269"/>
                </a:lnTo>
                <a:lnTo>
                  <a:pt x="77" y="235"/>
                </a:lnTo>
                <a:lnTo>
                  <a:pt x="51" y="206"/>
                </a:lnTo>
                <a:lnTo>
                  <a:pt x="59" y="127"/>
                </a:lnTo>
                <a:lnTo>
                  <a:pt x="46" y="80"/>
                </a:lnTo>
                <a:lnTo>
                  <a:pt x="12" y="38"/>
                </a:lnTo>
                <a:lnTo>
                  <a:pt x="17" y="29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2" name="Freeform 332">
            <a:extLst>
              <a:ext uri="{FF2B5EF4-FFF2-40B4-BE49-F238E27FC236}">
                <a16:creationId xmlns:a16="http://schemas.microsoft.com/office/drawing/2014/main" id="{D9B75159-E12A-4A20-9CFA-A3097E9156E0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19482" y="3115614"/>
            <a:ext cx="1714" cy="1292"/>
          </a:xfrm>
          <a:custGeom>
            <a:avLst/>
            <a:gdLst/>
            <a:ahLst/>
            <a:cxnLst>
              <a:cxn ang="0">
                <a:pos x="18" y="0"/>
              </a:cxn>
              <a:cxn ang="0">
                <a:pos x="11" y="4"/>
              </a:cxn>
              <a:cxn ang="0">
                <a:pos x="0" y="28"/>
              </a:cxn>
              <a:cxn ang="0">
                <a:pos x="4" y="48"/>
              </a:cxn>
              <a:cxn ang="0">
                <a:pos x="24" y="53"/>
              </a:cxn>
              <a:cxn ang="0">
                <a:pos x="52" y="34"/>
              </a:cxn>
              <a:cxn ang="0">
                <a:pos x="56" y="22"/>
              </a:cxn>
              <a:cxn ang="0">
                <a:pos x="18" y="0"/>
              </a:cxn>
            </a:cxnLst>
            <a:rect l="0" t="0" r="r" b="b"/>
            <a:pathLst>
              <a:path w="56" h="53">
                <a:moveTo>
                  <a:pt x="18" y="0"/>
                </a:moveTo>
                <a:lnTo>
                  <a:pt x="11" y="4"/>
                </a:lnTo>
                <a:lnTo>
                  <a:pt x="0" y="28"/>
                </a:lnTo>
                <a:lnTo>
                  <a:pt x="4" y="48"/>
                </a:lnTo>
                <a:lnTo>
                  <a:pt x="24" y="53"/>
                </a:lnTo>
                <a:lnTo>
                  <a:pt x="52" y="34"/>
                </a:lnTo>
                <a:lnTo>
                  <a:pt x="56" y="22"/>
                </a:lnTo>
                <a:lnTo>
                  <a:pt x="18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3" name="Freeform 333">
            <a:extLst>
              <a:ext uri="{FF2B5EF4-FFF2-40B4-BE49-F238E27FC236}">
                <a16:creationId xmlns:a16="http://schemas.microsoft.com/office/drawing/2014/main" id="{BA21A30C-06DD-4510-8334-ECFEC6C7FFBE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43466" y="3150485"/>
            <a:ext cx="3426" cy="9041"/>
          </a:xfrm>
          <a:custGeom>
            <a:avLst/>
            <a:gdLst/>
            <a:ahLst/>
            <a:cxnLst>
              <a:cxn ang="0">
                <a:pos x="4" y="0"/>
              </a:cxn>
              <a:cxn ang="0">
                <a:pos x="32" y="7"/>
              </a:cxn>
              <a:cxn ang="0">
                <a:pos x="66" y="41"/>
              </a:cxn>
              <a:cxn ang="0">
                <a:pos x="111" y="138"/>
              </a:cxn>
              <a:cxn ang="0">
                <a:pos x="105" y="145"/>
              </a:cxn>
              <a:cxn ang="0">
                <a:pos x="66" y="152"/>
              </a:cxn>
              <a:cxn ang="0">
                <a:pos x="49" y="138"/>
              </a:cxn>
              <a:cxn ang="0">
                <a:pos x="7" y="47"/>
              </a:cxn>
              <a:cxn ang="0">
                <a:pos x="0" y="23"/>
              </a:cxn>
              <a:cxn ang="0">
                <a:pos x="4" y="0"/>
              </a:cxn>
            </a:cxnLst>
            <a:rect l="0" t="0" r="r" b="b"/>
            <a:pathLst>
              <a:path w="111" h="152">
                <a:moveTo>
                  <a:pt x="4" y="0"/>
                </a:moveTo>
                <a:lnTo>
                  <a:pt x="32" y="7"/>
                </a:lnTo>
                <a:lnTo>
                  <a:pt x="66" y="41"/>
                </a:lnTo>
                <a:lnTo>
                  <a:pt x="111" y="138"/>
                </a:lnTo>
                <a:lnTo>
                  <a:pt x="105" y="145"/>
                </a:lnTo>
                <a:lnTo>
                  <a:pt x="66" y="152"/>
                </a:lnTo>
                <a:lnTo>
                  <a:pt x="49" y="138"/>
                </a:lnTo>
                <a:lnTo>
                  <a:pt x="7" y="47"/>
                </a:lnTo>
                <a:lnTo>
                  <a:pt x="0" y="23"/>
                </a:lnTo>
                <a:lnTo>
                  <a:pt x="4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4" name="Freeform 334">
            <a:extLst>
              <a:ext uri="{FF2B5EF4-FFF2-40B4-BE49-F238E27FC236}">
                <a16:creationId xmlns:a16="http://schemas.microsoft.com/office/drawing/2014/main" id="{6B9EA02C-3ECD-4A17-AD07-C5781C85F4E7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69162" y="3213771"/>
            <a:ext cx="3426" cy="3875"/>
          </a:xfrm>
          <a:custGeom>
            <a:avLst/>
            <a:gdLst/>
            <a:ahLst/>
            <a:cxnLst>
              <a:cxn ang="0">
                <a:pos x="86" y="0"/>
              </a:cxn>
              <a:cxn ang="0">
                <a:pos x="51" y="11"/>
              </a:cxn>
              <a:cxn ang="0">
                <a:pos x="0" y="52"/>
              </a:cxn>
              <a:cxn ang="0">
                <a:pos x="14" y="63"/>
              </a:cxn>
              <a:cxn ang="0">
                <a:pos x="62" y="31"/>
              </a:cxn>
              <a:cxn ang="0">
                <a:pos x="86" y="0"/>
              </a:cxn>
            </a:cxnLst>
            <a:rect l="0" t="0" r="r" b="b"/>
            <a:pathLst>
              <a:path w="86" h="63">
                <a:moveTo>
                  <a:pt x="86" y="0"/>
                </a:moveTo>
                <a:lnTo>
                  <a:pt x="51" y="11"/>
                </a:lnTo>
                <a:lnTo>
                  <a:pt x="0" y="52"/>
                </a:lnTo>
                <a:lnTo>
                  <a:pt x="14" y="63"/>
                </a:lnTo>
                <a:lnTo>
                  <a:pt x="62" y="31"/>
                </a:lnTo>
                <a:lnTo>
                  <a:pt x="86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5" name="Freeform 335">
            <a:extLst>
              <a:ext uri="{FF2B5EF4-FFF2-40B4-BE49-F238E27FC236}">
                <a16:creationId xmlns:a16="http://schemas.microsoft.com/office/drawing/2014/main" id="{264BA1B1-9D2D-47CD-9377-9612C38F403C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62309" y="3225395"/>
            <a:ext cx="10279" cy="12915"/>
          </a:xfrm>
          <a:custGeom>
            <a:avLst/>
            <a:gdLst/>
            <a:ahLst/>
            <a:cxnLst>
              <a:cxn ang="0">
                <a:pos x="287" y="26"/>
              </a:cxn>
              <a:cxn ang="0">
                <a:pos x="267" y="48"/>
              </a:cxn>
              <a:cxn ang="0">
                <a:pos x="259" y="106"/>
              </a:cxn>
              <a:cxn ang="0">
                <a:pos x="267" y="144"/>
              </a:cxn>
              <a:cxn ang="0">
                <a:pos x="276" y="153"/>
              </a:cxn>
              <a:cxn ang="0">
                <a:pos x="270" y="204"/>
              </a:cxn>
              <a:cxn ang="0">
                <a:pos x="233" y="232"/>
              </a:cxn>
              <a:cxn ang="0">
                <a:pos x="173" y="245"/>
              </a:cxn>
              <a:cxn ang="0">
                <a:pos x="3" y="245"/>
              </a:cxn>
              <a:cxn ang="0">
                <a:pos x="0" y="232"/>
              </a:cxn>
              <a:cxn ang="0">
                <a:pos x="102" y="194"/>
              </a:cxn>
              <a:cxn ang="0">
                <a:pos x="118" y="156"/>
              </a:cxn>
              <a:cxn ang="0">
                <a:pos x="128" y="85"/>
              </a:cxn>
              <a:cxn ang="0">
                <a:pos x="123" y="72"/>
              </a:cxn>
              <a:cxn ang="0">
                <a:pos x="111" y="65"/>
              </a:cxn>
              <a:cxn ang="0">
                <a:pos x="77" y="60"/>
              </a:cxn>
              <a:cxn ang="0">
                <a:pos x="72" y="34"/>
              </a:cxn>
              <a:cxn ang="0">
                <a:pos x="85" y="34"/>
              </a:cxn>
              <a:cxn ang="0">
                <a:pos x="111" y="23"/>
              </a:cxn>
              <a:cxn ang="0">
                <a:pos x="207" y="18"/>
              </a:cxn>
              <a:cxn ang="0">
                <a:pos x="276" y="0"/>
              </a:cxn>
              <a:cxn ang="0">
                <a:pos x="287" y="0"/>
              </a:cxn>
              <a:cxn ang="0">
                <a:pos x="287" y="26"/>
              </a:cxn>
            </a:cxnLst>
            <a:rect l="0" t="0" r="r" b="b"/>
            <a:pathLst>
              <a:path w="287" h="245">
                <a:moveTo>
                  <a:pt x="287" y="26"/>
                </a:moveTo>
                <a:lnTo>
                  <a:pt x="267" y="48"/>
                </a:lnTo>
                <a:lnTo>
                  <a:pt x="259" y="106"/>
                </a:lnTo>
                <a:lnTo>
                  <a:pt x="267" y="144"/>
                </a:lnTo>
                <a:lnTo>
                  <a:pt x="276" y="153"/>
                </a:lnTo>
                <a:lnTo>
                  <a:pt x="270" y="204"/>
                </a:lnTo>
                <a:lnTo>
                  <a:pt x="233" y="232"/>
                </a:lnTo>
                <a:lnTo>
                  <a:pt x="173" y="245"/>
                </a:lnTo>
                <a:lnTo>
                  <a:pt x="3" y="245"/>
                </a:lnTo>
                <a:lnTo>
                  <a:pt x="0" y="232"/>
                </a:lnTo>
                <a:lnTo>
                  <a:pt x="102" y="194"/>
                </a:lnTo>
                <a:lnTo>
                  <a:pt x="118" y="156"/>
                </a:lnTo>
                <a:lnTo>
                  <a:pt x="128" y="85"/>
                </a:lnTo>
                <a:lnTo>
                  <a:pt x="123" y="72"/>
                </a:lnTo>
                <a:lnTo>
                  <a:pt x="111" y="65"/>
                </a:lnTo>
                <a:lnTo>
                  <a:pt x="77" y="60"/>
                </a:lnTo>
                <a:lnTo>
                  <a:pt x="72" y="34"/>
                </a:lnTo>
                <a:lnTo>
                  <a:pt x="85" y="34"/>
                </a:lnTo>
                <a:lnTo>
                  <a:pt x="111" y="23"/>
                </a:lnTo>
                <a:lnTo>
                  <a:pt x="207" y="18"/>
                </a:lnTo>
                <a:lnTo>
                  <a:pt x="276" y="0"/>
                </a:lnTo>
                <a:lnTo>
                  <a:pt x="287" y="0"/>
                </a:lnTo>
                <a:lnTo>
                  <a:pt x="287" y="26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6" name="Freeform 336">
            <a:extLst>
              <a:ext uri="{FF2B5EF4-FFF2-40B4-BE49-F238E27FC236}">
                <a16:creationId xmlns:a16="http://schemas.microsoft.com/office/drawing/2014/main" id="{4E4CF83B-059C-4DDF-9BE5-A92CC2C7E3B2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275582" y="3094950"/>
            <a:ext cx="1714" cy="2583"/>
          </a:xfrm>
          <a:custGeom>
            <a:avLst/>
            <a:gdLst/>
            <a:ahLst/>
            <a:cxnLst>
              <a:cxn ang="0">
                <a:pos x="26" y="0"/>
              </a:cxn>
              <a:cxn ang="0">
                <a:pos x="39" y="0"/>
              </a:cxn>
              <a:cxn ang="0">
                <a:pos x="68" y="20"/>
              </a:cxn>
              <a:cxn ang="0">
                <a:pos x="63" y="42"/>
              </a:cxn>
              <a:cxn ang="0">
                <a:pos x="14" y="42"/>
              </a:cxn>
              <a:cxn ang="0">
                <a:pos x="5" y="34"/>
              </a:cxn>
              <a:cxn ang="0">
                <a:pos x="0" y="20"/>
              </a:cxn>
              <a:cxn ang="0">
                <a:pos x="5" y="9"/>
              </a:cxn>
              <a:cxn ang="0">
                <a:pos x="17" y="9"/>
              </a:cxn>
              <a:cxn ang="0">
                <a:pos x="26" y="0"/>
              </a:cxn>
            </a:cxnLst>
            <a:rect l="0" t="0" r="r" b="b"/>
            <a:pathLst>
              <a:path w="68" h="42">
                <a:moveTo>
                  <a:pt x="26" y="0"/>
                </a:moveTo>
                <a:lnTo>
                  <a:pt x="39" y="0"/>
                </a:lnTo>
                <a:lnTo>
                  <a:pt x="68" y="20"/>
                </a:lnTo>
                <a:lnTo>
                  <a:pt x="63" y="42"/>
                </a:lnTo>
                <a:lnTo>
                  <a:pt x="14" y="42"/>
                </a:lnTo>
                <a:lnTo>
                  <a:pt x="5" y="34"/>
                </a:lnTo>
                <a:lnTo>
                  <a:pt x="0" y="20"/>
                </a:lnTo>
                <a:lnTo>
                  <a:pt x="5" y="9"/>
                </a:lnTo>
                <a:lnTo>
                  <a:pt x="17" y="9"/>
                </a:lnTo>
                <a:lnTo>
                  <a:pt x="26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77" name="Group 337">
            <a:extLst>
              <a:ext uri="{FF2B5EF4-FFF2-40B4-BE49-F238E27FC236}">
                <a16:creationId xmlns:a16="http://schemas.microsoft.com/office/drawing/2014/main" id="{ED041770-2171-46D7-A17D-929F6EB36DC1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7266828" y="3097453"/>
            <a:ext cx="30834" cy="36162"/>
            <a:chOff x="1694" y="2257"/>
            <a:chExt cx="18" cy="28"/>
          </a:xfrm>
          <a:solidFill>
            <a:schemeClr val="accent1">
              <a:alpha val="70000"/>
            </a:schemeClr>
          </a:solidFill>
        </p:grpSpPr>
        <p:sp>
          <p:nvSpPr>
            <p:cNvPr id="1195" name="Freeform 338">
              <a:extLst>
                <a:ext uri="{FF2B5EF4-FFF2-40B4-BE49-F238E27FC236}">
                  <a16:creationId xmlns:a16="http://schemas.microsoft.com/office/drawing/2014/main" id="{5B655C14-F5B3-4423-A748-C2ECD8AFCB28}"/>
                </a:ext>
              </a:extLst>
            </p:cNvPr>
            <p:cNvSpPr>
              <a:spLocks noChangeAspect="1"/>
            </p:cNvSpPr>
            <p:nvPr/>
          </p:nvSpPr>
          <p:spPr bwMode="gray">
            <a:xfrm rot="-1047951">
              <a:off x="1701" y="2270"/>
              <a:ext cx="3" cy="4"/>
            </a:xfrm>
            <a:custGeom>
              <a:avLst/>
              <a:gdLst/>
              <a:ahLst/>
              <a:cxnLst>
                <a:cxn ang="0">
                  <a:pos x="89" y="8"/>
                </a:cxn>
                <a:cxn ang="0">
                  <a:pos x="138" y="32"/>
                </a:cxn>
                <a:cxn ang="0">
                  <a:pos x="147" y="83"/>
                </a:cxn>
                <a:cxn ang="0">
                  <a:pos x="105" y="62"/>
                </a:cxn>
                <a:cxn ang="0">
                  <a:pos x="29" y="56"/>
                </a:cxn>
                <a:cxn ang="0">
                  <a:pos x="0" y="14"/>
                </a:cxn>
                <a:cxn ang="0">
                  <a:pos x="32" y="0"/>
                </a:cxn>
                <a:cxn ang="0">
                  <a:pos x="89" y="8"/>
                </a:cxn>
              </a:cxnLst>
              <a:rect l="0" t="0" r="r" b="b"/>
              <a:pathLst>
                <a:path w="147" h="83">
                  <a:moveTo>
                    <a:pt x="89" y="8"/>
                  </a:moveTo>
                  <a:lnTo>
                    <a:pt x="138" y="32"/>
                  </a:lnTo>
                  <a:lnTo>
                    <a:pt x="147" y="83"/>
                  </a:lnTo>
                  <a:lnTo>
                    <a:pt x="105" y="62"/>
                  </a:lnTo>
                  <a:lnTo>
                    <a:pt x="29" y="56"/>
                  </a:lnTo>
                  <a:lnTo>
                    <a:pt x="0" y="14"/>
                  </a:lnTo>
                  <a:lnTo>
                    <a:pt x="32" y="0"/>
                  </a:lnTo>
                  <a:lnTo>
                    <a:pt x="89" y="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96" name="Freeform 339">
              <a:extLst>
                <a:ext uri="{FF2B5EF4-FFF2-40B4-BE49-F238E27FC236}">
                  <a16:creationId xmlns:a16="http://schemas.microsoft.com/office/drawing/2014/main" id="{CD135FA6-3E85-4B86-A004-7343D0D12624}"/>
                </a:ext>
              </a:extLst>
            </p:cNvPr>
            <p:cNvSpPr>
              <a:spLocks noChangeAspect="1"/>
            </p:cNvSpPr>
            <p:nvPr/>
          </p:nvSpPr>
          <p:spPr bwMode="gray">
            <a:xfrm rot="-1047951">
              <a:off x="1694" y="2257"/>
              <a:ext cx="18" cy="28"/>
            </a:xfrm>
            <a:custGeom>
              <a:avLst/>
              <a:gdLst/>
              <a:ahLst/>
              <a:cxnLst>
                <a:cxn ang="0">
                  <a:pos x="826" y="627"/>
                </a:cxn>
                <a:cxn ang="0">
                  <a:pos x="835" y="614"/>
                </a:cxn>
                <a:cxn ang="0">
                  <a:pos x="843" y="539"/>
                </a:cxn>
                <a:cxn ang="0">
                  <a:pos x="835" y="504"/>
                </a:cxn>
                <a:cxn ang="0">
                  <a:pos x="801" y="466"/>
                </a:cxn>
                <a:cxn ang="0">
                  <a:pos x="801" y="442"/>
                </a:cxn>
                <a:cxn ang="0">
                  <a:pos x="809" y="425"/>
                </a:cxn>
                <a:cxn ang="0">
                  <a:pos x="852" y="392"/>
                </a:cxn>
                <a:cxn ang="0">
                  <a:pos x="847" y="298"/>
                </a:cxn>
                <a:cxn ang="0">
                  <a:pos x="868" y="277"/>
                </a:cxn>
                <a:cxn ang="0">
                  <a:pos x="877" y="243"/>
                </a:cxn>
                <a:cxn ang="0">
                  <a:pos x="852" y="214"/>
                </a:cxn>
                <a:cxn ang="0">
                  <a:pos x="860" y="135"/>
                </a:cxn>
                <a:cxn ang="0">
                  <a:pos x="847" y="88"/>
                </a:cxn>
                <a:cxn ang="0">
                  <a:pos x="813" y="46"/>
                </a:cxn>
                <a:cxn ang="0">
                  <a:pos x="818" y="37"/>
                </a:cxn>
                <a:cxn ang="0">
                  <a:pos x="809" y="37"/>
                </a:cxn>
                <a:cxn ang="0">
                  <a:pos x="775" y="63"/>
                </a:cxn>
                <a:cxn ang="0">
                  <a:pos x="639" y="67"/>
                </a:cxn>
                <a:cxn ang="0">
                  <a:pos x="606" y="59"/>
                </a:cxn>
                <a:cxn ang="0">
                  <a:pos x="564" y="29"/>
                </a:cxn>
                <a:cxn ang="0">
                  <a:pos x="513" y="8"/>
                </a:cxn>
                <a:cxn ang="0">
                  <a:pos x="445" y="0"/>
                </a:cxn>
                <a:cxn ang="0">
                  <a:pos x="356" y="17"/>
                </a:cxn>
                <a:cxn ang="0">
                  <a:pos x="317" y="37"/>
                </a:cxn>
                <a:cxn ang="0">
                  <a:pos x="300" y="63"/>
                </a:cxn>
                <a:cxn ang="0">
                  <a:pos x="305" y="101"/>
                </a:cxn>
                <a:cxn ang="0">
                  <a:pos x="326" y="109"/>
                </a:cxn>
                <a:cxn ang="0">
                  <a:pos x="445" y="109"/>
                </a:cxn>
                <a:cxn ang="0">
                  <a:pos x="492" y="135"/>
                </a:cxn>
                <a:cxn ang="0">
                  <a:pos x="504" y="172"/>
                </a:cxn>
                <a:cxn ang="0">
                  <a:pos x="504" y="298"/>
                </a:cxn>
                <a:cxn ang="0">
                  <a:pos x="513" y="327"/>
                </a:cxn>
                <a:cxn ang="0">
                  <a:pos x="584" y="387"/>
                </a:cxn>
                <a:cxn ang="0">
                  <a:pos x="631" y="412"/>
                </a:cxn>
                <a:cxn ang="0">
                  <a:pos x="635" y="442"/>
                </a:cxn>
                <a:cxn ang="0">
                  <a:pos x="618" y="459"/>
                </a:cxn>
                <a:cxn ang="0">
                  <a:pos x="581" y="459"/>
                </a:cxn>
                <a:cxn ang="0">
                  <a:pos x="516" y="476"/>
                </a:cxn>
                <a:cxn ang="0">
                  <a:pos x="377" y="479"/>
                </a:cxn>
                <a:cxn ang="0">
                  <a:pos x="262" y="466"/>
                </a:cxn>
                <a:cxn ang="0">
                  <a:pos x="186" y="445"/>
                </a:cxn>
                <a:cxn ang="0">
                  <a:pos x="8" y="445"/>
                </a:cxn>
                <a:cxn ang="0">
                  <a:pos x="0" y="459"/>
                </a:cxn>
                <a:cxn ang="0">
                  <a:pos x="0" y="491"/>
                </a:cxn>
                <a:cxn ang="0">
                  <a:pos x="42" y="550"/>
                </a:cxn>
                <a:cxn ang="0">
                  <a:pos x="131" y="589"/>
                </a:cxn>
                <a:cxn ang="0">
                  <a:pos x="164" y="623"/>
                </a:cxn>
                <a:cxn ang="0">
                  <a:pos x="186" y="614"/>
                </a:cxn>
                <a:cxn ang="0">
                  <a:pos x="181" y="584"/>
                </a:cxn>
                <a:cxn ang="0">
                  <a:pos x="198" y="567"/>
                </a:cxn>
                <a:cxn ang="0">
                  <a:pos x="224" y="555"/>
                </a:cxn>
                <a:cxn ang="0">
                  <a:pos x="249" y="555"/>
                </a:cxn>
                <a:cxn ang="0">
                  <a:pos x="339" y="559"/>
                </a:cxn>
                <a:cxn ang="0">
                  <a:pos x="504" y="601"/>
                </a:cxn>
                <a:cxn ang="0">
                  <a:pos x="547" y="597"/>
                </a:cxn>
                <a:cxn ang="0">
                  <a:pos x="648" y="567"/>
                </a:cxn>
                <a:cxn ang="0">
                  <a:pos x="690" y="567"/>
                </a:cxn>
                <a:cxn ang="0">
                  <a:pos x="729" y="575"/>
                </a:cxn>
                <a:cxn ang="0">
                  <a:pos x="758" y="592"/>
                </a:cxn>
                <a:cxn ang="0">
                  <a:pos x="787" y="601"/>
                </a:cxn>
                <a:cxn ang="0">
                  <a:pos x="821" y="617"/>
                </a:cxn>
                <a:cxn ang="0">
                  <a:pos x="826" y="627"/>
                </a:cxn>
              </a:cxnLst>
              <a:rect l="0" t="0" r="r" b="b"/>
              <a:pathLst>
                <a:path w="877" h="627">
                  <a:moveTo>
                    <a:pt x="826" y="627"/>
                  </a:moveTo>
                  <a:lnTo>
                    <a:pt x="835" y="614"/>
                  </a:lnTo>
                  <a:lnTo>
                    <a:pt x="843" y="539"/>
                  </a:lnTo>
                  <a:lnTo>
                    <a:pt x="835" y="504"/>
                  </a:lnTo>
                  <a:lnTo>
                    <a:pt x="801" y="466"/>
                  </a:lnTo>
                  <a:lnTo>
                    <a:pt x="801" y="442"/>
                  </a:lnTo>
                  <a:lnTo>
                    <a:pt x="809" y="425"/>
                  </a:lnTo>
                  <a:lnTo>
                    <a:pt x="852" y="392"/>
                  </a:lnTo>
                  <a:lnTo>
                    <a:pt x="847" y="298"/>
                  </a:lnTo>
                  <a:lnTo>
                    <a:pt x="868" y="277"/>
                  </a:lnTo>
                  <a:lnTo>
                    <a:pt x="877" y="243"/>
                  </a:lnTo>
                  <a:lnTo>
                    <a:pt x="852" y="214"/>
                  </a:lnTo>
                  <a:lnTo>
                    <a:pt x="860" y="135"/>
                  </a:lnTo>
                  <a:lnTo>
                    <a:pt x="847" y="88"/>
                  </a:lnTo>
                  <a:lnTo>
                    <a:pt x="813" y="46"/>
                  </a:lnTo>
                  <a:lnTo>
                    <a:pt x="818" y="37"/>
                  </a:lnTo>
                  <a:lnTo>
                    <a:pt x="809" y="37"/>
                  </a:lnTo>
                  <a:lnTo>
                    <a:pt x="775" y="63"/>
                  </a:lnTo>
                  <a:lnTo>
                    <a:pt x="639" y="67"/>
                  </a:lnTo>
                  <a:lnTo>
                    <a:pt x="606" y="59"/>
                  </a:lnTo>
                  <a:lnTo>
                    <a:pt x="564" y="29"/>
                  </a:lnTo>
                  <a:lnTo>
                    <a:pt x="513" y="8"/>
                  </a:lnTo>
                  <a:lnTo>
                    <a:pt x="445" y="0"/>
                  </a:lnTo>
                  <a:lnTo>
                    <a:pt x="356" y="17"/>
                  </a:lnTo>
                  <a:lnTo>
                    <a:pt x="317" y="37"/>
                  </a:lnTo>
                  <a:lnTo>
                    <a:pt x="300" y="63"/>
                  </a:lnTo>
                  <a:lnTo>
                    <a:pt x="305" y="101"/>
                  </a:lnTo>
                  <a:lnTo>
                    <a:pt x="326" y="109"/>
                  </a:lnTo>
                  <a:lnTo>
                    <a:pt x="445" y="109"/>
                  </a:lnTo>
                  <a:lnTo>
                    <a:pt x="492" y="135"/>
                  </a:lnTo>
                  <a:lnTo>
                    <a:pt x="504" y="172"/>
                  </a:lnTo>
                  <a:lnTo>
                    <a:pt x="504" y="298"/>
                  </a:lnTo>
                  <a:lnTo>
                    <a:pt x="513" y="327"/>
                  </a:lnTo>
                  <a:lnTo>
                    <a:pt x="584" y="387"/>
                  </a:lnTo>
                  <a:lnTo>
                    <a:pt x="631" y="412"/>
                  </a:lnTo>
                  <a:lnTo>
                    <a:pt x="635" y="442"/>
                  </a:lnTo>
                  <a:lnTo>
                    <a:pt x="618" y="459"/>
                  </a:lnTo>
                  <a:lnTo>
                    <a:pt x="581" y="459"/>
                  </a:lnTo>
                  <a:lnTo>
                    <a:pt x="516" y="476"/>
                  </a:lnTo>
                  <a:lnTo>
                    <a:pt x="377" y="479"/>
                  </a:lnTo>
                  <a:lnTo>
                    <a:pt x="262" y="466"/>
                  </a:lnTo>
                  <a:lnTo>
                    <a:pt x="186" y="445"/>
                  </a:lnTo>
                  <a:lnTo>
                    <a:pt x="8" y="445"/>
                  </a:lnTo>
                  <a:lnTo>
                    <a:pt x="0" y="459"/>
                  </a:lnTo>
                  <a:lnTo>
                    <a:pt x="0" y="491"/>
                  </a:lnTo>
                  <a:lnTo>
                    <a:pt x="42" y="550"/>
                  </a:lnTo>
                  <a:lnTo>
                    <a:pt x="131" y="589"/>
                  </a:lnTo>
                  <a:lnTo>
                    <a:pt x="164" y="623"/>
                  </a:lnTo>
                  <a:lnTo>
                    <a:pt x="186" y="614"/>
                  </a:lnTo>
                  <a:lnTo>
                    <a:pt x="181" y="584"/>
                  </a:lnTo>
                  <a:lnTo>
                    <a:pt x="198" y="567"/>
                  </a:lnTo>
                  <a:lnTo>
                    <a:pt x="224" y="555"/>
                  </a:lnTo>
                  <a:lnTo>
                    <a:pt x="249" y="555"/>
                  </a:lnTo>
                  <a:lnTo>
                    <a:pt x="339" y="559"/>
                  </a:lnTo>
                  <a:lnTo>
                    <a:pt x="504" y="601"/>
                  </a:lnTo>
                  <a:lnTo>
                    <a:pt x="547" y="597"/>
                  </a:lnTo>
                  <a:lnTo>
                    <a:pt x="648" y="567"/>
                  </a:lnTo>
                  <a:lnTo>
                    <a:pt x="690" y="567"/>
                  </a:lnTo>
                  <a:lnTo>
                    <a:pt x="729" y="575"/>
                  </a:lnTo>
                  <a:lnTo>
                    <a:pt x="758" y="592"/>
                  </a:lnTo>
                  <a:lnTo>
                    <a:pt x="787" y="601"/>
                  </a:lnTo>
                  <a:lnTo>
                    <a:pt x="821" y="617"/>
                  </a:lnTo>
                  <a:lnTo>
                    <a:pt x="826" y="62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78" name="Freeform 340">
            <a:extLst>
              <a:ext uri="{FF2B5EF4-FFF2-40B4-BE49-F238E27FC236}">
                <a16:creationId xmlns:a16="http://schemas.microsoft.com/office/drawing/2014/main" id="{FF1CA09D-D88B-46DF-8B72-DD14E6BB7E7A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350959" y="3105281"/>
            <a:ext cx="17131" cy="10333"/>
          </a:xfrm>
          <a:custGeom>
            <a:avLst/>
            <a:gdLst/>
            <a:ahLst/>
            <a:cxnLst>
              <a:cxn ang="0">
                <a:pos x="442" y="20"/>
              </a:cxn>
              <a:cxn ang="0">
                <a:pos x="462" y="54"/>
              </a:cxn>
              <a:cxn ang="0">
                <a:pos x="471" y="99"/>
              </a:cxn>
              <a:cxn ang="0">
                <a:pos x="425" y="141"/>
              </a:cxn>
              <a:cxn ang="0">
                <a:pos x="393" y="159"/>
              </a:cxn>
              <a:cxn ang="0">
                <a:pos x="292" y="180"/>
              </a:cxn>
              <a:cxn ang="0">
                <a:pos x="224" y="180"/>
              </a:cxn>
              <a:cxn ang="0">
                <a:pos x="156" y="172"/>
              </a:cxn>
              <a:cxn ang="0">
                <a:pos x="51" y="176"/>
              </a:cxn>
              <a:cxn ang="0">
                <a:pos x="42" y="172"/>
              </a:cxn>
              <a:cxn ang="0">
                <a:pos x="30" y="113"/>
              </a:cxn>
              <a:cxn ang="0">
                <a:pos x="0" y="66"/>
              </a:cxn>
              <a:cxn ang="0">
                <a:pos x="0" y="23"/>
              </a:cxn>
              <a:cxn ang="0">
                <a:pos x="30" y="0"/>
              </a:cxn>
              <a:cxn ang="0">
                <a:pos x="385" y="0"/>
              </a:cxn>
              <a:cxn ang="0">
                <a:pos x="416" y="3"/>
              </a:cxn>
              <a:cxn ang="0">
                <a:pos x="437" y="11"/>
              </a:cxn>
              <a:cxn ang="0">
                <a:pos x="442" y="20"/>
              </a:cxn>
            </a:cxnLst>
            <a:rect l="0" t="0" r="r" b="b"/>
            <a:pathLst>
              <a:path w="471" h="180">
                <a:moveTo>
                  <a:pt x="442" y="20"/>
                </a:moveTo>
                <a:lnTo>
                  <a:pt x="462" y="54"/>
                </a:lnTo>
                <a:lnTo>
                  <a:pt x="471" y="99"/>
                </a:lnTo>
                <a:lnTo>
                  <a:pt x="425" y="141"/>
                </a:lnTo>
                <a:lnTo>
                  <a:pt x="393" y="159"/>
                </a:lnTo>
                <a:lnTo>
                  <a:pt x="292" y="180"/>
                </a:lnTo>
                <a:lnTo>
                  <a:pt x="224" y="180"/>
                </a:lnTo>
                <a:lnTo>
                  <a:pt x="156" y="172"/>
                </a:lnTo>
                <a:lnTo>
                  <a:pt x="51" y="176"/>
                </a:lnTo>
                <a:lnTo>
                  <a:pt x="42" y="172"/>
                </a:lnTo>
                <a:lnTo>
                  <a:pt x="30" y="113"/>
                </a:lnTo>
                <a:lnTo>
                  <a:pt x="0" y="66"/>
                </a:lnTo>
                <a:lnTo>
                  <a:pt x="0" y="23"/>
                </a:lnTo>
                <a:lnTo>
                  <a:pt x="30" y="0"/>
                </a:lnTo>
                <a:lnTo>
                  <a:pt x="385" y="0"/>
                </a:lnTo>
                <a:lnTo>
                  <a:pt x="416" y="3"/>
                </a:lnTo>
                <a:lnTo>
                  <a:pt x="437" y="11"/>
                </a:lnTo>
                <a:lnTo>
                  <a:pt x="442" y="2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9" name="Freeform 341">
            <a:extLst>
              <a:ext uri="{FF2B5EF4-FFF2-40B4-BE49-F238E27FC236}">
                <a16:creationId xmlns:a16="http://schemas.microsoft.com/office/drawing/2014/main" id="{432F8BD9-89FC-4489-8B2F-F1C4119359CB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55457" y="3180191"/>
            <a:ext cx="0" cy="3875"/>
          </a:xfrm>
          <a:custGeom>
            <a:avLst/>
            <a:gdLst/>
            <a:ahLst/>
            <a:cxnLst>
              <a:cxn ang="0">
                <a:pos x="14" y="0"/>
              </a:cxn>
              <a:cxn ang="0">
                <a:pos x="0" y="7"/>
              </a:cxn>
              <a:cxn ang="0">
                <a:pos x="0" y="76"/>
              </a:cxn>
              <a:cxn ang="0">
                <a:pos x="14" y="59"/>
              </a:cxn>
              <a:cxn ang="0">
                <a:pos x="14" y="0"/>
              </a:cxn>
            </a:cxnLst>
            <a:rect l="0" t="0" r="r" b="b"/>
            <a:pathLst>
              <a:path w="14" h="76">
                <a:moveTo>
                  <a:pt x="14" y="0"/>
                </a:moveTo>
                <a:lnTo>
                  <a:pt x="0" y="7"/>
                </a:lnTo>
                <a:lnTo>
                  <a:pt x="0" y="76"/>
                </a:lnTo>
                <a:lnTo>
                  <a:pt x="14" y="59"/>
                </a:lnTo>
                <a:lnTo>
                  <a:pt x="14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0" name="Freeform 342">
            <a:extLst>
              <a:ext uri="{FF2B5EF4-FFF2-40B4-BE49-F238E27FC236}">
                <a16:creationId xmlns:a16="http://schemas.microsoft.com/office/drawing/2014/main" id="{F7045772-589A-4DB3-AC8B-68142C328B6A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26335" y="3125946"/>
            <a:ext cx="5140" cy="9041"/>
          </a:xfrm>
          <a:custGeom>
            <a:avLst/>
            <a:gdLst/>
            <a:ahLst/>
            <a:cxnLst>
              <a:cxn ang="0">
                <a:pos x="122" y="0"/>
              </a:cxn>
              <a:cxn ang="0">
                <a:pos x="98" y="4"/>
              </a:cxn>
              <a:cxn ang="0">
                <a:pos x="81" y="52"/>
              </a:cxn>
              <a:cxn ang="0">
                <a:pos x="17" y="45"/>
              </a:cxn>
              <a:cxn ang="0">
                <a:pos x="0" y="104"/>
              </a:cxn>
              <a:cxn ang="0">
                <a:pos x="8" y="160"/>
              </a:cxn>
              <a:cxn ang="0">
                <a:pos x="53" y="163"/>
              </a:cxn>
              <a:cxn ang="0">
                <a:pos x="70" y="104"/>
              </a:cxn>
              <a:cxn ang="0">
                <a:pos x="83" y="93"/>
              </a:cxn>
              <a:cxn ang="0">
                <a:pos x="132" y="91"/>
              </a:cxn>
              <a:cxn ang="0">
                <a:pos x="173" y="74"/>
              </a:cxn>
              <a:cxn ang="0">
                <a:pos x="166" y="52"/>
              </a:cxn>
              <a:cxn ang="0">
                <a:pos x="135" y="38"/>
              </a:cxn>
              <a:cxn ang="0">
                <a:pos x="122" y="0"/>
              </a:cxn>
            </a:cxnLst>
            <a:rect l="0" t="0" r="r" b="b"/>
            <a:pathLst>
              <a:path w="173" h="163">
                <a:moveTo>
                  <a:pt x="122" y="0"/>
                </a:moveTo>
                <a:lnTo>
                  <a:pt x="98" y="4"/>
                </a:lnTo>
                <a:lnTo>
                  <a:pt x="81" y="52"/>
                </a:lnTo>
                <a:lnTo>
                  <a:pt x="17" y="45"/>
                </a:lnTo>
                <a:lnTo>
                  <a:pt x="0" y="104"/>
                </a:lnTo>
                <a:lnTo>
                  <a:pt x="8" y="160"/>
                </a:lnTo>
                <a:lnTo>
                  <a:pt x="53" y="163"/>
                </a:lnTo>
                <a:lnTo>
                  <a:pt x="70" y="104"/>
                </a:lnTo>
                <a:lnTo>
                  <a:pt x="83" y="93"/>
                </a:lnTo>
                <a:lnTo>
                  <a:pt x="132" y="91"/>
                </a:lnTo>
                <a:lnTo>
                  <a:pt x="173" y="74"/>
                </a:lnTo>
                <a:lnTo>
                  <a:pt x="166" y="52"/>
                </a:lnTo>
                <a:lnTo>
                  <a:pt x="135" y="38"/>
                </a:lnTo>
                <a:lnTo>
                  <a:pt x="122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1" name="Freeform 343">
            <a:extLst>
              <a:ext uri="{FF2B5EF4-FFF2-40B4-BE49-F238E27FC236}">
                <a16:creationId xmlns:a16="http://schemas.microsoft.com/office/drawing/2014/main" id="{40134A98-DFC8-4C8A-9A1D-35B362923343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376654" y="3102698"/>
            <a:ext cx="0" cy="1292"/>
          </a:xfrm>
          <a:custGeom>
            <a:avLst/>
            <a:gdLst/>
            <a:ahLst/>
            <a:cxnLst>
              <a:cxn ang="0">
                <a:pos x="28" y="0"/>
              </a:cxn>
              <a:cxn ang="0">
                <a:pos x="0" y="21"/>
              </a:cxn>
              <a:cxn ang="0">
                <a:pos x="3" y="39"/>
              </a:cxn>
              <a:cxn ang="0">
                <a:pos x="28" y="32"/>
              </a:cxn>
              <a:cxn ang="0">
                <a:pos x="28" y="0"/>
              </a:cxn>
            </a:cxnLst>
            <a:rect l="0" t="0" r="r" b="b"/>
            <a:pathLst>
              <a:path w="28" h="39">
                <a:moveTo>
                  <a:pt x="28" y="0"/>
                </a:moveTo>
                <a:lnTo>
                  <a:pt x="0" y="21"/>
                </a:lnTo>
                <a:lnTo>
                  <a:pt x="3" y="39"/>
                </a:lnTo>
                <a:lnTo>
                  <a:pt x="28" y="32"/>
                </a:lnTo>
                <a:lnTo>
                  <a:pt x="28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2" name="Freeform 344">
            <a:extLst>
              <a:ext uri="{FF2B5EF4-FFF2-40B4-BE49-F238E27FC236}">
                <a16:creationId xmlns:a16="http://schemas.microsoft.com/office/drawing/2014/main" id="{4C3436DA-6723-47C9-A204-BBD398EF14ED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380081" y="3113031"/>
            <a:ext cx="1714" cy="2583"/>
          </a:xfrm>
          <a:custGeom>
            <a:avLst/>
            <a:gdLst/>
            <a:ahLst/>
            <a:cxnLst>
              <a:cxn ang="0">
                <a:pos x="6" y="8"/>
              </a:cxn>
              <a:cxn ang="0">
                <a:pos x="0" y="17"/>
              </a:cxn>
              <a:cxn ang="0">
                <a:pos x="6" y="34"/>
              </a:cxn>
              <a:cxn ang="0">
                <a:pos x="42" y="0"/>
              </a:cxn>
              <a:cxn ang="0">
                <a:pos x="6" y="8"/>
              </a:cxn>
            </a:cxnLst>
            <a:rect l="0" t="0" r="r" b="b"/>
            <a:pathLst>
              <a:path w="42" h="34">
                <a:moveTo>
                  <a:pt x="6" y="8"/>
                </a:moveTo>
                <a:lnTo>
                  <a:pt x="0" y="17"/>
                </a:lnTo>
                <a:lnTo>
                  <a:pt x="6" y="34"/>
                </a:lnTo>
                <a:lnTo>
                  <a:pt x="42" y="0"/>
                </a:lnTo>
                <a:lnTo>
                  <a:pt x="6" y="8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3" name="Freeform 345">
            <a:extLst>
              <a:ext uri="{FF2B5EF4-FFF2-40B4-BE49-F238E27FC236}">
                <a16:creationId xmlns:a16="http://schemas.microsoft.com/office/drawing/2014/main" id="{D48CBBAD-33FB-48E6-878B-AF6B7D4A8820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34900" y="3140153"/>
            <a:ext cx="3426" cy="6458"/>
          </a:xfrm>
          <a:custGeom>
            <a:avLst/>
            <a:gdLst/>
            <a:ahLst/>
            <a:cxnLst>
              <a:cxn ang="0">
                <a:pos x="18" y="0"/>
              </a:cxn>
              <a:cxn ang="0">
                <a:pos x="0" y="0"/>
              </a:cxn>
              <a:cxn ang="0">
                <a:pos x="0" y="86"/>
              </a:cxn>
              <a:cxn ang="0">
                <a:pos x="14" y="124"/>
              </a:cxn>
              <a:cxn ang="0">
                <a:pos x="42" y="124"/>
              </a:cxn>
              <a:cxn ang="0">
                <a:pos x="52" y="90"/>
              </a:cxn>
              <a:cxn ang="0">
                <a:pos x="49" y="20"/>
              </a:cxn>
              <a:cxn ang="0">
                <a:pos x="18" y="0"/>
              </a:cxn>
            </a:cxnLst>
            <a:rect l="0" t="0" r="r" b="b"/>
            <a:pathLst>
              <a:path w="52" h="124">
                <a:moveTo>
                  <a:pt x="18" y="0"/>
                </a:moveTo>
                <a:lnTo>
                  <a:pt x="0" y="0"/>
                </a:lnTo>
                <a:lnTo>
                  <a:pt x="0" y="86"/>
                </a:lnTo>
                <a:lnTo>
                  <a:pt x="14" y="124"/>
                </a:lnTo>
                <a:lnTo>
                  <a:pt x="42" y="124"/>
                </a:lnTo>
                <a:lnTo>
                  <a:pt x="52" y="90"/>
                </a:lnTo>
                <a:lnTo>
                  <a:pt x="49" y="20"/>
                </a:lnTo>
                <a:lnTo>
                  <a:pt x="18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4" name="Freeform 346">
            <a:extLst>
              <a:ext uri="{FF2B5EF4-FFF2-40B4-BE49-F238E27FC236}">
                <a16:creationId xmlns:a16="http://schemas.microsoft.com/office/drawing/2014/main" id="{B634C451-C64E-48D8-8D15-A84E32B4A76E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55457" y="3200856"/>
            <a:ext cx="1714" cy="3875"/>
          </a:xfrm>
          <a:custGeom>
            <a:avLst/>
            <a:gdLst/>
            <a:ahLst/>
            <a:cxnLst>
              <a:cxn ang="0">
                <a:pos x="49" y="0"/>
              </a:cxn>
              <a:cxn ang="0">
                <a:pos x="17" y="14"/>
              </a:cxn>
              <a:cxn ang="0">
                <a:pos x="0" y="62"/>
              </a:cxn>
              <a:cxn ang="0">
                <a:pos x="38" y="41"/>
              </a:cxn>
              <a:cxn ang="0">
                <a:pos x="49" y="0"/>
              </a:cxn>
            </a:cxnLst>
            <a:rect l="0" t="0" r="r" b="b"/>
            <a:pathLst>
              <a:path w="49" h="62">
                <a:moveTo>
                  <a:pt x="49" y="0"/>
                </a:moveTo>
                <a:lnTo>
                  <a:pt x="17" y="14"/>
                </a:lnTo>
                <a:lnTo>
                  <a:pt x="0" y="62"/>
                </a:lnTo>
                <a:lnTo>
                  <a:pt x="38" y="41"/>
                </a:lnTo>
                <a:lnTo>
                  <a:pt x="49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5" name="Freeform 347">
            <a:extLst>
              <a:ext uri="{FF2B5EF4-FFF2-40B4-BE49-F238E27FC236}">
                <a16:creationId xmlns:a16="http://schemas.microsoft.com/office/drawing/2014/main" id="{B297FACD-8D06-4C33-8A22-5DB0DCAE2EA5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126543" y="3058786"/>
            <a:ext cx="126769" cy="63286"/>
          </a:xfrm>
          <a:custGeom>
            <a:avLst/>
            <a:gdLst/>
            <a:ahLst/>
            <a:cxnLst>
              <a:cxn ang="0">
                <a:pos x="2488" y="571"/>
              </a:cxn>
              <a:cxn ang="0">
                <a:pos x="2639" y="644"/>
              </a:cxn>
              <a:cxn ang="0">
                <a:pos x="2750" y="689"/>
              </a:cxn>
              <a:cxn ang="0">
                <a:pos x="2869" y="689"/>
              </a:cxn>
              <a:cxn ang="0">
                <a:pos x="2865" y="787"/>
              </a:cxn>
              <a:cxn ang="0">
                <a:pos x="2916" y="820"/>
              </a:cxn>
              <a:cxn ang="0">
                <a:pos x="3170" y="871"/>
              </a:cxn>
              <a:cxn ang="0">
                <a:pos x="3309" y="951"/>
              </a:cxn>
              <a:cxn ang="0">
                <a:pos x="3137" y="1073"/>
              </a:cxn>
              <a:cxn ang="0">
                <a:pos x="2908" y="1111"/>
              </a:cxn>
              <a:cxn ang="0">
                <a:pos x="2531" y="1086"/>
              </a:cxn>
              <a:cxn ang="0">
                <a:pos x="2269" y="1123"/>
              </a:cxn>
              <a:cxn ang="0">
                <a:pos x="2255" y="1069"/>
              </a:cxn>
              <a:cxn ang="0">
                <a:pos x="2449" y="951"/>
              </a:cxn>
              <a:cxn ang="0">
                <a:pos x="2416" y="880"/>
              </a:cxn>
              <a:cxn ang="0">
                <a:pos x="2107" y="803"/>
              </a:cxn>
              <a:cxn ang="0">
                <a:pos x="1989" y="660"/>
              </a:cxn>
              <a:cxn ang="0">
                <a:pos x="1832" y="547"/>
              </a:cxn>
              <a:cxn ang="0">
                <a:pos x="1675" y="534"/>
              </a:cxn>
              <a:cxn ang="0">
                <a:pos x="1405" y="412"/>
              </a:cxn>
              <a:cxn ang="0">
                <a:pos x="1184" y="366"/>
              </a:cxn>
              <a:cxn ang="0">
                <a:pos x="1091" y="383"/>
              </a:cxn>
              <a:cxn ang="0">
                <a:pos x="955" y="353"/>
              </a:cxn>
              <a:cxn ang="0">
                <a:pos x="870" y="293"/>
              </a:cxn>
              <a:cxn ang="0">
                <a:pos x="990" y="231"/>
              </a:cxn>
              <a:cxn ang="0">
                <a:pos x="929" y="189"/>
              </a:cxn>
              <a:cxn ang="0">
                <a:pos x="604" y="205"/>
              </a:cxn>
              <a:cxn ang="0">
                <a:pos x="451" y="325"/>
              </a:cxn>
              <a:cxn ang="0">
                <a:pos x="281" y="403"/>
              </a:cxn>
              <a:cxn ang="0">
                <a:pos x="129" y="482"/>
              </a:cxn>
              <a:cxn ang="0">
                <a:pos x="99" y="449"/>
              </a:cxn>
              <a:cxn ang="0">
                <a:pos x="78" y="396"/>
              </a:cxn>
              <a:cxn ang="0">
                <a:pos x="147" y="366"/>
              </a:cxn>
              <a:cxn ang="0">
                <a:pos x="238" y="176"/>
              </a:cxn>
              <a:cxn ang="0">
                <a:pos x="454" y="79"/>
              </a:cxn>
              <a:cxn ang="0">
                <a:pos x="1003" y="0"/>
              </a:cxn>
              <a:cxn ang="0">
                <a:pos x="1295" y="20"/>
              </a:cxn>
              <a:cxn ang="0">
                <a:pos x="1490" y="62"/>
              </a:cxn>
              <a:cxn ang="0">
                <a:pos x="1637" y="189"/>
              </a:cxn>
              <a:cxn ang="0">
                <a:pos x="1879" y="251"/>
              </a:cxn>
              <a:cxn ang="0">
                <a:pos x="1985" y="293"/>
              </a:cxn>
              <a:cxn ang="0">
                <a:pos x="1989" y="325"/>
              </a:cxn>
              <a:cxn ang="0">
                <a:pos x="2167" y="429"/>
              </a:cxn>
              <a:cxn ang="0">
                <a:pos x="2394" y="508"/>
              </a:cxn>
            </a:cxnLst>
            <a:rect l="0" t="0" r="r" b="b"/>
            <a:pathLst>
              <a:path w="3347" h="1123">
                <a:moveTo>
                  <a:pt x="2394" y="508"/>
                </a:moveTo>
                <a:lnTo>
                  <a:pt x="2399" y="517"/>
                </a:lnTo>
                <a:lnTo>
                  <a:pt x="2488" y="571"/>
                </a:lnTo>
                <a:lnTo>
                  <a:pt x="2559" y="627"/>
                </a:lnTo>
                <a:lnTo>
                  <a:pt x="2605" y="644"/>
                </a:lnTo>
                <a:lnTo>
                  <a:pt x="2639" y="644"/>
                </a:lnTo>
                <a:lnTo>
                  <a:pt x="2665" y="652"/>
                </a:lnTo>
                <a:lnTo>
                  <a:pt x="2687" y="669"/>
                </a:lnTo>
                <a:lnTo>
                  <a:pt x="2750" y="689"/>
                </a:lnTo>
                <a:lnTo>
                  <a:pt x="2793" y="689"/>
                </a:lnTo>
                <a:lnTo>
                  <a:pt x="2835" y="680"/>
                </a:lnTo>
                <a:lnTo>
                  <a:pt x="2869" y="689"/>
                </a:lnTo>
                <a:lnTo>
                  <a:pt x="2886" y="719"/>
                </a:lnTo>
                <a:lnTo>
                  <a:pt x="2886" y="744"/>
                </a:lnTo>
                <a:lnTo>
                  <a:pt x="2865" y="787"/>
                </a:lnTo>
                <a:lnTo>
                  <a:pt x="2865" y="803"/>
                </a:lnTo>
                <a:lnTo>
                  <a:pt x="2874" y="811"/>
                </a:lnTo>
                <a:lnTo>
                  <a:pt x="2916" y="820"/>
                </a:lnTo>
                <a:lnTo>
                  <a:pt x="3094" y="816"/>
                </a:lnTo>
                <a:lnTo>
                  <a:pt x="3128" y="828"/>
                </a:lnTo>
                <a:lnTo>
                  <a:pt x="3170" y="871"/>
                </a:lnTo>
                <a:lnTo>
                  <a:pt x="3182" y="891"/>
                </a:lnTo>
                <a:lnTo>
                  <a:pt x="3259" y="947"/>
                </a:lnTo>
                <a:lnTo>
                  <a:pt x="3309" y="951"/>
                </a:lnTo>
                <a:lnTo>
                  <a:pt x="3343" y="964"/>
                </a:lnTo>
                <a:lnTo>
                  <a:pt x="3347" y="1002"/>
                </a:lnTo>
                <a:lnTo>
                  <a:pt x="3137" y="1073"/>
                </a:lnTo>
                <a:lnTo>
                  <a:pt x="3072" y="1103"/>
                </a:lnTo>
                <a:lnTo>
                  <a:pt x="2996" y="1115"/>
                </a:lnTo>
                <a:lnTo>
                  <a:pt x="2908" y="1111"/>
                </a:lnTo>
                <a:lnTo>
                  <a:pt x="2852" y="1094"/>
                </a:lnTo>
                <a:lnTo>
                  <a:pt x="2793" y="1090"/>
                </a:lnTo>
                <a:lnTo>
                  <a:pt x="2531" y="1086"/>
                </a:lnTo>
                <a:lnTo>
                  <a:pt x="2394" y="1103"/>
                </a:lnTo>
                <a:lnTo>
                  <a:pt x="2314" y="1123"/>
                </a:lnTo>
                <a:lnTo>
                  <a:pt x="2269" y="1123"/>
                </a:lnTo>
                <a:lnTo>
                  <a:pt x="2243" y="1115"/>
                </a:lnTo>
                <a:lnTo>
                  <a:pt x="2235" y="1094"/>
                </a:lnTo>
                <a:lnTo>
                  <a:pt x="2255" y="1069"/>
                </a:lnTo>
                <a:lnTo>
                  <a:pt x="2314" y="1019"/>
                </a:lnTo>
                <a:lnTo>
                  <a:pt x="2373" y="985"/>
                </a:lnTo>
                <a:lnTo>
                  <a:pt x="2449" y="951"/>
                </a:lnTo>
                <a:lnTo>
                  <a:pt x="2457" y="917"/>
                </a:lnTo>
                <a:lnTo>
                  <a:pt x="2454" y="900"/>
                </a:lnTo>
                <a:lnTo>
                  <a:pt x="2416" y="880"/>
                </a:lnTo>
                <a:lnTo>
                  <a:pt x="2319" y="849"/>
                </a:lnTo>
                <a:lnTo>
                  <a:pt x="2141" y="837"/>
                </a:lnTo>
                <a:lnTo>
                  <a:pt x="2107" y="803"/>
                </a:lnTo>
                <a:lnTo>
                  <a:pt x="2056" y="770"/>
                </a:lnTo>
                <a:lnTo>
                  <a:pt x="2019" y="727"/>
                </a:lnTo>
                <a:lnTo>
                  <a:pt x="1989" y="660"/>
                </a:lnTo>
                <a:lnTo>
                  <a:pt x="1977" y="606"/>
                </a:lnTo>
                <a:lnTo>
                  <a:pt x="1938" y="560"/>
                </a:lnTo>
                <a:lnTo>
                  <a:pt x="1832" y="547"/>
                </a:lnTo>
                <a:lnTo>
                  <a:pt x="1734" y="551"/>
                </a:lnTo>
                <a:lnTo>
                  <a:pt x="1700" y="547"/>
                </a:lnTo>
                <a:lnTo>
                  <a:pt x="1675" y="534"/>
                </a:lnTo>
                <a:lnTo>
                  <a:pt x="1564" y="513"/>
                </a:lnTo>
                <a:lnTo>
                  <a:pt x="1473" y="472"/>
                </a:lnTo>
                <a:lnTo>
                  <a:pt x="1405" y="412"/>
                </a:lnTo>
                <a:lnTo>
                  <a:pt x="1354" y="387"/>
                </a:lnTo>
                <a:lnTo>
                  <a:pt x="1222" y="383"/>
                </a:lnTo>
                <a:lnTo>
                  <a:pt x="1184" y="366"/>
                </a:lnTo>
                <a:lnTo>
                  <a:pt x="1159" y="366"/>
                </a:lnTo>
                <a:lnTo>
                  <a:pt x="1129" y="378"/>
                </a:lnTo>
                <a:lnTo>
                  <a:pt x="1091" y="383"/>
                </a:lnTo>
                <a:lnTo>
                  <a:pt x="1049" y="370"/>
                </a:lnTo>
                <a:lnTo>
                  <a:pt x="1037" y="358"/>
                </a:lnTo>
                <a:lnTo>
                  <a:pt x="955" y="353"/>
                </a:lnTo>
                <a:lnTo>
                  <a:pt x="904" y="341"/>
                </a:lnTo>
                <a:lnTo>
                  <a:pt x="887" y="327"/>
                </a:lnTo>
                <a:lnTo>
                  <a:pt x="870" y="293"/>
                </a:lnTo>
                <a:lnTo>
                  <a:pt x="870" y="276"/>
                </a:lnTo>
                <a:lnTo>
                  <a:pt x="972" y="251"/>
                </a:lnTo>
                <a:lnTo>
                  <a:pt x="990" y="231"/>
                </a:lnTo>
                <a:lnTo>
                  <a:pt x="981" y="209"/>
                </a:lnTo>
                <a:lnTo>
                  <a:pt x="943" y="201"/>
                </a:lnTo>
                <a:lnTo>
                  <a:pt x="929" y="189"/>
                </a:lnTo>
                <a:lnTo>
                  <a:pt x="718" y="167"/>
                </a:lnTo>
                <a:lnTo>
                  <a:pt x="658" y="172"/>
                </a:lnTo>
                <a:lnTo>
                  <a:pt x="604" y="205"/>
                </a:lnTo>
                <a:lnTo>
                  <a:pt x="557" y="251"/>
                </a:lnTo>
                <a:lnTo>
                  <a:pt x="519" y="302"/>
                </a:lnTo>
                <a:lnTo>
                  <a:pt x="451" y="325"/>
                </a:lnTo>
                <a:lnTo>
                  <a:pt x="370" y="332"/>
                </a:lnTo>
                <a:lnTo>
                  <a:pt x="323" y="349"/>
                </a:lnTo>
                <a:lnTo>
                  <a:pt x="281" y="403"/>
                </a:lnTo>
                <a:lnTo>
                  <a:pt x="230" y="412"/>
                </a:lnTo>
                <a:lnTo>
                  <a:pt x="213" y="420"/>
                </a:lnTo>
                <a:lnTo>
                  <a:pt x="129" y="482"/>
                </a:lnTo>
                <a:lnTo>
                  <a:pt x="120" y="482"/>
                </a:lnTo>
                <a:lnTo>
                  <a:pt x="117" y="466"/>
                </a:lnTo>
                <a:lnTo>
                  <a:pt x="99" y="449"/>
                </a:lnTo>
                <a:lnTo>
                  <a:pt x="0" y="455"/>
                </a:lnTo>
                <a:lnTo>
                  <a:pt x="0" y="441"/>
                </a:lnTo>
                <a:lnTo>
                  <a:pt x="78" y="396"/>
                </a:lnTo>
                <a:lnTo>
                  <a:pt x="133" y="390"/>
                </a:lnTo>
                <a:lnTo>
                  <a:pt x="141" y="383"/>
                </a:lnTo>
                <a:lnTo>
                  <a:pt x="147" y="366"/>
                </a:lnTo>
                <a:lnTo>
                  <a:pt x="147" y="257"/>
                </a:lnTo>
                <a:lnTo>
                  <a:pt x="163" y="226"/>
                </a:lnTo>
                <a:lnTo>
                  <a:pt x="238" y="176"/>
                </a:lnTo>
                <a:lnTo>
                  <a:pt x="337" y="130"/>
                </a:lnTo>
                <a:lnTo>
                  <a:pt x="358" y="125"/>
                </a:lnTo>
                <a:lnTo>
                  <a:pt x="454" y="79"/>
                </a:lnTo>
                <a:lnTo>
                  <a:pt x="675" y="29"/>
                </a:lnTo>
                <a:lnTo>
                  <a:pt x="752" y="3"/>
                </a:lnTo>
                <a:lnTo>
                  <a:pt x="1003" y="0"/>
                </a:lnTo>
                <a:lnTo>
                  <a:pt x="1112" y="20"/>
                </a:lnTo>
                <a:lnTo>
                  <a:pt x="1227" y="25"/>
                </a:lnTo>
                <a:lnTo>
                  <a:pt x="1295" y="20"/>
                </a:lnTo>
                <a:lnTo>
                  <a:pt x="1336" y="54"/>
                </a:lnTo>
                <a:lnTo>
                  <a:pt x="1366" y="67"/>
                </a:lnTo>
                <a:lnTo>
                  <a:pt x="1490" y="62"/>
                </a:lnTo>
                <a:lnTo>
                  <a:pt x="1524" y="79"/>
                </a:lnTo>
                <a:lnTo>
                  <a:pt x="1612" y="150"/>
                </a:lnTo>
                <a:lnTo>
                  <a:pt x="1637" y="189"/>
                </a:lnTo>
                <a:lnTo>
                  <a:pt x="1700" y="240"/>
                </a:lnTo>
                <a:lnTo>
                  <a:pt x="1751" y="257"/>
                </a:lnTo>
                <a:lnTo>
                  <a:pt x="1879" y="251"/>
                </a:lnTo>
                <a:lnTo>
                  <a:pt x="1913" y="273"/>
                </a:lnTo>
                <a:lnTo>
                  <a:pt x="1968" y="273"/>
                </a:lnTo>
                <a:lnTo>
                  <a:pt x="1985" y="293"/>
                </a:lnTo>
                <a:lnTo>
                  <a:pt x="1968" y="293"/>
                </a:lnTo>
                <a:lnTo>
                  <a:pt x="1964" y="311"/>
                </a:lnTo>
                <a:lnTo>
                  <a:pt x="1989" y="325"/>
                </a:lnTo>
                <a:lnTo>
                  <a:pt x="2056" y="335"/>
                </a:lnTo>
                <a:lnTo>
                  <a:pt x="2099" y="358"/>
                </a:lnTo>
                <a:lnTo>
                  <a:pt x="2167" y="429"/>
                </a:lnTo>
                <a:lnTo>
                  <a:pt x="2269" y="458"/>
                </a:lnTo>
                <a:lnTo>
                  <a:pt x="2344" y="496"/>
                </a:lnTo>
                <a:lnTo>
                  <a:pt x="2394" y="508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6" name="Freeform 348">
            <a:extLst>
              <a:ext uri="{FF2B5EF4-FFF2-40B4-BE49-F238E27FC236}">
                <a16:creationId xmlns:a16="http://schemas.microsoft.com/office/drawing/2014/main" id="{A5138DEE-70EA-40F5-AF18-710E3C471256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147100" y="3092367"/>
            <a:ext cx="5140" cy="7750"/>
          </a:xfrm>
          <a:custGeom>
            <a:avLst/>
            <a:gdLst/>
            <a:ahLst/>
            <a:cxnLst>
              <a:cxn ang="0">
                <a:pos x="128" y="5"/>
              </a:cxn>
              <a:cxn ang="0">
                <a:pos x="136" y="42"/>
              </a:cxn>
              <a:cxn ang="0">
                <a:pos x="153" y="64"/>
              </a:cxn>
              <a:cxn ang="0">
                <a:pos x="165" y="128"/>
              </a:cxn>
              <a:cxn ang="0">
                <a:pos x="77" y="156"/>
              </a:cxn>
              <a:cxn ang="0">
                <a:pos x="38" y="156"/>
              </a:cxn>
              <a:cxn ang="0">
                <a:pos x="22" y="144"/>
              </a:cxn>
              <a:cxn ang="0">
                <a:pos x="8" y="131"/>
              </a:cxn>
              <a:cxn ang="0">
                <a:pos x="0" y="98"/>
              </a:cxn>
              <a:cxn ang="0">
                <a:pos x="51" y="123"/>
              </a:cxn>
              <a:cxn ang="0">
                <a:pos x="63" y="89"/>
              </a:cxn>
              <a:cxn ang="0">
                <a:pos x="51" y="68"/>
              </a:cxn>
              <a:cxn ang="0">
                <a:pos x="47" y="42"/>
              </a:cxn>
              <a:cxn ang="0">
                <a:pos x="51" y="9"/>
              </a:cxn>
              <a:cxn ang="0">
                <a:pos x="89" y="0"/>
              </a:cxn>
              <a:cxn ang="0">
                <a:pos x="114" y="5"/>
              </a:cxn>
              <a:cxn ang="0">
                <a:pos x="128" y="14"/>
              </a:cxn>
              <a:cxn ang="0">
                <a:pos x="128" y="5"/>
              </a:cxn>
            </a:cxnLst>
            <a:rect l="0" t="0" r="r" b="b"/>
            <a:pathLst>
              <a:path w="165" h="156">
                <a:moveTo>
                  <a:pt x="128" y="5"/>
                </a:moveTo>
                <a:lnTo>
                  <a:pt x="136" y="42"/>
                </a:lnTo>
                <a:lnTo>
                  <a:pt x="153" y="64"/>
                </a:lnTo>
                <a:lnTo>
                  <a:pt x="165" y="128"/>
                </a:lnTo>
                <a:lnTo>
                  <a:pt x="77" y="156"/>
                </a:lnTo>
                <a:lnTo>
                  <a:pt x="38" y="156"/>
                </a:lnTo>
                <a:lnTo>
                  <a:pt x="22" y="144"/>
                </a:lnTo>
                <a:lnTo>
                  <a:pt x="8" y="131"/>
                </a:lnTo>
                <a:lnTo>
                  <a:pt x="0" y="98"/>
                </a:lnTo>
                <a:lnTo>
                  <a:pt x="51" y="123"/>
                </a:lnTo>
                <a:lnTo>
                  <a:pt x="63" y="89"/>
                </a:lnTo>
                <a:lnTo>
                  <a:pt x="51" y="68"/>
                </a:lnTo>
                <a:lnTo>
                  <a:pt x="47" y="42"/>
                </a:lnTo>
                <a:lnTo>
                  <a:pt x="51" y="9"/>
                </a:lnTo>
                <a:lnTo>
                  <a:pt x="89" y="0"/>
                </a:lnTo>
                <a:lnTo>
                  <a:pt x="114" y="5"/>
                </a:lnTo>
                <a:lnTo>
                  <a:pt x="128" y="14"/>
                </a:lnTo>
                <a:lnTo>
                  <a:pt x="128" y="5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7" name="Freeform 349">
            <a:extLst>
              <a:ext uri="{FF2B5EF4-FFF2-40B4-BE49-F238E27FC236}">
                <a16:creationId xmlns:a16="http://schemas.microsoft.com/office/drawing/2014/main" id="{ACF7DEDC-A853-4E14-937D-0493315513FF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193354" y="3066536"/>
            <a:ext cx="11992" cy="11624"/>
          </a:xfrm>
          <a:custGeom>
            <a:avLst/>
            <a:gdLst/>
            <a:ahLst/>
            <a:cxnLst>
              <a:cxn ang="0">
                <a:pos x="211" y="85"/>
              </a:cxn>
              <a:cxn ang="0">
                <a:pos x="283" y="127"/>
              </a:cxn>
              <a:cxn ang="0">
                <a:pos x="308" y="156"/>
              </a:cxn>
              <a:cxn ang="0">
                <a:pos x="317" y="201"/>
              </a:cxn>
              <a:cxn ang="0">
                <a:pos x="266" y="198"/>
              </a:cxn>
              <a:cxn ang="0">
                <a:pos x="208" y="156"/>
              </a:cxn>
              <a:cxn ang="0">
                <a:pos x="169" y="97"/>
              </a:cxn>
              <a:cxn ang="0">
                <a:pos x="135" y="68"/>
              </a:cxn>
              <a:cxn ang="0">
                <a:pos x="59" y="59"/>
              </a:cxn>
              <a:cxn ang="0">
                <a:pos x="38" y="50"/>
              </a:cxn>
              <a:cxn ang="0">
                <a:pos x="8" y="29"/>
              </a:cxn>
              <a:cxn ang="0">
                <a:pos x="0" y="17"/>
              </a:cxn>
              <a:cxn ang="0">
                <a:pos x="0" y="0"/>
              </a:cxn>
              <a:cxn ang="0">
                <a:pos x="85" y="4"/>
              </a:cxn>
              <a:cxn ang="0">
                <a:pos x="211" y="85"/>
              </a:cxn>
            </a:cxnLst>
            <a:rect l="0" t="0" r="r" b="b"/>
            <a:pathLst>
              <a:path w="317" h="201">
                <a:moveTo>
                  <a:pt x="211" y="85"/>
                </a:moveTo>
                <a:lnTo>
                  <a:pt x="283" y="127"/>
                </a:lnTo>
                <a:lnTo>
                  <a:pt x="308" y="156"/>
                </a:lnTo>
                <a:lnTo>
                  <a:pt x="317" y="201"/>
                </a:lnTo>
                <a:lnTo>
                  <a:pt x="266" y="198"/>
                </a:lnTo>
                <a:lnTo>
                  <a:pt x="208" y="156"/>
                </a:lnTo>
                <a:lnTo>
                  <a:pt x="169" y="97"/>
                </a:lnTo>
                <a:lnTo>
                  <a:pt x="135" y="68"/>
                </a:lnTo>
                <a:lnTo>
                  <a:pt x="59" y="59"/>
                </a:lnTo>
                <a:lnTo>
                  <a:pt x="38" y="50"/>
                </a:lnTo>
                <a:lnTo>
                  <a:pt x="8" y="29"/>
                </a:lnTo>
                <a:lnTo>
                  <a:pt x="0" y="17"/>
                </a:lnTo>
                <a:lnTo>
                  <a:pt x="0" y="0"/>
                </a:lnTo>
                <a:lnTo>
                  <a:pt x="85" y="4"/>
                </a:lnTo>
                <a:lnTo>
                  <a:pt x="211" y="85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8" name="Freeform 350">
            <a:extLst>
              <a:ext uri="{FF2B5EF4-FFF2-40B4-BE49-F238E27FC236}">
                <a16:creationId xmlns:a16="http://schemas.microsoft.com/office/drawing/2014/main" id="{21874009-CB3F-437A-8F69-A295D1A4CF8D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07490" y="3113031"/>
            <a:ext cx="0" cy="3875"/>
          </a:xfrm>
          <a:custGeom>
            <a:avLst/>
            <a:gdLst/>
            <a:ahLst/>
            <a:cxnLst>
              <a:cxn ang="0">
                <a:pos x="34" y="2"/>
              </a:cxn>
              <a:cxn ang="0">
                <a:pos x="0" y="0"/>
              </a:cxn>
              <a:cxn ang="0">
                <a:pos x="11" y="30"/>
              </a:cxn>
              <a:cxn ang="0">
                <a:pos x="31" y="47"/>
              </a:cxn>
              <a:cxn ang="0">
                <a:pos x="46" y="42"/>
              </a:cxn>
              <a:cxn ang="0">
                <a:pos x="46" y="10"/>
              </a:cxn>
              <a:cxn ang="0">
                <a:pos x="34" y="2"/>
              </a:cxn>
            </a:cxnLst>
            <a:rect l="0" t="0" r="r" b="b"/>
            <a:pathLst>
              <a:path w="46" h="47">
                <a:moveTo>
                  <a:pt x="34" y="2"/>
                </a:moveTo>
                <a:lnTo>
                  <a:pt x="0" y="0"/>
                </a:lnTo>
                <a:lnTo>
                  <a:pt x="11" y="30"/>
                </a:lnTo>
                <a:lnTo>
                  <a:pt x="31" y="47"/>
                </a:lnTo>
                <a:lnTo>
                  <a:pt x="46" y="42"/>
                </a:lnTo>
                <a:lnTo>
                  <a:pt x="46" y="10"/>
                </a:lnTo>
                <a:lnTo>
                  <a:pt x="34" y="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9" name="Freeform 351">
            <a:extLst>
              <a:ext uri="{FF2B5EF4-FFF2-40B4-BE49-F238E27FC236}">
                <a16:creationId xmlns:a16="http://schemas.microsoft.com/office/drawing/2014/main" id="{50EADA0A-366F-4333-B83C-8CCB4947BB74}"/>
              </a:ext>
            </a:extLst>
          </p:cNvPr>
          <p:cNvSpPr>
            <a:spLocks noChangeAspect="1"/>
          </p:cNvSpPr>
          <p:nvPr/>
        </p:nvSpPr>
        <p:spPr bwMode="gray">
          <a:xfrm rot="20552049">
            <a:off x="7452031" y="3167276"/>
            <a:ext cx="1714" cy="5166"/>
          </a:xfrm>
          <a:custGeom>
            <a:avLst/>
            <a:gdLst/>
            <a:ahLst/>
            <a:cxnLst>
              <a:cxn ang="0">
                <a:pos x="25" y="0"/>
              </a:cxn>
              <a:cxn ang="0">
                <a:pos x="0" y="97"/>
              </a:cxn>
              <a:cxn ang="0">
                <a:pos x="25" y="103"/>
              </a:cxn>
              <a:cxn ang="0">
                <a:pos x="45" y="94"/>
              </a:cxn>
              <a:cxn ang="0">
                <a:pos x="45" y="62"/>
              </a:cxn>
              <a:cxn ang="0">
                <a:pos x="39" y="20"/>
              </a:cxn>
              <a:cxn ang="0">
                <a:pos x="25" y="0"/>
              </a:cxn>
            </a:cxnLst>
            <a:rect l="0" t="0" r="r" b="b"/>
            <a:pathLst>
              <a:path w="45" h="103">
                <a:moveTo>
                  <a:pt x="25" y="0"/>
                </a:moveTo>
                <a:lnTo>
                  <a:pt x="0" y="97"/>
                </a:lnTo>
                <a:lnTo>
                  <a:pt x="25" y="103"/>
                </a:lnTo>
                <a:lnTo>
                  <a:pt x="45" y="94"/>
                </a:lnTo>
                <a:lnTo>
                  <a:pt x="45" y="62"/>
                </a:lnTo>
                <a:lnTo>
                  <a:pt x="39" y="20"/>
                </a:lnTo>
                <a:lnTo>
                  <a:pt x="25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635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sz="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90" name="Group 362">
            <a:extLst>
              <a:ext uri="{FF2B5EF4-FFF2-40B4-BE49-F238E27FC236}">
                <a16:creationId xmlns:a16="http://schemas.microsoft.com/office/drawing/2014/main" id="{8D5C97C4-EAFA-495A-90F3-C3981D8F99B1}"/>
              </a:ext>
            </a:extLst>
          </p:cNvPr>
          <p:cNvGrpSpPr/>
          <p:nvPr/>
        </p:nvGrpSpPr>
        <p:grpSpPr bwMode="gray">
          <a:xfrm>
            <a:off x="1611545" y="1945484"/>
            <a:ext cx="949055" cy="902795"/>
            <a:chOff x="4580731" y="1911697"/>
            <a:chExt cx="879476" cy="1109663"/>
          </a:xfrm>
          <a:solidFill>
            <a:schemeClr val="accent1">
              <a:alpha val="70000"/>
            </a:schemeClr>
          </a:solidFill>
        </p:grpSpPr>
        <p:sp>
          <p:nvSpPr>
            <p:cNvPr id="1146" name="Freeform 175">
              <a:extLst>
                <a:ext uri="{FF2B5EF4-FFF2-40B4-BE49-F238E27FC236}">
                  <a16:creationId xmlns:a16="http://schemas.microsoft.com/office/drawing/2014/main" id="{67CCFE09-8F58-45E4-A541-EDC9539F06E9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923631" y="2716560"/>
              <a:ext cx="133350" cy="65088"/>
            </a:xfrm>
            <a:custGeom>
              <a:avLst/>
              <a:gdLst/>
              <a:ahLst/>
              <a:cxnLst>
                <a:cxn ang="0">
                  <a:pos x="234" y="27"/>
                </a:cxn>
                <a:cxn ang="0">
                  <a:pos x="213" y="43"/>
                </a:cxn>
                <a:cxn ang="0">
                  <a:pos x="188" y="62"/>
                </a:cxn>
                <a:cxn ang="0">
                  <a:pos x="184" y="90"/>
                </a:cxn>
                <a:cxn ang="0">
                  <a:pos x="191" y="113"/>
                </a:cxn>
                <a:cxn ang="0">
                  <a:pos x="179" y="110"/>
                </a:cxn>
                <a:cxn ang="0">
                  <a:pos x="153" y="106"/>
                </a:cxn>
                <a:cxn ang="0">
                  <a:pos x="116" y="114"/>
                </a:cxn>
                <a:cxn ang="0">
                  <a:pos x="83" y="127"/>
                </a:cxn>
                <a:cxn ang="0">
                  <a:pos x="59" y="118"/>
                </a:cxn>
                <a:cxn ang="0">
                  <a:pos x="49" y="132"/>
                </a:cxn>
                <a:cxn ang="0">
                  <a:pos x="34" y="129"/>
                </a:cxn>
                <a:cxn ang="0">
                  <a:pos x="19" y="119"/>
                </a:cxn>
                <a:cxn ang="0">
                  <a:pos x="0" y="123"/>
                </a:cxn>
                <a:cxn ang="0">
                  <a:pos x="16" y="137"/>
                </a:cxn>
                <a:cxn ang="0">
                  <a:pos x="17" y="155"/>
                </a:cxn>
                <a:cxn ang="0">
                  <a:pos x="17" y="167"/>
                </a:cxn>
                <a:cxn ang="0">
                  <a:pos x="36" y="172"/>
                </a:cxn>
                <a:cxn ang="0">
                  <a:pos x="51" y="173"/>
                </a:cxn>
                <a:cxn ang="0">
                  <a:pos x="68" y="177"/>
                </a:cxn>
                <a:cxn ang="0">
                  <a:pos x="104" y="165"/>
                </a:cxn>
                <a:cxn ang="0">
                  <a:pos x="132" y="161"/>
                </a:cxn>
                <a:cxn ang="0">
                  <a:pos x="143" y="156"/>
                </a:cxn>
                <a:cxn ang="0">
                  <a:pos x="146" y="164"/>
                </a:cxn>
                <a:cxn ang="0">
                  <a:pos x="152" y="178"/>
                </a:cxn>
                <a:cxn ang="0">
                  <a:pos x="168" y="187"/>
                </a:cxn>
                <a:cxn ang="0">
                  <a:pos x="208" y="198"/>
                </a:cxn>
                <a:cxn ang="0">
                  <a:pos x="231" y="203"/>
                </a:cxn>
                <a:cxn ang="0">
                  <a:pos x="275" y="205"/>
                </a:cxn>
                <a:cxn ang="0">
                  <a:pos x="292" y="189"/>
                </a:cxn>
                <a:cxn ang="0">
                  <a:pos x="325" y="191"/>
                </a:cxn>
                <a:cxn ang="0">
                  <a:pos x="334" y="182"/>
                </a:cxn>
                <a:cxn ang="0">
                  <a:pos x="353" y="176"/>
                </a:cxn>
                <a:cxn ang="0">
                  <a:pos x="372" y="161"/>
                </a:cxn>
                <a:cxn ang="0">
                  <a:pos x="382" y="148"/>
                </a:cxn>
                <a:cxn ang="0">
                  <a:pos x="390" y="119"/>
                </a:cxn>
                <a:cxn ang="0">
                  <a:pos x="388" y="103"/>
                </a:cxn>
                <a:cxn ang="0">
                  <a:pos x="420" y="95"/>
                </a:cxn>
                <a:cxn ang="0">
                  <a:pos x="412" y="62"/>
                </a:cxn>
                <a:cxn ang="0">
                  <a:pos x="406" y="26"/>
                </a:cxn>
                <a:cxn ang="0">
                  <a:pos x="362" y="19"/>
                </a:cxn>
                <a:cxn ang="0">
                  <a:pos x="340" y="1"/>
                </a:cxn>
                <a:cxn ang="0">
                  <a:pos x="301" y="10"/>
                </a:cxn>
                <a:cxn ang="0">
                  <a:pos x="287" y="27"/>
                </a:cxn>
                <a:cxn ang="0">
                  <a:pos x="267" y="32"/>
                </a:cxn>
                <a:cxn ang="0">
                  <a:pos x="249" y="25"/>
                </a:cxn>
              </a:cxnLst>
              <a:rect l="0" t="0" r="r" b="b"/>
              <a:pathLst>
                <a:path w="420" h="205">
                  <a:moveTo>
                    <a:pt x="235" y="20"/>
                  </a:moveTo>
                  <a:lnTo>
                    <a:pt x="234" y="27"/>
                  </a:lnTo>
                  <a:lnTo>
                    <a:pt x="217" y="35"/>
                  </a:lnTo>
                  <a:lnTo>
                    <a:pt x="213" y="43"/>
                  </a:lnTo>
                  <a:lnTo>
                    <a:pt x="210" y="53"/>
                  </a:lnTo>
                  <a:lnTo>
                    <a:pt x="188" y="62"/>
                  </a:lnTo>
                  <a:lnTo>
                    <a:pt x="183" y="74"/>
                  </a:lnTo>
                  <a:lnTo>
                    <a:pt x="184" y="90"/>
                  </a:lnTo>
                  <a:lnTo>
                    <a:pt x="191" y="106"/>
                  </a:lnTo>
                  <a:lnTo>
                    <a:pt x="191" y="113"/>
                  </a:lnTo>
                  <a:lnTo>
                    <a:pt x="184" y="117"/>
                  </a:lnTo>
                  <a:lnTo>
                    <a:pt x="179" y="110"/>
                  </a:lnTo>
                  <a:lnTo>
                    <a:pt x="164" y="110"/>
                  </a:lnTo>
                  <a:lnTo>
                    <a:pt x="153" y="106"/>
                  </a:lnTo>
                  <a:lnTo>
                    <a:pt x="149" y="111"/>
                  </a:lnTo>
                  <a:lnTo>
                    <a:pt x="116" y="114"/>
                  </a:lnTo>
                  <a:lnTo>
                    <a:pt x="97" y="127"/>
                  </a:lnTo>
                  <a:lnTo>
                    <a:pt x="83" y="127"/>
                  </a:lnTo>
                  <a:lnTo>
                    <a:pt x="70" y="119"/>
                  </a:lnTo>
                  <a:lnTo>
                    <a:pt x="59" y="118"/>
                  </a:lnTo>
                  <a:lnTo>
                    <a:pt x="51" y="124"/>
                  </a:lnTo>
                  <a:lnTo>
                    <a:pt x="49" y="132"/>
                  </a:lnTo>
                  <a:lnTo>
                    <a:pt x="44" y="134"/>
                  </a:lnTo>
                  <a:lnTo>
                    <a:pt x="34" y="129"/>
                  </a:lnTo>
                  <a:lnTo>
                    <a:pt x="28" y="121"/>
                  </a:lnTo>
                  <a:lnTo>
                    <a:pt x="19" y="119"/>
                  </a:lnTo>
                  <a:lnTo>
                    <a:pt x="11" y="119"/>
                  </a:lnTo>
                  <a:lnTo>
                    <a:pt x="0" y="123"/>
                  </a:lnTo>
                  <a:lnTo>
                    <a:pt x="7" y="132"/>
                  </a:lnTo>
                  <a:lnTo>
                    <a:pt x="16" y="137"/>
                  </a:lnTo>
                  <a:lnTo>
                    <a:pt x="17" y="144"/>
                  </a:lnTo>
                  <a:lnTo>
                    <a:pt x="17" y="155"/>
                  </a:lnTo>
                  <a:lnTo>
                    <a:pt x="11" y="162"/>
                  </a:lnTo>
                  <a:lnTo>
                    <a:pt x="17" y="167"/>
                  </a:lnTo>
                  <a:lnTo>
                    <a:pt x="27" y="171"/>
                  </a:lnTo>
                  <a:lnTo>
                    <a:pt x="36" y="172"/>
                  </a:lnTo>
                  <a:lnTo>
                    <a:pt x="44" y="168"/>
                  </a:lnTo>
                  <a:lnTo>
                    <a:pt x="51" y="173"/>
                  </a:lnTo>
                  <a:lnTo>
                    <a:pt x="65" y="178"/>
                  </a:lnTo>
                  <a:lnTo>
                    <a:pt x="68" y="177"/>
                  </a:lnTo>
                  <a:lnTo>
                    <a:pt x="84" y="172"/>
                  </a:lnTo>
                  <a:lnTo>
                    <a:pt x="104" y="165"/>
                  </a:lnTo>
                  <a:lnTo>
                    <a:pt x="122" y="164"/>
                  </a:lnTo>
                  <a:lnTo>
                    <a:pt x="132" y="161"/>
                  </a:lnTo>
                  <a:lnTo>
                    <a:pt x="137" y="157"/>
                  </a:lnTo>
                  <a:lnTo>
                    <a:pt x="143" y="156"/>
                  </a:lnTo>
                  <a:lnTo>
                    <a:pt x="146" y="159"/>
                  </a:lnTo>
                  <a:lnTo>
                    <a:pt x="146" y="164"/>
                  </a:lnTo>
                  <a:lnTo>
                    <a:pt x="148" y="171"/>
                  </a:lnTo>
                  <a:lnTo>
                    <a:pt x="152" y="178"/>
                  </a:lnTo>
                  <a:lnTo>
                    <a:pt x="163" y="187"/>
                  </a:lnTo>
                  <a:lnTo>
                    <a:pt x="168" y="187"/>
                  </a:lnTo>
                  <a:lnTo>
                    <a:pt x="178" y="193"/>
                  </a:lnTo>
                  <a:lnTo>
                    <a:pt x="208" y="198"/>
                  </a:lnTo>
                  <a:lnTo>
                    <a:pt x="222" y="203"/>
                  </a:lnTo>
                  <a:lnTo>
                    <a:pt x="231" y="203"/>
                  </a:lnTo>
                  <a:lnTo>
                    <a:pt x="247" y="203"/>
                  </a:lnTo>
                  <a:lnTo>
                    <a:pt x="275" y="205"/>
                  </a:lnTo>
                  <a:lnTo>
                    <a:pt x="283" y="200"/>
                  </a:lnTo>
                  <a:lnTo>
                    <a:pt x="292" y="189"/>
                  </a:lnTo>
                  <a:lnTo>
                    <a:pt x="305" y="187"/>
                  </a:lnTo>
                  <a:lnTo>
                    <a:pt x="325" y="191"/>
                  </a:lnTo>
                  <a:lnTo>
                    <a:pt x="330" y="182"/>
                  </a:lnTo>
                  <a:lnTo>
                    <a:pt x="334" y="182"/>
                  </a:lnTo>
                  <a:lnTo>
                    <a:pt x="351" y="184"/>
                  </a:lnTo>
                  <a:lnTo>
                    <a:pt x="353" y="176"/>
                  </a:lnTo>
                  <a:lnTo>
                    <a:pt x="362" y="172"/>
                  </a:lnTo>
                  <a:lnTo>
                    <a:pt x="372" y="161"/>
                  </a:lnTo>
                  <a:lnTo>
                    <a:pt x="383" y="159"/>
                  </a:lnTo>
                  <a:lnTo>
                    <a:pt x="382" y="148"/>
                  </a:lnTo>
                  <a:lnTo>
                    <a:pt x="382" y="138"/>
                  </a:lnTo>
                  <a:lnTo>
                    <a:pt x="390" y="119"/>
                  </a:lnTo>
                  <a:lnTo>
                    <a:pt x="384" y="111"/>
                  </a:lnTo>
                  <a:lnTo>
                    <a:pt x="388" y="103"/>
                  </a:lnTo>
                  <a:lnTo>
                    <a:pt x="415" y="103"/>
                  </a:lnTo>
                  <a:lnTo>
                    <a:pt x="420" y="95"/>
                  </a:lnTo>
                  <a:lnTo>
                    <a:pt x="420" y="75"/>
                  </a:lnTo>
                  <a:lnTo>
                    <a:pt x="412" y="62"/>
                  </a:lnTo>
                  <a:lnTo>
                    <a:pt x="406" y="40"/>
                  </a:lnTo>
                  <a:lnTo>
                    <a:pt x="406" y="26"/>
                  </a:lnTo>
                  <a:lnTo>
                    <a:pt x="398" y="15"/>
                  </a:lnTo>
                  <a:lnTo>
                    <a:pt x="362" y="19"/>
                  </a:lnTo>
                  <a:lnTo>
                    <a:pt x="348" y="6"/>
                  </a:lnTo>
                  <a:lnTo>
                    <a:pt x="340" y="1"/>
                  </a:lnTo>
                  <a:lnTo>
                    <a:pt x="307" y="0"/>
                  </a:lnTo>
                  <a:lnTo>
                    <a:pt x="301" y="10"/>
                  </a:lnTo>
                  <a:lnTo>
                    <a:pt x="297" y="19"/>
                  </a:lnTo>
                  <a:lnTo>
                    <a:pt x="287" y="27"/>
                  </a:lnTo>
                  <a:lnTo>
                    <a:pt x="278" y="31"/>
                  </a:lnTo>
                  <a:lnTo>
                    <a:pt x="267" y="32"/>
                  </a:lnTo>
                  <a:lnTo>
                    <a:pt x="256" y="31"/>
                  </a:lnTo>
                  <a:lnTo>
                    <a:pt x="249" y="25"/>
                  </a:lnTo>
                  <a:lnTo>
                    <a:pt x="235" y="2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7" name="Freeform 176">
              <a:extLst>
                <a:ext uri="{FF2B5EF4-FFF2-40B4-BE49-F238E27FC236}">
                  <a16:creationId xmlns:a16="http://schemas.microsoft.com/office/drawing/2014/main" id="{DFF073DF-5459-4D84-A37C-DEA45CA916E7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783931" y="2875310"/>
              <a:ext cx="7938" cy="4763"/>
            </a:xfrm>
            <a:custGeom>
              <a:avLst/>
              <a:gdLst/>
              <a:ahLst/>
              <a:cxnLst>
                <a:cxn ang="0">
                  <a:pos x="18" y="7"/>
                </a:cxn>
                <a:cxn ang="0">
                  <a:pos x="21" y="11"/>
                </a:cxn>
                <a:cxn ang="0">
                  <a:pos x="16" y="13"/>
                </a:cxn>
                <a:cxn ang="0">
                  <a:pos x="10" y="12"/>
                </a:cxn>
                <a:cxn ang="0">
                  <a:pos x="6" y="7"/>
                </a:cxn>
                <a:cxn ang="0">
                  <a:pos x="0" y="0"/>
                </a:cxn>
                <a:cxn ang="0">
                  <a:pos x="13" y="1"/>
                </a:cxn>
                <a:cxn ang="0">
                  <a:pos x="18" y="7"/>
                </a:cxn>
              </a:cxnLst>
              <a:rect l="0" t="0" r="r" b="b"/>
              <a:pathLst>
                <a:path w="21" h="13">
                  <a:moveTo>
                    <a:pt x="18" y="7"/>
                  </a:moveTo>
                  <a:lnTo>
                    <a:pt x="21" y="11"/>
                  </a:lnTo>
                  <a:lnTo>
                    <a:pt x="16" y="13"/>
                  </a:lnTo>
                  <a:lnTo>
                    <a:pt x="10" y="12"/>
                  </a:lnTo>
                  <a:lnTo>
                    <a:pt x="6" y="7"/>
                  </a:lnTo>
                  <a:lnTo>
                    <a:pt x="0" y="0"/>
                  </a:lnTo>
                  <a:lnTo>
                    <a:pt x="13" y="1"/>
                  </a:lnTo>
                  <a:lnTo>
                    <a:pt x="18" y="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8" name="Freeform 177">
              <a:extLst>
                <a:ext uri="{FF2B5EF4-FFF2-40B4-BE49-F238E27FC236}">
                  <a16:creationId xmlns:a16="http://schemas.microsoft.com/office/drawing/2014/main" id="{75A22060-ED9F-4552-B333-7ABACD8C957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925219" y="2757835"/>
              <a:ext cx="4763" cy="9525"/>
            </a:xfrm>
            <a:custGeom>
              <a:avLst/>
              <a:gdLst/>
              <a:ahLst/>
              <a:cxnLst>
                <a:cxn ang="0">
                  <a:pos x="8" y="30"/>
                </a:cxn>
                <a:cxn ang="0">
                  <a:pos x="14" y="23"/>
                </a:cxn>
                <a:cxn ang="0">
                  <a:pos x="14" y="12"/>
                </a:cxn>
                <a:cxn ang="0">
                  <a:pos x="13" y="5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0" y="18"/>
                </a:cxn>
                <a:cxn ang="0">
                  <a:pos x="8" y="30"/>
                </a:cxn>
              </a:cxnLst>
              <a:rect l="0" t="0" r="r" b="b"/>
              <a:pathLst>
                <a:path w="14" h="30">
                  <a:moveTo>
                    <a:pt x="8" y="30"/>
                  </a:moveTo>
                  <a:lnTo>
                    <a:pt x="14" y="23"/>
                  </a:lnTo>
                  <a:lnTo>
                    <a:pt x="14" y="12"/>
                  </a:lnTo>
                  <a:lnTo>
                    <a:pt x="13" y="5"/>
                  </a:lnTo>
                  <a:lnTo>
                    <a:pt x="4" y="0"/>
                  </a:lnTo>
                  <a:lnTo>
                    <a:pt x="2" y="8"/>
                  </a:lnTo>
                  <a:lnTo>
                    <a:pt x="0" y="18"/>
                  </a:lnTo>
                  <a:lnTo>
                    <a:pt x="8" y="3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149" name="Group 178">
              <a:extLst>
                <a:ext uri="{FF2B5EF4-FFF2-40B4-BE49-F238E27FC236}">
                  <a16:creationId xmlns:a16="http://schemas.microsoft.com/office/drawing/2014/main" id="{61C5BA32-F7B4-4144-A1F8-9CB5CEC1F22A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4876006" y="2765784"/>
              <a:ext cx="204788" cy="242889"/>
              <a:chOff x="2589" y="1903"/>
              <a:chExt cx="129" cy="153"/>
            </a:xfrm>
            <a:grpFill/>
          </p:grpSpPr>
          <p:sp>
            <p:nvSpPr>
              <p:cNvPr id="1192" name="Freeform 179">
                <a:extLst>
                  <a:ext uri="{FF2B5EF4-FFF2-40B4-BE49-F238E27FC236}">
                    <a16:creationId xmlns:a16="http://schemas.microsoft.com/office/drawing/2014/main" id="{B775EDE9-971A-4636-BFC7-F22CDFFABC58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653" y="2034"/>
                <a:ext cx="34" cy="22"/>
              </a:xfrm>
              <a:custGeom>
                <a:avLst/>
                <a:gdLst/>
                <a:ahLst/>
                <a:cxnLst>
                  <a:cxn ang="0">
                    <a:pos x="172" y="0"/>
                  </a:cxn>
                  <a:cxn ang="0">
                    <a:pos x="168" y="1"/>
                  </a:cxn>
                  <a:cxn ang="0">
                    <a:pos x="168" y="2"/>
                  </a:cxn>
                  <a:cxn ang="0">
                    <a:pos x="167" y="12"/>
                  </a:cxn>
                  <a:cxn ang="0">
                    <a:pos x="153" y="34"/>
                  </a:cxn>
                  <a:cxn ang="0">
                    <a:pos x="143" y="60"/>
                  </a:cxn>
                  <a:cxn ang="0">
                    <a:pos x="142" y="66"/>
                  </a:cxn>
                  <a:cxn ang="0">
                    <a:pos x="146" y="70"/>
                  </a:cxn>
                  <a:cxn ang="0">
                    <a:pos x="147" y="75"/>
                  </a:cxn>
                  <a:cxn ang="0">
                    <a:pos x="152" y="87"/>
                  </a:cxn>
                  <a:cxn ang="0">
                    <a:pos x="146" y="103"/>
                  </a:cxn>
                  <a:cxn ang="0">
                    <a:pos x="145" y="110"/>
                  </a:cxn>
                  <a:cxn ang="0">
                    <a:pos x="130" y="110"/>
                  </a:cxn>
                  <a:cxn ang="0">
                    <a:pos x="118" y="108"/>
                  </a:cxn>
                  <a:cxn ang="0">
                    <a:pos x="108" y="98"/>
                  </a:cxn>
                  <a:cxn ang="0">
                    <a:pos x="99" y="88"/>
                  </a:cxn>
                  <a:cxn ang="0">
                    <a:pos x="84" y="83"/>
                  </a:cxn>
                  <a:cxn ang="0">
                    <a:pos x="76" y="82"/>
                  </a:cxn>
                  <a:cxn ang="0">
                    <a:pos x="67" y="79"/>
                  </a:cxn>
                  <a:cxn ang="0">
                    <a:pos x="61" y="71"/>
                  </a:cxn>
                  <a:cxn ang="0">
                    <a:pos x="49" y="66"/>
                  </a:cxn>
                  <a:cxn ang="0">
                    <a:pos x="37" y="56"/>
                  </a:cxn>
                  <a:cxn ang="0">
                    <a:pos x="25" y="51"/>
                  </a:cxn>
                  <a:cxn ang="0">
                    <a:pos x="8" y="48"/>
                  </a:cxn>
                  <a:cxn ang="0">
                    <a:pos x="2" y="40"/>
                  </a:cxn>
                  <a:cxn ang="0">
                    <a:pos x="0" y="26"/>
                  </a:cxn>
                  <a:cxn ang="0">
                    <a:pos x="1" y="18"/>
                  </a:cxn>
                  <a:cxn ang="0">
                    <a:pos x="3" y="15"/>
                  </a:cxn>
                  <a:cxn ang="0">
                    <a:pos x="6" y="10"/>
                  </a:cxn>
                  <a:cxn ang="0">
                    <a:pos x="9" y="8"/>
                  </a:cxn>
                  <a:cxn ang="0">
                    <a:pos x="19" y="15"/>
                  </a:cxn>
                  <a:cxn ang="0">
                    <a:pos x="25" y="15"/>
                  </a:cxn>
                  <a:cxn ang="0">
                    <a:pos x="41" y="5"/>
                  </a:cxn>
                  <a:cxn ang="0">
                    <a:pos x="62" y="15"/>
                  </a:cxn>
                  <a:cxn ang="0">
                    <a:pos x="66" y="22"/>
                  </a:cxn>
                  <a:cxn ang="0">
                    <a:pos x="73" y="22"/>
                  </a:cxn>
                  <a:cxn ang="0">
                    <a:pos x="80" y="20"/>
                  </a:cxn>
                  <a:cxn ang="0">
                    <a:pos x="110" y="16"/>
                  </a:cxn>
                  <a:cxn ang="0">
                    <a:pos x="119" y="13"/>
                  </a:cxn>
                  <a:cxn ang="0">
                    <a:pos x="127" y="8"/>
                  </a:cxn>
                  <a:cxn ang="0">
                    <a:pos x="146" y="8"/>
                  </a:cxn>
                  <a:cxn ang="0">
                    <a:pos x="152" y="4"/>
                  </a:cxn>
                  <a:cxn ang="0">
                    <a:pos x="163" y="2"/>
                  </a:cxn>
                  <a:cxn ang="0">
                    <a:pos x="172" y="0"/>
                  </a:cxn>
                </a:cxnLst>
                <a:rect l="0" t="0" r="r" b="b"/>
                <a:pathLst>
                  <a:path w="172" h="110">
                    <a:moveTo>
                      <a:pt x="172" y="0"/>
                    </a:moveTo>
                    <a:lnTo>
                      <a:pt x="168" y="1"/>
                    </a:lnTo>
                    <a:lnTo>
                      <a:pt x="168" y="2"/>
                    </a:lnTo>
                    <a:lnTo>
                      <a:pt x="167" y="12"/>
                    </a:lnTo>
                    <a:lnTo>
                      <a:pt x="153" y="34"/>
                    </a:lnTo>
                    <a:lnTo>
                      <a:pt x="143" y="60"/>
                    </a:lnTo>
                    <a:lnTo>
                      <a:pt x="142" y="66"/>
                    </a:lnTo>
                    <a:lnTo>
                      <a:pt x="146" y="70"/>
                    </a:lnTo>
                    <a:lnTo>
                      <a:pt x="147" y="75"/>
                    </a:lnTo>
                    <a:lnTo>
                      <a:pt x="152" y="87"/>
                    </a:lnTo>
                    <a:lnTo>
                      <a:pt x="146" y="103"/>
                    </a:lnTo>
                    <a:lnTo>
                      <a:pt x="145" y="110"/>
                    </a:lnTo>
                    <a:lnTo>
                      <a:pt x="130" y="110"/>
                    </a:lnTo>
                    <a:lnTo>
                      <a:pt x="118" y="108"/>
                    </a:lnTo>
                    <a:lnTo>
                      <a:pt x="108" y="98"/>
                    </a:lnTo>
                    <a:lnTo>
                      <a:pt x="99" y="88"/>
                    </a:lnTo>
                    <a:lnTo>
                      <a:pt x="84" y="83"/>
                    </a:lnTo>
                    <a:lnTo>
                      <a:pt x="76" y="82"/>
                    </a:lnTo>
                    <a:lnTo>
                      <a:pt x="67" y="79"/>
                    </a:lnTo>
                    <a:lnTo>
                      <a:pt x="61" y="71"/>
                    </a:lnTo>
                    <a:lnTo>
                      <a:pt x="49" y="66"/>
                    </a:lnTo>
                    <a:lnTo>
                      <a:pt x="37" y="56"/>
                    </a:lnTo>
                    <a:lnTo>
                      <a:pt x="25" y="51"/>
                    </a:lnTo>
                    <a:lnTo>
                      <a:pt x="8" y="48"/>
                    </a:lnTo>
                    <a:lnTo>
                      <a:pt x="2" y="40"/>
                    </a:lnTo>
                    <a:lnTo>
                      <a:pt x="0" y="26"/>
                    </a:lnTo>
                    <a:lnTo>
                      <a:pt x="1" y="18"/>
                    </a:lnTo>
                    <a:lnTo>
                      <a:pt x="3" y="15"/>
                    </a:lnTo>
                    <a:lnTo>
                      <a:pt x="6" y="10"/>
                    </a:lnTo>
                    <a:lnTo>
                      <a:pt x="9" y="8"/>
                    </a:lnTo>
                    <a:lnTo>
                      <a:pt x="19" y="15"/>
                    </a:lnTo>
                    <a:lnTo>
                      <a:pt x="25" y="15"/>
                    </a:lnTo>
                    <a:lnTo>
                      <a:pt x="41" y="5"/>
                    </a:lnTo>
                    <a:lnTo>
                      <a:pt x="62" y="15"/>
                    </a:lnTo>
                    <a:lnTo>
                      <a:pt x="66" y="22"/>
                    </a:lnTo>
                    <a:lnTo>
                      <a:pt x="73" y="22"/>
                    </a:lnTo>
                    <a:lnTo>
                      <a:pt x="80" y="20"/>
                    </a:lnTo>
                    <a:lnTo>
                      <a:pt x="110" y="16"/>
                    </a:lnTo>
                    <a:lnTo>
                      <a:pt x="119" y="13"/>
                    </a:lnTo>
                    <a:lnTo>
                      <a:pt x="127" y="8"/>
                    </a:lnTo>
                    <a:lnTo>
                      <a:pt x="146" y="8"/>
                    </a:lnTo>
                    <a:lnTo>
                      <a:pt x="152" y="4"/>
                    </a:lnTo>
                    <a:lnTo>
                      <a:pt x="163" y="2"/>
                    </a:lnTo>
                    <a:lnTo>
                      <a:pt x="172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93" name="Freeform 180">
                <a:extLst>
                  <a:ext uri="{FF2B5EF4-FFF2-40B4-BE49-F238E27FC236}">
                    <a16:creationId xmlns:a16="http://schemas.microsoft.com/office/drawing/2014/main" id="{483AA0B0-7762-462C-87D4-2C9BBB861A26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606" y="1991"/>
                <a:ext cx="16" cy="35"/>
              </a:xfrm>
              <a:custGeom>
                <a:avLst/>
                <a:gdLst/>
                <a:ahLst/>
                <a:cxnLst>
                  <a:cxn ang="0">
                    <a:pos x="50" y="0"/>
                  </a:cxn>
                  <a:cxn ang="0">
                    <a:pos x="63" y="5"/>
                  </a:cxn>
                  <a:cxn ang="0">
                    <a:pos x="64" y="8"/>
                  </a:cxn>
                  <a:cxn ang="0">
                    <a:pos x="70" y="12"/>
                  </a:cxn>
                  <a:cxn ang="0">
                    <a:pos x="75" y="24"/>
                  </a:cxn>
                  <a:cxn ang="0">
                    <a:pos x="81" y="43"/>
                  </a:cxn>
                  <a:cxn ang="0">
                    <a:pos x="82" y="63"/>
                  </a:cxn>
                  <a:cxn ang="0">
                    <a:pos x="80" y="79"/>
                  </a:cxn>
                  <a:cxn ang="0">
                    <a:pos x="81" y="111"/>
                  </a:cxn>
                  <a:cxn ang="0">
                    <a:pos x="80" y="138"/>
                  </a:cxn>
                  <a:cxn ang="0">
                    <a:pos x="76" y="144"/>
                  </a:cxn>
                  <a:cxn ang="0">
                    <a:pos x="76" y="149"/>
                  </a:cxn>
                  <a:cxn ang="0">
                    <a:pos x="70" y="154"/>
                  </a:cxn>
                  <a:cxn ang="0">
                    <a:pos x="57" y="150"/>
                  </a:cxn>
                  <a:cxn ang="0">
                    <a:pos x="52" y="155"/>
                  </a:cxn>
                  <a:cxn ang="0">
                    <a:pos x="47" y="165"/>
                  </a:cxn>
                  <a:cxn ang="0">
                    <a:pos x="41" y="171"/>
                  </a:cxn>
                  <a:cxn ang="0">
                    <a:pos x="31" y="173"/>
                  </a:cxn>
                  <a:cxn ang="0">
                    <a:pos x="26" y="168"/>
                  </a:cxn>
                  <a:cxn ang="0">
                    <a:pos x="15" y="152"/>
                  </a:cxn>
                  <a:cxn ang="0">
                    <a:pos x="14" y="144"/>
                  </a:cxn>
                  <a:cxn ang="0">
                    <a:pos x="14" y="139"/>
                  </a:cxn>
                  <a:cxn ang="0">
                    <a:pos x="11" y="130"/>
                  </a:cxn>
                  <a:cxn ang="0">
                    <a:pos x="14" y="109"/>
                  </a:cxn>
                  <a:cxn ang="0">
                    <a:pos x="17" y="106"/>
                  </a:cxn>
                  <a:cxn ang="0">
                    <a:pos x="18" y="101"/>
                  </a:cxn>
                  <a:cxn ang="0">
                    <a:pos x="16" y="97"/>
                  </a:cxn>
                  <a:cxn ang="0">
                    <a:pos x="14" y="89"/>
                  </a:cxn>
                  <a:cxn ang="0">
                    <a:pos x="15" y="80"/>
                  </a:cxn>
                  <a:cxn ang="0">
                    <a:pos x="15" y="70"/>
                  </a:cxn>
                  <a:cxn ang="0">
                    <a:pos x="12" y="63"/>
                  </a:cxn>
                  <a:cxn ang="0">
                    <a:pos x="10" y="54"/>
                  </a:cxn>
                  <a:cxn ang="0">
                    <a:pos x="7" y="53"/>
                  </a:cxn>
                  <a:cxn ang="0">
                    <a:pos x="4" y="53"/>
                  </a:cxn>
                  <a:cxn ang="0">
                    <a:pos x="0" y="47"/>
                  </a:cxn>
                  <a:cxn ang="0">
                    <a:pos x="0" y="26"/>
                  </a:cxn>
                  <a:cxn ang="0">
                    <a:pos x="1" y="25"/>
                  </a:cxn>
                  <a:cxn ang="0">
                    <a:pos x="10" y="33"/>
                  </a:cxn>
                  <a:cxn ang="0">
                    <a:pos x="20" y="32"/>
                  </a:cxn>
                  <a:cxn ang="0">
                    <a:pos x="39" y="12"/>
                  </a:cxn>
                  <a:cxn ang="0">
                    <a:pos x="45" y="10"/>
                  </a:cxn>
                  <a:cxn ang="0">
                    <a:pos x="50" y="0"/>
                  </a:cxn>
                </a:cxnLst>
                <a:rect l="0" t="0" r="r" b="b"/>
                <a:pathLst>
                  <a:path w="82" h="173">
                    <a:moveTo>
                      <a:pt x="50" y="0"/>
                    </a:moveTo>
                    <a:lnTo>
                      <a:pt x="63" y="5"/>
                    </a:lnTo>
                    <a:lnTo>
                      <a:pt x="64" y="8"/>
                    </a:lnTo>
                    <a:lnTo>
                      <a:pt x="70" y="12"/>
                    </a:lnTo>
                    <a:lnTo>
                      <a:pt x="75" y="24"/>
                    </a:lnTo>
                    <a:lnTo>
                      <a:pt x="81" y="43"/>
                    </a:lnTo>
                    <a:lnTo>
                      <a:pt x="82" y="63"/>
                    </a:lnTo>
                    <a:lnTo>
                      <a:pt x="80" y="79"/>
                    </a:lnTo>
                    <a:lnTo>
                      <a:pt x="81" y="111"/>
                    </a:lnTo>
                    <a:lnTo>
                      <a:pt x="80" y="138"/>
                    </a:lnTo>
                    <a:lnTo>
                      <a:pt x="76" y="144"/>
                    </a:lnTo>
                    <a:lnTo>
                      <a:pt x="76" y="149"/>
                    </a:lnTo>
                    <a:lnTo>
                      <a:pt x="70" y="154"/>
                    </a:lnTo>
                    <a:lnTo>
                      <a:pt x="57" y="150"/>
                    </a:lnTo>
                    <a:lnTo>
                      <a:pt x="52" y="155"/>
                    </a:lnTo>
                    <a:lnTo>
                      <a:pt x="47" y="165"/>
                    </a:lnTo>
                    <a:lnTo>
                      <a:pt x="41" y="171"/>
                    </a:lnTo>
                    <a:lnTo>
                      <a:pt x="31" y="173"/>
                    </a:lnTo>
                    <a:lnTo>
                      <a:pt x="26" y="168"/>
                    </a:lnTo>
                    <a:lnTo>
                      <a:pt x="15" y="152"/>
                    </a:lnTo>
                    <a:lnTo>
                      <a:pt x="14" y="144"/>
                    </a:lnTo>
                    <a:lnTo>
                      <a:pt x="14" y="139"/>
                    </a:lnTo>
                    <a:lnTo>
                      <a:pt x="11" y="130"/>
                    </a:lnTo>
                    <a:lnTo>
                      <a:pt x="14" y="109"/>
                    </a:lnTo>
                    <a:lnTo>
                      <a:pt x="17" y="106"/>
                    </a:lnTo>
                    <a:lnTo>
                      <a:pt x="18" y="101"/>
                    </a:lnTo>
                    <a:lnTo>
                      <a:pt x="16" y="97"/>
                    </a:lnTo>
                    <a:lnTo>
                      <a:pt x="14" y="89"/>
                    </a:lnTo>
                    <a:lnTo>
                      <a:pt x="15" y="80"/>
                    </a:lnTo>
                    <a:lnTo>
                      <a:pt x="15" y="70"/>
                    </a:lnTo>
                    <a:lnTo>
                      <a:pt x="12" y="63"/>
                    </a:lnTo>
                    <a:lnTo>
                      <a:pt x="10" y="54"/>
                    </a:lnTo>
                    <a:lnTo>
                      <a:pt x="7" y="53"/>
                    </a:lnTo>
                    <a:lnTo>
                      <a:pt x="4" y="53"/>
                    </a:lnTo>
                    <a:lnTo>
                      <a:pt x="0" y="47"/>
                    </a:lnTo>
                    <a:lnTo>
                      <a:pt x="0" y="26"/>
                    </a:lnTo>
                    <a:lnTo>
                      <a:pt x="1" y="25"/>
                    </a:lnTo>
                    <a:lnTo>
                      <a:pt x="10" y="33"/>
                    </a:lnTo>
                    <a:lnTo>
                      <a:pt x="20" y="32"/>
                    </a:lnTo>
                    <a:lnTo>
                      <a:pt x="39" y="12"/>
                    </a:lnTo>
                    <a:lnTo>
                      <a:pt x="45" y="10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94" name="Freeform 181">
                <a:extLst>
                  <a:ext uri="{FF2B5EF4-FFF2-40B4-BE49-F238E27FC236}">
                    <a16:creationId xmlns:a16="http://schemas.microsoft.com/office/drawing/2014/main" id="{C4D8E3D1-23DD-47FF-BBC8-C29F99F7B57B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589" y="1903"/>
                <a:ext cx="129" cy="136"/>
              </a:xfrm>
              <a:custGeom>
                <a:avLst/>
                <a:gdLst/>
                <a:ahLst/>
                <a:cxnLst>
                  <a:cxn ang="0">
                    <a:pos x="195" y="38"/>
                  </a:cxn>
                  <a:cxn ang="0">
                    <a:pos x="186" y="59"/>
                  </a:cxn>
                  <a:cxn ang="0">
                    <a:pos x="147" y="53"/>
                  </a:cxn>
                  <a:cxn ang="0">
                    <a:pos x="125" y="89"/>
                  </a:cxn>
                  <a:cxn ang="0">
                    <a:pos x="98" y="73"/>
                  </a:cxn>
                  <a:cxn ang="0">
                    <a:pos x="75" y="76"/>
                  </a:cxn>
                  <a:cxn ang="0">
                    <a:pos x="23" y="96"/>
                  </a:cxn>
                  <a:cxn ang="0">
                    <a:pos x="5" y="107"/>
                  </a:cxn>
                  <a:cxn ang="0">
                    <a:pos x="2" y="156"/>
                  </a:cxn>
                  <a:cxn ang="0">
                    <a:pos x="11" y="177"/>
                  </a:cxn>
                  <a:cxn ang="0">
                    <a:pos x="13" y="216"/>
                  </a:cxn>
                  <a:cxn ang="0">
                    <a:pos x="48" y="245"/>
                  </a:cxn>
                  <a:cxn ang="0">
                    <a:pos x="64" y="254"/>
                  </a:cxn>
                  <a:cxn ang="0">
                    <a:pos x="94" y="224"/>
                  </a:cxn>
                  <a:cxn ang="0">
                    <a:pos x="132" y="213"/>
                  </a:cxn>
                  <a:cxn ang="0">
                    <a:pos x="195" y="259"/>
                  </a:cxn>
                  <a:cxn ang="0">
                    <a:pos x="231" y="333"/>
                  </a:cxn>
                  <a:cxn ang="0">
                    <a:pos x="259" y="358"/>
                  </a:cxn>
                  <a:cxn ang="0">
                    <a:pos x="309" y="410"/>
                  </a:cxn>
                  <a:cxn ang="0">
                    <a:pos x="379" y="444"/>
                  </a:cxn>
                  <a:cxn ang="0">
                    <a:pos x="421" y="479"/>
                  </a:cxn>
                  <a:cxn ang="0">
                    <a:pos x="444" y="488"/>
                  </a:cxn>
                  <a:cxn ang="0">
                    <a:pos x="455" y="520"/>
                  </a:cxn>
                  <a:cxn ang="0">
                    <a:pos x="483" y="527"/>
                  </a:cxn>
                  <a:cxn ang="0">
                    <a:pos x="498" y="559"/>
                  </a:cxn>
                  <a:cxn ang="0">
                    <a:pos x="507" y="624"/>
                  </a:cxn>
                  <a:cxn ang="0">
                    <a:pos x="492" y="661"/>
                  </a:cxn>
                  <a:cxn ang="0">
                    <a:pos x="496" y="681"/>
                  </a:cxn>
                  <a:cxn ang="0">
                    <a:pos x="522" y="661"/>
                  </a:cxn>
                  <a:cxn ang="0">
                    <a:pos x="540" y="643"/>
                  </a:cxn>
                  <a:cxn ang="0">
                    <a:pos x="562" y="607"/>
                  </a:cxn>
                  <a:cxn ang="0">
                    <a:pos x="568" y="585"/>
                  </a:cxn>
                  <a:cxn ang="0">
                    <a:pos x="549" y="558"/>
                  </a:cxn>
                  <a:cxn ang="0">
                    <a:pos x="551" y="511"/>
                  </a:cxn>
                  <a:cxn ang="0">
                    <a:pos x="604" y="512"/>
                  </a:cxn>
                  <a:cxn ang="0">
                    <a:pos x="637" y="546"/>
                  </a:cxn>
                  <a:cxn ang="0">
                    <a:pos x="636" y="511"/>
                  </a:cxn>
                  <a:cxn ang="0">
                    <a:pos x="572" y="460"/>
                  </a:cxn>
                  <a:cxn ang="0">
                    <a:pos x="510" y="430"/>
                  </a:cxn>
                  <a:cxn ang="0">
                    <a:pos x="508" y="414"/>
                  </a:cxn>
                  <a:cxn ang="0">
                    <a:pos x="500" y="392"/>
                  </a:cxn>
                  <a:cxn ang="0">
                    <a:pos x="465" y="394"/>
                  </a:cxn>
                  <a:cxn ang="0">
                    <a:pos x="437" y="382"/>
                  </a:cxn>
                  <a:cxn ang="0">
                    <a:pos x="405" y="345"/>
                  </a:cxn>
                  <a:cxn ang="0">
                    <a:pos x="382" y="285"/>
                  </a:cxn>
                  <a:cxn ang="0">
                    <a:pos x="362" y="263"/>
                  </a:cxn>
                  <a:cxn ang="0">
                    <a:pos x="314" y="230"/>
                  </a:cxn>
                  <a:cxn ang="0">
                    <a:pos x="308" y="177"/>
                  </a:cxn>
                  <a:cxn ang="0">
                    <a:pos x="304" y="156"/>
                  </a:cxn>
                  <a:cxn ang="0">
                    <a:pos x="318" y="126"/>
                  </a:cxn>
                  <a:cxn ang="0">
                    <a:pos x="366" y="111"/>
                  </a:cxn>
                  <a:cxn ang="0">
                    <a:pos x="379" y="121"/>
                  </a:cxn>
                  <a:cxn ang="0">
                    <a:pos x="393" y="119"/>
                  </a:cxn>
                  <a:cxn ang="0">
                    <a:pos x="385" y="105"/>
                  </a:cxn>
                  <a:cxn ang="0">
                    <a:pos x="371" y="84"/>
                  </a:cxn>
                  <a:cxn ang="0">
                    <a:pos x="367" y="69"/>
                  </a:cxn>
                  <a:cxn ang="0">
                    <a:pos x="372" y="47"/>
                  </a:cxn>
                  <a:cxn ang="0">
                    <a:pos x="313" y="31"/>
                  </a:cxn>
                  <a:cxn ang="0">
                    <a:pos x="296" y="3"/>
                  </a:cxn>
                  <a:cxn ang="0">
                    <a:pos x="272" y="8"/>
                  </a:cxn>
                  <a:cxn ang="0">
                    <a:pos x="215" y="22"/>
                  </a:cxn>
                </a:cxnLst>
                <a:rect l="0" t="0" r="r" b="b"/>
                <a:pathLst>
                  <a:path w="645" h="681">
                    <a:moveTo>
                      <a:pt x="201" y="17"/>
                    </a:moveTo>
                    <a:lnTo>
                      <a:pt x="199" y="28"/>
                    </a:lnTo>
                    <a:lnTo>
                      <a:pt x="199" y="36"/>
                    </a:lnTo>
                    <a:lnTo>
                      <a:pt x="195" y="38"/>
                    </a:lnTo>
                    <a:lnTo>
                      <a:pt x="184" y="40"/>
                    </a:lnTo>
                    <a:lnTo>
                      <a:pt x="183" y="46"/>
                    </a:lnTo>
                    <a:lnTo>
                      <a:pt x="184" y="53"/>
                    </a:lnTo>
                    <a:lnTo>
                      <a:pt x="186" y="59"/>
                    </a:lnTo>
                    <a:lnTo>
                      <a:pt x="185" y="63"/>
                    </a:lnTo>
                    <a:lnTo>
                      <a:pt x="164" y="59"/>
                    </a:lnTo>
                    <a:lnTo>
                      <a:pt x="153" y="58"/>
                    </a:lnTo>
                    <a:lnTo>
                      <a:pt x="147" y="53"/>
                    </a:lnTo>
                    <a:lnTo>
                      <a:pt x="140" y="49"/>
                    </a:lnTo>
                    <a:lnTo>
                      <a:pt x="137" y="60"/>
                    </a:lnTo>
                    <a:lnTo>
                      <a:pt x="126" y="79"/>
                    </a:lnTo>
                    <a:lnTo>
                      <a:pt x="125" y="89"/>
                    </a:lnTo>
                    <a:lnTo>
                      <a:pt x="123" y="94"/>
                    </a:lnTo>
                    <a:lnTo>
                      <a:pt x="115" y="89"/>
                    </a:lnTo>
                    <a:lnTo>
                      <a:pt x="109" y="81"/>
                    </a:lnTo>
                    <a:lnTo>
                      <a:pt x="98" y="73"/>
                    </a:lnTo>
                    <a:lnTo>
                      <a:pt x="92" y="53"/>
                    </a:lnTo>
                    <a:lnTo>
                      <a:pt x="81" y="59"/>
                    </a:lnTo>
                    <a:lnTo>
                      <a:pt x="75" y="68"/>
                    </a:lnTo>
                    <a:lnTo>
                      <a:pt x="75" y="76"/>
                    </a:lnTo>
                    <a:lnTo>
                      <a:pt x="71" y="81"/>
                    </a:lnTo>
                    <a:lnTo>
                      <a:pt x="60" y="90"/>
                    </a:lnTo>
                    <a:lnTo>
                      <a:pt x="48" y="90"/>
                    </a:lnTo>
                    <a:lnTo>
                      <a:pt x="23" y="96"/>
                    </a:lnTo>
                    <a:lnTo>
                      <a:pt x="14" y="96"/>
                    </a:lnTo>
                    <a:lnTo>
                      <a:pt x="5" y="97"/>
                    </a:lnTo>
                    <a:lnTo>
                      <a:pt x="3" y="102"/>
                    </a:lnTo>
                    <a:lnTo>
                      <a:pt x="5" y="107"/>
                    </a:lnTo>
                    <a:lnTo>
                      <a:pt x="16" y="133"/>
                    </a:lnTo>
                    <a:lnTo>
                      <a:pt x="18" y="143"/>
                    </a:lnTo>
                    <a:lnTo>
                      <a:pt x="7" y="150"/>
                    </a:lnTo>
                    <a:lnTo>
                      <a:pt x="2" y="156"/>
                    </a:lnTo>
                    <a:lnTo>
                      <a:pt x="0" y="165"/>
                    </a:lnTo>
                    <a:lnTo>
                      <a:pt x="1" y="170"/>
                    </a:lnTo>
                    <a:lnTo>
                      <a:pt x="2" y="175"/>
                    </a:lnTo>
                    <a:lnTo>
                      <a:pt x="11" y="177"/>
                    </a:lnTo>
                    <a:lnTo>
                      <a:pt x="12" y="186"/>
                    </a:lnTo>
                    <a:lnTo>
                      <a:pt x="10" y="194"/>
                    </a:lnTo>
                    <a:lnTo>
                      <a:pt x="11" y="205"/>
                    </a:lnTo>
                    <a:lnTo>
                      <a:pt x="13" y="216"/>
                    </a:lnTo>
                    <a:lnTo>
                      <a:pt x="19" y="225"/>
                    </a:lnTo>
                    <a:lnTo>
                      <a:pt x="44" y="227"/>
                    </a:lnTo>
                    <a:lnTo>
                      <a:pt x="48" y="236"/>
                    </a:lnTo>
                    <a:lnTo>
                      <a:pt x="48" y="245"/>
                    </a:lnTo>
                    <a:lnTo>
                      <a:pt x="45" y="251"/>
                    </a:lnTo>
                    <a:lnTo>
                      <a:pt x="46" y="254"/>
                    </a:lnTo>
                    <a:lnTo>
                      <a:pt x="54" y="254"/>
                    </a:lnTo>
                    <a:lnTo>
                      <a:pt x="64" y="254"/>
                    </a:lnTo>
                    <a:lnTo>
                      <a:pt x="80" y="247"/>
                    </a:lnTo>
                    <a:lnTo>
                      <a:pt x="81" y="240"/>
                    </a:lnTo>
                    <a:lnTo>
                      <a:pt x="89" y="226"/>
                    </a:lnTo>
                    <a:lnTo>
                      <a:pt x="94" y="224"/>
                    </a:lnTo>
                    <a:lnTo>
                      <a:pt x="97" y="218"/>
                    </a:lnTo>
                    <a:lnTo>
                      <a:pt x="114" y="210"/>
                    </a:lnTo>
                    <a:lnTo>
                      <a:pt x="123" y="210"/>
                    </a:lnTo>
                    <a:lnTo>
                      <a:pt x="132" y="213"/>
                    </a:lnTo>
                    <a:lnTo>
                      <a:pt x="173" y="236"/>
                    </a:lnTo>
                    <a:lnTo>
                      <a:pt x="190" y="243"/>
                    </a:lnTo>
                    <a:lnTo>
                      <a:pt x="193" y="248"/>
                    </a:lnTo>
                    <a:lnTo>
                      <a:pt x="195" y="259"/>
                    </a:lnTo>
                    <a:lnTo>
                      <a:pt x="207" y="294"/>
                    </a:lnTo>
                    <a:lnTo>
                      <a:pt x="211" y="306"/>
                    </a:lnTo>
                    <a:lnTo>
                      <a:pt x="210" y="313"/>
                    </a:lnTo>
                    <a:lnTo>
                      <a:pt x="231" y="333"/>
                    </a:lnTo>
                    <a:lnTo>
                      <a:pt x="241" y="345"/>
                    </a:lnTo>
                    <a:lnTo>
                      <a:pt x="244" y="361"/>
                    </a:lnTo>
                    <a:lnTo>
                      <a:pt x="252" y="358"/>
                    </a:lnTo>
                    <a:lnTo>
                      <a:pt x="259" y="358"/>
                    </a:lnTo>
                    <a:lnTo>
                      <a:pt x="269" y="365"/>
                    </a:lnTo>
                    <a:lnTo>
                      <a:pt x="282" y="386"/>
                    </a:lnTo>
                    <a:lnTo>
                      <a:pt x="292" y="387"/>
                    </a:lnTo>
                    <a:lnTo>
                      <a:pt x="309" y="410"/>
                    </a:lnTo>
                    <a:lnTo>
                      <a:pt x="323" y="424"/>
                    </a:lnTo>
                    <a:lnTo>
                      <a:pt x="347" y="444"/>
                    </a:lnTo>
                    <a:lnTo>
                      <a:pt x="352" y="442"/>
                    </a:lnTo>
                    <a:lnTo>
                      <a:pt x="379" y="444"/>
                    </a:lnTo>
                    <a:lnTo>
                      <a:pt x="385" y="445"/>
                    </a:lnTo>
                    <a:lnTo>
                      <a:pt x="400" y="462"/>
                    </a:lnTo>
                    <a:lnTo>
                      <a:pt x="404" y="472"/>
                    </a:lnTo>
                    <a:lnTo>
                      <a:pt x="421" y="479"/>
                    </a:lnTo>
                    <a:lnTo>
                      <a:pt x="422" y="482"/>
                    </a:lnTo>
                    <a:lnTo>
                      <a:pt x="421" y="490"/>
                    </a:lnTo>
                    <a:lnTo>
                      <a:pt x="440" y="487"/>
                    </a:lnTo>
                    <a:lnTo>
                      <a:pt x="444" y="488"/>
                    </a:lnTo>
                    <a:lnTo>
                      <a:pt x="449" y="494"/>
                    </a:lnTo>
                    <a:lnTo>
                      <a:pt x="453" y="505"/>
                    </a:lnTo>
                    <a:lnTo>
                      <a:pt x="451" y="512"/>
                    </a:lnTo>
                    <a:lnTo>
                      <a:pt x="455" y="520"/>
                    </a:lnTo>
                    <a:lnTo>
                      <a:pt x="467" y="525"/>
                    </a:lnTo>
                    <a:lnTo>
                      <a:pt x="473" y="530"/>
                    </a:lnTo>
                    <a:lnTo>
                      <a:pt x="478" y="537"/>
                    </a:lnTo>
                    <a:lnTo>
                      <a:pt x="483" y="527"/>
                    </a:lnTo>
                    <a:lnTo>
                      <a:pt x="487" y="527"/>
                    </a:lnTo>
                    <a:lnTo>
                      <a:pt x="495" y="539"/>
                    </a:lnTo>
                    <a:lnTo>
                      <a:pt x="495" y="546"/>
                    </a:lnTo>
                    <a:lnTo>
                      <a:pt x="498" y="559"/>
                    </a:lnTo>
                    <a:lnTo>
                      <a:pt x="510" y="578"/>
                    </a:lnTo>
                    <a:lnTo>
                      <a:pt x="513" y="596"/>
                    </a:lnTo>
                    <a:lnTo>
                      <a:pt x="522" y="617"/>
                    </a:lnTo>
                    <a:lnTo>
                      <a:pt x="507" y="624"/>
                    </a:lnTo>
                    <a:lnTo>
                      <a:pt x="500" y="629"/>
                    </a:lnTo>
                    <a:lnTo>
                      <a:pt x="503" y="640"/>
                    </a:lnTo>
                    <a:lnTo>
                      <a:pt x="496" y="651"/>
                    </a:lnTo>
                    <a:lnTo>
                      <a:pt x="492" y="661"/>
                    </a:lnTo>
                    <a:lnTo>
                      <a:pt x="494" y="673"/>
                    </a:lnTo>
                    <a:lnTo>
                      <a:pt x="496" y="681"/>
                    </a:lnTo>
                    <a:lnTo>
                      <a:pt x="496" y="678"/>
                    </a:lnTo>
                    <a:lnTo>
                      <a:pt x="496" y="681"/>
                    </a:lnTo>
                    <a:lnTo>
                      <a:pt x="503" y="681"/>
                    </a:lnTo>
                    <a:lnTo>
                      <a:pt x="511" y="681"/>
                    </a:lnTo>
                    <a:lnTo>
                      <a:pt x="514" y="678"/>
                    </a:lnTo>
                    <a:lnTo>
                      <a:pt x="522" y="661"/>
                    </a:lnTo>
                    <a:lnTo>
                      <a:pt x="525" y="656"/>
                    </a:lnTo>
                    <a:lnTo>
                      <a:pt x="532" y="651"/>
                    </a:lnTo>
                    <a:lnTo>
                      <a:pt x="538" y="649"/>
                    </a:lnTo>
                    <a:lnTo>
                      <a:pt x="540" y="643"/>
                    </a:lnTo>
                    <a:lnTo>
                      <a:pt x="541" y="621"/>
                    </a:lnTo>
                    <a:lnTo>
                      <a:pt x="544" y="616"/>
                    </a:lnTo>
                    <a:lnTo>
                      <a:pt x="553" y="613"/>
                    </a:lnTo>
                    <a:lnTo>
                      <a:pt x="562" y="607"/>
                    </a:lnTo>
                    <a:lnTo>
                      <a:pt x="567" y="607"/>
                    </a:lnTo>
                    <a:lnTo>
                      <a:pt x="570" y="603"/>
                    </a:lnTo>
                    <a:lnTo>
                      <a:pt x="570" y="590"/>
                    </a:lnTo>
                    <a:lnTo>
                      <a:pt x="568" y="585"/>
                    </a:lnTo>
                    <a:lnTo>
                      <a:pt x="567" y="575"/>
                    </a:lnTo>
                    <a:lnTo>
                      <a:pt x="564" y="570"/>
                    </a:lnTo>
                    <a:lnTo>
                      <a:pt x="554" y="564"/>
                    </a:lnTo>
                    <a:lnTo>
                      <a:pt x="549" y="558"/>
                    </a:lnTo>
                    <a:lnTo>
                      <a:pt x="538" y="553"/>
                    </a:lnTo>
                    <a:lnTo>
                      <a:pt x="538" y="543"/>
                    </a:lnTo>
                    <a:lnTo>
                      <a:pt x="543" y="523"/>
                    </a:lnTo>
                    <a:lnTo>
                      <a:pt x="551" y="511"/>
                    </a:lnTo>
                    <a:lnTo>
                      <a:pt x="564" y="499"/>
                    </a:lnTo>
                    <a:lnTo>
                      <a:pt x="575" y="496"/>
                    </a:lnTo>
                    <a:lnTo>
                      <a:pt x="591" y="509"/>
                    </a:lnTo>
                    <a:lnTo>
                      <a:pt x="604" y="512"/>
                    </a:lnTo>
                    <a:lnTo>
                      <a:pt x="615" y="519"/>
                    </a:lnTo>
                    <a:lnTo>
                      <a:pt x="619" y="527"/>
                    </a:lnTo>
                    <a:lnTo>
                      <a:pt x="626" y="539"/>
                    </a:lnTo>
                    <a:lnTo>
                      <a:pt x="637" y="546"/>
                    </a:lnTo>
                    <a:lnTo>
                      <a:pt x="637" y="543"/>
                    </a:lnTo>
                    <a:lnTo>
                      <a:pt x="645" y="527"/>
                    </a:lnTo>
                    <a:lnTo>
                      <a:pt x="642" y="520"/>
                    </a:lnTo>
                    <a:lnTo>
                      <a:pt x="636" y="511"/>
                    </a:lnTo>
                    <a:lnTo>
                      <a:pt x="626" y="500"/>
                    </a:lnTo>
                    <a:lnTo>
                      <a:pt x="615" y="482"/>
                    </a:lnTo>
                    <a:lnTo>
                      <a:pt x="580" y="468"/>
                    </a:lnTo>
                    <a:lnTo>
                      <a:pt x="572" y="460"/>
                    </a:lnTo>
                    <a:lnTo>
                      <a:pt x="560" y="452"/>
                    </a:lnTo>
                    <a:lnTo>
                      <a:pt x="524" y="437"/>
                    </a:lnTo>
                    <a:lnTo>
                      <a:pt x="516" y="433"/>
                    </a:lnTo>
                    <a:lnTo>
                      <a:pt x="510" y="430"/>
                    </a:lnTo>
                    <a:lnTo>
                      <a:pt x="506" y="430"/>
                    </a:lnTo>
                    <a:lnTo>
                      <a:pt x="502" y="426"/>
                    </a:lnTo>
                    <a:lnTo>
                      <a:pt x="502" y="420"/>
                    </a:lnTo>
                    <a:lnTo>
                      <a:pt x="508" y="414"/>
                    </a:lnTo>
                    <a:lnTo>
                      <a:pt x="516" y="409"/>
                    </a:lnTo>
                    <a:lnTo>
                      <a:pt x="517" y="401"/>
                    </a:lnTo>
                    <a:lnTo>
                      <a:pt x="511" y="392"/>
                    </a:lnTo>
                    <a:lnTo>
                      <a:pt x="500" y="392"/>
                    </a:lnTo>
                    <a:lnTo>
                      <a:pt x="496" y="394"/>
                    </a:lnTo>
                    <a:lnTo>
                      <a:pt x="503" y="392"/>
                    </a:lnTo>
                    <a:lnTo>
                      <a:pt x="496" y="394"/>
                    </a:lnTo>
                    <a:lnTo>
                      <a:pt x="465" y="394"/>
                    </a:lnTo>
                    <a:lnTo>
                      <a:pt x="465" y="403"/>
                    </a:lnTo>
                    <a:lnTo>
                      <a:pt x="453" y="390"/>
                    </a:lnTo>
                    <a:lnTo>
                      <a:pt x="442" y="382"/>
                    </a:lnTo>
                    <a:lnTo>
                      <a:pt x="437" y="382"/>
                    </a:lnTo>
                    <a:lnTo>
                      <a:pt x="435" y="374"/>
                    </a:lnTo>
                    <a:lnTo>
                      <a:pt x="431" y="374"/>
                    </a:lnTo>
                    <a:lnTo>
                      <a:pt x="410" y="354"/>
                    </a:lnTo>
                    <a:lnTo>
                      <a:pt x="405" y="345"/>
                    </a:lnTo>
                    <a:lnTo>
                      <a:pt x="398" y="332"/>
                    </a:lnTo>
                    <a:lnTo>
                      <a:pt x="392" y="313"/>
                    </a:lnTo>
                    <a:lnTo>
                      <a:pt x="388" y="309"/>
                    </a:lnTo>
                    <a:lnTo>
                      <a:pt x="382" y="285"/>
                    </a:lnTo>
                    <a:lnTo>
                      <a:pt x="374" y="270"/>
                    </a:lnTo>
                    <a:lnTo>
                      <a:pt x="369" y="267"/>
                    </a:lnTo>
                    <a:lnTo>
                      <a:pt x="363" y="267"/>
                    </a:lnTo>
                    <a:lnTo>
                      <a:pt x="362" y="263"/>
                    </a:lnTo>
                    <a:lnTo>
                      <a:pt x="347" y="254"/>
                    </a:lnTo>
                    <a:lnTo>
                      <a:pt x="341" y="247"/>
                    </a:lnTo>
                    <a:lnTo>
                      <a:pt x="320" y="237"/>
                    </a:lnTo>
                    <a:lnTo>
                      <a:pt x="314" y="230"/>
                    </a:lnTo>
                    <a:lnTo>
                      <a:pt x="309" y="220"/>
                    </a:lnTo>
                    <a:lnTo>
                      <a:pt x="306" y="211"/>
                    </a:lnTo>
                    <a:lnTo>
                      <a:pt x="306" y="193"/>
                    </a:lnTo>
                    <a:lnTo>
                      <a:pt x="308" y="177"/>
                    </a:lnTo>
                    <a:lnTo>
                      <a:pt x="313" y="172"/>
                    </a:lnTo>
                    <a:lnTo>
                      <a:pt x="314" y="165"/>
                    </a:lnTo>
                    <a:lnTo>
                      <a:pt x="312" y="159"/>
                    </a:lnTo>
                    <a:lnTo>
                      <a:pt x="304" y="156"/>
                    </a:lnTo>
                    <a:lnTo>
                      <a:pt x="302" y="141"/>
                    </a:lnTo>
                    <a:lnTo>
                      <a:pt x="304" y="134"/>
                    </a:lnTo>
                    <a:lnTo>
                      <a:pt x="314" y="126"/>
                    </a:lnTo>
                    <a:lnTo>
                      <a:pt x="318" y="126"/>
                    </a:lnTo>
                    <a:lnTo>
                      <a:pt x="319" y="127"/>
                    </a:lnTo>
                    <a:lnTo>
                      <a:pt x="324" y="126"/>
                    </a:lnTo>
                    <a:lnTo>
                      <a:pt x="357" y="108"/>
                    </a:lnTo>
                    <a:lnTo>
                      <a:pt x="366" y="111"/>
                    </a:lnTo>
                    <a:lnTo>
                      <a:pt x="376" y="106"/>
                    </a:lnTo>
                    <a:lnTo>
                      <a:pt x="382" y="107"/>
                    </a:lnTo>
                    <a:lnTo>
                      <a:pt x="383" y="113"/>
                    </a:lnTo>
                    <a:lnTo>
                      <a:pt x="379" y="121"/>
                    </a:lnTo>
                    <a:lnTo>
                      <a:pt x="379" y="122"/>
                    </a:lnTo>
                    <a:lnTo>
                      <a:pt x="384" y="123"/>
                    </a:lnTo>
                    <a:lnTo>
                      <a:pt x="389" y="122"/>
                    </a:lnTo>
                    <a:lnTo>
                      <a:pt x="393" y="119"/>
                    </a:lnTo>
                    <a:lnTo>
                      <a:pt x="394" y="114"/>
                    </a:lnTo>
                    <a:lnTo>
                      <a:pt x="392" y="111"/>
                    </a:lnTo>
                    <a:lnTo>
                      <a:pt x="388" y="110"/>
                    </a:lnTo>
                    <a:lnTo>
                      <a:pt x="385" y="105"/>
                    </a:lnTo>
                    <a:lnTo>
                      <a:pt x="378" y="101"/>
                    </a:lnTo>
                    <a:lnTo>
                      <a:pt x="376" y="98"/>
                    </a:lnTo>
                    <a:lnTo>
                      <a:pt x="376" y="90"/>
                    </a:lnTo>
                    <a:lnTo>
                      <a:pt x="371" y="84"/>
                    </a:lnTo>
                    <a:lnTo>
                      <a:pt x="372" y="76"/>
                    </a:lnTo>
                    <a:lnTo>
                      <a:pt x="374" y="69"/>
                    </a:lnTo>
                    <a:lnTo>
                      <a:pt x="369" y="70"/>
                    </a:lnTo>
                    <a:lnTo>
                      <a:pt x="367" y="69"/>
                    </a:lnTo>
                    <a:lnTo>
                      <a:pt x="367" y="64"/>
                    </a:lnTo>
                    <a:lnTo>
                      <a:pt x="369" y="57"/>
                    </a:lnTo>
                    <a:lnTo>
                      <a:pt x="381" y="47"/>
                    </a:lnTo>
                    <a:lnTo>
                      <a:pt x="372" y="47"/>
                    </a:lnTo>
                    <a:lnTo>
                      <a:pt x="358" y="42"/>
                    </a:lnTo>
                    <a:lnTo>
                      <a:pt x="328" y="37"/>
                    </a:lnTo>
                    <a:lnTo>
                      <a:pt x="318" y="31"/>
                    </a:lnTo>
                    <a:lnTo>
                      <a:pt x="313" y="31"/>
                    </a:lnTo>
                    <a:lnTo>
                      <a:pt x="302" y="22"/>
                    </a:lnTo>
                    <a:lnTo>
                      <a:pt x="298" y="15"/>
                    </a:lnTo>
                    <a:lnTo>
                      <a:pt x="296" y="8"/>
                    </a:lnTo>
                    <a:lnTo>
                      <a:pt x="296" y="3"/>
                    </a:lnTo>
                    <a:lnTo>
                      <a:pt x="293" y="0"/>
                    </a:lnTo>
                    <a:lnTo>
                      <a:pt x="287" y="1"/>
                    </a:lnTo>
                    <a:lnTo>
                      <a:pt x="282" y="5"/>
                    </a:lnTo>
                    <a:lnTo>
                      <a:pt x="272" y="8"/>
                    </a:lnTo>
                    <a:lnTo>
                      <a:pt x="254" y="9"/>
                    </a:lnTo>
                    <a:lnTo>
                      <a:pt x="234" y="16"/>
                    </a:lnTo>
                    <a:lnTo>
                      <a:pt x="218" y="21"/>
                    </a:lnTo>
                    <a:lnTo>
                      <a:pt x="215" y="22"/>
                    </a:lnTo>
                    <a:lnTo>
                      <a:pt x="201" y="1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150" name="Freeform 182">
              <a:extLst>
                <a:ext uri="{FF2B5EF4-FFF2-40B4-BE49-F238E27FC236}">
                  <a16:creationId xmlns:a16="http://schemas.microsoft.com/office/drawing/2014/main" id="{67BCEC33-1C35-4C42-8B32-B68FE4F0334E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858544" y="2684810"/>
              <a:ext cx="11113" cy="17463"/>
            </a:xfrm>
            <a:custGeom>
              <a:avLst/>
              <a:gdLst/>
              <a:ahLst/>
              <a:cxnLst>
                <a:cxn ang="0">
                  <a:pos x="21" y="53"/>
                </a:cxn>
                <a:cxn ang="0">
                  <a:pos x="33" y="52"/>
                </a:cxn>
                <a:cxn ang="0">
                  <a:pos x="38" y="45"/>
                </a:cxn>
                <a:cxn ang="0">
                  <a:pos x="37" y="33"/>
                </a:cxn>
                <a:cxn ang="0">
                  <a:pos x="33" y="26"/>
                </a:cxn>
                <a:cxn ang="0">
                  <a:pos x="28" y="18"/>
                </a:cxn>
                <a:cxn ang="0">
                  <a:pos x="28" y="11"/>
                </a:cxn>
                <a:cxn ang="0">
                  <a:pos x="30" y="4"/>
                </a:cxn>
                <a:cxn ang="0">
                  <a:pos x="22" y="0"/>
                </a:cxn>
                <a:cxn ang="0">
                  <a:pos x="16" y="0"/>
                </a:cxn>
                <a:cxn ang="0">
                  <a:pos x="6" y="7"/>
                </a:cxn>
                <a:cxn ang="0">
                  <a:pos x="0" y="20"/>
                </a:cxn>
                <a:cxn ang="0">
                  <a:pos x="3" y="33"/>
                </a:cxn>
                <a:cxn ang="0">
                  <a:pos x="3" y="48"/>
                </a:cxn>
                <a:cxn ang="0">
                  <a:pos x="21" y="53"/>
                </a:cxn>
              </a:cxnLst>
              <a:rect l="0" t="0" r="r" b="b"/>
              <a:pathLst>
                <a:path w="38" h="53">
                  <a:moveTo>
                    <a:pt x="21" y="53"/>
                  </a:moveTo>
                  <a:lnTo>
                    <a:pt x="33" y="52"/>
                  </a:lnTo>
                  <a:lnTo>
                    <a:pt x="38" y="45"/>
                  </a:lnTo>
                  <a:lnTo>
                    <a:pt x="37" y="33"/>
                  </a:lnTo>
                  <a:lnTo>
                    <a:pt x="33" y="26"/>
                  </a:lnTo>
                  <a:lnTo>
                    <a:pt x="28" y="18"/>
                  </a:lnTo>
                  <a:lnTo>
                    <a:pt x="28" y="11"/>
                  </a:lnTo>
                  <a:lnTo>
                    <a:pt x="30" y="4"/>
                  </a:lnTo>
                  <a:lnTo>
                    <a:pt x="22" y="0"/>
                  </a:lnTo>
                  <a:lnTo>
                    <a:pt x="16" y="0"/>
                  </a:lnTo>
                  <a:lnTo>
                    <a:pt x="6" y="7"/>
                  </a:lnTo>
                  <a:lnTo>
                    <a:pt x="0" y="20"/>
                  </a:lnTo>
                  <a:lnTo>
                    <a:pt x="3" y="33"/>
                  </a:lnTo>
                  <a:lnTo>
                    <a:pt x="3" y="48"/>
                  </a:lnTo>
                  <a:lnTo>
                    <a:pt x="21" y="5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1" name="Freeform 183">
              <a:extLst>
                <a:ext uri="{FF2B5EF4-FFF2-40B4-BE49-F238E27FC236}">
                  <a16:creationId xmlns:a16="http://schemas.microsoft.com/office/drawing/2014/main" id="{970D4A26-30D5-4FD6-8878-169AB65013C1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863306" y="2751485"/>
              <a:ext cx="77788" cy="44450"/>
            </a:xfrm>
            <a:custGeom>
              <a:avLst/>
              <a:gdLst/>
              <a:ahLst/>
              <a:cxnLst>
                <a:cxn ang="0">
                  <a:pos x="52" y="131"/>
                </a:cxn>
                <a:cxn ang="0">
                  <a:pos x="42" y="119"/>
                </a:cxn>
                <a:cxn ang="0">
                  <a:pos x="38" y="100"/>
                </a:cxn>
                <a:cxn ang="0">
                  <a:pos x="10" y="117"/>
                </a:cxn>
                <a:cxn ang="0">
                  <a:pos x="0" y="119"/>
                </a:cxn>
                <a:cxn ang="0">
                  <a:pos x="5" y="84"/>
                </a:cxn>
                <a:cxn ang="0">
                  <a:pos x="13" y="74"/>
                </a:cxn>
                <a:cxn ang="0">
                  <a:pos x="21" y="67"/>
                </a:cxn>
                <a:cxn ang="0">
                  <a:pos x="30" y="49"/>
                </a:cxn>
                <a:cxn ang="0">
                  <a:pos x="50" y="18"/>
                </a:cxn>
                <a:cxn ang="0">
                  <a:pos x="70" y="13"/>
                </a:cxn>
                <a:cxn ang="0">
                  <a:pos x="85" y="3"/>
                </a:cxn>
                <a:cxn ang="0">
                  <a:pos x="127" y="6"/>
                </a:cxn>
                <a:cxn ang="0">
                  <a:pos x="172" y="6"/>
                </a:cxn>
                <a:cxn ang="0">
                  <a:pos x="197" y="22"/>
                </a:cxn>
                <a:cxn ang="0">
                  <a:pos x="193" y="40"/>
                </a:cxn>
                <a:cxn ang="0">
                  <a:pos x="207" y="57"/>
                </a:cxn>
                <a:cxn ang="0">
                  <a:pos x="226" y="63"/>
                </a:cxn>
                <a:cxn ang="0">
                  <a:pos x="241" y="63"/>
                </a:cxn>
                <a:cxn ang="0">
                  <a:pos x="239" y="82"/>
                </a:cxn>
                <a:cxn ang="0">
                  <a:pos x="224" y="86"/>
                </a:cxn>
                <a:cxn ang="0">
                  <a:pos x="224" y="99"/>
                </a:cxn>
                <a:cxn ang="0">
                  <a:pos x="225" y="109"/>
                </a:cxn>
                <a:cxn ang="0">
                  <a:pos x="193" y="104"/>
                </a:cxn>
                <a:cxn ang="0">
                  <a:pos x="180" y="95"/>
                </a:cxn>
                <a:cxn ang="0">
                  <a:pos x="166" y="126"/>
                </a:cxn>
                <a:cxn ang="0">
                  <a:pos x="163" y="140"/>
                </a:cxn>
                <a:cxn ang="0">
                  <a:pos x="149" y="127"/>
                </a:cxn>
                <a:cxn ang="0">
                  <a:pos x="132" y="99"/>
                </a:cxn>
                <a:cxn ang="0">
                  <a:pos x="115" y="114"/>
                </a:cxn>
                <a:cxn ang="0">
                  <a:pos x="111" y="127"/>
                </a:cxn>
                <a:cxn ang="0">
                  <a:pos x="88" y="136"/>
                </a:cxn>
                <a:cxn ang="0">
                  <a:pos x="54" y="142"/>
                </a:cxn>
              </a:cxnLst>
              <a:rect l="0" t="0" r="r" b="b"/>
              <a:pathLst>
                <a:path w="241" h="142">
                  <a:moveTo>
                    <a:pt x="54" y="142"/>
                  </a:moveTo>
                  <a:lnTo>
                    <a:pt x="52" y="131"/>
                  </a:lnTo>
                  <a:lnTo>
                    <a:pt x="45" y="130"/>
                  </a:lnTo>
                  <a:lnTo>
                    <a:pt x="42" y="119"/>
                  </a:lnTo>
                  <a:lnTo>
                    <a:pt x="42" y="101"/>
                  </a:lnTo>
                  <a:lnTo>
                    <a:pt x="38" y="100"/>
                  </a:lnTo>
                  <a:lnTo>
                    <a:pt x="21" y="100"/>
                  </a:lnTo>
                  <a:lnTo>
                    <a:pt x="10" y="117"/>
                  </a:lnTo>
                  <a:lnTo>
                    <a:pt x="4" y="121"/>
                  </a:lnTo>
                  <a:lnTo>
                    <a:pt x="0" y="119"/>
                  </a:lnTo>
                  <a:lnTo>
                    <a:pt x="2" y="97"/>
                  </a:lnTo>
                  <a:lnTo>
                    <a:pt x="5" y="84"/>
                  </a:lnTo>
                  <a:lnTo>
                    <a:pt x="9" y="81"/>
                  </a:lnTo>
                  <a:lnTo>
                    <a:pt x="13" y="74"/>
                  </a:lnTo>
                  <a:lnTo>
                    <a:pt x="20" y="70"/>
                  </a:lnTo>
                  <a:lnTo>
                    <a:pt x="21" y="67"/>
                  </a:lnTo>
                  <a:lnTo>
                    <a:pt x="24" y="57"/>
                  </a:lnTo>
                  <a:lnTo>
                    <a:pt x="30" y="49"/>
                  </a:lnTo>
                  <a:lnTo>
                    <a:pt x="53" y="23"/>
                  </a:lnTo>
                  <a:lnTo>
                    <a:pt x="50" y="18"/>
                  </a:lnTo>
                  <a:lnTo>
                    <a:pt x="53" y="11"/>
                  </a:lnTo>
                  <a:lnTo>
                    <a:pt x="70" y="13"/>
                  </a:lnTo>
                  <a:lnTo>
                    <a:pt x="78" y="9"/>
                  </a:lnTo>
                  <a:lnTo>
                    <a:pt x="85" y="3"/>
                  </a:lnTo>
                  <a:lnTo>
                    <a:pt x="91" y="9"/>
                  </a:lnTo>
                  <a:lnTo>
                    <a:pt x="127" y="6"/>
                  </a:lnTo>
                  <a:lnTo>
                    <a:pt x="153" y="0"/>
                  </a:lnTo>
                  <a:lnTo>
                    <a:pt x="172" y="6"/>
                  </a:lnTo>
                  <a:lnTo>
                    <a:pt x="190" y="13"/>
                  </a:lnTo>
                  <a:lnTo>
                    <a:pt x="197" y="22"/>
                  </a:lnTo>
                  <a:lnTo>
                    <a:pt x="195" y="30"/>
                  </a:lnTo>
                  <a:lnTo>
                    <a:pt x="193" y="40"/>
                  </a:lnTo>
                  <a:lnTo>
                    <a:pt x="201" y="52"/>
                  </a:lnTo>
                  <a:lnTo>
                    <a:pt x="207" y="57"/>
                  </a:lnTo>
                  <a:lnTo>
                    <a:pt x="217" y="62"/>
                  </a:lnTo>
                  <a:lnTo>
                    <a:pt x="226" y="63"/>
                  </a:lnTo>
                  <a:lnTo>
                    <a:pt x="234" y="58"/>
                  </a:lnTo>
                  <a:lnTo>
                    <a:pt x="241" y="63"/>
                  </a:lnTo>
                  <a:lnTo>
                    <a:pt x="239" y="74"/>
                  </a:lnTo>
                  <a:lnTo>
                    <a:pt x="239" y="82"/>
                  </a:lnTo>
                  <a:lnTo>
                    <a:pt x="235" y="84"/>
                  </a:lnTo>
                  <a:lnTo>
                    <a:pt x="224" y="86"/>
                  </a:lnTo>
                  <a:lnTo>
                    <a:pt x="223" y="92"/>
                  </a:lnTo>
                  <a:lnTo>
                    <a:pt x="224" y="99"/>
                  </a:lnTo>
                  <a:lnTo>
                    <a:pt x="226" y="105"/>
                  </a:lnTo>
                  <a:lnTo>
                    <a:pt x="225" y="109"/>
                  </a:lnTo>
                  <a:lnTo>
                    <a:pt x="204" y="105"/>
                  </a:lnTo>
                  <a:lnTo>
                    <a:pt x="193" y="104"/>
                  </a:lnTo>
                  <a:lnTo>
                    <a:pt x="187" y="99"/>
                  </a:lnTo>
                  <a:lnTo>
                    <a:pt x="180" y="95"/>
                  </a:lnTo>
                  <a:lnTo>
                    <a:pt x="177" y="106"/>
                  </a:lnTo>
                  <a:lnTo>
                    <a:pt x="166" y="126"/>
                  </a:lnTo>
                  <a:lnTo>
                    <a:pt x="165" y="135"/>
                  </a:lnTo>
                  <a:lnTo>
                    <a:pt x="163" y="140"/>
                  </a:lnTo>
                  <a:lnTo>
                    <a:pt x="155" y="135"/>
                  </a:lnTo>
                  <a:lnTo>
                    <a:pt x="149" y="127"/>
                  </a:lnTo>
                  <a:lnTo>
                    <a:pt x="138" y="119"/>
                  </a:lnTo>
                  <a:lnTo>
                    <a:pt x="132" y="99"/>
                  </a:lnTo>
                  <a:lnTo>
                    <a:pt x="121" y="105"/>
                  </a:lnTo>
                  <a:lnTo>
                    <a:pt x="115" y="114"/>
                  </a:lnTo>
                  <a:lnTo>
                    <a:pt x="115" y="122"/>
                  </a:lnTo>
                  <a:lnTo>
                    <a:pt x="111" y="127"/>
                  </a:lnTo>
                  <a:lnTo>
                    <a:pt x="100" y="136"/>
                  </a:lnTo>
                  <a:lnTo>
                    <a:pt x="88" y="136"/>
                  </a:lnTo>
                  <a:lnTo>
                    <a:pt x="63" y="142"/>
                  </a:lnTo>
                  <a:lnTo>
                    <a:pt x="54" y="142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2" name="Freeform 184">
              <a:extLst>
                <a:ext uri="{FF2B5EF4-FFF2-40B4-BE49-F238E27FC236}">
                  <a16:creationId xmlns:a16="http://schemas.microsoft.com/office/drawing/2014/main" id="{2C44AD3E-5452-4085-A5D7-B61F3E1C090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809331" y="2649885"/>
              <a:ext cx="58738" cy="50800"/>
            </a:xfrm>
            <a:custGeom>
              <a:avLst/>
              <a:gdLst/>
              <a:ahLst/>
              <a:cxnLst>
                <a:cxn ang="0">
                  <a:pos x="158" y="160"/>
                </a:cxn>
                <a:cxn ang="0">
                  <a:pos x="150" y="161"/>
                </a:cxn>
                <a:cxn ang="0">
                  <a:pos x="140" y="159"/>
                </a:cxn>
                <a:cxn ang="0">
                  <a:pos x="131" y="152"/>
                </a:cxn>
                <a:cxn ang="0">
                  <a:pos x="120" y="146"/>
                </a:cxn>
                <a:cxn ang="0">
                  <a:pos x="123" y="140"/>
                </a:cxn>
                <a:cxn ang="0">
                  <a:pos x="118" y="138"/>
                </a:cxn>
                <a:cxn ang="0">
                  <a:pos x="118" y="114"/>
                </a:cxn>
                <a:cxn ang="0">
                  <a:pos x="112" y="114"/>
                </a:cxn>
                <a:cxn ang="0">
                  <a:pos x="106" y="122"/>
                </a:cxn>
                <a:cxn ang="0">
                  <a:pos x="101" y="129"/>
                </a:cxn>
                <a:cxn ang="0">
                  <a:pos x="91" y="129"/>
                </a:cxn>
                <a:cxn ang="0">
                  <a:pos x="81" y="125"/>
                </a:cxn>
                <a:cxn ang="0">
                  <a:pos x="79" y="110"/>
                </a:cxn>
                <a:cxn ang="0">
                  <a:pos x="76" y="101"/>
                </a:cxn>
                <a:cxn ang="0">
                  <a:pos x="70" y="96"/>
                </a:cxn>
                <a:cxn ang="0">
                  <a:pos x="58" y="92"/>
                </a:cxn>
                <a:cxn ang="0">
                  <a:pos x="44" y="84"/>
                </a:cxn>
                <a:cxn ang="0">
                  <a:pos x="34" y="80"/>
                </a:cxn>
                <a:cxn ang="0">
                  <a:pos x="25" y="62"/>
                </a:cxn>
                <a:cxn ang="0">
                  <a:pos x="13" y="63"/>
                </a:cxn>
                <a:cxn ang="0">
                  <a:pos x="2" y="58"/>
                </a:cxn>
                <a:cxn ang="0">
                  <a:pos x="0" y="48"/>
                </a:cxn>
                <a:cxn ang="0">
                  <a:pos x="0" y="32"/>
                </a:cxn>
                <a:cxn ang="0">
                  <a:pos x="0" y="28"/>
                </a:cxn>
                <a:cxn ang="0">
                  <a:pos x="23" y="15"/>
                </a:cxn>
                <a:cxn ang="0">
                  <a:pos x="33" y="11"/>
                </a:cxn>
                <a:cxn ang="0">
                  <a:pos x="39" y="10"/>
                </a:cxn>
                <a:cxn ang="0">
                  <a:pos x="39" y="11"/>
                </a:cxn>
                <a:cxn ang="0">
                  <a:pos x="56" y="20"/>
                </a:cxn>
                <a:cxn ang="0">
                  <a:pos x="76" y="14"/>
                </a:cxn>
                <a:cxn ang="0">
                  <a:pos x="91" y="4"/>
                </a:cxn>
                <a:cxn ang="0">
                  <a:pos x="103" y="1"/>
                </a:cxn>
                <a:cxn ang="0">
                  <a:pos x="118" y="0"/>
                </a:cxn>
                <a:cxn ang="0">
                  <a:pos x="124" y="6"/>
                </a:cxn>
                <a:cxn ang="0">
                  <a:pos x="127" y="6"/>
                </a:cxn>
                <a:cxn ang="0">
                  <a:pos x="129" y="14"/>
                </a:cxn>
                <a:cxn ang="0">
                  <a:pos x="138" y="17"/>
                </a:cxn>
                <a:cxn ang="0">
                  <a:pos x="146" y="19"/>
                </a:cxn>
                <a:cxn ang="0">
                  <a:pos x="155" y="24"/>
                </a:cxn>
                <a:cxn ang="0">
                  <a:pos x="155" y="35"/>
                </a:cxn>
                <a:cxn ang="0">
                  <a:pos x="154" y="44"/>
                </a:cxn>
                <a:cxn ang="0">
                  <a:pos x="156" y="55"/>
                </a:cxn>
                <a:cxn ang="0">
                  <a:pos x="163" y="62"/>
                </a:cxn>
                <a:cxn ang="0">
                  <a:pos x="176" y="62"/>
                </a:cxn>
                <a:cxn ang="0">
                  <a:pos x="181" y="68"/>
                </a:cxn>
                <a:cxn ang="0">
                  <a:pos x="182" y="79"/>
                </a:cxn>
                <a:cxn ang="0">
                  <a:pos x="188" y="87"/>
                </a:cxn>
                <a:cxn ang="0">
                  <a:pos x="188" y="96"/>
                </a:cxn>
                <a:cxn ang="0">
                  <a:pos x="177" y="112"/>
                </a:cxn>
                <a:cxn ang="0">
                  <a:pos x="171" y="112"/>
                </a:cxn>
                <a:cxn ang="0">
                  <a:pos x="161" y="119"/>
                </a:cxn>
                <a:cxn ang="0">
                  <a:pos x="155" y="132"/>
                </a:cxn>
                <a:cxn ang="0">
                  <a:pos x="158" y="145"/>
                </a:cxn>
                <a:cxn ang="0">
                  <a:pos x="158" y="160"/>
                </a:cxn>
              </a:cxnLst>
              <a:rect l="0" t="0" r="r" b="b"/>
              <a:pathLst>
                <a:path w="188" h="161">
                  <a:moveTo>
                    <a:pt x="158" y="160"/>
                  </a:moveTo>
                  <a:lnTo>
                    <a:pt x="150" y="161"/>
                  </a:lnTo>
                  <a:lnTo>
                    <a:pt x="140" y="159"/>
                  </a:lnTo>
                  <a:lnTo>
                    <a:pt x="131" y="152"/>
                  </a:lnTo>
                  <a:lnTo>
                    <a:pt x="120" y="146"/>
                  </a:lnTo>
                  <a:lnTo>
                    <a:pt x="123" y="140"/>
                  </a:lnTo>
                  <a:lnTo>
                    <a:pt x="118" y="138"/>
                  </a:lnTo>
                  <a:lnTo>
                    <a:pt x="118" y="114"/>
                  </a:lnTo>
                  <a:lnTo>
                    <a:pt x="112" y="114"/>
                  </a:lnTo>
                  <a:lnTo>
                    <a:pt x="106" y="122"/>
                  </a:lnTo>
                  <a:lnTo>
                    <a:pt x="101" y="129"/>
                  </a:lnTo>
                  <a:lnTo>
                    <a:pt x="91" y="129"/>
                  </a:lnTo>
                  <a:lnTo>
                    <a:pt x="81" y="125"/>
                  </a:lnTo>
                  <a:lnTo>
                    <a:pt x="79" y="110"/>
                  </a:lnTo>
                  <a:lnTo>
                    <a:pt x="76" y="101"/>
                  </a:lnTo>
                  <a:lnTo>
                    <a:pt x="70" y="96"/>
                  </a:lnTo>
                  <a:lnTo>
                    <a:pt x="58" y="92"/>
                  </a:lnTo>
                  <a:lnTo>
                    <a:pt x="44" y="84"/>
                  </a:lnTo>
                  <a:lnTo>
                    <a:pt x="34" y="80"/>
                  </a:lnTo>
                  <a:lnTo>
                    <a:pt x="25" y="62"/>
                  </a:lnTo>
                  <a:lnTo>
                    <a:pt x="13" y="63"/>
                  </a:lnTo>
                  <a:lnTo>
                    <a:pt x="2" y="58"/>
                  </a:lnTo>
                  <a:lnTo>
                    <a:pt x="0" y="48"/>
                  </a:lnTo>
                  <a:lnTo>
                    <a:pt x="0" y="32"/>
                  </a:lnTo>
                  <a:lnTo>
                    <a:pt x="0" y="28"/>
                  </a:lnTo>
                  <a:lnTo>
                    <a:pt x="23" y="15"/>
                  </a:lnTo>
                  <a:lnTo>
                    <a:pt x="33" y="11"/>
                  </a:lnTo>
                  <a:lnTo>
                    <a:pt x="39" y="10"/>
                  </a:lnTo>
                  <a:lnTo>
                    <a:pt x="39" y="11"/>
                  </a:lnTo>
                  <a:lnTo>
                    <a:pt x="56" y="20"/>
                  </a:lnTo>
                  <a:lnTo>
                    <a:pt x="76" y="14"/>
                  </a:lnTo>
                  <a:lnTo>
                    <a:pt x="91" y="4"/>
                  </a:lnTo>
                  <a:lnTo>
                    <a:pt x="103" y="1"/>
                  </a:lnTo>
                  <a:lnTo>
                    <a:pt x="118" y="0"/>
                  </a:lnTo>
                  <a:lnTo>
                    <a:pt x="124" y="6"/>
                  </a:lnTo>
                  <a:lnTo>
                    <a:pt x="127" y="6"/>
                  </a:lnTo>
                  <a:lnTo>
                    <a:pt x="129" y="14"/>
                  </a:lnTo>
                  <a:lnTo>
                    <a:pt x="138" y="17"/>
                  </a:lnTo>
                  <a:lnTo>
                    <a:pt x="146" y="19"/>
                  </a:lnTo>
                  <a:lnTo>
                    <a:pt x="155" y="24"/>
                  </a:lnTo>
                  <a:lnTo>
                    <a:pt x="155" y="35"/>
                  </a:lnTo>
                  <a:lnTo>
                    <a:pt x="154" y="44"/>
                  </a:lnTo>
                  <a:lnTo>
                    <a:pt x="156" y="55"/>
                  </a:lnTo>
                  <a:lnTo>
                    <a:pt x="163" y="62"/>
                  </a:lnTo>
                  <a:lnTo>
                    <a:pt x="176" y="62"/>
                  </a:lnTo>
                  <a:lnTo>
                    <a:pt x="181" y="68"/>
                  </a:lnTo>
                  <a:lnTo>
                    <a:pt x="182" y="79"/>
                  </a:lnTo>
                  <a:lnTo>
                    <a:pt x="188" y="87"/>
                  </a:lnTo>
                  <a:lnTo>
                    <a:pt x="188" y="96"/>
                  </a:lnTo>
                  <a:lnTo>
                    <a:pt x="177" y="112"/>
                  </a:lnTo>
                  <a:lnTo>
                    <a:pt x="171" y="112"/>
                  </a:lnTo>
                  <a:lnTo>
                    <a:pt x="161" y="119"/>
                  </a:lnTo>
                  <a:lnTo>
                    <a:pt x="155" y="132"/>
                  </a:lnTo>
                  <a:lnTo>
                    <a:pt x="158" y="145"/>
                  </a:lnTo>
                  <a:lnTo>
                    <a:pt x="158" y="16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3" name="Freeform 185">
              <a:extLst>
                <a:ext uri="{FF2B5EF4-FFF2-40B4-BE49-F238E27FC236}">
                  <a16:creationId xmlns:a16="http://schemas.microsoft.com/office/drawing/2014/main" id="{007A4C5F-4AF2-47BC-ADE4-CCDC16BD91C9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601369" y="2848322"/>
              <a:ext cx="217488" cy="173038"/>
            </a:xfrm>
            <a:custGeom>
              <a:avLst/>
              <a:gdLst/>
              <a:ahLst/>
              <a:cxnLst>
                <a:cxn ang="0">
                  <a:pos x="100" y="440"/>
                </a:cxn>
                <a:cxn ang="0">
                  <a:pos x="128" y="410"/>
                </a:cxn>
                <a:cxn ang="0">
                  <a:pos x="112" y="376"/>
                </a:cxn>
                <a:cxn ang="0">
                  <a:pos x="124" y="340"/>
                </a:cxn>
                <a:cxn ang="0">
                  <a:pos x="106" y="301"/>
                </a:cxn>
                <a:cxn ang="0">
                  <a:pos x="135" y="280"/>
                </a:cxn>
                <a:cxn ang="0">
                  <a:pos x="129" y="253"/>
                </a:cxn>
                <a:cxn ang="0">
                  <a:pos x="138" y="210"/>
                </a:cxn>
                <a:cxn ang="0">
                  <a:pos x="169" y="165"/>
                </a:cxn>
                <a:cxn ang="0">
                  <a:pos x="155" y="138"/>
                </a:cxn>
                <a:cxn ang="0">
                  <a:pos x="110" y="140"/>
                </a:cxn>
                <a:cxn ang="0">
                  <a:pos x="65" y="135"/>
                </a:cxn>
                <a:cxn ang="0">
                  <a:pos x="36" y="131"/>
                </a:cxn>
                <a:cxn ang="0">
                  <a:pos x="25" y="128"/>
                </a:cxn>
                <a:cxn ang="0">
                  <a:pos x="26" y="108"/>
                </a:cxn>
                <a:cxn ang="0">
                  <a:pos x="27" y="82"/>
                </a:cxn>
                <a:cxn ang="0">
                  <a:pos x="16" y="70"/>
                </a:cxn>
                <a:cxn ang="0">
                  <a:pos x="17" y="34"/>
                </a:cxn>
                <a:cxn ang="0">
                  <a:pos x="56" y="22"/>
                </a:cxn>
                <a:cxn ang="0">
                  <a:pos x="84" y="0"/>
                </a:cxn>
                <a:cxn ang="0">
                  <a:pos x="129" y="14"/>
                </a:cxn>
                <a:cxn ang="0">
                  <a:pos x="192" y="9"/>
                </a:cxn>
                <a:cxn ang="0">
                  <a:pos x="256" y="22"/>
                </a:cxn>
                <a:cxn ang="0">
                  <a:pos x="306" y="18"/>
                </a:cxn>
                <a:cxn ang="0">
                  <a:pos x="366" y="23"/>
                </a:cxn>
                <a:cxn ang="0">
                  <a:pos x="408" y="27"/>
                </a:cxn>
                <a:cxn ang="0">
                  <a:pos x="440" y="54"/>
                </a:cxn>
                <a:cxn ang="0">
                  <a:pos x="469" y="69"/>
                </a:cxn>
                <a:cxn ang="0">
                  <a:pos x="537" y="81"/>
                </a:cxn>
                <a:cxn ang="0">
                  <a:pos x="564" y="75"/>
                </a:cxn>
                <a:cxn ang="0">
                  <a:pos x="589" y="97"/>
                </a:cxn>
                <a:cxn ang="0">
                  <a:pos x="597" y="92"/>
                </a:cxn>
                <a:cxn ang="0">
                  <a:pos x="644" y="101"/>
                </a:cxn>
                <a:cxn ang="0">
                  <a:pos x="678" y="100"/>
                </a:cxn>
                <a:cxn ang="0">
                  <a:pos x="678" y="114"/>
                </a:cxn>
                <a:cxn ang="0">
                  <a:pos x="675" y="144"/>
                </a:cxn>
                <a:cxn ang="0">
                  <a:pos x="564" y="203"/>
                </a:cxn>
                <a:cxn ang="0">
                  <a:pos x="543" y="232"/>
                </a:cxn>
                <a:cxn ang="0">
                  <a:pos x="495" y="300"/>
                </a:cxn>
                <a:cxn ang="0">
                  <a:pos x="489" y="321"/>
                </a:cxn>
                <a:cxn ang="0">
                  <a:pos x="497" y="343"/>
                </a:cxn>
                <a:cxn ang="0">
                  <a:pos x="515" y="354"/>
                </a:cxn>
                <a:cxn ang="0">
                  <a:pos x="500" y="378"/>
                </a:cxn>
                <a:cxn ang="0">
                  <a:pos x="474" y="409"/>
                </a:cxn>
                <a:cxn ang="0">
                  <a:pos x="465" y="435"/>
                </a:cxn>
                <a:cxn ang="0">
                  <a:pos x="415" y="463"/>
                </a:cxn>
                <a:cxn ang="0">
                  <a:pos x="398" y="496"/>
                </a:cxn>
                <a:cxn ang="0">
                  <a:pos x="364" y="501"/>
                </a:cxn>
                <a:cxn ang="0">
                  <a:pos x="318" y="500"/>
                </a:cxn>
                <a:cxn ang="0">
                  <a:pos x="258" y="515"/>
                </a:cxn>
                <a:cxn ang="0">
                  <a:pos x="226" y="529"/>
                </a:cxn>
                <a:cxn ang="0">
                  <a:pos x="210" y="545"/>
                </a:cxn>
                <a:cxn ang="0">
                  <a:pos x="170" y="517"/>
                </a:cxn>
                <a:cxn ang="0">
                  <a:pos x="161" y="491"/>
                </a:cxn>
                <a:cxn ang="0">
                  <a:pos x="148" y="477"/>
                </a:cxn>
                <a:cxn ang="0">
                  <a:pos x="105" y="468"/>
                </a:cxn>
              </a:cxnLst>
              <a:rect l="0" t="0" r="r" b="b"/>
              <a:pathLst>
                <a:path w="687" h="545">
                  <a:moveTo>
                    <a:pt x="105" y="468"/>
                  </a:moveTo>
                  <a:lnTo>
                    <a:pt x="101" y="451"/>
                  </a:lnTo>
                  <a:lnTo>
                    <a:pt x="100" y="440"/>
                  </a:lnTo>
                  <a:lnTo>
                    <a:pt x="107" y="430"/>
                  </a:lnTo>
                  <a:lnTo>
                    <a:pt x="122" y="419"/>
                  </a:lnTo>
                  <a:lnTo>
                    <a:pt x="128" y="410"/>
                  </a:lnTo>
                  <a:lnTo>
                    <a:pt x="126" y="399"/>
                  </a:lnTo>
                  <a:lnTo>
                    <a:pt x="116" y="388"/>
                  </a:lnTo>
                  <a:lnTo>
                    <a:pt x="112" y="376"/>
                  </a:lnTo>
                  <a:lnTo>
                    <a:pt x="113" y="361"/>
                  </a:lnTo>
                  <a:lnTo>
                    <a:pt x="121" y="349"/>
                  </a:lnTo>
                  <a:lnTo>
                    <a:pt x="124" y="340"/>
                  </a:lnTo>
                  <a:lnTo>
                    <a:pt x="122" y="335"/>
                  </a:lnTo>
                  <a:lnTo>
                    <a:pt x="110" y="317"/>
                  </a:lnTo>
                  <a:lnTo>
                    <a:pt x="106" y="301"/>
                  </a:lnTo>
                  <a:lnTo>
                    <a:pt x="114" y="295"/>
                  </a:lnTo>
                  <a:lnTo>
                    <a:pt x="126" y="291"/>
                  </a:lnTo>
                  <a:lnTo>
                    <a:pt x="135" y="280"/>
                  </a:lnTo>
                  <a:lnTo>
                    <a:pt x="137" y="270"/>
                  </a:lnTo>
                  <a:lnTo>
                    <a:pt x="129" y="260"/>
                  </a:lnTo>
                  <a:lnTo>
                    <a:pt x="129" y="253"/>
                  </a:lnTo>
                  <a:lnTo>
                    <a:pt x="135" y="238"/>
                  </a:lnTo>
                  <a:lnTo>
                    <a:pt x="138" y="224"/>
                  </a:lnTo>
                  <a:lnTo>
                    <a:pt x="138" y="210"/>
                  </a:lnTo>
                  <a:lnTo>
                    <a:pt x="139" y="200"/>
                  </a:lnTo>
                  <a:lnTo>
                    <a:pt x="161" y="178"/>
                  </a:lnTo>
                  <a:lnTo>
                    <a:pt x="169" y="165"/>
                  </a:lnTo>
                  <a:lnTo>
                    <a:pt x="169" y="156"/>
                  </a:lnTo>
                  <a:lnTo>
                    <a:pt x="161" y="147"/>
                  </a:lnTo>
                  <a:lnTo>
                    <a:pt x="155" y="138"/>
                  </a:lnTo>
                  <a:lnTo>
                    <a:pt x="140" y="134"/>
                  </a:lnTo>
                  <a:lnTo>
                    <a:pt x="123" y="134"/>
                  </a:lnTo>
                  <a:lnTo>
                    <a:pt x="110" y="140"/>
                  </a:lnTo>
                  <a:lnTo>
                    <a:pt x="86" y="138"/>
                  </a:lnTo>
                  <a:lnTo>
                    <a:pt x="73" y="140"/>
                  </a:lnTo>
                  <a:lnTo>
                    <a:pt x="65" y="135"/>
                  </a:lnTo>
                  <a:lnTo>
                    <a:pt x="64" y="123"/>
                  </a:lnTo>
                  <a:lnTo>
                    <a:pt x="51" y="125"/>
                  </a:lnTo>
                  <a:lnTo>
                    <a:pt x="36" y="131"/>
                  </a:lnTo>
                  <a:lnTo>
                    <a:pt x="27" y="141"/>
                  </a:lnTo>
                  <a:lnTo>
                    <a:pt x="25" y="136"/>
                  </a:lnTo>
                  <a:lnTo>
                    <a:pt x="25" y="128"/>
                  </a:lnTo>
                  <a:lnTo>
                    <a:pt x="28" y="116"/>
                  </a:lnTo>
                  <a:lnTo>
                    <a:pt x="35" y="107"/>
                  </a:lnTo>
                  <a:lnTo>
                    <a:pt x="26" y="108"/>
                  </a:lnTo>
                  <a:lnTo>
                    <a:pt x="30" y="100"/>
                  </a:lnTo>
                  <a:lnTo>
                    <a:pt x="20" y="95"/>
                  </a:lnTo>
                  <a:lnTo>
                    <a:pt x="27" y="82"/>
                  </a:lnTo>
                  <a:lnTo>
                    <a:pt x="22" y="82"/>
                  </a:lnTo>
                  <a:lnTo>
                    <a:pt x="15" y="79"/>
                  </a:lnTo>
                  <a:lnTo>
                    <a:pt x="16" y="70"/>
                  </a:lnTo>
                  <a:lnTo>
                    <a:pt x="0" y="57"/>
                  </a:lnTo>
                  <a:lnTo>
                    <a:pt x="5" y="43"/>
                  </a:lnTo>
                  <a:lnTo>
                    <a:pt x="17" y="34"/>
                  </a:lnTo>
                  <a:lnTo>
                    <a:pt x="28" y="31"/>
                  </a:lnTo>
                  <a:lnTo>
                    <a:pt x="47" y="31"/>
                  </a:lnTo>
                  <a:lnTo>
                    <a:pt x="56" y="22"/>
                  </a:lnTo>
                  <a:lnTo>
                    <a:pt x="54" y="16"/>
                  </a:lnTo>
                  <a:lnTo>
                    <a:pt x="62" y="5"/>
                  </a:lnTo>
                  <a:lnTo>
                    <a:pt x="84" y="0"/>
                  </a:lnTo>
                  <a:lnTo>
                    <a:pt x="95" y="3"/>
                  </a:lnTo>
                  <a:lnTo>
                    <a:pt x="110" y="10"/>
                  </a:lnTo>
                  <a:lnTo>
                    <a:pt x="129" y="14"/>
                  </a:lnTo>
                  <a:lnTo>
                    <a:pt x="170" y="12"/>
                  </a:lnTo>
                  <a:lnTo>
                    <a:pt x="180" y="7"/>
                  </a:lnTo>
                  <a:lnTo>
                    <a:pt x="192" y="9"/>
                  </a:lnTo>
                  <a:lnTo>
                    <a:pt x="212" y="15"/>
                  </a:lnTo>
                  <a:lnTo>
                    <a:pt x="223" y="15"/>
                  </a:lnTo>
                  <a:lnTo>
                    <a:pt x="256" y="22"/>
                  </a:lnTo>
                  <a:lnTo>
                    <a:pt x="273" y="23"/>
                  </a:lnTo>
                  <a:lnTo>
                    <a:pt x="293" y="22"/>
                  </a:lnTo>
                  <a:lnTo>
                    <a:pt x="306" y="18"/>
                  </a:lnTo>
                  <a:lnTo>
                    <a:pt x="317" y="22"/>
                  </a:lnTo>
                  <a:lnTo>
                    <a:pt x="337" y="25"/>
                  </a:lnTo>
                  <a:lnTo>
                    <a:pt x="366" y="23"/>
                  </a:lnTo>
                  <a:lnTo>
                    <a:pt x="381" y="28"/>
                  </a:lnTo>
                  <a:lnTo>
                    <a:pt x="398" y="30"/>
                  </a:lnTo>
                  <a:lnTo>
                    <a:pt x="408" y="27"/>
                  </a:lnTo>
                  <a:lnTo>
                    <a:pt x="409" y="31"/>
                  </a:lnTo>
                  <a:lnTo>
                    <a:pt x="431" y="49"/>
                  </a:lnTo>
                  <a:lnTo>
                    <a:pt x="440" y="54"/>
                  </a:lnTo>
                  <a:lnTo>
                    <a:pt x="451" y="57"/>
                  </a:lnTo>
                  <a:lnTo>
                    <a:pt x="462" y="63"/>
                  </a:lnTo>
                  <a:lnTo>
                    <a:pt x="469" y="69"/>
                  </a:lnTo>
                  <a:lnTo>
                    <a:pt x="515" y="81"/>
                  </a:lnTo>
                  <a:lnTo>
                    <a:pt x="531" y="82"/>
                  </a:lnTo>
                  <a:lnTo>
                    <a:pt x="537" y="81"/>
                  </a:lnTo>
                  <a:lnTo>
                    <a:pt x="547" y="74"/>
                  </a:lnTo>
                  <a:lnTo>
                    <a:pt x="555" y="73"/>
                  </a:lnTo>
                  <a:lnTo>
                    <a:pt x="564" y="75"/>
                  </a:lnTo>
                  <a:lnTo>
                    <a:pt x="579" y="85"/>
                  </a:lnTo>
                  <a:lnTo>
                    <a:pt x="585" y="92"/>
                  </a:lnTo>
                  <a:lnTo>
                    <a:pt x="589" y="97"/>
                  </a:lnTo>
                  <a:lnTo>
                    <a:pt x="595" y="98"/>
                  </a:lnTo>
                  <a:lnTo>
                    <a:pt x="600" y="96"/>
                  </a:lnTo>
                  <a:lnTo>
                    <a:pt x="597" y="92"/>
                  </a:lnTo>
                  <a:lnTo>
                    <a:pt x="608" y="101"/>
                  </a:lnTo>
                  <a:lnTo>
                    <a:pt x="616" y="103"/>
                  </a:lnTo>
                  <a:lnTo>
                    <a:pt x="644" y="101"/>
                  </a:lnTo>
                  <a:lnTo>
                    <a:pt x="657" y="98"/>
                  </a:lnTo>
                  <a:lnTo>
                    <a:pt x="671" y="98"/>
                  </a:lnTo>
                  <a:lnTo>
                    <a:pt x="678" y="100"/>
                  </a:lnTo>
                  <a:lnTo>
                    <a:pt x="686" y="102"/>
                  </a:lnTo>
                  <a:lnTo>
                    <a:pt x="687" y="109"/>
                  </a:lnTo>
                  <a:lnTo>
                    <a:pt x="678" y="114"/>
                  </a:lnTo>
                  <a:lnTo>
                    <a:pt x="680" y="124"/>
                  </a:lnTo>
                  <a:lnTo>
                    <a:pt x="683" y="133"/>
                  </a:lnTo>
                  <a:lnTo>
                    <a:pt x="675" y="144"/>
                  </a:lnTo>
                  <a:lnTo>
                    <a:pt x="637" y="167"/>
                  </a:lnTo>
                  <a:lnTo>
                    <a:pt x="623" y="181"/>
                  </a:lnTo>
                  <a:lnTo>
                    <a:pt x="564" y="203"/>
                  </a:lnTo>
                  <a:lnTo>
                    <a:pt x="552" y="217"/>
                  </a:lnTo>
                  <a:lnTo>
                    <a:pt x="552" y="224"/>
                  </a:lnTo>
                  <a:lnTo>
                    <a:pt x="543" y="232"/>
                  </a:lnTo>
                  <a:lnTo>
                    <a:pt x="531" y="247"/>
                  </a:lnTo>
                  <a:lnTo>
                    <a:pt x="515" y="274"/>
                  </a:lnTo>
                  <a:lnTo>
                    <a:pt x="495" y="300"/>
                  </a:lnTo>
                  <a:lnTo>
                    <a:pt x="492" y="312"/>
                  </a:lnTo>
                  <a:lnTo>
                    <a:pt x="489" y="318"/>
                  </a:lnTo>
                  <a:lnTo>
                    <a:pt x="489" y="321"/>
                  </a:lnTo>
                  <a:lnTo>
                    <a:pt x="492" y="327"/>
                  </a:lnTo>
                  <a:lnTo>
                    <a:pt x="494" y="337"/>
                  </a:lnTo>
                  <a:lnTo>
                    <a:pt x="497" y="343"/>
                  </a:lnTo>
                  <a:lnTo>
                    <a:pt x="501" y="349"/>
                  </a:lnTo>
                  <a:lnTo>
                    <a:pt x="506" y="351"/>
                  </a:lnTo>
                  <a:lnTo>
                    <a:pt x="515" y="354"/>
                  </a:lnTo>
                  <a:lnTo>
                    <a:pt x="519" y="360"/>
                  </a:lnTo>
                  <a:lnTo>
                    <a:pt x="514" y="369"/>
                  </a:lnTo>
                  <a:lnTo>
                    <a:pt x="500" y="378"/>
                  </a:lnTo>
                  <a:lnTo>
                    <a:pt x="492" y="385"/>
                  </a:lnTo>
                  <a:lnTo>
                    <a:pt x="484" y="392"/>
                  </a:lnTo>
                  <a:lnTo>
                    <a:pt x="474" y="409"/>
                  </a:lnTo>
                  <a:lnTo>
                    <a:pt x="472" y="418"/>
                  </a:lnTo>
                  <a:lnTo>
                    <a:pt x="467" y="426"/>
                  </a:lnTo>
                  <a:lnTo>
                    <a:pt x="465" y="435"/>
                  </a:lnTo>
                  <a:lnTo>
                    <a:pt x="467" y="441"/>
                  </a:lnTo>
                  <a:lnTo>
                    <a:pt x="435" y="445"/>
                  </a:lnTo>
                  <a:lnTo>
                    <a:pt x="415" y="463"/>
                  </a:lnTo>
                  <a:lnTo>
                    <a:pt x="408" y="482"/>
                  </a:lnTo>
                  <a:lnTo>
                    <a:pt x="404" y="490"/>
                  </a:lnTo>
                  <a:lnTo>
                    <a:pt x="398" y="496"/>
                  </a:lnTo>
                  <a:lnTo>
                    <a:pt x="391" y="498"/>
                  </a:lnTo>
                  <a:lnTo>
                    <a:pt x="379" y="495"/>
                  </a:lnTo>
                  <a:lnTo>
                    <a:pt x="364" y="501"/>
                  </a:lnTo>
                  <a:lnTo>
                    <a:pt x="350" y="501"/>
                  </a:lnTo>
                  <a:lnTo>
                    <a:pt x="334" y="498"/>
                  </a:lnTo>
                  <a:lnTo>
                    <a:pt x="318" y="500"/>
                  </a:lnTo>
                  <a:lnTo>
                    <a:pt x="306" y="498"/>
                  </a:lnTo>
                  <a:lnTo>
                    <a:pt x="269" y="502"/>
                  </a:lnTo>
                  <a:lnTo>
                    <a:pt x="258" y="515"/>
                  </a:lnTo>
                  <a:lnTo>
                    <a:pt x="246" y="516"/>
                  </a:lnTo>
                  <a:lnTo>
                    <a:pt x="234" y="521"/>
                  </a:lnTo>
                  <a:lnTo>
                    <a:pt x="226" y="529"/>
                  </a:lnTo>
                  <a:lnTo>
                    <a:pt x="223" y="536"/>
                  </a:lnTo>
                  <a:lnTo>
                    <a:pt x="218" y="541"/>
                  </a:lnTo>
                  <a:lnTo>
                    <a:pt x="210" y="545"/>
                  </a:lnTo>
                  <a:lnTo>
                    <a:pt x="193" y="542"/>
                  </a:lnTo>
                  <a:lnTo>
                    <a:pt x="181" y="533"/>
                  </a:lnTo>
                  <a:lnTo>
                    <a:pt x="170" y="517"/>
                  </a:lnTo>
                  <a:lnTo>
                    <a:pt x="169" y="509"/>
                  </a:lnTo>
                  <a:lnTo>
                    <a:pt x="161" y="502"/>
                  </a:lnTo>
                  <a:lnTo>
                    <a:pt x="161" y="491"/>
                  </a:lnTo>
                  <a:lnTo>
                    <a:pt x="160" y="488"/>
                  </a:lnTo>
                  <a:lnTo>
                    <a:pt x="156" y="484"/>
                  </a:lnTo>
                  <a:lnTo>
                    <a:pt x="148" y="477"/>
                  </a:lnTo>
                  <a:lnTo>
                    <a:pt x="133" y="468"/>
                  </a:lnTo>
                  <a:lnTo>
                    <a:pt x="126" y="467"/>
                  </a:lnTo>
                  <a:lnTo>
                    <a:pt x="105" y="46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4" name="Freeform 186">
              <a:extLst>
                <a:ext uri="{FF2B5EF4-FFF2-40B4-BE49-F238E27FC236}">
                  <a16:creationId xmlns:a16="http://schemas.microsoft.com/office/drawing/2014/main" id="{A5FDA43C-534A-425D-ADB5-DB9ACD0585F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820444" y="2592735"/>
              <a:ext cx="63500" cy="76200"/>
            </a:xfrm>
            <a:custGeom>
              <a:avLst/>
              <a:gdLst/>
              <a:ahLst/>
              <a:cxnLst>
                <a:cxn ang="0">
                  <a:pos x="124" y="239"/>
                </a:cxn>
                <a:cxn ang="0">
                  <a:pos x="116" y="221"/>
                </a:cxn>
                <a:cxn ang="0">
                  <a:pos x="116" y="201"/>
                </a:cxn>
                <a:cxn ang="0">
                  <a:pos x="99" y="194"/>
                </a:cxn>
                <a:cxn ang="0">
                  <a:pos x="88" y="183"/>
                </a:cxn>
                <a:cxn ang="0">
                  <a:pos x="79" y="177"/>
                </a:cxn>
                <a:cxn ang="0">
                  <a:pos x="52" y="181"/>
                </a:cxn>
                <a:cxn ang="0">
                  <a:pos x="17" y="197"/>
                </a:cxn>
                <a:cxn ang="0">
                  <a:pos x="0" y="187"/>
                </a:cxn>
                <a:cxn ang="0">
                  <a:pos x="10" y="185"/>
                </a:cxn>
                <a:cxn ang="0">
                  <a:pos x="30" y="186"/>
                </a:cxn>
                <a:cxn ang="0">
                  <a:pos x="42" y="182"/>
                </a:cxn>
                <a:cxn ang="0">
                  <a:pos x="25" y="182"/>
                </a:cxn>
                <a:cxn ang="0">
                  <a:pos x="24" y="172"/>
                </a:cxn>
                <a:cxn ang="0">
                  <a:pos x="54" y="162"/>
                </a:cxn>
                <a:cxn ang="0">
                  <a:pos x="78" y="155"/>
                </a:cxn>
                <a:cxn ang="0">
                  <a:pos x="62" y="156"/>
                </a:cxn>
                <a:cxn ang="0">
                  <a:pos x="45" y="153"/>
                </a:cxn>
                <a:cxn ang="0">
                  <a:pos x="38" y="138"/>
                </a:cxn>
                <a:cxn ang="0">
                  <a:pos x="62" y="106"/>
                </a:cxn>
                <a:cxn ang="0">
                  <a:pos x="74" y="52"/>
                </a:cxn>
                <a:cxn ang="0">
                  <a:pos x="88" y="57"/>
                </a:cxn>
                <a:cxn ang="0">
                  <a:pos x="94" y="65"/>
                </a:cxn>
                <a:cxn ang="0">
                  <a:pos x="85" y="69"/>
                </a:cxn>
                <a:cxn ang="0">
                  <a:pos x="83" y="79"/>
                </a:cxn>
                <a:cxn ang="0">
                  <a:pos x="84" y="94"/>
                </a:cxn>
                <a:cxn ang="0">
                  <a:pos x="100" y="103"/>
                </a:cxn>
                <a:cxn ang="0">
                  <a:pos x="106" y="101"/>
                </a:cxn>
                <a:cxn ang="0">
                  <a:pos x="101" y="88"/>
                </a:cxn>
                <a:cxn ang="0">
                  <a:pos x="103" y="81"/>
                </a:cxn>
                <a:cxn ang="0">
                  <a:pos x="111" y="65"/>
                </a:cxn>
                <a:cxn ang="0">
                  <a:pos x="112" y="51"/>
                </a:cxn>
                <a:cxn ang="0">
                  <a:pos x="105" y="48"/>
                </a:cxn>
                <a:cxn ang="0">
                  <a:pos x="103" y="26"/>
                </a:cxn>
                <a:cxn ang="0">
                  <a:pos x="117" y="11"/>
                </a:cxn>
                <a:cxn ang="0">
                  <a:pos x="138" y="4"/>
                </a:cxn>
                <a:cxn ang="0">
                  <a:pos x="161" y="2"/>
                </a:cxn>
                <a:cxn ang="0">
                  <a:pos x="182" y="3"/>
                </a:cxn>
                <a:cxn ang="0">
                  <a:pos x="196" y="16"/>
                </a:cxn>
                <a:cxn ang="0">
                  <a:pos x="170" y="73"/>
                </a:cxn>
                <a:cxn ang="0">
                  <a:pos x="191" y="90"/>
                </a:cxn>
                <a:cxn ang="0">
                  <a:pos x="182" y="111"/>
                </a:cxn>
                <a:cxn ang="0">
                  <a:pos x="171" y="129"/>
                </a:cxn>
                <a:cxn ang="0">
                  <a:pos x="158" y="142"/>
                </a:cxn>
                <a:cxn ang="0">
                  <a:pos x="135" y="137"/>
                </a:cxn>
                <a:cxn ang="0">
                  <a:pos x="138" y="160"/>
                </a:cxn>
                <a:cxn ang="0">
                  <a:pos x="138" y="182"/>
                </a:cxn>
                <a:cxn ang="0">
                  <a:pos x="132" y="208"/>
                </a:cxn>
                <a:cxn ang="0">
                  <a:pos x="137" y="232"/>
                </a:cxn>
              </a:cxnLst>
              <a:rect l="0" t="0" r="r" b="b"/>
              <a:pathLst>
                <a:path w="196" h="239">
                  <a:moveTo>
                    <a:pt x="137" y="239"/>
                  </a:moveTo>
                  <a:lnTo>
                    <a:pt x="124" y="239"/>
                  </a:lnTo>
                  <a:lnTo>
                    <a:pt x="117" y="232"/>
                  </a:lnTo>
                  <a:lnTo>
                    <a:pt x="116" y="221"/>
                  </a:lnTo>
                  <a:lnTo>
                    <a:pt x="117" y="212"/>
                  </a:lnTo>
                  <a:lnTo>
                    <a:pt x="116" y="201"/>
                  </a:lnTo>
                  <a:lnTo>
                    <a:pt x="107" y="196"/>
                  </a:lnTo>
                  <a:lnTo>
                    <a:pt x="99" y="194"/>
                  </a:lnTo>
                  <a:lnTo>
                    <a:pt x="90" y="189"/>
                  </a:lnTo>
                  <a:lnTo>
                    <a:pt x="88" y="183"/>
                  </a:lnTo>
                  <a:lnTo>
                    <a:pt x="85" y="183"/>
                  </a:lnTo>
                  <a:lnTo>
                    <a:pt x="79" y="177"/>
                  </a:lnTo>
                  <a:lnTo>
                    <a:pt x="64" y="178"/>
                  </a:lnTo>
                  <a:lnTo>
                    <a:pt x="52" y="181"/>
                  </a:lnTo>
                  <a:lnTo>
                    <a:pt x="37" y="191"/>
                  </a:lnTo>
                  <a:lnTo>
                    <a:pt x="17" y="197"/>
                  </a:lnTo>
                  <a:lnTo>
                    <a:pt x="0" y="188"/>
                  </a:lnTo>
                  <a:lnTo>
                    <a:pt x="0" y="187"/>
                  </a:lnTo>
                  <a:lnTo>
                    <a:pt x="3" y="185"/>
                  </a:lnTo>
                  <a:lnTo>
                    <a:pt x="10" y="185"/>
                  </a:lnTo>
                  <a:lnTo>
                    <a:pt x="21" y="191"/>
                  </a:lnTo>
                  <a:lnTo>
                    <a:pt x="30" y="186"/>
                  </a:lnTo>
                  <a:lnTo>
                    <a:pt x="38" y="186"/>
                  </a:lnTo>
                  <a:lnTo>
                    <a:pt x="42" y="182"/>
                  </a:lnTo>
                  <a:lnTo>
                    <a:pt x="35" y="181"/>
                  </a:lnTo>
                  <a:lnTo>
                    <a:pt x="25" y="182"/>
                  </a:lnTo>
                  <a:lnTo>
                    <a:pt x="20" y="181"/>
                  </a:lnTo>
                  <a:lnTo>
                    <a:pt x="24" y="172"/>
                  </a:lnTo>
                  <a:lnTo>
                    <a:pt x="43" y="169"/>
                  </a:lnTo>
                  <a:lnTo>
                    <a:pt x="54" y="162"/>
                  </a:lnTo>
                  <a:lnTo>
                    <a:pt x="72" y="159"/>
                  </a:lnTo>
                  <a:lnTo>
                    <a:pt x="78" y="155"/>
                  </a:lnTo>
                  <a:lnTo>
                    <a:pt x="73" y="151"/>
                  </a:lnTo>
                  <a:lnTo>
                    <a:pt x="62" y="156"/>
                  </a:lnTo>
                  <a:lnTo>
                    <a:pt x="52" y="155"/>
                  </a:lnTo>
                  <a:lnTo>
                    <a:pt x="45" y="153"/>
                  </a:lnTo>
                  <a:lnTo>
                    <a:pt x="38" y="146"/>
                  </a:lnTo>
                  <a:lnTo>
                    <a:pt x="38" y="138"/>
                  </a:lnTo>
                  <a:lnTo>
                    <a:pt x="40" y="133"/>
                  </a:lnTo>
                  <a:lnTo>
                    <a:pt x="62" y="106"/>
                  </a:lnTo>
                  <a:lnTo>
                    <a:pt x="68" y="69"/>
                  </a:lnTo>
                  <a:lnTo>
                    <a:pt x="74" y="52"/>
                  </a:lnTo>
                  <a:lnTo>
                    <a:pt x="84" y="48"/>
                  </a:lnTo>
                  <a:lnTo>
                    <a:pt x="88" y="57"/>
                  </a:lnTo>
                  <a:lnTo>
                    <a:pt x="94" y="62"/>
                  </a:lnTo>
                  <a:lnTo>
                    <a:pt x="94" y="65"/>
                  </a:lnTo>
                  <a:lnTo>
                    <a:pt x="94" y="67"/>
                  </a:lnTo>
                  <a:lnTo>
                    <a:pt x="85" y="69"/>
                  </a:lnTo>
                  <a:lnTo>
                    <a:pt x="84" y="73"/>
                  </a:lnTo>
                  <a:lnTo>
                    <a:pt x="83" y="79"/>
                  </a:lnTo>
                  <a:lnTo>
                    <a:pt x="84" y="90"/>
                  </a:lnTo>
                  <a:lnTo>
                    <a:pt x="84" y="94"/>
                  </a:lnTo>
                  <a:lnTo>
                    <a:pt x="89" y="100"/>
                  </a:lnTo>
                  <a:lnTo>
                    <a:pt x="100" y="103"/>
                  </a:lnTo>
                  <a:lnTo>
                    <a:pt x="105" y="103"/>
                  </a:lnTo>
                  <a:lnTo>
                    <a:pt x="106" y="101"/>
                  </a:lnTo>
                  <a:lnTo>
                    <a:pt x="105" y="94"/>
                  </a:lnTo>
                  <a:lnTo>
                    <a:pt x="101" y="88"/>
                  </a:lnTo>
                  <a:lnTo>
                    <a:pt x="100" y="83"/>
                  </a:lnTo>
                  <a:lnTo>
                    <a:pt x="103" y="81"/>
                  </a:lnTo>
                  <a:lnTo>
                    <a:pt x="110" y="76"/>
                  </a:lnTo>
                  <a:lnTo>
                    <a:pt x="111" y="65"/>
                  </a:lnTo>
                  <a:lnTo>
                    <a:pt x="116" y="53"/>
                  </a:lnTo>
                  <a:lnTo>
                    <a:pt x="112" y="51"/>
                  </a:lnTo>
                  <a:lnTo>
                    <a:pt x="106" y="51"/>
                  </a:lnTo>
                  <a:lnTo>
                    <a:pt x="105" y="48"/>
                  </a:lnTo>
                  <a:lnTo>
                    <a:pt x="102" y="31"/>
                  </a:lnTo>
                  <a:lnTo>
                    <a:pt x="103" y="26"/>
                  </a:lnTo>
                  <a:lnTo>
                    <a:pt x="108" y="19"/>
                  </a:lnTo>
                  <a:lnTo>
                    <a:pt x="117" y="11"/>
                  </a:lnTo>
                  <a:lnTo>
                    <a:pt x="128" y="6"/>
                  </a:lnTo>
                  <a:lnTo>
                    <a:pt x="138" y="4"/>
                  </a:lnTo>
                  <a:lnTo>
                    <a:pt x="151" y="6"/>
                  </a:lnTo>
                  <a:lnTo>
                    <a:pt x="161" y="2"/>
                  </a:lnTo>
                  <a:lnTo>
                    <a:pt x="173" y="0"/>
                  </a:lnTo>
                  <a:lnTo>
                    <a:pt x="182" y="3"/>
                  </a:lnTo>
                  <a:lnTo>
                    <a:pt x="191" y="10"/>
                  </a:lnTo>
                  <a:lnTo>
                    <a:pt x="196" y="16"/>
                  </a:lnTo>
                  <a:lnTo>
                    <a:pt x="186" y="62"/>
                  </a:lnTo>
                  <a:lnTo>
                    <a:pt x="170" y="73"/>
                  </a:lnTo>
                  <a:lnTo>
                    <a:pt x="172" y="81"/>
                  </a:lnTo>
                  <a:lnTo>
                    <a:pt x="191" y="90"/>
                  </a:lnTo>
                  <a:lnTo>
                    <a:pt x="189" y="101"/>
                  </a:lnTo>
                  <a:lnTo>
                    <a:pt x="182" y="111"/>
                  </a:lnTo>
                  <a:lnTo>
                    <a:pt x="172" y="118"/>
                  </a:lnTo>
                  <a:lnTo>
                    <a:pt x="171" y="129"/>
                  </a:lnTo>
                  <a:lnTo>
                    <a:pt x="166" y="140"/>
                  </a:lnTo>
                  <a:lnTo>
                    <a:pt x="158" y="142"/>
                  </a:lnTo>
                  <a:lnTo>
                    <a:pt x="145" y="137"/>
                  </a:lnTo>
                  <a:lnTo>
                    <a:pt x="135" y="137"/>
                  </a:lnTo>
                  <a:lnTo>
                    <a:pt x="134" y="145"/>
                  </a:lnTo>
                  <a:lnTo>
                    <a:pt x="138" y="160"/>
                  </a:lnTo>
                  <a:lnTo>
                    <a:pt x="139" y="170"/>
                  </a:lnTo>
                  <a:lnTo>
                    <a:pt x="138" y="182"/>
                  </a:lnTo>
                  <a:lnTo>
                    <a:pt x="138" y="201"/>
                  </a:lnTo>
                  <a:lnTo>
                    <a:pt x="132" y="208"/>
                  </a:lnTo>
                  <a:lnTo>
                    <a:pt x="132" y="215"/>
                  </a:lnTo>
                  <a:lnTo>
                    <a:pt x="137" y="232"/>
                  </a:lnTo>
                  <a:lnTo>
                    <a:pt x="137" y="23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5" name="Freeform 187">
              <a:extLst>
                <a:ext uri="{FF2B5EF4-FFF2-40B4-BE49-F238E27FC236}">
                  <a16:creationId xmlns:a16="http://schemas.microsoft.com/office/drawing/2014/main" id="{EF56810B-DE24-463B-BC31-2844EFCF128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598194" y="2888010"/>
              <a:ext cx="55563" cy="112713"/>
            </a:xfrm>
            <a:custGeom>
              <a:avLst/>
              <a:gdLst/>
              <a:ahLst/>
              <a:cxnLst>
                <a:cxn ang="0">
                  <a:pos x="109" y="328"/>
                </a:cxn>
                <a:cxn ang="0">
                  <a:pos x="115" y="307"/>
                </a:cxn>
                <a:cxn ang="0">
                  <a:pos x="136" y="287"/>
                </a:cxn>
                <a:cxn ang="0">
                  <a:pos x="124" y="265"/>
                </a:cxn>
                <a:cxn ang="0">
                  <a:pos x="121" y="238"/>
                </a:cxn>
                <a:cxn ang="0">
                  <a:pos x="132" y="217"/>
                </a:cxn>
                <a:cxn ang="0">
                  <a:pos x="118" y="194"/>
                </a:cxn>
                <a:cxn ang="0">
                  <a:pos x="122" y="172"/>
                </a:cxn>
                <a:cxn ang="0">
                  <a:pos x="143" y="157"/>
                </a:cxn>
                <a:cxn ang="0">
                  <a:pos x="137" y="137"/>
                </a:cxn>
                <a:cxn ang="0">
                  <a:pos x="143" y="115"/>
                </a:cxn>
                <a:cxn ang="0">
                  <a:pos x="146" y="87"/>
                </a:cxn>
                <a:cxn ang="0">
                  <a:pos x="169" y="55"/>
                </a:cxn>
                <a:cxn ang="0">
                  <a:pos x="177" y="33"/>
                </a:cxn>
                <a:cxn ang="0">
                  <a:pos x="163" y="15"/>
                </a:cxn>
                <a:cxn ang="0">
                  <a:pos x="131" y="11"/>
                </a:cxn>
                <a:cxn ang="0">
                  <a:pos x="94" y="15"/>
                </a:cxn>
                <a:cxn ang="0">
                  <a:pos x="73" y="12"/>
                </a:cxn>
                <a:cxn ang="0">
                  <a:pos x="59" y="2"/>
                </a:cxn>
                <a:cxn ang="0">
                  <a:pos x="35" y="18"/>
                </a:cxn>
                <a:cxn ang="0">
                  <a:pos x="45" y="74"/>
                </a:cxn>
                <a:cxn ang="0">
                  <a:pos x="38" y="104"/>
                </a:cxn>
                <a:cxn ang="0">
                  <a:pos x="32" y="129"/>
                </a:cxn>
                <a:cxn ang="0">
                  <a:pos x="28" y="155"/>
                </a:cxn>
                <a:cxn ang="0">
                  <a:pos x="16" y="184"/>
                </a:cxn>
                <a:cxn ang="0">
                  <a:pos x="3" y="220"/>
                </a:cxn>
                <a:cxn ang="0">
                  <a:pos x="1" y="238"/>
                </a:cxn>
                <a:cxn ang="0">
                  <a:pos x="18" y="259"/>
                </a:cxn>
                <a:cxn ang="0">
                  <a:pos x="40" y="253"/>
                </a:cxn>
                <a:cxn ang="0">
                  <a:pos x="36" y="262"/>
                </a:cxn>
                <a:cxn ang="0">
                  <a:pos x="35" y="290"/>
                </a:cxn>
                <a:cxn ang="0">
                  <a:pos x="36" y="319"/>
                </a:cxn>
                <a:cxn ang="0">
                  <a:pos x="29" y="340"/>
                </a:cxn>
                <a:cxn ang="0">
                  <a:pos x="32" y="355"/>
                </a:cxn>
                <a:cxn ang="0">
                  <a:pos x="55" y="352"/>
                </a:cxn>
                <a:cxn ang="0">
                  <a:pos x="76" y="356"/>
                </a:cxn>
                <a:cxn ang="0">
                  <a:pos x="97" y="352"/>
                </a:cxn>
                <a:cxn ang="0">
                  <a:pos x="113" y="345"/>
                </a:cxn>
              </a:cxnLst>
              <a:rect l="0" t="0" r="r" b="b"/>
              <a:pathLst>
                <a:path w="177" h="356">
                  <a:moveTo>
                    <a:pt x="113" y="345"/>
                  </a:moveTo>
                  <a:lnTo>
                    <a:pt x="109" y="328"/>
                  </a:lnTo>
                  <a:lnTo>
                    <a:pt x="108" y="317"/>
                  </a:lnTo>
                  <a:lnTo>
                    <a:pt x="115" y="307"/>
                  </a:lnTo>
                  <a:lnTo>
                    <a:pt x="130" y="296"/>
                  </a:lnTo>
                  <a:lnTo>
                    <a:pt x="136" y="287"/>
                  </a:lnTo>
                  <a:lnTo>
                    <a:pt x="134" y="275"/>
                  </a:lnTo>
                  <a:lnTo>
                    <a:pt x="124" y="265"/>
                  </a:lnTo>
                  <a:lnTo>
                    <a:pt x="120" y="253"/>
                  </a:lnTo>
                  <a:lnTo>
                    <a:pt x="121" y="238"/>
                  </a:lnTo>
                  <a:lnTo>
                    <a:pt x="129" y="226"/>
                  </a:lnTo>
                  <a:lnTo>
                    <a:pt x="132" y="217"/>
                  </a:lnTo>
                  <a:lnTo>
                    <a:pt x="130" y="212"/>
                  </a:lnTo>
                  <a:lnTo>
                    <a:pt x="118" y="194"/>
                  </a:lnTo>
                  <a:lnTo>
                    <a:pt x="114" y="178"/>
                  </a:lnTo>
                  <a:lnTo>
                    <a:pt x="122" y="172"/>
                  </a:lnTo>
                  <a:lnTo>
                    <a:pt x="134" y="168"/>
                  </a:lnTo>
                  <a:lnTo>
                    <a:pt x="143" y="157"/>
                  </a:lnTo>
                  <a:lnTo>
                    <a:pt x="145" y="147"/>
                  </a:lnTo>
                  <a:lnTo>
                    <a:pt x="137" y="137"/>
                  </a:lnTo>
                  <a:lnTo>
                    <a:pt x="137" y="130"/>
                  </a:lnTo>
                  <a:lnTo>
                    <a:pt x="143" y="115"/>
                  </a:lnTo>
                  <a:lnTo>
                    <a:pt x="146" y="101"/>
                  </a:lnTo>
                  <a:lnTo>
                    <a:pt x="146" y="87"/>
                  </a:lnTo>
                  <a:lnTo>
                    <a:pt x="147" y="77"/>
                  </a:lnTo>
                  <a:lnTo>
                    <a:pt x="169" y="55"/>
                  </a:lnTo>
                  <a:lnTo>
                    <a:pt x="177" y="42"/>
                  </a:lnTo>
                  <a:lnTo>
                    <a:pt x="177" y="33"/>
                  </a:lnTo>
                  <a:lnTo>
                    <a:pt x="169" y="24"/>
                  </a:lnTo>
                  <a:lnTo>
                    <a:pt x="163" y="15"/>
                  </a:lnTo>
                  <a:lnTo>
                    <a:pt x="148" y="11"/>
                  </a:lnTo>
                  <a:lnTo>
                    <a:pt x="131" y="11"/>
                  </a:lnTo>
                  <a:lnTo>
                    <a:pt x="118" y="17"/>
                  </a:lnTo>
                  <a:lnTo>
                    <a:pt x="94" y="15"/>
                  </a:lnTo>
                  <a:lnTo>
                    <a:pt x="81" y="17"/>
                  </a:lnTo>
                  <a:lnTo>
                    <a:pt x="73" y="12"/>
                  </a:lnTo>
                  <a:lnTo>
                    <a:pt x="72" y="0"/>
                  </a:lnTo>
                  <a:lnTo>
                    <a:pt x="59" y="2"/>
                  </a:lnTo>
                  <a:lnTo>
                    <a:pt x="44" y="8"/>
                  </a:lnTo>
                  <a:lnTo>
                    <a:pt x="35" y="18"/>
                  </a:lnTo>
                  <a:lnTo>
                    <a:pt x="44" y="63"/>
                  </a:lnTo>
                  <a:lnTo>
                    <a:pt x="45" y="74"/>
                  </a:lnTo>
                  <a:lnTo>
                    <a:pt x="41" y="81"/>
                  </a:lnTo>
                  <a:lnTo>
                    <a:pt x="38" y="104"/>
                  </a:lnTo>
                  <a:lnTo>
                    <a:pt x="35" y="113"/>
                  </a:lnTo>
                  <a:lnTo>
                    <a:pt x="32" y="129"/>
                  </a:lnTo>
                  <a:lnTo>
                    <a:pt x="30" y="144"/>
                  </a:lnTo>
                  <a:lnTo>
                    <a:pt x="28" y="155"/>
                  </a:lnTo>
                  <a:lnTo>
                    <a:pt x="22" y="173"/>
                  </a:lnTo>
                  <a:lnTo>
                    <a:pt x="16" y="184"/>
                  </a:lnTo>
                  <a:lnTo>
                    <a:pt x="3" y="203"/>
                  </a:lnTo>
                  <a:lnTo>
                    <a:pt x="3" y="220"/>
                  </a:lnTo>
                  <a:lnTo>
                    <a:pt x="0" y="235"/>
                  </a:lnTo>
                  <a:lnTo>
                    <a:pt x="1" y="238"/>
                  </a:lnTo>
                  <a:lnTo>
                    <a:pt x="8" y="243"/>
                  </a:lnTo>
                  <a:lnTo>
                    <a:pt x="18" y="259"/>
                  </a:lnTo>
                  <a:lnTo>
                    <a:pt x="25" y="255"/>
                  </a:lnTo>
                  <a:lnTo>
                    <a:pt x="40" y="253"/>
                  </a:lnTo>
                  <a:lnTo>
                    <a:pt x="39" y="258"/>
                  </a:lnTo>
                  <a:lnTo>
                    <a:pt x="36" y="262"/>
                  </a:lnTo>
                  <a:lnTo>
                    <a:pt x="38" y="277"/>
                  </a:lnTo>
                  <a:lnTo>
                    <a:pt x="35" y="290"/>
                  </a:lnTo>
                  <a:lnTo>
                    <a:pt x="36" y="296"/>
                  </a:lnTo>
                  <a:lnTo>
                    <a:pt x="36" y="319"/>
                  </a:lnTo>
                  <a:lnTo>
                    <a:pt x="35" y="328"/>
                  </a:lnTo>
                  <a:lnTo>
                    <a:pt x="29" y="340"/>
                  </a:lnTo>
                  <a:lnTo>
                    <a:pt x="29" y="351"/>
                  </a:lnTo>
                  <a:lnTo>
                    <a:pt x="32" y="355"/>
                  </a:lnTo>
                  <a:lnTo>
                    <a:pt x="43" y="352"/>
                  </a:lnTo>
                  <a:lnTo>
                    <a:pt x="55" y="352"/>
                  </a:lnTo>
                  <a:lnTo>
                    <a:pt x="67" y="352"/>
                  </a:lnTo>
                  <a:lnTo>
                    <a:pt x="76" y="356"/>
                  </a:lnTo>
                  <a:lnTo>
                    <a:pt x="87" y="356"/>
                  </a:lnTo>
                  <a:lnTo>
                    <a:pt x="97" y="352"/>
                  </a:lnTo>
                  <a:lnTo>
                    <a:pt x="104" y="348"/>
                  </a:lnTo>
                  <a:lnTo>
                    <a:pt x="113" y="34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6" name="Freeform 188">
              <a:extLst>
                <a:ext uri="{FF2B5EF4-FFF2-40B4-BE49-F238E27FC236}">
                  <a16:creationId xmlns:a16="http://schemas.microsoft.com/office/drawing/2014/main" id="{98D227C4-CA21-49C3-855E-12735CD9A4D0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863306" y="2549872"/>
              <a:ext cx="155575" cy="207963"/>
            </a:xfrm>
            <a:custGeom>
              <a:avLst/>
              <a:gdLst/>
              <a:ahLst/>
              <a:cxnLst>
                <a:cxn ang="0">
                  <a:pos x="271" y="68"/>
                </a:cxn>
                <a:cxn ang="0">
                  <a:pos x="255" y="55"/>
                </a:cxn>
                <a:cxn ang="0">
                  <a:pos x="228" y="50"/>
                </a:cxn>
                <a:cxn ang="0">
                  <a:pos x="211" y="39"/>
                </a:cxn>
                <a:cxn ang="0">
                  <a:pos x="196" y="6"/>
                </a:cxn>
                <a:cxn ang="0">
                  <a:pos x="158" y="0"/>
                </a:cxn>
                <a:cxn ang="0">
                  <a:pos x="164" y="31"/>
                </a:cxn>
                <a:cxn ang="0">
                  <a:pos x="148" y="55"/>
                </a:cxn>
                <a:cxn ang="0">
                  <a:pos x="161" y="71"/>
                </a:cxn>
                <a:cxn ang="0">
                  <a:pos x="159" y="87"/>
                </a:cxn>
                <a:cxn ang="0">
                  <a:pos x="145" y="106"/>
                </a:cxn>
                <a:cxn ang="0">
                  <a:pos x="142" y="142"/>
                </a:cxn>
                <a:cxn ang="0">
                  <a:pos x="123" y="137"/>
                </a:cxn>
                <a:cxn ang="0">
                  <a:pos x="72" y="117"/>
                </a:cxn>
                <a:cxn ang="0">
                  <a:pos x="62" y="140"/>
                </a:cxn>
                <a:cxn ang="0">
                  <a:pos x="86" y="160"/>
                </a:cxn>
                <a:cxn ang="0">
                  <a:pos x="54" y="200"/>
                </a:cxn>
                <a:cxn ang="0">
                  <a:pos x="57" y="239"/>
                </a:cxn>
                <a:cxn ang="0">
                  <a:pos x="34" y="278"/>
                </a:cxn>
                <a:cxn ang="0">
                  <a:pos x="2" y="283"/>
                </a:cxn>
                <a:cxn ang="0">
                  <a:pos x="6" y="339"/>
                </a:cxn>
                <a:cxn ang="0">
                  <a:pos x="5" y="377"/>
                </a:cxn>
                <a:cxn ang="0">
                  <a:pos x="17" y="410"/>
                </a:cxn>
                <a:cxn ang="0">
                  <a:pos x="12" y="445"/>
                </a:cxn>
                <a:cxn ang="0">
                  <a:pos x="17" y="479"/>
                </a:cxn>
                <a:cxn ang="0">
                  <a:pos x="61" y="508"/>
                </a:cxn>
                <a:cxn ang="0">
                  <a:pos x="96" y="561"/>
                </a:cxn>
                <a:cxn ang="0">
                  <a:pos x="86" y="636"/>
                </a:cxn>
                <a:cxn ang="0">
                  <a:pos x="156" y="635"/>
                </a:cxn>
                <a:cxn ang="0">
                  <a:pos x="212" y="644"/>
                </a:cxn>
                <a:cxn ang="0">
                  <a:pos x="242" y="657"/>
                </a:cxn>
                <a:cxn ang="0">
                  <a:pos x="276" y="652"/>
                </a:cxn>
                <a:cxn ang="0">
                  <a:pos x="346" y="631"/>
                </a:cxn>
                <a:cxn ang="0">
                  <a:pos x="384" y="638"/>
                </a:cxn>
                <a:cxn ang="0">
                  <a:pos x="381" y="587"/>
                </a:cxn>
                <a:cxn ang="0">
                  <a:pos x="427" y="552"/>
                </a:cxn>
                <a:cxn ang="0">
                  <a:pos x="389" y="506"/>
                </a:cxn>
                <a:cxn ang="0">
                  <a:pos x="349" y="440"/>
                </a:cxn>
                <a:cxn ang="0">
                  <a:pos x="329" y="411"/>
                </a:cxn>
                <a:cxn ang="0">
                  <a:pos x="368" y="405"/>
                </a:cxn>
                <a:cxn ang="0">
                  <a:pos x="447" y="366"/>
                </a:cxn>
                <a:cxn ang="0">
                  <a:pos x="474" y="367"/>
                </a:cxn>
                <a:cxn ang="0">
                  <a:pos x="490" y="320"/>
                </a:cxn>
                <a:cxn ang="0">
                  <a:pos x="470" y="262"/>
                </a:cxn>
                <a:cxn ang="0">
                  <a:pos x="463" y="205"/>
                </a:cxn>
                <a:cxn ang="0">
                  <a:pos x="458" y="162"/>
                </a:cxn>
                <a:cxn ang="0">
                  <a:pos x="448" y="106"/>
                </a:cxn>
                <a:cxn ang="0">
                  <a:pos x="405" y="73"/>
                </a:cxn>
                <a:cxn ang="0">
                  <a:pos x="387" y="55"/>
                </a:cxn>
                <a:cxn ang="0">
                  <a:pos x="351" y="60"/>
                </a:cxn>
                <a:cxn ang="0">
                  <a:pos x="361" y="41"/>
                </a:cxn>
                <a:cxn ang="0">
                  <a:pos x="330" y="72"/>
                </a:cxn>
                <a:cxn ang="0">
                  <a:pos x="299" y="88"/>
                </a:cxn>
                <a:cxn ang="0">
                  <a:pos x="261" y="88"/>
                </a:cxn>
              </a:cxnLst>
              <a:rect l="0" t="0" r="r" b="b"/>
              <a:pathLst>
                <a:path w="490" h="659">
                  <a:moveTo>
                    <a:pt x="261" y="88"/>
                  </a:moveTo>
                  <a:lnTo>
                    <a:pt x="260" y="83"/>
                  </a:lnTo>
                  <a:lnTo>
                    <a:pt x="264" y="73"/>
                  </a:lnTo>
                  <a:lnTo>
                    <a:pt x="271" y="68"/>
                  </a:lnTo>
                  <a:lnTo>
                    <a:pt x="276" y="62"/>
                  </a:lnTo>
                  <a:lnTo>
                    <a:pt x="276" y="52"/>
                  </a:lnTo>
                  <a:lnTo>
                    <a:pt x="272" y="49"/>
                  </a:lnTo>
                  <a:lnTo>
                    <a:pt x="255" y="55"/>
                  </a:lnTo>
                  <a:lnTo>
                    <a:pt x="249" y="55"/>
                  </a:lnTo>
                  <a:lnTo>
                    <a:pt x="244" y="49"/>
                  </a:lnTo>
                  <a:lnTo>
                    <a:pt x="233" y="44"/>
                  </a:lnTo>
                  <a:lnTo>
                    <a:pt x="228" y="50"/>
                  </a:lnTo>
                  <a:lnTo>
                    <a:pt x="223" y="50"/>
                  </a:lnTo>
                  <a:lnTo>
                    <a:pt x="222" y="42"/>
                  </a:lnTo>
                  <a:lnTo>
                    <a:pt x="215" y="42"/>
                  </a:lnTo>
                  <a:lnTo>
                    <a:pt x="211" y="39"/>
                  </a:lnTo>
                  <a:lnTo>
                    <a:pt x="217" y="31"/>
                  </a:lnTo>
                  <a:lnTo>
                    <a:pt x="217" y="22"/>
                  </a:lnTo>
                  <a:lnTo>
                    <a:pt x="212" y="11"/>
                  </a:lnTo>
                  <a:lnTo>
                    <a:pt x="196" y="6"/>
                  </a:lnTo>
                  <a:lnTo>
                    <a:pt x="189" y="7"/>
                  </a:lnTo>
                  <a:lnTo>
                    <a:pt x="190" y="2"/>
                  </a:lnTo>
                  <a:lnTo>
                    <a:pt x="182" y="6"/>
                  </a:lnTo>
                  <a:lnTo>
                    <a:pt x="158" y="0"/>
                  </a:lnTo>
                  <a:lnTo>
                    <a:pt x="150" y="1"/>
                  </a:lnTo>
                  <a:lnTo>
                    <a:pt x="150" y="11"/>
                  </a:lnTo>
                  <a:lnTo>
                    <a:pt x="158" y="25"/>
                  </a:lnTo>
                  <a:lnTo>
                    <a:pt x="164" y="31"/>
                  </a:lnTo>
                  <a:lnTo>
                    <a:pt x="167" y="38"/>
                  </a:lnTo>
                  <a:lnTo>
                    <a:pt x="153" y="46"/>
                  </a:lnTo>
                  <a:lnTo>
                    <a:pt x="152" y="50"/>
                  </a:lnTo>
                  <a:lnTo>
                    <a:pt x="148" y="55"/>
                  </a:lnTo>
                  <a:lnTo>
                    <a:pt x="155" y="55"/>
                  </a:lnTo>
                  <a:lnTo>
                    <a:pt x="159" y="58"/>
                  </a:lnTo>
                  <a:lnTo>
                    <a:pt x="157" y="65"/>
                  </a:lnTo>
                  <a:lnTo>
                    <a:pt x="161" y="71"/>
                  </a:lnTo>
                  <a:lnTo>
                    <a:pt x="166" y="74"/>
                  </a:lnTo>
                  <a:lnTo>
                    <a:pt x="164" y="78"/>
                  </a:lnTo>
                  <a:lnTo>
                    <a:pt x="159" y="79"/>
                  </a:lnTo>
                  <a:lnTo>
                    <a:pt x="159" y="87"/>
                  </a:lnTo>
                  <a:lnTo>
                    <a:pt x="172" y="97"/>
                  </a:lnTo>
                  <a:lnTo>
                    <a:pt x="170" y="99"/>
                  </a:lnTo>
                  <a:lnTo>
                    <a:pt x="148" y="99"/>
                  </a:lnTo>
                  <a:lnTo>
                    <a:pt x="145" y="106"/>
                  </a:lnTo>
                  <a:lnTo>
                    <a:pt x="142" y="110"/>
                  </a:lnTo>
                  <a:lnTo>
                    <a:pt x="142" y="128"/>
                  </a:lnTo>
                  <a:lnTo>
                    <a:pt x="148" y="148"/>
                  </a:lnTo>
                  <a:lnTo>
                    <a:pt x="142" y="142"/>
                  </a:lnTo>
                  <a:lnTo>
                    <a:pt x="137" y="128"/>
                  </a:lnTo>
                  <a:lnTo>
                    <a:pt x="130" y="126"/>
                  </a:lnTo>
                  <a:lnTo>
                    <a:pt x="129" y="137"/>
                  </a:lnTo>
                  <a:lnTo>
                    <a:pt x="123" y="137"/>
                  </a:lnTo>
                  <a:lnTo>
                    <a:pt x="120" y="125"/>
                  </a:lnTo>
                  <a:lnTo>
                    <a:pt x="115" y="115"/>
                  </a:lnTo>
                  <a:lnTo>
                    <a:pt x="99" y="113"/>
                  </a:lnTo>
                  <a:lnTo>
                    <a:pt x="72" y="117"/>
                  </a:lnTo>
                  <a:lnTo>
                    <a:pt x="69" y="126"/>
                  </a:lnTo>
                  <a:lnTo>
                    <a:pt x="65" y="130"/>
                  </a:lnTo>
                  <a:lnTo>
                    <a:pt x="61" y="137"/>
                  </a:lnTo>
                  <a:lnTo>
                    <a:pt x="62" y="140"/>
                  </a:lnTo>
                  <a:lnTo>
                    <a:pt x="73" y="142"/>
                  </a:lnTo>
                  <a:lnTo>
                    <a:pt x="78" y="146"/>
                  </a:lnTo>
                  <a:lnTo>
                    <a:pt x="83" y="152"/>
                  </a:lnTo>
                  <a:lnTo>
                    <a:pt x="86" y="160"/>
                  </a:lnTo>
                  <a:lnTo>
                    <a:pt x="83" y="159"/>
                  </a:lnTo>
                  <a:lnTo>
                    <a:pt x="78" y="151"/>
                  </a:lnTo>
                  <a:lnTo>
                    <a:pt x="64" y="154"/>
                  </a:lnTo>
                  <a:lnTo>
                    <a:pt x="54" y="200"/>
                  </a:lnTo>
                  <a:lnTo>
                    <a:pt x="38" y="211"/>
                  </a:lnTo>
                  <a:lnTo>
                    <a:pt x="40" y="219"/>
                  </a:lnTo>
                  <a:lnTo>
                    <a:pt x="59" y="228"/>
                  </a:lnTo>
                  <a:lnTo>
                    <a:pt x="57" y="239"/>
                  </a:lnTo>
                  <a:lnTo>
                    <a:pt x="50" y="249"/>
                  </a:lnTo>
                  <a:lnTo>
                    <a:pt x="40" y="256"/>
                  </a:lnTo>
                  <a:lnTo>
                    <a:pt x="39" y="267"/>
                  </a:lnTo>
                  <a:lnTo>
                    <a:pt x="34" y="278"/>
                  </a:lnTo>
                  <a:lnTo>
                    <a:pt x="26" y="280"/>
                  </a:lnTo>
                  <a:lnTo>
                    <a:pt x="13" y="275"/>
                  </a:lnTo>
                  <a:lnTo>
                    <a:pt x="3" y="275"/>
                  </a:lnTo>
                  <a:lnTo>
                    <a:pt x="2" y="283"/>
                  </a:lnTo>
                  <a:lnTo>
                    <a:pt x="6" y="298"/>
                  </a:lnTo>
                  <a:lnTo>
                    <a:pt x="7" y="308"/>
                  </a:lnTo>
                  <a:lnTo>
                    <a:pt x="6" y="320"/>
                  </a:lnTo>
                  <a:lnTo>
                    <a:pt x="6" y="339"/>
                  </a:lnTo>
                  <a:lnTo>
                    <a:pt x="0" y="346"/>
                  </a:lnTo>
                  <a:lnTo>
                    <a:pt x="0" y="353"/>
                  </a:lnTo>
                  <a:lnTo>
                    <a:pt x="5" y="370"/>
                  </a:lnTo>
                  <a:lnTo>
                    <a:pt x="5" y="377"/>
                  </a:lnTo>
                  <a:lnTo>
                    <a:pt x="10" y="383"/>
                  </a:lnTo>
                  <a:lnTo>
                    <a:pt x="11" y="394"/>
                  </a:lnTo>
                  <a:lnTo>
                    <a:pt x="17" y="402"/>
                  </a:lnTo>
                  <a:lnTo>
                    <a:pt x="17" y="410"/>
                  </a:lnTo>
                  <a:lnTo>
                    <a:pt x="6" y="427"/>
                  </a:lnTo>
                  <a:lnTo>
                    <a:pt x="14" y="431"/>
                  </a:lnTo>
                  <a:lnTo>
                    <a:pt x="12" y="438"/>
                  </a:lnTo>
                  <a:lnTo>
                    <a:pt x="12" y="445"/>
                  </a:lnTo>
                  <a:lnTo>
                    <a:pt x="17" y="453"/>
                  </a:lnTo>
                  <a:lnTo>
                    <a:pt x="21" y="460"/>
                  </a:lnTo>
                  <a:lnTo>
                    <a:pt x="22" y="472"/>
                  </a:lnTo>
                  <a:lnTo>
                    <a:pt x="17" y="479"/>
                  </a:lnTo>
                  <a:lnTo>
                    <a:pt x="29" y="490"/>
                  </a:lnTo>
                  <a:lnTo>
                    <a:pt x="37" y="496"/>
                  </a:lnTo>
                  <a:lnTo>
                    <a:pt x="43" y="507"/>
                  </a:lnTo>
                  <a:lnTo>
                    <a:pt x="61" y="508"/>
                  </a:lnTo>
                  <a:lnTo>
                    <a:pt x="102" y="520"/>
                  </a:lnTo>
                  <a:lnTo>
                    <a:pt x="115" y="526"/>
                  </a:lnTo>
                  <a:lnTo>
                    <a:pt x="113" y="538"/>
                  </a:lnTo>
                  <a:lnTo>
                    <a:pt x="96" y="561"/>
                  </a:lnTo>
                  <a:lnTo>
                    <a:pt x="93" y="573"/>
                  </a:lnTo>
                  <a:lnTo>
                    <a:pt x="86" y="598"/>
                  </a:lnTo>
                  <a:lnTo>
                    <a:pt x="84" y="626"/>
                  </a:lnTo>
                  <a:lnTo>
                    <a:pt x="86" y="636"/>
                  </a:lnTo>
                  <a:lnTo>
                    <a:pt x="88" y="638"/>
                  </a:lnTo>
                  <a:lnTo>
                    <a:pt x="94" y="644"/>
                  </a:lnTo>
                  <a:lnTo>
                    <a:pt x="130" y="639"/>
                  </a:lnTo>
                  <a:lnTo>
                    <a:pt x="156" y="635"/>
                  </a:lnTo>
                  <a:lnTo>
                    <a:pt x="175" y="639"/>
                  </a:lnTo>
                  <a:lnTo>
                    <a:pt x="193" y="648"/>
                  </a:lnTo>
                  <a:lnTo>
                    <a:pt x="204" y="644"/>
                  </a:lnTo>
                  <a:lnTo>
                    <a:pt x="212" y="644"/>
                  </a:lnTo>
                  <a:lnTo>
                    <a:pt x="221" y="646"/>
                  </a:lnTo>
                  <a:lnTo>
                    <a:pt x="227" y="654"/>
                  </a:lnTo>
                  <a:lnTo>
                    <a:pt x="237" y="659"/>
                  </a:lnTo>
                  <a:lnTo>
                    <a:pt x="242" y="657"/>
                  </a:lnTo>
                  <a:lnTo>
                    <a:pt x="244" y="649"/>
                  </a:lnTo>
                  <a:lnTo>
                    <a:pt x="252" y="643"/>
                  </a:lnTo>
                  <a:lnTo>
                    <a:pt x="263" y="644"/>
                  </a:lnTo>
                  <a:lnTo>
                    <a:pt x="276" y="652"/>
                  </a:lnTo>
                  <a:lnTo>
                    <a:pt x="290" y="652"/>
                  </a:lnTo>
                  <a:lnTo>
                    <a:pt x="309" y="639"/>
                  </a:lnTo>
                  <a:lnTo>
                    <a:pt x="342" y="636"/>
                  </a:lnTo>
                  <a:lnTo>
                    <a:pt x="346" y="631"/>
                  </a:lnTo>
                  <a:lnTo>
                    <a:pt x="357" y="635"/>
                  </a:lnTo>
                  <a:lnTo>
                    <a:pt x="372" y="635"/>
                  </a:lnTo>
                  <a:lnTo>
                    <a:pt x="377" y="642"/>
                  </a:lnTo>
                  <a:lnTo>
                    <a:pt x="384" y="638"/>
                  </a:lnTo>
                  <a:lnTo>
                    <a:pt x="384" y="631"/>
                  </a:lnTo>
                  <a:lnTo>
                    <a:pt x="377" y="615"/>
                  </a:lnTo>
                  <a:lnTo>
                    <a:pt x="376" y="599"/>
                  </a:lnTo>
                  <a:lnTo>
                    <a:pt x="381" y="587"/>
                  </a:lnTo>
                  <a:lnTo>
                    <a:pt x="403" y="578"/>
                  </a:lnTo>
                  <a:lnTo>
                    <a:pt x="406" y="568"/>
                  </a:lnTo>
                  <a:lnTo>
                    <a:pt x="410" y="560"/>
                  </a:lnTo>
                  <a:lnTo>
                    <a:pt x="427" y="552"/>
                  </a:lnTo>
                  <a:lnTo>
                    <a:pt x="428" y="545"/>
                  </a:lnTo>
                  <a:lnTo>
                    <a:pt x="425" y="539"/>
                  </a:lnTo>
                  <a:lnTo>
                    <a:pt x="399" y="519"/>
                  </a:lnTo>
                  <a:lnTo>
                    <a:pt x="389" y="506"/>
                  </a:lnTo>
                  <a:lnTo>
                    <a:pt x="361" y="483"/>
                  </a:lnTo>
                  <a:lnTo>
                    <a:pt x="351" y="470"/>
                  </a:lnTo>
                  <a:lnTo>
                    <a:pt x="351" y="453"/>
                  </a:lnTo>
                  <a:lnTo>
                    <a:pt x="349" y="440"/>
                  </a:lnTo>
                  <a:lnTo>
                    <a:pt x="336" y="434"/>
                  </a:lnTo>
                  <a:lnTo>
                    <a:pt x="328" y="425"/>
                  </a:lnTo>
                  <a:lnTo>
                    <a:pt x="328" y="416"/>
                  </a:lnTo>
                  <a:lnTo>
                    <a:pt x="329" y="411"/>
                  </a:lnTo>
                  <a:lnTo>
                    <a:pt x="345" y="426"/>
                  </a:lnTo>
                  <a:lnTo>
                    <a:pt x="347" y="426"/>
                  </a:lnTo>
                  <a:lnTo>
                    <a:pt x="352" y="412"/>
                  </a:lnTo>
                  <a:lnTo>
                    <a:pt x="368" y="405"/>
                  </a:lnTo>
                  <a:lnTo>
                    <a:pt x="385" y="399"/>
                  </a:lnTo>
                  <a:lnTo>
                    <a:pt x="403" y="391"/>
                  </a:lnTo>
                  <a:lnTo>
                    <a:pt x="409" y="379"/>
                  </a:lnTo>
                  <a:lnTo>
                    <a:pt x="447" y="366"/>
                  </a:lnTo>
                  <a:lnTo>
                    <a:pt x="451" y="343"/>
                  </a:lnTo>
                  <a:lnTo>
                    <a:pt x="460" y="346"/>
                  </a:lnTo>
                  <a:lnTo>
                    <a:pt x="468" y="358"/>
                  </a:lnTo>
                  <a:lnTo>
                    <a:pt x="474" y="367"/>
                  </a:lnTo>
                  <a:lnTo>
                    <a:pt x="481" y="367"/>
                  </a:lnTo>
                  <a:lnTo>
                    <a:pt x="485" y="358"/>
                  </a:lnTo>
                  <a:lnTo>
                    <a:pt x="489" y="341"/>
                  </a:lnTo>
                  <a:lnTo>
                    <a:pt x="490" y="320"/>
                  </a:lnTo>
                  <a:lnTo>
                    <a:pt x="489" y="316"/>
                  </a:lnTo>
                  <a:lnTo>
                    <a:pt x="473" y="297"/>
                  </a:lnTo>
                  <a:lnTo>
                    <a:pt x="470" y="273"/>
                  </a:lnTo>
                  <a:lnTo>
                    <a:pt x="470" y="262"/>
                  </a:lnTo>
                  <a:lnTo>
                    <a:pt x="469" y="246"/>
                  </a:lnTo>
                  <a:lnTo>
                    <a:pt x="467" y="237"/>
                  </a:lnTo>
                  <a:lnTo>
                    <a:pt x="464" y="213"/>
                  </a:lnTo>
                  <a:lnTo>
                    <a:pt x="463" y="205"/>
                  </a:lnTo>
                  <a:lnTo>
                    <a:pt x="448" y="194"/>
                  </a:lnTo>
                  <a:lnTo>
                    <a:pt x="447" y="186"/>
                  </a:lnTo>
                  <a:lnTo>
                    <a:pt x="452" y="174"/>
                  </a:lnTo>
                  <a:lnTo>
                    <a:pt x="458" y="162"/>
                  </a:lnTo>
                  <a:lnTo>
                    <a:pt x="459" y="149"/>
                  </a:lnTo>
                  <a:lnTo>
                    <a:pt x="459" y="132"/>
                  </a:lnTo>
                  <a:lnTo>
                    <a:pt x="451" y="115"/>
                  </a:lnTo>
                  <a:lnTo>
                    <a:pt x="448" y="106"/>
                  </a:lnTo>
                  <a:lnTo>
                    <a:pt x="426" y="99"/>
                  </a:lnTo>
                  <a:lnTo>
                    <a:pt x="424" y="85"/>
                  </a:lnTo>
                  <a:lnTo>
                    <a:pt x="415" y="72"/>
                  </a:lnTo>
                  <a:lnTo>
                    <a:pt x="405" y="73"/>
                  </a:lnTo>
                  <a:lnTo>
                    <a:pt x="399" y="68"/>
                  </a:lnTo>
                  <a:lnTo>
                    <a:pt x="397" y="67"/>
                  </a:lnTo>
                  <a:lnTo>
                    <a:pt x="394" y="60"/>
                  </a:lnTo>
                  <a:lnTo>
                    <a:pt x="387" y="55"/>
                  </a:lnTo>
                  <a:lnTo>
                    <a:pt x="381" y="49"/>
                  </a:lnTo>
                  <a:lnTo>
                    <a:pt x="365" y="51"/>
                  </a:lnTo>
                  <a:lnTo>
                    <a:pt x="357" y="55"/>
                  </a:lnTo>
                  <a:lnTo>
                    <a:pt x="351" y="60"/>
                  </a:lnTo>
                  <a:lnTo>
                    <a:pt x="352" y="54"/>
                  </a:lnTo>
                  <a:lnTo>
                    <a:pt x="358" y="49"/>
                  </a:lnTo>
                  <a:lnTo>
                    <a:pt x="368" y="42"/>
                  </a:lnTo>
                  <a:lnTo>
                    <a:pt x="361" y="41"/>
                  </a:lnTo>
                  <a:lnTo>
                    <a:pt x="352" y="42"/>
                  </a:lnTo>
                  <a:lnTo>
                    <a:pt x="339" y="60"/>
                  </a:lnTo>
                  <a:lnTo>
                    <a:pt x="335" y="70"/>
                  </a:lnTo>
                  <a:lnTo>
                    <a:pt x="330" y="72"/>
                  </a:lnTo>
                  <a:lnTo>
                    <a:pt x="330" y="66"/>
                  </a:lnTo>
                  <a:lnTo>
                    <a:pt x="312" y="71"/>
                  </a:lnTo>
                  <a:lnTo>
                    <a:pt x="296" y="83"/>
                  </a:lnTo>
                  <a:lnTo>
                    <a:pt x="299" y="88"/>
                  </a:lnTo>
                  <a:lnTo>
                    <a:pt x="290" y="88"/>
                  </a:lnTo>
                  <a:lnTo>
                    <a:pt x="277" y="84"/>
                  </a:lnTo>
                  <a:lnTo>
                    <a:pt x="264" y="94"/>
                  </a:lnTo>
                  <a:lnTo>
                    <a:pt x="261" y="8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157" name="Group 189">
              <a:extLst>
                <a:ext uri="{FF2B5EF4-FFF2-40B4-BE49-F238E27FC236}">
                  <a16:creationId xmlns:a16="http://schemas.microsoft.com/office/drawing/2014/main" id="{11F76B5C-18B5-4123-9EB6-C2CE3F262DD4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4679266" y="2659410"/>
              <a:ext cx="247657" cy="244475"/>
              <a:chOff x="2465" y="1836"/>
              <a:chExt cx="156" cy="154"/>
            </a:xfrm>
            <a:grpFill/>
          </p:grpSpPr>
          <p:sp>
            <p:nvSpPr>
              <p:cNvPr id="1190" name="Freeform 190">
                <a:extLst>
                  <a:ext uri="{FF2B5EF4-FFF2-40B4-BE49-F238E27FC236}">
                    <a16:creationId xmlns:a16="http://schemas.microsoft.com/office/drawing/2014/main" id="{E53C0FC2-1CCE-4344-A868-6E6FDFED7C68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610" y="1966"/>
                <a:ext cx="11" cy="24"/>
              </a:xfrm>
              <a:custGeom>
                <a:avLst/>
                <a:gdLst/>
                <a:ahLst/>
                <a:cxnLst>
                  <a:cxn ang="0">
                    <a:pos x="41" y="0"/>
                  </a:cxn>
                  <a:cxn ang="0">
                    <a:pos x="46" y="2"/>
                  </a:cxn>
                  <a:cxn ang="0">
                    <a:pos x="47" y="32"/>
                  </a:cxn>
                  <a:cxn ang="0">
                    <a:pos x="52" y="59"/>
                  </a:cxn>
                  <a:cxn ang="0">
                    <a:pos x="51" y="70"/>
                  </a:cxn>
                  <a:cxn ang="0">
                    <a:pos x="47" y="79"/>
                  </a:cxn>
                  <a:cxn ang="0">
                    <a:pos x="44" y="89"/>
                  </a:cxn>
                  <a:cxn ang="0">
                    <a:pos x="41" y="103"/>
                  </a:cxn>
                  <a:cxn ang="0">
                    <a:pos x="33" y="115"/>
                  </a:cxn>
                  <a:cxn ang="0">
                    <a:pos x="33" y="121"/>
                  </a:cxn>
                  <a:cxn ang="0">
                    <a:pos x="28" y="114"/>
                  </a:cxn>
                  <a:cxn ang="0">
                    <a:pos x="22" y="113"/>
                  </a:cxn>
                  <a:cxn ang="0">
                    <a:pos x="16" y="109"/>
                  </a:cxn>
                  <a:cxn ang="0">
                    <a:pos x="14" y="103"/>
                  </a:cxn>
                  <a:cxn ang="0">
                    <a:pos x="14" y="95"/>
                  </a:cxn>
                  <a:cxn ang="0">
                    <a:pos x="8" y="93"/>
                  </a:cxn>
                  <a:cxn ang="0">
                    <a:pos x="5" y="87"/>
                  </a:cxn>
                  <a:cxn ang="0">
                    <a:pos x="4" y="65"/>
                  </a:cxn>
                  <a:cxn ang="0">
                    <a:pos x="0" y="60"/>
                  </a:cxn>
                  <a:cxn ang="0">
                    <a:pos x="0" y="44"/>
                  </a:cxn>
                  <a:cxn ang="0">
                    <a:pos x="5" y="30"/>
                  </a:cxn>
                  <a:cxn ang="0">
                    <a:pos x="10" y="32"/>
                  </a:cxn>
                  <a:cxn ang="0">
                    <a:pos x="16" y="29"/>
                  </a:cxn>
                  <a:cxn ang="0">
                    <a:pos x="27" y="22"/>
                  </a:cxn>
                  <a:cxn ang="0">
                    <a:pos x="36" y="18"/>
                  </a:cxn>
                  <a:cxn ang="0">
                    <a:pos x="38" y="14"/>
                  </a:cxn>
                  <a:cxn ang="0">
                    <a:pos x="41" y="0"/>
                  </a:cxn>
                </a:cxnLst>
                <a:rect l="0" t="0" r="r" b="b"/>
                <a:pathLst>
                  <a:path w="52" h="121">
                    <a:moveTo>
                      <a:pt x="41" y="0"/>
                    </a:moveTo>
                    <a:lnTo>
                      <a:pt x="46" y="2"/>
                    </a:lnTo>
                    <a:lnTo>
                      <a:pt x="47" y="32"/>
                    </a:lnTo>
                    <a:lnTo>
                      <a:pt x="52" y="59"/>
                    </a:lnTo>
                    <a:lnTo>
                      <a:pt x="51" y="70"/>
                    </a:lnTo>
                    <a:lnTo>
                      <a:pt x="47" y="79"/>
                    </a:lnTo>
                    <a:lnTo>
                      <a:pt x="44" y="89"/>
                    </a:lnTo>
                    <a:lnTo>
                      <a:pt x="41" y="103"/>
                    </a:lnTo>
                    <a:lnTo>
                      <a:pt x="33" y="115"/>
                    </a:lnTo>
                    <a:lnTo>
                      <a:pt x="33" y="121"/>
                    </a:lnTo>
                    <a:lnTo>
                      <a:pt x="28" y="114"/>
                    </a:lnTo>
                    <a:lnTo>
                      <a:pt x="22" y="113"/>
                    </a:lnTo>
                    <a:lnTo>
                      <a:pt x="16" y="109"/>
                    </a:lnTo>
                    <a:lnTo>
                      <a:pt x="14" y="103"/>
                    </a:lnTo>
                    <a:lnTo>
                      <a:pt x="14" y="95"/>
                    </a:lnTo>
                    <a:lnTo>
                      <a:pt x="8" y="93"/>
                    </a:lnTo>
                    <a:lnTo>
                      <a:pt x="5" y="87"/>
                    </a:lnTo>
                    <a:lnTo>
                      <a:pt x="4" y="65"/>
                    </a:lnTo>
                    <a:lnTo>
                      <a:pt x="0" y="60"/>
                    </a:lnTo>
                    <a:lnTo>
                      <a:pt x="0" y="44"/>
                    </a:lnTo>
                    <a:lnTo>
                      <a:pt x="5" y="30"/>
                    </a:lnTo>
                    <a:lnTo>
                      <a:pt x="10" y="32"/>
                    </a:lnTo>
                    <a:lnTo>
                      <a:pt x="16" y="29"/>
                    </a:lnTo>
                    <a:lnTo>
                      <a:pt x="27" y="22"/>
                    </a:lnTo>
                    <a:lnTo>
                      <a:pt x="36" y="18"/>
                    </a:lnTo>
                    <a:lnTo>
                      <a:pt x="38" y="14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91" name="Freeform 191">
                <a:extLst>
                  <a:ext uri="{FF2B5EF4-FFF2-40B4-BE49-F238E27FC236}">
                    <a16:creationId xmlns:a16="http://schemas.microsoft.com/office/drawing/2014/main" id="{CD69D5D0-59A0-459E-B964-53C312F0EE5D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465" y="1836"/>
                <a:ext cx="139" cy="140"/>
              </a:xfrm>
              <a:custGeom>
                <a:avLst/>
                <a:gdLst/>
                <a:ahLst/>
                <a:cxnLst>
                  <a:cxn ang="0">
                    <a:pos x="349" y="36"/>
                  </a:cxn>
                  <a:cxn ang="0">
                    <a:pos x="322" y="100"/>
                  </a:cxn>
                  <a:cxn ang="0">
                    <a:pos x="284" y="138"/>
                  </a:cxn>
                  <a:cxn ang="0">
                    <a:pos x="248" y="154"/>
                  </a:cxn>
                  <a:cxn ang="0">
                    <a:pos x="191" y="133"/>
                  </a:cxn>
                  <a:cxn ang="0">
                    <a:pos x="159" y="140"/>
                  </a:cxn>
                  <a:cxn ang="0">
                    <a:pos x="177" y="202"/>
                  </a:cxn>
                  <a:cxn ang="0">
                    <a:pos x="160" y="205"/>
                  </a:cxn>
                  <a:cxn ang="0">
                    <a:pos x="93" y="194"/>
                  </a:cxn>
                  <a:cxn ang="0">
                    <a:pos x="51" y="206"/>
                  </a:cxn>
                  <a:cxn ang="0">
                    <a:pos x="0" y="235"/>
                  </a:cxn>
                  <a:cxn ang="0">
                    <a:pos x="11" y="248"/>
                  </a:cxn>
                  <a:cxn ang="0">
                    <a:pos x="10" y="263"/>
                  </a:cxn>
                  <a:cxn ang="0">
                    <a:pos x="43" y="273"/>
                  </a:cxn>
                  <a:cxn ang="0">
                    <a:pos x="103" y="294"/>
                  </a:cxn>
                  <a:cxn ang="0">
                    <a:pos x="128" y="302"/>
                  </a:cxn>
                  <a:cxn ang="0">
                    <a:pos x="148" y="328"/>
                  </a:cxn>
                  <a:cxn ang="0">
                    <a:pos x="144" y="351"/>
                  </a:cxn>
                  <a:cxn ang="0">
                    <a:pos x="188" y="397"/>
                  </a:cxn>
                  <a:cxn ang="0">
                    <a:pos x="199" y="440"/>
                  </a:cxn>
                  <a:cxn ang="0">
                    <a:pos x="220" y="475"/>
                  </a:cxn>
                  <a:cxn ang="0">
                    <a:pos x="197" y="527"/>
                  </a:cxn>
                  <a:cxn ang="0">
                    <a:pos x="197" y="547"/>
                  </a:cxn>
                  <a:cxn ang="0">
                    <a:pos x="162" y="628"/>
                  </a:cxn>
                  <a:cxn ang="0">
                    <a:pos x="222" y="666"/>
                  </a:cxn>
                  <a:cxn ang="0">
                    <a:pos x="308" y="670"/>
                  </a:cxn>
                  <a:cxn ang="0">
                    <a:pos x="361" y="698"/>
                  </a:cxn>
                  <a:cxn ang="0">
                    <a:pos x="431" y="697"/>
                  </a:cxn>
                  <a:cxn ang="0">
                    <a:pos x="452" y="629"/>
                  </a:cxn>
                  <a:cxn ang="0">
                    <a:pos x="487" y="615"/>
                  </a:cxn>
                  <a:cxn ang="0">
                    <a:pos x="525" y="625"/>
                  </a:cxn>
                  <a:cxn ang="0">
                    <a:pos x="552" y="628"/>
                  </a:cxn>
                  <a:cxn ang="0">
                    <a:pos x="593" y="645"/>
                  </a:cxn>
                  <a:cxn ang="0">
                    <a:pos x="640" y="608"/>
                  </a:cxn>
                  <a:cxn ang="0">
                    <a:pos x="667" y="585"/>
                  </a:cxn>
                  <a:cxn ang="0">
                    <a:pos x="635" y="550"/>
                  </a:cxn>
                  <a:cxn ang="0">
                    <a:pos x="624" y="509"/>
                  </a:cxn>
                  <a:cxn ang="0">
                    <a:pos x="640" y="477"/>
                  </a:cxn>
                  <a:cxn ang="0">
                    <a:pos x="636" y="430"/>
                  </a:cxn>
                  <a:cxn ang="0">
                    <a:pos x="620" y="388"/>
                  </a:cxn>
                  <a:cxn ang="0">
                    <a:pos x="584" y="385"/>
                  </a:cxn>
                  <a:cxn ang="0">
                    <a:pos x="603" y="355"/>
                  </a:cxn>
                  <a:cxn ang="0">
                    <a:pos x="635" y="299"/>
                  </a:cxn>
                  <a:cxn ang="0">
                    <a:pos x="663" y="279"/>
                  </a:cxn>
                  <a:cxn ang="0">
                    <a:pos x="694" y="179"/>
                  </a:cxn>
                  <a:cxn ang="0">
                    <a:pos x="608" y="143"/>
                  </a:cxn>
                  <a:cxn ang="0">
                    <a:pos x="548" y="127"/>
                  </a:cxn>
                  <a:cxn ang="0">
                    <a:pos x="526" y="82"/>
                  </a:cxn>
                  <a:cxn ang="0">
                    <a:pos x="489" y="93"/>
                  </a:cxn>
                  <a:cxn ang="0">
                    <a:pos x="452" y="52"/>
                  </a:cxn>
                  <a:cxn ang="0">
                    <a:pos x="408" y="16"/>
                  </a:cxn>
                </a:cxnLst>
                <a:rect l="0" t="0" r="r" b="b"/>
                <a:pathLst>
                  <a:path w="694" h="700">
                    <a:moveTo>
                      <a:pt x="408" y="0"/>
                    </a:moveTo>
                    <a:lnTo>
                      <a:pt x="403" y="4"/>
                    </a:lnTo>
                    <a:lnTo>
                      <a:pt x="381" y="7"/>
                    </a:lnTo>
                    <a:lnTo>
                      <a:pt x="355" y="17"/>
                    </a:lnTo>
                    <a:lnTo>
                      <a:pt x="349" y="36"/>
                    </a:lnTo>
                    <a:lnTo>
                      <a:pt x="345" y="66"/>
                    </a:lnTo>
                    <a:lnTo>
                      <a:pt x="349" y="70"/>
                    </a:lnTo>
                    <a:lnTo>
                      <a:pt x="348" y="76"/>
                    </a:lnTo>
                    <a:lnTo>
                      <a:pt x="336" y="90"/>
                    </a:lnTo>
                    <a:lnTo>
                      <a:pt x="322" y="100"/>
                    </a:lnTo>
                    <a:lnTo>
                      <a:pt x="290" y="109"/>
                    </a:lnTo>
                    <a:lnTo>
                      <a:pt x="275" y="119"/>
                    </a:lnTo>
                    <a:lnTo>
                      <a:pt x="268" y="132"/>
                    </a:lnTo>
                    <a:lnTo>
                      <a:pt x="269" y="138"/>
                    </a:lnTo>
                    <a:lnTo>
                      <a:pt x="284" y="138"/>
                    </a:lnTo>
                    <a:lnTo>
                      <a:pt x="289" y="139"/>
                    </a:lnTo>
                    <a:lnTo>
                      <a:pt x="288" y="143"/>
                    </a:lnTo>
                    <a:lnTo>
                      <a:pt x="267" y="145"/>
                    </a:lnTo>
                    <a:lnTo>
                      <a:pt x="257" y="152"/>
                    </a:lnTo>
                    <a:lnTo>
                      <a:pt x="248" y="154"/>
                    </a:lnTo>
                    <a:lnTo>
                      <a:pt x="237" y="154"/>
                    </a:lnTo>
                    <a:lnTo>
                      <a:pt x="224" y="150"/>
                    </a:lnTo>
                    <a:lnTo>
                      <a:pt x="208" y="148"/>
                    </a:lnTo>
                    <a:lnTo>
                      <a:pt x="203" y="149"/>
                    </a:lnTo>
                    <a:lnTo>
                      <a:pt x="191" y="133"/>
                    </a:lnTo>
                    <a:lnTo>
                      <a:pt x="192" y="124"/>
                    </a:lnTo>
                    <a:lnTo>
                      <a:pt x="188" y="122"/>
                    </a:lnTo>
                    <a:lnTo>
                      <a:pt x="167" y="123"/>
                    </a:lnTo>
                    <a:lnTo>
                      <a:pt x="157" y="120"/>
                    </a:lnTo>
                    <a:lnTo>
                      <a:pt x="159" y="140"/>
                    </a:lnTo>
                    <a:lnTo>
                      <a:pt x="162" y="149"/>
                    </a:lnTo>
                    <a:lnTo>
                      <a:pt x="168" y="154"/>
                    </a:lnTo>
                    <a:lnTo>
                      <a:pt x="175" y="177"/>
                    </a:lnTo>
                    <a:lnTo>
                      <a:pt x="175" y="189"/>
                    </a:lnTo>
                    <a:lnTo>
                      <a:pt x="177" y="202"/>
                    </a:lnTo>
                    <a:lnTo>
                      <a:pt x="183" y="206"/>
                    </a:lnTo>
                    <a:lnTo>
                      <a:pt x="179" y="210"/>
                    </a:lnTo>
                    <a:lnTo>
                      <a:pt x="168" y="211"/>
                    </a:lnTo>
                    <a:lnTo>
                      <a:pt x="165" y="208"/>
                    </a:lnTo>
                    <a:lnTo>
                      <a:pt x="160" y="205"/>
                    </a:lnTo>
                    <a:lnTo>
                      <a:pt x="152" y="208"/>
                    </a:lnTo>
                    <a:lnTo>
                      <a:pt x="145" y="210"/>
                    </a:lnTo>
                    <a:lnTo>
                      <a:pt x="136" y="209"/>
                    </a:lnTo>
                    <a:lnTo>
                      <a:pt x="118" y="215"/>
                    </a:lnTo>
                    <a:lnTo>
                      <a:pt x="93" y="194"/>
                    </a:lnTo>
                    <a:lnTo>
                      <a:pt x="76" y="195"/>
                    </a:lnTo>
                    <a:lnTo>
                      <a:pt x="71" y="193"/>
                    </a:lnTo>
                    <a:lnTo>
                      <a:pt x="66" y="197"/>
                    </a:lnTo>
                    <a:lnTo>
                      <a:pt x="65" y="202"/>
                    </a:lnTo>
                    <a:lnTo>
                      <a:pt x="51" y="206"/>
                    </a:lnTo>
                    <a:lnTo>
                      <a:pt x="42" y="206"/>
                    </a:lnTo>
                    <a:lnTo>
                      <a:pt x="26" y="209"/>
                    </a:lnTo>
                    <a:lnTo>
                      <a:pt x="4" y="219"/>
                    </a:lnTo>
                    <a:lnTo>
                      <a:pt x="0" y="229"/>
                    </a:lnTo>
                    <a:lnTo>
                      <a:pt x="0" y="235"/>
                    </a:lnTo>
                    <a:lnTo>
                      <a:pt x="20" y="232"/>
                    </a:lnTo>
                    <a:lnTo>
                      <a:pt x="19" y="237"/>
                    </a:lnTo>
                    <a:lnTo>
                      <a:pt x="14" y="237"/>
                    </a:lnTo>
                    <a:lnTo>
                      <a:pt x="9" y="243"/>
                    </a:lnTo>
                    <a:lnTo>
                      <a:pt x="11" y="248"/>
                    </a:lnTo>
                    <a:lnTo>
                      <a:pt x="19" y="247"/>
                    </a:lnTo>
                    <a:lnTo>
                      <a:pt x="28" y="247"/>
                    </a:lnTo>
                    <a:lnTo>
                      <a:pt x="26" y="254"/>
                    </a:lnTo>
                    <a:lnTo>
                      <a:pt x="5" y="258"/>
                    </a:lnTo>
                    <a:lnTo>
                      <a:pt x="10" y="263"/>
                    </a:lnTo>
                    <a:lnTo>
                      <a:pt x="23" y="268"/>
                    </a:lnTo>
                    <a:lnTo>
                      <a:pt x="23" y="279"/>
                    </a:lnTo>
                    <a:lnTo>
                      <a:pt x="35" y="280"/>
                    </a:lnTo>
                    <a:lnTo>
                      <a:pt x="35" y="274"/>
                    </a:lnTo>
                    <a:lnTo>
                      <a:pt x="43" y="273"/>
                    </a:lnTo>
                    <a:lnTo>
                      <a:pt x="74" y="284"/>
                    </a:lnTo>
                    <a:lnTo>
                      <a:pt x="84" y="291"/>
                    </a:lnTo>
                    <a:lnTo>
                      <a:pt x="86" y="296"/>
                    </a:lnTo>
                    <a:lnTo>
                      <a:pt x="91" y="299"/>
                    </a:lnTo>
                    <a:lnTo>
                      <a:pt x="103" y="294"/>
                    </a:lnTo>
                    <a:lnTo>
                      <a:pt x="111" y="296"/>
                    </a:lnTo>
                    <a:lnTo>
                      <a:pt x="106" y="300"/>
                    </a:lnTo>
                    <a:lnTo>
                      <a:pt x="118" y="305"/>
                    </a:lnTo>
                    <a:lnTo>
                      <a:pt x="124" y="300"/>
                    </a:lnTo>
                    <a:lnTo>
                      <a:pt x="128" y="302"/>
                    </a:lnTo>
                    <a:lnTo>
                      <a:pt x="125" y="318"/>
                    </a:lnTo>
                    <a:lnTo>
                      <a:pt x="140" y="322"/>
                    </a:lnTo>
                    <a:lnTo>
                      <a:pt x="155" y="318"/>
                    </a:lnTo>
                    <a:lnTo>
                      <a:pt x="165" y="323"/>
                    </a:lnTo>
                    <a:lnTo>
                      <a:pt x="148" y="328"/>
                    </a:lnTo>
                    <a:lnTo>
                      <a:pt x="148" y="334"/>
                    </a:lnTo>
                    <a:lnTo>
                      <a:pt x="155" y="342"/>
                    </a:lnTo>
                    <a:lnTo>
                      <a:pt x="150" y="349"/>
                    </a:lnTo>
                    <a:lnTo>
                      <a:pt x="144" y="344"/>
                    </a:lnTo>
                    <a:lnTo>
                      <a:pt x="144" y="351"/>
                    </a:lnTo>
                    <a:lnTo>
                      <a:pt x="155" y="364"/>
                    </a:lnTo>
                    <a:lnTo>
                      <a:pt x="161" y="374"/>
                    </a:lnTo>
                    <a:lnTo>
                      <a:pt x="164" y="381"/>
                    </a:lnTo>
                    <a:lnTo>
                      <a:pt x="176" y="389"/>
                    </a:lnTo>
                    <a:lnTo>
                      <a:pt x="188" y="397"/>
                    </a:lnTo>
                    <a:lnTo>
                      <a:pt x="203" y="401"/>
                    </a:lnTo>
                    <a:lnTo>
                      <a:pt x="200" y="408"/>
                    </a:lnTo>
                    <a:lnTo>
                      <a:pt x="204" y="417"/>
                    </a:lnTo>
                    <a:lnTo>
                      <a:pt x="204" y="429"/>
                    </a:lnTo>
                    <a:lnTo>
                      <a:pt x="199" y="440"/>
                    </a:lnTo>
                    <a:lnTo>
                      <a:pt x="203" y="450"/>
                    </a:lnTo>
                    <a:lnTo>
                      <a:pt x="213" y="457"/>
                    </a:lnTo>
                    <a:lnTo>
                      <a:pt x="220" y="467"/>
                    </a:lnTo>
                    <a:lnTo>
                      <a:pt x="224" y="480"/>
                    </a:lnTo>
                    <a:lnTo>
                      <a:pt x="220" y="475"/>
                    </a:lnTo>
                    <a:lnTo>
                      <a:pt x="207" y="460"/>
                    </a:lnTo>
                    <a:lnTo>
                      <a:pt x="203" y="467"/>
                    </a:lnTo>
                    <a:lnTo>
                      <a:pt x="203" y="484"/>
                    </a:lnTo>
                    <a:lnTo>
                      <a:pt x="198" y="517"/>
                    </a:lnTo>
                    <a:lnTo>
                      <a:pt x="197" y="527"/>
                    </a:lnTo>
                    <a:lnTo>
                      <a:pt x="203" y="518"/>
                    </a:lnTo>
                    <a:lnTo>
                      <a:pt x="207" y="526"/>
                    </a:lnTo>
                    <a:lnTo>
                      <a:pt x="204" y="530"/>
                    </a:lnTo>
                    <a:lnTo>
                      <a:pt x="197" y="534"/>
                    </a:lnTo>
                    <a:lnTo>
                      <a:pt x="197" y="547"/>
                    </a:lnTo>
                    <a:lnTo>
                      <a:pt x="186" y="607"/>
                    </a:lnTo>
                    <a:lnTo>
                      <a:pt x="181" y="618"/>
                    </a:lnTo>
                    <a:lnTo>
                      <a:pt x="171" y="624"/>
                    </a:lnTo>
                    <a:lnTo>
                      <a:pt x="161" y="624"/>
                    </a:lnTo>
                    <a:lnTo>
                      <a:pt x="162" y="628"/>
                    </a:lnTo>
                    <a:lnTo>
                      <a:pt x="184" y="646"/>
                    </a:lnTo>
                    <a:lnTo>
                      <a:pt x="193" y="650"/>
                    </a:lnTo>
                    <a:lnTo>
                      <a:pt x="204" y="652"/>
                    </a:lnTo>
                    <a:lnTo>
                      <a:pt x="215" y="660"/>
                    </a:lnTo>
                    <a:lnTo>
                      <a:pt x="222" y="666"/>
                    </a:lnTo>
                    <a:lnTo>
                      <a:pt x="268" y="678"/>
                    </a:lnTo>
                    <a:lnTo>
                      <a:pt x="284" y="679"/>
                    </a:lnTo>
                    <a:lnTo>
                      <a:pt x="290" y="678"/>
                    </a:lnTo>
                    <a:lnTo>
                      <a:pt x="300" y="671"/>
                    </a:lnTo>
                    <a:lnTo>
                      <a:pt x="308" y="670"/>
                    </a:lnTo>
                    <a:lnTo>
                      <a:pt x="317" y="672"/>
                    </a:lnTo>
                    <a:lnTo>
                      <a:pt x="332" y="682"/>
                    </a:lnTo>
                    <a:lnTo>
                      <a:pt x="345" y="683"/>
                    </a:lnTo>
                    <a:lnTo>
                      <a:pt x="350" y="689"/>
                    </a:lnTo>
                    <a:lnTo>
                      <a:pt x="361" y="698"/>
                    </a:lnTo>
                    <a:lnTo>
                      <a:pt x="369" y="700"/>
                    </a:lnTo>
                    <a:lnTo>
                      <a:pt x="397" y="698"/>
                    </a:lnTo>
                    <a:lnTo>
                      <a:pt x="410" y="695"/>
                    </a:lnTo>
                    <a:lnTo>
                      <a:pt x="424" y="695"/>
                    </a:lnTo>
                    <a:lnTo>
                      <a:pt x="431" y="697"/>
                    </a:lnTo>
                    <a:lnTo>
                      <a:pt x="429" y="667"/>
                    </a:lnTo>
                    <a:lnTo>
                      <a:pt x="425" y="663"/>
                    </a:lnTo>
                    <a:lnTo>
                      <a:pt x="428" y="649"/>
                    </a:lnTo>
                    <a:lnTo>
                      <a:pt x="434" y="638"/>
                    </a:lnTo>
                    <a:lnTo>
                      <a:pt x="452" y="629"/>
                    </a:lnTo>
                    <a:lnTo>
                      <a:pt x="463" y="622"/>
                    </a:lnTo>
                    <a:lnTo>
                      <a:pt x="469" y="617"/>
                    </a:lnTo>
                    <a:lnTo>
                      <a:pt x="478" y="612"/>
                    </a:lnTo>
                    <a:lnTo>
                      <a:pt x="483" y="612"/>
                    </a:lnTo>
                    <a:lnTo>
                      <a:pt x="487" y="615"/>
                    </a:lnTo>
                    <a:lnTo>
                      <a:pt x="503" y="618"/>
                    </a:lnTo>
                    <a:lnTo>
                      <a:pt x="505" y="619"/>
                    </a:lnTo>
                    <a:lnTo>
                      <a:pt x="507" y="623"/>
                    </a:lnTo>
                    <a:lnTo>
                      <a:pt x="512" y="624"/>
                    </a:lnTo>
                    <a:lnTo>
                      <a:pt x="525" y="625"/>
                    </a:lnTo>
                    <a:lnTo>
                      <a:pt x="526" y="622"/>
                    </a:lnTo>
                    <a:lnTo>
                      <a:pt x="536" y="623"/>
                    </a:lnTo>
                    <a:lnTo>
                      <a:pt x="538" y="625"/>
                    </a:lnTo>
                    <a:lnTo>
                      <a:pt x="546" y="625"/>
                    </a:lnTo>
                    <a:lnTo>
                      <a:pt x="552" y="628"/>
                    </a:lnTo>
                    <a:lnTo>
                      <a:pt x="553" y="633"/>
                    </a:lnTo>
                    <a:lnTo>
                      <a:pt x="557" y="634"/>
                    </a:lnTo>
                    <a:lnTo>
                      <a:pt x="569" y="635"/>
                    </a:lnTo>
                    <a:lnTo>
                      <a:pt x="578" y="644"/>
                    </a:lnTo>
                    <a:lnTo>
                      <a:pt x="593" y="645"/>
                    </a:lnTo>
                    <a:lnTo>
                      <a:pt x="617" y="634"/>
                    </a:lnTo>
                    <a:lnTo>
                      <a:pt x="619" y="631"/>
                    </a:lnTo>
                    <a:lnTo>
                      <a:pt x="620" y="625"/>
                    </a:lnTo>
                    <a:lnTo>
                      <a:pt x="629" y="619"/>
                    </a:lnTo>
                    <a:lnTo>
                      <a:pt x="640" y="608"/>
                    </a:lnTo>
                    <a:lnTo>
                      <a:pt x="646" y="604"/>
                    </a:lnTo>
                    <a:lnTo>
                      <a:pt x="648" y="600"/>
                    </a:lnTo>
                    <a:lnTo>
                      <a:pt x="667" y="590"/>
                    </a:lnTo>
                    <a:lnTo>
                      <a:pt x="668" y="588"/>
                    </a:lnTo>
                    <a:lnTo>
                      <a:pt x="667" y="585"/>
                    </a:lnTo>
                    <a:lnTo>
                      <a:pt x="670" y="579"/>
                    </a:lnTo>
                    <a:lnTo>
                      <a:pt x="670" y="570"/>
                    </a:lnTo>
                    <a:lnTo>
                      <a:pt x="666" y="561"/>
                    </a:lnTo>
                    <a:lnTo>
                      <a:pt x="641" y="559"/>
                    </a:lnTo>
                    <a:lnTo>
                      <a:pt x="635" y="550"/>
                    </a:lnTo>
                    <a:lnTo>
                      <a:pt x="633" y="539"/>
                    </a:lnTo>
                    <a:lnTo>
                      <a:pt x="632" y="528"/>
                    </a:lnTo>
                    <a:lnTo>
                      <a:pt x="634" y="520"/>
                    </a:lnTo>
                    <a:lnTo>
                      <a:pt x="633" y="511"/>
                    </a:lnTo>
                    <a:lnTo>
                      <a:pt x="624" y="509"/>
                    </a:lnTo>
                    <a:lnTo>
                      <a:pt x="623" y="504"/>
                    </a:lnTo>
                    <a:lnTo>
                      <a:pt x="622" y="499"/>
                    </a:lnTo>
                    <a:lnTo>
                      <a:pt x="624" y="490"/>
                    </a:lnTo>
                    <a:lnTo>
                      <a:pt x="629" y="484"/>
                    </a:lnTo>
                    <a:lnTo>
                      <a:pt x="640" y="477"/>
                    </a:lnTo>
                    <a:lnTo>
                      <a:pt x="638" y="467"/>
                    </a:lnTo>
                    <a:lnTo>
                      <a:pt x="627" y="441"/>
                    </a:lnTo>
                    <a:lnTo>
                      <a:pt x="625" y="436"/>
                    </a:lnTo>
                    <a:lnTo>
                      <a:pt x="627" y="431"/>
                    </a:lnTo>
                    <a:lnTo>
                      <a:pt x="636" y="430"/>
                    </a:lnTo>
                    <a:lnTo>
                      <a:pt x="634" y="419"/>
                    </a:lnTo>
                    <a:lnTo>
                      <a:pt x="627" y="418"/>
                    </a:lnTo>
                    <a:lnTo>
                      <a:pt x="624" y="407"/>
                    </a:lnTo>
                    <a:lnTo>
                      <a:pt x="624" y="389"/>
                    </a:lnTo>
                    <a:lnTo>
                      <a:pt x="620" y="388"/>
                    </a:lnTo>
                    <a:lnTo>
                      <a:pt x="603" y="388"/>
                    </a:lnTo>
                    <a:lnTo>
                      <a:pt x="592" y="404"/>
                    </a:lnTo>
                    <a:lnTo>
                      <a:pt x="586" y="409"/>
                    </a:lnTo>
                    <a:lnTo>
                      <a:pt x="582" y="407"/>
                    </a:lnTo>
                    <a:lnTo>
                      <a:pt x="584" y="385"/>
                    </a:lnTo>
                    <a:lnTo>
                      <a:pt x="587" y="372"/>
                    </a:lnTo>
                    <a:lnTo>
                      <a:pt x="591" y="369"/>
                    </a:lnTo>
                    <a:lnTo>
                      <a:pt x="595" y="362"/>
                    </a:lnTo>
                    <a:lnTo>
                      <a:pt x="602" y="358"/>
                    </a:lnTo>
                    <a:lnTo>
                      <a:pt x="603" y="355"/>
                    </a:lnTo>
                    <a:lnTo>
                      <a:pt x="606" y="345"/>
                    </a:lnTo>
                    <a:lnTo>
                      <a:pt x="612" y="337"/>
                    </a:lnTo>
                    <a:lnTo>
                      <a:pt x="635" y="311"/>
                    </a:lnTo>
                    <a:lnTo>
                      <a:pt x="632" y="306"/>
                    </a:lnTo>
                    <a:lnTo>
                      <a:pt x="635" y="299"/>
                    </a:lnTo>
                    <a:lnTo>
                      <a:pt x="652" y="300"/>
                    </a:lnTo>
                    <a:lnTo>
                      <a:pt x="660" y="297"/>
                    </a:lnTo>
                    <a:lnTo>
                      <a:pt x="667" y="291"/>
                    </a:lnTo>
                    <a:lnTo>
                      <a:pt x="665" y="289"/>
                    </a:lnTo>
                    <a:lnTo>
                      <a:pt x="663" y="279"/>
                    </a:lnTo>
                    <a:lnTo>
                      <a:pt x="665" y="251"/>
                    </a:lnTo>
                    <a:lnTo>
                      <a:pt x="672" y="226"/>
                    </a:lnTo>
                    <a:lnTo>
                      <a:pt x="675" y="214"/>
                    </a:lnTo>
                    <a:lnTo>
                      <a:pt x="692" y="191"/>
                    </a:lnTo>
                    <a:lnTo>
                      <a:pt x="694" y="179"/>
                    </a:lnTo>
                    <a:lnTo>
                      <a:pt x="681" y="173"/>
                    </a:lnTo>
                    <a:lnTo>
                      <a:pt x="640" y="161"/>
                    </a:lnTo>
                    <a:lnTo>
                      <a:pt x="622" y="160"/>
                    </a:lnTo>
                    <a:lnTo>
                      <a:pt x="616" y="149"/>
                    </a:lnTo>
                    <a:lnTo>
                      <a:pt x="608" y="143"/>
                    </a:lnTo>
                    <a:lnTo>
                      <a:pt x="596" y="132"/>
                    </a:lnTo>
                    <a:lnTo>
                      <a:pt x="584" y="133"/>
                    </a:lnTo>
                    <a:lnTo>
                      <a:pt x="566" y="128"/>
                    </a:lnTo>
                    <a:lnTo>
                      <a:pt x="558" y="129"/>
                    </a:lnTo>
                    <a:lnTo>
                      <a:pt x="548" y="127"/>
                    </a:lnTo>
                    <a:lnTo>
                      <a:pt x="539" y="119"/>
                    </a:lnTo>
                    <a:lnTo>
                      <a:pt x="528" y="114"/>
                    </a:lnTo>
                    <a:lnTo>
                      <a:pt x="531" y="108"/>
                    </a:lnTo>
                    <a:lnTo>
                      <a:pt x="526" y="106"/>
                    </a:lnTo>
                    <a:lnTo>
                      <a:pt x="526" y="82"/>
                    </a:lnTo>
                    <a:lnTo>
                      <a:pt x="520" y="82"/>
                    </a:lnTo>
                    <a:lnTo>
                      <a:pt x="514" y="90"/>
                    </a:lnTo>
                    <a:lnTo>
                      <a:pt x="509" y="97"/>
                    </a:lnTo>
                    <a:lnTo>
                      <a:pt x="499" y="97"/>
                    </a:lnTo>
                    <a:lnTo>
                      <a:pt x="489" y="93"/>
                    </a:lnTo>
                    <a:lnTo>
                      <a:pt x="487" y="78"/>
                    </a:lnTo>
                    <a:lnTo>
                      <a:pt x="484" y="69"/>
                    </a:lnTo>
                    <a:lnTo>
                      <a:pt x="478" y="64"/>
                    </a:lnTo>
                    <a:lnTo>
                      <a:pt x="466" y="60"/>
                    </a:lnTo>
                    <a:lnTo>
                      <a:pt x="452" y="52"/>
                    </a:lnTo>
                    <a:lnTo>
                      <a:pt x="442" y="48"/>
                    </a:lnTo>
                    <a:lnTo>
                      <a:pt x="433" y="30"/>
                    </a:lnTo>
                    <a:lnTo>
                      <a:pt x="421" y="31"/>
                    </a:lnTo>
                    <a:lnTo>
                      <a:pt x="410" y="26"/>
                    </a:lnTo>
                    <a:lnTo>
                      <a:pt x="408" y="16"/>
                    </a:lnTo>
                    <a:lnTo>
                      <a:pt x="408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158" name="Group 192">
              <a:extLst>
                <a:ext uri="{FF2B5EF4-FFF2-40B4-BE49-F238E27FC236}">
                  <a16:creationId xmlns:a16="http://schemas.microsoft.com/office/drawing/2014/main" id="{36830032-4175-41B3-A8C5-EDEE59B509B1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4620419" y="2430810"/>
              <a:ext cx="171450" cy="258763"/>
              <a:chOff x="2428" y="1692"/>
              <a:chExt cx="108" cy="163"/>
            </a:xfrm>
            <a:grpFill/>
          </p:grpSpPr>
          <p:sp>
            <p:nvSpPr>
              <p:cNvPr id="1188" name="Freeform 193">
                <a:extLst>
                  <a:ext uri="{FF2B5EF4-FFF2-40B4-BE49-F238E27FC236}">
                    <a16:creationId xmlns:a16="http://schemas.microsoft.com/office/drawing/2014/main" id="{F983DECE-06B0-45DC-B94B-86D99A8DF9C7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450" y="1692"/>
                <a:ext cx="86" cy="163"/>
              </a:xfrm>
              <a:custGeom>
                <a:avLst/>
                <a:gdLst/>
                <a:ahLst/>
                <a:cxnLst>
                  <a:cxn ang="0">
                    <a:pos x="227" y="761"/>
                  </a:cxn>
                  <a:cxn ang="0">
                    <a:pos x="260" y="737"/>
                  </a:cxn>
                  <a:cxn ang="0">
                    <a:pos x="328" y="744"/>
                  </a:cxn>
                  <a:cxn ang="0">
                    <a:pos x="410" y="698"/>
                  </a:cxn>
                  <a:cxn ang="0">
                    <a:pos x="381" y="674"/>
                  </a:cxn>
                  <a:cxn ang="0">
                    <a:pos x="394" y="659"/>
                  </a:cxn>
                  <a:cxn ang="0">
                    <a:pos x="423" y="628"/>
                  </a:cxn>
                  <a:cxn ang="0">
                    <a:pos x="399" y="554"/>
                  </a:cxn>
                  <a:cxn ang="0">
                    <a:pos x="337" y="565"/>
                  </a:cxn>
                  <a:cxn ang="0">
                    <a:pos x="339" y="507"/>
                  </a:cxn>
                  <a:cxn ang="0">
                    <a:pos x="344" y="495"/>
                  </a:cxn>
                  <a:cxn ang="0">
                    <a:pos x="316" y="433"/>
                  </a:cxn>
                  <a:cxn ang="0">
                    <a:pos x="268" y="385"/>
                  </a:cxn>
                  <a:cxn ang="0">
                    <a:pos x="228" y="293"/>
                  </a:cxn>
                  <a:cxn ang="0">
                    <a:pos x="155" y="265"/>
                  </a:cxn>
                  <a:cxn ang="0">
                    <a:pos x="181" y="229"/>
                  </a:cxn>
                  <a:cxn ang="0">
                    <a:pos x="198" y="202"/>
                  </a:cxn>
                  <a:cxn ang="0">
                    <a:pos x="233" y="109"/>
                  </a:cxn>
                  <a:cxn ang="0">
                    <a:pos x="154" y="97"/>
                  </a:cxn>
                  <a:cxn ang="0">
                    <a:pos x="99" y="104"/>
                  </a:cxn>
                  <a:cxn ang="0">
                    <a:pos x="109" y="78"/>
                  </a:cxn>
                  <a:cxn ang="0">
                    <a:pos x="151" y="0"/>
                  </a:cxn>
                  <a:cxn ang="0">
                    <a:pos x="75" y="6"/>
                  </a:cxn>
                  <a:cxn ang="0">
                    <a:pos x="37" y="60"/>
                  </a:cxn>
                  <a:cxn ang="0">
                    <a:pos x="25" y="115"/>
                  </a:cxn>
                  <a:cxn ang="0">
                    <a:pos x="33" y="133"/>
                  </a:cxn>
                  <a:cxn ang="0">
                    <a:pos x="26" y="158"/>
                  </a:cxn>
                  <a:cxn ang="0">
                    <a:pos x="5" y="195"/>
                  </a:cxn>
                  <a:cxn ang="0">
                    <a:pos x="33" y="215"/>
                  </a:cxn>
                  <a:cxn ang="0">
                    <a:pos x="31" y="254"/>
                  </a:cxn>
                  <a:cxn ang="0">
                    <a:pos x="34" y="286"/>
                  </a:cxn>
                  <a:cxn ang="0">
                    <a:pos x="28" y="330"/>
                  </a:cxn>
                  <a:cxn ang="0">
                    <a:pos x="54" y="248"/>
                  </a:cxn>
                  <a:cxn ang="0">
                    <a:pos x="53" y="273"/>
                  </a:cxn>
                  <a:cxn ang="0">
                    <a:pos x="79" y="272"/>
                  </a:cxn>
                  <a:cxn ang="0">
                    <a:pos x="77" y="308"/>
                  </a:cxn>
                  <a:cxn ang="0">
                    <a:pos x="60" y="372"/>
                  </a:cxn>
                  <a:cxn ang="0">
                    <a:pos x="65" y="384"/>
                  </a:cxn>
                  <a:cxn ang="0">
                    <a:pos x="95" y="380"/>
                  </a:cxn>
                  <a:cxn ang="0">
                    <a:pos x="162" y="373"/>
                  </a:cxn>
                  <a:cxn ang="0">
                    <a:pos x="145" y="431"/>
                  </a:cxn>
                  <a:cxn ang="0">
                    <a:pos x="181" y="437"/>
                  </a:cxn>
                  <a:cxn ang="0">
                    <a:pos x="179" y="481"/>
                  </a:cxn>
                  <a:cxn ang="0">
                    <a:pos x="168" y="523"/>
                  </a:cxn>
                  <a:cxn ang="0">
                    <a:pos x="98" y="558"/>
                  </a:cxn>
                  <a:cxn ang="0">
                    <a:pos x="108" y="615"/>
                  </a:cxn>
                  <a:cxn ang="0">
                    <a:pos x="59" y="674"/>
                  </a:cxn>
                  <a:cxn ang="0">
                    <a:pos x="97" y="674"/>
                  </a:cxn>
                  <a:cxn ang="0">
                    <a:pos x="141" y="692"/>
                  </a:cxn>
                  <a:cxn ang="0">
                    <a:pos x="194" y="663"/>
                  </a:cxn>
                  <a:cxn ang="0">
                    <a:pos x="156" y="711"/>
                  </a:cxn>
                  <a:cxn ang="0">
                    <a:pos x="47" y="791"/>
                  </a:cxn>
                  <a:cxn ang="0">
                    <a:pos x="45" y="810"/>
                  </a:cxn>
                  <a:cxn ang="0">
                    <a:pos x="77" y="784"/>
                  </a:cxn>
                  <a:cxn ang="0">
                    <a:pos x="149" y="759"/>
                  </a:cxn>
                </a:cxnLst>
                <a:rect l="0" t="0" r="r" b="b"/>
                <a:pathLst>
                  <a:path w="430" h="814">
                    <a:moveTo>
                      <a:pt x="199" y="767"/>
                    </a:moveTo>
                    <a:lnTo>
                      <a:pt x="200" y="768"/>
                    </a:lnTo>
                    <a:lnTo>
                      <a:pt x="203" y="762"/>
                    </a:lnTo>
                    <a:lnTo>
                      <a:pt x="212" y="760"/>
                    </a:lnTo>
                    <a:lnTo>
                      <a:pt x="222" y="764"/>
                    </a:lnTo>
                    <a:lnTo>
                      <a:pt x="227" y="761"/>
                    </a:lnTo>
                    <a:lnTo>
                      <a:pt x="225" y="754"/>
                    </a:lnTo>
                    <a:lnTo>
                      <a:pt x="251" y="754"/>
                    </a:lnTo>
                    <a:lnTo>
                      <a:pt x="253" y="750"/>
                    </a:lnTo>
                    <a:lnTo>
                      <a:pt x="259" y="748"/>
                    </a:lnTo>
                    <a:lnTo>
                      <a:pt x="260" y="743"/>
                    </a:lnTo>
                    <a:lnTo>
                      <a:pt x="260" y="737"/>
                    </a:lnTo>
                    <a:lnTo>
                      <a:pt x="267" y="741"/>
                    </a:lnTo>
                    <a:lnTo>
                      <a:pt x="274" y="744"/>
                    </a:lnTo>
                    <a:lnTo>
                      <a:pt x="283" y="741"/>
                    </a:lnTo>
                    <a:lnTo>
                      <a:pt x="285" y="745"/>
                    </a:lnTo>
                    <a:lnTo>
                      <a:pt x="290" y="750"/>
                    </a:lnTo>
                    <a:lnTo>
                      <a:pt x="328" y="744"/>
                    </a:lnTo>
                    <a:lnTo>
                      <a:pt x="339" y="746"/>
                    </a:lnTo>
                    <a:lnTo>
                      <a:pt x="388" y="733"/>
                    </a:lnTo>
                    <a:lnTo>
                      <a:pt x="389" y="729"/>
                    </a:lnTo>
                    <a:lnTo>
                      <a:pt x="410" y="713"/>
                    </a:lnTo>
                    <a:lnTo>
                      <a:pt x="413" y="702"/>
                    </a:lnTo>
                    <a:lnTo>
                      <a:pt x="410" y="698"/>
                    </a:lnTo>
                    <a:lnTo>
                      <a:pt x="386" y="698"/>
                    </a:lnTo>
                    <a:lnTo>
                      <a:pt x="373" y="697"/>
                    </a:lnTo>
                    <a:lnTo>
                      <a:pt x="373" y="689"/>
                    </a:lnTo>
                    <a:lnTo>
                      <a:pt x="369" y="682"/>
                    </a:lnTo>
                    <a:lnTo>
                      <a:pt x="378" y="679"/>
                    </a:lnTo>
                    <a:lnTo>
                      <a:pt x="381" y="674"/>
                    </a:lnTo>
                    <a:lnTo>
                      <a:pt x="386" y="668"/>
                    </a:lnTo>
                    <a:lnTo>
                      <a:pt x="383" y="665"/>
                    </a:lnTo>
                    <a:lnTo>
                      <a:pt x="377" y="663"/>
                    </a:lnTo>
                    <a:lnTo>
                      <a:pt x="383" y="658"/>
                    </a:lnTo>
                    <a:lnTo>
                      <a:pt x="391" y="655"/>
                    </a:lnTo>
                    <a:lnTo>
                      <a:pt x="394" y="659"/>
                    </a:lnTo>
                    <a:lnTo>
                      <a:pt x="403" y="657"/>
                    </a:lnTo>
                    <a:lnTo>
                      <a:pt x="404" y="651"/>
                    </a:lnTo>
                    <a:lnTo>
                      <a:pt x="403" y="642"/>
                    </a:lnTo>
                    <a:lnTo>
                      <a:pt x="408" y="642"/>
                    </a:lnTo>
                    <a:lnTo>
                      <a:pt x="415" y="638"/>
                    </a:lnTo>
                    <a:lnTo>
                      <a:pt x="423" y="628"/>
                    </a:lnTo>
                    <a:lnTo>
                      <a:pt x="429" y="608"/>
                    </a:lnTo>
                    <a:lnTo>
                      <a:pt x="430" y="593"/>
                    </a:lnTo>
                    <a:lnTo>
                      <a:pt x="426" y="577"/>
                    </a:lnTo>
                    <a:lnTo>
                      <a:pt x="418" y="563"/>
                    </a:lnTo>
                    <a:lnTo>
                      <a:pt x="408" y="557"/>
                    </a:lnTo>
                    <a:lnTo>
                      <a:pt x="399" y="554"/>
                    </a:lnTo>
                    <a:lnTo>
                      <a:pt x="387" y="554"/>
                    </a:lnTo>
                    <a:lnTo>
                      <a:pt x="365" y="557"/>
                    </a:lnTo>
                    <a:lnTo>
                      <a:pt x="355" y="572"/>
                    </a:lnTo>
                    <a:lnTo>
                      <a:pt x="350" y="567"/>
                    </a:lnTo>
                    <a:lnTo>
                      <a:pt x="340" y="566"/>
                    </a:lnTo>
                    <a:lnTo>
                      <a:pt x="337" y="565"/>
                    </a:lnTo>
                    <a:lnTo>
                      <a:pt x="340" y="555"/>
                    </a:lnTo>
                    <a:lnTo>
                      <a:pt x="353" y="540"/>
                    </a:lnTo>
                    <a:lnTo>
                      <a:pt x="355" y="534"/>
                    </a:lnTo>
                    <a:lnTo>
                      <a:pt x="355" y="525"/>
                    </a:lnTo>
                    <a:lnTo>
                      <a:pt x="345" y="512"/>
                    </a:lnTo>
                    <a:lnTo>
                      <a:pt x="339" y="507"/>
                    </a:lnTo>
                    <a:lnTo>
                      <a:pt x="335" y="501"/>
                    </a:lnTo>
                    <a:lnTo>
                      <a:pt x="330" y="498"/>
                    </a:lnTo>
                    <a:lnTo>
                      <a:pt x="317" y="485"/>
                    </a:lnTo>
                    <a:lnTo>
                      <a:pt x="321" y="482"/>
                    </a:lnTo>
                    <a:lnTo>
                      <a:pt x="332" y="492"/>
                    </a:lnTo>
                    <a:lnTo>
                      <a:pt x="344" y="495"/>
                    </a:lnTo>
                    <a:lnTo>
                      <a:pt x="345" y="493"/>
                    </a:lnTo>
                    <a:lnTo>
                      <a:pt x="343" y="477"/>
                    </a:lnTo>
                    <a:lnTo>
                      <a:pt x="335" y="471"/>
                    </a:lnTo>
                    <a:lnTo>
                      <a:pt x="326" y="459"/>
                    </a:lnTo>
                    <a:lnTo>
                      <a:pt x="323" y="444"/>
                    </a:lnTo>
                    <a:lnTo>
                      <a:pt x="316" y="433"/>
                    </a:lnTo>
                    <a:lnTo>
                      <a:pt x="311" y="423"/>
                    </a:lnTo>
                    <a:lnTo>
                      <a:pt x="301" y="410"/>
                    </a:lnTo>
                    <a:lnTo>
                      <a:pt x="290" y="405"/>
                    </a:lnTo>
                    <a:lnTo>
                      <a:pt x="276" y="402"/>
                    </a:lnTo>
                    <a:lnTo>
                      <a:pt x="273" y="399"/>
                    </a:lnTo>
                    <a:lnTo>
                      <a:pt x="268" y="385"/>
                    </a:lnTo>
                    <a:lnTo>
                      <a:pt x="260" y="374"/>
                    </a:lnTo>
                    <a:lnTo>
                      <a:pt x="254" y="361"/>
                    </a:lnTo>
                    <a:lnTo>
                      <a:pt x="252" y="350"/>
                    </a:lnTo>
                    <a:lnTo>
                      <a:pt x="248" y="312"/>
                    </a:lnTo>
                    <a:lnTo>
                      <a:pt x="240" y="305"/>
                    </a:lnTo>
                    <a:lnTo>
                      <a:pt x="228" y="293"/>
                    </a:lnTo>
                    <a:lnTo>
                      <a:pt x="221" y="282"/>
                    </a:lnTo>
                    <a:lnTo>
                      <a:pt x="193" y="266"/>
                    </a:lnTo>
                    <a:lnTo>
                      <a:pt x="188" y="265"/>
                    </a:lnTo>
                    <a:lnTo>
                      <a:pt x="171" y="271"/>
                    </a:lnTo>
                    <a:lnTo>
                      <a:pt x="156" y="267"/>
                    </a:lnTo>
                    <a:lnTo>
                      <a:pt x="155" y="265"/>
                    </a:lnTo>
                    <a:lnTo>
                      <a:pt x="157" y="258"/>
                    </a:lnTo>
                    <a:lnTo>
                      <a:pt x="163" y="251"/>
                    </a:lnTo>
                    <a:lnTo>
                      <a:pt x="172" y="249"/>
                    </a:lnTo>
                    <a:lnTo>
                      <a:pt x="182" y="249"/>
                    </a:lnTo>
                    <a:lnTo>
                      <a:pt x="192" y="244"/>
                    </a:lnTo>
                    <a:lnTo>
                      <a:pt x="181" y="229"/>
                    </a:lnTo>
                    <a:lnTo>
                      <a:pt x="176" y="228"/>
                    </a:lnTo>
                    <a:lnTo>
                      <a:pt x="174" y="222"/>
                    </a:lnTo>
                    <a:lnTo>
                      <a:pt x="183" y="223"/>
                    </a:lnTo>
                    <a:lnTo>
                      <a:pt x="189" y="218"/>
                    </a:lnTo>
                    <a:lnTo>
                      <a:pt x="195" y="210"/>
                    </a:lnTo>
                    <a:lnTo>
                      <a:pt x="198" y="202"/>
                    </a:lnTo>
                    <a:lnTo>
                      <a:pt x="211" y="183"/>
                    </a:lnTo>
                    <a:lnTo>
                      <a:pt x="212" y="173"/>
                    </a:lnTo>
                    <a:lnTo>
                      <a:pt x="216" y="160"/>
                    </a:lnTo>
                    <a:lnTo>
                      <a:pt x="220" y="145"/>
                    </a:lnTo>
                    <a:lnTo>
                      <a:pt x="233" y="129"/>
                    </a:lnTo>
                    <a:lnTo>
                      <a:pt x="233" y="109"/>
                    </a:lnTo>
                    <a:lnTo>
                      <a:pt x="230" y="100"/>
                    </a:lnTo>
                    <a:lnTo>
                      <a:pt x="214" y="99"/>
                    </a:lnTo>
                    <a:lnTo>
                      <a:pt x="200" y="102"/>
                    </a:lnTo>
                    <a:lnTo>
                      <a:pt x="178" y="98"/>
                    </a:lnTo>
                    <a:lnTo>
                      <a:pt x="166" y="100"/>
                    </a:lnTo>
                    <a:lnTo>
                      <a:pt x="154" y="97"/>
                    </a:lnTo>
                    <a:lnTo>
                      <a:pt x="118" y="109"/>
                    </a:lnTo>
                    <a:lnTo>
                      <a:pt x="111" y="116"/>
                    </a:lnTo>
                    <a:lnTo>
                      <a:pt x="106" y="113"/>
                    </a:lnTo>
                    <a:lnTo>
                      <a:pt x="108" y="105"/>
                    </a:lnTo>
                    <a:lnTo>
                      <a:pt x="108" y="102"/>
                    </a:lnTo>
                    <a:lnTo>
                      <a:pt x="99" y="104"/>
                    </a:lnTo>
                    <a:lnTo>
                      <a:pt x="99" y="99"/>
                    </a:lnTo>
                    <a:lnTo>
                      <a:pt x="114" y="95"/>
                    </a:lnTo>
                    <a:lnTo>
                      <a:pt x="124" y="86"/>
                    </a:lnTo>
                    <a:lnTo>
                      <a:pt x="107" y="84"/>
                    </a:lnTo>
                    <a:lnTo>
                      <a:pt x="108" y="77"/>
                    </a:lnTo>
                    <a:lnTo>
                      <a:pt x="109" y="78"/>
                    </a:lnTo>
                    <a:lnTo>
                      <a:pt x="119" y="66"/>
                    </a:lnTo>
                    <a:lnTo>
                      <a:pt x="139" y="54"/>
                    </a:lnTo>
                    <a:lnTo>
                      <a:pt x="147" y="39"/>
                    </a:lnTo>
                    <a:lnTo>
                      <a:pt x="161" y="30"/>
                    </a:lnTo>
                    <a:lnTo>
                      <a:pt x="163" y="4"/>
                    </a:lnTo>
                    <a:lnTo>
                      <a:pt x="151" y="0"/>
                    </a:lnTo>
                    <a:lnTo>
                      <a:pt x="138" y="4"/>
                    </a:lnTo>
                    <a:lnTo>
                      <a:pt x="124" y="8"/>
                    </a:lnTo>
                    <a:lnTo>
                      <a:pt x="112" y="8"/>
                    </a:lnTo>
                    <a:lnTo>
                      <a:pt x="96" y="12"/>
                    </a:lnTo>
                    <a:lnTo>
                      <a:pt x="95" y="11"/>
                    </a:lnTo>
                    <a:lnTo>
                      <a:pt x="75" y="6"/>
                    </a:lnTo>
                    <a:lnTo>
                      <a:pt x="64" y="9"/>
                    </a:lnTo>
                    <a:lnTo>
                      <a:pt x="54" y="27"/>
                    </a:lnTo>
                    <a:lnTo>
                      <a:pt x="54" y="41"/>
                    </a:lnTo>
                    <a:lnTo>
                      <a:pt x="42" y="43"/>
                    </a:lnTo>
                    <a:lnTo>
                      <a:pt x="43" y="57"/>
                    </a:lnTo>
                    <a:lnTo>
                      <a:pt x="37" y="60"/>
                    </a:lnTo>
                    <a:lnTo>
                      <a:pt x="39" y="65"/>
                    </a:lnTo>
                    <a:lnTo>
                      <a:pt x="47" y="73"/>
                    </a:lnTo>
                    <a:lnTo>
                      <a:pt x="20" y="88"/>
                    </a:lnTo>
                    <a:lnTo>
                      <a:pt x="20" y="109"/>
                    </a:lnTo>
                    <a:lnTo>
                      <a:pt x="27" y="113"/>
                    </a:lnTo>
                    <a:lnTo>
                      <a:pt x="25" y="115"/>
                    </a:lnTo>
                    <a:lnTo>
                      <a:pt x="18" y="114"/>
                    </a:lnTo>
                    <a:lnTo>
                      <a:pt x="16" y="115"/>
                    </a:lnTo>
                    <a:lnTo>
                      <a:pt x="16" y="130"/>
                    </a:lnTo>
                    <a:lnTo>
                      <a:pt x="22" y="131"/>
                    </a:lnTo>
                    <a:lnTo>
                      <a:pt x="34" y="129"/>
                    </a:lnTo>
                    <a:lnTo>
                      <a:pt x="33" y="133"/>
                    </a:lnTo>
                    <a:lnTo>
                      <a:pt x="27" y="136"/>
                    </a:lnTo>
                    <a:lnTo>
                      <a:pt x="33" y="138"/>
                    </a:lnTo>
                    <a:lnTo>
                      <a:pt x="28" y="147"/>
                    </a:lnTo>
                    <a:lnTo>
                      <a:pt x="27" y="151"/>
                    </a:lnTo>
                    <a:lnTo>
                      <a:pt x="28" y="157"/>
                    </a:lnTo>
                    <a:lnTo>
                      <a:pt x="26" y="158"/>
                    </a:lnTo>
                    <a:lnTo>
                      <a:pt x="22" y="163"/>
                    </a:lnTo>
                    <a:lnTo>
                      <a:pt x="22" y="167"/>
                    </a:lnTo>
                    <a:lnTo>
                      <a:pt x="18" y="170"/>
                    </a:lnTo>
                    <a:lnTo>
                      <a:pt x="16" y="178"/>
                    </a:lnTo>
                    <a:lnTo>
                      <a:pt x="16" y="192"/>
                    </a:lnTo>
                    <a:lnTo>
                      <a:pt x="5" y="195"/>
                    </a:lnTo>
                    <a:lnTo>
                      <a:pt x="0" y="197"/>
                    </a:lnTo>
                    <a:lnTo>
                      <a:pt x="0" y="201"/>
                    </a:lnTo>
                    <a:lnTo>
                      <a:pt x="10" y="202"/>
                    </a:lnTo>
                    <a:lnTo>
                      <a:pt x="11" y="211"/>
                    </a:lnTo>
                    <a:lnTo>
                      <a:pt x="23" y="222"/>
                    </a:lnTo>
                    <a:lnTo>
                      <a:pt x="33" y="215"/>
                    </a:lnTo>
                    <a:lnTo>
                      <a:pt x="43" y="206"/>
                    </a:lnTo>
                    <a:lnTo>
                      <a:pt x="44" y="205"/>
                    </a:lnTo>
                    <a:lnTo>
                      <a:pt x="45" y="206"/>
                    </a:lnTo>
                    <a:lnTo>
                      <a:pt x="45" y="212"/>
                    </a:lnTo>
                    <a:lnTo>
                      <a:pt x="33" y="243"/>
                    </a:lnTo>
                    <a:lnTo>
                      <a:pt x="31" y="254"/>
                    </a:lnTo>
                    <a:lnTo>
                      <a:pt x="31" y="259"/>
                    </a:lnTo>
                    <a:lnTo>
                      <a:pt x="28" y="264"/>
                    </a:lnTo>
                    <a:lnTo>
                      <a:pt x="26" y="275"/>
                    </a:lnTo>
                    <a:lnTo>
                      <a:pt x="26" y="283"/>
                    </a:lnTo>
                    <a:lnTo>
                      <a:pt x="32" y="282"/>
                    </a:lnTo>
                    <a:lnTo>
                      <a:pt x="34" y="286"/>
                    </a:lnTo>
                    <a:lnTo>
                      <a:pt x="33" y="292"/>
                    </a:lnTo>
                    <a:lnTo>
                      <a:pt x="25" y="307"/>
                    </a:lnTo>
                    <a:lnTo>
                      <a:pt x="20" y="331"/>
                    </a:lnTo>
                    <a:lnTo>
                      <a:pt x="20" y="334"/>
                    </a:lnTo>
                    <a:lnTo>
                      <a:pt x="26" y="334"/>
                    </a:lnTo>
                    <a:lnTo>
                      <a:pt x="28" y="330"/>
                    </a:lnTo>
                    <a:lnTo>
                      <a:pt x="32" y="318"/>
                    </a:lnTo>
                    <a:lnTo>
                      <a:pt x="43" y="291"/>
                    </a:lnTo>
                    <a:lnTo>
                      <a:pt x="42" y="277"/>
                    </a:lnTo>
                    <a:lnTo>
                      <a:pt x="39" y="270"/>
                    </a:lnTo>
                    <a:lnTo>
                      <a:pt x="38" y="266"/>
                    </a:lnTo>
                    <a:lnTo>
                      <a:pt x="54" y="248"/>
                    </a:lnTo>
                    <a:lnTo>
                      <a:pt x="54" y="254"/>
                    </a:lnTo>
                    <a:lnTo>
                      <a:pt x="47" y="271"/>
                    </a:lnTo>
                    <a:lnTo>
                      <a:pt x="47" y="282"/>
                    </a:lnTo>
                    <a:lnTo>
                      <a:pt x="49" y="278"/>
                    </a:lnTo>
                    <a:lnTo>
                      <a:pt x="52" y="277"/>
                    </a:lnTo>
                    <a:lnTo>
                      <a:pt x="53" y="273"/>
                    </a:lnTo>
                    <a:lnTo>
                      <a:pt x="55" y="271"/>
                    </a:lnTo>
                    <a:lnTo>
                      <a:pt x="61" y="276"/>
                    </a:lnTo>
                    <a:lnTo>
                      <a:pt x="64" y="275"/>
                    </a:lnTo>
                    <a:lnTo>
                      <a:pt x="64" y="261"/>
                    </a:lnTo>
                    <a:lnTo>
                      <a:pt x="72" y="266"/>
                    </a:lnTo>
                    <a:lnTo>
                      <a:pt x="79" y="272"/>
                    </a:lnTo>
                    <a:lnTo>
                      <a:pt x="74" y="273"/>
                    </a:lnTo>
                    <a:lnTo>
                      <a:pt x="71" y="278"/>
                    </a:lnTo>
                    <a:lnTo>
                      <a:pt x="69" y="283"/>
                    </a:lnTo>
                    <a:lnTo>
                      <a:pt x="68" y="298"/>
                    </a:lnTo>
                    <a:lnTo>
                      <a:pt x="71" y="303"/>
                    </a:lnTo>
                    <a:lnTo>
                      <a:pt x="77" y="308"/>
                    </a:lnTo>
                    <a:lnTo>
                      <a:pt x="79" y="319"/>
                    </a:lnTo>
                    <a:lnTo>
                      <a:pt x="74" y="328"/>
                    </a:lnTo>
                    <a:lnTo>
                      <a:pt x="69" y="341"/>
                    </a:lnTo>
                    <a:lnTo>
                      <a:pt x="61" y="355"/>
                    </a:lnTo>
                    <a:lnTo>
                      <a:pt x="59" y="363"/>
                    </a:lnTo>
                    <a:lnTo>
                      <a:pt x="60" y="372"/>
                    </a:lnTo>
                    <a:lnTo>
                      <a:pt x="54" y="367"/>
                    </a:lnTo>
                    <a:lnTo>
                      <a:pt x="52" y="372"/>
                    </a:lnTo>
                    <a:lnTo>
                      <a:pt x="59" y="395"/>
                    </a:lnTo>
                    <a:lnTo>
                      <a:pt x="64" y="399"/>
                    </a:lnTo>
                    <a:lnTo>
                      <a:pt x="66" y="398"/>
                    </a:lnTo>
                    <a:lnTo>
                      <a:pt x="65" y="384"/>
                    </a:lnTo>
                    <a:lnTo>
                      <a:pt x="66" y="380"/>
                    </a:lnTo>
                    <a:lnTo>
                      <a:pt x="70" y="379"/>
                    </a:lnTo>
                    <a:lnTo>
                      <a:pt x="87" y="391"/>
                    </a:lnTo>
                    <a:lnTo>
                      <a:pt x="92" y="394"/>
                    </a:lnTo>
                    <a:lnTo>
                      <a:pt x="95" y="388"/>
                    </a:lnTo>
                    <a:lnTo>
                      <a:pt x="95" y="380"/>
                    </a:lnTo>
                    <a:lnTo>
                      <a:pt x="119" y="383"/>
                    </a:lnTo>
                    <a:lnTo>
                      <a:pt x="135" y="374"/>
                    </a:lnTo>
                    <a:lnTo>
                      <a:pt x="136" y="372"/>
                    </a:lnTo>
                    <a:lnTo>
                      <a:pt x="144" y="368"/>
                    </a:lnTo>
                    <a:lnTo>
                      <a:pt x="165" y="371"/>
                    </a:lnTo>
                    <a:lnTo>
                      <a:pt x="162" y="373"/>
                    </a:lnTo>
                    <a:lnTo>
                      <a:pt x="158" y="373"/>
                    </a:lnTo>
                    <a:lnTo>
                      <a:pt x="150" y="380"/>
                    </a:lnTo>
                    <a:lnTo>
                      <a:pt x="138" y="406"/>
                    </a:lnTo>
                    <a:lnTo>
                      <a:pt x="135" y="413"/>
                    </a:lnTo>
                    <a:lnTo>
                      <a:pt x="138" y="421"/>
                    </a:lnTo>
                    <a:lnTo>
                      <a:pt x="145" y="431"/>
                    </a:lnTo>
                    <a:lnTo>
                      <a:pt x="149" y="438"/>
                    </a:lnTo>
                    <a:lnTo>
                      <a:pt x="150" y="439"/>
                    </a:lnTo>
                    <a:lnTo>
                      <a:pt x="151" y="437"/>
                    </a:lnTo>
                    <a:lnTo>
                      <a:pt x="158" y="449"/>
                    </a:lnTo>
                    <a:lnTo>
                      <a:pt x="172" y="444"/>
                    </a:lnTo>
                    <a:lnTo>
                      <a:pt x="181" y="437"/>
                    </a:lnTo>
                    <a:lnTo>
                      <a:pt x="184" y="438"/>
                    </a:lnTo>
                    <a:lnTo>
                      <a:pt x="181" y="444"/>
                    </a:lnTo>
                    <a:lnTo>
                      <a:pt x="179" y="461"/>
                    </a:lnTo>
                    <a:lnTo>
                      <a:pt x="174" y="468"/>
                    </a:lnTo>
                    <a:lnTo>
                      <a:pt x="169" y="479"/>
                    </a:lnTo>
                    <a:lnTo>
                      <a:pt x="179" y="481"/>
                    </a:lnTo>
                    <a:lnTo>
                      <a:pt x="174" y="490"/>
                    </a:lnTo>
                    <a:lnTo>
                      <a:pt x="168" y="506"/>
                    </a:lnTo>
                    <a:lnTo>
                      <a:pt x="172" y="509"/>
                    </a:lnTo>
                    <a:lnTo>
                      <a:pt x="177" y="513"/>
                    </a:lnTo>
                    <a:lnTo>
                      <a:pt x="173" y="514"/>
                    </a:lnTo>
                    <a:lnTo>
                      <a:pt x="168" y="523"/>
                    </a:lnTo>
                    <a:lnTo>
                      <a:pt x="128" y="522"/>
                    </a:lnTo>
                    <a:lnTo>
                      <a:pt x="115" y="529"/>
                    </a:lnTo>
                    <a:lnTo>
                      <a:pt x="102" y="540"/>
                    </a:lnTo>
                    <a:lnTo>
                      <a:pt x="79" y="565"/>
                    </a:lnTo>
                    <a:lnTo>
                      <a:pt x="84" y="568"/>
                    </a:lnTo>
                    <a:lnTo>
                      <a:pt x="98" y="558"/>
                    </a:lnTo>
                    <a:lnTo>
                      <a:pt x="109" y="556"/>
                    </a:lnTo>
                    <a:lnTo>
                      <a:pt x="111" y="565"/>
                    </a:lnTo>
                    <a:lnTo>
                      <a:pt x="112" y="585"/>
                    </a:lnTo>
                    <a:lnTo>
                      <a:pt x="113" y="589"/>
                    </a:lnTo>
                    <a:lnTo>
                      <a:pt x="119" y="593"/>
                    </a:lnTo>
                    <a:lnTo>
                      <a:pt x="108" y="615"/>
                    </a:lnTo>
                    <a:lnTo>
                      <a:pt x="79" y="636"/>
                    </a:lnTo>
                    <a:lnTo>
                      <a:pt x="48" y="652"/>
                    </a:lnTo>
                    <a:lnTo>
                      <a:pt x="50" y="654"/>
                    </a:lnTo>
                    <a:lnTo>
                      <a:pt x="52" y="660"/>
                    </a:lnTo>
                    <a:lnTo>
                      <a:pt x="56" y="671"/>
                    </a:lnTo>
                    <a:lnTo>
                      <a:pt x="59" y="674"/>
                    </a:lnTo>
                    <a:lnTo>
                      <a:pt x="65" y="675"/>
                    </a:lnTo>
                    <a:lnTo>
                      <a:pt x="72" y="671"/>
                    </a:lnTo>
                    <a:lnTo>
                      <a:pt x="82" y="663"/>
                    </a:lnTo>
                    <a:lnTo>
                      <a:pt x="91" y="659"/>
                    </a:lnTo>
                    <a:lnTo>
                      <a:pt x="95" y="660"/>
                    </a:lnTo>
                    <a:lnTo>
                      <a:pt x="97" y="674"/>
                    </a:lnTo>
                    <a:lnTo>
                      <a:pt x="101" y="678"/>
                    </a:lnTo>
                    <a:lnTo>
                      <a:pt x="113" y="678"/>
                    </a:lnTo>
                    <a:lnTo>
                      <a:pt x="120" y="671"/>
                    </a:lnTo>
                    <a:lnTo>
                      <a:pt x="123" y="670"/>
                    </a:lnTo>
                    <a:lnTo>
                      <a:pt x="127" y="673"/>
                    </a:lnTo>
                    <a:lnTo>
                      <a:pt x="141" y="692"/>
                    </a:lnTo>
                    <a:lnTo>
                      <a:pt x="147" y="694"/>
                    </a:lnTo>
                    <a:lnTo>
                      <a:pt x="156" y="694"/>
                    </a:lnTo>
                    <a:lnTo>
                      <a:pt x="162" y="689"/>
                    </a:lnTo>
                    <a:lnTo>
                      <a:pt x="166" y="682"/>
                    </a:lnTo>
                    <a:lnTo>
                      <a:pt x="179" y="675"/>
                    </a:lnTo>
                    <a:lnTo>
                      <a:pt x="194" y="663"/>
                    </a:lnTo>
                    <a:lnTo>
                      <a:pt x="195" y="670"/>
                    </a:lnTo>
                    <a:lnTo>
                      <a:pt x="190" y="678"/>
                    </a:lnTo>
                    <a:lnTo>
                      <a:pt x="174" y="697"/>
                    </a:lnTo>
                    <a:lnTo>
                      <a:pt x="172" y="705"/>
                    </a:lnTo>
                    <a:lnTo>
                      <a:pt x="168" y="708"/>
                    </a:lnTo>
                    <a:lnTo>
                      <a:pt x="156" y="711"/>
                    </a:lnTo>
                    <a:lnTo>
                      <a:pt x="124" y="711"/>
                    </a:lnTo>
                    <a:lnTo>
                      <a:pt x="109" y="713"/>
                    </a:lnTo>
                    <a:lnTo>
                      <a:pt x="104" y="724"/>
                    </a:lnTo>
                    <a:lnTo>
                      <a:pt x="95" y="730"/>
                    </a:lnTo>
                    <a:lnTo>
                      <a:pt x="88" y="745"/>
                    </a:lnTo>
                    <a:lnTo>
                      <a:pt x="47" y="791"/>
                    </a:lnTo>
                    <a:lnTo>
                      <a:pt x="31" y="800"/>
                    </a:lnTo>
                    <a:lnTo>
                      <a:pt x="28" y="809"/>
                    </a:lnTo>
                    <a:lnTo>
                      <a:pt x="28" y="813"/>
                    </a:lnTo>
                    <a:lnTo>
                      <a:pt x="31" y="807"/>
                    </a:lnTo>
                    <a:lnTo>
                      <a:pt x="34" y="804"/>
                    </a:lnTo>
                    <a:lnTo>
                      <a:pt x="45" y="810"/>
                    </a:lnTo>
                    <a:lnTo>
                      <a:pt x="50" y="809"/>
                    </a:lnTo>
                    <a:lnTo>
                      <a:pt x="54" y="814"/>
                    </a:lnTo>
                    <a:lnTo>
                      <a:pt x="58" y="809"/>
                    </a:lnTo>
                    <a:lnTo>
                      <a:pt x="60" y="800"/>
                    </a:lnTo>
                    <a:lnTo>
                      <a:pt x="71" y="796"/>
                    </a:lnTo>
                    <a:lnTo>
                      <a:pt x="77" y="784"/>
                    </a:lnTo>
                    <a:lnTo>
                      <a:pt x="107" y="783"/>
                    </a:lnTo>
                    <a:lnTo>
                      <a:pt x="127" y="791"/>
                    </a:lnTo>
                    <a:lnTo>
                      <a:pt x="134" y="791"/>
                    </a:lnTo>
                    <a:lnTo>
                      <a:pt x="141" y="782"/>
                    </a:lnTo>
                    <a:lnTo>
                      <a:pt x="145" y="760"/>
                    </a:lnTo>
                    <a:lnTo>
                      <a:pt x="149" y="759"/>
                    </a:lnTo>
                    <a:lnTo>
                      <a:pt x="156" y="759"/>
                    </a:lnTo>
                    <a:lnTo>
                      <a:pt x="166" y="754"/>
                    </a:lnTo>
                    <a:lnTo>
                      <a:pt x="182" y="750"/>
                    </a:lnTo>
                    <a:lnTo>
                      <a:pt x="199" y="76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89" name="Freeform 194">
                <a:extLst>
                  <a:ext uri="{FF2B5EF4-FFF2-40B4-BE49-F238E27FC236}">
                    <a16:creationId xmlns:a16="http://schemas.microsoft.com/office/drawing/2014/main" id="{3A31A235-2AC2-4AFE-AA98-A2C5B0D5E1E7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428" y="1759"/>
                <a:ext cx="28" cy="25"/>
              </a:xfrm>
              <a:custGeom>
                <a:avLst/>
                <a:gdLst/>
                <a:ahLst/>
                <a:cxnLst>
                  <a:cxn ang="0">
                    <a:pos x="28" y="36"/>
                  </a:cxn>
                  <a:cxn ang="0">
                    <a:pos x="27" y="48"/>
                  </a:cxn>
                  <a:cxn ang="0">
                    <a:pos x="21" y="58"/>
                  </a:cxn>
                  <a:cxn ang="0">
                    <a:pos x="11" y="59"/>
                  </a:cxn>
                  <a:cxn ang="0">
                    <a:pos x="11" y="72"/>
                  </a:cxn>
                  <a:cxn ang="0">
                    <a:pos x="0" y="80"/>
                  </a:cxn>
                  <a:cxn ang="0">
                    <a:pos x="16" y="91"/>
                  </a:cxn>
                  <a:cxn ang="0">
                    <a:pos x="23" y="110"/>
                  </a:cxn>
                  <a:cxn ang="0">
                    <a:pos x="34" y="115"/>
                  </a:cxn>
                  <a:cxn ang="0">
                    <a:pos x="47" y="104"/>
                  </a:cxn>
                  <a:cxn ang="0">
                    <a:pos x="53" y="93"/>
                  </a:cxn>
                  <a:cxn ang="0">
                    <a:pos x="82" y="85"/>
                  </a:cxn>
                  <a:cxn ang="0">
                    <a:pos x="97" y="99"/>
                  </a:cxn>
                  <a:cxn ang="0">
                    <a:pos x="98" y="106"/>
                  </a:cxn>
                  <a:cxn ang="0">
                    <a:pos x="98" y="121"/>
                  </a:cxn>
                  <a:cxn ang="0">
                    <a:pos x="101" y="126"/>
                  </a:cxn>
                  <a:cxn ang="0">
                    <a:pos x="103" y="126"/>
                  </a:cxn>
                  <a:cxn ang="0">
                    <a:pos x="117" y="117"/>
                  </a:cxn>
                  <a:cxn ang="0">
                    <a:pos x="119" y="107"/>
                  </a:cxn>
                  <a:cxn ang="0">
                    <a:pos x="132" y="105"/>
                  </a:cxn>
                  <a:cxn ang="0">
                    <a:pos x="138" y="97"/>
                  </a:cxn>
                  <a:cxn ang="0">
                    <a:pos x="132" y="85"/>
                  </a:cxn>
                  <a:cxn ang="0">
                    <a:pos x="130" y="78"/>
                  </a:cxn>
                  <a:cxn ang="0">
                    <a:pos x="138" y="90"/>
                  </a:cxn>
                  <a:cxn ang="0">
                    <a:pos x="140" y="79"/>
                  </a:cxn>
                  <a:cxn ang="0">
                    <a:pos x="135" y="68"/>
                  </a:cxn>
                  <a:cxn ang="0">
                    <a:pos x="130" y="66"/>
                  </a:cxn>
                  <a:cxn ang="0">
                    <a:pos x="116" y="68"/>
                  </a:cxn>
                  <a:cxn ang="0">
                    <a:pos x="122" y="57"/>
                  </a:cxn>
                  <a:cxn ang="0">
                    <a:pos x="120" y="39"/>
                  </a:cxn>
                  <a:cxn ang="0">
                    <a:pos x="112" y="27"/>
                  </a:cxn>
                  <a:cxn ang="0">
                    <a:pos x="106" y="16"/>
                  </a:cxn>
                  <a:cxn ang="0">
                    <a:pos x="89" y="10"/>
                  </a:cxn>
                  <a:cxn ang="0">
                    <a:pos x="64" y="18"/>
                  </a:cxn>
                  <a:cxn ang="0">
                    <a:pos x="58" y="24"/>
                  </a:cxn>
                  <a:cxn ang="0">
                    <a:pos x="50" y="27"/>
                  </a:cxn>
                  <a:cxn ang="0">
                    <a:pos x="48" y="24"/>
                  </a:cxn>
                  <a:cxn ang="0">
                    <a:pos x="59" y="10"/>
                  </a:cxn>
                  <a:cxn ang="0">
                    <a:pos x="57" y="7"/>
                  </a:cxn>
                  <a:cxn ang="0">
                    <a:pos x="48" y="2"/>
                  </a:cxn>
                  <a:cxn ang="0">
                    <a:pos x="39" y="0"/>
                  </a:cxn>
                  <a:cxn ang="0">
                    <a:pos x="38" y="5"/>
                  </a:cxn>
                  <a:cxn ang="0">
                    <a:pos x="36" y="8"/>
                  </a:cxn>
                  <a:cxn ang="0">
                    <a:pos x="33" y="14"/>
                  </a:cxn>
                  <a:cxn ang="0">
                    <a:pos x="34" y="20"/>
                  </a:cxn>
                  <a:cxn ang="0">
                    <a:pos x="34" y="27"/>
                  </a:cxn>
                  <a:cxn ang="0">
                    <a:pos x="33" y="34"/>
                  </a:cxn>
                  <a:cxn ang="0">
                    <a:pos x="28" y="36"/>
                  </a:cxn>
                </a:cxnLst>
                <a:rect l="0" t="0" r="r" b="b"/>
                <a:pathLst>
                  <a:path w="140" h="126">
                    <a:moveTo>
                      <a:pt x="28" y="36"/>
                    </a:moveTo>
                    <a:lnTo>
                      <a:pt x="27" y="48"/>
                    </a:lnTo>
                    <a:lnTo>
                      <a:pt x="21" y="58"/>
                    </a:lnTo>
                    <a:lnTo>
                      <a:pt x="11" y="59"/>
                    </a:lnTo>
                    <a:lnTo>
                      <a:pt x="11" y="72"/>
                    </a:lnTo>
                    <a:lnTo>
                      <a:pt x="0" y="80"/>
                    </a:lnTo>
                    <a:lnTo>
                      <a:pt x="16" y="91"/>
                    </a:lnTo>
                    <a:lnTo>
                      <a:pt x="23" y="110"/>
                    </a:lnTo>
                    <a:lnTo>
                      <a:pt x="34" y="115"/>
                    </a:lnTo>
                    <a:lnTo>
                      <a:pt x="47" y="104"/>
                    </a:lnTo>
                    <a:lnTo>
                      <a:pt x="53" y="93"/>
                    </a:lnTo>
                    <a:lnTo>
                      <a:pt x="82" y="85"/>
                    </a:lnTo>
                    <a:lnTo>
                      <a:pt x="97" y="99"/>
                    </a:lnTo>
                    <a:lnTo>
                      <a:pt x="98" y="106"/>
                    </a:lnTo>
                    <a:lnTo>
                      <a:pt x="98" y="121"/>
                    </a:lnTo>
                    <a:lnTo>
                      <a:pt x="101" y="126"/>
                    </a:lnTo>
                    <a:lnTo>
                      <a:pt x="103" y="126"/>
                    </a:lnTo>
                    <a:lnTo>
                      <a:pt x="117" y="117"/>
                    </a:lnTo>
                    <a:lnTo>
                      <a:pt x="119" y="107"/>
                    </a:lnTo>
                    <a:lnTo>
                      <a:pt x="132" y="105"/>
                    </a:lnTo>
                    <a:lnTo>
                      <a:pt x="138" y="97"/>
                    </a:lnTo>
                    <a:lnTo>
                      <a:pt x="132" y="85"/>
                    </a:lnTo>
                    <a:lnTo>
                      <a:pt x="130" y="78"/>
                    </a:lnTo>
                    <a:lnTo>
                      <a:pt x="138" y="90"/>
                    </a:lnTo>
                    <a:lnTo>
                      <a:pt x="140" y="79"/>
                    </a:lnTo>
                    <a:lnTo>
                      <a:pt x="135" y="68"/>
                    </a:lnTo>
                    <a:lnTo>
                      <a:pt x="130" y="66"/>
                    </a:lnTo>
                    <a:lnTo>
                      <a:pt x="116" y="68"/>
                    </a:lnTo>
                    <a:lnTo>
                      <a:pt x="122" y="57"/>
                    </a:lnTo>
                    <a:lnTo>
                      <a:pt x="120" y="39"/>
                    </a:lnTo>
                    <a:lnTo>
                      <a:pt x="112" y="27"/>
                    </a:lnTo>
                    <a:lnTo>
                      <a:pt x="106" y="16"/>
                    </a:lnTo>
                    <a:lnTo>
                      <a:pt x="89" y="10"/>
                    </a:lnTo>
                    <a:lnTo>
                      <a:pt x="64" y="18"/>
                    </a:lnTo>
                    <a:lnTo>
                      <a:pt x="58" y="24"/>
                    </a:lnTo>
                    <a:lnTo>
                      <a:pt x="50" y="27"/>
                    </a:lnTo>
                    <a:lnTo>
                      <a:pt x="48" y="24"/>
                    </a:lnTo>
                    <a:lnTo>
                      <a:pt x="59" y="10"/>
                    </a:lnTo>
                    <a:lnTo>
                      <a:pt x="57" y="7"/>
                    </a:lnTo>
                    <a:lnTo>
                      <a:pt x="48" y="2"/>
                    </a:lnTo>
                    <a:lnTo>
                      <a:pt x="39" y="0"/>
                    </a:lnTo>
                    <a:lnTo>
                      <a:pt x="38" y="5"/>
                    </a:lnTo>
                    <a:lnTo>
                      <a:pt x="36" y="8"/>
                    </a:lnTo>
                    <a:lnTo>
                      <a:pt x="33" y="14"/>
                    </a:lnTo>
                    <a:lnTo>
                      <a:pt x="34" y="20"/>
                    </a:lnTo>
                    <a:lnTo>
                      <a:pt x="34" y="27"/>
                    </a:lnTo>
                    <a:lnTo>
                      <a:pt x="33" y="34"/>
                    </a:lnTo>
                    <a:lnTo>
                      <a:pt x="28" y="3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159" name="Freeform 195">
              <a:extLst>
                <a:ext uri="{FF2B5EF4-FFF2-40B4-BE49-F238E27FC236}">
                  <a16:creationId xmlns:a16="http://schemas.microsoft.com/office/drawing/2014/main" id="{4A86F587-EF44-4167-BA99-5A72D80E0A9F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580731" y="2540347"/>
              <a:ext cx="74613" cy="109538"/>
            </a:xfrm>
            <a:custGeom>
              <a:avLst/>
              <a:gdLst/>
              <a:ahLst/>
              <a:cxnLst>
                <a:cxn ang="0">
                  <a:pos x="223" y="97"/>
                </a:cxn>
                <a:cxn ang="0">
                  <a:pos x="178" y="84"/>
                </a:cxn>
                <a:cxn ang="0">
                  <a:pos x="148" y="100"/>
                </a:cxn>
                <a:cxn ang="0">
                  <a:pos x="136" y="63"/>
                </a:cxn>
                <a:cxn ang="0">
                  <a:pos x="152" y="39"/>
                </a:cxn>
                <a:cxn ang="0">
                  <a:pos x="152" y="2"/>
                </a:cxn>
                <a:cxn ang="0">
                  <a:pos x="135" y="6"/>
                </a:cxn>
                <a:cxn ang="0">
                  <a:pos x="113" y="18"/>
                </a:cxn>
                <a:cxn ang="0">
                  <a:pos x="108" y="34"/>
                </a:cxn>
                <a:cxn ang="0">
                  <a:pos x="88" y="53"/>
                </a:cxn>
                <a:cxn ang="0">
                  <a:pos x="104" y="60"/>
                </a:cxn>
                <a:cxn ang="0">
                  <a:pos x="120" y="63"/>
                </a:cxn>
                <a:cxn ang="0">
                  <a:pos x="99" y="87"/>
                </a:cxn>
                <a:cxn ang="0">
                  <a:pos x="65" y="97"/>
                </a:cxn>
                <a:cxn ang="0">
                  <a:pos x="31" y="96"/>
                </a:cxn>
                <a:cxn ang="0">
                  <a:pos x="23" y="118"/>
                </a:cxn>
                <a:cxn ang="0">
                  <a:pos x="43" y="130"/>
                </a:cxn>
                <a:cxn ang="0">
                  <a:pos x="24" y="154"/>
                </a:cxn>
                <a:cxn ang="0">
                  <a:pos x="23" y="173"/>
                </a:cxn>
                <a:cxn ang="0">
                  <a:pos x="40" y="179"/>
                </a:cxn>
                <a:cxn ang="0">
                  <a:pos x="78" y="192"/>
                </a:cxn>
                <a:cxn ang="0">
                  <a:pos x="54" y="209"/>
                </a:cxn>
                <a:cxn ang="0">
                  <a:pos x="32" y="248"/>
                </a:cxn>
                <a:cxn ang="0">
                  <a:pos x="81" y="238"/>
                </a:cxn>
                <a:cxn ang="0">
                  <a:pos x="56" y="249"/>
                </a:cxn>
                <a:cxn ang="0">
                  <a:pos x="29" y="274"/>
                </a:cxn>
                <a:cxn ang="0">
                  <a:pos x="15" y="279"/>
                </a:cxn>
                <a:cxn ang="0">
                  <a:pos x="0" y="291"/>
                </a:cxn>
                <a:cxn ang="0">
                  <a:pos x="13" y="299"/>
                </a:cxn>
                <a:cxn ang="0">
                  <a:pos x="11" y="314"/>
                </a:cxn>
                <a:cxn ang="0">
                  <a:pos x="38" y="312"/>
                </a:cxn>
                <a:cxn ang="0">
                  <a:pos x="16" y="334"/>
                </a:cxn>
                <a:cxn ang="0">
                  <a:pos x="48" y="328"/>
                </a:cxn>
                <a:cxn ang="0">
                  <a:pos x="33" y="338"/>
                </a:cxn>
                <a:cxn ang="0">
                  <a:pos x="44" y="340"/>
                </a:cxn>
                <a:cxn ang="0">
                  <a:pos x="60" y="343"/>
                </a:cxn>
                <a:cxn ang="0">
                  <a:pos x="102" y="329"/>
                </a:cxn>
                <a:cxn ang="0">
                  <a:pos x="109" y="308"/>
                </a:cxn>
                <a:cxn ang="0">
                  <a:pos x="119" y="317"/>
                </a:cxn>
                <a:cxn ang="0">
                  <a:pos x="145" y="306"/>
                </a:cxn>
                <a:cxn ang="0">
                  <a:pos x="153" y="291"/>
                </a:cxn>
                <a:cxn ang="0">
                  <a:pos x="201" y="281"/>
                </a:cxn>
                <a:cxn ang="0">
                  <a:pos x="218" y="278"/>
                </a:cxn>
                <a:cxn ang="0">
                  <a:pos x="225" y="236"/>
                </a:cxn>
                <a:cxn ang="0">
                  <a:pos x="231" y="197"/>
                </a:cxn>
                <a:cxn ang="0">
                  <a:pos x="233" y="160"/>
                </a:cxn>
                <a:cxn ang="0">
                  <a:pos x="226" y="117"/>
                </a:cxn>
              </a:cxnLst>
              <a:rect l="0" t="0" r="r" b="b"/>
              <a:pathLst>
                <a:path w="233" h="345">
                  <a:moveTo>
                    <a:pt x="226" y="117"/>
                  </a:moveTo>
                  <a:lnTo>
                    <a:pt x="223" y="112"/>
                  </a:lnTo>
                  <a:lnTo>
                    <a:pt x="223" y="97"/>
                  </a:lnTo>
                  <a:lnTo>
                    <a:pt x="222" y="90"/>
                  </a:lnTo>
                  <a:lnTo>
                    <a:pt x="207" y="76"/>
                  </a:lnTo>
                  <a:lnTo>
                    <a:pt x="178" y="84"/>
                  </a:lnTo>
                  <a:lnTo>
                    <a:pt x="172" y="95"/>
                  </a:lnTo>
                  <a:lnTo>
                    <a:pt x="159" y="106"/>
                  </a:lnTo>
                  <a:lnTo>
                    <a:pt x="148" y="100"/>
                  </a:lnTo>
                  <a:lnTo>
                    <a:pt x="141" y="82"/>
                  </a:lnTo>
                  <a:lnTo>
                    <a:pt x="125" y="71"/>
                  </a:lnTo>
                  <a:lnTo>
                    <a:pt x="136" y="63"/>
                  </a:lnTo>
                  <a:lnTo>
                    <a:pt x="136" y="50"/>
                  </a:lnTo>
                  <a:lnTo>
                    <a:pt x="146" y="49"/>
                  </a:lnTo>
                  <a:lnTo>
                    <a:pt x="152" y="39"/>
                  </a:lnTo>
                  <a:lnTo>
                    <a:pt x="153" y="27"/>
                  </a:lnTo>
                  <a:lnTo>
                    <a:pt x="155" y="22"/>
                  </a:lnTo>
                  <a:lnTo>
                    <a:pt x="152" y="2"/>
                  </a:lnTo>
                  <a:lnTo>
                    <a:pt x="151" y="0"/>
                  </a:lnTo>
                  <a:lnTo>
                    <a:pt x="145" y="1"/>
                  </a:lnTo>
                  <a:lnTo>
                    <a:pt x="135" y="6"/>
                  </a:lnTo>
                  <a:lnTo>
                    <a:pt x="131" y="4"/>
                  </a:lnTo>
                  <a:lnTo>
                    <a:pt x="121" y="11"/>
                  </a:lnTo>
                  <a:lnTo>
                    <a:pt x="113" y="18"/>
                  </a:lnTo>
                  <a:lnTo>
                    <a:pt x="108" y="20"/>
                  </a:lnTo>
                  <a:lnTo>
                    <a:pt x="105" y="30"/>
                  </a:lnTo>
                  <a:lnTo>
                    <a:pt x="108" y="34"/>
                  </a:lnTo>
                  <a:lnTo>
                    <a:pt x="107" y="37"/>
                  </a:lnTo>
                  <a:lnTo>
                    <a:pt x="99" y="45"/>
                  </a:lnTo>
                  <a:lnTo>
                    <a:pt x="88" y="53"/>
                  </a:lnTo>
                  <a:lnTo>
                    <a:pt x="91" y="59"/>
                  </a:lnTo>
                  <a:lnTo>
                    <a:pt x="99" y="59"/>
                  </a:lnTo>
                  <a:lnTo>
                    <a:pt x="104" y="60"/>
                  </a:lnTo>
                  <a:lnTo>
                    <a:pt x="110" y="59"/>
                  </a:lnTo>
                  <a:lnTo>
                    <a:pt x="119" y="59"/>
                  </a:lnTo>
                  <a:lnTo>
                    <a:pt x="120" y="63"/>
                  </a:lnTo>
                  <a:lnTo>
                    <a:pt x="117" y="71"/>
                  </a:lnTo>
                  <a:lnTo>
                    <a:pt x="98" y="84"/>
                  </a:lnTo>
                  <a:lnTo>
                    <a:pt x="99" y="87"/>
                  </a:lnTo>
                  <a:lnTo>
                    <a:pt x="98" y="95"/>
                  </a:lnTo>
                  <a:lnTo>
                    <a:pt x="83" y="93"/>
                  </a:lnTo>
                  <a:lnTo>
                    <a:pt x="65" y="97"/>
                  </a:lnTo>
                  <a:lnTo>
                    <a:pt x="61" y="90"/>
                  </a:lnTo>
                  <a:lnTo>
                    <a:pt x="37" y="87"/>
                  </a:lnTo>
                  <a:lnTo>
                    <a:pt x="31" y="96"/>
                  </a:lnTo>
                  <a:lnTo>
                    <a:pt x="26" y="104"/>
                  </a:lnTo>
                  <a:lnTo>
                    <a:pt x="29" y="120"/>
                  </a:lnTo>
                  <a:lnTo>
                    <a:pt x="23" y="118"/>
                  </a:lnTo>
                  <a:lnTo>
                    <a:pt x="15" y="119"/>
                  </a:lnTo>
                  <a:lnTo>
                    <a:pt x="21" y="128"/>
                  </a:lnTo>
                  <a:lnTo>
                    <a:pt x="43" y="130"/>
                  </a:lnTo>
                  <a:lnTo>
                    <a:pt x="44" y="136"/>
                  </a:lnTo>
                  <a:lnTo>
                    <a:pt x="28" y="146"/>
                  </a:lnTo>
                  <a:lnTo>
                    <a:pt x="24" y="154"/>
                  </a:lnTo>
                  <a:lnTo>
                    <a:pt x="17" y="158"/>
                  </a:lnTo>
                  <a:lnTo>
                    <a:pt x="17" y="166"/>
                  </a:lnTo>
                  <a:lnTo>
                    <a:pt x="23" y="173"/>
                  </a:lnTo>
                  <a:lnTo>
                    <a:pt x="28" y="174"/>
                  </a:lnTo>
                  <a:lnTo>
                    <a:pt x="28" y="179"/>
                  </a:lnTo>
                  <a:lnTo>
                    <a:pt x="40" y="179"/>
                  </a:lnTo>
                  <a:lnTo>
                    <a:pt x="43" y="186"/>
                  </a:lnTo>
                  <a:lnTo>
                    <a:pt x="75" y="187"/>
                  </a:lnTo>
                  <a:lnTo>
                    <a:pt x="78" y="192"/>
                  </a:lnTo>
                  <a:lnTo>
                    <a:pt x="74" y="197"/>
                  </a:lnTo>
                  <a:lnTo>
                    <a:pt x="61" y="201"/>
                  </a:lnTo>
                  <a:lnTo>
                    <a:pt x="54" y="209"/>
                  </a:lnTo>
                  <a:lnTo>
                    <a:pt x="53" y="224"/>
                  </a:lnTo>
                  <a:lnTo>
                    <a:pt x="48" y="233"/>
                  </a:lnTo>
                  <a:lnTo>
                    <a:pt x="32" y="248"/>
                  </a:lnTo>
                  <a:lnTo>
                    <a:pt x="65" y="243"/>
                  </a:lnTo>
                  <a:lnTo>
                    <a:pt x="81" y="227"/>
                  </a:lnTo>
                  <a:lnTo>
                    <a:pt x="81" y="238"/>
                  </a:lnTo>
                  <a:lnTo>
                    <a:pt x="89" y="240"/>
                  </a:lnTo>
                  <a:lnTo>
                    <a:pt x="91" y="241"/>
                  </a:lnTo>
                  <a:lnTo>
                    <a:pt x="56" y="249"/>
                  </a:lnTo>
                  <a:lnTo>
                    <a:pt x="42" y="251"/>
                  </a:lnTo>
                  <a:lnTo>
                    <a:pt x="31" y="268"/>
                  </a:lnTo>
                  <a:lnTo>
                    <a:pt x="29" y="274"/>
                  </a:lnTo>
                  <a:lnTo>
                    <a:pt x="27" y="278"/>
                  </a:lnTo>
                  <a:lnTo>
                    <a:pt x="21" y="276"/>
                  </a:lnTo>
                  <a:lnTo>
                    <a:pt x="15" y="279"/>
                  </a:lnTo>
                  <a:lnTo>
                    <a:pt x="8" y="278"/>
                  </a:lnTo>
                  <a:lnTo>
                    <a:pt x="2" y="283"/>
                  </a:lnTo>
                  <a:lnTo>
                    <a:pt x="0" y="291"/>
                  </a:lnTo>
                  <a:lnTo>
                    <a:pt x="24" y="289"/>
                  </a:lnTo>
                  <a:lnTo>
                    <a:pt x="26" y="294"/>
                  </a:lnTo>
                  <a:lnTo>
                    <a:pt x="13" y="299"/>
                  </a:lnTo>
                  <a:lnTo>
                    <a:pt x="5" y="308"/>
                  </a:lnTo>
                  <a:lnTo>
                    <a:pt x="3" y="314"/>
                  </a:lnTo>
                  <a:lnTo>
                    <a:pt x="11" y="314"/>
                  </a:lnTo>
                  <a:lnTo>
                    <a:pt x="13" y="319"/>
                  </a:lnTo>
                  <a:lnTo>
                    <a:pt x="16" y="319"/>
                  </a:lnTo>
                  <a:lnTo>
                    <a:pt x="38" y="312"/>
                  </a:lnTo>
                  <a:lnTo>
                    <a:pt x="38" y="318"/>
                  </a:lnTo>
                  <a:lnTo>
                    <a:pt x="29" y="323"/>
                  </a:lnTo>
                  <a:lnTo>
                    <a:pt x="16" y="334"/>
                  </a:lnTo>
                  <a:lnTo>
                    <a:pt x="19" y="334"/>
                  </a:lnTo>
                  <a:lnTo>
                    <a:pt x="45" y="326"/>
                  </a:lnTo>
                  <a:lnTo>
                    <a:pt x="48" y="328"/>
                  </a:lnTo>
                  <a:lnTo>
                    <a:pt x="45" y="334"/>
                  </a:lnTo>
                  <a:lnTo>
                    <a:pt x="39" y="334"/>
                  </a:lnTo>
                  <a:lnTo>
                    <a:pt x="33" y="338"/>
                  </a:lnTo>
                  <a:lnTo>
                    <a:pt x="34" y="340"/>
                  </a:lnTo>
                  <a:lnTo>
                    <a:pt x="34" y="345"/>
                  </a:lnTo>
                  <a:lnTo>
                    <a:pt x="44" y="340"/>
                  </a:lnTo>
                  <a:lnTo>
                    <a:pt x="51" y="339"/>
                  </a:lnTo>
                  <a:lnTo>
                    <a:pt x="55" y="341"/>
                  </a:lnTo>
                  <a:lnTo>
                    <a:pt x="60" y="343"/>
                  </a:lnTo>
                  <a:lnTo>
                    <a:pt x="67" y="338"/>
                  </a:lnTo>
                  <a:lnTo>
                    <a:pt x="74" y="338"/>
                  </a:lnTo>
                  <a:lnTo>
                    <a:pt x="102" y="329"/>
                  </a:lnTo>
                  <a:lnTo>
                    <a:pt x="109" y="323"/>
                  </a:lnTo>
                  <a:lnTo>
                    <a:pt x="110" y="316"/>
                  </a:lnTo>
                  <a:lnTo>
                    <a:pt x="109" y="308"/>
                  </a:lnTo>
                  <a:lnTo>
                    <a:pt x="113" y="310"/>
                  </a:lnTo>
                  <a:lnTo>
                    <a:pt x="115" y="316"/>
                  </a:lnTo>
                  <a:lnTo>
                    <a:pt x="119" y="317"/>
                  </a:lnTo>
                  <a:lnTo>
                    <a:pt x="131" y="311"/>
                  </a:lnTo>
                  <a:lnTo>
                    <a:pt x="135" y="305"/>
                  </a:lnTo>
                  <a:lnTo>
                    <a:pt x="145" y="306"/>
                  </a:lnTo>
                  <a:lnTo>
                    <a:pt x="148" y="301"/>
                  </a:lnTo>
                  <a:lnTo>
                    <a:pt x="151" y="295"/>
                  </a:lnTo>
                  <a:lnTo>
                    <a:pt x="153" y="291"/>
                  </a:lnTo>
                  <a:lnTo>
                    <a:pt x="177" y="286"/>
                  </a:lnTo>
                  <a:lnTo>
                    <a:pt x="189" y="281"/>
                  </a:lnTo>
                  <a:lnTo>
                    <a:pt x="201" y="281"/>
                  </a:lnTo>
                  <a:lnTo>
                    <a:pt x="209" y="285"/>
                  </a:lnTo>
                  <a:lnTo>
                    <a:pt x="216" y="285"/>
                  </a:lnTo>
                  <a:lnTo>
                    <a:pt x="218" y="278"/>
                  </a:lnTo>
                  <a:lnTo>
                    <a:pt x="215" y="269"/>
                  </a:lnTo>
                  <a:lnTo>
                    <a:pt x="222" y="251"/>
                  </a:lnTo>
                  <a:lnTo>
                    <a:pt x="225" y="236"/>
                  </a:lnTo>
                  <a:lnTo>
                    <a:pt x="231" y="225"/>
                  </a:lnTo>
                  <a:lnTo>
                    <a:pt x="233" y="216"/>
                  </a:lnTo>
                  <a:lnTo>
                    <a:pt x="231" y="197"/>
                  </a:lnTo>
                  <a:lnTo>
                    <a:pt x="227" y="178"/>
                  </a:lnTo>
                  <a:lnTo>
                    <a:pt x="231" y="176"/>
                  </a:lnTo>
                  <a:lnTo>
                    <a:pt x="233" y="160"/>
                  </a:lnTo>
                  <a:lnTo>
                    <a:pt x="220" y="128"/>
                  </a:lnTo>
                  <a:lnTo>
                    <a:pt x="220" y="119"/>
                  </a:lnTo>
                  <a:lnTo>
                    <a:pt x="226" y="11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0" name="Freeform 196">
              <a:extLst>
                <a:ext uri="{FF2B5EF4-FFF2-40B4-BE49-F238E27FC236}">
                  <a16:creationId xmlns:a16="http://schemas.microsoft.com/office/drawing/2014/main" id="{0CB5A7C2-EFB4-4DA5-AAF4-5E0A6AAB504D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44294" y="2622897"/>
              <a:ext cx="315913" cy="209550"/>
            </a:xfrm>
            <a:custGeom>
              <a:avLst/>
              <a:gdLst/>
              <a:ahLst/>
              <a:cxnLst>
                <a:cxn ang="0">
                  <a:pos x="148" y="384"/>
                </a:cxn>
                <a:cxn ang="0">
                  <a:pos x="40" y="377"/>
                </a:cxn>
                <a:cxn ang="0">
                  <a:pos x="19" y="282"/>
                </a:cxn>
                <a:cxn ang="0">
                  <a:pos x="85" y="184"/>
                </a:cxn>
                <a:cxn ang="0">
                  <a:pos x="84" y="95"/>
                </a:cxn>
                <a:cxn ang="0">
                  <a:pos x="121" y="51"/>
                </a:cxn>
                <a:cxn ang="0">
                  <a:pos x="219" y="44"/>
                </a:cxn>
                <a:cxn ang="0">
                  <a:pos x="275" y="67"/>
                </a:cxn>
                <a:cxn ang="0">
                  <a:pos x="328" y="77"/>
                </a:cxn>
                <a:cxn ang="0">
                  <a:pos x="386" y="70"/>
                </a:cxn>
                <a:cxn ang="0">
                  <a:pos x="449" y="86"/>
                </a:cxn>
                <a:cxn ang="0">
                  <a:pos x="473" y="52"/>
                </a:cxn>
                <a:cxn ang="0">
                  <a:pos x="537" y="18"/>
                </a:cxn>
                <a:cxn ang="0">
                  <a:pos x="589" y="6"/>
                </a:cxn>
                <a:cxn ang="0">
                  <a:pos x="662" y="25"/>
                </a:cxn>
                <a:cxn ang="0">
                  <a:pos x="667" y="72"/>
                </a:cxn>
                <a:cxn ang="0">
                  <a:pos x="720" y="105"/>
                </a:cxn>
                <a:cxn ang="0">
                  <a:pos x="759" y="165"/>
                </a:cxn>
                <a:cxn ang="0">
                  <a:pos x="842" y="163"/>
                </a:cxn>
                <a:cxn ang="0">
                  <a:pos x="896" y="199"/>
                </a:cxn>
                <a:cxn ang="0">
                  <a:pos x="958" y="223"/>
                </a:cxn>
                <a:cxn ang="0">
                  <a:pos x="987" y="282"/>
                </a:cxn>
                <a:cxn ang="0">
                  <a:pos x="968" y="320"/>
                </a:cxn>
                <a:cxn ang="0">
                  <a:pos x="963" y="389"/>
                </a:cxn>
                <a:cxn ang="0">
                  <a:pos x="888" y="419"/>
                </a:cxn>
                <a:cxn ang="0">
                  <a:pos x="817" y="465"/>
                </a:cxn>
                <a:cxn ang="0">
                  <a:pos x="757" y="485"/>
                </a:cxn>
                <a:cxn ang="0">
                  <a:pos x="725" y="517"/>
                </a:cxn>
                <a:cxn ang="0">
                  <a:pos x="709" y="545"/>
                </a:cxn>
                <a:cxn ang="0">
                  <a:pos x="687" y="534"/>
                </a:cxn>
                <a:cxn ang="0">
                  <a:pos x="666" y="507"/>
                </a:cxn>
                <a:cxn ang="0">
                  <a:pos x="660" y="527"/>
                </a:cxn>
                <a:cxn ang="0">
                  <a:pos x="684" y="539"/>
                </a:cxn>
                <a:cxn ang="0">
                  <a:pos x="708" y="559"/>
                </a:cxn>
                <a:cxn ang="0">
                  <a:pos x="750" y="590"/>
                </a:cxn>
                <a:cxn ang="0">
                  <a:pos x="799" y="584"/>
                </a:cxn>
                <a:cxn ang="0">
                  <a:pos x="723" y="619"/>
                </a:cxn>
                <a:cxn ang="0">
                  <a:pos x="680" y="646"/>
                </a:cxn>
                <a:cxn ang="0">
                  <a:pos x="632" y="638"/>
                </a:cxn>
                <a:cxn ang="0">
                  <a:pos x="607" y="590"/>
                </a:cxn>
                <a:cxn ang="0">
                  <a:pos x="613" y="550"/>
                </a:cxn>
                <a:cxn ang="0">
                  <a:pos x="618" y="524"/>
                </a:cxn>
                <a:cxn ang="0">
                  <a:pos x="557" y="518"/>
                </a:cxn>
                <a:cxn ang="0">
                  <a:pos x="528" y="496"/>
                </a:cxn>
                <a:cxn ang="0">
                  <a:pos x="543" y="471"/>
                </a:cxn>
                <a:cxn ang="0">
                  <a:pos x="492" y="489"/>
                </a:cxn>
                <a:cxn ang="0">
                  <a:pos x="450" y="509"/>
                </a:cxn>
                <a:cxn ang="0">
                  <a:pos x="434" y="547"/>
                </a:cxn>
                <a:cxn ang="0">
                  <a:pos x="418" y="566"/>
                </a:cxn>
                <a:cxn ang="0">
                  <a:pos x="368" y="592"/>
                </a:cxn>
                <a:cxn ang="0">
                  <a:pos x="352" y="560"/>
                </a:cxn>
                <a:cxn ang="0">
                  <a:pos x="382" y="498"/>
                </a:cxn>
                <a:cxn ang="0">
                  <a:pos x="431" y="484"/>
                </a:cxn>
                <a:cxn ang="0">
                  <a:pos x="406" y="423"/>
                </a:cxn>
                <a:cxn ang="0">
                  <a:pos x="387" y="369"/>
                </a:cxn>
                <a:cxn ang="0">
                  <a:pos x="310" y="339"/>
                </a:cxn>
              </a:cxnLst>
              <a:rect l="0" t="0" r="r" b="b"/>
              <a:pathLst>
                <a:path w="995" h="658">
                  <a:moveTo>
                    <a:pt x="248" y="353"/>
                  </a:moveTo>
                  <a:lnTo>
                    <a:pt x="242" y="352"/>
                  </a:lnTo>
                  <a:lnTo>
                    <a:pt x="208" y="373"/>
                  </a:lnTo>
                  <a:lnTo>
                    <a:pt x="189" y="374"/>
                  </a:lnTo>
                  <a:lnTo>
                    <a:pt x="173" y="378"/>
                  </a:lnTo>
                  <a:lnTo>
                    <a:pt x="157" y="389"/>
                  </a:lnTo>
                  <a:lnTo>
                    <a:pt x="148" y="384"/>
                  </a:lnTo>
                  <a:lnTo>
                    <a:pt x="137" y="374"/>
                  </a:lnTo>
                  <a:lnTo>
                    <a:pt x="121" y="376"/>
                  </a:lnTo>
                  <a:lnTo>
                    <a:pt x="106" y="379"/>
                  </a:lnTo>
                  <a:lnTo>
                    <a:pt x="83" y="377"/>
                  </a:lnTo>
                  <a:lnTo>
                    <a:pt x="64" y="374"/>
                  </a:lnTo>
                  <a:lnTo>
                    <a:pt x="47" y="374"/>
                  </a:lnTo>
                  <a:lnTo>
                    <a:pt x="40" y="377"/>
                  </a:lnTo>
                  <a:lnTo>
                    <a:pt x="36" y="367"/>
                  </a:lnTo>
                  <a:lnTo>
                    <a:pt x="27" y="358"/>
                  </a:lnTo>
                  <a:lnTo>
                    <a:pt x="15" y="348"/>
                  </a:lnTo>
                  <a:lnTo>
                    <a:pt x="0" y="341"/>
                  </a:lnTo>
                  <a:lnTo>
                    <a:pt x="6" y="318"/>
                  </a:lnTo>
                  <a:lnTo>
                    <a:pt x="17" y="288"/>
                  </a:lnTo>
                  <a:lnTo>
                    <a:pt x="19" y="282"/>
                  </a:lnTo>
                  <a:lnTo>
                    <a:pt x="24" y="283"/>
                  </a:lnTo>
                  <a:lnTo>
                    <a:pt x="33" y="281"/>
                  </a:lnTo>
                  <a:lnTo>
                    <a:pt x="31" y="269"/>
                  </a:lnTo>
                  <a:lnTo>
                    <a:pt x="33" y="254"/>
                  </a:lnTo>
                  <a:lnTo>
                    <a:pt x="51" y="216"/>
                  </a:lnTo>
                  <a:lnTo>
                    <a:pt x="65" y="197"/>
                  </a:lnTo>
                  <a:lnTo>
                    <a:pt x="85" y="184"/>
                  </a:lnTo>
                  <a:lnTo>
                    <a:pt x="103" y="169"/>
                  </a:lnTo>
                  <a:lnTo>
                    <a:pt x="108" y="156"/>
                  </a:lnTo>
                  <a:lnTo>
                    <a:pt x="102" y="140"/>
                  </a:lnTo>
                  <a:lnTo>
                    <a:pt x="103" y="129"/>
                  </a:lnTo>
                  <a:lnTo>
                    <a:pt x="92" y="118"/>
                  </a:lnTo>
                  <a:lnTo>
                    <a:pt x="91" y="114"/>
                  </a:lnTo>
                  <a:lnTo>
                    <a:pt x="84" y="95"/>
                  </a:lnTo>
                  <a:lnTo>
                    <a:pt x="83" y="83"/>
                  </a:lnTo>
                  <a:lnTo>
                    <a:pt x="76" y="71"/>
                  </a:lnTo>
                  <a:lnTo>
                    <a:pt x="83" y="65"/>
                  </a:lnTo>
                  <a:lnTo>
                    <a:pt x="91" y="64"/>
                  </a:lnTo>
                  <a:lnTo>
                    <a:pt x="100" y="65"/>
                  </a:lnTo>
                  <a:lnTo>
                    <a:pt x="114" y="57"/>
                  </a:lnTo>
                  <a:lnTo>
                    <a:pt x="121" y="51"/>
                  </a:lnTo>
                  <a:lnTo>
                    <a:pt x="123" y="44"/>
                  </a:lnTo>
                  <a:lnTo>
                    <a:pt x="130" y="40"/>
                  </a:lnTo>
                  <a:lnTo>
                    <a:pt x="172" y="34"/>
                  </a:lnTo>
                  <a:lnTo>
                    <a:pt x="180" y="37"/>
                  </a:lnTo>
                  <a:lnTo>
                    <a:pt x="197" y="38"/>
                  </a:lnTo>
                  <a:lnTo>
                    <a:pt x="205" y="35"/>
                  </a:lnTo>
                  <a:lnTo>
                    <a:pt x="219" y="44"/>
                  </a:lnTo>
                  <a:lnTo>
                    <a:pt x="235" y="49"/>
                  </a:lnTo>
                  <a:lnTo>
                    <a:pt x="243" y="50"/>
                  </a:lnTo>
                  <a:lnTo>
                    <a:pt x="252" y="49"/>
                  </a:lnTo>
                  <a:lnTo>
                    <a:pt x="258" y="52"/>
                  </a:lnTo>
                  <a:lnTo>
                    <a:pt x="267" y="55"/>
                  </a:lnTo>
                  <a:lnTo>
                    <a:pt x="274" y="59"/>
                  </a:lnTo>
                  <a:lnTo>
                    <a:pt x="275" y="67"/>
                  </a:lnTo>
                  <a:lnTo>
                    <a:pt x="282" y="72"/>
                  </a:lnTo>
                  <a:lnTo>
                    <a:pt x="297" y="71"/>
                  </a:lnTo>
                  <a:lnTo>
                    <a:pt x="299" y="79"/>
                  </a:lnTo>
                  <a:lnTo>
                    <a:pt x="306" y="86"/>
                  </a:lnTo>
                  <a:lnTo>
                    <a:pt x="312" y="79"/>
                  </a:lnTo>
                  <a:lnTo>
                    <a:pt x="320" y="77"/>
                  </a:lnTo>
                  <a:lnTo>
                    <a:pt x="328" y="77"/>
                  </a:lnTo>
                  <a:lnTo>
                    <a:pt x="334" y="71"/>
                  </a:lnTo>
                  <a:lnTo>
                    <a:pt x="340" y="76"/>
                  </a:lnTo>
                  <a:lnTo>
                    <a:pt x="349" y="78"/>
                  </a:lnTo>
                  <a:lnTo>
                    <a:pt x="356" y="76"/>
                  </a:lnTo>
                  <a:lnTo>
                    <a:pt x="361" y="83"/>
                  </a:lnTo>
                  <a:lnTo>
                    <a:pt x="369" y="88"/>
                  </a:lnTo>
                  <a:lnTo>
                    <a:pt x="386" y="70"/>
                  </a:lnTo>
                  <a:lnTo>
                    <a:pt x="398" y="79"/>
                  </a:lnTo>
                  <a:lnTo>
                    <a:pt x="402" y="87"/>
                  </a:lnTo>
                  <a:lnTo>
                    <a:pt x="408" y="93"/>
                  </a:lnTo>
                  <a:lnTo>
                    <a:pt x="415" y="88"/>
                  </a:lnTo>
                  <a:lnTo>
                    <a:pt x="424" y="88"/>
                  </a:lnTo>
                  <a:lnTo>
                    <a:pt x="440" y="86"/>
                  </a:lnTo>
                  <a:lnTo>
                    <a:pt x="449" y="86"/>
                  </a:lnTo>
                  <a:lnTo>
                    <a:pt x="456" y="89"/>
                  </a:lnTo>
                  <a:lnTo>
                    <a:pt x="461" y="95"/>
                  </a:lnTo>
                  <a:lnTo>
                    <a:pt x="469" y="93"/>
                  </a:lnTo>
                  <a:lnTo>
                    <a:pt x="473" y="86"/>
                  </a:lnTo>
                  <a:lnTo>
                    <a:pt x="471" y="70"/>
                  </a:lnTo>
                  <a:lnTo>
                    <a:pt x="473" y="61"/>
                  </a:lnTo>
                  <a:lnTo>
                    <a:pt x="473" y="52"/>
                  </a:lnTo>
                  <a:lnTo>
                    <a:pt x="476" y="44"/>
                  </a:lnTo>
                  <a:lnTo>
                    <a:pt x="494" y="27"/>
                  </a:lnTo>
                  <a:lnTo>
                    <a:pt x="501" y="23"/>
                  </a:lnTo>
                  <a:lnTo>
                    <a:pt x="510" y="23"/>
                  </a:lnTo>
                  <a:lnTo>
                    <a:pt x="517" y="18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543" y="23"/>
                  </a:lnTo>
                  <a:lnTo>
                    <a:pt x="551" y="25"/>
                  </a:lnTo>
                  <a:lnTo>
                    <a:pt x="558" y="22"/>
                  </a:lnTo>
                  <a:lnTo>
                    <a:pt x="563" y="16"/>
                  </a:lnTo>
                  <a:lnTo>
                    <a:pt x="565" y="7"/>
                  </a:lnTo>
                  <a:lnTo>
                    <a:pt x="573" y="2"/>
                  </a:lnTo>
                  <a:lnTo>
                    <a:pt x="589" y="6"/>
                  </a:lnTo>
                  <a:lnTo>
                    <a:pt x="597" y="6"/>
                  </a:lnTo>
                  <a:lnTo>
                    <a:pt x="613" y="1"/>
                  </a:lnTo>
                  <a:lnTo>
                    <a:pt x="629" y="3"/>
                  </a:lnTo>
                  <a:lnTo>
                    <a:pt x="645" y="0"/>
                  </a:lnTo>
                  <a:lnTo>
                    <a:pt x="657" y="9"/>
                  </a:lnTo>
                  <a:lnTo>
                    <a:pt x="662" y="17"/>
                  </a:lnTo>
                  <a:lnTo>
                    <a:pt x="662" y="25"/>
                  </a:lnTo>
                  <a:lnTo>
                    <a:pt x="675" y="37"/>
                  </a:lnTo>
                  <a:lnTo>
                    <a:pt x="680" y="43"/>
                  </a:lnTo>
                  <a:lnTo>
                    <a:pt x="680" y="52"/>
                  </a:lnTo>
                  <a:lnTo>
                    <a:pt x="671" y="56"/>
                  </a:lnTo>
                  <a:lnTo>
                    <a:pt x="664" y="57"/>
                  </a:lnTo>
                  <a:lnTo>
                    <a:pt x="667" y="65"/>
                  </a:lnTo>
                  <a:lnTo>
                    <a:pt x="667" y="72"/>
                  </a:lnTo>
                  <a:lnTo>
                    <a:pt x="671" y="88"/>
                  </a:lnTo>
                  <a:lnTo>
                    <a:pt x="678" y="93"/>
                  </a:lnTo>
                  <a:lnTo>
                    <a:pt x="686" y="97"/>
                  </a:lnTo>
                  <a:lnTo>
                    <a:pt x="702" y="100"/>
                  </a:lnTo>
                  <a:lnTo>
                    <a:pt x="709" y="97"/>
                  </a:lnTo>
                  <a:lnTo>
                    <a:pt x="718" y="97"/>
                  </a:lnTo>
                  <a:lnTo>
                    <a:pt x="720" y="105"/>
                  </a:lnTo>
                  <a:lnTo>
                    <a:pt x="731" y="116"/>
                  </a:lnTo>
                  <a:lnTo>
                    <a:pt x="738" y="145"/>
                  </a:lnTo>
                  <a:lnTo>
                    <a:pt x="736" y="152"/>
                  </a:lnTo>
                  <a:lnTo>
                    <a:pt x="738" y="159"/>
                  </a:lnTo>
                  <a:lnTo>
                    <a:pt x="745" y="165"/>
                  </a:lnTo>
                  <a:lnTo>
                    <a:pt x="752" y="169"/>
                  </a:lnTo>
                  <a:lnTo>
                    <a:pt x="759" y="165"/>
                  </a:lnTo>
                  <a:lnTo>
                    <a:pt x="767" y="164"/>
                  </a:lnTo>
                  <a:lnTo>
                    <a:pt x="775" y="165"/>
                  </a:lnTo>
                  <a:lnTo>
                    <a:pt x="786" y="177"/>
                  </a:lnTo>
                  <a:lnTo>
                    <a:pt x="795" y="174"/>
                  </a:lnTo>
                  <a:lnTo>
                    <a:pt x="801" y="178"/>
                  </a:lnTo>
                  <a:lnTo>
                    <a:pt x="827" y="170"/>
                  </a:lnTo>
                  <a:lnTo>
                    <a:pt x="842" y="163"/>
                  </a:lnTo>
                  <a:lnTo>
                    <a:pt x="849" y="165"/>
                  </a:lnTo>
                  <a:lnTo>
                    <a:pt x="854" y="173"/>
                  </a:lnTo>
                  <a:lnTo>
                    <a:pt x="865" y="195"/>
                  </a:lnTo>
                  <a:lnTo>
                    <a:pt x="876" y="206"/>
                  </a:lnTo>
                  <a:lnTo>
                    <a:pt x="883" y="206"/>
                  </a:lnTo>
                  <a:lnTo>
                    <a:pt x="887" y="199"/>
                  </a:lnTo>
                  <a:lnTo>
                    <a:pt x="896" y="199"/>
                  </a:lnTo>
                  <a:lnTo>
                    <a:pt x="901" y="205"/>
                  </a:lnTo>
                  <a:lnTo>
                    <a:pt x="908" y="206"/>
                  </a:lnTo>
                  <a:lnTo>
                    <a:pt x="915" y="210"/>
                  </a:lnTo>
                  <a:lnTo>
                    <a:pt x="922" y="216"/>
                  </a:lnTo>
                  <a:lnTo>
                    <a:pt x="938" y="215"/>
                  </a:lnTo>
                  <a:lnTo>
                    <a:pt x="951" y="224"/>
                  </a:lnTo>
                  <a:lnTo>
                    <a:pt x="958" y="223"/>
                  </a:lnTo>
                  <a:lnTo>
                    <a:pt x="971" y="234"/>
                  </a:lnTo>
                  <a:lnTo>
                    <a:pt x="979" y="235"/>
                  </a:lnTo>
                  <a:lnTo>
                    <a:pt x="988" y="235"/>
                  </a:lnTo>
                  <a:lnTo>
                    <a:pt x="994" y="240"/>
                  </a:lnTo>
                  <a:lnTo>
                    <a:pt x="987" y="244"/>
                  </a:lnTo>
                  <a:lnTo>
                    <a:pt x="995" y="267"/>
                  </a:lnTo>
                  <a:lnTo>
                    <a:pt x="987" y="282"/>
                  </a:lnTo>
                  <a:lnTo>
                    <a:pt x="971" y="286"/>
                  </a:lnTo>
                  <a:lnTo>
                    <a:pt x="976" y="292"/>
                  </a:lnTo>
                  <a:lnTo>
                    <a:pt x="984" y="294"/>
                  </a:lnTo>
                  <a:lnTo>
                    <a:pt x="988" y="301"/>
                  </a:lnTo>
                  <a:lnTo>
                    <a:pt x="972" y="306"/>
                  </a:lnTo>
                  <a:lnTo>
                    <a:pt x="969" y="313"/>
                  </a:lnTo>
                  <a:lnTo>
                    <a:pt x="968" y="320"/>
                  </a:lnTo>
                  <a:lnTo>
                    <a:pt x="973" y="326"/>
                  </a:lnTo>
                  <a:lnTo>
                    <a:pt x="976" y="335"/>
                  </a:lnTo>
                  <a:lnTo>
                    <a:pt x="974" y="342"/>
                  </a:lnTo>
                  <a:lnTo>
                    <a:pt x="980" y="346"/>
                  </a:lnTo>
                  <a:lnTo>
                    <a:pt x="978" y="362"/>
                  </a:lnTo>
                  <a:lnTo>
                    <a:pt x="971" y="385"/>
                  </a:lnTo>
                  <a:lnTo>
                    <a:pt x="963" y="389"/>
                  </a:lnTo>
                  <a:lnTo>
                    <a:pt x="947" y="385"/>
                  </a:lnTo>
                  <a:lnTo>
                    <a:pt x="940" y="387"/>
                  </a:lnTo>
                  <a:lnTo>
                    <a:pt x="925" y="379"/>
                  </a:lnTo>
                  <a:lnTo>
                    <a:pt x="919" y="384"/>
                  </a:lnTo>
                  <a:lnTo>
                    <a:pt x="910" y="398"/>
                  </a:lnTo>
                  <a:lnTo>
                    <a:pt x="896" y="404"/>
                  </a:lnTo>
                  <a:lnTo>
                    <a:pt x="888" y="419"/>
                  </a:lnTo>
                  <a:lnTo>
                    <a:pt x="890" y="427"/>
                  </a:lnTo>
                  <a:lnTo>
                    <a:pt x="890" y="442"/>
                  </a:lnTo>
                  <a:lnTo>
                    <a:pt x="866" y="446"/>
                  </a:lnTo>
                  <a:lnTo>
                    <a:pt x="853" y="448"/>
                  </a:lnTo>
                  <a:lnTo>
                    <a:pt x="843" y="459"/>
                  </a:lnTo>
                  <a:lnTo>
                    <a:pt x="836" y="458"/>
                  </a:lnTo>
                  <a:lnTo>
                    <a:pt x="817" y="465"/>
                  </a:lnTo>
                  <a:lnTo>
                    <a:pt x="813" y="477"/>
                  </a:lnTo>
                  <a:lnTo>
                    <a:pt x="801" y="470"/>
                  </a:lnTo>
                  <a:lnTo>
                    <a:pt x="779" y="481"/>
                  </a:lnTo>
                  <a:lnTo>
                    <a:pt x="777" y="486"/>
                  </a:lnTo>
                  <a:lnTo>
                    <a:pt x="775" y="481"/>
                  </a:lnTo>
                  <a:lnTo>
                    <a:pt x="764" y="485"/>
                  </a:lnTo>
                  <a:lnTo>
                    <a:pt x="757" y="485"/>
                  </a:lnTo>
                  <a:lnTo>
                    <a:pt x="741" y="500"/>
                  </a:lnTo>
                  <a:lnTo>
                    <a:pt x="737" y="501"/>
                  </a:lnTo>
                  <a:lnTo>
                    <a:pt x="731" y="511"/>
                  </a:lnTo>
                  <a:lnTo>
                    <a:pt x="724" y="522"/>
                  </a:lnTo>
                  <a:lnTo>
                    <a:pt x="716" y="525"/>
                  </a:lnTo>
                  <a:lnTo>
                    <a:pt x="719" y="520"/>
                  </a:lnTo>
                  <a:lnTo>
                    <a:pt x="725" y="517"/>
                  </a:lnTo>
                  <a:lnTo>
                    <a:pt x="730" y="512"/>
                  </a:lnTo>
                  <a:lnTo>
                    <a:pt x="725" y="497"/>
                  </a:lnTo>
                  <a:lnTo>
                    <a:pt x="721" y="497"/>
                  </a:lnTo>
                  <a:lnTo>
                    <a:pt x="716" y="512"/>
                  </a:lnTo>
                  <a:lnTo>
                    <a:pt x="707" y="522"/>
                  </a:lnTo>
                  <a:lnTo>
                    <a:pt x="709" y="536"/>
                  </a:lnTo>
                  <a:lnTo>
                    <a:pt x="709" y="545"/>
                  </a:lnTo>
                  <a:lnTo>
                    <a:pt x="704" y="545"/>
                  </a:lnTo>
                  <a:lnTo>
                    <a:pt x="704" y="541"/>
                  </a:lnTo>
                  <a:lnTo>
                    <a:pt x="698" y="530"/>
                  </a:lnTo>
                  <a:lnTo>
                    <a:pt x="699" y="527"/>
                  </a:lnTo>
                  <a:lnTo>
                    <a:pt x="697" y="523"/>
                  </a:lnTo>
                  <a:lnTo>
                    <a:pt x="691" y="528"/>
                  </a:lnTo>
                  <a:lnTo>
                    <a:pt x="687" y="534"/>
                  </a:lnTo>
                  <a:lnTo>
                    <a:pt x="684" y="533"/>
                  </a:lnTo>
                  <a:lnTo>
                    <a:pt x="687" y="525"/>
                  </a:lnTo>
                  <a:lnTo>
                    <a:pt x="684" y="523"/>
                  </a:lnTo>
                  <a:lnTo>
                    <a:pt x="671" y="523"/>
                  </a:lnTo>
                  <a:lnTo>
                    <a:pt x="670" y="520"/>
                  </a:lnTo>
                  <a:lnTo>
                    <a:pt x="670" y="512"/>
                  </a:lnTo>
                  <a:lnTo>
                    <a:pt x="666" y="507"/>
                  </a:lnTo>
                  <a:lnTo>
                    <a:pt x="664" y="520"/>
                  </a:lnTo>
                  <a:lnTo>
                    <a:pt x="661" y="522"/>
                  </a:lnTo>
                  <a:lnTo>
                    <a:pt x="644" y="517"/>
                  </a:lnTo>
                  <a:lnTo>
                    <a:pt x="649" y="520"/>
                  </a:lnTo>
                  <a:lnTo>
                    <a:pt x="653" y="525"/>
                  </a:lnTo>
                  <a:lnTo>
                    <a:pt x="657" y="525"/>
                  </a:lnTo>
                  <a:lnTo>
                    <a:pt x="660" y="527"/>
                  </a:lnTo>
                  <a:lnTo>
                    <a:pt x="662" y="533"/>
                  </a:lnTo>
                  <a:lnTo>
                    <a:pt x="664" y="538"/>
                  </a:lnTo>
                  <a:lnTo>
                    <a:pt x="667" y="543"/>
                  </a:lnTo>
                  <a:lnTo>
                    <a:pt x="670" y="540"/>
                  </a:lnTo>
                  <a:lnTo>
                    <a:pt x="670" y="533"/>
                  </a:lnTo>
                  <a:lnTo>
                    <a:pt x="680" y="535"/>
                  </a:lnTo>
                  <a:lnTo>
                    <a:pt x="684" y="539"/>
                  </a:lnTo>
                  <a:lnTo>
                    <a:pt x="689" y="539"/>
                  </a:lnTo>
                  <a:lnTo>
                    <a:pt x="686" y="551"/>
                  </a:lnTo>
                  <a:lnTo>
                    <a:pt x="688" y="552"/>
                  </a:lnTo>
                  <a:lnTo>
                    <a:pt x="694" y="550"/>
                  </a:lnTo>
                  <a:lnTo>
                    <a:pt x="697" y="551"/>
                  </a:lnTo>
                  <a:lnTo>
                    <a:pt x="694" y="560"/>
                  </a:lnTo>
                  <a:lnTo>
                    <a:pt x="708" y="559"/>
                  </a:lnTo>
                  <a:lnTo>
                    <a:pt x="714" y="567"/>
                  </a:lnTo>
                  <a:lnTo>
                    <a:pt x="714" y="578"/>
                  </a:lnTo>
                  <a:lnTo>
                    <a:pt x="716" y="588"/>
                  </a:lnTo>
                  <a:lnTo>
                    <a:pt x="720" y="583"/>
                  </a:lnTo>
                  <a:lnTo>
                    <a:pt x="737" y="588"/>
                  </a:lnTo>
                  <a:lnTo>
                    <a:pt x="738" y="582"/>
                  </a:lnTo>
                  <a:lnTo>
                    <a:pt x="750" y="590"/>
                  </a:lnTo>
                  <a:lnTo>
                    <a:pt x="762" y="577"/>
                  </a:lnTo>
                  <a:lnTo>
                    <a:pt x="766" y="577"/>
                  </a:lnTo>
                  <a:lnTo>
                    <a:pt x="768" y="582"/>
                  </a:lnTo>
                  <a:lnTo>
                    <a:pt x="775" y="578"/>
                  </a:lnTo>
                  <a:lnTo>
                    <a:pt x="789" y="575"/>
                  </a:lnTo>
                  <a:lnTo>
                    <a:pt x="800" y="576"/>
                  </a:lnTo>
                  <a:lnTo>
                    <a:pt x="799" y="584"/>
                  </a:lnTo>
                  <a:lnTo>
                    <a:pt x="795" y="588"/>
                  </a:lnTo>
                  <a:lnTo>
                    <a:pt x="794" y="597"/>
                  </a:lnTo>
                  <a:lnTo>
                    <a:pt x="794" y="608"/>
                  </a:lnTo>
                  <a:lnTo>
                    <a:pt x="775" y="608"/>
                  </a:lnTo>
                  <a:lnTo>
                    <a:pt x="772" y="611"/>
                  </a:lnTo>
                  <a:lnTo>
                    <a:pt x="740" y="602"/>
                  </a:lnTo>
                  <a:lnTo>
                    <a:pt x="723" y="619"/>
                  </a:lnTo>
                  <a:lnTo>
                    <a:pt x="714" y="629"/>
                  </a:lnTo>
                  <a:lnTo>
                    <a:pt x="702" y="626"/>
                  </a:lnTo>
                  <a:lnTo>
                    <a:pt x="687" y="630"/>
                  </a:lnTo>
                  <a:lnTo>
                    <a:pt x="692" y="633"/>
                  </a:lnTo>
                  <a:lnTo>
                    <a:pt x="686" y="635"/>
                  </a:lnTo>
                  <a:lnTo>
                    <a:pt x="681" y="641"/>
                  </a:lnTo>
                  <a:lnTo>
                    <a:pt x="680" y="646"/>
                  </a:lnTo>
                  <a:lnTo>
                    <a:pt x="677" y="649"/>
                  </a:lnTo>
                  <a:lnTo>
                    <a:pt x="670" y="651"/>
                  </a:lnTo>
                  <a:lnTo>
                    <a:pt x="659" y="658"/>
                  </a:lnTo>
                  <a:lnTo>
                    <a:pt x="643" y="657"/>
                  </a:lnTo>
                  <a:lnTo>
                    <a:pt x="639" y="656"/>
                  </a:lnTo>
                  <a:lnTo>
                    <a:pt x="628" y="646"/>
                  </a:lnTo>
                  <a:lnTo>
                    <a:pt x="632" y="638"/>
                  </a:lnTo>
                  <a:lnTo>
                    <a:pt x="632" y="629"/>
                  </a:lnTo>
                  <a:lnTo>
                    <a:pt x="634" y="620"/>
                  </a:lnTo>
                  <a:lnTo>
                    <a:pt x="633" y="610"/>
                  </a:lnTo>
                  <a:lnTo>
                    <a:pt x="628" y="599"/>
                  </a:lnTo>
                  <a:lnTo>
                    <a:pt x="621" y="598"/>
                  </a:lnTo>
                  <a:lnTo>
                    <a:pt x="614" y="598"/>
                  </a:lnTo>
                  <a:lnTo>
                    <a:pt x="607" y="590"/>
                  </a:lnTo>
                  <a:lnTo>
                    <a:pt x="595" y="583"/>
                  </a:lnTo>
                  <a:lnTo>
                    <a:pt x="579" y="583"/>
                  </a:lnTo>
                  <a:lnTo>
                    <a:pt x="579" y="581"/>
                  </a:lnTo>
                  <a:lnTo>
                    <a:pt x="581" y="575"/>
                  </a:lnTo>
                  <a:lnTo>
                    <a:pt x="591" y="570"/>
                  </a:lnTo>
                  <a:lnTo>
                    <a:pt x="605" y="556"/>
                  </a:lnTo>
                  <a:lnTo>
                    <a:pt x="613" y="550"/>
                  </a:lnTo>
                  <a:lnTo>
                    <a:pt x="641" y="541"/>
                  </a:lnTo>
                  <a:lnTo>
                    <a:pt x="645" y="539"/>
                  </a:lnTo>
                  <a:lnTo>
                    <a:pt x="641" y="536"/>
                  </a:lnTo>
                  <a:lnTo>
                    <a:pt x="640" y="529"/>
                  </a:lnTo>
                  <a:lnTo>
                    <a:pt x="634" y="523"/>
                  </a:lnTo>
                  <a:lnTo>
                    <a:pt x="628" y="529"/>
                  </a:lnTo>
                  <a:lnTo>
                    <a:pt x="618" y="524"/>
                  </a:lnTo>
                  <a:lnTo>
                    <a:pt x="618" y="519"/>
                  </a:lnTo>
                  <a:lnTo>
                    <a:pt x="610" y="522"/>
                  </a:lnTo>
                  <a:lnTo>
                    <a:pt x="608" y="525"/>
                  </a:lnTo>
                  <a:lnTo>
                    <a:pt x="601" y="525"/>
                  </a:lnTo>
                  <a:lnTo>
                    <a:pt x="579" y="530"/>
                  </a:lnTo>
                  <a:lnTo>
                    <a:pt x="563" y="524"/>
                  </a:lnTo>
                  <a:lnTo>
                    <a:pt x="557" y="518"/>
                  </a:lnTo>
                  <a:lnTo>
                    <a:pt x="551" y="516"/>
                  </a:lnTo>
                  <a:lnTo>
                    <a:pt x="539" y="517"/>
                  </a:lnTo>
                  <a:lnTo>
                    <a:pt x="538" y="513"/>
                  </a:lnTo>
                  <a:lnTo>
                    <a:pt x="551" y="503"/>
                  </a:lnTo>
                  <a:lnTo>
                    <a:pt x="549" y="501"/>
                  </a:lnTo>
                  <a:lnTo>
                    <a:pt x="533" y="498"/>
                  </a:lnTo>
                  <a:lnTo>
                    <a:pt x="528" y="496"/>
                  </a:lnTo>
                  <a:lnTo>
                    <a:pt x="536" y="492"/>
                  </a:lnTo>
                  <a:lnTo>
                    <a:pt x="560" y="496"/>
                  </a:lnTo>
                  <a:lnTo>
                    <a:pt x="563" y="495"/>
                  </a:lnTo>
                  <a:lnTo>
                    <a:pt x="560" y="491"/>
                  </a:lnTo>
                  <a:lnTo>
                    <a:pt x="554" y="490"/>
                  </a:lnTo>
                  <a:lnTo>
                    <a:pt x="548" y="481"/>
                  </a:lnTo>
                  <a:lnTo>
                    <a:pt x="543" y="471"/>
                  </a:lnTo>
                  <a:lnTo>
                    <a:pt x="541" y="479"/>
                  </a:lnTo>
                  <a:lnTo>
                    <a:pt x="533" y="482"/>
                  </a:lnTo>
                  <a:lnTo>
                    <a:pt x="524" y="485"/>
                  </a:lnTo>
                  <a:lnTo>
                    <a:pt x="526" y="475"/>
                  </a:lnTo>
                  <a:lnTo>
                    <a:pt x="520" y="480"/>
                  </a:lnTo>
                  <a:lnTo>
                    <a:pt x="508" y="486"/>
                  </a:lnTo>
                  <a:lnTo>
                    <a:pt x="492" y="489"/>
                  </a:lnTo>
                  <a:lnTo>
                    <a:pt x="485" y="492"/>
                  </a:lnTo>
                  <a:lnTo>
                    <a:pt x="478" y="495"/>
                  </a:lnTo>
                  <a:lnTo>
                    <a:pt x="477" y="502"/>
                  </a:lnTo>
                  <a:lnTo>
                    <a:pt x="466" y="520"/>
                  </a:lnTo>
                  <a:lnTo>
                    <a:pt x="461" y="519"/>
                  </a:lnTo>
                  <a:lnTo>
                    <a:pt x="457" y="511"/>
                  </a:lnTo>
                  <a:lnTo>
                    <a:pt x="450" y="509"/>
                  </a:lnTo>
                  <a:lnTo>
                    <a:pt x="446" y="504"/>
                  </a:lnTo>
                  <a:lnTo>
                    <a:pt x="449" y="512"/>
                  </a:lnTo>
                  <a:lnTo>
                    <a:pt x="457" y="519"/>
                  </a:lnTo>
                  <a:lnTo>
                    <a:pt x="458" y="530"/>
                  </a:lnTo>
                  <a:lnTo>
                    <a:pt x="453" y="541"/>
                  </a:lnTo>
                  <a:lnTo>
                    <a:pt x="449" y="546"/>
                  </a:lnTo>
                  <a:lnTo>
                    <a:pt x="434" y="547"/>
                  </a:lnTo>
                  <a:lnTo>
                    <a:pt x="431" y="552"/>
                  </a:lnTo>
                  <a:lnTo>
                    <a:pt x="426" y="555"/>
                  </a:lnTo>
                  <a:lnTo>
                    <a:pt x="425" y="562"/>
                  </a:lnTo>
                  <a:lnTo>
                    <a:pt x="420" y="560"/>
                  </a:lnTo>
                  <a:lnTo>
                    <a:pt x="419" y="550"/>
                  </a:lnTo>
                  <a:lnTo>
                    <a:pt x="418" y="546"/>
                  </a:lnTo>
                  <a:lnTo>
                    <a:pt x="418" y="566"/>
                  </a:lnTo>
                  <a:lnTo>
                    <a:pt x="419" y="581"/>
                  </a:lnTo>
                  <a:lnTo>
                    <a:pt x="417" y="582"/>
                  </a:lnTo>
                  <a:lnTo>
                    <a:pt x="411" y="578"/>
                  </a:lnTo>
                  <a:lnTo>
                    <a:pt x="402" y="578"/>
                  </a:lnTo>
                  <a:lnTo>
                    <a:pt x="393" y="582"/>
                  </a:lnTo>
                  <a:lnTo>
                    <a:pt x="379" y="584"/>
                  </a:lnTo>
                  <a:lnTo>
                    <a:pt x="368" y="592"/>
                  </a:lnTo>
                  <a:lnTo>
                    <a:pt x="356" y="593"/>
                  </a:lnTo>
                  <a:lnTo>
                    <a:pt x="344" y="576"/>
                  </a:lnTo>
                  <a:lnTo>
                    <a:pt x="336" y="577"/>
                  </a:lnTo>
                  <a:lnTo>
                    <a:pt x="336" y="573"/>
                  </a:lnTo>
                  <a:lnTo>
                    <a:pt x="345" y="573"/>
                  </a:lnTo>
                  <a:lnTo>
                    <a:pt x="350" y="567"/>
                  </a:lnTo>
                  <a:lnTo>
                    <a:pt x="352" y="560"/>
                  </a:lnTo>
                  <a:lnTo>
                    <a:pt x="354" y="552"/>
                  </a:lnTo>
                  <a:lnTo>
                    <a:pt x="363" y="547"/>
                  </a:lnTo>
                  <a:lnTo>
                    <a:pt x="364" y="539"/>
                  </a:lnTo>
                  <a:lnTo>
                    <a:pt x="369" y="534"/>
                  </a:lnTo>
                  <a:lnTo>
                    <a:pt x="376" y="530"/>
                  </a:lnTo>
                  <a:lnTo>
                    <a:pt x="379" y="506"/>
                  </a:lnTo>
                  <a:lnTo>
                    <a:pt x="382" y="498"/>
                  </a:lnTo>
                  <a:lnTo>
                    <a:pt x="391" y="495"/>
                  </a:lnTo>
                  <a:lnTo>
                    <a:pt x="395" y="501"/>
                  </a:lnTo>
                  <a:lnTo>
                    <a:pt x="402" y="497"/>
                  </a:lnTo>
                  <a:lnTo>
                    <a:pt x="425" y="503"/>
                  </a:lnTo>
                  <a:lnTo>
                    <a:pt x="431" y="498"/>
                  </a:lnTo>
                  <a:lnTo>
                    <a:pt x="435" y="491"/>
                  </a:lnTo>
                  <a:lnTo>
                    <a:pt x="431" y="484"/>
                  </a:lnTo>
                  <a:lnTo>
                    <a:pt x="434" y="476"/>
                  </a:lnTo>
                  <a:lnTo>
                    <a:pt x="433" y="468"/>
                  </a:lnTo>
                  <a:lnTo>
                    <a:pt x="428" y="460"/>
                  </a:lnTo>
                  <a:lnTo>
                    <a:pt x="413" y="453"/>
                  </a:lnTo>
                  <a:lnTo>
                    <a:pt x="407" y="439"/>
                  </a:lnTo>
                  <a:lnTo>
                    <a:pt x="408" y="431"/>
                  </a:lnTo>
                  <a:lnTo>
                    <a:pt x="406" y="423"/>
                  </a:lnTo>
                  <a:lnTo>
                    <a:pt x="398" y="422"/>
                  </a:lnTo>
                  <a:lnTo>
                    <a:pt x="395" y="415"/>
                  </a:lnTo>
                  <a:lnTo>
                    <a:pt x="387" y="409"/>
                  </a:lnTo>
                  <a:lnTo>
                    <a:pt x="391" y="393"/>
                  </a:lnTo>
                  <a:lnTo>
                    <a:pt x="391" y="385"/>
                  </a:lnTo>
                  <a:lnTo>
                    <a:pt x="391" y="377"/>
                  </a:lnTo>
                  <a:lnTo>
                    <a:pt x="387" y="369"/>
                  </a:lnTo>
                  <a:lnTo>
                    <a:pt x="379" y="372"/>
                  </a:lnTo>
                  <a:lnTo>
                    <a:pt x="368" y="360"/>
                  </a:lnTo>
                  <a:lnTo>
                    <a:pt x="359" y="358"/>
                  </a:lnTo>
                  <a:lnTo>
                    <a:pt x="343" y="361"/>
                  </a:lnTo>
                  <a:lnTo>
                    <a:pt x="336" y="358"/>
                  </a:lnTo>
                  <a:lnTo>
                    <a:pt x="317" y="342"/>
                  </a:lnTo>
                  <a:lnTo>
                    <a:pt x="310" y="339"/>
                  </a:lnTo>
                  <a:lnTo>
                    <a:pt x="294" y="334"/>
                  </a:lnTo>
                  <a:lnTo>
                    <a:pt x="278" y="339"/>
                  </a:lnTo>
                  <a:lnTo>
                    <a:pt x="269" y="340"/>
                  </a:lnTo>
                  <a:lnTo>
                    <a:pt x="261" y="339"/>
                  </a:lnTo>
                  <a:lnTo>
                    <a:pt x="254" y="342"/>
                  </a:lnTo>
                  <a:lnTo>
                    <a:pt x="248" y="353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1" name="Freeform 197">
              <a:extLst>
                <a:ext uri="{FF2B5EF4-FFF2-40B4-BE49-F238E27FC236}">
                  <a16:creationId xmlns:a16="http://schemas.microsoft.com/office/drawing/2014/main" id="{29DA1165-B457-43E4-99A5-D33D700E2E5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222081" y="2729260"/>
              <a:ext cx="60325" cy="76200"/>
            </a:xfrm>
            <a:custGeom>
              <a:avLst/>
              <a:gdLst/>
              <a:ahLst/>
              <a:cxnLst>
                <a:cxn ang="0">
                  <a:pos x="88" y="239"/>
                </a:cxn>
                <a:cxn ang="0">
                  <a:pos x="88" y="225"/>
                </a:cxn>
                <a:cxn ang="0">
                  <a:pos x="86" y="212"/>
                </a:cxn>
                <a:cxn ang="0">
                  <a:pos x="84" y="200"/>
                </a:cxn>
                <a:cxn ang="0">
                  <a:pos x="86" y="184"/>
                </a:cxn>
                <a:cxn ang="0">
                  <a:pos x="86" y="164"/>
                </a:cxn>
                <a:cxn ang="0">
                  <a:pos x="81" y="135"/>
                </a:cxn>
                <a:cxn ang="0">
                  <a:pos x="70" y="115"/>
                </a:cxn>
                <a:cxn ang="0">
                  <a:pos x="57" y="94"/>
                </a:cxn>
                <a:cxn ang="0">
                  <a:pos x="45" y="73"/>
                </a:cxn>
                <a:cxn ang="0">
                  <a:pos x="42" y="56"/>
                </a:cxn>
                <a:cxn ang="0">
                  <a:pos x="34" y="43"/>
                </a:cxn>
                <a:cxn ang="0">
                  <a:pos x="20" y="29"/>
                </a:cxn>
                <a:cxn ang="0">
                  <a:pos x="8" y="19"/>
                </a:cxn>
                <a:cxn ang="0">
                  <a:pos x="0" y="19"/>
                </a:cxn>
                <a:cxn ang="0">
                  <a:pos x="6" y="8"/>
                </a:cxn>
                <a:cxn ang="0">
                  <a:pos x="13" y="3"/>
                </a:cxn>
                <a:cxn ang="0">
                  <a:pos x="21" y="6"/>
                </a:cxn>
                <a:cxn ang="0">
                  <a:pos x="30" y="5"/>
                </a:cxn>
                <a:cxn ang="0">
                  <a:pos x="46" y="0"/>
                </a:cxn>
                <a:cxn ang="0">
                  <a:pos x="62" y="5"/>
                </a:cxn>
                <a:cxn ang="0">
                  <a:pos x="69" y="8"/>
                </a:cxn>
                <a:cxn ang="0">
                  <a:pos x="88" y="24"/>
                </a:cxn>
                <a:cxn ang="0">
                  <a:pos x="95" y="27"/>
                </a:cxn>
                <a:cxn ang="0">
                  <a:pos x="111" y="24"/>
                </a:cxn>
                <a:cxn ang="0">
                  <a:pos x="120" y="26"/>
                </a:cxn>
                <a:cxn ang="0">
                  <a:pos x="131" y="38"/>
                </a:cxn>
                <a:cxn ang="0">
                  <a:pos x="139" y="35"/>
                </a:cxn>
                <a:cxn ang="0">
                  <a:pos x="143" y="43"/>
                </a:cxn>
                <a:cxn ang="0">
                  <a:pos x="143" y="51"/>
                </a:cxn>
                <a:cxn ang="0">
                  <a:pos x="143" y="59"/>
                </a:cxn>
                <a:cxn ang="0">
                  <a:pos x="139" y="75"/>
                </a:cxn>
                <a:cxn ang="0">
                  <a:pos x="147" y="81"/>
                </a:cxn>
                <a:cxn ang="0">
                  <a:pos x="150" y="87"/>
                </a:cxn>
                <a:cxn ang="0">
                  <a:pos x="158" y="89"/>
                </a:cxn>
                <a:cxn ang="0">
                  <a:pos x="160" y="97"/>
                </a:cxn>
                <a:cxn ang="0">
                  <a:pos x="159" y="104"/>
                </a:cxn>
                <a:cxn ang="0">
                  <a:pos x="165" y="119"/>
                </a:cxn>
                <a:cxn ang="0">
                  <a:pos x="180" y="126"/>
                </a:cxn>
                <a:cxn ang="0">
                  <a:pos x="185" y="134"/>
                </a:cxn>
                <a:cxn ang="0">
                  <a:pos x="186" y="141"/>
                </a:cxn>
                <a:cxn ang="0">
                  <a:pos x="183" y="150"/>
                </a:cxn>
                <a:cxn ang="0">
                  <a:pos x="187" y="157"/>
                </a:cxn>
                <a:cxn ang="0">
                  <a:pos x="183" y="164"/>
                </a:cxn>
                <a:cxn ang="0">
                  <a:pos x="177" y="169"/>
                </a:cxn>
                <a:cxn ang="0">
                  <a:pos x="154" y="163"/>
                </a:cxn>
                <a:cxn ang="0">
                  <a:pos x="147" y="167"/>
                </a:cxn>
                <a:cxn ang="0">
                  <a:pos x="143" y="161"/>
                </a:cxn>
                <a:cxn ang="0">
                  <a:pos x="134" y="164"/>
                </a:cxn>
                <a:cxn ang="0">
                  <a:pos x="131" y="172"/>
                </a:cxn>
                <a:cxn ang="0">
                  <a:pos x="128" y="196"/>
                </a:cxn>
                <a:cxn ang="0">
                  <a:pos x="121" y="200"/>
                </a:cxn>
                <a:cxn ang="0">
                  <a:pos x="116" y="205"/>
                </a:cxn>
                <a:cxn ang="0">
                  <a:pos x="115" y="213"/>
                </a:cxn>
                <a:cxn ang="0">
                  <a:pos x="107" y="218"/>
                </a:cxn>
                <a:cxn ang="0">
                  <a:pos x="104" y="226"/>
                </a:cxn>
                <a:cxn ang="0">
                  <a:pos x="104" y="233"/>
                </a:cxn>
                <a:cxn ang="0">
                  <a:pos x="97" y="239"/>
                </a:cxn>
                <a:cxn ang="0">
                  <a:pos x="88" y="239"/>
                </a:cxn>
              </a:cxnLst>
              <a:rect l="0" t="0" r="r" b="b"/>
              <a:pathLst>
                <a:path w="187" h="239">
                  <a:moveTo>
                    <a:pt x="88" y="239"/>
                  </a:moveTo>
                  <a:lnTo>
                    <a:pt x="88" y="225"/>
                  </a:lnTo>
                  <a:lnTo>
                    <a:pt x="86" y="212"/>
                  </a:lnTo>
                  <a:lnTo>
                    <a:pt x="84" y="200"/>
                  </a:lnTo>
                  <a:lnTo>
                    <a:pt x="86" y="184"/>
                  </a:lnTo>
                  <a:lnTo>
                    <a:pt x="86" y="164"/>
                  </a:lnTo>
                  <a:lnTo>
                    <a:pt x="81" y="135"/>
                  </a:lnTo>
                  <a:lnTo>
                    <a:pt x="70" y="115"/>
                  </a:lnTo>
                  <a:lnTo>
                    <a:pt x="57" y="94"/>
                  </a:lnTo>
                  <a:lnTo>
                    <a:pt x="45" y="73"/>
                  </a:lnTo>
                  <a:lnTo>
                    <a:pt x="42" y="56"/>
                  </a:lnTo>
                  <a:lnTo>
                    <a:pt x="34" y="43"/>
                  </a:lnTo>
                  <a:lnTo>
                    <a:pt x="20" y="29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6" y="8"/>
                  </a:lnTo>
                  <a:lnTo>
                    <a:pt x="13" y="3"/>
                  </a:lnTo>
                  <a:lnTo>
                    <a:pt x="21" y="6"/>
                  </a:lnTo>
                  <a:lnTo>
                    <a:pt x="30" y="5"/>
                  </a:lnTo>
                  <a:lnTo>
                    <a:pt x="46" y="0"/>
                  </a:lnTo>
                  <a:lnTo>
                    <a:pt x="62" y="5"/>
                  </a:lnTo>
                  <a:lnTo>
                    <a:pt x="69" y="8"/>
                  </a:lnTo>
                  <a:lnTo>
                    <a:pt x="88" y="24"/>
                  </a:lnTo>
                  <a:lnTo>
                    <a:pt x="95" y="27"/>
                  </a:lnTo>
                  <a:lnTo>
                    <a:pt x="111" y="24"/>
                  </a:lnTo>
                  <a:lnTo>
                    <a:pt x="120" y="26"/>
                  </a:lnTo>
                  <a:lnTo>
                    <a:pt x="131" y="38"/>
                  </a:lnTo>
                  <a:lnTo>
                    <a:pt x="139" y="35"/>
                  </a:lnTo>
                  <a:lnTo>
                    <a:pt x="143" y="43"/>
                  </a:lnTo>
                  <a:lnTo>
                    <a:pt x="143" y="51"/>
                  </a:lnTo>
                  <a:lnTo>
                    <a:pt x="143" y="59"/>
                  </a:lnTo>
                  <a:lnTo>
                    <a:pt x="139" y="75"/>
                  </a:lnTo>
                  <a:lnTo>
                    <a:pt x="147" y="81"/>
                  </a:lnTo>
                  <a:lnTo>
                    <a:pt x="150" y="87"/>
                  </a:lnTo>
                  <a:lnTo>
                    <a:pt x="158" y="89"/>
                  </a:lnTo>
                  <a:lnTo>
                    <a:pt x="160" y="97"/>
                  </a:lnTo>
                  <a:lnTo>
                    <a:pt x="159" y="104"/>
                  </a:lnTo>
                  <a:lnTo>
                    <a:pt x="165" y="119"/>
                  </a:lnTo>
                  <a:lnTo>
                    <a:pt x="180" y="126"/>
                  </a:lnTo>
                  <a:lnTo>
                    <a:pt x="185" y="134"/>
                  </a:lnTo>
                  <a:lnTo>
                    <a:pt x="186" y="141"/>
                  </a:lnTo>
                  <a:lnTo>
                    <a:pt x="183" y="150"/>
                  </a:lnTo>
                  <a:lnTo>
                    <a:pt x="187" y="157"/>
                  </a:lnTo>
                  <a:lnTo>
                    <a:pt x="183" y="164"/>
                  </a:lnTo>
                  <a:lnTo>
                    <a:pt x="177" y="169"/>
                  </a:lnTo>
                  <a:lnTo>
                    <a:pt x="154" y="163"/>
                  </a:lnTo>
                  <a:lnTo>
                    <a:pt x="147" y="167"/>
                  </a:lnTo>
                  <a:lnTo>
                    <a:pt x="143" y="161"/>
                  </a:lnTo>
                  <a:lnTo>
                    <a:pt x="134" y="164"/>
                  </a:lnTo>
                  <a:lnTo>
                    <a:pt x="131" y="172"/>
                  </a:lnTo>
                  <a:lnTo>
                    <a:pt x="128" y="196"/>
                  </a:lnTo>
                  <a:lnTo>
                    <a:pt x="121" y="200"/>
                  </a:lnTo>
                  <a:lnTo>
                    <a:pt x="116" y="205"/>
                  </a:lnTo>
                  <a:lnTo>
                    <a:pt x="115" y="213"/>
                  </a:lnTo>
                  <a:lnTo>
                    <a:pt x="107" y="218"/>
                  </a:lnTo>
                  <a:lnTo>
                    <a:pt x="104" y="226"/>
                  </a:lnTo>
                  <a:lnTo>
                    <a:pt x="104" y="233"/>
                  </a:lnTo>
                  <a:lnTo>
                    <a:pt x="97" y="239"/>
                  </a:lnTo>
                  <a:lnTo>
                    <a:pt x="88" y="23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2" name="Freeform 198">
              <a:extLst>
                <a:ext uri="{FF2B5EF4-FFF2-40B4-BE49-F238E27FC236}">
                  <a16:creationId xmlns:a16="http://schemas.microsoft.com/office/drawing/2014/main" id="{90881FF3-D6BF-4FC3-9C7B-9940B3B4B45A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61756" y="2510185"/>
              <a:ext cx="169863" cy="142875"/>
            </a:xfrm>
            <a:custGeom>
              <a:avLst/>
              <a:gdLst/>
              <a:ahLst/>
              <a:cxnLst>
                <a:cxn ang="0">
                  <a:pos x="6" y="374"/>
                </a:cxn>
                <a:cxn ang="0">
                  <a:pos x="26" y="342"/>
                </a:cxn>
                <a:cxn ang="0">
                  <a:pos x="38" y="292"/>
                </a:cxn>
                <a:cxn ang="0">
                  <a:pos x="33" y="214"/>
                </a:cxn>
                <a:cxn ang="0">
                  <a:pos x="73" y="210"/>
                </a:cxn>
                <a:cxn ang="0">
                  <a:pos x="94" y="207"/>
                </a:cxn>
                <a:cxn ang="0">
                  <a:pos x="106" y="190"/>
                </a:cxn>
                <a:cxn ang="0">
                  <a:pos x="125" y="182"/>
                </a:cxn>
                <a:cxn ang="0">
                  <a:pos x="145" y="190"/>
                </a:cxn>
                <a:cxn ang="0">
                  <a:pos x="135" y="167"/>
                </a:cxn>
                <a:cxn ang="0">
                  <a:pos x="145" y="138"/>
                </a:cxn>
                <a:cxn ang="0">
                  <a:pos x="149" y="113"/>
                </a:cxn>
                <a:cxn ang="0">
                  <a:pos x="170" y="102"/>
                </a:cxn>
                <a:cxn ang="0">
                  <a:pos x="199" y="80"/>
                </a:cxn>
                <a:cxn ang="0">
                  <a:pos x="183" y="69"/>
                </a:cxn>
                <a:cxn ang="0">
                  <a:pos x="197" y="51"/>
                </a:cxn>
                <a:cxn ang="0">
                  <a:pos x="204" y="50"/>
                </a:cxn>
                <a:cxn ang="0">
                  <a:pos x="219" y="32"/>
                </a:cxn>
                <a:cxn ang="0">
                  <a:pos x="253" y="25"/>
                </a:cxn>
                <a:cxn ang="0">
                  <a:pos x="273" y="0"/>
                </a:cxn>
                <a:cxn ang="0">
                  <a:pos x="302" y="5"/>
                </a:cxn>
                <a:cxn ang="0">
                  <a:pos x="329" y="13"/>
                </a:cxn>
                <a:cxn ang="0">
                  <a:pos x="348" y="43"/>
                </a:cxn>
                <a:cxn ang="0">
                  <a:pos x="376" y="29"/>
                </a:cxn>
                <a:cxn ang="0">
                  <a:pos x="407" y="34"/>
                </a:cxn>
                <a:cxn ang="0">
                  <a:pos x="430" y="53"/>
                </a:cxn>
                <a:cxn ang="0">
                  <a:pos x="429" y="80"/>
                </a:cxn>
                <a:cxn ang="0">
                  <a:pos x="435" y="102"/>
                </a:cxn>
                <a:cxn ang="0">
                  <a:pos x="424" y="123"/>
                </a:cxn>
                <a:cxn ang="0">
                  <a:pos x="442" y="158"/>
                </a:cxn>
                <a:cxn ang="0">
                  <a:pos x="473" y="195"/>
                </a:cxn>
                <a:cxn ang="0">
                  <a:pos x="478" y="217"/>
                </a:cxn>
                <a:cxn ang="0">
                  <a:pos x="511" y="226"/>
                </a:cxn>
                <a:cxn ang="0">
                  <a:pos x="521" y="242"/>
                </a:cxn>
                <a:cxn ang="0">
                  <a:pos x="525" y="263"/>
                </a:cxn>
                <a:cxn ang="0">
                  <a:pos x="501" y="284"/>
                </a:cxn>
                <a:cxn ang="0">
                  <a:pos x="465" y="271"/>
                </a:cxn>
                <a:cxn ang="0">
                  <a:pos x="449" y="285"/>
                </a:cxn>
                <a:cxn ang="0">
                  <a:pos x="463" y="311"/>
                </a:cxn>
                <a:cxn ang="0">
                  <a:pos x="465" y="333"/>
                </a:cxn>
                <a:cxn ang="0">
                  <a:pos x="473" y="353"/>
                </a:cxn>
                <a:cxn ang="0">
                  <a:pos x="451" y="380"/>
                </a:cxn>
                <a:cxn ang="0">
                  <a:pos x="417" y="401"/>
                </a:cxn>
                <a:cxn ang="0">
                  <a:pos x="412" y="427"/>
                </a:cxn>
                <a:cxn ang="0">
                  <a:pos x="402" y="452"/>
                </a:cxn>
                <a:cxn ang="0">
                  <a:pos x="381" y="443"/>
                </a:cxn>
                <a:cxn ang="0">
                  <a:pos x="349" y="450"/>
                </a:cxn>
                <a:cxn ang="0">
                  <a:pos x="327" y="427"/>
                </a:cxn>
                <a:cxn ang="0">
                  <a:pos x="297" y="433"/>
                </a:cxn>
                <a:cxn ang="0">
                  <a:pos x="275" y="428"/>
                </a:cxn>
                <a:cxn ang="0">
                  <a:pos x="253" y="436"/>
                </a:cxn>
                <a:cxn ang="0">
                  <a:pos x="238" y="428"/>
                </a:cxn>
                <a:cxn ang="0">
                  <a:pos x="215" y="416"/>
                </a:cxn>
                <a:cxn ang="0">
                  <a:pos x="193" y="406"/>
                </a:cxn>
                <a:cxn ang="0">
                  <a:pos x="160" y="401"/>
                </a:cxn>
                <a:cxn ang="0">
                  <a:pos x="121" y="394"/>
                </a:cxn>
                <a:cxn ang="0">
                  <a:pos x="64" y="401"/>
                </a:cxn>
                <a:cxn ang="0">
                  <a:pos x="41" y="422"/>
                </a:cxn>
                <a:cxn ang="0">
                  <a:pos x="17" y="428"/>
                </a:cxn>
              </a:cxnLst>
              <a:rect l="0" t="0" r="r" b="b"/>
              <a:pathLst>
                <a:path w="532" h="452">
                  <a:moveTo>
                    <a:pt x="17" y="428"/>
                  </a:moveTo>
                  <a:lnTo>
                    <a:pt x="21" y="387"/>
                  </a:lnTo>
                  <a:lnTo>
                    <a:pt x="6" y="374"/>
                  </a:lnTo>
                  <a:lnTo>
                    <a:pt x="0" y="363"/>
                  </a:lnTo>
                  <a:lnTo>
                    <a:pt x="11" y="351"/>
                  </a:lnTo>
                  <a:lnTo>
                    <a:pt x="26" y="342"/>
                  </a:lnTo>
                  <a:lnTo>
                    <a:pt x="37" y="325"/>
                  </a:lnTo>
                  <a:lnTo>
                    <a:pt x="38" y="308"/>
                  </a:lnTo>
                  <a:lnTo>
                    <a:pt x="38" y="292"/>
                  </a:lnTo>
                  <a:lnTo>
                    <a:pt x="20" y="220"/>
                  </a:lnTo>
                  <a:lnTo>
                    <a:pt x="19" y="210"/>
                  </a:lnTo>
                  <a:lnTo>
                    <a:pt x="33" y="214"/>
                  </a:lnTo>
                  <a:lnTo>
                    <a:pt x="49" y="210"/>
                  </a:lnTo>
                  <a:lnTo>
                    <a:pt x="65" y="213"/>
                  </a:lnTo>
                  <a:lnTo>
                    <a:pt x="73" y="210"/>
                  </a:lnTo>
                  <a:lnTo>
                    <a:pt x="79" y="204"/>
                  </a:lnTo>
                  <a:lnTo>
                    <a:pt x="86" y="208"/>
                  </a:lnTo>
                  <a:lnTo>
                    <a:pt x="94" y="207"/>
                  </a:lnTo>
                  <a:lnTo>
                    <a:pt x="91" y="193"/>
                  </a:lnTo>
                  <a:lnTo>
                    <a:pt x="97" y="190"/>
                  </a:lnTo>
                  <a:lnTo>
                    <a:pt x="106" y="190"/>
                  </a:lnTo>
                  <a:lnTo>
                    <a:pt x="111" y="183"/>
                  </a:lnTo>
                  <a:lnTo>
                    <a:pt x="118" y="179"/>
                  </a:lnTo>
                  <a:lnTo>
                    <a:pt x="125" y="182"/>
                  </a:lnTo>
                  <a:lnTo>
                    <a:pt x="130" y="188"/>
                  </a:lnTo>
                  <a:lnTo>
                    <a:pt x="138" y="192"/>
                  </a:lnTo>
                  <a:lnTo>
                    <a:pt x="145" y="190"/>
                  </a:lnTo>
                  <a:lnTo>
                    <a:pt x="144" y="181"/>
                  </a:lnTo>
                  <a:lnTo>
                    <a:pt x="139" y="175"/>
                  </a:lnTo>
                  <a:lnTo>
                    <a:pt x="135" y="167"/>
                  </a:lnTo>
                  <a:lnTo>
                    <a:pt x="137" y="160"/>
                  </a:lnTo>
                  <a:lnTo>
                    <a:pt x="145" y="147"/>
                  </a:lnTo>
                  <a:lnTo>
                    <a:pt x="145" y="138"/>
                  </a:lnTo>
                  <a:lnTo>
                    <a:pt x="148" y="129"/>
                  </a:lnTo>
                  <a:lnTo>
                    <a:pt x="148" y="122"/>
                  </a:lnTo>
                  <a:lnTo>
                    <a:pt x="149" y="113"/>
                  </a:lnTo>
                  <a:lnTo>
                    <a:pt x="156" y="110"/>
                  </a:lnTo>
                  <a:lnTo>
                    <a:pt x="165" y="107"/>
                  </a:lnTo>
                  <a:lnTo>
                    <a:pt x="170" y="102"/>
                  </a:lnTo>
                  <a:lnTo>
                    <a:pt x="177" y="99"/>
                  </a:lnTo>
                  <a:lnTo>
                    <a:pt x="191" y="99"/>
                  </a:lnTo>
                  <a:lnTo>
                    <a:pt x="199" y="80"/>
                  </a:lnTo>
                  <a:lnTo>
                    <a:pt x="192" y="77"/>
                  </a:lnTo>
                  <a:lnTo>
                    <a:pt x="183" y="77"/>
                  </a:lnTo>
                  <a:lnTo>
                    <a:pt x="183" y="69"/>
                  </a:lnTo>
                  <a:lnTo>
                    <a:pt x="183" y="61"/>
                  </a:lnTo>
                  <a:lnTo>
                    <a:pt x="191" y="57"/>
                  </a:lnTo>
                  <a:lnTo>
                    <a:pt x="197" y="51"/>
                  </a:lnTo>
                  <a:lnTo>
                    <a:pt x="195" y="50"/>
                  </a:lnTo>
                  <a:lnTo>
                    <a:pt x="195" y="48"/>
                  </a:lnTo>
                  <a:lnTo>
                    <a:pt x="204" y="50"/>
                  </a:lnTo>
                  <a:lnTo>
                    <a:pt x="210" y="46"/>
                  </a:lnTo>
                  <a:lnTo>
                    <a:pt x="213" y="37"/>
                  </a:lnTo>
                  <a:lnTo>
                    <a:pt x="219" y="32"/>
                  </a:lnTo>
                  <a:lnTo>
                    <a:pt x="235" y="39"/>
                  </a:lnTo>
                  <a:lnTo>
                    <a:pt x="242" y="37"/>
                  </a:lnTo>
                  <a:lnTo>
                    <a:pt x="253" y="25"/>
                  </a:lnTo>
                  <a:lnTo>
                    <a:pt x="254" y="16"/>
                  </a:lnTo>
                  <a:lnTo>
                    <a:pt x="267" y="5"/>
                  </a:lnTo>
                  <a:lnTo>
                    <a:pt x="273" y="0"/>
                  </a:lnTo>
                  <a:lnTo>
                    <a:pt x="284" y="0"/>
                  </a:lnTo>
                  <a:lnTo>
                    <a:pt x="286" y="8"/>
                  </a:lnTo>
                  <a:lnTo>
                    <a:pt x="302" y="5"/>
                  </a:lnTo>
                  <a:lnTo>
                    <a:pt x="310" y="8"/>
                  </a:lnTo>
                  <a:lnTo>
                    <a:pt x="313" y="15"/>
                  </a:lnTo>
                  <a:lnTo>
                    <a:pt x="329" y="13"/>
                  </a:lnTo>
                  <a:lnTo>
                    <a:pt x="338" y="14"/>
                  </a:lnTo>
                  <a:lnTo>
                    <a:pt x="350" y="24"/>
                  </a:lnTo>
                  <a:lnTo>
                    <a:pt x="348" y="43"/>
                  </a:lnTo>
                  <a:lnTo>
                    <a:pt x="363" y="35"/>
                  </a:lnTo>
                  <a:lnTo>
                    <a:pt x="370" y="34"/>
                  </a:lnTo>
                  <a:lnTo>
                    <a:pt x="376" y="29"/>
                  </a:lnTo>
                  <a:lnTo>
                    <a:pt x="392" y="27"/>
                  </a:lnTo>
                  <a:lnTo>
                    <a:pt x="399" y="29"/>
                  </a:lnTo>
                  <a:lnTo>
                    <a:pt x="407" y="34"/>
                  </a:lnTo>
                  <a:lnTo>
                    <a:pt x="413" y="39"/>
                  </a:lnTo>
                  <a:lnTo>
                    <a:pt x="422" y="52"/>
                  </a:lnTo>
                  <a:lnTo>
                    <a:pt x="430" y="53"/>
                  </a:lnTo>
                  <a:lnTo>
                    <a:pt x="431" y="64"/>
                  </a:lnTo>
                  <a:lnTo>
                    <a:pt x="429" y="73"/>
                  </a:lnTo>
                  <a:lnTo>
                    <a:pt x="429" y="80"/>
                  </a:lnTo>
                  <a:lnTo>
                    <a:pt x="434" y="88"/>
                  </a:lnTo>
                  <a:lnTo>
                    <a:pt x="436" y="95"/>
                  </a:lnTo>
                  <a:lnTo>
                    <a:pt x="435" y="102"/>
                  </a:lnTo>
                  <a:lnTo>
                    <a:pt x="433" y="110"/>
                  </a:lnTo>
                  <a:lnTo>
                    <a:pt x="426" y="116"/>
                  </a:lnTo>
                  <a:lnTo>
                    <a:pt x="424" y="123"/>
                  </a:lnTo>
                  <a:lnTo>
                    <a:pt x="426" y="131"/>
                  </a:lnTo>
                  <a:lnTo>
                    <a:pt x="437" y="143"/>
                  </a:lnTo>
                  <a:lnTo>
                    <a:pt x="442" y="158"/>
                  </a:lnTo>
                  <a:lnTo>
                    <a:pt x="453" y="180"/>
                  </a:lnTo>
                  <a:lnTo>
                    <a:pt x="458" y="186"/>
                  </a:lnTo>
                  <a:lnTo>
                    <a:pt x="473" y="195"/>
                  </a:lnTo>
                  <a:lnTo>
                    <a:pt x="478" y="201"/>
                  </a:lnTo>
                  <a:lnTo>
                    <a:pt x="479" y="209"/>
                  </a:lnTo>
                  <a:lnTo>
                    <a:pt x="478" y="217"/>
                  </a:lnTo>
                  <a:lnTo>
                    <a:pt x="482" y="224"/>
                  </a:lnTo>
                  <a:lnTo>
                    <a:pt x="505" y="222"/>
                  </a:lnTo>
                  <a:lnTo>
                    <a:pt x="511" y="226"/>
                  </a:lnTo>
                  <a:lnTo>
                    <a:pt x="519" y="229"/>
                  </a:lnTo>
                  <a:lnTo>
                    <a:pt x="516" y="236"/>
                  </a:lnTo>
                  <a:lnTo>
                    <a:pt x="521" y="242"/>
                  </a:lnTo>
                  <a:lnTo>
                    <a:pt x="531" y="244"/>
                  </a:lnTo>
                  <a:lnTo>
                    <a:pt x="532" y="257"/>
                  </a:lnTo>
                  <a:lnTo>
                    <a:pt x="525" y="263"/>
                  </a:lnTo>
                  <a:lnTo>
                    <a:pt x="521" y="269"/>
                  </a:lnTo>
                  <a:lnTo>
                    <a:pt x="509" y="279"/>
                  </a:lnTo>
                  <a:lnTo>
                    <a:pt x="501" y="284"/>
                  </a:lnTo>
                  <a:lnTo>
                    <a:pt x="484" y="282"/>
                  </a:lnTo>
                  <a:lnTo>
                    <a:pt x="472" y="272"/>
                  </a:lnTo>
                  <a:lnTo>
                    <a:pt x="465" y="271"/>
                  </a:lnTo>
                  <a:lnTo>
                    <a:pt x="457" y="274"/>
                  </a:lnTo>
                  <a:lnTo>
                    <a:pt x="456" y="282"/>
                  </a:lnTo>
                  <a:lnTo>
                    <a:pt x="449" y="285"/>
                  </a:lnTo>
                  <a:lnTo>
                    <a:pt x="450" y="294"/>
                  </a:lnTo>
                  <a:lnTo>
                    <a:pt x="461" y="304"/>
                  </a:lnTo>
                  <a:lnTo>
                    <a:pt x="463" y="311"/>
                  </a:lnTo>
                  <a:lnTo>
                    <a:pt x="461" y="320"/>
                  </a:lnTo>
                  <a:lnTo>
                    <a:pt x="466" y="325"/>
                  </a:lnTo>
                  <a:lnTo>
                    <a:pt x="465" y="333"/>
                  </a:lnTo>
                  <a:lnTo>
                    <a:pt x="472" y="337"/>
                  </a:lnTo>
                  <a:lnTo>
                    <a:pt x="474" y="344"/>
                  </a:lnTo>
                  <a:lnTo>
                    <a:pt x="473" y="353"/>
                  </a:lnTo>
                  <a:lnTo>
                    <a:pt x="478" y="375"/>
                  </a:lnTo>
                  <a:lnTo>
                    <a:pt x="458" y="375"/>
                  </a:lnTo>
                  <a:lnTo>
                    <a:pt x="451" y="380"/>
                  </a:lnTo>
                  <a:lnTo>
                    <a:pt x="442" y="380"/>
                  </a:lnTo>
                  <a:lnTo>
                    <a:pt x="435" y="384"/>
                  </a:lnTo>
                  <a:lnTo>
                    <a:pt x="417" y="401"/>
                  </a:lnTo>
                  <a:lnTo>
                    <a:pt x="414" y="409"/>
                  </a:lnTo>
                  <a:lnTo>
                    <a:pt x="414" y="418"/>
                  </a:lnTo>
                  <a:lnTo>
                    <a:pt x="412" y="427"/>
                  </a:lnTo>
                  <a:lnTo>
                    <a:pt x="414" y="443"/>
                  </a:lnTo>
                  <a:lnTo>
                    <a:pt x="410" y="450"/>
                  </a:lnTo>
                  <a:lnTo>
                    <a:pt x="402" y="452"/>
                  </a:lnTo>
                  <a:lnTo>
                    <a:pt x="397" y="446"/>
                  </a:lnTo>
                  <a:lnTo>
                    <a:pt x="390" y="443"/>
                  </a:lnTo>
                  <a:lnTo>
                    <a:pt x="381" y="443"/>
                  </a:lnTo>
                  <a:lnTo>
                    <a:pt x="365" y="445"/>
                  </a:lnTo>
                  <a:lnTo>
                    <a:pt x="356" y="445"/>
                  </a:lnTo>
                  <a:lnTo>
                    <a:pt x="349" y="450"/>
                  </a:lnTo>
                  <a:lnTo>
                    <a:pt x="343" y="444"/>
                  </a:lnTo>
                  <a:lnTo>
                    <a:pt x="339" y="436"/>
                  </a:lnTo>
                  <a:lnTo>
                    <a:pt x="327" y="427"/>
                  </a:lnTo>
                  <a:lnTo>
                    <a:pt x="310" y="445"/>
                  </a:lnTo>
                  <a:lnTo>
                    <a:pt x="302" y="440"/>
                  </a:lnTo>
                  <a:lnTo>
                    <a:pt x="297" y="433"/>
                  </a:lnTo>
                  <a:lnTo>
                    <a:pt x="290" y="435"/>
                  </a:lnTo>
                  <a:lnTo>
                    <a:pt x="281" y="433"/>
                  </a:lnTo>
                  <a:lnTo>
                    <a:pt x="275" y="428"/>
                  </a:lnTo>
                  <a:lnTo>
                    <a:pt x="269" y="434"/>
                  </a:lnTo>
                  <a:lnTo>
                    <a:pt x="261" y="434"/>
                  </a:lnTo>
                  <a:lnTo>
                    <a:pt x="253" y="436"/>
                  </a:lnTo>
                  <a:lnTo>
                    <a:pt x="247" y="443"/>
                  </a:lnTo>
                  <a:lnTo>
                    <a:pt x="240" y="436"/>
                  </a:lnTo>
                  <a:lnTo>
                    <a:pt x="238" y="428"/>
                  </a:lnTo>
                  <a:lnTo>
                    <a:pt x="223" y="429"/>
                  </a:lnTo>
                  <a:lnTo>
                    <a:pt x="216" y="424"/>
                  </a:lnTo>
                  <a:lnTo>
                    <a:pt x="215" y="416"/>
                  </a:lnTo>
                  <a:lnTo>
                    <a:pt x="208" y="412"/>
                  </a:lnTo>
                  <a:lnTo>
                    <a:pt x="199" y="409"/>
                  </a:lnTo>
                  <a:lnTo>
                    <a:pt x="193" y="406"/>
                  </a:lnTo>
                  <a:lnTo>
                    <a:pt x="184" y="407"/>
                  </a:lnTo>
                  <a:lnTo>
                    <a:pt x="176" y="406"/>
                  </a:lnTo>
                  <a:lnTo>
                    <a:pt x="160" y="401"/>
                  </a:lnTo>
                  <a:lnTo>
                    <a:pt x="146" y="392"/>
                  </a:lnTo>
                  <a:lnTo>
                    <a:pt x="138" y="395"/>
                  </a:lnTo>
                  <a:lnTo>
                    <a:pt x="121" y="394"/>
                  </a:lnTo>
                  <a:lnTo>
                    <a:pt x="113" y="391"/>
                  </a:lnTo>
                  <a:lnTo>
                    <a:pt x="71" y="397"/>
                  </a:lnTo>
                  <a:lnTo>
                    <a:pt x="64" y="401"/>
                  </a:lnTo>
                  <a:lnTo>
                    <a:pt x="62" y="408"/>
                  </a:lnTo>
                  <a:lnTo>
                    <a:pt x="55" y="414"/>
                  </a:lnTo>
                  <a:lnTo>
                    <a:pt x="41" y="422"/>
                  </a:lnTo>
                  <a:lnTo>
                    <a:pt x="32" y="421"/>
                  </a:lnTo>
                  <a:lnTo>
                    <a:pt x="24" y="422"/>
                  </a:lnTo>
                  <a:lnTo>
                    <a:pt x="17" y="42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163" name="Group 199">
              <a:extLst>
                <a:ext uri="{FF2B5EF4-FFF2-40B4-BE49-F238E27FC236}">
                  <a16:creationId xmlns:a16="http://schemas.microsoft.com/office/drawing/2014/main" id="{506BAC28-6E06-44F9-ACB3-19D2E7C41968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5033169" y="2808635"/>
              <a:ext cx="68263" cy="68263"/>
              <a:chOff x="2688" y="1930"/>
              <a:chExt cx="43" cy="43"/>
            </a:xfrm>
            <a:grpFill/>
          </p:grpSpPr>
          <p:sp>
            <p:nvSpPr>
              <p:cNvPr id="1186" name="Freeform 200">
                <a:extLst>
                  <a:ext uri="{FF2B5EF4-FFF2-40B4-BE49-F238E27FC236}">
                    <a16:creationId xmlns:a16="http://schemas.microsoft.com/office/drawing/2014/main" id="{85025D47-39B5-4765-965F-E6D00E97DE22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688" y="1930"/>
                <a:ext cx="43" cy="43"/>
              </a:xfrm>
              <a:custGeom>
                <a:avLst/>
                <a:gdLst/>
                <a:ahLst/>
                <a:cxnLst>
                  <a:cxn ang="0">
                    <a:pos x="145" y="208"/>
                  </a:cxn>
                  <a:cxn ang="0">
                    <a:pos x="129" y="192"/>
                  </a:cxn>
                  <a:cxn ang="0">
                    <a:pos x="114" y="180"/>
                  </a:cxn>
                  <a:cxn ang="0">
                    <a:pos x="98" y="179"/>
                  </a:cxn>
                  <a:cxn ang="0">
                    <a:pos x="82" y="140"/>
                  </a:cxn>
                  <a:cxn ang="0">
                    <a:pos x="52" y="114"/>
                  </a:cxn>
                  <a:cxn ang="0">
                    <a:pos x="35" y="93"/>
                  </a:cxn>
                  <a:cxn ang="0">
                    <a:pos x="23" y="73"/>
                  </a:cxn>
                  <a:cxn ang="0">
                    <a:pos x="22" y="60"/>
                  </a:cxn>
                  <a:cxn ang="0">
                    <a:pos x="7" y="40"/>
                  </a:cxn>
                  <a:cxn ang="0">
                    <a:pos x="3" y="29"/>
                  </a:cxn>
                  <a:cxn ang="0">
                    <a:pos x="8" y="0"/>
                  </a:cxn>
                  <a:cxn ang="0">
                    <a:pos x="30" y="19"/>
                  </a:cxn>
                  <a:cxn ang="0">
                    <a:pos x="61" y="4"/>
                  </a:cxn>
                  <a:cxn ang="0">
                    <a:pos x="79" y="8"/>
                  </a:cxn>
                  <a:cxn ang="0">
                    <a:pos x="89" y="9"/>
                  </a:cxn>
                  <a:cxn ang="0">
                    <a:pos x="108" y="9"/>
                  </a:cxn>
                  <a:cxn ang="0">
                    <a:pos x="125" y="9"/>
                  </a:cxn>
                  <a:cxn ang="0">
                    <a:pos x="135" y="16"/>
                  </a:cxn>
                  <a:cxn ang="0">
                    <a:pos x="152" y="18"/>
                  </a:cxn>
                  <a:cxn ang="0">
                    <a:pos x="162" y="14"/>
                  </a:cxn>
                  <a:cxn ang="0">
                    <a:pos x="167" y="28"/>
                  </a:cxn>
                  <a:cxn ang="0">
                    <a:pos x="186" y="28"/>
                  </a:cxn>
                  <a:cxn ang="0">
                    <a:pos x="200" y="35"/>
                  </a:cxn>
                  <a:cxn ang="0">
                    <a:pos x="190" y="57"/>
                  </a:cxn>
                  <a:cxn ang="0">
                    <a:pos x="189" y="63"/>
                  </a:cxn>
                  <a:cxn ang="0">
                    <a:pos x="191" y="76"/>
                  </a:cxn>
                  <a:cxn ang="0">
                    <a:pos x="199" y="79"/>
                  </a:cxn>
                  <a:cxn ang="0">
                    <a:pos x="207" y="87"/>
                  </a:cxn>
                  <a:cxn ang="0">
                    <a:pos x="212" y="93"/>
                  </a:cxn>
                  <a:cxn ang="0">
                    <a:pos x="211" y="102"/>
                  </a:cxn>
                  <a:cxn ang="0">
                    <a:pos x="195" y="98"/>
                  </a:cxn>
                  <a:cxn ang="0">
                    <a:pos x="201" y="109"/>
                  </a:cxn>
                  <a:cxn ang="0">
                    <a:pos x="208" y="126"/>
                  </a:cxn>
                  <a:cxn ang="0">
                    <a:pos x="202" y="129"/>
                  </a:cxn>
                  <a:cxn ang="0">
                    <a:pos x="192" y="135"/>
                  </a:cxn>
                  <a:cxn ang="0">
                    <a:pos x="184" y="136"/>
                  </a:cxn>
                  <a:cxn ang="0">
                    <a:pos x="176" y="137"/>
                  </a:cxn>
                  <a:cxn ang="0">
                    <a:pos x="183" y="146"/>
                  </a:cxn>
                  <a:cxn ang="0">
                    <a:pos x="183" y="157"/>
                  </a:cxn>
                  <a:cxn ang="0">
                    <a:pos x="178" y="149"/>
                  </a:cxn>
                  <a:cxn ang="0">
                    <a:pos x="163" y="156"/>
                  </a:cxn>
                  <a:cxn ang="0">
                    <a:pos x="160" y="170"/>
                  </a:cxn>
                  <a:cxn ang="0">
                    <a:pos x="151" y="175"/>
                  </a:cxn>
                  <a:cxn ang="0">
                    <a:pos x="149" y="189"/>
                  </a:cxn>
                  <a:cxn ang="0">
                    <a:pos x="154" y="201"/>
                  </a:cxn>
                </a:cxnLst>
                <a:rect l="0" t="0" r="r" b="b"/>
                <a:pathLst>
                  <a:path w="215" h="216">
                    <a:moveTo>
                      <a:pt x="149" y="216"/>
                    </a:moveTo>
                    <a:lnTo>
                      <a:pt x="149" y="208"/>
                    </a:lnTo>
                    <a:lnTo>
                      <a:pt x="145" y="208"/>
                    </a:lnTo>
                    <a:lnTo>
                      <a:pt x="146" y="203"/>
                    </a:lnTo>
                    <a:lnTo>
                      <a:pt x="137" y="202"/>
                    </a:lnTo>
                    <a:lnTo>
                      <a:pt x="129" y="192"/>
                    </a:lnTo>
                    <a:lnTo>
                      <a:pt x="122" y="191"/>
                    </a:lnTo>
                    <a:lnTo>
                      <a:pt x="114" y="185"/>
                    </a:lnTo>
                    <a:lnTo>
                      <a:pt x="114" y="180"/>
                    </a:lnTo>
                    <a:lnTo>
                      <a:pt x="106" y="179"/>
                    </a:lnTo>
                    <a:lnTo>
                      <a:pt x="99" y="184"/>
                    </a:lnTo>
                    <a:lnTo>
                      <a:pt x="98" y="179"/>
                    </a:lnTo>
                    <a:lnTo>
                      <a:pt x="105" y="175"/>
                    </a:lnTo>
                    <a:lnTo>
                      <a:pt x="83" y="151"/>
                    </a:lnTo>
                    <a:lnTo>
                      <a:pt x="82" y="140"/>
                    </a:lnTo>
                    <a:lnTo>
                      <a:pt x="77" y="136"/>
                    </a:lnTo>
                    <a:lnTo>
                      <a:pt x="72" y="133"/>
                    </a:lnTo>
                    <a:lnTo>
                      <a:pt x="52" y="114"/>
                    </a:lnTo>
                    <a:lnTo>
                      <a:pt x="51" y="109"/>
                    </a:lnTo>
                    <a:lnTo>
                      <a:pt x="41" y="95"/>
                    </a:lnTo>
                    <a:lnTo>
                      <a:pt x="35" y="93"/>
                    </a:lnTo>
                    <a:lnTo>
                      <a:pt x="27" y="81"/>
                    </a:lnTo>
                    <a:lnTo>
                      <a:pt x="22" y="79"/>
                    </a:lnTo>
                    <a:lnTo>
                      <a:pt x="23" y="73"/>
                    </a:lnTo>
                    <a:lnTo>
                      <a:pt x="25" y="71"/>
                    </a:lnTo>
                    <a:lnTo>
                      <a:pt x="22" y="65"/>
                    </a:lnTo>
                    <a:lnTo>
                      <a:pt x="22" y="60"/>
                    </a:lnTo>
                    <a:lnTo>
                      <a:pt x="16" y="54"/>
                    </a:lnTo>
                    <a:lnTo>
                      <a:pt x="12" y="41"/>
                    </a:lnTo>
                    <a:lnTo>
                      <a:pt x="7" y="40"/>
                    </a:lnTo>
                    <a:lnTo>
                      <a:pt x="0" y="34"/>
                    </a:lnTo>
                    <a:lnTo>
                      <a:pt x="0" y="31"/>
                    </a:lnTo>
                    <a:lnTo>
                      <a:pt x="3" y="29"/>
                    </a:lnTo>
                    <a:lnTo>
                      <a:pt x="2" y="25"/>
                    </a:lnTo>
                    <a:lnTo>
                      <a:pt x="2" y="6"/>
                    </a:lnTo>
                    <a:lnTo>
                      <a:pt x="8" y="0"/>
                    </a:lnTo>
                    <a:lnTo>
                      <a:pt x="17" y="2"/>
                    </a:lnTo>
                    <a:lnTo>
                      <a:pt x="17" y="4"/>
                    </a:lnTo>
                    <a:lnTo>
                      <a:pt x="30" y="19"/>
                    </a:lnTo>
                    <a:lnTo>
                      <a:pt x="34" y="19"/>
                    </a:lnTo>
                    <a:lnTo>
                      <a:pt x="43" y="2"/>
                    </a:lnTo>
                    <a:lnTo>
                      <a:pt x="61" y="4"/>
                    </a:lnTo>
                    <a:lnTo>
                      <a:pt x="65" y="0"/>
                    </a:lnTo>
                    <a:lnTo>
                      <a:pt x="67" y="0"/>
                    </a:lnTo>
                    <a:lnTo>
                      <a:pt x="79" y="8"/>
                    </a:lnTo>
                    <a:lnTo>
                      <a:pt x="83" y="8"/>
                    </a:lnTo>
                    <a:lnTo>
                      <a:pt x="86" y="6"/>
                    </a:lnTo>
                    <a:lnTo>
                      <a:pt x="89" y="9"/>
                    </a:lnTo>
                    <a:lnTo>
                      <a:pt x="104" y="12"/>
                    </a:lnTo>
                    <a:lnTo>
                      <a:pt x="105" y="9"/>
                    </a:lnTo>
                    <a:lnTo>
                      <a:pt x="108" y="9"/>
                    </a:lnTo>
                    <a:lnTo>
                      <a:pt x="116" y="17"/>
                    </a:lnTo>
                    <a:lnTo>
                      <a:pt x="119" y="17"/>
                    </a:lnTo>
                    <a:lnTo>
                      <a:pt x="125" y="9"/>
                    </a:lnTo>
                    <a:lnTo>
                      <a:pt x="129" y="9"/>
                    </a:lnTo>
                    <a:lnTo>
                      <a:pt x="132" y="14"/>
                    </a:lnTo>
                    <a:lnTo>
                      <a:pt x="135" y="16"/>
                    </a:lnTo>
                    <a:lnTo>
                      <a:pt x="137" y="11"/>
                    </a:lnTo>
                    <a:lnTo>
                      <a:pt x="148" y="12"/>
                    </a:lnTo>
                    <a:lnTo>
                      <a:pt x="152" y="18"/>
                    </a:lnTo>
                    <a:lnTo>
                      <a:pt x="154" y="17"/>
                    </a:lnTo>
                    <a:lnTo>
                      <a:pt x="154" y="14"/>
                    </a:lnTo>
                    <a:lnTo>
                      <a:pt x="162" y="14"/>
                    </a:lnTo>
                    <a:lnTo>
                      <a:pt x="168" y="22"/>
                    </a:lnTo>
                    <a:lnTo>
                      <a:pt x="167" y="27"/>
                    </a:lnTo>
                    <a:lnTo>
                      <a:pt x="167" y="28"/>
                    </a:lnTo>
                    <a:lnTo>
                      <a:pt x="173" y="33"/>
                    </a:lnTo>
                    <a:lnTo>
                      <a:pt x="180" y="33"/>
                    </a:lnTo>
                    <a:lnTo>
                      <a:pt x="186" y="28"/>
                    </a:lnTo>
                    <a:lnTo>
                      <a:pt x="199" y="28"/>
                    </a:lnTo>
                    <a:lnTo>
                      <a:pt x="201" y="31"/>
                    </a:lnTo>
                    <a:lnTo>
                      <a:pt x="200" y="35"/>
                    </a:lnTo>
                    <a:lnTo>
                      <a:pt x="200" y="39"/>
                    </a:lnTo>
                    <a:lnTo>
                      <a:pt x="195" y="46"/>
                    </a:lnTo>
                    <a:lnTo>
                      <a:pt x="190" y="57"/>
                    </a:lnTo>
                    <a:lnTo>
                      <a:pt x="188" y="59"/>
                    </a:lnTo>
                    <a:lnTo>
                      <a:pt x="188" y="61"/>
                    </a:lnTo>
                    <a:lnTo>
                      <a:pt x="189" y="63"/>
                    </a:lnTo>
                    <a:lnTo>
                      <a:pt x="185" y="68"/>
                    </a:lnTo>
                    <a:lnTo>
                      <a:pt x="188" y="76"/>
                    </a:lnTo>
                    <a:lnTo>
                      <a:pt x="191" y="76"/>
                    </a:lnTo>
                    <a:lnTo>
                      <a:pt x="194" y="78"/>
                    </a:lnTo>
                    <a:lnTo>
                      <a:pt x="197" y="77"/>
                    </a:lnTo>
                    <a:lnTo>
                      <a:pt x="199" y="79"/>
                    </a:lnTo>
                    <a:lnTo>
                      <a:pt x="200" y="83"/>
                    </a:lnTo>
                    <a:lnTo>
                      <a:pt x="203" y="87"/>
                    </a:lnTo>
                    <a:lnTo>
                      <a:pt x="207" y="87"/>
                    </a:lnTo>
                    <a:lnTo>
                      <a:pt x="207" y="88"/>
                    </a:lnTo>
                    <a:lnTo>
                      <a:pt x="207" y="90"/>
                    </a:lnTo>
                    <a:lnTo>
                      <a:pt x="212" y="93"/>
                    </a:lnTo>
                    <a:lnTo>
                      <a:pt x="215" y="94"/>
                    </a:lnTo>
                    <a:lnTo>
                      <a:pt x="215" y="97"/>
                    </a:lnTo>
                    <a:lnTo>
                      <a:pt x="211" y="102"/>
                    </a:lnTo>
                    <a:lnTo>
                      <a:pt x="202" y="102"/>
                    </a:lnTo>
                    <a:lnTo>
                      <a:pt x="197" y="98"/>
                    </a:lnTo>
                    <a:lnTo>
                      <a:pt x="195" y="98"/>
                    </a:lnTo>
                    <a:lnTo>
                      <a:pt x="194" y="100"/>
                    </a:lnTo>
                    <a:lnTo>
                      <a:pt x="195" y="102"/>
                    </a:lnTo>
                    <a:lnTo>
                      <a:pt x="201" y="109"/>
                    </a:lnTo>
                    <a:lnTo>
                      <a:pt x="207" y="117"/>
                    </a:lnTo>
                    <a:lnTo>
                      <a:pt x="210" y="119"/>
                    </a:lnTo>
                    <a:lnTo>
                      <a:pt x="208" y="126"/>
                    </a:lnTo>
                    <a:lnTo>
                      <a:pt x="207" y="129"/>
                    </a:lnTo>
                    <a:lnTo>
                      <a:pt x="205" y="130"/>
                    </a:lnTo>
                    <a:lnTo>
                      <a:pt x="202" y="129"/>
                    </a:lnTo>
                    <a:lnTo>
                      <a:pt x="200" y="129"/>
                    </a:lnTo>
                    <a:lnTo>
                      <a:pt x="197" y="132"/>
                    </a:lnTo>
                    <a:lnTo>
                      <a:pt x="192" y="135"/>
                    </a:lnTo>
                    <a:lnTo>
                      <a:pt x="189" y="135"/>
                    </a:lnTo>
                    <a:lnTo>
                      <a:pt x="186" y="136"/>
                    </a:lnTo>
                    <a:lnTo>
                      <a:pt x="184" y="136"/>
                    </a:lnTo>
                    <a:lnTo>
                      <a:pt x="183" y="133"/>
                    </a:lnTo>
                    <a:lnTo>
                      <a:pt x="180" y="133"/>
                    </a:lnTo>
                    <a:lnTo>
                      <a:pt x="176" y="137"/>
                    </a:lnTo>
                    <a:lnTo>
                      <a:pt x="178" y="140"/>
                    </a:lnTo>
                    <a:lnTo>
                      <a:pt x="181" y="141"/>
                    </a:lnTo>
                    <a:lnTo>
                      <a:pt x="183" y="146"/>
                    </a:lnTo>
                    <a:lnTo>
                      <a:pt x="184" y="149"/>
                    </a:lnTo>
                    <a:lnTo>
                      <a:pt x="184" y="154"/>
                    </a:lnTo>
                    <a:lnTo>
                      <a:pt x="183" y="157"/>
                    </a:lnTo>
                    <a:lnTo>
                      <a:pt x="180" y="157"/>
                    </a:lnTo>
                    <a:lnTo>
                      <a:pt x="179" y="154"/>
                    </a:lnTo>
                    <a:lnTo>
                      <a:pt x="178" y="149"/>
                    </a:lnTo>
                    <a:lnTo>
                      <a:pt x="175" y="148"/>
                    </a:lnTo>
                    <a:lnTo>
                      <a:pt x="172" y="148"/>
                    </a:lnTo>
                    <a:lnTo>
                      <a:pt x="163" y="156"/>
                    </a:lnTo>
                    <a:lnTo>
                      <a:pt x="162" y="160"/>
                    </a:lnTo>
                    <a:lnTo>
                      <a:pt x="160" y="163"/>
                    </a:lnTo>
                    <a:lnTo>
                      <a:pt x="160" y="170"/>
                    </a:lnTo>
                    <a:lnTo>
                      <a:pt x="158" y="173"/>
                    </a:lnTo>
                    <a:lnTo>
                      <a:pt x="153" y="173"/>
                    </a:lnTo>
                    <a:lnTo>
                      <a:pt x="151" y="175"/>
                    </a:lnTo>
                    <a:lnTo>
                      <a:pt x="151" y="184"/>
                    </a:lnTo>
                    <a:lnTo>
                      <a:pt x="149" y="185"/>
                    </a:lnTo>
                    <a:lnTo>
                      <a:pt x="149" y="189"/>
                    </a:lnTo>
                    <a:lnTo>
                      <a:pt x="152" y="194"/>
                    </a:lnTo>
                    <a:lnTo>
                      <a:pt x="154" y="196"/>
                    </a:lnTo>
                    <a:lnTo>
                      <a:pt x="154" y="201"/>
                    </a:lnTo>
                    <a:lnTo>
                      <a:pt x="149" y="208"/>
                    </a:lnTo>
                    <a:lnTo>
                      <a:pt x="149" y="21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87" name="Freeform 201">
                <a:extLst>
                  <a:ext uri="{FF2B5EF4-FFF2-40B4-BE49-F238E27FC236}">
                    <a16:creationId xmlns:a16="http://schemas.microsoft.com/office/drawing/2014/main" id="{624BA858-7A33-4584-B00A-FFF38A2504FD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2703" y="1965"/>
                <a:ext cx="15" cy="8"/>
              </a:xfrm>
              <a:custGeom>
                <a:avLst/>
                <a:gdLst/>
                <a:ahLst/>
                <a:cxnLst>
                  <a:cxn ang="0">
                    <a:pos x="75" y="42"/>
                  </a:cxn>
                  <a:cxn ang="0">
                    <a:pos x="45" y="20"/>
                  </a:cxn>
                  <a:cxn ang="0">
                    <a:pos x="29" y="17"/>
                  </a:cxn>
                  <a:cxn ang="0">
                    <a:pos x="13" y="7"/>
                  </a:cxn>
                  <a:cxn ang="0">
                    <a:pos x="0" y="5"/>
                  </a:cxn>
                  <a:cxn ang="0">
                    <a:pos x="4" y="0"/>
                  </a:cxn>
                  <a:cxn ang="0">
                    <a:pos x="15" y="2"/>
                  </a:cxn>
                  <a:cxn ang="0">
                    <a:pos x="20" y="10"/>
                  </a:cxn>
                  <a:cxn ang="0">
                    <a:pos x="25" y="10"/>
                  </a:cxn>
                  <a:cxn ang="0">
                    <a:pos x="32" y="5"/>
                  </a:cxn>
                  <a:cxn ang="0">
                    <a:pos x="40" y="6"/>
                  </a:cxn>
                  <a:cxn ang="0">
                    <a:pos x="40" y="11"/>
                  </a:cxn>
                  <a:cxn ang="0">
                    <a:pos x="48" y="17"/>
                  </a:cxn>
                  <a:cxn ang="0">
                    <a:pos x="55" y="18"/>
                  </a:cxn>
                  <a:cxn ang="0">
                    <a:pos x="63" y="28"/>
                  </a:cxn>
                  <a:cxn ang="0">
                    <a:pos x="72" y="29"/>
                  </a:cxn>
                  <a:cxn ang="0">
                    <a:pos x="71" y="34"/>
                  </a:cxn>
                  <a:cxn ang="0">
                    <a:pos x="75" y="34"/>
                  </a:cxn>
                  <a:cxn ang="0">
                    <a:pos x="75" y="42"/>
                  </a:cxn>
                </a:cxnLst>
                <a:rect l="0" t="0" r="r" b="b"/>
                <a:pathLst>
                  <a:path w="75" h="42">
                    <a:moveTo>
                      <a:pt x="75" y="42"/>
                    </a:moveTo>
                    <a:lnTo>
                      <a:pt x="45" y="20"/>
                    </a:lnTo>
                    <a:lnTo>
                      <a:pt x="29" y="17"/>
                    </a:lnTo>
                    <a:lnTo>
                      <a:pt x="13" y="7"/>
                    </a:lnTo>
                    <a:lnTo>
                      <a:pt x="0" y="5"/>
                    </a:lnTo>
                    <a:lnTo>
                      <a:pt x="4" y="0"/>
                    </a:lnTo>
                    <a:lnTo>
                      <a:pt x="15" y="2"/>
                    </a:lnTo>
                    <a:lnTo>
                      <a:pt x="20" y="10"/>
                    </a:lnTo>
                    <a:lnTo>
                      <a:pt x="25" y="10"/>
                    </a:lnTo>
                    <a:lnTo>
                      <a:pt x="32" y="5"/>
                    </a:lnTo>
                    <a:lnTo>
                      <a:pt x="40" y="6"/>
                    </a:lnTo>
                    <a:lnTo>
                      <a:pt x="40" y="11"/>
                    </a:lnTo>
                    <a:lnTo>
                      <a:pt x="48" y="17"/>
                    </a:lnTo>
                    <a:lnTo>
                      <a:pt x="55" y="18"/>
                    </a:lnTo>
                    <a:lnTo>
                      <a:pt x="63" y="28"/>
                    </a:lnTo>
                    <a:lnTo>
                      <a:pt x="72" y="29"/>
                    </a:lnTo>
                    <a:lnTo>
                      <a:pt x="71" y="34"/>
                    </a:lnTo>
                    <a:lnTo>
                      <a:pt x="75" y="34"/>
                    </a:lnTo>
                    <a:lnTo>
                      <a:pt x="75" y="4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164" name="Freeform 202">
              <a:extLst>
                <a:ext uri="{FF2B5EF4-FFF2-40B4-BE49-F238E27FC236}">
                  <a16:creationId xmlns:a16="http://schemas.microsoft.com/office/drawing/2014/main" id="{29DD2B35-5250-47F1-81AF-928495B77A69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28419" y="2973735"/>
              <a:ext cx="39688" cy="41275"/>
            </a:xfrm>
            <a:custGeom>
              <a:avLst/>
              <a:gdLst/>
              <a:ahLst/>
              <a:cxnLst>
                <a:cxn ang="0">
                  <a:pos x="49" y="0"/>
                </a:cxn>
                <a:cxn ang="0">
                  <a:pos x="35" y="2"/>
                </a:cxn>
                <a:cxn ang="0">
                  <a:pos x="21" y="12"/>
                </a:cxn>
                <a:cxn ang="0">
                  <a:pos x="13" y="8"/>
                </a:cxn>
                <a:cxn ang="0">
                  <a:pos x="2" y="28"/>
                </a:cxn>
                <a:cxn ang="0">
                  <a:pos x="0" y="37"/>
                </a:cxn>
                <a:cxn ang="0">
                  <a:pos x="6" y="50"/>
                </a:cxn>
                <a:cxn ang="0">
                  <a:pos x="21" y="58"/>
                </a:cxn>
                <a:cxn ang="0">
                  <a:pos x="28" y="70"/>
                </a:cxn>
                <a:cxn ang="0">
                  <a:pos x="23" y="86"/>
                </a:cxn>
                <a:cxn ang="0">
                  <a:pos x="26" y="99"/>
                </a:cxn>
                <a:cxn ang="0">
                  <a:pos x="32" y="106"/>
                </a:cxn>
                <a:cxn ang="0">
                  <a:pos x="39" y="108"/>
                </a:cxn>
                <a:cxn ang="0">
                  <a:pos x="42" y="98"/>
                </a:cxn>
                <a:cxn ang="0">
                  <a:pos x="49" y="90"/>
                </a:cxn>
                <a:cxn ang="0">
                  <a:pos x="53" y="96"/>
                </a:cxn>
                <a:cxn ang="0">
                  <a:pos x="60" y="103"/>
                </a:cxn>
                <a:cxn ang="0">
                  <a:pos x="65" y="119"/>
                </a:cxn>
                <a:cxn ang="0">
                  <a:pos x="66" y="130"/>
                </a:cxn>
                <a:cxn ang="0">
                  <a:pos x="71" y="131"/>
                </a:cxn>
                <a:cxn ang="0">
                  <a:pos x="76" y="110"/>
                </a:cxn>
                <a:cxn ang="0">
                  <a:pos x="85" y="107"/>
                </a:cxn>
                <a:cxn ang="0">
                  <a:pos x="91" y="117"/>
                </a:cxn>
                <a:cxn ang="0">
                  <a:pos x="98" y="124"/>
                </a:cxn>
                <a:cxn ang="0">
                  <a:pos x="107" y="129"/>
                </a:cxn>
                <a:cxn ang="0">
                  <a:pos x="105" y="107"/>
                </a:cxn>
                <a:cxn ang="0">
                  <a:pos x="98" y="77"/>
                </a:cxn>
                <a:cxn ang="0">
                  <a:pos x="91" y="66"/>
                </a:cxn>
                <a:cxn ang="0">
                  <a:pos x="88" y="54"/>
                </a:cxn>
                <a:cxn ang="0">
                  <a:pos x="105" y="66"/>
                </a:cxn>
                <a:cxn ang="0">
                  <a:pos x="108" y="71"/>
                </a:cxn>
                <a:cxn ang="0">
                  <a:pos x="113" y="71"/>
                </a:cxn>
                <a:cxn ang="0">
                  <a:pos x="119" y="65"/>
                </a:cxn>
                <a:cxn ang="0">
                  <a:pos x="128" y="64"/>
                </a:cxn>
                <a:cxn ang="0">
                  <a:pos x="126" y="56"/>
                </a:cxn>
                <a:cxn ang="0">
                  <a:pos x="114" y="48"/>
                </a:cxn>
                <a:cxn ang="0">
                  <a:pos x="107" y="33"/>
                </a:cxn>
                <a:cxn ang="0">
                  <a:pos x="107" y="26"/>
                </a:cxn>
                <a:cxn ang="0">
                  <a:pos x="98" y="21"/>
                </a:cxn>
                <a:cxn ang="0">
                  <a:pos x="74" y="12"/>
                </a:cxn>
                <a:cxn ang="0">
                  <a:pos x="61" y="8"/>
                </a:cxn>
                <a:cxn ang="0">
                  <a:pos x="55" y="8"/>
                </a:cxn>
                <a:cxn ang="0">
                  <a:pos x="49" y="0"/>
                </a:cxn>
              </a:cxnLst>
              <a:rect l="0" t="0" r="r" b="b"/>
              <a:pathLst>
                <a:path w="128" h="131">
                  <a:moveTo>
                    <a:pt x="49" y="0"/>
                  </a:moveTo>
                  <a:lnTo>
                    <a:pt x="35" y="2"/>
                  </a:lnTo>
                  <a:lnTo>
                    <a:pt x="21" y="12"/>
                  </a:lnTo>
                  <a:lnTo>
                    <a:pt x="13" y="8"/>
                  </a:lnTo>
                  <a:lnTo>
                    <a:pt x="2" y="28"/>
                  </a:lnTo>
                  <a:lnTo>
                    <a:pt x="0" y="37"/>
                  </a:lnTo>
                  <a:lnTo>
                    <a:pt x="6" y="50"/>
                  </a:lnTo>
                  <a:lnTo>
                    <a:pt x="21" y="58"/>
                  </a:lnTo>
                  <a:lnTo>
                    <a:pt x="28" y="70"/>
                  </a:lnTo>
                  <a:lnTo>
                    <a:pt x="23" y="86"/>
                  </a:lnTo>
                  <a:lnTo>
                    <a:pt x="26" y="99"/>
                  </a:lnTo>
                  <a:lnTo>
                    <a:pt x="32" y="106"/>
                  </a:lnTo>
                  <a:lnTo>
                    <a:pt x="39" y="108"/>
                  </a:lnTo>
                  <a:lnTo>
                    <a:pt x="42" y="98"/>
                  </a:lnTo>
                  <a:lnTo>
                    <a:pt x="49" y="90"/>
                  </a:lnTo>
                  <a:lnTo>
                    <a:pt x="53" y="96"/>
                  </a:lnTo>
                  <a:lnTo>
                    <a:pt x="60" y="103"/>
                  </a:lnTo>
                  <a:lnTo>
                    <a:pt x="65" y="119"/>
                  </a:lnTo>
                  <a:lnTo>
                    <a:pt x="66" y="130"/>
                  </a:lnTo>
                  <a:lnTo>
                    <a:pt x="71" y="131"/>
                  </a:lnTo>
                  <a:lnTo>
                    <a:pt x="76" y="110"/>
                  </a:lnTo>
                  <a:lnTo>
                    <a:pt x="85" y="107"/>
                  </a:lnTo>
                  <a:lnTo>
                    <a:pt x="91" y="117"/>
                  </a:lnTo>
                  <a:lnTo>
                    <a:pt x="98" y="124"/>
                  </a:lnTo>
                  <a:lnTo>
                    <a:pt x="107" y="129"/>
                  </a:lnTo>
                  <a:lnTo>
                    <a:pt x="105" y="107"/>
                  </a:lnTo>
                  <a:lnTo>
                    <a:pt x="98" y="77"/>
                  </a:lnTo>
                  <a:lnTo>
                    <a:pt x="91" y="66"/>
                  </a:lnTo>
                  <a:lnTo>
                    <a:pt x="88" y="54"/>
                  </a:lnTo>
                  <a:lnTo>
                    <a:pt x="105" y="66"/>
                  </a:lnTo>
                  <a:lnTo>
                    <a:pt x="108" y="71"/>
                  </a:lnTo>
                  <a:lnTo>
                    <a:pt x="113" y="71"/>
                  </a:lnTo>
                  <a:lnTo>
                    <a:pt x="119" y="65"/>
                  </a:lnTo>
                  <a:lnTo>
                    <a:pt x="128" y="64"/>
                  </a:lnTo>
                  <a:lnTo>
                    <a:pt x="126" y="56"/>
                  </a:lnTo>
                  <a:lnTo>
                    <a:pt x="114" y="48"/>
                  </a:lnTo>
                  <a:lnTo>
                    <a:pt x="107" y="33"/>
                  </a:lnTo>
                  <a:lnTo>
                    <a:pt x="107" y="26"/>
                  </a:lnTo>
                  <a:lnTo>
                    <a:pt x="98" y="21"/>
                  </a:lnTo>
                  <a:lnTo>
                    <a:pt x="74" y="12"/>
                  </a:lnTo>
                  <a:lnTo>
                    <a:pt x="61" y="8"/>
                  </a:lnTo>
                  <a:lnTo>
                    <a:pt x="55" y="8"/>
                  </a:lnTo>
                  <a:lnTo>
                    <a:pt x="49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5" name="Freeform 203">
              <a:extLst>
                <a:ext uri="{FF2B5EF4-FFF2-40B4-BE49-F238E27FC236}">
                  <a16:creationId xmlns:a16="http://schemas.microsoft.com/office/drawing/2014/main" id="{D7B1099D-72A1-4BA6-A164-99CD7080428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10956" y="2894360"/>
              <a:ext cx="111125" cy="93663"/>
            </a:xfrm>
            <a:custGeom>
              <a:avLst/>
              <a:gdLst/>
              <a:ahLst/>
              <a:cxnLst>
                <a:cxn ang="0">
                  <a:pos x="314" y="70"/>
                </a:cxn>
                <a:cxn ang="0">
                  <a:pos x="258" y="65"/>
                </a:cxn>
                <a:cxn ang="0">
                  <a:pos x="245" y="66"/>
                </a:cxn>
                <a:cxn ang="0">
                  <a:pos x="223" y="73"/>
                </a:cxn>
                <a:cxn ang="0">
                  <a:pos x="193" y="86"/>
                </a:cxn>
                <a:cxn ang="0">
                  <a:pos x="216" y="100"/>
                </a:cxn>
                <a:cxn ang="0">
                  <a:pos x="227" y="116"/>
                </a:cxn>
                <a:cxn ang="0">
                  <a:pos x="201" y="103"/>
                </a:cxn>
                <a:cxn ang="0">
                  <a:pos x="207" y="120"/>
                </a:cxn>
                <a:cxn ang="0">
                  <a:pos x="201" y="125"/>
                </a:cxn>
                <a:cxn ang="0">
                  <a:pos x="185" y="111"/>
                </a:cxn>
                <a:cxn ang="0">
                  <a:pos x="184" y="124"/>
                </a:cxn>
                <a:cxn ang="0">
                  <a:pos x="188" y="135"/>
                </a:cxn>
                <a:cxn ang="0">
                  <a:pos x="172" y="111"/>
                </a:cxn>
                <a:cxn ang="0">
                  <a:pos x="148" y="93"/>
                </a:cxn>
                <a:cxn ang="0">
                  <a:pos x="137" y="90"/>
                </a:cxn>
                <a:cxn ang="0">
                  <a:pos x="135" y="120"/>
                </a:cxn>
                <a:cxn ang="0">
                  <a:pos x="144" y="140"/>
                </a:cxn>
                <a:cxn ang="0">
                  <a:pos x="164" y="172"/>
                </a:cxn>
                <a:cxn ang="0">
                  <a:pos x="172" y="190"/>
                </a:cxn>
                <a:cxn ang="0">
                  <a:pos x="163" y="191"/>
                </a:cxn>
                <a:cxn ang="0">
                  <a:pos x="161" y="179"/>
                </a:cxn>
                <a:cxn ang="0">
                  <a:pos x="150" y="186"/>
                </a:cxn>
                <a:cxn ang="0">
                  <a:pos x="151" y="203"/>
                </a:cxn>
                <a:cxn ang="0">
                  <a:pos x="141" y="203"/>
                </a:cxn>
                <a:cxn ang="0">
                  <a:pos x="135" y="212"/>
                </a:cxn>
                <a:cxn ang="0">
                  <a:pos x="156" y="219"/>
                </a:cxn>
                <a:cxn ang="0">
                  <a:pos x="172" y="224"/>
                </a:cxn>
                <a:cxn ang="0">
                  <a:pos x="184" y="237"/>
                </a:cxn>
                <a:cxn ang="0">
                  <a:pos x="199" y="250"/>
                </a:cxn>
                <a:cxn ang="0">
                  <a:pos x="211" y="255"/>
                </a:cxn>
                <a:cxn ang="0">
                  <a:pos x="199" y="285"/>
                </a:cxn>
                <a:cxn ang="0">
                  <a:pos x="175" y="275"/>
                </a:cxn>
                <a:cxn ang="0">
                  <a:pos x="152" y="270"/>
                </a:cxn>
                <a:cxn ang="0">
                  <a:pos x="164" y="259"/>
                </a:cxn>
                <a:cxn ang="0">
                  <a:pos x="139" y="243"/>
                </a:cxn>
                <a:cxn ang="0">
                  <a:pos x="123" y="245"/>
                </a:cxn>
                <a:cxn ang="0">
                  <a:pos x="98" y="245"/>
                </a:cxn>
                <a:cxn ang="0">
                  <a:pos x="67" y="242"/>
                </a:cxn>
                <a:cxn ang="0">
                  <a:pos x="61" y="245"/>
                </a:cxn>
                <a:cxn ang="0">
                  <a:pos x="51" y="240"/>
                </a:cxn>
                <a:cxn ang="0">
                  <a:pos x="33" y="208"/>
                </a:cxn>
                <a:cxn ang="0">
                  <a:pos x="53" y="208"/>
                </a:cxn>
                <a:cxn ang="0">
                  <a:pos x="35" y="194"/>
                </a:cxn>
                <a:cxn ang="0">
                  <a:pos x="17" y="178"/>
                </a:cxn>
                <a:cxn ang="0">
                  <a:pos x="3" y="154"/>
                </a:cxn>
                <a:cxn ang="0">
                  <a:pos x="0" y="152"/>
                </a:cxn>
                <a:cxn ang="0">
                  <a:pos x="10" y="146"/>
                </a:cxn>
                <a:cxn ang="0">
                  <a:pos x="17" y="127"/>
                </a:cxn>
                <a:cxn ang="0">
                  <a:pos x="35" y="103"/>
                </a:cxn>
                <a:cxn ang="0">
                  <a:pos x="49" y="77"/>
                </a:cxn>
                <a:cxn ang="0">
                  <a:pos x="82" y="62"/>
                </a:cxn>
                <a:cxn ang="0">
                  <a:pos x="112" y="45"/>
                </a:cxn>
                <a:cxn ang="0">
                  <a:pos x="147" y="31"/>
                </a:cxn>
                <a:cxn ang="0">
                  <a:pos x="166" y="29"/>
                </a:cxn>
                <a:cxn ang="0">
                  <a:pos x="205" y="25"/>
                </a:cxn>
                <a:cxn ang="0">
                  <a:pos x="248" y="16"/>
                </a:cxn>
                <a:cxn ang="0">
                  <a:pos x="293" y="36"/>
                </a:cxn>
                <a:cxn ang="0">
                  <a:pos x="327" y="20"/>
                </a:cxn>
                <a:cxn ang="0">
                  <a:pos x="340" y="0"/>
                </a:cxn>
                <a:cxn ang="0">
                  <a:pos x="352" y="13"/>
                </a:cxn>
                <a:cxn ang="0">
                  <a:pos x="340" y="33"/>
                </a:cxn>
                <a:cxn ang="0">
                  <a:pos x="334" y="63"/>
                </a:cxn>
              </a:cxnLst>
              <a:rect l="0" t="0" r="r" b="b"/>
              <a:pathLst>
                <a:path w="352" h="293">
                  <a:moveTo>
                    <a:pt x="324" y="78"/>
                  </a:moveTo>
                  <a:lnTo>
                    <a:pt x="314" y="70"/>
                  </a:lnTo>
                  <a:lnTo>
                    <a:pt x="268" y="57"/>
                  </a:lnTo>
                  <a:lnTo>
                    <a:pt x="258" y="65"/>
                  </a:lnTo>
                  <a:lnTo>
                    <a:pt x="253" y="66"/>
                  </a:lnTo>
                  <a:lnTo>
                    <a:pt x="245" y="66"/>
                  </a:lnTo>
                  <a:lnTo>
                    <a:pt x="234" y="62"/>
                  </a:lnTo>
                  <a:lnTo>
                    <a:pt x="223" y="73"/>
                  </a:lnTo>
                  <a:lnTo>
                    <a:pt x="207" y="76"/>
                  </a:lnTo>
                  <a:lnTo>
                    <a:pt x="193" y="86"/>
                  </a:lnTo>
                  <a:lnTo>
                    <a:pt x="201" y="94"/>
                  </a:lnTo>
                  <a:lnTo>
                    <a:pt x="216" y="100"/>
                  </a:lnTo>
                  <a:lnTo>
                    <a:pt x="225" y="110"/>
                  </a:lnTo>
                  <a:lnTo>
                    <a:pt x="227" y="116"/>
                  </a:lnTo>
                  <a:lnTo>
                    <a:pt x="217" y="106"/>
                  </a:lnTo>
                  <a:lnTo>
                    <a:pt x="201" y="103"/>
                  </a:lnTo>
                  <a:lnTo>
                    <a:pt x="196" y="113"/>
                  </a:lnTo>
                  <a:lnTo>
                    <a:pt x="207" y="120"/>
                  </a:lnTo>
                  <a:lnTo>
                    <a:pt x="209" y="133"/>
                  </a:lnTo>
                  <a:lnTo>
                    <a:pt x="201" y="125"/>
                  </a:lnTo>
                  <a:lnTo>
                    <a:pt x="195" y="115"/>
                  </a:lnTo>
                  <a:lnTo>
                    <a:pt x="185" y="111"/>
                  </a:lnTo>
                  <a:lnTo>
                    <a:pt x="182" y="113"/>
                  </a:lnTo>
                  <a:lnTo>
                    <a:pt x="184" y="124"/>
                  </a:lnTo>
                  <a:lnTo>
                    <a:pt x="193" y="131"/>
                  </a:lnTo>
                  <a:lnTo>
                    <a:pt x="188" y="135"/>
                  </a:lnTo>
                  <a:lnTo>
                    <a:pt x="177" y="125"/>
                  </a:lnTo>
                  <a:lnTo>
                    <a:pt x="172" y="111"/>
                  </a:lnTo>
                  <a:lnTo>
                    <a:pt x="148" y="97"/>
                  </a:lnTo>
                  <a:lnTo>
                    <a:pt x="148" y="93"/>
                  </a:lnTo>
                  <a:lnTo>
                    <a:pt x="151" y="86"/>
                  </a:lnTo>
                  <a:lnTo>
                    <a:pt x="137" y="90"/>
                  </a:lnTo>
                  <a:lnTo>
                    <a:pt x="135" y="105"/>
                  </a:lnTo>
                  <a:lnTo>
                    <a:pt x="135" y="120"/>
                  </a:lnTo>
                  <a:lnTo>
                    <a:pt x="136" y="132"/>
                  </a:lnTo>
                  <a:lnTo>
                    <a:pt x="144" y="140"/>
                  </a:lnTo>
                  <a:lnTo>
                    <a:pt x="147" y="154"/>
                  </a:lnTo>
                  <a:lnTo>
                    <a:pt x="164" y="172"/>
                  </a:lnTo>
                  <a:lnTo>
                    <a:pt x="169" y="181"/>
                  </a:lnTo>
                  <a:lnTo>
                    <a:pt x="172" y="190"/>
                  </a:lnTo>
                  <a:lnTo>
                    <a:pt x="167" y="192"/>
                  </a:lnTo>
                  <a:lnTo>
                    <a:pt x="163" y="191"/>
                  </a:lnTo>
                  <a:lnTo>
                    <a:pt x="164" y="185"/>
                  </a:lnTo>
                  <a:lnTo>
                    <a:pt x="161" y="179"/>
                  </a:lnTo>
                  <a:lnTo>
                    <a:pt x="151" y="178"/>
                  </a:lnTo>
                  <a:lnTo>
                    <a:pt x="150" y="186"/>
                  </a:lnTo>
                  <a:lnTo>
                    <a:pt x="155" y="200"/>
                  </a:lnTo>
                  <a:lnTo>
                    <a:pt x="151" y="203"/>
                  </a:lnTo>
                  <a:lnTo>
                    <a:pt x="147" y="203"/>
                  </a:lnTo>
                  <a:lnTo>
                    <a:pt x="141" y="203"/>
                  </a:lnTo>
                  <a:lnTo>
                    <a:pt x="131" y="206"/>
                  </a:lnTo>
                  <a:lnTo>
                    <a:pt x="135" y="212"/>
                  </a:lnTo>
                  <a:lnTo>
                    <a:pt x="147" y="217"/>
                  </a:lnTo>
                  <a:lnTo>
                    <a:pt x="156" y="219"/>
                  </a:lnTo>
                  <a:lnTo>
                    <a:pt x="163" y="224"/>
                  </a:lnTo>
                  <a:lnTo>
                    <a:pt x="172" y="224"/>
                  </a:lnTo>
                  <a:lnTo>
                    <a:pt x="177" y="237"/>
                  </a:lnTo>
                  <a:lnTo>
                    <a:pt x="184" y="237"/>
                  </a:lnTo>
                  <a:lnTo>
                    <a:pt x="190" y="244"/>
                  </a:lnTo>
                  <a:lnTo>
                    <a:pt x="199" y="250"/>
                  </a:lnTo>
                  <a:lnTo>
                    <a:pt x="204" y="250"/>
                  </a:lnTo>
                  <a:lnTo>
                    <a:pt x="211" y="255"/>
                  </a:lnTo>
                  <a:lnTo>
                    <a:pt x="212" y="293"/>
                  </a:lnTo>
                  <a:lnTo>
                    <a:pt x="199" y="285"/>
                  </a:lnTo>
                  <a:lnTo>
                    <a:pt x="189" y="272"/>
                  </a:lnTo>
                  <a:lnTo>
                    <a:pt x="175" y="275"/>
                  </a:lnTo>
                  <a:lnTo>
                    <a:pt x="161" y="275"/>
                  </a:lnTo>
                  <a:lnTo>
                    <a:pt x="152" y="270"/>
                  </a:lnTo>
                  <a:lnTo>
                    <a:pt x="162" y="266"/>
                  </a:lnTo>
                  <a:lnTo>
                    <a:pt x="164" y="259"/>
                  </a:lnTo>
                  <a:lnTo>
                    <a:pt x="152" y="256"/>
                  </a:lnTo>
                  <a:lnTo>
                    <a:pt x="139" y="243"/>
                  </a:lnTo>
                  <a:lnTo>
                    <a:pt x="132" y="249"/>
                  </a:lnTo>
                  <a:lnTo>
                    <a:pt x="123" y="245"/>
                  </a:lnTo>
                  <a:lnTo>
                    <a:pt x="110" y="248"/>
                  </a:lnTo>
                  <a:lnTo>
                    <a:pt x="98" y="245"/>
                  </a:lnTo>
                  <a:lnTo>
                    <a:pt x="81" y="248"/>
                  </a:lnTo>
                  <a:lnTo>
                    <a:pt x="67" y="242"/>
                  </a:lnTo>
                  <a:lnTo>
                    <a:pt x="64" y="242"/>
                  </a:lnTo>
                  <a:lnTo>
                    <a:pt x="61" y="245"/>
                  </a:lnTo>
                  <a:lnTo>
                    <a:pt x="55" y="248"/>
                  </a:lnTo>
                  <a:lnTo>
                    <a:pt x="51" y="240"/>
                  </a:lnTo>
                  <a:lnTo>
                    <a:pt x="45" y="228"/>
                  </a:lnTo>
                  <a:lnTo>
                    <a:pt x="33" y="208"/>
                  </a:lnTo>
                  <a:lnTo>
                    <a:pt x="43" y="210"/>
                  </a:lnTo>
                  <a:lnTo>
                    <a:pt x="53" y="208"/>
                  </a:lnTo>
                  <a:lnTo>
                    <a:pt x="49" y="200"/>
                  </a:lnTo>
                  <a:lnTo>
                    <a:pt x="35" y="194"/>
                  </a:lnTo>
                  <a:lnTo>
                    <a:pt x="33" y="203"/>
                  </a:lnTo>
                  <a:lnTo>
                    <a:pt x="17" y="178"/>
                  </a:lnTo>
                  <a:lnTo>
                    <a:pt x="7" y="170"/>
                  </a:lnTo>
                  <a:lnTo>
                    <a:pt x="3" y="154"/>
                  </a:lnTo>
                  <a:lnTo>
                    <a:pt x="1" y="152"/>
                  </a:lnTo>
                  <a:lnTo>
                    <a:pt x="0" y="152"/>
                  </a:lnTo>
                  <a:lnTo>
                    <a:pt x="1" y="152"/>
                  </a:lnTo>
                  <a:lnTo>
                    <a:pt x="10" y="146"/>
                  </a:lnTo>
                  <a:lnTo>
                    <a:pt x="15" y="140"/>
                  </a:lnTo>
                  <a:lnTo>
                    <a:pt x="17" y="127"/>
                  </a:lnTo>
                  <a:lnTo>
                    <a:pt x="27" y="120"/>
                  </a:lnTo>
                  <a:lnTo>
                    <a:pt x="35" y="103"/>
                  </a:lnTo>
                  <a:lnTo>
                    <a:pt x="49" y="92"/>
                  </a:lnTo>
                  <a:lnTo>
                    <a:pt x="49" y="77"/>
                  </a:lnTo>
                  <a:lnTo>
                    <a:pt x="46" y="67"/>
                  </a:lnTo>
                  <a:lnTo>
                    <a:pt x="82" y="62"/>
                  </a:lnTo>
                  <a:lnTo>
                    <a:pt x="93" y="52"/>
                  </a:lnTo>
                  <a:lnTo>
                    <a:pt x="112" y="45"/>
                  </a:lnTo>
                  <a:lnTo>
                    <a:pt x="132" y="45"/>
                  </a:lnTo>
                  <a:lnTo>
                    <a:pt x="147" y="31"/>
                  </a:lnTo>
                  <a:lnTo>
                    <a:pt x="153" y="29"/>
                  </a:lnTo>
                  <a:lnTo>
                    <a:pt x="166" y="29"/>
                  </a:lnTo>
                  <a:lnTo>
                    <a:pt x="183" y="25"/>
                  </a:lnTo>
                  <a:lnTo>
                    <a:pt x="205" y="25"/>
                  </a:lnTo>
                  <a:lnTo>
                    <a:pt x="236" y="16"/>
                  </a:lnTo>
                  <a:lnTo>
                    <a:pt x="248" y="16"/>
                  </a:lnTo>
                  <a:lnTo>
                    <a:pt x="258" y="24"/>
                  </a:lnTo>
                  <a:lnTo>
                    <a:pt x="293" y="36"/>
                  </a:lnTo>
                  <a:lnTo>
                    <a:pt x="313" y="33"/>
                  </a:lnTo>
                  <a:lnTo>
                    <a:pt x="327" y="20"/>
                  </a:lnTo>
                  <a:lnTo>
                    <a:pt x="329" y="1"/>
                  </a:lnTo>
                  <a:lnTo>
                    <a:pt x="340" y="0"/>
                  </a:lnTo>
                  <a:lnTo>
                    <a:pt x="343" y="6"/>
                  </a:lnTo>
                  <a:lnTo>
                    <a:pt x="352" y="13"/>
                  </a:lnTo>
                  <a:lnTo>
                    <a:pt x="351" y="24"/>
                  </a:lnTo>
                  <a:lnTo>
                    <a:pt x="340" y="33"/>
                  </a:lnTo>
                  <a:lnTo>
                    <a:pt x="338" y="49"/>
                  </a:lnTo>
                  <a:lnTo>
                    <a:pt x="334" y="63"/>
                  </a:lnTo>
                  <a:lnTo>
                    <a:pt x="324" y="7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6" name="Freeform 204">
              <a:extLst>
                <a:ext uri="{FF2B5EF4-FFF2-40B4-BE49-F238E27FC236}">
                  <a16:creationId xmlns:a16="http://schemas.microsoft.com/office/drawing/2014/main" id="{09BD9FFF-84DD-4EB5-8EDA-5D2EE7E180C2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039519" y="2727672"/>
              <a:ext cx="117475" cy="69850"/>
            </a:xfrm>
            <a:custGeom>
              <a:avLst/>
              <a:gdLst/>
              <a:ahLst/>
              <a:cxnLst>
                <a:cxn ang="0">
                  <a:pos x="71" y="47"/>
                </a:cxn>
                <a:cxn ang="0">
                  <a:pos x="128" y="64"/>
                </a:cxn>
                <a:cxn ang="0">
                  <a:pos x="147" y="44"/>
                </a:cxn>
                <a:cxn ang="0">
                  <a:pos x="194" y="26"/>
                </a:cxn>
                <a:cxn ang="0">
                  <a:pos x="225" y="24"/>
                </a:cxn>
                <a:cxn ang="0">
                  <a:pos x="240" y="10"/>
                </a:cxn>
                <a:cxn ang="0">
                  <a:pos x="273" y="2"/>
                </a:cxn>
                <a:cxn ang="0">
                  <a:pos x="300" y="5"/>
                </a:cxn>
                <a:cxn ang="0">
                  <a:pos x="329" y="12"/>
                </a:cxn>
                <a:cxn ang="0">
                  <a:pos x="356" y="29"/>
                </a:cxn>
                <a:cxn ang="0">
                  <a:pos x="369" y="48"/>
                </a:cxn>
                <a:cxn ang="0">
                  <a:pos x="357" y="62"/>
                </a:cxn>
                <a:cxn ang="0">
                  <a:pos x="335" y="69"/>
                </a:cxn>
                <a:cxn ang="0">
                  <a:pos x="324" y="86"/>
                </a:cxn>
                <a:cxn ang="0">
                  <a:pos x="316" y="108"/>
                </a:cxn>
                <a:cxn ang="0">
                  <a:pos x="298" y="135"/>
                </a:cxn>
                <a:cxn ang="0">
                  <a:pos x="284" y="161"/>
                </a:cxn>
                <a:cxn ang="0">
                  <a:pos x="260" y="185"/>
                </a:cxn>
                <a:cxn ang="0">
                  <a:pos x="225" y="195"/>
                </a:cxn>
                <a:cxn ang="0">
                  <a:pos x="209" y="193"/>
                </a:cxn>
                <a:cxn ang="0">
                  <a:pos x="181" y="204"/>
                </a:cxn>
                <a:cxn ang="0">
                  <a:pos x="160" y="209"/>
                </a:cxn>
                <a:cxn ang="0">
                  <a:pos x="133" y="218"/>
                </a:cxn>
                <a:cxn ang="0">
                  <a:pos x="102" y="223"/>
                </a:cxn>
                <a:cxn ang="0">
                  <a:pos x="76" y="210"/>
                </a:cxn>
                <a:cxn ang="0">
                  <a:pos x="50" y="188"/>
                </a:cxn>
                <a:cxn ang="0">
                  <a:pos x="28" y="167"/>
                </a:cxn>
                <a:cxn ang="0">
                  <a:pos x="15" y="140"/>
                </a:cxn>
                <a:cxn ang="0">
                  <a:pos x="0" y="136"/>
                </a:cxn>
                <a:cxn ang="0">
                  <a:pos x="21" y="123"/>
                </a:cxn>
                <a:cxn ang="0">
                  <a:pos x="20" y="102"/>
                </a:cxn>
                <a:cxn ang="0">
                  <a:pos x="22" y="75"/>
                </a:cxn>
                <a:cxn ang="0">
                  <a:pos x="53" y="67"/>
                </a:cxn>
                <a:cxn ang="0">
                  <a:pos x="58" y="39"/>
                </a:cxn>
              </a:cxnLst>
              <a:rect l="0" t="0" r="r" b="b"/>
              <a:pathLst>
                <a:path w="369" h="223">
                  <a:moveTo>
                    <a:pt x="58" y="39"/>
                  </a:moveTo>
                  <a:lnTo>
                    <a:pt x="71" y="47"/>
                  </a:lnTo>
                  <a:lnTo>
                    <a:pt x="95" y="65"/>
                  </a:lnTo>
                  <a:lnTo>
                    <a:pt x="128" y="64"/>
                  </a:lnTo>
                  <a:lnTo>
                    <a:pt x="134" y="64"/>
                  </a:lnTo>
                  <a:lnTo>
                    <a:pt x="147" y="44"/>
                  </a:lnTo>
                  <a:lnTo>
                    <a:pt x="178" y="35"/>
                  </a:lnTo>
                  <a:lnTo>
                    <a:pt x="194" y="26"/>
                  </a:lnTo>
                  <a:lnTo>
                    <a:pt x="211" y="32"/>
                  </a:lnTo>
                  <a:lnTo>
                    <a:pt x="225" y="24"/>
                  </a:lnTo>
                  <a:lnTo>
                    <a:pt x="235" y="22"/>
                  </a:lnTo>
                  <a:lnTo>
                    <a:pt x="240" y="10"/>
                  </a:lnTo>
                  <a:lnTo>
                    <a:pt x="255" y="1"/>
                  </a:lnTo>
                  <a:lnTo>
                    <a:pt x="273" y="2"/>
                  </a:lnTo>
                  <a:lnTo>
                    <a:pt x="285" y="0"/>
                  </a:lnTo>
                  <a:lnTo>
                    <a:pt x="300" y="5"/>
                  </a:lnTo>
                  <a:lnTo>
                    <a:pt x="317" y="15"/>
                  </a:lnTo>
                  <a:lnTo>
                    <a:pt x="329" y="12"/>
                  </a:lnTo>
                  <a:lnTo>
                    <a:pt x="344" y="19"/>
                  </a:lnTo>
                  <a:lnTo>
                    <a:pt x="356" y="29"/>
                  </a:lnTo>
                  <a:lnTo>
                    <a:pt x="365" y="38"/>
                  </a:lnTo>
                  <a:lnTo>
                    <a:pt x="369" y="48"/>
                  </a:lnTo>
                  <a:lnTo>
                    <a:pt x="365" y="55"/>
                  </a:lnTo>
                  <a:lnTo>
                    <a:pt x="357" y="62"/>
                  </a:lnTo>
                  <a:lnTo>
                    <a:pt x="350" y="62"/>
                  </a:lnTo>
                  <a:lnTo>
                    <a:pt x="335" y="69"/>
                  </a:lnTo>
                  <a:lnTo>
                    <a:pt x="326" y="78"/>
                  </a:lnTo>
                  <a:lnTo>
                    <a:pt x="324" y="86"/>
                  </a:lnTo>
                  <a:lnTo>
                    <a:pt x="318" y="97"/>
                  </a:lnTo>
                  <a:lnTo>
                    <a:pt x="316" y="108"/>
                  </a:lnTo>
                  <a:lnTo>
                    <a:pt x="303" y="121"/>
                  </a:lnTo>
                  <a:lnTo>
                    <a:pt x="298" y="135"/>
                  </a:lnTo>
                  <a:lnTo>
                    <a:pt x="291" y="151"/>
                  </a:lnTo>
                  <a:lnTo>
                    <a:pt x="284" y="161"/>
                  </a:lnTo>
                  <a:lnTo>
                    <a:pt x="276" y="178"/>
                  </a:lnTo>
                  <a:lnTo>
                    <a:pt x="260" y="185"/>
                  </a:lnTo>
                  <a:lnTo>
                    <a:pt x="228" y="195"/>
                  </a:lnTo>
                  <a:lnTo>
                    <a:pt x="225" y="195"/>
                  </a:lnTo>
                  <a:lnTo>
                    <a:pt x="221" y="188"/>
                  </a:lnTo>
                  <a:lnTo>
                    <a:pt x="209" y="193"/>
                  </a:lnTo>
                  <a:lnTo>
                    <a:pt x="197" y="193"/>
                  </a:lnTo>
                  <a:lnTo>
                    <a:pt x="181" y="204"/>
                  </a:lnTo>
                  <a:lnTo>
                    <a:pt x="166" y="204"/>
                  </a:lnTo>
                  <a:lnTo>
                    <a:pt x="160" y="209"/>
                  </a:lnTo>
                  <a:lnTo>
                    <a:pt x="145" y="210"/>
                  </a:lnTo>
                  <a:lnTo>
                    <a:pt x="133" y="218"/>
                  </a:lnTo>
                  <a:lnTo>
                    <a:pt x="119" y="222"/>
                  </a:lnTo>
                  <a:lnTo>
                    <a:pt x="102" y="223"/>
                  </a:lnTo>
                  <a:lnTo>
                    <a:pt x="87" y="214"/>
                  </a:lnTo>
                  <a:lnTo>
                    <a:pt x="76" y="210"/>
                  </a:lnTo>
                  <a:lnTo>
                    <a:pt x="65" y="195"/>
                  </a:lnTo>
                  <a:lnTo>
                    <a:pt x="50" y="188"/>
                  </a:lnTo>
                  <a:lnTo>
                    <a:pt x="41" y="172"/>
                  </a:lnTo>
                  <a:lnTo>
                    <a:pt x="28" y="167"/>
                  </a:lnTo>
                  <a:lnTo>
                    <a:pt x="20" y="153"/>
                  </a:lnTo>
                  <a:lnTo>
                    <a:pt x="15" y="140"/>
                  </a:lnTo>
                  <a:lnTo>
                    <a:pt x="7" y="136"/>
                  </a:lnTo>
                  <a:lnTo>
                    <a:pt x="0" y="136"/>
                  </a:lnTo>
                  <a:lnTo>
                    <a:pt x="10" y="125"/>
                  </a:lnTo>
                  <a:lnTo>
                    <a:pt x="21" y="123"/>
                  </a:lnTo>
                  <a:lnTo>
                    <a:pt x="20" y="112"/>
                  </a:lnTo>
                  <a:lnTo>
                    <a:pt x="20" y="102"/>
                  </a:lnTo>
                  <a:lnTo>
                    <a:pt x="28" y="83"/>
                  </a:lnTo>
                  <a:lnTo>
                    <a:pt x="22" y="75"/>
                  </a:lnTo>
                  <a:lnTo>
                    <a:pt x="26" y="67"/>
                  </a:lnTo>
                  <a:lnTo>
                    <a:pt x="53" y="67"/>
                  </a:lnTo>
                  <a:lnTo>
                    <a:pt x="58" y="59"/>
                  </a:lnTo>
                  <a:lnTo>
                    <a:pt x="58" y="3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7" name="Freeform 205">
              <a:extLst>
                <a:ext uri="{FF2B5EF4-FFF2-40B4-BE49-F238E27FC236}">
                  <a16:creationId xmlns:a16="http://schemas.microsoft.com/office/drawing/2014/main" id="{63FB07E3-EA45-470F-8C0B-AD2749390361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004594" y="2549872"/>
              <a:ext cx="173038" cy="163513"/>
            </a:xfrm>
            <a:custGeom>
              <a:avLst/>
              <a:gdLst/>
              <a:ahLst/>
              <a:cxnLst>
                <a:cxn ang="0">
                  <a:pos x="521" y="323"/>
                </a:cxn>
                <a:cxn ang="0">
                  <a:pos x="540" y="357"/>
                </a:cxn>
                <a:cxn ang="0">
                  <a:pos x="540" y="397"/>
                </a:cxn>
                <a:cxn ang="0">
                  <a:pos x="488" y="444"/>
                </a:cxn>
                <a:cxn ang="0">
                  <a:pos x="470" y="509"/>
                </a:cxn>
                <a:cxn ang="0">
                  <a:pos x="446" y="506"/>
                </a:cxn>
                <a:cxn ang="0">
                  <a:pos x="416" y="483"/>
                </a:cxn>
                <a:cxn ang="0">
                  <a:pos x="379" y="488"/>
                </a:cxn>
                <a:cxn ang="0">
                  <a:pos x="343" y="487"/>
                </a:cxn>
                <a:cxn ang="0">
                  <a:pos x="317" y="498"/>
                </a:cxn>
                <a:cxn ang="0">
                  <a:pos x="291" y="473"/>
                </a:cxn>
                <a:cxn ang="0">
                  <a:pos x="259" y="475"/>
                </a:cxn>
                <a:cxn ang="0">
                  <a:pos x="212" y="433"/>
                </a:cxn>
                <a:cxn ang="0">
                  <a:pos x="198" y="412"/>
                </a:cxn>
                <a:cxn ang="0">
                  <a:pos x="152" y="407"/>
                </a:cxn>
                <a:cxn ang="0">
                  <a:pos x="136" y="418"/>
                </a:cxn>
                <a:cxn ang="0">
                  <a:pos x="121" y="386"/>
                </a:cxn>
                <a:cxn ang="0">
                  <a:pos x="99" y="370"/>
                </a:cxn>
                <a:cxn ang="0">
                  <a:pos x="65" y="357"/>
                </a:cxn>
                <a:cxn ang="0">
                  <a:pos x="34" y="363"/>
                </a:cxn>
                <a:cxn ang="0">
                  <a:pos x="43" y="316"/>
                </a:cxn>
                <a:cxn ang="0">
                  <a:pos x="23" y="269"/>
                </a:cxn>
                <a:cxn ang="0">
                  <a:pos x="20" y="233"/>
                </a:cxn>
                <a:cxn ang="0">
                  <a:pos x="1" y="190"/>
                </a:cxn>
                <a:cxn ang="0">
                  <a:pos x="11" y="158"/>
                </a:cxn>
                <a:cxn ang="0">
                  <a:pos x="4" y="111"/>
                </a:cxn>
                <a:cxn ang="0">
                  <a:pos x="21" y="105"/>
                </a:cxn>
                <a:cxn ang="0">
                  <a:pos x="16" y="86"/>
                </a:cxn>
                <a:cxn ang="0">
                  <a:pos x="38" y="74"/>
                </a:cxn>
                <a:cxn ang="0">
                  <a:pos x="102" y="53"/>
                </a:cxn>
                <a:cxn ang="0">
                  <a:pos x="172" y="9"/>
                </a:cxn>
                <a:cxn ang="0">
                  <a:pos x="239" y="3"/>
                </a:cxn>
                <a:cxn ang="0">
                  <a:pos x="254" y="21"/>
                </a:cxn>
                <a:cxn ang="0">
                  <a:pos x="250" y="50"/>
                </a:cxn>
                <a:cxn ang="0">
                  <a:pos x="262" y="45"/>
                </a:cxn>
                <a:cxn ang="0">
                  <a:pos x="290" y="42"/>
                </a:cxn>
                <a:cxn ang="0">
                  <a:pos x="378" y="52"/>
                </a:cxn>
                <a:cxn ang="0">
                  <a:pos x="477" y="42"/>
                </a:cxn>
                <a:cxn ang="0">
                  <a:pos x="515" y="74"/>
                </a:cxn>
                <a:cxn ang="0">
                  <a:pos x="534" y="163"/>
                </a:cxn>
                <a:cxn ang="0">
                  <a:pos x="522" y="212"/>
                </a:cxn>
                <a:cxn ang="0">
                  <a:pos x="502" y="245"/>
                </a:cxn>
              </a:cxnLst>
              <a:rect l="0" t="0" r="r" b="b"/>
              <a:pathLst>
                <a:path w="545" h="511">
                  <a:moveTo>
                    <a:pt x="513" y="298"/>
                  </a:moveTo>
                  <a:lnTo>
                    <a:pt x="520" y="311"/>
                  </a:lnTo>
                  <a:lnTo>
                    <a:pt x="521" y="323"/>
                  </a:lnTo>
                  <a:lnTo>
                    <a:pt x="528" y="342"/>
                  </a:lnTo>
                  <a:lnTo>
                    <a:pt x="529" y="346"/>
                  </a:lnTo>
                  <a:lnTo>
                    <a:pt x="540" y="357"/>
                  </a:lnTo>
                  <a:lnTo>
                    <a:pt x="539" y="368"/>
                  </a:lnTo>
                  <a:lnTo>
                    <a:pt x="545" y="382"/>
                  </a:lnTo>
                  <a:lnTo>
                    <a:pt x="540" y="397"/>
                  </a:lnTo>
                  <a:lnTo>
                    <a:pt x="522" y="412"/>
                  </a:lnTo>
                  <a:lnTo>
                    <a:pt x="502" y="425"/>
                  </a:lnTo>
                  <a:lnTo>
                    <a:pt x="488" y="444"/>
                  </a:lnTo>
                  <a:lnTo>
                    <a:pt x="470" y="482"/>
                  </a:lnTo>
                  <a:lnTo>
                    <a:pt x="468" y="497"/>
                  </a:lnTo>
                  <a:lnTo>
                    <a:pt x="470" y="509"/>
                  </a:lnTo>
                  <a:lnTo>
                    <a:pt x="461" y="511"/>
                  </a:lnTo>
                  <a:lnTo>
                    <a:pt x="456" y="510"/>
                  </a:lnTo>
                  <a:lnTo>
                    <a:pt x="446" y="506"/>
                  </a:lnTo>
                  <a:lnTo>
                    <a:pt x="435" y="498"/>
                  </a:lnTo>
                  <a:lnTo>
                    <a:pt x="426" y="491"/>
                  </a:lnTo>
                  <a:lnTo>
                    <a:pt x="416" y="483"/>
                  </a:lnTo>
                  <a:lnTo>
                    <a:pt x="403" y="482"/>
                  </a:lnTo>
                  <a:lnTo>
                    <a:pt x="391" y="483"/>
                  </a:lnTo>
                  <a:lnTo>
                    <a:pt x="379" y="488"/>
                  </a:lnTo>
                  <a:lnTo>
                    <a:pt x="372" y="494"/>
                  </a:lnTo>
                  <a:lnTo>
                    <a:pt x="362" y="487"/>
                  </a:lnTo>
                  <a:lnTo>
                    <a:pt x="343" y="487"/>
                  </a:lnTo>
                  <a:lnTo>
                    <a:pt x="334" y="495"/>
                  </a:lnTo>
                  <a:lnTo>
                    <a:pt x="324" y="500"/>
                  </a:lnTo>
                  <a:lnTo>
                    <a:pt x="317" y="498"/>
                  </a:lnTo>
                  <a:lnTo>
                    <a:pt x="309" y="489"/>
                  </a:lnTo>
                  <a:lnTo>
                    <a:pt x="300" y="479"/>
                  </a:lnTo>
                  <a:lnTo>
                    <a:pt x="291" y="473"/>
                  </a:lnTo>
                  <a:lnTo>
                    <a:pt x="281" y="478"/>
                  </a:lnTo>
                  <a:lnTo>
                    <a:pt x="270" y="481"/>
                  </a:lnTo>
                  <a:lnTo>
                    <a:pt x="259" y="475"/>
                  </a:lnTo>
                  <a:lnTo>
                    <a:pt x="241" y="466"/>
                  </a:lnTo>
                  <a:lnTo>
                    <a:pt x="221" y="438"/>
                  </a:lnTo>
                  <a:lnTo>
                    <a:pt x="212" y="433"/>
                  </a:lnTo>
                  <a:lnTo>
                    <a:pt x="207" y="435"/>
                  </a:lnTo>
                  <a:lnTo>
                    <a:pt x="198" y="428"/>
                  </a:lnTo>
                  <a:lnTo>
                    <a:pt x="198" y="412"/>
                  </a:lnTo>
                  <a:lnTo>
                    <a:pt x="178" y="409"/>
                  </a:lnTo>
                  <a:lnTo>
                    <a:pt x="153" y="401"/>
                  </a:lnTo>
                  <a:lnTo>
                    <a:pt x="152" y="407"/>
                  </a:lnTo>
                  <a:lnTo>
                    <a:pt x="155" y="413"/>
                  </a:lnTo>
                  <a:lnTo>
                    <a:pt x="144" y="421"/>
                  </a:lnTo>
                  <a:lnTo>
                    <a:pt x="136" y="418"/>
                  </a:lnTo>
                  <a:lnTo>
                    <a:pt x="117" y="400"/>
                  </a:lnTo>
                  <a:lnTo>
                    <a:pt x="121" y="389"/>
                  </a:lnTo>
                  <a:lnTo>
                    <a:pt x="121" y="386"/>
                  </a:lnTo>
                  <a:lnTo>
                    <a:pt x="120" y="384"/>
                  </a:lnTo>
                  <a:lnTo>
                    <a:pt x="109" y="382"/>
                  </a:lnTo>
                  <a:lnTo>
                    <a:pt x="99" y="370"/>
                  </a:lnTo>
                  <a:lnTo>
                    <a:pt x="79" y="365"/>
                  </a:lnTo>
                  <a:lnTo>
                    <a:pt x="71" y="366"/>
                  </a:lnTo>
                  <a:lnTo>
                    <a:pt x="65" y="357"/>
                  </a:lnTo>
                  <a:lnTo>
                    <a:pt x="55" y="352"/>
                  </a:lnTo>
                  <a:lnTo>
                    <a:pt x="40" y="366"/>
                  </a:lnTo>
                  <a:lnTo>
                    <a:pt x="34" y="363"/>
                  </a:lnTo>
                  <a:lnTo>
                    <a:pt x="38" y="354"/>
                  </a:lnTo>
                  <a:lnTo>
                    <a:pt x="42" y="337"/>
                  </a:lnTo>
                  <a:lnTo>
                    <a:pt x="43" y="316"/>
                  </a:lnTo>
                  <a:lnTo>
                    <a:pt x="42" y="312"/>
                  </a:lnTo>
                  <a:lnTo>
                    <a:pt x="26" y="293"/>
                  </a:lnTo>
                  <a:lnTo>
                    <a:pt x="23" y="269"/>
                  </a:lnTo>
                  <a:lnTo>
                    <a:pt x="23" y="258"/>
                  </a:lnTo>
                  <a:lnTo>
                    <a:pt x="22" y="242"/>
                  </a:lnTo>
                  <a:lnTo>
                    <a:pt x="20" y="233"/>
                  </a:lnTo>
                  <a:lnTo>
                    <a:pt x="17" y="209"/>
                  </a:lnTo>
                  <a:lnTo>
                    <a:pt x="16" y="201"/>
                  </a:lnTo>
                  <a:lnTo>
                    <a:pt x="1" y="190"/>
                  </a:lnTo>
                  <a:lnTo>
                    <a:pt x="0" y="182"/>
                  </a:lnTo>
                  <a:lnTo>
                    <a:pt x="5" y="170"/>
                  </a:lnTo>
                  <a:lnTo>
                    <a:pt x="11" y="158"/>
                  </a:lnTo>
                  <a:lnTo>
                    <a:pt x="12" y="145"/>
                  </a:lnTo>
                  <a:lnTo>
                    <a:pt x="12" y="128"/>
                  </a:lnTo>
                  <a:lnTo>
                    <a:pt x="4" y="111"/>
                  </a:lnTo>
                  <a:lnTo>
                    <a:pt x="1" y="102"/>
                  </a:lnTo>
                  <a:lnTo>
                    <a:pt x="18" y="110"/>
                  </a:lnTo>
                  <a:lnTo>
                    <a:pt x="21" y="105"/>
                  </a:lnTo>
                  <a:lnTo>
                    <a:pt x="21" y="96"/>
                  </a:lnTo>
                  <a:lnTo>
                    <a:pt x="7" y="93"/>
                  </a:lnTo>
                  <a:lnTo>
                    <a:pt x="16" y="86"/>
                  </a:lnTo>
                  <a:lnTo>
                    <a:pt x="26" y="83"/>
                  </a:lnTo>
                  <a:lnTo>
                    <a:pt x="27" y="86"/>
                  </a:lnTo>
                  <a:lnTo>
                    <a:pt x="38" y="74"/>
                  </a:lnTo>
                  <a:lnTo>
                    <a:pt x="51" y="67"/>
                  </a:lnTo>
                  <a:lnTo>
                    <a:pt x="70" y="63"/>
                  </a:lnTo>
                  <a:lnTo>
                    <a:pt x="102" y="53"/>
                  </a:lnTo>
                  <a:lnTo>
                    <a:pt x="134" y="26"/>
                  </a:lnTo>
                  <a:lnTo>
                    <a:pt x="149" y="21"/>
                  </a:lnTo>
                  <a:lnTo>
                    <a:pt x="172" y="9"/>
                  </a:lnTo>
                  <a:lnTo>
                    <a:pt x="215" y="0"/>
                  </a:lnTo>
                  <a:lnTo>
                    <a:pt x="228" y="0"/>
                  </a:lnTo>
                  <a:lnTo>
                    <a:pt x="239" y="3"/>
                  </a:lnTo>
                  <a:lnTo>
                    <a:pt x="248" y="7"/>
                  </a:lnTo>
                  <a:lnTo>
                    <a:pt x="255" y="15"/>
                  </a:lnTo>
                  <a:lnTo>
                    <a:pt x="254" y="21"/>
                  </a:lnTo>
                  <a:lnTo>
                    <a:pt x="236" y="10"/>
                  </a:lnTo>
                  <a:lnTo>
                    <a:pt x="237" y="16"/>
                  </a:lnTo>
                  <a:lnTo>
                    <a:pt x="250" y="50"/>
                  </a:lnTo>
                  <a:lnTo>
                    <a:pt x="257" y="52"/>
                  </a:lnTo>
                  <a:lnTo>
                    <a:pt x="258" y="48"/>
                  </a:lnTo>
                  <a:lnTo>
                    <a:pt x="262" y="45"/>
                  </a:lnTo>
                  <a:lnTo>
                    <a:pt x="266" y="48"/>
                  </a:lnTo>
                  <a:lnTo>
                    <a:pt x="276" y="45"/>
                  </a:lnTo>
                  <a:lnTo>
                    <a:pt x="290" y="42"/>
                  </a:lnTo>
                  <a:lnTo>
                    <a:pt x="300" y="36"/>
                  </a:lnTo>
                  <a:lnTo>
                    <a:pt x="314" y="41"/>
                  </a:lnTo>
                  <a:lnTo>
                    <a:pt x="378" y="52"/>
                  </a:lnTo>
                  <a:lnTo>
                    <a:pt x="426" y="51"/>
                  </a:lnTo>
                  <a:lnTo>
                    <a:pt x="453" y="45"/>
                  </a:lnTo>
                  <a:lnTo>
                    <a:pt x="477" y="42"/>
                  </a:lnTo>
                  <a:lnTo>
                    <a:pt x="491" y="50"/>
                  </a:lnTo>
                  <a:lnTo>
                    <a:pt x="510" y="63"/>
                  </a:lnTo>
                  <a:lnTo>
                    <a:pt x="515" y="74"/>
                  </a:lnTo>
                  <a:lnTo>
                    <a:pt x="515" y="81"/>
                  </a:lnTo>
                  <a:lnTo>
                    <a:pt x="516" y="91"/>
                  </a:lnTo>
                  <a:lnTo>
                    <a:pt x="534" y="163"/>
                  </a:lnTo>
                  <a:lnTo>
                    <a:pt x="534" y="179"/>
                  </a:lnTo>
                  <a:lnTo>
                    <a:pt x="533" y="196"/>
                  </a:lnTo>
                  <a:lnTo>
                    <a:pt x="522" y="212"/>
                  </a:lnTo>
                  <a:lnTo>
                    <a:pt x="507" y="220"/>
                  </a:lnTo>
                  <a:lnTo>
                    <a:pt x="496" y="234"/>
                  </a:lnTo>
                  <a:lnTo>
                    <a:pt x="502" y="245"/>
                  </a:lnTo>
                  <a:lnTo>
                    <a:pt x="517" y="257"/>
                  </a:lnTo>
                  <a:lnTo>
                    <a:pt x="513" y="29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8" name="Freeform 206">
              <a:extLst>
                <a:ext uri="{FF2B5EF4-FFF2-40B4-BE49-F238E27FC236}">
                  <a16:creationId xmlns:a16="http://schemas.microsoft.com/office/drawing/2014/main" id="{8B8B215C-4EA6-43DD-ACA4-D6FBF4D05A4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23656" y="2449860"/>
              <a:ext cx="128588" cy="76200"/>
            </a:xfrm>
            <a:custGeom>
              <a:avLst/>
              <a:gdLst/>
              <a:ahLst/>
              <a:cxnLst>
                <a:cxn ang="0">
                  <a:pos x="0" y="184"/>
                </a:cxn>
                <a:cxn ang="0">
                  <a:pos x="12" y="118"/>
                </a:cxn>
                <a:cxn ang="0">
                  <a:pos x="24" y="93"/>
                </a:cxn>
                <a:cxn ang="0">
                  <a:pos x="33" y="64"/>
                </a:cxn>
                <a:cxn ang="0">
                  <a:pos x="51" y="44"/>
                </a:cxn>
                <a:cxn ang="0">
                  <a:pos x="86" y="33"/>
                </a:cxn>
                <a:cxn ang="0">
                  <a:pos x="113" y="68"/>
                </a:cxn>
                <a:cxn ang="0">
                  <a:pos x="119" y="86"/>
                </a:cxn>
                <a:cxn ang="0">
                  <a:pos x="125" y="92"/>
                </a:cxn>
                <a:cxn ang="0">
                  <a:pos x="147" y="108"/>
                </a:cxn>
                <a:cxn ang="0">
                  <a:pos x="169" y="102"/>
                </a:cxn>
                <a:cxn ang="0">
                  <a:pos x="174" y="113"/>
                </a:cxn>
                <a:cxn ang="0">
                  <a:pos x="181" y="92"/>
                </a:cxn>
                <a:cxn ang="0">
                  <a:pos x="185" y="21"/>
                </a:cxn>
                <a:cxn ang="0">
                  <a:pos x="200" y="14"/>
                </a:cxn>
                <a:cxn ang="0">
                  <a:pos x="239" y="0"/>
                </a:cxn>
                <a:cxn ang="0">
                  <a:pos x="269" y="15"/>
                </a:cxn>
                <a:cxn ang="0">
                  <a:pos x="288" y="30"/>
                </a:cxn>
                <a:cxn ang="0">
                  <a:pos x="318" y="49"/>
                </a:cxn>
                <a:cxn ang="0">
                  <a:pos x="341" y="44"/>
                </a:cxn>
                <a:cxn ang="0">
                  <a:pos x="359" y="49"/>
                </a:cxn>
                <a:cxn ang="0">
                  <a:pos x="368" y="63"/>
                </a:cxn>
                <a:cxn ang="0">
                  <a:pos x="379" y="74"/>
                </a:cxn>
                <a:cxn ang="0">
                  <a:pos x="375" y="106"/>
                </a:cxn>
                <a:cxn ang="0">
                  <a:pos x="380" y="116"/>
                </a:cxn>
                <a:cxn ang="0">
                  <a:pos x="387" y="128"/>
                </a:cxn>
                <a:cxn ang="0">
                  <a:pos x="402" y="159"/>
                </a:cxn>
                <a:cxn ang="0">
                  <a:pos x="406" y="182"/>
                </a:cxn>
                <a:cxn ang="0">
                  <a:pos x="395" y="190"/>
                </a:cxn>
                <a:cxn ang="0">
                  <a:pos x="375" y="206"/>
                </a:cxn>
                <a:cxn ang="0">
                  <a:pos x="363" y="227"/>
                </a:cxn>
                <a:cxn ang="0">
                  <a:pos x="340" y="222"/>
                </a:cxn>
                <a:cxn ang="0">
                  <a:pos x="331" y="236"/>
                </a:cxn>
                <a:cxn ang="0">
                  <a:pos x="316" y="238"/>
                </a:cxn>
                <a:cxn ang="0">
                  <a:pos x="303" y="231"/>
                </a:cxn>
                <a:cxn ang="0">
                  <a:pos x="258" y="189"/>
                </a:cxn>
                <a:cxn ang="0">
                  <a:pos x="234" y="188"/>
                </a:cxn>
                <a:cxn ang="0">
                  <a:pos x="218" y="160"/>
                </a:cxn>
                <a:cxn ang="0">
                  <a:pos x="200" y="173"/>
                </a:cxn>
                <a:cxn ang="0">
                  <a:pos x="153" y="166"/>
                </a:cxn>
                <a:cxn ang="0">
                  <a:pos x="129" y="163"/>
                </a:cxn>
                <a:cxn ang="0">
                  <a:pos x="114" y="163"/>
                </a:cxn>
                <a:cxn ang="0">
                  <a:pos x="98" y="167"/>
                </a:cxn>
                <a:cxn ang="0">
                  <a:pos x="83" y="162"/>
                </a:cxn>
                <a:cxn ang="0">
                  <a:pos x="44" y="171"/>
                </a:cxn>
                <a:cxn ang="0">
                  <a:pos x="20" y="193"/>
                </a:cxn>
                <a:cxn ang="0">
                  <a:pos x="3" y="195"/>
                </a:cxn>
              </a:cxnLst>
              <a:rect l="0" t="0" r="r" b="b"/>
              <a:pathLst>
                <a:path w="406" h="240">
                  <a:moveTo>
                    <a:pt x="3" y="195"/>
                  </a:moveTo>
                  <a:lnTo>
                    <a:pt x="0" y="184"/>
                  </a:lnTo>
                  <a:lnTo>
                    <a:pt x="4" y="134"/>
                  </a:lnTo>
                  <a:lnTo>
                    <a:pt x="12" y="118"/>
                  </a:lnTo>
                  <a:lnTo>
                    <a:pt x="20" y="107"/>
                  </a:lnTo>
                  <a:lnTo>
                    <a:pt x="24" y="93"/>
                  </a:lnTo>
                  <a:lnTo>
                    <a:pt x="27" y="77"/>
                  </a:lnTo>
                  <a:lnTo>
                    <a:pt x="33" y="64"/>
                  </a:lnTo>
                  <a:lnTo>
                    <a:pt x="43" y="52"/>
                  </a:lnTo>
                  <a:lnTo>
                    <a:pt x="51" y="44"/>
                  </a:lnTo>
                  <a:lnTo>
                    <a:pt x="63" y="42"/>
                  </a:lnTo>
                  <a:lnTo>
                    <a:pt x="86" y="33"/>
                  </a:lnTo>
                  <a:lnTo>
                    <a:pt x="94" y="47"/>
                  </a:lnTo>
                  <a:lnTo>
                    <a:pt x="113" y="68"/>
                  </a:lnTo>
                  <a:lnTo>
                    <a:pt x="115" y="79"/>
                  </a:lnTo>
                  <a:lnTo>
                    <a:pt x="119" y="86"/>
                  </a:lnTo>
                  <a:lnTo>
                    <a:pt x="120" y="75"/>
                  </a:lnTo>
                  <a:lnTo>
                    <a:pt x="125" y="92"/>
                  </a:lnTo>
                  <a:lnTo>
                    <a:pt x="131" y="100"/>
                  </a:lnTo>
                  <a:lnTo>
                    <a:pt x="147" y="108"/>
                  </a:lnTo>
                  <a:lnTo>
                    <a:pt x="153" y="108"/>
                  </a:lnTo>
                  <a:lnTo>
                    <a:pt x="169" y="102"/>
                  </a:lnTo>
                  <a:lnTo>
                    <a:pt x="169" y="107"/>
                  </a:lnTo>
                  <a:lnTo>
                    <a:pt x="174" y="113"/>
                  </a:lnTo>
                  <a:lnTo>
                    <a:pt x="175" y="98"/>
                  </a:lnTo>
                  <a:lnTo>
                    <a:pt x="181" y="92"/>
                  </a:lnTo>
                  <a:lnTo>
                    <a:pt x="185" y="85"/>
                  </a:lnTo>
                  <a:lnTo>
                    <a:pt x="185" y="21"/>
                  </a:lnTo>
                  <a:lnTo>
                    <a:pt x="191" y="15"/>
                  </a:lnTo>
                  <a:lnTo>
                    <a:pt x="200" y="14"/>
                  </a:lnTo>
                  <a:lnTo>
                    <a:pt x="213" y="4"/>
                  </a:lnTo>
                  <a:lnTo>
                    <a:pt x="239" y="0"/>
                  </a:lnTo>
                  <a:lnTo>
                    <a:pt x="255" y="4"/>
                  </a:lnTo>
                  <a:lnTo>
                    <a:pt x="269" y="15"/>
                  </a:lnTo>
                  <a:lnTo>
                    <a:pt x="283" y="20"/>
                  </a:lnTo>
                  <a:lnTo>
                    <a:pt x="288" y="30"/>
                  </a:lnTo>
                  <a:lnTo>
                    <a:pt x="310" y="49"/>
                  </a:lnTo>
                  <a:lnTo>
                    <a:pt x="318" y="49"/>
                  </a:lnTo>
                  <a:lnTo>
                    <a:pt x="326" y="46"/>
                  </a:lnTo>
                  <a:lnTo>
                    <a:pt x="341" y="44"/>
                  </a:lnTo>
                  <a:lnTo>
                    <a:pt x="358" y="48"/>
                  </a:lnTo>
                  <a:lnTo>
                    <a:pt x="359" y="49"/>
                  </a:lnTo>
                  <a:lnTo>
                    <a:pt x="364" y="55"/>
                  </a:lnTo>
                  <a:lnTo>
                    <a:pt x="368" y="63"/>
                  </a:lnTo>
                  <a:lnTo>
                    <a:pt x="375" y="66"/>
                  </a:lnTo>
                  <a:lnTo>
                    <a:pt x="379" y="74"/>
                  </a:lnTo>
                  <a:lnTo>
                    <a:pt x="380" y="82"/>
                  </a:lnTo>
                  <a:lnTo>
                    <a:pt x="375" y="106"/>
                  </a:lnTo>
                  <a:lnTo>
                    <a:pt x="372" y="113"/>
                  </a:lnTo>
                  <a:lnTo>
                    <a:pt x="380" y="116"/>
                  </a:lnTo>
                  <a:lnTo>
                    <a:pt x="387" y="120"/>
                  </a:lnTo>
                  <a:lnTo>
                    <a:pt x="387" y="128"/>
                  </a:lnTo>
                  <a:lnTo>
                    <a:pt x="400" y="150"/>
                  </a:lnTo>
                  <a:lnTo>
                    <a:pt x="402" y="159"/>
                  </a:lnTo>
                  <a:lnTo>
                    <a:pt x="406" y="166"/>
                  </a:lnTo>
                  <a:lnTo>
                    <a:pt x="406" y="182"/>
                  </a:lnTo>
                  <a:lnTo>
                    <a:pt x="405" y="189"/>
                  </a:lnTo>
                  <a:lnTo>
                    <a:pt x="395" y="190"/>
                  </a:lnTo>
                  <a:lnTo>
                    <a:pt x="388" y="194"/>
                  </a:lnTo>
                  <a:lnTo>
                    <a:pt x="375" y="206"/>
                  </a:lnTo>
                  <a:lnTo>
                    <a:pt x="374" y="214"/>
                  </a:lnTo>
                  <a:lnTo>
                    <a:pt x="363" y="227"/>
                  </a:lnTo>
                  <a:lnTo>
                    <a:pt x="356" y="229"/>
                  </a:lnTo>
                  <a:lnTo>
                    <a:pt x="340" y="222"/>
                  </a:lnTo>
                  <a:lnTo>
                    <a:pt x="334" y="227"/>
                  </a:lnTo>
                  <a:lnTo>
                    <a:pt x="331" y="236"/>
                  </a:lnTo>
                  <a:lnTo>
                    <a:pt x="325" y="240"/>
                  </a:lnTo>
                  <a:lnTo>
                    <a:pt x="316" y="238"/>
                  </a:lnTo>
                  <a:lnTo>
                    <a:pt x="310" y="233"/>
                  </a:lnTo>
                  <a:lnTo>
                    <a:pt x="303" y="231"/>
                  </a:lnTo>
                  <a:lnTo>
                    <a:pt x="285" y="208"/>
                  </a:lnTo>
                  <a:lnTo>
                    <a:pt x="258" y="189"/>
                  </a:lnTo>
                  <a:lnTo>
                    <a:pt x="242" y="190"/>
                  </a:lnTo>
                  <a:lnTo>
                    <a:pt x="234" y="188"/>
                  </a:lnTo>
                  <a:lnTo>
                    <a:pt x="224" y="165"/>
                  </a:lnTo>
                  <a:lnTo>
                    <a:pt x="218" y="160"/>
                  </a:lnTo>
                  <a:lnTo>
                    <a:pt x="211" y="162"/>
                  </a:lnTo>
                  <a:lnTo>
                    <a:pt x="200" y="173"/>
                  </a:lnTo>
                  <a:lnTo>
                    <a:pt x="184" y="177"/>
                  </a:lnTo>
                  <a:lnTo>
                    <a:pt x="153" y="166"/>
                  </a:lnTo>
                  <a:lnTo>
                    <a:pt x="146" y="166"/>
                  </a:lnTo>
                  <a:lnTo>
                    <a:pt x="129" y="163"/>
                  </a:lnTo>
                  <a:lnTo>
                    <a:pt x="121" y="166"/>
                  </a:lnTo>
                  <a:lnTo>
                    <a:pt x="114" y="163"/>
                  </a:lnTo>
                  <a:lnTo>
                    <a:pt x="106" y="167"/>
                  </a:lnTo>
                  <a:lnTo>
                    <a:pt x="98" y="167"/>
                  </a:lnTo>
                  <a:lnTo>
                    <a:pt x="92" y="163"/>
                  </a:lnTo>
                  <a:lnTo>
                    <a:pt x="83" y="162"/>
                  </a:lnTo>
                  <a:lnTo>
                    <a:pt x="67" y="163"/>
                  </a:lnTo>
                  <a:lnTo>
                    <a:pt x="44" y="171"/>
                  </a:lnTo>
                  <a:lnTo>
                    <a:pt x="29" y="179"/>
                  </a:lnTo>
                  <a:lnTo>
                    <a:pt x="20" y="193"/>
                  </a:lnTo>
                  <a:lnTo>
                    <a:pt x="13" y="198"/>
                  </a:lnTo>
                  <a:lnTo>
                    <a:pt x="3" y="19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69" name="Freeform 207">
              <a:extLst>
                <a:ext uri="{FF2B5EF4-FFF2-40B4-BE49-F238E27FC236}">
                  <a16:creationId xmlns:a16="http://schemas.microsoft.com/office/drawing/2014/main" id="{26EBAFA3-3E98-4528-9EA9-2871BC72A95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966494" y="2657822"/>
              <a:ext cx="120650" cy="71438"/>
            </a:xfrm>
            <a:custGeom>
              <a:avLst/>
              <a:gdLst/>
              <a:ahLst/>
              <a:cxnLst>
                <a:cxn ang="0">
                  <a:pos x="371" y="143"/>
                </a:cxn>
                <a:cxn ang="0">
                  <a:pos x="355" y="149"/>
                </a:cxn>
                <a:cxn ang="0">
                  <a:pos x="341" y="159"/>
                </a:cxn>
                <a:cxn ang="0">
                  <a:pos x="338" y="176"/>
                </a:cxn>
                <a:cxn ang="0">
                  <a:pos x="324" y="187"/>
                </a:cxn>
                <a:cxn ang="0">
                  <a:pos x="311" y="203"/>
                </a:cxn>
                <a:cxn ang="0">
                  <a:pos x="291" y="201"/>
                </a:cxn>
                <a:cxn ang="0">
                  <a:pos x="276" y="210"/>
                </a:cxn>
                <a:cxn ang="0">
                  <a:pos x="271" y="208"/>
                </a:cxn>
                <a:cxn ang="0">
                  <a:pos x="227" y="201"/>
                </a:cxn>
                <a:cxn ang="0">
                  <a:pos x="205" y="183"/>
                </a:cxn>
                <a:cxn ang="0">
                  <a:pos x="166" y="192"/>
                </a:cxn>
                <a:cxn ang="0">
                  <a:pos x="152" y="209"/>
                </a:cxn>
                <a:cxn ang="0">
                  <a:pos x="132" y="214"/>
                </a:cxn>
                <a:cxn ang="0">
                  <a:pos x="114" y="207"/>
                </a:cxn>
                <a:cxn ang="0">
                  <a:pos x="97" y="196"/>
                </a:cxn>
                <a:cxn ang="0">
                  <a:pos x="61" y="164"/>
                </a:cxn>
                <a:cxn ang="0">
                  <a:pos x="23" y="127"/>
                </a:cxn>
                <a:cxn ang="0">
                  <a:pos x="21" y="97"/>
                </a:cxn>
                <a:cxn ang="0">
                  <a:pos x="0" y="82"/>
                </a:cxn>
                <a:cxn ang="0">
                  <a:pos x="1" y="68"/>
                </a:cxn>
                <a:cxn ang="0">
                  <a:pos x="19" y="83"/>
                </a:cxn>
                <a:cxn ang="0">
                  <a:pos x="40" y="62"/>
                </a:cxn>
                <a:cxn ang="0">
                  <a:pos x="75" y="48"/>
                </a:cxn>
                <a:cxn ang="0">
                  <a:pos x="119" y="23"/>
                </a:cxn>
                <a:cxn ang="0">
                  <a:pos x="132" y="3"/>
                </a:cxn>
                <a:cxn ang="0">
                  <a:pos x="146" y="24"/>
                </a:cxn>
                <a:cxn ang="0">
                  <a:pos x="159" y="27"/>
                </a:cxn>
                <a:cxn ang="0">
                  <a:pos x="184" y="18"/>
                </a:cxn>
                <a:cxn ang="0">
                  <a:pos x="198" y="27"/>
                </a:cxn>
                <a:cxn ang="0">
                  <a:pos x="228" y="43"/>
                </a:cxn>
                <a:cxn ang="0">
                  <a:pos x="240" y="47"/>
                </a:cxn>
                <a:cxn ang="0">
                  <a:pos x="236" y="61"/>
                </a:cxn>
                <a:cxn ang="0">
                  <a:pos x="263" y="82"/>
                </a:cxn>
                <a:cxn ang="0">
                  <a:pos x="271" y="68"/>
                </a:cxn>
                <a:cxn ang="0">
                  <a:pos x="297" y="70"/>
                </a:cxn>
                <a:cxn ang="0">
                  <a:pos x="317" y="89"/>
                </a:cxn>
                <a:cxn ang="0">
                  <a:pos x="331" y="94"/>
                </a:cxn>
                <a:cxn ang="0">
                  <a:pos x="360" y="127"/>
                </a:cxn>
              </a:cxnLst>
              <a:rect l="0" t="0" r="r" b="b"/>
              <a:pathLst>
                <a:path w="378" h="222">
                  <a:moveTo>
                    <a:pt x="378" y="136"/>
                  </a:moveTo>
                  <a:lnTo>
                    <a:pt x="371" y="143"/>
                  </a:lnTo>
                  <a:lnTo>
                    <a:pt x="360" y="142"/>
                  </a:lnTo>
                  <a:lnTo>
                    <a:pt x="355" y="149"/>
                  </a:lnTo>
                  <a:lnTo>
                    <a:pt x="350" y="156"/>
                  </a:lnTo>
                  <a:lnTo>
                    <a:pt x="341" y="159"/>
                  </a:lnTo>
                  <a:lnTo>
                    <a:pt x="339" y="164"/>
                  </a:lnTo>
                  <a:lnTo>
                    <a:pt x="338" y="176"/>
                  </a:lnTo>
                  <a:lnTo>
                    <a:pt x="333" y="185"/>
                  </a:lnTo>
                  <a:lnTo>
                    <a:pt x="324" y="187"/>
                  </a:lnTo>
                  <a:lnTo>
                    <a:pt x="324" y="193"/>
                  </a:lnTo>
                  <a:lnTo>
                    <a:pt x="311" y="203"/>
                  </a:lnTo>
                  <a:lnTo>
                    <a:pt x="296" y="206"/>
                  </a:lnTo>
                  <a:lnTo>
                    <a:pt x="291" y="201"/>
                  </a:lnTo>
                  <a:lnTo>
                    <a:pt x="283" y="201"/>
                  </a:lnTo>
                  <a:lnTo>
                    <a:pt x="276" y="210"/>
                  </a:lnTo>
                  <a:lnTo>
                    <a:pt x="271" y="222"/>
                  </a:lnTo>
                  <a:lnTo>
                    <a:pt x="271" y="208"/>
                  </a:lnTo>
                  <a:lnTo>
                    <a:pt x="263" y="197"/>
                  </a:lnTo>
                  <a:lnTo>
                    <a:pt x="227" y="201"/>
                  </a:lnTo>
                  <a:lnTo>
                    <a:pt x="213" y="188"/>
                  </a:lnTo>
                  <a:lnTo>
                    <a:pt x="205" y="183"/>
                  </a:lnTo>
                  <a:lnTo>
                    <a:pt x="172" y="182"/>
                  </a:lnTo>
                  <a:lnTo>
                    <a:pt x="166" y="192"/>
                  </a:lnTo>
                  <a:lnTo>
                    <a:pt x="162" y="201"/>
                  </a:lnTo>
                  <a:lnTo>
                    <a:pt x="152" y="209"/>
                  </a:lnTo>
                  <a:lnTo>
                    <a:pt x="143" y="213"/>
                  </a:lnTo>
                  <a:lnTo>
                    <a:pt x="132" y="214"/>
                  </a:lnTo>
                  <a:lnTo>
                    <a:pt x="121" y="213"/>
                  </a:lnTo>
                  <a:lnTo>
                    <a:pt x="114" y="207"/>
                  </a:lnTo>
                  <a:lnTo>
                    <a:pt x="100" y="202"/>
                  </a:lnTo>
                  <a:lnTo>
                    <a:pt x="97" y="196"/>
                  </a:lnTo>
                  <a:lnTo>
                    <a:pt x="71" y="176"/>
                  </a:lnTo>
                  <a:lnTo>
                    <a:pt x="61" y="164"/>
                  </a:lnTo>
                  <a:lnTo>
                    <a:pt x="33" y="140"/>
                  </a:lnTo>
                  <a:lnTo>
                    <a:pt x="23" y="127"/>
                  </a:lnTo>
                  <a:lnTo>
                    <a:pt x="23" y="110"/>
                  </a:lnTo>
                  <a:lnTo>
                    <a:pt x="21" y="97"/>
                  </a:lnTo>
                  <a:lnTo>
                    <a:pt x="8" y="91"/>
                  </a:lnTo>
                  <a:lnTo>
                    <a:pt x="0" y="82"/>
                  </a:lnTo>
                  <a:lnTo>
                    <a:pt x="0" y="73"/>
                  </a:lnTo>
                  <a:lnTo>
                    <a:pt x="1" y="68"/>
                  </a:lnTo>
                  <a:lnTo>
                    <a:pt x="17" y="83"/>
                  </a:lnTo>
                  <a:lnTo>
                    <a:pt x="19" y="83"/>
                  </a:lnTo>
                  <a:lnTo>
                    <a:pt x="24" y="69"/>
                  </a:lnTo>
                  <a:lnTo>
                    <a:pt x="40" y="62"/>
                  </a:lnTo>
                  <a:lnTo>
                    <a:pt x="57" y="57"/>
                  </a:lnTo>
                  <a:lnTo>
                    <a:pt x="75" y="48"/>
                  </a:lnTo>
                  <a:lnTo>
                    <a:pt x="81" y="36"/>
                  </a:lnTo>
                  <a:lnTo>
                    <a:pt x="119" y="23"/>
                  </a:lnTo>
                  <a:lnTo>
                    <a:pt x="123" y="0"/>
                  </a:lnTo>
                  <a:lnTo>
                    <a:pt x="132" y="3"/>
                  </a:lnTo>
                  <a:lnTo>
                    <a:pt x="140" y="15"/>
                  </a:lnTo>
                  <a:lnTo>
                    <a:pt x="146" y="24"/>
                  </a:lnTo>
                  <a:lnTo>
                    <a:pt x="153" y="24"/>
                  </a:lnTo>
                  <a:lnTo>
                    <a:pt x="159" y="27"/>
                  </a:lnTo>
                  <a:lnTo>
                    <a:pt x="174" y="13"/>
                  </a:lnTo>
                  <a:lnTo>
                    <a:pt x="184" y="18"/>
                  </a:lnTo>
                  <a:lnTo>
                    <a:pt x="190" y="27"/>
                  </a:lnTo>
                  <a:lnTo>
                    <a:pt x="198" y="27"/>
                  </a:lnTo>
                  <a:lnTo>
                    <a:pt x="218" y="31"/>
                  </a:lnTo>
                  <a:lnTo>
                    <a:pt x="228" y="43"/>
                  </a:lnTo>
                  <a:lnTo>
                    <a:pt x="239" y="45"/>
                  </a:lnTo>
                  <a:lnTo>
                    <a:pt x="240" y="47"/>
                  </a:lnTo>
                  <a:lnTo>
                    <a:pt x="240" y="50"/>
                  </a:lnTo>
                  <a:lnTo>
                    <a:pt x="236" y="61"/>
                  </a:lnTo>
                  <a:lnTo>
                    <a:pt x="255" y="79"/>
                  </a:lnTo>
                  <a:lnTo>
                    <a:pt x="263" y="82"/>
                  </a:lnTo>
                  <a:lnTo>
                    <a:pt x="274" y="74"/>
                  </a:lnTo>
                  <a:lnTo>
                    <a:pt x="271" y="68"/>
                  </a:lnTo>
                  <a:lnTo>
                    <a:pt x="272" y="62"/>
                  </a:lnTo>
                  <a:lnTo>
                    <a:pt x="297" y="70"/>
                  </a:lnTo>
                  <a:lnTo>
                    <a:pt x="317" y="73"/>
                  </a:lnTo>
                  <a:lnTo>
                    <a:pt x="317" y="89"/>
                  </a:lnTo>
                  <a:lnTo>
                    <a:pt x="326" y="96"/>
                  </a:lnTo>
                  <a:lnTo>
                    <a:pt x="331" y="94"/>
                  </a:lnTo>
                  <a:lnTo>
                    <a:pt x="340" y="99"/>
                  </a:lnTo>
                  <a:lnTo>
                    <a:pt x="360" y="127"/>
                  </a:lnTo>
                  <a:lnTo>
                    <a:pt x="378" y="13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0" name="Freeform 208">
              <a:extLst>
                <a:ext uri="{FF2B5EF4-FFF2-40B4-BE49-F238E27FC236}">
                  <a16:creationId xmlns:a16="http://schemas.microsoft.com/office/drawing/2014/main" id="{54009F8D-DA50-4197-BE33-A8314434CF0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49056" y="2837210"/>
              <a:ext cx="109538" cy="68263"/>
            </a:xfrm>
            <a:custGeom>
              <a:avLst/>
              <a:gdLst/>
              <a:ahLst/>
              <a:cxnLst>
                <a:cxn ang="0">
                  <a:pos x="32" y="208"/>
                </a:cxn>
                <a:cxn ang="0">
                  <a:pos x="31" y="192"/>
                </a:cxn>
                <a:cxn ang="0">
                  <a:pos x="26" y="163"/>
                </a:cxn>
                <a:cxn ang="0">
                  <a:pos x="3" y="143"/>
                </a:cxn>
                <a:cxn ang="0">
                  <a:pos x="3" y="118"/>
                </a:cxn>
                <a:cxn ang="0">
                  <a:pos x="15" y="94"/>
                </a:cxn>
                <a:cxn ang="0">
                  <a:pos x="26" y="82"/>
                </a:cxn>
                <a:cxn ang="0">
                  <a:pos x="11" y="66"/>
                </a:cxn>
                <a:cxn ang="0">
                  <a:pos x="3" y="51"/>
                </a:cxn>
                <a:cxn ang="0">
                  <a:pos x="0" y="29"/>
                </a:cxn>
                <a:cxn ang="0">
                  <a:pos x="3" y="8"/>
                </a:cxn>
                <a:cxn ang="0">
                  <a:pos x="20" y="0"/>
                </a:cxn>
                <a:cxn ang="0">
                  <a:pos x="32" y="4"/>
                </a:cxn>
                <a:cxn ang="0">
                  <a:pos x="26" y="19"/>
                </a:cxn>
                <a:cxn ang="0">
                  <a:pos x="37" y="27"/>
                </a:cxn>
                <a:cxn ang="0">
                  <a:pos x="51" y="27"/>
                </a:cxn>
                <a:cxn ang="0">
                  <a:pos x="85" y="31"/>
                </a:cxn>
                <a:cxn ang="0">
                  <a:pos x="126" y="32"/>
                </a:cxn>
                <a:cxn ang="0">
                  <a:pos x="170" y="40"/>
                </a:cxn>
                <a:cxn ang="0">
                  <a:pos x="187" y="35"/>
                </a:cxn>
                <a:cxn ang="0">
                  <a:pos x="206" y="23"/>
                </a:cxn>
                <a:cxn ang="0">
                  <a:pos x="226" y="13"/>
                </a:cxn>
                <a:cxn ang="0">
                  <a:pos x="252" y="4"/>
                </a:cxn>
                <a:cxn ang="0">
                  <a:pos x="272" y="5"/>
                </a:cxn>
                <a:cxn ang="0">
                  <a:pos x="278" y="10"/>
                </a:cxn>
                <a:cxn ang="0">
                  <a:pos x="308" y="19"/>
                </a:cxn>
                <a:cxn ang="0">
                  <a:pos x="328" y="32"/>
                </a:cxn>
                <a:cxn ang="0">
                  <a:pos x="346" y="31"/>
                </a:cxn>
                <a:cxn ang="0">
                  <a:pos x="343" y="47"/>
                </a:cxn>
                <a:cxn ang="0">
                  <a:pos x="338" y="58"/>
                </a:cxn>
                <a:cxn ang="0">
                  <a:pos x="319" y="63"/>
                </a:cxn>
                <a:cxn ang="0">
                  <a:pos x="306" y="78"/>
                </a:cxn>
                <a:cxn ang="0">
                  <a:pos x="306" y="107"/>
                </a:cxn>
                <a:cxn ang="0">
                  <a:pos x="298" y="110"/>
                </a:cxn>
                <a:cxn ang="0">
                  <a:pos x="295" y="116"/>
                </a:cxn>
                <a:cxn ang="0">
                  <a:pos x="284" y="126"/>
                </a:cxn>
                <a:cxn ang="0">
                  <a:pos x="287" y="129"/>
                </a:cxn>
                <a:cxn ang="0">
                  <a:pos x="292" y="131"/>
                </a:cxn>
                <a:cxn ang="0">
                  <a:pos x="296" y="138"/>
                </a:cxn>
                <a:cxn ang="0">
                  <a:pos x="299" y="148"/>
                </a:cxn>
                <a:cxn ang="0">
                  <a:pos x="310" y="163"/>
                </a:cxn>
                <a:cxn ang="0">
                  <a:pos x="311" y="169"/>
                </a:cxn>
                <a:cxn ang="0">
                  <a:pos x="303" y="167"/>
                </a:cxn>
                <a:cxn ang="0">
                  <a:pos x="280" y="171"/>
                </a:cxn>
                <a:cxn ang="0">
                  <a:pos x="262" y="161"/>
                </a:cxn>
                <a:cxn ang="0">
                  <a:pos x="242" y="169"/>
                </a:cxn>
                <a:cxn ang="0">
                  <a:pos x="228" y="171"/>
                </a:cxn>
                <a:cxn ang="0">
                  <a:pos x="219" y="179"/>
                </a:cxn>
                <a:cxn ang="0">
                  <a:pos x="208" y="180"/>
                </a:cxn>
                <a:cxn ang="0">
                  <a:pos x="206" y="199"/>
                </a:cxn>
                <a:cxn ang="0">
                  <a:pos x="192" y="212"/>
                </a:cxn>
                <a:cxn ang="0">
                  <a:pos x="172" y="215"/>
                </a:cxn>
                <a:cxn ang="0">
                  <a:pos x="137" y="203"/>
                </a:cxn>
                <a:cxn ang="0">
                  <a:pos x="127" y="195"/>
                </a:cxn>
                <a:cxn ang="0">
                  <a:pos x="115" y="195"/>
                </a:cxn>
                <a:cxn ang="0">
                  <a:pos x="84" y="204"/>
                </a:cxn>
                <a:cxn ang="0">
                  <a:pos x="62" y="204"/>
                </a:cxn>
                <a:cxn ang="0">
                  <a:pos x="45" y="208"/>
                </a:cxn>
                <a:cxn ang="0">
                  <a:pos x="32" y="208"/>
                </a:cxn>
              </a:cxnLst>
              <a:rect l="0" t="0" r="r" b="b"/>
              <a:pathLst>
                <a:path w="346" h="215">
                  <a:moveTo>
                    <a:pt x="32" y="208"/>
                  </a:moveTo>
                  <a:lnTo>
                    <a:pt x="31" y="192"/>
                  </a:lnTo>
                  <a:lnTo>
                    <a:pt x="26" y="163"/>
                  </a:lnTo>
                  <a:lnTo>
                    <a:pt x="3" y="143"/>
                  </a:lnTo>
                  <a:lnTo>
                    <a:pt x="3" y="118"/>
                  </a:lnTo>
                  <a:lnTo>
                    <a:pt x="15" y="94"/>
                  </a:lnTo>
                  <a:lnTo>
                    <a:pt x="26" y="82"/>
                  </a:lnTo>
                  <a:lnTo>
                    <a:pt x="11" y="66"/>
                  </a:lnTo>
                  <a:lnTo>
                    <a:pt x="3" y="51"/>
                  </a:lnTo>
                  <a:lnTo>
                    <a:pt x="0" y="29"/>
                  </a:lnTo>
                  <a:lnTo>
                    <a:pt x="3" y="8"/>
                  </a:lnTo>
                  <a:lnTo>
                    <a:pt x="20" y="0"/>
                  </a:lnTo>
                  <a:lnTo>
                    <a:pt x="32" y="4"/>
                  </a:lnTo>
                  <a:lnTo>
                    <a:pt x="26" y="19"/>
                  </a:lnTo>
                  <a:lnTo>
                    <a:pt x="37" y="27"/>
                  </a:lnTo>
                  <a:lnTo>
                    <a:pt x="51" y="27"/>
                  </a:lnTo>
                  <a:lnTo>
                    <a:pt x="85" y="31"/>
                  </a:lnTo>
                  <a:lnTo>
                    <a:pt x="126" y="32"/>
                  </a:lnTo>
                  <a:lnTo>
                    <a:pt x="170" y="40"/>
                  </a:lnTo>
                  <a:lnTo>
                    <a:pt x="187" y="35"/>
                  </a:lnTo>
                  <a:lnTo>
                    <a:pt x="206" y="23"/>
                  </a:lnTo>
                  <a:lnTo>
                    <a:pt x="226" y="13"/>
                  </a:lnTo>
                  <a:lnTo>
                    <a:pt x="252" y="4"/>
                  </a:lnTo>
                  <a:lnTo>
                    <a:pt x="272" y="5"/>
                  </a:lnTo>
                  <a:lnTo>
                    <a:pt x="278" y="10"/>
                  </a:lnTo>
                  <a:lnTo>
                    <a:pt x="308" y="19"/>
                  </a:lnTo>
                  <a:lnTo>
                    <a:pt x="328" y="32"/>
                  </a:lnTo>
                  <a:lnTo>
                    <a:pt x="346" y="31"/>
                  </a:lnTo>
                  <a:lnTo>
                    <a:pt x="343" y="47"/>
                  </a:lnTo>
                  <a:lnTo>
                    <a:pt x="338" y="58"/>
                  </a:lnTo>
                  <a:lnTo>
                    <a:pt x="319" y="63"/>
                  </a:lnTo>
                  <a:lnTo>
                    <a:pt x="306" y="78"/>
                  </a:lnTo>
                  <a:lnTo>
                    <a:pt x="306" y="107"/>
                  </a:lnTo>
                  <a:lnTo>
                    <a:pt x="298" y="110"/>
                  </a:lnTo>
                  <a:lnTo>
                    <a:pt x="295" y="116"/>
                  </a:lnTo>
                  <a:lnTo>
                    <a:pt x="284" y="126"/>
                  </a:lnTo>
                  <a:lnTo>
                    <a:pt x="287" y="129"/>
                  </a:lnTo>
                  <a:lnTo>
                    <a:pt x="292" y="131"/>
                  </a:lnTo>
                  <a:lnTo>
                    <a:pt x="296" y="138"/>
                  </a:lnTo>
                  <a:lnTo>
                    <a:pt x="299" y="148"/>
                  </a:lnTo>
                  <a:lnTo>
                    <a:pt x="310" y="163"/>
                  </a:lnTo>
                  <a:lnTo>
                    <a:pt x="311" y="169"/>
                  </a:lnTo>
                  <a:lnTo>
                    <a:pt x="303" y="167"/>
                  </a:lnTo>
                  <a:lnTo>
                    <a:pt x="280" y="171"/>
                  </a:lnTo>
                  <a:lnTo>
                    <a:pt x="262" y="161"/>
                  </a:lnTo>
                  <a:lnTo>
                    <a:pt x="242" y="169"/>
                  </a:lnTo>
                  <a:lnTo>
                    <a:pt x="228" y="171"/>
                  </a:lnTo>
                  <a:lnTo>
                    <a:pt x="219" y="179"/>
                  </a:lnTo>
                  <a:lnTo>
                    <a:pt x="208" y="180"/>
                  </a:lnTo>
                  <a:lnTo>
                    <a:pt x="206" y="199"/>
                  </a:lnTo>
                  <a:lnTo>
                    <a:pt x="192" y="212"/>
                  </a:lnTo>
                  <a:lnTo>
                    <a:pt x="172" y="215"/>
                  </a:lnTo>
                  <a:lnTo>
                    <a:pt x="137" y="203"/>
                  </a:lnTo>
                  <a:lnTo>
                    <a:pt x="127" y="195"/>
                  </a:lnTo>
                  <a:lnTo>
                    <a:pt x="115" y="195"/>
                  </a:lnTo>
                  <a:lnTo>
                    <a:pt x="84" y="204"/>
                  </a:lnTo>
                  <a:lnTo>
                    <a:pt x="62" y="204"/>
                  </a:lnTo>
                  <a:lnTo>
                    <a:pt x="45" y="208"/>
                  </a:lnTo>
                  <a:lnTo>
                    <a:pt x="32" y="20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1" name="Freeform 209">
              <a:extLst>
                <a:ext uri="{FF2B5EF4-FFF2-40B4-BE49-F238E27FC236}">
                  <a16:creationId xmlns:a16="http://schemas.microsoft.com/office/drawing/2014/main" id="{E4E8B40B-1D2E-4C47-97AE-0D11D14F88D8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995069" y="2778472"/>
              <a:ext cx="101600" cy="87313"/>
            </a:xfrm>
            <a:custGeom>
              <a:avLst/>
              <a:gdLst/>
              <a:ahLst/>
              <a:cxnLst>
                <a:cxn ang="0">
                  <a:pos x="258" y="62"/>
                </a:cxn>
                <a:cxn ang="0">
                  <a:pos x="215" y="50"/>
                </a:cxn>
                <a:cxn ang="0">
                  <a:pos x="180" y="12"/>
                </a:cxn>
                <a:cxn ang="0">
                  <a:pos x="164" y="7"/>
                </a:cxn>
                <a:cxn ang="0">
                  <a:pos x="148" y="3"/>
                </a:cxn>
                <a:cxn ang="0">
                  <a:pos x="149" y="15"/>
                </a:cxn>
                <a:cxn ang="0">
                  <a:pos x="138" y="19"/>
                </a:cxn>
                <a:cxn ang="0">
                  <a:pos x="111" y="34"/>
                </a:cxn>
                <a:cxn ang="0">
                  <a:pos x="118" y="56"/>
                </a:cxn>
                <a:cxn ang="0">
                  <a:pos x="94" y="73"/>
                </a:cxn>
                <a:cxn ang="0">
                  <a:pos x="95" y="95"/>
                </a:cxn>
                <a:cxn ang="0">
                  <a:pos x="81" y="93"/>
                </a:cxn>
                <a:cxn ang="0">
                  <a:pos x="73" y="90"/>
                </a:cxn>
                <a:cxn ang="0">
                  <a:pos x="57" y="76"/>
                </a:cxn>
                <a:cxn ang="0">
                  <a:pos x="30" y="92"/>
                </a:cxn>
                <a:cxn ang="0">
                  <a:pos x="8" y="93"/>
                </a:cxn>
                <a:cxn ang="0">
                  <a:pos x="16" y="135"/>
                </a:cxn>
                <a:cxn ang="0">
                  <a:pos x="38" y="116"/>
                </a:cxn>
                <a:cxn ang="0">
                  <a:pos x="65" y="113"/>
                </a:cxn>
                <a:cxn ang="0">
                  <a:pos x="75" y="128"/>
                </a:cxn>
                <a:cxn ang="0">
                  <a:pos x="103" y="175"/>
                </a:cxn>
                <a:cxn ang="0">
                  <a:pos x="91" y="187"/>
                </a:cxn>
                <a:cxn ang="0">
                  <a:pos x="119" y="216"/>
                </a:cxn>
                <a:cxn ang="0">
                  <a:pos x="135" y="238"/>
                </a:cxn>
                <a:cxn ang="0">
                  <a:pos x="183" y="245"/>
                </a:cxn>
                <a:cxn ang="0">
                  <a:pos x="219" y="276"/>
                </a:cxn>
                <a:cxn ang="0">
                  <a:pos x="203" y="237"/>
                </a:cxn>
                <a:cxn ang="0">
                  <a:pos x="173" y="211"/>
                </a:cxn>
                <a:cxn ang="0">
                  <a:pos x="156" y="190"/>
                </a:cxn>
                <a:cxn ang="0">
                  <a:pos x="144" y="170"/>
                </a:cxn>
                <a:cxn ang="0">
                  <a:pos x="143" y="157"/>
                </a:cxn>
                <a:cxn ang="0">
                  <a:pos x="128" y="137"/>
                </a:cxn>
                <a:cxn ang="0">
                  <a:pos x="124" y="126"/>
                </a:cxn>
                <a:cxn ang="0">
                  <a:pos x="129" y="97"/>
                </a:cxn>
                <a:cxn ang="0">
                  <a:pos x="151" y="116"/>
                </a:cxn>
                <a:cxn ang="0">
                  <a:pos x="182" y="101"/>
                </a:cxn>
                <a:cxn ang="0">
                  <a:pos x="200" y="105"/>
                </a:cxn>
                <a:cxn ang="0">
                  <a:pos x="210" y="106"/>
                </a:cxn>
                <a:cxn ang="0">
                  <a:pos x="229" y="106"/>
                </a:cxn>
                <a:cxn ang="0">
                  <a:pos x="246" y="106"/>
                </a:cxn>
                <a:cxn ang="0">
                  <a:pos x="256" y="113"/>
                </a:cxn>
                <a:cxn ang="0">
                  <a:pos x="273" y="115"/>
                </a:cxn>
                <a:cxn ang="0">
                  <a:pos x="283" y="111"/>
                </a:cxn>
                <a:cxn ang="0">
                  <a:pos x="288" y="125"/>
                </a:cxn>
                <a:cxn ang="0">
                  <a:pos x="307" y="125"/>
                </a:cxn>
                <a:cxn ang="0">
                  <a:pos x="305" y="109"/>
                </a:cxn>
                <a:cxn ang="0">
                  <a:pos x="311" y="100"/>
                </a:cxn>
                <a:cxn ang="0">
                  <a:pos x="322" y="100"/>
                </a:cxn>
                <a:cxn ang="0">
                  <a:pos x="316" y="98"/>
                </a:cxn>
                <a:cxn ang="0">
                  <a:pos x="304" y="93"/>
                </a:cxn>
                <a:cxn ang="0">
                  <a:pos x="297" y="89"/>
                </a:cxn>
                <a:cxn ang="0">
                  <a:pos x="297" y="83"/>
                </a:cxn>
                <a:cxn ang="0">
                  <a:pos x="302" y="79"/>
                </a:cxn>
                <a:cxn ang="0">
                  <a:pos x="297" y="74"/>
                </a:cxn>
                <a:cxn ang="0">
                  <a:pos x="291" y="73"/>
                </a:cxn>
                <a:cxn ang="0">
                  <a:pos x="291" y="63"/>
                </a:cxn>
                <a:cxn ang="0">
                  <a:pos x="284" y="50"/>
                </a:cxn>
              </a:cxnLst>
              <a:rect l="0" t="0" r="r" b="b"/>
              <a:pathLst>
                <a:path w="322" h="276">
                  <a:moveTo>
                    <a:pt x="284" y="50"/>
                  </a:moveTo>
                  <a:lnTo>
                    <a:pt x="272" y="58"/>
                  </a:lnTo>
                  <a:lnTo>
                    <a:pt x="258" y="62"/>
                  </a:lnTo>
                  <a:lnTo>
                    <a:pt x="241" y="63"/>
                  </a:lnTo>
                  <a:lnTo>
                    <a:pt x="226" y="54"/>
                  </a:lnTo>
                  <a:lnTo>
                    <a:pt x="215" y="50"/>
                  </a:lnTo>
                  <a:lnTo>
                    <a:pt x="204" y="35"/>
                  </a:lnTo>
                  <a:lnTo>
                    <a:pt x="189" y="28"/>
                  </a:lnTo>
                  <a:lnTo>
                    <a:pt x="180" y="12"/>
                  </a:lnTo>
                  <a:lnTo>
                    <a:pt x="167" y="7"/>
                  </a:lnTo>
                  <a:lnTo>
                    <a:pt x="167" y="4"/>
                  </a:lnTo>
                  <a:lnTo>
                    <a:pt x="164" y="7"/>
                  </a:lnTo>
                  <a:lnTo>
                    <a:pt x="155" y="1"/>
                  </a:lnTo>
                  <a:lnTo>
                    <a:pt x="151" y="0"/>
                  </a:lnTo>
                  <a:lnTo>
                    <a:pt x="148" y="3"/>
                  </a:lnTo>
                  <a:lnTo>
                    <a:pt x="148" y="8"/>
                  </a:lnTo>
                  <a:lnTo>
                    <a:pt x="149" y="14"/>
                  </a:lnTo>
                  <a:lnTo>
                    <a:pt x="149" y="15"/>
                  </a:lnTo>
                  <a:lnTo>
                    <a:pt x="145" y="14"/>
                  </a:lnTo>
                  <a:lnTo>
                    <a:pt x="138" y="14"/>
                  </a:lnTo>
                  <a:lnTo>
                    <a:pt x="138" y="19"/>
                  </a:lnTo>
                  <a:lnTo>
                    <a:pt x="134" y="22"/>
                  </a:lnTo>
                  <a:lnTo>
                    <a:pt x="114" y="29"/>
                  </a:lnTo>
                  <a:lnTo>
                    <a:pt x="111" y="34"/>
                  </a:lnTo>
                  <a:lnTo>
                    <a:pt x="112" y="38"/>
                  </a:lnTo>
                  <a:lnTo>
                    <a:pt x="118" y="45"/>
                  </a:lnTo>
                  <a:lnTo>
                    <a:pt x="118" y="56"/>
                  </a:lnTo>
                  <a:lnTo>
                    <a:pt x="113" y="63"/>
                  </a:lnTo>
                  <a:lnTo>
                    <a:pt x="105" y="65"/>
                  </a:lnTo>
                  <a:lnTo>
                    <a:pt x="94" y="73"/>
                  </a:lnTo>
                  <a:lnTo>
                    <a:pt x="97" y="78"/>
                  </a:lnTo>
                  <a:lnTo>
                    <a:pt x="94" y="83"/>
                  </a:lnTo>
                  <a:lnTo>
                    <a:pt x="95" y="95"/>
                  </a:lnTo>
                  <a:lnTo>
                    <a:pt x="90" y="99"/>
                  </a:lnTo>
                  <a:lnTo>
                    <a:pt x="86" y="99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5" y="90"/>
                  </a:lnTo>
                  <a:lnTo>
                    <a:pt x="73" y="90"/>
                  </a:lnTo>
                  <a:lnTo>
                    <a:pt x="73" y="94"/>
                  </a:lnTo>
                  <a:lnTo>
                    <a:pt x="68" y="95"/>
                  </a:lnTo>
                  <a:lnTo>
                    <a:pt x="57" y="76"/>
                  </a:lnTo>
                  <a:lnTo>
                    <a:pt x="54" y="76"/>
                  </a:lnTo>
                  <a:lnTo>
                    <a:pt x="47" y="92"/>
                  </a:lnTo>
                  <a:lnTo>
                    <a:pt x="30" y="92"/>
                  </a:lnTo>
                  <a:lnTo>
                    <a:pt x="24" y="87"/>
                  </a:lnTo>
                  <a:lnTo>
                    <a:pt x="21" y="92"/>
                  </a:lnTo>
                  <a:lnTo>
                    <a:pt x="8" y="93"/>
                  </a:lnTo>
                  <a:lnTo>
                    <a:pt x="0" y="87"/>
                  </a:lnTo>
                  <a:lnTo>
                    <a:pt x="4" y="108"/>
                  </a:lnTo>
                  <a:lnTo>
                    <a:pt x="16" y="135"/>
                  </a:lnTo>
                  <a:lnTo>
                    <a:pt x="21" y="138"/>
                  </a:lnTo>
                  <a:lnTo>
                    <a:pt x="27" y="137"/>
                  </a:lnTo>
                  <a:lnTo>
                    <a:pt x="38" y="116"/>
                  </a:lnTo>
                  <a:lnTo>
                    <a:pt x="44" y="99"/>
                  </a:lnTo>
                  <a:lnTo>
                    <a:pt x="57" y="103"/>
                  </a:lnTo>
                  <a:lnTo>
                    <a:pt x="65" y="113"/>
                  </a:lnTo>
                  <a:lnTo>
                    <a:pt x="68" y="113"/>
                  </a:lnTo>
                  <a:lnTo>
                    <a:pt x="73" y="119"/>
                  </a:lnTo>
                  <a:lnTo>
                    <a:pt x="75" y="128"/>
                  </a:lnTo>
                  <a:lnTo>
                    <a:pt x="75" y="143"/>
                  </a:lnTo>
                  <a:lnTo>
                    <a:pt x="84" y="159"/>
                  </a:lnTo>
                  <a:lnTo>
                    <a:pt x="103" y="175"/>
                  </a:lnTo>
                  <a:lnTo>
                    <a:pt x="94" y="178"/>
                  </a:lnTo>
                  <a:lnTo>
                    <a:pt x="90" y="183"/>
                  </a:lnTo>
                  <a:lnTo>
                    <a:pt x="91" y="187"/>
                  </a:lnTo>
                  <a:lnTo>
                    <a:pt x="102" y="202"/>
                  </a:lnTo>
                  <a:lnTo>
                    <a:pt x="112" y="210"/>
                  </a:lnTo>
                  <a:lnTo>
                    <a:pt x="119" y="216"/>
                  </a:lnTo>
                  <a:lnTo>
                    <a:pt x="129" y="221"/>
                  </a:lnTo>
                  <a:lnTo>
                    <a:pt x="134" y="230"/>
                  </a:lnTo>
                  <a:lnTo>
                    <a:pt x="135" y="238"/>
                  </a:lnTo>
                  <a:lnTo>
                    <a:pt x="154" y="237"/>
                  </a:lnTo>
                  <a:lnTo>
                    <a:pt x="166" y="238"/>
                  </a:lnTo>
                  <a:lnTo>
                    <a:pt x="183" y="245"/>
                  </a:lnTo>
                  <a:lnTo>
                    <a:pt x="198" y="256"/>
                  </a:lnTo>
                  <a:lnTo>
                    <a:pt x="211" y="270"/>
                  </a:lnTo>
                  <a:lnTo>
                    <a:pt x="219" y="276"/>
                  </a:lnTo>
                  <a:lnTo>
                    <a:pt x="226" y="272"/>
                  </a:lnTo>
                  <a:lnTo>
                    <a:pt x="204" y="248"/>
                  </a:lnTo>
                  <a:lnTo>
                    <a:pt x="203" y="237"/>
                  </a:lnTo>
                  <a:lnTo>
                    <a:pt x="198" y="233"/>
                  </a:lnTo>
                  <a:lnTo>
                    <a:pt x="193" y="230"/>
                  </a:lnTo>
                  <a:lnTo>
                    <a:pt x="173" y="211"/>
                  </a:lnTo>
                  <a:lnTo>
                    <a:pt x="172" y="206"/>
                  </a:lnTo>
                  <a:lnTo>
                    <a:pt x="162" y="192"/>
                  </a:lnTo>
                  <a:lnTo>
                    <a:pt x="156" y="190"/>
                  </a:lnTo>
                  <a:lnTo>
                    <a:pt x="148" y="178"/>
                  </a:lnTo>
                  <a:lnTo>
                    <a:pt x="143" y="176"/>
                  </a:lnTo>
                  <a:lnTo>
                    <a:pt x="144" y="170"/>
                  </a:lnTo>
                  <a:lnTo>
                    <a:pt x="146" y="168"/>
                  </a:lnTo>
                  <a:lnTo>
                    <a:pt x="143" y="162"/>
                  </a:lnTo>
                  <a:lnTo>
                    <a:pt x="143" y="157"/>
                  </a:lnTo>
                  <a:lnTo>
                    <a:pt x="137" y="151"/>
                  </a:lnTo>
                  <a:lnTo>
                    <a:pt x="133" y="138"/>
                  </a:lnTo>
                  <a:lnTo>
                    <a:pt x="128" y="137"/>
                  </a:lnTo>
                  <a:lnTo>
                    <a:pt x="121" y="131"/>
                  </a:lnTo>
                  <a:lnTo>
                    <a:pt x="121" y="128"/>
                  </a:lnTo>
                  <a:lnTo>
                    <a:pt x="124" y="126"/>
                  </a:lnTo>
                  <a:lnTo>
                    <a:pt x="123" y="122"/>
                  </a:lnTo>
                  <a:lnTo>
                    <a:pt x="123" y="103"/>
                  </a:lnTo>
                  <a:lnTo>
                    <a:pt x="129" y="97"/>
                  </a:lnTo>
                  <a:lnTo>
                    <a:pt x="138" y="99"/>
                  </a:lnTo>
                  <a:lnTo>
                    <a:pt x="138" y="101"/>
                  </a:lnTo>
                  <a:lnTo>
                    <a:pt x="151" y="116"/>
                  </a:lnTo>
                  <a:lnTo>
                    <a:pt x="155" y="116"/>
                  </a:lnTo>
                  <a:lnTo>
                    <a:pt x="164" y="99"/>
                  </a:lnTo>
                  <a:lnTo>
                    <a:pt x="182" y="101"/>
                  </a:lnTo>
                  <a:lnTo>
                    <a:pt x="186" y="97"/>
                  </a:lnTo>
                  <a:lnTo>
                    <a:pt x="188" y="97"/>
                  </a:lnTo>
                  <a:lnTo>
                    <a:pt x="200" y="105"/>
                  </a:lnTo>
                  <a:lnTo>
                    <a:pt x="204" y="105"/>
                  </a:lnTo>
                  <a:lnTo>
                    <a:pt x="207" y="103"/>
                  </a:lnTo>
                  <a:lnTo>
                    <a:pt x="210" y="106"/>
                  </a:lnTo>
                  <a:lnTo>
                    <a:pt x="225" y="109"/>
                  </a:lnTo>
                  <a:lnTo>
                    <a:pt x="226" y="106"/>
                  </a:lnTo>
                  <a:lnTo>
                    <a:pt x="229" y="106"/>
                  </a:lnTo>
                  <a:lnTo>
                    <a:pt x="237" y="114"/>
                  </a:lnTo>
                  <a:lnTo>
                    <a:pt x="240" y="114"/>
                  </a:lnTo>
                  <a:lnTo>
                    <a:pt x="246" y="106"/>
                  </a:lnTo>
                  <a:lnTo>
                    <a:pt x="250" y="106"/>
                  </a:lnTo>
                  <a:lnTo>
                    <a:pt x="253" y="111"/>
                  </a:lnTo>
                  <a:lnTo>
                    <a:pt x="256" y="113"/>
                  </a:lnTo>
                  <a:lnTo>
                    <a:pt x="258" y="108"/>
                  </a:lnTo>
                  <a:lnTo>
                    <a:pt x="269" y="109"/>
                  </a:lnTo>
                  <a:lnTo>
                    <a:pt x="273" y="115"/>
                  </a:lnTo>
                  <a:lnTo>
                    <a:pt x="275" y="114"/>
                  </a:lnTo>
                  <a:lnTo>
                    <a:pt x="275" y="111"/>
                  </a:lnTo>
                  <a:lnTo>
                    <a:pt x="283" y="111"/>
                  </a:lnTo>
                  <a:lnTo>
                    <a:pt x="289" y="119"/>
                  </a:lnTo>
                  <a:lnTo>
                    <a:pt x="288" y="124"/>
                  </a:lnTo>
                  <a:lnTo>
                    <a:pt x="288" y="125"/>
                  </a:lnTo>
                  <a:lnTo>
                    <a:pt x="294" y="130"/>
                  </a:lnTo>
                  <a:lnTo>
                    <a:pt x="301" y="130"/>
                  </a:lnTo>
                  <a:lnTo>
                    <a:pt x="307" y="125"/>
                  </a:lnTo>
                  <a:lnTo>
                    <a:pt x="309" y="120"/>
                  </a:lnTo>
                  <a:lnTo>
                    <a:pt x="307" y="119"/>
                  </a:lnTo>
                  <a:lnTo>
                    <a:pt x="305" y="109"/>
                  </a:lnTo>
                  <a:lnTo>
                    <a:pt x="307" y="106"/>
                  </a:lnTo>
                  <a:lnTo>
                    <a:pt x="309" y="101"/>
                  </a:lnTo>
                  <a:lnTo>
                    <a:pt x="311" y="100"/>
                  </a:lnTo>
                  <a:lnTo>
                    <a:pt x="315" y="101"/>
                  </a:lnTo>
                  <a:lnTo>
                    <a:pt x="318" y="103"/>
                  </a:lnTo>
                  <a:lnTo>
                    <a:pt x="322" y="100"/>
                  </a:lnTo>
                  <a:lnTo>
                    <a:pt x="322" y="98"/>
                  </a:lnTo>
                  <a:lnTo>
                    <a:pt x="320" y="97"/>
                  </a:lnTo>
                  <a:lnTo>
                    <a:pt x="316" y="98"/>
                  </a:lnTo>
                  <a:lnTo>
                    <a:pt x="312" y="95"/>
                  </a:lnTo>
                  <a:lnTo>
                    <a:pt x="307" y="95"/>
                  </a:lnTo>
                  <a:lnTo>
                    <a:pt x="304" y="93"/>
                  </a:lnTo>
                  <a:lnTo>
                    <a:pt x="302" y="92"/>
                  </a:lnTo>
                  <a:lnTo>
                    <a:pt x="299" y="92"/>
                  </a:lnTo>
                  <a:lnTo>
                    <a:pt x="297" y="89"/>
                  </a:lnTo>
                  <a:lnTo>
                    <a:pt x="297" y="88"/>
                  </a:lnTo>
                  <a:lnTo>
                    <a:pt x="299" y="84"/>
                  </a:lnTo>
                  <a:lnTo>
                    <a:pt x="297" y="83"/>
                  </a:lnTo>
                  <a:lnTo>
                    <a:pt x="299" y="81"/>
                  </a:lnTo>
                  <a:lnTo>
                    <a:pt x="300" y="81"/>
                  </a:lnTo>
                  <a:lnTo>
                    <a:pt x="302" y="79"/>
                  </a:lnTo>
                  <a:lnTo>
                    <a:pt x="302" y="77"/>
                  </a:lnTo>
                  <a:lnTo>
                    <a:pt x="299" y="74"/>
                  </a:lnTo>
                  <a:lnTo>
                    <a:pt x="297" y="74"/>
                  </a:lnTo>
                  <a:lnTo>
                    <a:pt x="295" y="77"/>
                  </a:lnTo>
                  <a:lnTo>
                    <a:pt x="291" y="76"/>
                  </a:lnTo>
                  <a:lnTo>
                    <a:pt x="291" y="73"/>
                  </a:lnTo>
                  <a:lnTo>
                    <a:pt x="294" y="70"/>
                  </a:lnTo>
                  <a:lnTo>
                    <a:pt x="294" y="66"/>
                  </a:lnTo>
                  <a:lnTo>
                    <a:pt x="291" y="63"/>
                  </a:lnTo>
                  <a:lnTo>
                    <a:pt x="293" y="61"/>
                  </a:lnTo>
                  <a:lnTo>
                    <a:pt x="293" y="57"/>
                  </a:lnTo>
                  <a:lnTo>
                    <a:pt x="284" y="5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2" name="Freeform 210">
              <a:extLst>
                <a:ext uri="{FF2B5EF4-FFF2-40B4-BE49-F238E27FC236}">
                  <a16:creationId xmlns:a16="http://schemas.microsoft.com/office/drawing/2014/main" id="{0CCEF344-D840-4035-A591-2E8539D5077B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095081" y="2873722"/>
              <a:ext cx="31750" cy="68263"/>
            </a:xfrm>
            <a:custGeom>
              <a:avLst/>
              <a:gdLst/>
              <a:ahLst/>
              <a:cxnLst>
                <a:cxn ang="0">
                  <a:pos x="48" y="215"/>
                </a:cxn>
                <a:cxn ang="0">
                  <a:pos x="39" y="210"/>
                </a:cxn>
                <a:cxn ang="0">
                  <a:pos x="38" y="200"/>
                </a:cxn>
                <a:cxn ang="0">
                  <a:pos x="31" y="190"/>
                </a:cxn>
                <a:cxn ang="0">
                  <a:pos x="13" y="183"/>
                </a:cxn>
                <a:cxn ang="0">
                  <a:pos x="4" y="168"/>
                </a:cxn>
                <a:cxn ang="0">
                  <a:pos x="0" y="160"/>
                </a:cxn>
                <a:cxn ang="0">
                  <a:pos x="7" y="161"/>
                </a:cxn>
                <a:cxn ang="0">
                  <a:pos x="7" y="152"/>
                </a:cxn>
                <a:cxn ang="0">
                  <a:pos x="4" y="139"/>
                </a:cxn>
                <a:cxn ang="0">
                  <a:pos x="7" y="125"/>
                </a:cxn>
                <a:cxn ang="0">
                  <a:pos x="8" y="123"/>
                </a:cxn>
                <a:cxn ang="0">
                  <a:pos x="8" y="114"/>
                </a:cxn>
                <a:cxn ang="0">
                  <a:pos x="10" y="106"/>
                </a:cxn>
                <a:cxn ang="0">
                  <a:pos x="6" y="94"/>
                </a:cxn>
                <a:cxn ang="0">
                  <a:pos x="15" y="64"/>
                </a:cxn>
                <a:cxn ang="0">
                  <a:pos x="10" y="58"/>
                </a:cxn>
                <a:cxn ang="0">
                  <a:pos x="2" y="56"/>
                </a:cxn>
                <a:cxn ang="0">
                  <a:pos x="7" y="40"/>
                </a:cxn>
                <a:cxn ang="0">
                  <a:pos x="5" y="29"/>
                </a:cxn>
                <a:cxn ang="0">
                  <a:pos x="10" y="15"/>
                </a:cxn>
                <a:cxn ang="0">
                  <a:pos x="17" y="10"/>
                </a:cxn>
                <a:cxn ang="0">
                  <a:pos x="23" y="0"/>
                </a:cxn>
                <a:cxn ang="0">
                  <a:pos x="31" y="7"/>
                </a:cxn>
                <a:cxn ang="0">
                  <a:pos x="45" y="9"/>
                </a:cxn>
                <a:cxn ang="0">
                  <a:pos x="51" y="20"/>
                </a:cxn>
                <a:cxn ang="0">
                  <a:pos x="61" y="24"/>
                </a:cxn>
                <a:cxn ang="0">
                  <a:pos x="74" y="40"/>
                </a:cxn>
                <a:cxn ang="0">
                  <a:pos x="69" y="76"/>
                </a:cxn>
                <a:cxn ang="0">
                  <a:pos x="69" y="93"/>
                </a:cxn>
                <a:cxn ang="0">
                  <a:pos x="77" y="113"/>
                </a:cxn>
                <a:cxn ang="0">
                  <a:pos x="94" y="130"/>
                </a:cxn>
                <a:cxn ang="0">
                  <a:pos x="97" y="140"/>
                </a:cxn>
                <a:cxn ang="0">
                  <a:pos x="97" y="155"/>
                </a:cxn>
                <a:cxn ang="0">
                  <a:pos x="83" y="166"/>
                </a:cxn>
                <a:cxn ang="0">
                  <a:pos x="75" y="183"/>
                </a:cxn>
                <a:cxn ang="0">
                  <a:pos x="65" y="190"/>
                </a:cxn>
                <a:cxn ang="0">
                  <a:pos x="63" y="203"/>
                </a:cxn>
                <a:cxn ang="0">
                  <a:pos x="58" y="209"/>
                </a:cxn>
                <a:cxn ang="0">
                  <a:pos x="49" y="215"/>
                </a:cxn>
                <a:cxn ang="0">
                  <a:pos x="48" y="215"/>
                </a:cxn>
              </a:cxnLst>
              <a:rect l="0" t="0" r="r" b="b"/>
              <a:pathLst>
                <a:path w="97" h="215">
                  <a:moveTo>
                    <a:pt x="48" y="215"/>
                  </a:moveTo>
                  <a:lnTo>
                    <a:pt x="39" y="210"/>
                  </a:lnTo>
                  <a:lnTo>
                    <a:pt x="38" y="200"/>
                  </a:lnTo>
                  <a:lnTo>
                    <a:pt x="31" y="190"/>
                  </a:lnTo>
                  <a:lnTo>
                    <a:pt x="13" y="183"/>
                  </a:lnTo>
                  <a:lnTo>
                    <a:pt x="4" y="168"/>
                  </a:lnTo>
                  <a:lnTo>
                    <a:pt x="0" y="160"/>
                  </a:lnTo>
                  <a:lnTo>
                    <a:pt x="7" y="161"/>
                  </a:lnTo>
                  <a:lnTo>
                    <a:pt x="7" y="152"/>
                  </a:lnTo>
                  <a:lnTo>
                    <a:pt x="4" y="139"/>
                  </a:lnTo>
                  <a:lnTo>
                    <a:pt x="7" y="125"/>
                  </a:lnTo>
                  <a:lnTo>
                    <a:pt x="8" y="123"/>
                  </a:lnTo>
                  <a:lnTo>
                    <a:pt x="8" y="114"/>
                  </a:lnTo>
                  <a:lnTo>
                    <a:pt x="10" y="106"/>
                  </a:lnTo>
                  <a:lnTo>
                    <a:pt x="6" y="94"/>
                  </a:lnTo>
                  <a:lnTo>
                    <a:pt x="15" y="64"/>
                  </a:lnTo>
                  <a:lnTo>
                    <a:pt x="10" y="58"/>
                  </a:lnTo>
                  <a:lnTo>
                    <a:pt x="2" y="56"/>
                  </a:lnTo>
                  <a:lnTo>
                    <a:pt x="7" y="40"/>
                  </a:lnTo>
                  <a:lnTo>
                    <a:pt x="5" y="29"/>
                  </a:lnTo>
                  <a:lnTo>
                    <a:pt x="10" y="15"/>
                  </a:lnTo>
                  <a:lnTo>
                    <a:pt x="17" y="10"/>
                  </a:lnTo>
                  <a:lnTo>
                    <a:pt x="23" y="0"/>
                  </a:lnTo>
                  <a:lnTo>
                    <a:pt x="31" y="7"/>
                  </a:lnTo>
                  <a:lnTo>
                    <a:pt x="45" y="9"/>
                  </a:lnTo>
                  <a:lnTo>
                    <a:pt x="51" y="20"/>
                  </a:lnTo>
                  <a:lnTo>
                    <a:pt x="61" y="24"/>
                  </a:lnTo>
                  <a:lnTo>
                    <a:pt x="74" y="40"/>
                  </a:lnTo>
                  <a:lnTo>
                    <a:pt x="69" y="76"/>
                  </a:lnTo>
                  <a:lnTo>
                    <a:pt x="69" y="93"/>
                  </a:lnTo>
                  <a:lnTo>
                    <a:pt x="77" y="113"/>
                  </a:lnTo>
                  <a:lnTo>
                    <a:pt x="94" y="130"/>
                  </a:lnTo>
                  <a:lnTo>
                    <a:pt x="97" y="140"/>
                  </a:lnTo>
                  <a:lnTo>
                    <a:pt x="97" y="155"/>
                  </a:lnTo>
                  <a:lnTo>
                    <a:pt x="83" y="166"/>
                  </a:lnTo>
                  <a:lnTo>
                    <a:pt x="75" y="183"/>
                  </a:lnTo>
                  <a:lnTo>
                    <a:pt x="65" y="190"/>
                  </a:lnTo>
                  <a:lnTo>
                    <a:pt x="63" y="203"/>
                  </a:lnTo>
                  <a:lnTo>
                    <a:pt x="58" y="209"/>
                  </a:lnTo>
                  <a:lnTo>
                    <a:pt x="49" y="215"/>
                  </a:lnTo>
                  <a:lnTo>
                    <a:pt x="48" y="21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3" name="Freeform 211">
              <a:extLst>
                <a:ext uri="{FF2B5EF4-FFF2-40B4-BE49-F238E27FC236}">
                  <a16:creationId xmlns:a16="http://schemas.microsoft.com/office/drawing/2014/main" id="{0551891F-6C71-4B04-93E2-C461A8D8E2DB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25244" y="2500660"/>
              <a:ext cx="100013" cy="76200"/>
            </a:xfrm>
            <a:custGeom>
              <a:avLst/>
              <a:gdLst/>
              <a:ahLst/>
              <a:cxnLst>
                <a:cxn ang="0">
                  <a:pos x="3" y="57"/>
                </a:cxn>
                <a:cxn ang="0">
                  <a:pos x="5" y="78"/>
                </a:cxn>
                <a:cxn ang="0">
                  <a:pos x="4" y="64"/>
                </a:cxn>
                <a:cxn ang="0">
                  <a:pos x="11" y="94"/>
                </a:cxn>
                <a:cxn ang="0">
                  <a:pos x="11" y="110"/>
                </a:cxn>
                <a:cxn ang="0">
                  <a:pos x="15" y="118"/>
                </a:cxn>
                <a:cxn ang="0">
                  <a:pos x="31" y="120"/>
                </a:cxn>
                <a:cxn ang="0">
                  <a:pos x="44" y="127"/>
                </a:cxn>
                <a:cxn ang="0">
                  <a:pos x="69" y="134"/>
                </a:cxn>
                <a:cxn ang="0">
                  <a:pos x="91" y="136"/>
                </a:cxn>
                <a:cxn ang="0">
                  <a:pos x="96" y="174"/>
                </a:cxn>
                <a:cxn ang="0">
                  <a:pos x="99" y="201"/>
                </a:cxn>
                <a:cxn ang="0">
                  <a:pos x="132" y="222"/>
                </a:cxn>
                <a:cxn ang="0">
                  <a:pos x="137" y="240"/>
                </a:cxn>
                <a:cxn ang="0">
                  <a:pos x="167" y="240"/>
                </a:cxn>
                <a:cxn ang="0">
                  <a:pos x="191" y="239"/>
                </a:cxn>
                <a:cxn ang="0">
                  <a:pos x="204" y="238"/>
                </a:cxn>
                <a:cxn ang="0">
                  <a:pos x="209" y="222"/>
                </a:cxn>
                <a:cxn ang="0">
                  <a:pos x="224" y="220"/>
                </a:cxn>
                <a:cxn ang="0">
                  <a:pos x="236" y="209"/>
                </a:cxn>
                <a:cxn ang="0">
                  <a:pos x="248" y="218"/>
                </a:cxn>
                <a:cxn ang="0">
                  <a:pos x="263" y="220"/>
                </a:cxn>
                <a:cxn ang="0">
                  <a:pos x="257" y="205"/>
                </a:cxn>
                <a:cxn ang="0">
                  <a:pos x="255" y="190"/>
                </a:cxn>
                <a:cxn ang="0">
                  <a:pos x="263" y="168"/>
                </a:cxn>
                <a:cxn ang="0">
                  <a:pos x="266" y="151"/>
                </a:cxn>
                <a:cxn ang="0">
                  <a:pos x="274" y="140"/>
                </a:cxn>
                <a:cxn ang="0">
                  <a:pos x="288" y="132"/>
                </a:cxn>
                <a:cxn ang="0">
                  <a:pos x="309" y="129"/>
                </a:cxn>
                <a:cxn ang="0">
                  <a:pos x="310" y="107"/>
                </a:cxn>
                <a:cxn ang="0">
                  <a:pos x="301" y="99"/>
                </a:cxn>
                <a:cxn ang="0">
                  <a:pos x="309" y="87"/>
                </a:cxn>
                <a:cxn ang="0">
                  <a:pos x="313" y="80"/>
                </a:cxn>
                <a:cxn ang="0">
                  <a:pos x="307" y="73"/>
                </a:cxn>
                <a:cxn ang="0">
                  <a:pos x="282" y="48"/>
                </a:cxn>
                <a:cxn ang="0">
                  <a:pos x="239" y="30"/>
                </a:cxn>
                <a:cxn ang="0">
                  <a:pos x="221" y="5"/>
                </a:cxn>
                <a:cxn ang="0">
                  <a:pos x="208" y="2"/>
                </a:cxn>
                <a:cxn ang="0">
                  <a:pos x="181" y="17"/>
                </a:cxn>
                <a:cxn ang="0">
                  <a:pos x="143" y="6"/>
                </a:cxn>
                <a:cxn ang="0">
                  <a:pos x="118" y="6"/>
                </a:cxn>
                <a:cxn ang="0">
                  <a:pos x="103" y="7"/>
                </a:cxn>
                <a:cxn ang="0">
                  <a:pos x="89" y="3"/>
                </a:cxn>
                <a:cxn ang="0">
                  <a:pos x="64" y="3"/>
                </a:cxn>
                <a:cxn ang="0">
                  <a:pos x="26" y="19"/>
                </a:cxn>
                <a:cxn ang="0">
                  <a:pos x="10" y="38"/>
                </a:cxn>
              </a:cxnLst>
              <a:rect l="0" t="0" r="r" b="b"/>
              <a:pathLst>
                <a:path w="317" h="244">
                  <a:moveTo>
                    <a:pt x="0" y="35"/>
                  </a:moveTo>
                  <a:lnTo>
                    <a:pt x="3" y="57"/>
                  </a:lnTo>
                  <a:lnTo>
                    <a:pt x="3" y="71"/>
                  </a:lnTo>
                  <a:lnTo>
                    <a:pt x="5" y="78"/>
                  </a:lnTo>
                  <a:lnTo>
                    <a:pt x="3" y="54"/>
                  </a:lnTo>
                  <a:lnTo>
                    <a:pt x="4" y="64"/>
                  </a:lnTo>
                  <a:lnTo>
                    <a:pt x="6" y="72"/>
                  </a:lnTo>
                  <a:lnTo>
                    <a:pt x="11" y="94"/>
                  </a:lnTo>
                  <a:lnTo>
                    <a:pt x="13" y="102"/>
                  </a:lnTo>
                  <a:lnTo>
                    <a:pt x="11" y="110"/>
                  </a:lnTo>
                  <a:lnTo>
                    <a:pt x="14" y="110"/>
                  </a:lnTo>
                  <a:lnTo>
                    <a:pt x="15" y="118"/>
                  </a:lnTo>
                  <a:lnTo>
                    <a:pt x="25" y="115"/>
                  </a:lnTo>
                  <a:lnTo>
                    <a:pt x="31" y="120"/>
                  </a:lnTo>
                  <a:lnTo>
                    <a:pt x="38" y="123"/>
                  </a:lnTo>
                  <a:lnTo>
                    <a:pt x="44" y="127"/>
                  </a:lnTo>
                  <a:lnTo>
                    <a:pt x="52" y="131"/>
                  </a:lnTo>
                  <a:lnTo>
                    <a:pt x="69" y="134"/>
                  </a:lnTo>
                  <a:lnTo>
                    <a:pt x="85" y="132"/>
                  </a:lnTo>
                  <a:lnTo>
                    <a:pt x="91" y="136"/>
                  </a:lnTo>
                  <a:lnTo>
                    <a:pt x="102" y="159"/>
                  </a:lnTo>
                  <a:lnTo>
                    <a:pt x="96" y="174"/>
                  </a:lnTo>
                  <a:lnTo>
                    <a:pt x="96" y="191"/>
                  </a:lnTo>
                  <a:lnTo>
                    <a:pt x="99" y="201"/>
                  </a:lnTo>
                  <a:lnTo>
                    <a:pt x="113" y="209"/>
                  </a:lnTo>
                  <a:lnTo>
                    <a:pt x="132" y="222"/>
                  </a:lnTo>
                  <a:lnTo>
                    <a:pt x="137" y="233"/>
                  </a:lnTo>
                  <a:lnTo>
                    <a:pt x="137" y="240"/>
                  </a:lnTo>
                  <a:lnTo>
                    <a:pt x="151" y="244"/>
                  </a:lnTo>
                  <a:lnTo>
                    <a:pt x="167" y="240"/>
                  </a:lnTo>
                  <a:lnTo>
                    <a:pt x="183" y="243"/>
                  </a:lnTo>
                  <a:lnTo>
                    <a:pt x="191" y="239"/>
                  </a:lnTo>
                  <a:lnTo>
                    <a:pt x="197" y="234"/>
                  </a:lnTo>
                  <a:lnTo>
                    <a:pt x="204" y="238"/>
                  </a:lnTo>
                  <a:lnTo>
                    <a:pt x="212" y="237"/>
                  </a:lnTo>
                  <a:lnTo>
                    <a:pt x="209" y="222"/>
                  </a:lnTo>
                  <a:lnTo>
                    <a:pt x="215" y="220"/>
                  </a:lnTo>
                  <a:lnTo>
                    <a:pt x="224" y="220"/>
                  </a:lnTo>
                  <a:lnTo>
                    <a:pt x="229" y="213"/>
                  </a:lnTo>
                  <a:lnTo>
                    <a:pt x="236" y="209"/>
                  </a:lnTo>
                  <a:lnTo>
                    <a:pt x="245" y="211"/>
                  </a:lnTo>
                  <a:lnTo>
                    <a:pt x="248" y="218"/>
                  </a:lnTo>
                  <a:lnTo>
                    <a:pt x="256" y="222"/>
                  </a:lnTo>
                  <a:lnTo>
                    <a:pt x="263" y="220"/>
                  </a:lnTo>
                  <a:lnTo>
                    <a:pt x="262" y="211"/>
                  </a:lnTo>
                  <a:lnTo>
                    <a:pt x="257" y="205"/>
                  </a:lnTo>
                  <a:lnTo>
                    <a:pt x="253" y="197"/>
                  </a:lnTo>
                  <a:lnTo>
                    <a:pt x="255" y="190"/>
                  </a:lnTo>
                  <a:lnTo>
                    <a:pt x="263" y="175"/>
                  </a:lnTo>
                  <a:lnTo>
                    <a:pt x="263" y="168"/>
                  </a:lnTo>
                  <a:lnTo>
                    <a:pt x="266" y="159"/>
                  </a:lnTo>
                  <a:lnTo>
                    <a:pt x="266" y="151"/>
                  </a:lnTo>
                  <a:lnTo>
                    <a:pt x="267" y="143"/>
                  </a:lnTo>
                  <a:lnTo>
                    <a:pt x="274" y="140"/>
                  </a:lnTo>
                  <a:lnTo>
                    <a:pt x="283" y="137"/>
                  </a:lnTo>
                  <a:lnTo>
                    <a:pt x="288" y="132"/>
                  </a:lnTo>
                  <a:lnTo>
                    <a:pt x="295" y="129"/>
                  </a:lnTo>
                  <a:lnTo>
                    <a:pt x="309" y="129"/>
                  </a:lnTo>
                  <a:lnTo>
                    <a:pt x="317" y="110"/>
                  </a:lnTo>
                  <a:lnTo>
                    <a:pt x="310" y="107"/>
                  </a:lnTo>
                  <a:lnTo>
                    <a:pt x="301" y="107"/>
                  </a:lnTo>
                  <a:lnTo>
                    <a:pt x="301" y="99"/>
                  </a:lnTo>
                  <a:lnTo>
                    <a:pt x="301" y="91"/>
                  </a:lnTo>
                  <a:lnTo>
                    <a:pt x="309" y="87"/>
                  </a:lnTo>
                  <a:lnTo>
                    <a:pt x="315" y="81"/>
                  </a:lnTo>
                  <a:lnTo>
                    <a:pt x="313" y="80"/>
                  </a:lnTo>
                  <a:lnTo>
                    <a:pt x="313" y="78"/>
                  </a:lnTo>
                  <a:lnTo>
                    <a:pt x="307" y="73"/>
                  </a:lnTo>
                  <a:lnTo>
                    <a:pt x="300" y="71"/>
                  </a:lnTo>
                  <a:lnTo>
                    <a:pt x="282" y="48"/>
                  </a:lnTo>
                  <a:lnTo>
                    <a:pt x="255" y="29"/>
                  </a:lnTo>
                  <a:lnTo>
                    <a:pt x="239" y="30"/>
                  </a:lnTo>
                  <a:lnTo>
                    <a:pt x="231" y="28"/>
                  </a:lnTo>
                  <a:lnTo>
                    <a:pt x="221" y="5"/>
                  </a:lnTo>
                  <a:lnTo>
                    <a:pt x="215" y="0"/>
                  </a:lnTo>
                  <a:lnTo>
                    <a:pt x="208" y="2"/>
                  </a:lnTo>
                  <a:lnTo>
                    <a:pt x="197" y="13"/>
                  </a:lnTo>
                  <a:lnTo>
                    <a:pt x="181" y="17"/>
                  </a:lnTo>
                  <a:lnTo>
                    <a:pt x="150" y="6"/>
                  </a:lnTo>
                  <a:lnTo>
                    <a:pt x="143" y="6"/>
                  </a:lnTo>
                  <a:lnTo>
                    <a:pt x="126" y="3"/>
                  </a:lnTo>
                  <a:lnTo>
                    <a:pt x="118" y="6"/>
                  </a:lnTo>
                  <a:lnTo>
                    <a:pt x="111" y="3"/>
                  </a:lnTo>
                  <a:lnTo>
                    <a:pt x="103" y="7"/>
                  </a:lnTo>
                  <a:lnTo>
                    <a:pt x="95" y="7"/>
                  </a:lnTo>
                  <a:lnTo>
                    <a:pt x="89" y="3"/>
                  </a:lnTo>
                  <a:lnTo>
                    <a:pt x="80" y="2"/>
                  </a:lnTo>
                  <a:lnTo>
                    <a:pt x="64" y="3"/>
                  </a:lnTo>
                  <a:lnTo>
                    <a:pt x="41" y="11"/>
                  </a:lnTo>
                  <a:lnTo>
                    <a:pt x="26" y="19"/>
                  </a:lnTo>
                  <a:lnTo>
                    <a:pt x="17" y="33"/>
                  </a:lnTo>
                  <a:lnTo>
                    <a:pt x="10" y="38"/>
                  </a:lnTo>
                  <a:lnTo>
                    <a:pt x="0" y="3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4" name="Freeform 213">
              <a:extLst>
                <a:ext uri="{FF2B5EF4-FFF2-40B4-BE49-F238E27FC236}">
                  <a16:creationId xmlns:a16="http://schemas.microsoft.com/office/drawing/2014/main" id="{1CBB90EA-CF53-4454-97A5-E44C6591CC15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053806" y="2700685"/>
              <a:ext cx="95250" cy="47625"/>
            </a:xfrm>
            <a:custGeom>
              <a:avLst/>
              <a:gdLst/>
              <a:ahLst/>
              <a:cxnLst>
                <a:cxn ang="0">
                  <a:pos x="285" y="96"/>
                </a:cxn>
                <a:cxn ang="0">
                  <a:pos x="273" y="100"/>
                </a:cxn>
                <a:cxn ang="0">
                  <a:pos x="256" y="89"/>
                </a:cxn>
                <a:cxn ang="0">
                  <a:pos x="241" y="84"/>
                </a:cxn>
                <a:cxn ang="0">
                  <a:pos x="229" y="88"/>
                </a:cxn>
                <a:cxn ang="0">
                  <a:pos x="211" y="85"/>
                </a:cxn>
                <a:cxn ang="0">
                  <a:pos x="196" y="94"/>
                </a:cxn>
                <a:cxn ang="0">
                  <a:pos x="191" y="106"/>
                </a:cxn>
                <a:cxn ang="0">
                  <a:pos x="181" y="108"/>
                </a:cxn>
                <a:cxn ang="0">
                  <a:pos x="167" y="116"/>
                </a:cxn>
                <a:cxn ang="0">
                  <a:pos x="150" y="110"/>
                </a:cxn>
                <a:cxn ang="0">
                  <a:pos x="134" y="119"/>
                </a:cxn>
                <a:cxn ang="0">
                  <a:pos x="103" y="128"/>
                </a:cxn>
                <a:cxn ang="0">
                  <a:pos x="90" y="148"/>
                </a:cxn>
                <a:cxn ang="0">
                  <a:pos x="84" y="148"/>
                </a:cxn>
                <a:cxn ang="0">
                  <a:pos x="51" y="149"/>
                </a:cxn>
                <a:cxn ang="0">
                  <a:pos x="27" y="131"/>
                </a:cxn>
                <a:cxn ang="0">
                  <a:pos x="12" y="123"/>
                </a:cxn>
                <a:cxn ang="0">
                  <a:pos x="6" y="110"/>
                </a:cxn>
                <a:cxn ang="0">
                  <a:pos x="0" y="88"/>
                </a:cxn>
                <a:cxn ang="0">
                  <a:pos x="5" y="76"/>
                </a:cxn>
                <a:cxn ang="0">
                  <a:pos x="12" y="67"/>
                </a:cxn>
                <a:cxn ang="0">
                  <a:pos x="20" y="67"/>
                </a:cxn>
                <a:cxn ang="0">
                  <a:pos x="25" y="72"/>
                </a:cxn>
                <a:cxn ang="0">
                  <a:pos x="40" y="69"/>
                </a:cxn>
                <a:cxn ang="0">
                  <a:pos x="53" y="59"/>
                </a:cxn>
                <a:cxn ang="0">
                  <a:pos x="53" y="53"/>
                </a:cxn>
                <a:cxn ang="0">
                  <a:pos x="62" y="51"/>
                </a:cxn>
                <a:cxn ang="0">
                  <a:pos x="67" y="42"/>
                </a:cxn>
                <a:cxn ang="0">
                  <a:pos x="68" y="30"/>
                </a:cxn>
                <a:cxn ang="0">
                  <a:pos x="70" y="25"/>
                </a:cxn>
                <a:cxn ang="0">
                  <a:pos x="79" y="22"/>
                </a:cxn>
                <a:cxn ang="0">
                  <a:pos x="84" y="15"/>
                </a:cxn>
                <a:cxn ang="0">
                  <a:pos x="89" y="8"/>
                </a:cxn>
                <a:cxn ang="0">
                  <a:pos x="100" y="9"/>
                </a:cxn>
                <a:cxn ang="0">
                  <a:pos x="107" y="2"/>
                </a:cxn>
                <a:cxn ang="0">
                  <a:pos x="118" y="8"/>
                </a:cxn>
                <a:cxn ang="0">
                  <a:pos x="129" y="5"/>
                </a:cxn>
                <a:cxn ang="0">
                  <a:pos x="139" y="0"/>
                </a:cxn>
                <a:cxn ang="0">
                  <a:pos x="148" y="6"/>
                </a:cxn>
                <a:cxn ang="0">
                  <a:pos x="157" y="16"/>
                </a:cxn>
                <a:cxn ang="0">
                  <a:pos x="165" y="25"/>
                </a:cxn>
                <a:cxn ang="0">
                  <a:pos x="172" y="27"/>
                </a:cxn>
                <a:cxn ang="0">
                  <a:pos x="182" y="22"/>
                </a:cxn>
                <a:cxn ang="0">
                  <a:pos x="191" y="14"/>
                </a:cxn>
                <a:cxn ang="0">
                  <a:pos x="210" y="14"/>
                </a:cxn>
                <a:cxn ang="0">
                  <a:pos x="220" y="21"/>
                </a:cxn>
                <a:cxn ang="0">
                  <a:pos x="227" y="15"/>
                </a:cxn>
                <a:cxn ang="0">
                  <a:pos x="239" y="10"/>
                </a:cxn>
                <a:cxn ang="0">
                  <a:pos x="251" y="9"/>
                </a:cxn>
                <a:cxn ang="0">
                  <a:pos x="264" y="10"/>
                </a:cxn>
                <a:cxn ang="0">
                  <a:pos x="274" y="18"/>
                </a:cxn>
                <a:cxn ang="0">
                  <a:pos x="283" y="25"/>
                </a:cxn>
                <a:cxn ang="0">
                  <a:pos x="294" y="33"/>
                </a:cxn>
                <a:cxn ang="0">
                  <a:pos x="304" y="37"/>
                </a:cxn>
                <a:cxn ang="0">
                  <a:pos x="302" y="43"/>
                </a:cxn>
                <a:cxn ang="0">
                  <a:pos x="291" y="73"/>
                </a:cxn>
                <a:cxn ang="0">
                  <a:pos x="285" y="96"/>
                </a:cxn>
              </a:cxnLst>
              <a:rect l="0" t="0" r="r" b="b"/>
              <a:pathLst>
                <a:path w="304" h="149">
                  <a:moveTo>
                    <a:pt x="285" y="96"/>
                  </a:moveTo>
                  <a:lnTo>
                    <a:pt x="273" y="100"/>
                  </a:lnTo>
                  <a:lnTo>
                    <a:pt x="256" y="89"/>
                  </a:lnTo>
                  <a:lnTo>
                    <a:pt x="241" y="84"/>
                  </a:lnTo>
                  <a:lnTo>
                    <a:pt x="229" y="88"/>
                  </a:lnTo>
                  <a:lnTo>
                    <a:pt x="211" y="85"/>
                  </a:lnTo>
                  <a:lnTo>
                    <a:pt x="196" y="94"/>
                  </a:lnTo>
                  <a:lnTo>
                    <a:pt x="191" y="106"/>
                  </a:lnTo>
                  <a:lnTo>
                    <a:pt x="181" y="108"/>
                  </a:lnTo>
                  <a:lnTo>
                    <a:pt x="167" y="116"/>
                  </a:lnTo>
                  <a:lnTo>
                    <a:pt x="150" y="110"/>
                  </a:lnTo>
                  <a:lnTo>
                    <a:pt x="134" y="119"/>
                  </a:lnTo>
                  <a:lnTo>
                    <a:pt x="103" y="128"/>
                  </a:lnTo>
                  <a:lnTo>
                    <a:pt x="90" y="148"/>
                  </a:lnTo>
                  <a:lnTo>
                    <a:pt x="84" y="148"/>
                  </a:lnTo>
                  <a:lnTo>
                    <a:pt x="51" y="149"/>
                  </a:lnTo>
                  <a:lnTo>
                    <a:pt x="27" y="131"/>
                  </a:lnTo>
                  <a:lnTo>
                    <a:pt x="12" y="123"/>
                  </a:lnTo>
                  <a:lnTo>
                    <a:pt x="6" y="110"/>
                  </a:lnTo>
                  <a:lnTo>
                    <a:pt x="0" y="88"/>
                  </a:lnTo>
                  <a:lnTo>
                    <a:pt x="5" y="76"/>
                  </a:lnTo>
                  <a:lnTo>
                    <a:pt x="12" y="67"/>
                  </a:lnTo>
                  <a:lnTo>
                    <a:pt x="20" y="67"/>
                  </a:lnTo>
                  <a:lnTo>
                    <a:pt x="25" y="72"/>
                  </a:lnTo>
                  <a:lnTo>
                    <a:pt x="40" y="69"/>
                  </a:lnTo>
                  <a:lnTo>
                    <a:pt x="53" y="59"/>
                  </a:lnTo>
                  <a:lnTo>
                    <a:pt x="53" y="53"/>
                  </a:lnTo>
                  <a:lnTo>
                    <a:pt x="62" y="51"/>
                  </a:lnTo>
                  <a:lnTo>
                    <a:pt x="67" y="42"/>
                  </a:lnTo>
                  <a:lnTo>
                    <a:pt x="68" y="30"/>
                  </a:lnTo>
                  <a:lnTo>
                    <a:pt x="70" y="25"/>
                  </a:lnTo>
                  <a:lnTo>
                    <a:pt x="79" y="22"/>
                  </a:lnTo>
                  <a:lnTo>
                    <a:pt x="84" y="15"/>
                  </a:lnTo>
                  <a:lnTo>
                    <a:pt x="89" y="8"/>
                  </a:lnTo>
                  <a:lnTo>
                    <a:pt x="100" y="9"/>
                  </a:lnTo>
                  <a:lnTo>
                    <a:pt x="107" y="2"/>
                  </a:lnTo>
                  <a:lnTo>
                    <a:pt x="118" y="8"/>
                  </a:lnTo>
                  <a:lnTo>
                    <a:pt x="129" y="5"/>
                  </a:lnTo>
                  <a:lnTo>
                    <a:pt x="139" y="0"/>
                  </a:lnTo>
                  <a:lnTo>
                    <a:pt x="148" y="6"/>
                  </a:lnTo>
                  <a:lnTo>
                    <a:pt x="157" y="16"/>
                  </a:lnTo>
                  <a:lnTo>
                    <a:pt x="165" y="25"/>
                  </a:lnTo>
                  <a:lnTo>
                    <a:pt x="172" y="27"/>
                  </a:lnTo>
                  <a:lnTo>
                    <a:pt x="182" y="22"/>
                  </a:lnTo>
                  <a:lnTo>
                    <a:pt x="191" y="14"/>
                  </a:lnTo>
                  <a:lnTo>
                    <a:pt x="210" y="14"/>
                  </a:lnTo>
                  <a:lnTo>
                    <a:pt x="220" y="21"/>
                  </a:lnTo>
                  <a:lnTo>
                    <a:pt x="227" y="15"/>
                  </a:lnTo>
                  <a:lnTo>
                    <a:pt x="239" y="10"/>
                  </a:lnTo>
                  <a:lnTo>
                    <a:pt x="251" y="9"/>
                  </a:lnTo>
                  <a:lnTo>
                    <a:pt x="264" y="10"/>
                  </a:lnTo>
                  <a:lnTo>
                    <a:pt x="274" y="18"/>
                  </a:lnTo>
                  <a:lnTo>
                    <a:pt x="283" y="25"/>
                  </a:lnTo>
                  <a:lnTo>
                    <a:pt x="294" y="33"/>
                  </a:lnTo>
                  <a:lnTo>
                    <a:pt x="304" y="37"/>
                  </a:lnTo>
                  <a:lnTo>
                    <a:pt x="302" y="43"/>
                  </a:lnTo>
                  <a:lnTo>
                    <a:pt x="291" y="73"/>
                  </a:lnTo>
                  <a:lnTo>
                    <a:pt x="285" y="9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5" name="Freeform 214">
              <a:extLst>
                <a:ext uri="{FF2B5EF4-FFF2-40B4-BE49-F238E27FC236}">
                  <a16:creationId xmlns:a16="http://schemas.microsoft.com/office/drawing/2014/main" id="{0E502076-14AD-4672-AA84-13B5385AA886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993481" y="2770535"/>
              <a:ext cx="53975" cy="39688"/>
            </a:xfrm>
            <a:custGeom>
              <a:avLst/>
              <a:gdLst/>
              <a:ahLst/>
              <a:cxnLst>
                <a:cxn ang="0">
                  <a:pos x="136" y="4"/>
                </a:cxn>
                <a:cxn ang="0">
                  <a:pos x="117" y="10"/>
                </a:cxn>
                <a:cxn ang="0">
                  <a:pos x="108" y="19"/>
                </a:cxn>
                <a:cxn ang="0">
                  <a:pos x="75" y="17"/>
                </a:cxn>
                <a:cxn ang="0">
                  <a:pos x="58" y="33"/>
                </a:cxn>
                <a:cxn ang="0">
                  <a:pos x="14" y="31"/>
                </a:cxn>
                <a:cxn ang="0">
                  <a:pos x="0" y="48"/>
                </a:cxn>
                <a:cxn ang="0">
                  <a:pos x="2" y="54"/>
                </a:cxn>
                <a:cxn ang="0">
                  <a:pos x="5" y="60"/>
                </a:cxn>
                <a:cxn ang="0">
                  <a:pos x="9" y="74"/>
                </a:cxn>
                <a:cxn ang="0">
                  <a:pos x="11" y="85"/>
                </a:cxn>
                <a:cxn ang="0">
                  <a:pos x="21" y="94"/>
                </a:cxn>
                <a:cxn ang="0">
                  <a:pos x="27" y="98"/>
                </a:cxn>
                <a:cxn ang="0">
                  <a:pos x="22" y="106"/>
                </a:cxn>
                <a:cxn ang="0">
                  <a:pos x="12" y="106"/>
                </a:cxn>
                <a:cxn ang="0">
                  <a:pos x="14" y="117"/>
                </a:cxn>
                <a:cxn ang="0">
                  <a:pos x="30" y="111"/>
                </a:cxn>
                <a:cxn ang="0">
                  <a:pos x="53" y="116"/>
                </a:cxn>
                <a:cxn ang="0">
                  <a:pos x="63" y="100"/>
                </a:cxn>
                <a:cxn ang="0">
                  <a:pos x="79" y="118"/>
                </a:cxn>
                <a:cxn ang="0">
                  <a:pos x="81" y="114"/>
                </a:cxn>
                <a:cxn ang="0">
                  <a:pos x="87" y="117"/>
                </a:cxn>
                <a:cxn ang="0">
                  <a:pos x="96" y="123"/>
                </a:cxn>
                <a:cxn ang="0">
                  <a:pos x="100" y="107"/>
                </a:cxn>
                <a:cxn ang="0">
                  <a:pos x="100" y="97"/>
                </a:cxn>
                <a:cxn ang="0">
                  <a:pos x="119" y="87"/>
                </a:cxn>
                <a:cxn ang="0">
                  <a:pos x="124" y="69"/>
                </a:cxn>
                <a:cxn ang="0">
                  <a:pos x="117" y="58"/>
                </a:cxn>
                <a:cxn ang="0">
                  <a:pos x="140" y="46"/>
                </a:cxn>
                <a:cxn ang="0">
                  <a:pos x="144" y="38"/>
                </a:cxn>
                <a:cxn ang="0">
                  <a:pos x="155" y="39"/>
                </a:cxn>
                <a:cxn ang="0">
                  <a:pos x="154" y="32"/>
                </a:cxn>
                <a:cxn ang="0">
                  <a:pos x="157" y="24"/>
                </a:cxn>
                <a:cxn ang="0">
                  <a:pos x="170" y="31"/>
                </a:cxn>
                <a:cxn ang="0">
                  <a:pos x="173" y="31"/>
                </a:cxn>
                <a:cxn ang="0">
                  <a:pos x="160" y="4"/>
                </a:cxn>
                <a:cxn ang="0">
                  <a:pos x="145" y="0"/>
                </a:cxn>
              </a:cxnLst>
              <a:rect l="0" t="0" r="r" b="b"/>
              <a:pathLst>
                <a:path w="173" h="123">
                  <a:moveTo>
                    <a:pt x="145" y="0"/>
                  </a:moveTo>
                  <a:lnTo>
                    <a:pt x="136" y="4"/>
                  </a:lnTo>
                  <a:lnTo>
                    <a:pt x="134" y="12"/>
                  </a:lnTo>
                  <a:lnTo>
                    <a:pt x="117" y="10"/>
                  </a:lnTo>
                  <a:lnTo>
                    <a:pt x="113" y="10"/>
                  </a:lnTo>
                  <a:lnTo>
                    <a:pt x="108" y="19"/>
                  </a:lnTo>
                  <a:lnTo>
                    <a:pt x="88" y="15"/>
                  </a:lnTo>
                  <a:lnTo>
                    <a:pt x="75" y="17"/>
                  </a:lnTo>
                  <a:lnTo>
                    <a:pt x="66" y="28"/>
                  </a:lnTo>
                  <a:lnTo>
                    <a:pt x="58" y="33"/>
                  </a:lnTo>
                  <a:lnTo>
                    <a:pt x="30" y="31"/>
                  </a:lnTo>
                  <a:lnTo>
                    <a:pt x="14" y="31"/>
                  </a:lnTo>
                  <a:lnTo>
                    <a:pt x="2" y="41"/>
                  </a:lnTo>
                  <a:lnTo>
                    <a:pt x="0" y="48"/>
                  </a:lnTo>
                  <a:lnTo>
                    <a:pt x="0" y="53"/>
                  </a:lnTo>
                  <a:lnTo>
                    <a:pt x="2" y="54"/>
                  </a:lnTo>
                  <a:lnTo>
                    <a:pt x="7" y="53"/>
                  </a:lnTo>
                  <a:lnTo>
                    <a:pt x="5" y="60"/>
                  </a:lnTo>
                  <a:lnTo>
                    <a:pt x="4" y="68"/>
                  </a:lnTo>
                  <a:lnTo>
                    <a:pt x="9" y="74"/>
                  </a:lnTo>
                  <a:lnTo>
                    <a:pt x="9" y="82"/>
                  </a:lnTo>
                  <a:lnTo>
                    <a:pt x="11" y="85"/>
                  </a:lnTo>
                  <a:lnTo>
                    <a:pt x="18" y="89"/>
                  </a:lnTo>
                  <a:lnTo>
                    <a:pt x="21" y="94"/>
                  </a:lnTo>
                  <a:lnTo>
                    <a:pt x="25" y="95"/>
                  </a:lnTo>
                  <a:lnTo>
                    <a:pt x="27" y="98"/>
                  </a:lnTo>
                  <a:lnTo>
                    <a:pt x="26" y="103"/>
                  </a:lnTo>
                  <a:lnTo>
                    <a:pt x="22" y="106"/>
                  </a:lnTo>
                  <a:lnTo>
                    <a:pt x="17" y="107"/>
                  </a:lnTo>
                  <a:lnTo>
                    <a:pt x="12" y="106"/>
                  </a:lnTo>
                  <a:lnTo>
                    <a:pt x="6" y="111"/>
                  </a:lnTo>
                  <a:lnTo>
                    <a:pt x="14" y="117"/>
                  </a:lnTo>
                  <a:lnTo>
                    <a:pt x="27" y="116"/>
                  </a:lnTo>
                  <a:lnTo>
                    <a:pt x="30" y="111"/>
                  </a:lnTo>
                  <a:lnTo>
                    <a:pt x="36" y="116"/>
                  </a:lnTo>
                  <a:lnTo>
                    <a:pt x="53" y="116"/>
                  </a:lnTo>
                  <a:lnTo>
                    <a:pt x="60" y="100"/>
                  </a:lnTo>
                  <a:lnTo>
                    <a:pt x="63" y="100"/>
                  </a:lnTo>
                  <a:lnTo>
                    <a:pt x="74" y="119"/>
                  </a:lnTo>
                  <a:lnTo>
                    <a:pt x="79" y="118"/>
                  </a:lnTo>
                  <a:lnTo>
                    <a:pt x="79" y="114"/>
                  </a:lnTo>
                  <a:lnTo>
                    <a:pt x="81" y="114"/>
                  </a:lnTo>
                  <a:lnTo>
                    <a:pt x="84" y="117"/>
                  </a:lnTo>
                  <a:lnTo>
                    <a:pt x="87" y="117"/>
                  </a:lnTo>
                  <a:lnTo>
                    <a:pt x="92" y="123"/>
                  </a:lnTo>
                  <a:lnTo>
                    <a:pt x="96" y="123"/>
                  </a:lnTo>
                  <a:lnTo>
                    <a:pt x="101" y="119"/>
                  </a:lnTo>
                  <a:lnTo>
                    <a:pt x="100" y="107"/>
                  </a:lnTo>
                  <a:lnTo>
                    <a:pt x="103" y="102"/>
                  </a:lnTo>
                  <a:lnTo>
                    <a:pt x="100" y="97"/>
                  </a:lnTo>
                  <a:lnTo>
                    <a:pt x="111" y="89"/>
                  </a:lnTo>
                  <a:lnTo>
                    <a:pt x="119" y="87"/>
                  </a:lnTo>
                  <a:lnTo>
                    <a:pt x="124" y="80"/>
                  </a:lnTo>
                  <a:lnTo>
                    <a:pt x="124" y="69"/>
                  </a:lnTo>
                  <a:lnTo>
                    <a:pt x="118" y="62"/>
                  </a:lnTo>
                  <a:lnTo>
                    <a:pt x="117" y="58"/>
                  </a:lnTo>
                  <a:lnTo>
                    <a:pt x="120" y="53"/>
                  </a:lnTo>
                  <a:lnTo>
                    <a:pt x="140" y="46"/>
                  </a:lnTo>
                  <a:lnTo>
                    <a:pt x="144" y="43"/>
                  </a:lnTo>
                  <a:lnTo>
                    <a:pt x="144" y="38"/>
                  </a:lnTo>
                  <a:lnTo>
                    <a:pt x="151" y="38"/>
                  </a:lnTo>
                  <a:lnTo>
                    <a:pt x="155" y="39"/>
                  </a:lnTo>
                  <a:lnTo>
                    <a:pt x="155" y="38"/>
                  </a:lnTo>
                  <a:lnTo>
                    <a:pt x="154" y="32"/>
                  </a:lnTo>
                  <a:lnTo>
                    <a:pt x="154" y="27"/>
                  </a:lnTo>
                  <a:lnTo>
                    <a:pt x="157" y="24"/>
                  </a:lnTo>
                  <a:lnTo>
                    <a:pt x="161" y="25"/>
                  </a:lnTo>
                  <a:lnTo>
                    <a:pt x="170" y="31"/>
                  </a:lnTo>
                  <a:lnTo>
                    <a:pt x="173" y="28"/>
                  </a:lnTo>
                  <a:lnTo>
                    <a:pt x="173" y="31"/>
                  </a:lnTo>
                  <a:lnTo>
                    <a:pt x="165" y="17"/>
                  </a:lnTo>
                  <a:lnTo>
                    <a:pt x="160" y="4"/>
                  </a:lnTo>
                  <a:lnTo>
                    <a:pt x="152" y="0"/>
                  </a:lnTo>
                  <a:lnTo>
                    <a:pt x="145" y="0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6" name="Freeform 215">
              <a:extLst>
                <a:ext uri="{FF2B5EF4-FFF2-40B4-BE49-F238E27FC236}">
                  <a16:creationId xmlns:a16="http://schemas.microsoft.com/office/drawing/2014/main" id="{0BA8C255-1000-4856-9AF0-8C5E741BF9B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17306" y="2881660"/>
              <a:ext cx="41275" cy="33338"/>
            </a:xfrm>
            <a:custGeom>
              <a:avLst/>
              <a:gdLst/>
              <a:ahLst/>
              <a:cxnLst>
                <a:cxn ang="0">
                  <a:pos x="25" y="107"/>
                </a:cxn>
                <a:cxn ang="0">
                  <a:pos x="8" y="90"/>
                </a:cxn>
                <a:cxn ang="0">
                  <a:pos x="0" y="70"/>
                </a:cxn>
                <a:cxn ang="0">
                  <a:pos x="0" y="53"/>
                </a:cxn>
                <a:cxn ang="0">
                  <a:pos x="5" y="17"/>
                </a:cxn>
                <a:cxn ang="0">
                  <a:pos x="6" y="19"/>
                </a:cxn>
                <a:cxn ang="0">
                  <a:pos x="11" y="19"/>
                </a:cxn>
                <a:cxn ang="0">
                  <a:pos x="14" y="16"/>
                </a:cxn>
                <a:cxn ang="0">
                  <a:pos x="14" y="8"/>
                </a:cxn>
                <a:cxn ang="0">
                  <a:pos x="32" y="1"/>
                </a:cxn>
                <a:cxn ang="0">
                  <a:pos x="35" y="3"/>
                </a:cxn>
                <a:cxn ang="0">
                  <a:pos x="41" y="10"/>
                </a:cxn>
                <a:cxn ang="0">
                  <a:pos x="44" y="10"/>
                </a:cxn>
                <a:cxn ang="0">
                  <a:pos x="44" y="5"/>
                </a:cxn>
                <a:cxn ang="0">
                  <a:pos x="51" y="0"/>
                </a:cxn>
                <a:cxn ang="0">
                  <a:pos x="67" y="4"/>
                </a:cxn>
                <a:cxn ang="0">
                  <a:pos x="71" y="0"/>
                </a:cxn>
                <a:cxn ang="0">
                  <a:pos x="86" y="3"/>
                </a:cxn>
                <a:cxn ang="0">
                  <a:pos x="97" y="1"/>
                </a:cxn>
                <a:cxn ang="0">
                  <a:pos x="103" y="4"/>
                </a:cxn>
                <a:cxn ang="0">
                  <a:pos x="126" y="24"/>
                </a:cxn>
                <a:cxn ang="0">
                  <a:pos x="131" y="53"/>
                </a:cxn>
                <a:cxn ang="0">
                  <a:pos x="132" y="69"/>
                </a:cxn>
                <a:cxn ang="0">
                  <a:pos x="126" y="71"/>
                </a:cxn>
                <a:cxn ang="0">
                  <a:pos x="111" y="85"/>
                </a:cxn>
                <a:cxn ang="0">
                  <a:pos x="91" y="85"/>
                </a:cxn>
                <a:cxn ang="0">
                  <a:pos x="72" y="92"/>
                </a:cxn>
                <a:cxn ang="0">
                  <a:pos x="61" y="102"/>
                </a:cxn>
                <a:cxn ang="0">
                  <a:pos x="25" y="107"/>
                </a:cxn>
              </a:cxnLst>
              <a:rect l="0" t="0" r="r" b="b"/>
              <a:pathLst>
                <a:path w="132" h="107">
                  <a:moveTo>
                    <a:pt x="25" y="107"/>
                  </a:moveTo>
                  <a:lnTo>
                    <a:pt x="8" y="90"/>
                  </a:lnTo>
                  <a:lnTo>
                    <a:pt x="0" y="70"/>
                  </a:lnTo>
                  <a:lnTo>
                    <a:pt x="0" y="53"/>
                  </a:lnTo>
                  <a:lnTo>
                    <a:pt x="5" y="17"/>
                  </a:lnTo>
                  <a:lnTo>
                    <a:pt x="6" y="19"/>
                  </a:lnTo>
                  <a:lnTo>
                    <a:pt x="11" y="19"/>
                  </a:lnTo>
                  <a:lnTo>
                    <a:pt x="14" y="16"/>
                  </a:lnTo>
                  <a:lnTo>
                    <a:pt x="14" y="8"/>
                  </a:lnTo>
                  <a:lnTo>
                    <a:pt x="32" y="1"/>
                  </a:lnTo>
                  <a:lnTo>
                    <a:pt x="35" y="3"/>
                  </a:lnTo>
                  <a:lnTo>
                    <a:pt x="41" y="10"/>
                  </a:lnTo>
                  <a:lnTo>
                    <a:pt x="44" y="10"/>
                  </a:lnTo>
                  <a:lnTo>
                    <a:pt x="44" y="5"/>
                  </a:lnTo>
                  <a:lnTo>
                    <a:pt x="51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86" y="3"/>
                  </a:lnTo>
                  <a:lnTo>
                    <a:pt x="97" y="1"/>
                  </a:lnTo>
                  <a:lnTo>
                    <a:pt x="103" y="4"/>
                  </a:lnTo>
                  <a:lnTo>
                    <a:pt x="126" y="24"/>
                  </a:lnTo>
                  <a:lnTo>
                    <a:pt x="131" y="53"/>
                  </a:lnTo>
                  <a:lnTo>
                    <a:pt x="132" y="69"/>
                  </a:lnTo>
                  <a:lnTo>
                    <a:pt x="126" y="71"/>
                  </a:lnTo>
                  <a:lnTo>
                    <a:pt x="111" y="85"/>
                  </a:lnTo>
                  <a:lnTo>
                    <a:pt x="91" y="85"/>
                  </a:lnTo>
                  <a:lnTo>
                    <a:pt x="72" y="92"/>
                  </a:lnTo>
                  <a:lnTo>
                    <a:pt x="61" y="102"/>
                  </a:lnTo>
                  <a:lnTo>
                    <a:pt x="25" y="107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7" name="Freeform 216">
              <a:extLst>
                <a:ext uri="{FF2B5EF4-FFF2-40B4-BE49-F238E27FC236}">
                  <a16:creationId xmlns:a16="http://schemas.microsoft.com/office/drawing/2014/main" id="{6D69A0B2-C280-4FAF-9E11-84C0D54681E6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10956" y="2734022"/>
              <a:ext cx="165100" cy="115888"/>
            </a:xfrm>
            <a:custGeom>
              <a:avLst/>
              <a:gdLst/>
              <a:ahLst/>
              <a:cxnLst>
                <a:cxn ang="0">
                  <a:pos x="449" y="356"/>
                </a:cxn>
                <a:cxn ang="0">
                  <a:pos x="399" y="334"/>
                </a:cxn>
                <a:cxn ang="0">
                  <a:pos x="373" y="328"/>
                </a:cxn>
                <a:cxn ang="0">
                  <a:pos x="327" y="347"/>
                </a:cxn>
                <a:cxn ang="0">
                  <a:pos x="291" y="364"/>
                </a:cxn>
                <a:cxn ang="0">
                  <a:pos x="206" y="355"/>
                </a:cxn>
                <a:cxn ang="0">
                  <a:pos x="158" y="351"/>
                </a:cxn>
                <a:cxn ang="0">
                  <a:pos x="153" y="328"/>
                </a:cxn>
                <a:cxn ang="0">
                  <a:pos x="131" y="322"/>
                </a:cxn>
                <a:cxn ang="0">
                  <a:pos x="134" y="295"/>
                </a:cxn>
                <a:cxn ang="0">
                  <a:pos x="115" y="293"/>
                </a:cxn>
                <a:cxn ang="0">
                  <a:pos x="72" y="270"/>
                </a:cxn>
                <a:cxn ang="0">
                  <a:pos x="69" y="246"/>
                </a:cxn>
                <a:cxn ang="0">
                  <a:pos x="49" y="238"/>
                </a:cxn>
                <a:cxn ang="0">
                  <a:pos x="35" y="207"/>
                </a:cxn>
                <a:cxn ang="0">
                  <a:pos x="19" y="182"/>
                </a:cxn>
                <a:cxn ang="0">
                  <a:pos x="0" y="172"/>
                </a:cxn>
                <a:cxn ang="0">
                  <a:pos x="35" y="162"/>
                </a:cxn>
                <a:cxn ang="0">
                  <a:pos x="59" y="138"/>
                </a:cxn>
                <a:cxn ang="0">
                  <a:pos x="73" y="112"/>
                </a:cxn>
                <a:cxn ang="0">
                  <a:pos x="91" y="85"/>
                </a:cxn>
                <a:cxn ang="0">
                  <a:pos x="99" y="63"/>
                </a:cxn>
                <a:cxn ang="0">
                  <a:pos x="110" y="46"/>
                </a:cxn>
                <a:cxn ang="0">
                  <a:pos x="132" y="39"/>
                </a:cxn>
                <a:cxn ang="0">
                  <a:pos x="144" y="25"/>
                </a:cxn>
                <a:cxn ang="0">
                  <a:pos x="168" y="22"/>
                </a:cxn>
                <a:cxn ang="0">
                  <a:pos x="210" y="27"/>
                </a:cxn>
                <a:cxn ang="0">
                  <a:pos x="241" y="22"/>
                </a:cxn>
                <a:cxn ang="0">
                  <a:pos x="261" y="37"/>
                </a:cxn>
                <a:cxn ang="0">
                  <a:pos x="295" y="21"/>
                </a:cxn>
                <a:cxn ang="0">
                  <a:pos x="346" y="0"/>
                </a:cxn>
                <a:cxn ang="0">
                  <a:pos x="360" y="1"/>
                </a:cxn>
                <a:cxn ang="0">
                  <a:pos x="386" y="25"/>
                </a:cxn>
                <a:cxn ang="0">
                  <a:pos x="397" y="55"/>
                </a:cxn>
                <a:cxn ang="0">
                  <a:pos x="422" y="97"/>
                </a:cxn>
                <a:cxn ang="0">
                  <a:pos x="438" y="146"/>
                </a:cxn>
                <a:cxn ang="0">
                  <a:pos x="436" y="182"/>
                </a:cxn>
                <a:cxn ang="0">
                  <a:pos x="440" y="207"/>
                </a:cxn>
                <a:cxn ang="0">
                  <a:pos x="440" y="225"/>
                </a:cxn>
                <a:cxn ang="0">
                  <a:pos x="462" y="241"/>
                </a:cxn>
                <a:cxn ang="0">
                  <a:pos x="483" y="232"/>
                </a:cxn>
                <a:cxn ang="0">
                  <a:pos x="506" y="226"/>
                </a:cxn>
                <a:cxn ang="0">
                  <a:pos x="521" y="230"/>
                </a:cxn>
                <a:cxn ang="0">
                  <a:pos x="523" y="254"/>
                </a:cxn>
                <a:cxn ang="0">
                  <a:pos x="518" y="270"/>
                </a:cxn>
                <a:cxn ang="0">
                  <a:pos x="502" y="279"/>
                </a:cxn>
                <a:cxn ang="0">
                  <a:pos x="485" y="296"/>
                </a:cxn>
                <a:cxn ang="0">
                  <a:pos x="475" y="296"/>
                </a:cxn>
                <a:cxn ang="0">
                  <a:pos x="487" y="277"/>
                </a:cxn>
                <a:cxn ang="0">
                  <a:pos x="480" y="263"/>
                </a:cxn>
                <a:cxn ang="0">
                  <a:pos x="472" y="299"/>
                </a:cxn>
                <a:cxn ang="0">
                  <a:pos x="467" y="317"/>
                </a:cxn>
                <a:cxn ang="0">
                  <a:pos x="465" y="344"/>
                </a:cxn>
              </a:cxnLst>
              <a:rect l="0" t="0" r="r" b="b"/>
              <a:pathLst>
                <a:path w="523" h="364">
                  <a:moveTo>
                    <a:pt x="467" y="355"/>
                  </a:moveTo>
                  <a:lnTo>
                    <a:pt x="449" y="356"/>
                  </a:lnTo>
                  <a:lnTo>
                    <a:pt x="429" y="343"/>
                  </a:lnTo>
                  <a:lnTo>
                    <a:pt x="399" y="334"/>
                  </a:lnTo>
                  <a:lnTo>
                    <a:pt x="393" y="329"/>
                  </a:lnTo>
                  <a:lnTo>
                    <a:pt x="373" y="328"/>
                  </a:lnTo>
                  <a:lnTo>
                    <a:pt x="347" y="337"/>
                  </a:lnTo>
                  <a:lnTo>
                    <a:pt x="327" y="347"/>
                  </a:lnTo>
                  <a:lnTo>
                    <a:pt x="308" y="359"/>
                  </a:lnTo>
                  <a:lnTo>
                    <a:pt x="291" y="364"/>
                  </a:lnTo>
                  <a:lnTo>
                    <a:pt x="247" y="356"/>
                  </a:lnTo>
                  <a:lnTo>
                    <a:pt x="206" y="355"/>
                  </a:lnTo>
                  <a:lnTo>
                    <a:pt x="172" y="351"/>
                  </a:lnTo>
                  <a:lnTo>
                    <a:pt x="158" y="351"/>
                  </a:lnTo>
                  <a:lnTo>
                    <a:pt x="147" y="343"/>
                  </a:lnTo>
                  <a:lnTo>
                    <a:pt x="153" y="328"/>
                  </a:lnTo>
                  <a:lnTo>
                    <a:pt x="141" y="324"/>
                  </a:lnTo>
                  <a:lnTo>
                    <a:pt x="131" y="322"/>
                  </a:lnTo>
                  <a:lnTo>
                    <a:pt x="124" y="306"/>
                  </a:lnTo>
                  <a:lnTo>
                    <a:pt x="134" y="295"/>
                  </a:lnTo>
                  <a:lnTo>
                    <a:pt x="126" y="284"/>
                  </a:lnTo>
                  <a:lnTo>
                    <a:pt x="115" y="293"/>
                  </a:lnTo>
                  <a:lnTo>
                    <a:pt x="87" y="283"/>
                  </a:lnTo>
                  <a:lnTo>
                    <a:pt x="72" y="270"/>
                  </a:lnTo>
                  <a:lnTo>
                    <a:pt x="71" y="256"/>
                  </a:lnTo>
                  <a:lnTo>
                    <a:pt x="69" y="246"/>
                  </a:lnTo>
                  <a:lnTo>
                    <a:pt x="60" y="241"/>
                  </a:lnTo>
                  <a:lnTo>
                    <a:pt x="49" y="238"/>
                  </a:lnTo>
                  <a:lnTo>
                    <a:pt x="40" y="225"/>
                  </a:lnTo>
                  <a:lnTo>
                    <a:pt x="35" y="207"/>
                  </a:lnTo>
                  <a:lnTo>
                    <a:pt x="30" y="194"/>
                  </a:lnTo>
                  <a:lnTo>
                    <a:pt x="19" y="182"/>
                  </a:lnTo>
                  <a:lnTo>
                    <a:pt x="5" y="176"/>
                  </a:lnTo>
                  <a:lnTo>
                    <a:pt x="0" y="172"/>
                  </a:lnTo>
                  <a:lnTo>
                    <a:pt x="3" y="172"/>
                  </a:lnTo>
                  <a:lnTo>
                    <a:pt x="35" y="162"/>
                  </a:lnTo>
                  <a:lnTo>
                    <a:pt x="51" y="155"/>
                  </a:lnTo>
                  <a:lnTo>
                    <a:pt x="59" y="138"/>
                  </a:lnTo>
                  <a:lnTo>
                    <a:pt x="66" y="128"/>
                  </a:lnTo>
                  <a:lnTo>
                    <a:pt x="73" y="112"/>
                  </a:lnTo>
                  <a:lnTo>
                    <a:pt x="78" y="98"/>
                  </a:lnTo>
                  <a:lnTo>
                    <a:pt x="91" y="85"/>
                  </a:lnTo>
                  <a:lnTo>
                    <a:pt x="93" y="74"/>
                  </a:lnTo>
                  <a:lnTo>
                    <a:pt x="99" y="63"/>
                  </a:lnTo>
                  <a:lnTo>
                    <a:pt x="101" y="55"/>
                  </a:lnTo>
                  <a:lnTo>
                    <a:pt x="110" y="46"/>
                  </a:lnTo>
                  <a:lnTo>
                    <a:pt x="125" y="39"/>
                  </a:lnTo>
                  <a:lnTo>
                    <a:pt x="132" y="39"/>
                  </a:lnTo>
                  <a:lnTo>
                    <a:pt x="140" y="32"/>
                  </a:lnTo>
                  <a:lnTo>
                    <a:pt x="144" y="25"/>
                  </a:lnTo>
                  <a:lnTo>
                    <a:pt x="151" y="22"/>
                  </a:lnTo>
                  <a:lnTo>
                    <a:pt x="168" y="22"/>
                  </a:lnTo>
                  <a:lnTo>
                    <a:pt x="187" y="25"/>
                  </a:lnTo>
                  <a:lnTo>
                    <a:pt x="210" y="27"/>
                  </a:lnTo>
                  <a:lnTo>
                    <a:pt x="225" y="24"/>
                  </a:lnTo>
                  <a:lnTo>
                    <a:pt x="241" y="22"/>
                  </a:lnTo>
                  <a:lnTo>
                    <a:pt x="252" y="32"/>
                  </a:lnTo>
                  <a:lnTo>
                    <a:pt x="261" y="37"/>
                  </a:lnTo>
                  <a:lnTo>
                    <a:pt x="277" y="26"/>
                  </a:lnTo>
                  <a:lnTo>
                    <a:pt x="295" y="21"/>
                  </a:lnTo>
                  <a:lnTo>
                    <a:pt x="312" y="21"/>
                  </a:lnTo>
                  <a:lnTo>
                    <a:pt x="346" y="0"/>
                  </a:lnTo>
                  <a:lnTo>
                    <a:pt x="352" y="1"/>
                  </a:lnTo>
                  <a:lnTo>
                    <a:pt x="360" y="1"/>
                  </a:lnTo>
                  <a:lnTo>
                    <a:pt x="372" y="11"/>
                  </a:lnTo>
                  <a:lnTo>
                    <a:pt x="386" y="25"/>
                  </a:lnTo>
                  <a:lnTo>
                    <a:pt x="394" y="38"/>
                  </a:lnTo>
                  <a:lnTo>
                    <a:pt x="397" y="55"/>
                  </a:lnTo>
                  <a:lnTo>
                    <a:pt x="409" y="76"/>
                  </a:lnTo>
                  <a:lnTo>
                    <a:pt x="422" y="97"/>
                  </a:lnTo>
                  <a:lnTo>
                    <a:pt x="433" y="117"/>
                  </a:lnTo>
                  <a:lnTo>
                    <a:pt x="438" y="146"/>
                  </a:lnTo>
                  <a:lnTo>
                    <a:pt x="438" y="166"/>
                  </a:lnTo>
                  <a:lnTo>
                    <a:pt x="436" y="182"/>
                  </a:lnTo>
                  <a:lnTo>
                    <a:pt x="438" y="194"/>
                  </a:lnTo>
                  <a:lnTo>
                    <a:pt x="440" y="207"/>
                  </a:lnTo>
                  <a:lnTo>
                    <a:pt x="440" y="221"/>
                  </a:lnTo>
                  <a:lnTo>
                    <a:pt x="440" y="225"/>
                  </a:lnTo>
                  <a:lnTo>
                    <a:pt x="448" y="224"/>
                  </a:lnTo>
                  <a:lnTo>
                    <a:pt x="462" y="241"/>
                  </a:lnTo>
                  <a:lnTo>
                    <a:pt x="472" y="240"/>
                  </a:lnTo>
                  <a:lnTo>
                    <a:pt x="483" y="232"/>
                  </a:lnTo>
                  <a:lnTo>
                    <a:pt x="497" y="230"/>
                  </a:lnTo>
                  <a:lnTo>
                    <a:pt x="506" y="226"/>
                  </a:lnTo>
                  <a:lnTo>
                    <a:pt x="515" y="226"/>
                  </a:lnTo>
                  <a:lnTo>
                    <a:pt x="521" y="230"/>
                  </a:lnTo>
                  <a:lnTo>
                    <a:pt x="523" y="237"/>
                  </a:lnTo>
                  <a:lnTo>
                    <a:pt x="523" y="254"/>
                  </a:lnTo>
                  <a:lnTo>
                    <a:pt x="521" y="265"/>
                  </a:lnTo>
                  <a:lnTo>
                    <a:pt x="518" y="270"/>
                  </a:lnTo>
                  <a:lnTo>
                    <a:pt x="513" y="277"/>
                  </a:lnTo>
                  <a:lnTo>
                    <a:pt x="502" y="279"/>
                  </a:lnTo>
                  <a:lnTo>
                    <a:pt x="492" y="286"/>
                  </a:lnTo>
                  <a:lnTo>
                    <a:pt x="485" y="296"/>
                  </a:lnTo>
                  <a:lnTo>
                    <a:pt x="478" y="302"/>
                  </a:lnTo>
                  <a:lnTo>
                    <a:pt x="475" y="296"/>
                  </a:lnTo>
                  <a:lnTo>
                    <a:pt x="481" y="289"/>
                  </a:lnTo>
                  <a:lnTo>
                    <a:pt x="487" y="277"/>
                  </a:lnTo>
                  <a:lnTo>
                    <a:pt x="487" y="263"/>
                  </a:lnTo>
                  <a:lnTo>
                    <a:pt x="480" y="263"/>
                  </a:lnTo>
                  <a:lnTo>
                    <a:pt x="476" y="286"/>
                  </a:lnTo>
                  <a:lnTo>
                    <a:pt x="472" y="299"/>
                  </a:lnTo>
                  <a:lnTo>
                    <a:pt x="469" y="310"/>
                  </a:lnTo>
                  <a:lnTo>
                    <a:pt x="467" y="317"/>
                  </a:lnTo>
                  <a:lnTo>
                    <a:pt x="467" y="336"/>
                  </a:lnTo>
                  <a:lnTo>
                    <a:pt x="465" y="344"/>
                  </a:lnTo>
                  <a:lnTo>
                    <a:pt x="467" y="35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8" name="Freeform 217">
              <a:extLst>
                <a:ext uri="{FF2B5EF4-FFF2-40B4-BE49-F238E27FC236}">
                  <a16:creationId xmlns:a16="http://schemas.microsoft.com/office/drawing/2014/main" id="{C0345BAE-94C9-43F2-A0AE-0FEDD1BE7DE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66519" y="2397472"/>
              <a:ext cx="85725" cy="69850"/>
            </a:xfrm>
            <a:custGeom>
              <a:avLst/>
              <a:gdLst/>
              <a:ahLst/>
              <a:cxnLst>
                <a:cxn ang="0">
                  <a:pos x="124" y="0"/>
                </a:cxn>
                <a:cxn ang="0">
                  <a:pos x="140" y="5"/>
                </a:cxn>
                <a:cxn ang="0">
                  <a:pos x="159" y="13"/>
                </a:cxn>
                <a:cxn ang="0">
                  <a:pos x="184" y="21"/>
                </a:cxn>
                <a:cxn ang="0">
                  <a:pos x="239" y="26"/>
                </a:cxn>
                <a:cxn ang="0">
                  <a:pos x="253" y="15"/>
                </a:cxn>
                <a:cxn ang="0">
                  <a:pos x="265" y="22"/>
                </a:cxn>
                <a:cxn ang="0">
                  <a:pos x="264" y="38"/>
                </a:cxn>
                <a:cxn ang="0">
                  <a:pos x="244" y="64"/>
                </a:cxn>
                <a:cxn ang="0">
                  <a:pos x="242" y="91"/>
                </a:cxn>
                <a:cxn ang="0">
                  <a:pos x="240" y="116"/>
                </a:cxn>
                <a:cxn ang="0">
                  <a:pos x="243" y="127"/>
                </a:cxn>
                <a:cxn ang="0">
                  <a:pos x="232" y="143"/>
                </a:cxn>
                <a:cxn ang="0">
                  <a:pos x="224" y="154"/>
                </a:cxn>
                <a:cxn ang="0">
                  <a:pos x="237" y="162"/>
                </a:cxn>
                <a:cxn ang="0">
                  <a:pos x="261" y="178"/>
                </a:cxn>
                <a:cxn ang="0">
                  <a:pos x="250" y="194"/>
                </a:cxn>
                <a:cxn ang="0">
                  <a:pos x="233" y="176"/>
                </a:cxn>
                <a:cxn ang="0">
                  <a:pos x="229" y="198"/>
                </a:cxn>
                <a:cxn ang="0">
                  <a:pos x="224" y="220"/>
                </a:cxn>
                <a:cxn ang="0">
                  <a:pos x="206" y="215"/>
                </a:cxn>
                <a:cxn ang="0">
                  <a:pos x="183" y="220"/>
                </a:cxn>
                <a:cxn ang="0">
                  <a:pos x="153" y="201"/>
                </a:cxn>
                <a:cxn ang="0">
                  <a:pos x="134" y="186"/>
                </a:cxn>
                <a:cxn ang="0">
                  <a:pos x="104" y="171"/>
                </a:cxn>
                <a:cxn ang="0">
                  <a:pos x="65" y="185"/>
                </a:cxn>
                <a:cxn ang="0">
                  <a:pos x="50" y="192"/>
                </a:cxn>
                <a:cxn ang="0">
                  <a:pos x="56" y="155"/>
                </a:cxn>
                <a:cxn ang="0">
                  <a:pos x="60" y="139"/>
                </a:cxn>
                <a:cxn ang="0">
                  <a:pos x="43" y="144"/>
                </a:cxn>
                <a:cxn ang="0">
                  <a:pos x="28" y="140"/>
                </a:cxn>
                <a:cxn ang="0">
                  <a:pos x="14" y="139"/>
                </a:cxn>
                <a:cxn ang="0">
                  <a:pos x="5" y="119"/>
                </a:cxn>
                <a:cxn ang="0">
                  <a:pos x="7" y="100"/>
                </a:cxn>
                <a:cxn ang="0">
                  <a:pos x="16" y="94"/>
                </a:cxn>
                <a:cxn ang="0">
                  <a:pos x="3" y="79"/>
                </a:cxn>
                <a:cxn ang="0">
                  <a:pos x="5" y="72"/>
                </a:cxn>
                <a:cxn ang="0">
                  <a:pos x="3" y="49"/>
                </a:cxn>
                <a:cxn ang="0">
                  <a:pos x="35" y="38"/>
                </a:cxn>
                <a:cxn ang="0">
                  <a:pos x="39" y="30"/>
                </a:cxn>
                <a:cxn ang="0">
                  <a:pos x="54" y="21"/>
                </a:cxn>
                <a:cxn ang="0">
                  <a:pos x="77" y="13"/>
                </a:cxn>
                <a:cxn ang="0">
                  <a:pos x="108" y="16"/>
                </a:cxn>
                <a:cxn ang="0">
                  <a:pos x="111" y="5"/>
                </a:cxn>
              </a:cxnLst>
              <a:rect l="0" t="0" r="r" b="b"/>
              <a:pathLst>
                <a:path w="267" h="220">
                  <a:moveTo>
                    <a:pt x="121" y="5"/>
                  </a:moveTo>
                  <a:lnTo>
                    <a:pt x="124" y="0"/>
                  </a:lnTo>
                  <a:lnTo>
                    <a:pt x="131" y="9"/>
                  </a:lnTo>
                  <a:lnTo>
                    <a:pt x="140" y="5"/>
                  </a:lnTo>
                  <a:lnTo>
                    <a:pt x="147" y="6"/>
                  </a:lnTo>
                  <a:lnTo>
                    <a:pt x="159" y="13"/>
                  </a:lnTo>
                  <a:lnTo>
                    <a:pt x="179" y="15"/>
                  </a:lnTo>
                  <a:lnTo>
                    <a:pt x="184" y="21"/>
                  </a:lnTo>
                  <a:lnTo>
                    <a:pt x="196" y="25"/>
                  </a:lnTo>
                  <a:lnTo>
                    <a:pt x="239" y="26"/>
                  </a:lnTo>
                  <a:lnTo>
                    <a:pt x="250" y="22"/>
                  </a:lnTo>
                  <a:lnTo>
                    <a:pt x="253" y="15"/>
                  </a:lnTo>
                  <a:lnTo>
                    <a:pt x="260" y="16"/>
                  </a:lnTo>
                  <a:lnTo>
                    <a:pt x="265" y="22"/>
                  </a:lnTo>
                  <a:lnTo>
                    <a:pt x="267" y="30"/>
                  </a:lnTo>
                  <a:lnTo>
                    <a:pt x="264" y="38"/>
                  </a:lnTo>
                  <a:lnTo>
                    <a:pt x="253" y="49"/>
                  </a:lnTo>
                  <a:lnTo>
                    <a:pt x="244" y="64"/>
                  </a:lnTo>
                  <a:lnTo>
                    <a:pt x="238" y="78"/>
                  </a:lnTo>
                  <a:lnTo>
                    <a:pt x="242" y="91"/>
                  </a:lnTo>
                  <a:lnTo>
                    <a:pt x="239" y="110"/>
                  </a:lnTo>
                  <a:lnTo>
                    <a:pt x="240" y="116"/>
                  </a:lnTo>
                  <a:lnTo>
                    <a:pt x="243" y="121"/>
                  </a:lnTo>
                  <a:lnTo>
                    <a:pt x="243" y="127"/>
                  </a:lnTo>
                  <a:lnTo>
                    <a:pt x="240" y="134"/>
                  </a:lnTo>
                  <a:lnTo>
                    <a:pt x="232" y="143"/>
                  </a:lnTo>
                  <a:lnTo>
                    <a:pt x="227" y="146"/>
                  </a:lnTo>
                  <a:lnTo>
                    <a:pt x="224" y="154"/>
                  </a:lnTo>
                  <a:lnTo>
                    <a:pt x="228" y="161"/>
                  </a:lnTo>
                  <a:lnTo>
                    <a:pt x="237" y="162"/>
                  </a:lnTo>
                  <a:lnTo>
                    <a:pt x="250" y="161"/>
                  </a:lnTo>
                  <a:lnTo>
                    <a:pt x="261" y="178"/>
                  </a:lnTo>
                  <a:lnTo>
                    <a:pt x="260" y="194"/>
                  </a:lnTo>
                  <a:lnTo>
                    <a:pt x="250" y="194"/>
                  </a:lnTo>
                  <a:lnTo>
                    <a:pt x="242" y="183"/>
                  </a:lnTo>
                  <a:lnTo>
                    <a:pt x="233" y="176"/>
                  </a:lnTo>
                  <a:lnTo>
                    <a:pt x="233" y="191"/>
                  </a:lnTo>
                  <a:lnTo>
                    <a:pt x="229" y="198"/>
                  </a:lnTo>
                  <a:lnTo>
                    <a:pt x="223" y="213"/>
                  </a:lnTo>
                  <a:lnTo>
                    <a:pt x="224" y="220"/>
                  </a:lnTo>
                  <a:lnTo>
                    <a:pt x="223" y="219"/>
                  </a:lnTo>
                  <a:lnTo>
                    <a:pt x="206" y="215"/>
                  </a:lnTo>
                  <a:lnTo>
                    <a:pt x="191" y="217"/>
                  </a:lnTo>
                  <a:lnTo>
                    <a:pt x="183" y="220"/>
                  </a:lnTo>
                  <a:lnTo>
                    <a:pt x="175" y="220"/>
                  </a:lnTo>
                  <a:lnTo>
                    <a:pt x="153" y="201"/>
                  </a:lnTo>
                  <a:lnTo>
                    <a:pt x="148" y="191"/>
                  </a:lnTo>
                  <a:lnTo>
                    <a:pt x="134" y="186"/>
                  </a:lnTo>
                  <a:lnTo>
                    <a:pt x="120" y="175"/>
                  </a:lnTo>
                  <a:lnTo>
                    <a:pt x="104" y="171"/>
                  </a:lnTo>
                  <a:lnTo>
                    <a:pt x="78" y="175"/>
                  </a:lnTo>
                  <a:lnTo>
                    <a:pt x="65" y="185"/>
                  </a:lnTo>
                  <a:lnTo>
                    <a:pt x="56" y="186"/>
                  </a:lnTo>
                  <a:lnTo>
                    <a:pt x="50" y="192"/>
                  </a:lnTo>
                  <a:lnTo>
                    <a:pt x="54" y="180"/>
                  </a:lnTo>
                  <a:lnTo>
                    <a:pt x="56" y="155"/>
                  </a:lnTo>
                  <a:lnTo>
                    <a:pt x="60" y="144"/>
                  </a:lnTo>
                  <a:lnTo>
                    <a:pt x="60" y="139"/>
                  </a:lnTo>
                  <a:lnTo>
                    <a:pt x="45" y="137"/>
                  </a:lnTo>
                  <a:lnTo>
                    <a:pt x="43" y="144"/>
                  </a:lnTo>
                  <a:lnTo>
                    <a:pt x="34" y="149"/>
                  </a:lnTo>
                  <a:lnTo>
                    <a:pt x="28" y="140"/>
                  </a:lnTo>
                  <a:lnTo>
                    <a:pt x="22" y="142"/>
                  </a:lnTo>
                  <a:lnTo>
                    <a:pt x="14" y="139"/>
                  </a:lnTo>
                  <a:lnTo>
                    <a:pt x="11" y="128"/>
                  </a:lnTo>
                  <a:lnTo>
                    <a:pt x="5" y="119"/>
                  </a:lnTo>
                  <a:lnTo>
                    <a:pt x="3" y="110"/>
                  </a:lnTo>
                  <a:lnTo>
                    <a:pt x="7" y="100"/>
                  </a:lnTo>
                  <a:lnTo>
                    <a:pt x="18" y="97"/>
                  </a:lnTo>
                  <a:lnTo>
                    <a:pt x="16" y="94"/>
                  </a:lnTo>
                  <a:lnTo>
                    <a:pt x="2" y="92"/>
                  </a:lnTo>
                  <a:lnTo>
                    <a:pt x="3" y="79"/>
                  </a:lnTo>
                  <a:lnTo>
                    <a:pt x="6" y="75"/>
                  </a:lnTo>
                  <a:lnTo>
                    <a:pt x="5" y="72"/>
                  </a:lnTo>
                  <a:lnTo>
                    <a:pt x="0" y="70"/>
                  </a:lnTo>
                  <a:lnTo>
                    <a:pt x="3" y="49"/>
                  </a:lnTo>
                  <a:lnTo>
                    <a:pt x="8" y="46"/>
                  </a:lnTo>
                  <a:lnTo>
                    <a:pt x="35" y="38"/>
                  </a:lnTo>
                  <a:lnTo>
                    <a:pt x="35" y="33"/>
                  </a:lnTo>
                  <a:lnTo>
                    <a:pt x="39" y="30"/>
                  </a:lnTo>
                  <a:lnTo>
                    <a:pt x="48" y="27"/>
                  </a:lnTo>
                  <a:lnTo>
                    <a:pt x="54" y="21"/>
                  </a:lnTo>
                  <a:lnTo>
                    <a:pt x="75" y="22"/>
                  </a:lnTo>
                  <a:lnTo>
                    <a:pt x="77" y="13"/>
                  </a:lnTo>
                  <a:lnTo>
                    <a:pt x="87" y="19"/>
                  </a:lnTo>
                  <a:lnTo>
                    <a:pt x="108" y="16"/>
                  </a:lnTo>
                  <a:lnTo>
                    <a:pt x="113" y="13"/>
                  </a:lnTo>
                  <a:lnTo>
                    <a:pt x="111" y="5"/>
                  </a:lnTo>
                  <a:lnTo>
                    <a:pt x="121" y="5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79" name="Freeform 218">
              <a:extLst>
                <a:ext uri="{FF2B5EF4-FFF2-40B4-BE49-F238E27FC236}">
                  <a16:creationId xmlns:a16="http://schemas.microsoft.com/office/drawing/2014/main" id="{B731E7C6-3BED-4092-AB25-3B32D69DF59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117306" y="1964085"/>
              <a:ext cx="188913" cy="425450"/>
            </a:xfrm>
            <a:custGeom>
              <a:avLst/>
              <a:gdLst/>
              <a:ahLst/>
              <a:cxnLst>
                <a:cxn ang="0">
                  <a:pos x="46" y="207"/>
                </a:cxn>
                <a:cxn ang="0">
                  <a:pos x="162" y="322"/>
                </a:cxn>
                <a:cxn ang="0">
                  <a:pos x="159" y="379"/>
                </a:cxn>
                <a:cxn ang="0">
                  <a:pos x="161" y="435"/>
                </a:cxn>
                <a:cxn ang="0">
                  <a:pos x="183" y="520"/>
                </a:cxn>
                <a:cxn ang="0">
                  <a:pos x="189" y="605"/>
                </a:cxn>
                <a:cxn ang="0">
                  <a:pos x="211" y="625"/>
                </a:cxn>
                <a:cxn ang="0">
                  <a:pos x="240" y="648"/>
                </a:cxn>
                <a:cxn ang="0">
                  <a:pos x="270" y="734"/>
                </a:cxn>
                <a:cxn ang="0">
                  <a:pos x="251" y="743"/>
                </a:cxn>
                <a:cxn ang="0">
                  <a:pos x="200" y="801"/>
                </a:cxn>
                <a:cxn ang="0">
                  <a:pos x="118" y="918"/>
                </a:cxn>
                <a:cxn ang="0">
                  <a:pos x="90" y="949"/>
                </a:cxn>
                <a:cxn ang="0">
                  <a:pos x="63" y="972"/>
                </a:cxn>
                <a:cxn ang="0">
                  <a:pos x="39" y="990"/>
                </a:cxn>
                <a:cxn ang="0">
                  <a:pos x="21" y="1019"/>
                </a:cxn>
                <a:cxn ang="0">
                  <a:pos x="33" y="1065"/>
                </a:cxn>
                <a:cxn ang="0">
                  <a:pos x="43" y="1120"/>
                </a:cxn>
                <a:cxn ang="0">
                  <a:pos x="57" y="1152"/>
                </a:cxn>
                <a:cxn ang="0">
                  <a:pos x="44" y="1159"/>
                </a:cxn>
                <a:cxn ang="0">
                  <a:pos x="39" y="1202"/>
                </a:cxn>
                <a:cxn ang="0">
                  <a:pos x="37" y="1224"/>
                </a:cxn>
                <a:cxn ang="0">
                  <a:pos x="43" y="1241"/>
                </a:cxn>
                <a:cxn ang="0">
                  <a:pos x="64" y="1257"/>
                </a:cxn>
                <a:cxn ang="0">
                  <a:pos x="100" y="1278"/>
                </a:cxn>
                <a:cxn ang="0">
                  <a:pos x="122" y="1288"/>
                </a:cxn>
                <a:cxn ang="0">
                  <a:pos x="136" y="1324"/>
                </a:cxn>
                <a:cxn ang="0">
                  <a:pos x="139" y="1333"/>
                </a:cxn>
                <a:cxn ang="0">
                  <a:pos x="157" y="1327"/>
                </a:cxn>
                <a:cxn ang="0">
                  <a:pos x="200" y="1316"/>
                </a:cxn>
                <a:cxn ang="0">
                  <a:pos x="229" y="1299"/>
                </a:cxn>
                <a:cxn ang="0">
                  <a:pos x="268" y="1276"/>
                </a:cxn>
                <a:cxn ang="0">
                  <a:pos x="290" y="1272"/>
                </a:cxn>
                <a:cxn ang="0">
                  <a:pos x="329" y="1268"/>
                </a:cxn>
                <a:cxn ang="0">
                  <a:pos x="377" y="1265"/>
                </a:cxn>
                <a:cxn ang="0">
                  <a:pos x="423" y="1231"/>
                </a:cxn>
                <a:cxn ang="0">
                  <a:pos x="576" y="1050"/>
                </a:cxn>
                <a:cxn ang="0">
                  <a:pos x="579" y="962"/>
                </a:cxn>
                <a:cxn ang="0">
                  <a:pos x="530" y="891"/>
                </a:cxn>
                <a:cxn ang="0">
                  <a:pos x="549" y="822"/>
                </a:cxn>
                <a:cxn ang="0">
                  <a:pos x="520" y="753"/>
                </a:cxn>
                <a:cxn ang="0">
                  <a:pos x="507" y="699"/>
                </a:cxn>
                <a:cxn ang="0">
                  <a:pos x="525" y="639"/>
                </a:cxn>
                <a:cxn ang="0">
                  <a:pos x="495" y="546"/>
                </a:cxn>
                <a:cxn ang="0">
                  <a:pos x="474" y="469"/>
                </a:cxn>
                <a:cxn ang="0">
                  <a:pos x="514" y="354"/>
                </a:cxn>
                <a:cxn ang="0">
                  <a:pos x="456" y="291"/>
                </a:cxn>
                <a:cxn ang="0">
                  <a:pos x="434" y="232"/>
                </a:cxn>
                <a:cxn ang="0">
                  <a:pos x="436" y="185"/>
                </a:cxn>
                <a:cxn ang="0">
                  <a:pos x="460" y="126"/>
                </a:cxn>
                <a:cxn ang="0">
                  <a:pos x="453" y="41"/>
                </a:cxn>
                <a:cxn ang="0">
                  <a:pos x="409" y="0"/>
                </a:cxn>
                <a:cxn ang="0">
                  <a:pos x="310" y="32"/>
                </a:cxn>
                <a:cxn ang="0">
                  <a:pos x="283" y="132"/>
                </a:cxn>
                <a:cxn ang="0">
                  <a:pos x="248" y="201"/>
                </a:cxn>
                <a:cxn ang="0">
                  <a:pos x="207" y="205"/>
                </a:cxn>
                <a:cxn ang="0">
                  <a:pos x="156" y="214"/>
                </a:cxn>
                <a:cxn ang="0">
                  <a:pos x="98" y="196"/>
                </a:cxn>
                <a:cxn ang="0">
                  <a:pos x="37" y="116"/>
                </a:cxn>
                <a:cxn ang="0">
                  <a:pos x="20" y="150"/>
                </a:cxn>
              </a:cxnLst>
              <a:rect l="0" t="0" r="r" b="b"/>
              <a:pathLst>
                <a:path w="593" h="1339">
                  <a:moveTo>
                    <a:pt x="0" y="156"/>
                  </a:moveTo>
                  <a:lnTo>
                    <a:pt x="3" y="156"/>
                  </a:lnTo>
                  <a:lnTo>
                    <a:pt x="5" y="161"/>
                  </a:lnTo>
                  <a:lnTo>
                    <a:pt x="46" y="207"/>
                  </a:lnTo>
                  <a:lnTo>
                    <a:pt x="76" y="237"/>
                  </a:lnTo>
                  <a:lnTo>
                    <a:pt x="112" y="248"/>
                  </a:lnTo>
                  <a:lnTo>
                    <a:pt x="130" y="266"/>
                  </a:lnTo>
                  <a:lnTo>
                    <a:pt x="162" y="322"/>
                  </a:lnTo>
                  <a:lnTo>
                    <a:pt x="165" y="329"/>
                  </a:lnTo>
                  <a:lnTo>
                    <a:pt x="160" y="342"/>
                  </a:lnTo>
                  <a:lnTo>
                    <a:pt x="159" y="358"/>
                  </a:lnTo>
                  <a:lnTo>
                    <a:pt x="159" y="379"/>
                  </a:lnTo>
                  <a:lnTo>
                    <a:pt x="160" y="393"/>
                  </a:lnTo>
                  <a:lnTo>
                    <a:pt x="165" y="399"/>
                  </a:lnTo>
                  <a:lnTo>
                    <a:pt x="167" y="414"/>
                  </a:lnTo>
                  <a:lnTo>
                    <a:pt x="161" y="435"/>
                  </a:lnTo>
                  <a:lnTo>
                    <a:pt x="164" y="452"/>
                  </a:lnTo>
                  <a:lnTo>
                    <a:pt x="184" y="498"/>
                  </a:lnTo>
                  <a:lnTo>
                    <a:pt x="184" y="510"/>
                  </a:lnTo>
                  <a:lnTo>
                    <a:pt x="183" y="520"/>
                  </a:lnTo>
                  <a:lnTo>
                    <a:pt x="175" y="533"/>
                  </a:lnTo>
                  <a:lnTo>
                    <a:pt x="171" y="551"/>
                  </a:lnTo>
                  <a:lnTo>
                    <a:pt x="175" y="571"/>
                  </a:lnTo>
                  <a:lnTo>
                    <a:pt x="189" y="605"/>
                  </a:lnTo>
                  <a:lnTo>
                    <a:pt x="197" y="613"/>
                  </a:lnTo>
                  <a:lnTo>
                    <a:pt x="202" y="614"/>
                  </a:lnTo>
                  <a:lnTo>
                    <a:pt x="205" y="622"/>
                  </a:lnTo>
                  <a:lnTo>
                    <a:pt x="211" y="625"/>
                  </a:lnTo>
                  <a:lnTo>
                    <a:pt x="216" y="619"/>
                  </a:lnTo>
                  <a:lnTo>
                    <a:pt x="220" y="623"/>
                  </a:lnTo>
                  <a:lnTo>
                    <a:pt x="224" y="637"/>
                  </a:lnTo>
                  <a:lnTo>
                    <a:pt x="240" y="648"/>
                  </a:lnTo>
                  <a:lnTo>
                    <a:pt x="257" y="671"/>
                  </a:lnTo>
                  <a:lnTo>
                    <a:pt x="262" y="684"/>
                  </a:lnTo>
                  <a:lnTo>
                    <a:pt x="259" y="714"/>
                  </a:lnTo>
                  <a:lnTo>
                    <a:pt x="270" y="734"/>
                  </a:lnTo>
                  <a:lnTo>
                    <a:pt x="262" y="732"/>
                  </a:lnTo>
                  <a:lnTo>
                    <a:pt x="258" y="740"/>
                  </a:lnTo>
                  <a:lnTo>
                    <a:pt x="262" y="750"/>
                  </a:lnTo>
                  <a:lnTo>
                    <a:pt x="251" y="743"/>
                  </a:lnTo>
                  <a:lnTo>
                    <a:pt x="241" y="745"/>
                  </a:lnTo>
                  <a:lnTo>
                    <a:pt x="222" y="752"/>
                  </a:lnTo>
                  <a:lnTo>
                    <a:pt x="214" y="788"/>
                  </a:lnTo>
                  <a:lnTo>
                    <a:pt x="200" y="801"/>
                  </a:lnTo>
                  <a:lnTo>
                    <a:pt x="181" y="828"/>
                  </a:lnTo>
                  <a:lnTo>
                    <a:pt x="156" y="855"/>
                  </a:lnTo>
                  <a:lnTo>
                    <a:pt x="140" y="879"/>
                  </a:lnTo>
                  <a:lnTo>
                    <a:pt x="118" y="918"/>
                  </a:lnTo>
                  <a:lnTo>
                    <a:pt x="108" y="925"/>
                  </a:lnTo>
                  <a:lnTo>
                    <a:pt x="102" y="935"/>
                  </a:lnTo>
                  <a:lnTo>
                    <a:pt x="97" y="940"/>
                  </a:lnTo>
                  <a:lnTo>
                    <a:pt x="90" y="949"/>
                  </a:lnTo>
                  <a:lnTo>
                    <a:pt x="70" y="952"/>
                  </a:lnTo>
                  <a:lnTo>
                    <a:pt x="62" y="949"/>
                  </a:lnTo>
                  <a:lnTo>
                    <a:pt x="55" y="962"/>
                  </a:lnTo>
                  <a:lnTo>
                    <a:pt x="63" y="972"/>
                  </a:lnTo>
                  <a:lnTo>
                    <a:pt x="59" y="974"/>
                  </a:lnTo>
                  <a:lnTo>
                    <a:pt x="42" y="976"/>
                  </a:lnTo>
                  <a:lnTo>
                    <a:pt x="43" y="982"/>
                  </a:lnTo>
                  <a:lnTo>
                    <a:pt x="39" y="990"/>
                  </a:lnTo>
                  <a:lnTo>
                    <a:pt x="33" y="990"/>
                  </a:lnTo>
                  <a:lnTo>
                    <a:pt x="30" y="993"/>
                  </a:lnTo>
                  <a:lnTo>
                    <a:pt x="26" y="1000"/>
                  </a:lnTo>
                  <a:lnTo>
                    <a:pt x="21" y="1019"/>
                  </a:lnTo>
                  <a:lnTo>
                    <a:pt x="23" y="1039"/>
                  </a:lnTo>
                  <a:lnTo>
                    <a:pt x="26" y="1047"/>
                  </a:lnTo>
                  <a:lnTo>
                    <a:pt x="30" y="1053"/>
                  </a:lnTo>
                  <a:lnTo>
                    <a:pt x="33" y="1065"/>
                  </a:lnTo>
                  <a:lnTo>
                    <a:pt x="30" y="1091"/>
                  </a:lnTo>
                  <a:lnTo>
                    <a:pt x="35" y="1101"/>
                  </a:lnTo>
                  <a:lnTo>
                    <a:pt x="42" y="1109"/>
                  </a:lnTo>
                  <a:lnTo>
                    <a:pt x="43" y="1120"/>
                  </a:lnTo>
                  <a:lnTo>
                    <a:pt x="47" y="1135"/>
                  </a:lnTo>
                  <a:lnTo>
                    <a:pt x="50" y="1144"/>
                  </a:lnTo>
                  <a:lnTo>
                    <a:pt x="55" y="1150"/>
                  </a:lnTo>
                  <a:lnTo>
                    <a:pt x="57" y="1152"/>
                  </a:lnTo>
                  <a:lnTo>
                    <a:pt x="52" y="1148"/>
                  </a:lnTo>
                  <a:lnTo>
                    <a:pt x="47" y="1148"/>
                  </a:lnTo>
                  <a:lnTo>
                    <a:pt x="43" y="1152"/>
                  </a:lnTo>
                  <a:lnTo>
                    <a:pt x="44" y="1159"/>
                  </a:lnTo>
                  <a:lnTo>
                    <a:pt x="43" y="1165"/>
                  </a:lnTo>
                  <a:lnTo>
                    <a:pt x="44" y="1173"/>
                  </a:lnTo>
                  <a:lnTo>
                    <a:pt x="44" y="1188"/>
                  </a:lnTo>
                  <a:lnTo>
                    <a:pt x="39" y="1202"/>
                  </a:lnTo>
                  <a:lnTo>
                    <a:pt x="36" y="1202"/>
                  </a:lnTo>
                  <a:lnTo>
                    <a:pt x="33" y="1211"/>
                  </a:lnTo>
                  <a:lnTo>
                    <a:pt x="37" y="1218"/>
                  </a:lnTo>
                  <a:lnTo>
                    <a:pt x="37" y="1224"/>
                  </a:lnTo>
                  <a:lnTo>
                    <a:pt x="36" y="1229"/>
                  </a:lnTo>
                  <a:lnTo>
                    <a:pt x="37" y="1234"/>
                  </a:lnTo>
                  <a:lnTo>
                    <a:pt x="44" y="1237"/>
                  </a:lnTo>
                  <a:lnTo>
                    <a:pt x="43" y="1241"/>
                  </a:lnTo>
                  <a:lnTo>
                    <a:pt x="38" y="1242"/>
                  </a:lnTo>
                  <a:lnTo>
                    <a:pt x="39" y="1249"/>
                  </a:lnTo>
                  <a:lnTo>
                    <a:pt x="53" y="1249"/>
                  </a:lnTo>
                  <a:lnTo>
                    <a:pt x="64" y="1257"/>
                  </a:lnTo>
                  <a:lnTo>
                    <a:pt x="69" y="1264"/>
                  </a:lnTo>
                  <a:lnTo>
                    <a:pt x="80" y="1269"/>
                  </a:lnTo>
                  <a:lnTo>
                    <a:pt x="97" y="1274"/>
                  </a:lnTo>
                  <a:lnTo>
                    <a:pt x="100" y="1278"/>
                  </a:lnTo>
                  <a:lnTo>
                    <a:pt x="97" y="1285"/>
                  </a:lnTo>
                  <a:lnTo>
                    <a:pt x="106" y="1291"/>
                  </a:lnTo>
                  <a:lnTo>
                    <a:pt x="121" y="1283"/>
                  </a:lnTo>
                  <a:lnTo>
                    <a:pt x="122" y="1288"/>
                  </a:lnTo>
                  <a:lnTo>
                    <a:pt x="122" y="1300"/>
                  </a:lnTo>
                  <a:lnTo>
                    <a:pt x="130" y="1313"/>
                  </a:lnTo>
                  <a:lnTo>
                    <a:pt x="129" y="1321"/>
                  </a:lnTo>
                  <a:lnTo>
                    <a:pt x="136" y="1324"/>
                  </a:lnTo>
                  <a:lnTo>
                    <a:pt x="134" y="1331"/>
                  </a:lnTo>
                  <a:lnTo>
                    <a:pt x="124" y="1338"/>
                  </a:lnTo>
                  <a:lnTo>
                    <a:pt x="129" y="1339"/>
                  </a:lnTo>
                  <a:lnTo>
                    <a:pt x="139" y="1333"/>
                  </a:lnTo>
                  <a:lnTo>
                    <a:pt x="150" y="1313"/>
                  </a:lnTo>
                  <a:lnTo>
                    <a:pt x="152" y="1316"/>
                  </a:lnTo>
                  <a:lnTo>
                    <a:pt x="152" y="1326"/>
                  </a:lnTo>
                  <a:lnTo>
                    <a:pt x="157" y="1327"/>
                  </a:lnTo>
                  <a:lnTo>
                    <a:pt x="181" y="1315"/>
                  </a:lnTo>
                  <a:lnTo>
                    <a:pt x="189" y="1315"/>
                  </a:lnTo>
                  <a:lnTo>
                    <a:pt x="197" y="1311"/>
                  </a:lnTo>
                  <a:lnTo>
                    <a:pt x="200" y="1316"/>
                  </a:lnTo>
                  <a:lnTo>
                    <a:pt x="203" y="1316"/>
                  </a:lnTo>
                  <a:lnTo>
                    <a:pt x="213" y="1306"/>
                  </a:lnTo>
                  <a:lnTo>
                    <a:pt x="221" y="1300"/>
                  </a:lnTo>
                  <a:lnTo>
                    <a:pt x="229" y="1299"/>
                  </a:lnTo>
                  <a:lnTo>
                    <a:pt x="235" y="1301"/>
                  </a:lnTo>
                  <a:lnTo>
                    <a:pt x="251" y="1291"/>
                  </a:lnTo>
                  <a:lnTo>
                    <a:pt x="261" y="1290"/>
                  </a:lnTo>
                  <a:lnTo>
                    <a:pt x="268" y="1276"/>
                  </a:lnTo>
                  <a:lnTo>
                    <a:pt x="273" y="1286"/>
                  </a:lnTo>
                  <a:lnTo>
                    <a:pt x="291" y="1279"/>
                  </a:lnTo>
                  <a:lnTo>
                    <a:pt x="289" y="1269"/>
                  </a:lnTo>
                  <a:lnTo>
                    <a:pt x="290" y="1272"/>
                  </a:lnTo>
                  <a:lnTo>
                    <a:pt x="299" y="1275"/>
                  </a:lnTo>
                  <a:lnTo>
                    <a:pt x="305" y="1275"/>
                  </a:lnTo>
                  <a:lnTo>
                    <a:pt x="311" y="1269"/>
                  </a:lnTo>
                  <a:lnTo>
                    <a:pt x="329" y="1268"/>
                  </a:lnTo>
                  <a:lnTo>
                    <a:pt x="342" y="1263"/>
                  </a:lnTo>
                  <a:lnTo>
                    <a:pt x="351" y="1258"/>
                  </a:lnTo>
                  <a:lnTo>
                    <a:pt x="359" y="1263"/>
                  </a:lnTo>
                  <a:lnTo>
                    <a:pt x="377" y="1265"/>
                  </a:lnTo>
                  <a:lnTo>
                    <a:pt x="382" y="1262"/>
                  </a:lnTo>
                  <a:lnTo>
                    <a:pt x="386" y="1257"/>
                  </a:lnTo>
                  <a:lnTo>
                    <a:pt x="387" y="1258"/>
                  </a:lnTo>
                  <a:lnTo>
                    <a:pt x="423" y="1231"/>
                  </a:lnTo>
                  <a:lnTo>
                    <a:pt x="473" y="1182"/>
                  </a:lnTo>
                  <a:lnTo>
                    <a:pt x="511" y="1139"/>
                  </a:lnTo>
                  <a:lnTo>
                    <a:pt x="563" y="1070"/>
                  </a:lnTo>
                  <a:lnTo>
                    <a:pt x="576" y="1050"/>
                  </a:lnTo>
                  <a:lnTo>
                    <a:pt x="592" y="1012"/>
                  </a:lnTo>
                  <a:lnTo>
                    <a:pt x="593" y="973"/>
                  </a:lnTo>
                  <a:lnTo>
                    <a:pt x="589" y="979"/>
                  </a:lnTo>
                  <a:lnTo>
                    <a:pt x="579" y="962"/>
                  </a:lnTo>
                  <a:lnTo>
                    <a:pt x="574" y="945"/>
                  </a:lnTo>
                  <a:lnTo>
                    <a:pt x="544" y="922"/>
                  </a:lnTo>
                  <a:lnTo>
                    <a:pt x="536" y="909"/>
                  </a:lnTo>
                  <a:lnTo>
                    <a:pt x="530" y="891"/>
                  </a:lnTo>
                  <a:lnTo>
                    <a:pt x="534" y="875"/>
                  </a:lnTo>
                  <a:lnTo>
                    <a:pt x="544" y="860"/>
                  </a:lnTo>
                  <a:lnTo>
                    <a:pt x="550" y="842"/>
                  </a:lnTo>
                  <a:lnTo>
                    <a:pt x="549" y="822"/>
                  </a:lnTo>
                  <a:lnTo>
                    <a:pt x="533" y="807"/>
                  </a:lnTo>
                  <a:lnTo>
                    <a:pt x="526" y="791"/>
                  </a:lnTo>
                  <a:lnTo>
                    <a:pt x="528" y="770"/>
                  </a:lnTo>
                  <a:lnTo>
                    <a:pt x="520" y="753"/>
                  </a:lnTo>
                  <a:lnTo>
                    <a:pt x="504" y="750"/>
                  </a:lnTo>
                  <a:lnTo>
                    <a:pt x="503" y="729"/>
                  </a:lnTo>
                  <a:lnTo>
                    <a:pt x="509" y="718"/>
                  </a:lnTo>
                  <a:lnTo>
                    <a:pt x="507" y="699"/>
                  </a:lnTo>
                  <a:lnTo>
                    <a:pt x="504" y="689"/>
                  </a:lnTo>
                  <a:lnTo>
                    <a:pt x="509" y="673"/>
                  </a:lnTo>
                  <a:lnTo>
                    <a:pt x="511" y="651"/>
                  </a:lnTo>
                  <a:lnTo>
                    <a:pt x="525" y="639"/>
                  </a:lnTo>
                  <a:lnTo>
                    <a:pt x="523" y="624"/>
                  </a:lnTo>
                  <a:lnTo>
                    <a:pt x="521" y="607"/>
                  </a:lnTo>
                  <a:lnTo>
                    <a:pt x="510" y="573"/>
                  </a:lnTo>
                  <a:lnTo>
                    <a:pt x="495" y="546"/>
                  </a:lnTo>
                  <a:lnTo>
                    <a:pt x="493" y="527"/>
                  </a:lnTo>
                  <a:lnTo>
                    <a:pt x="485" y="510"/>
                  </a:lnTo>
                  <a:lnTo>
                    <a:pt x="476" y="490"/>
                  </a:lnTo>
                  <a:lnTo>
                    <a:pt x="474" y="469"/>
                  </a:lnTo>
                  <a:lnTo>
                    <a:pt x="480" y="456"/>
                  </a:lnTo>
                  <a:lnTo>
                    <a:pt x="499" y="413"/>
                  </a:lnTo>
                  <a:lnTo>
                    <a:pt x="517" y="376"/>
                  </a:lnTo>
                  <a:lnTo>
                    <a:pt x="514" y="354"/>
                  </a:lnTo>
                  <a:lnTo>
                    <a:pt x="504" y="339"/>
                  </a:lnTo>
                  <a:lnTo>
                    <a:pt x="484" y="301"/>
                  </a:lnTo>
                  <a:lnTo>
                    <a:pt x="469" y="294"/>
                  </a:lnTo>
                  <a:lnTo>
                    <a:pt x="456" y="291"/>
                  </a:lnTo>
                  <a:lnTo>
                    <a:pt x="446" y="285"/>
                  </a:lnTo>
                  <a:lnTo>
                    <a:pt x="441" y="278"/>
                  </a:lnTo>
                  <a:lnTo>
                    <a:pt x="436" y="258"/>
                  </a:lnTo>
                  <a:lnTo>
                    <a:pt x="434" y="232"/>
                  </a:lnTo>
                  <a:lnTo>
                    <a:pt x="435" y="223"/>
                  </a:lnTo>
                  <a:lnTo>
                    <a:pt x="446" y="194"/>
                  </a:lnTo>
                  <a:lnTo>
                    <a:pt x="446" y="189"/>
                  </a:lnTo>
                  <a:lnTo>
                    <a:pt x="436" y="185"/>
                  </a:lnTo>
                  <a:lnTo>
                    <a:pt x="467" y="158"/>
                  </a:lnTo>
                  <a:lnTo>
                    <a:pt x="457" y="150"/>
                  </a:lnTo>
                  <a:lnTo>
                    <a:pt x="456" y="139"/>
                  </a:lnTo>
                  <a:lnTo>
                    <a:pt x="460" y="126"/>
                  </a:lnTo>
                  <a:lnTo>
                    <a:pt x="479" y="102"/>
                  </a:lnTo>
                  <a:lnTo>
                    <a:pt x="478" y="86"/>
                  </a:lnTo>
                  <a:lnTo>
                    <a:pt x="471" y="58"/>
                  </a:lnTo>
                  <a:lnTo>
                    <a:pt x="453" y="41"/>
                  </a:lnTo>
                  <a:lnTo>
                    <a:pt x="435" y="35"/>
                  </a:lnTo>
                  <a:lnTo>
                    <a:pt x="425" y="26"/>
                  </a:lnTo>
                  <a:lnTo>
                    <a:pt x="415" y="5"/>
                  </a:lnTo>
                  <a:lnTo>
                    <a:pt x="409" y="0"/>
                  </a:lnTo>
                  <a:lnTo>
                    <a:pt x="386" y="5"/>
                  </a:lnTo>
                  <a:lnTo>
                    <a:pt x="348" y="22"/>
                  </a:lnTo>
                  <a:lnTo>
                    <a:pt x="323" y="25"/>
                  </a:lnTo>
                  <a:lnTo>
                    <a:pt x="310" y="32"/>
                  </a:lnTo>
                  <a:lnTo>
                    <a:pt x="300" y="45"/>
                  </a:lnTo>
                  <a:lnTo>
                    <a:pt x="286" y="76"/>
                  </a:lnTo>
                  <a:lnTo>
                    <a:pt x="283" y="118"/>
                  </a:lnTo>
                  <a:lnTo>
                    <a:pt x="283" y="132"/>
                  </a:lnTo>
                  <a:lnTo>
                    <a:pt x="285" y="155"/>
                  </a:lnTo>
                  <a:lnTo>
                    <a:pt x="283" y="167"/>
                  </a:lnTo>
                  <a:lnTo>
                    <a:pt x="257" y="187"/>
                  </a:lnTo>
                  <a:lnTo>
                    <a:pt x="248" y="201"/>
                  </a:lnTo>
                  <a:lnTo>
                    <a:pt x="236" y="210"/>
                  </a:lnTo>
                  <a:lnTo>
                    <a:pt x="220" y="218"/>
                  </a:lnTo>
                  <a:lnTo>
                    <a:pt x="210" y="214"/>
                  </a:lnTo>
                  <a:lnTo>
                    <a:pt x="207" y="205"/>
                  </a:lnTo>
                  <a:lnTo>
                    <a:pt x="198" y="193"/>
                  </a:lnTo>
                  <a:lnTo>
                    <a:pt x="188" y="186"/>
                  </a:lnTo>
                  <a:lnTo>
                    <a:pt x="171" y="205"/>
                  </a:lnTo>
                  <a:lnTo>
                    <a:pt x="156" y="214"/>
                  </a:lnTo>
                  <a:lnTo>
                    <a:pt x="144" y="215"/>
                  </a:lnTo>
                  <a:lnTo>
                    <a:pt x="129" y="208"/>
                  </a:lnTo>
                  <a:lnTo>
                    <a:pt x="103" y="204"/>
                  </a:lnTo>
                  <a:lnTo>
                    <a:pt x="98" y="196"/>
                  </a:lnTo>
                  <a:lnTo>
                    <a:pt x="93" y="177"/>
                  </a:lnTo>
                  <a:lnTo>
                    <a:pt x="63" y="133"/>
                  </a:lnTo>
                  <a:lnTo>
                    <a:pt x="52" y="122"/>
                  </a:lnTo>
                  <a:lnTo>
                    <a:pt x="37" y="116"/>
                  </a:lnTo>
                  <a:lnTo>
                    <a:pt x="25" y="122"/>
                  </a:lnTo>
                  <a:lnTo>
                    <a:pt x="26" y="134"/>
                  </a:lnTo>
                  <a:lnTo>
                    <a:pt x="28" y="146"/>
                  </a:lnTo>
                  <a:lnTo>
                    <a:pt x="20" y="150"/>
                  </a:lnTo>
                  <a:lnTo>
                    <a:pt x="11" y="145"/>
                  </a:lnTo>
                  <a:lnTo>
                    <a:pt x="3" y="149"/>
                  </a:lnTo>
                  <a:lnTo>
                    <a:pt x="0" y="15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80" name="Freeform 219">
              <a:extLst>
                <a:ext uri="{FF2B5EF4-FFF2-40B4-BE49-F238E27FC236}">
                  <a16:creationId xmlns:a16="http://schemas.microsoft.com/office/drawing/2014/main" id="{A3AC61BC-EEF4-4B28-9C35-D292DF2DE54C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899819" y="2460972"/>
              <a:ext cx="49213" cy="90488"/>
            </a:xfrm>
            <a:custGeom>
              <a:avLst/>
              <a:gdLst/>
              <a:ahLst/>
              <a:cxnLst>
                <a:cxn ang="0">
                  <a:pos x="43" y="278"/>
                </a:cxn>
                <a:cxn ang="0">
                  <a:pos x="75" y="280"/>
                </a:cxn>
                <a:cxn ang="0">
                  <a:pos x="80" y="276"/>
                </a:cxn>
                <a:cxn ang="0">
                  <a:pos x="84" y="279"/>
                </a:cxn>
                <a:cxn ang="0">
                  <a:pos x="89" y="275"/>
                </a:cxn>
                <a:cxn ang="0">
                  <a:pos x="83" y="266"/>
                </a:cxn>
                <a:cxn ang="0">
                  <a:pos x="75" y="262"/>
                </a:cxn>
                <a:cxn ang="0">
                  <a:pos x="85" y="247"/>
                </a:cxn>
                <a:cxn ang="0">
                  <a:pos x="83" y="243"/>
                </a:cxn>
                <a:cxn ang="0">
                  <a:pos x="84" y="223"/>
                </a:cxn>
                <a:cxn ang="0">
                  <a:pos x="91" y="210"/>
                </a:cxn>
                <a:cxn ang="0">
                  <a:pos x="84" y="200"/>
                </a:cxn>
                <a:cxn ang="0">
                  <a:pos x="102" y="199"/>
                </a:cxn>
                <a:cxn ang="0">
                  <a:pos x="98" y="185"/>
                </a:cxn>
                <a:cxn ang="0">
                  <a:pos x="116" y="182"/>
                </a:cxn>
                <a:cxn ang="0">
                  <a:pos x="118" y="163"/>
                </a:cxn>
                <a:cxn ang="0">
                  <a:pos x="127" y="149"/>
                </a:cxn>
                <a:cxn ang="0">
                  <a:pos x="130" y="161"/>
                </a:cxn>
                <a:cxn ang="0">
                  <a:pos x="138" y="156"/>
                </a:cxn>
                <a:cxn ang="0">
                  <a:pos x="154" y="133"/>
                </a:cxn>
                <a:cxn ang="0">
                  <a:pos x="146" y="123"/>
                </a:cxn>
                <a:cxn ang="0">
                  <a:pos x="129" y="126"/>
                </a:cxn>
                <a:cxn ang="0">
                  <a:pos x="119" y="120"/>
                </a:cxn>
                <a:cxn ang="0">
                  <a:pos x="112" y="123"/>
                </a:cxn>
                <a:cxn ang="0">
                  <a:pos x="119" y="109"/>
                </a:cxn>
                <a:cxn ang="0">
                  <a:pos x="108" y="109"/>
                </a:cxn>
                <a:cxn ang="0">
                  <a:pos x="117" y="102"/>
                </a:cxn>
                <a:cxn ang="0">
                  <a:pos x="118" y="92"/>
                </a:cxn>
                <a:cxn ang="0">
                  <a:pos x="122" y="66"/>
                </a:cxn>
                <a:cxn ang="0">
                  <a:pos x="132" y="39"/>
                </a:cxn>
                <a:cxn ang="0">
                  <a:pos x="128" y="10"/>
                </a:cxn>
                <a:cxn ang="0">
                  <a:pos x="129" y="0"/>
                </a:cxn>
                <a:cxn ang="0">
                  <a:pos x="101" y="17"/>
                </a:cxn>
                <a:cxn ang="0">
                  <a:pos x="83" y="45"/>
                </a:cxn>
                <a:cxn ang="0">
                  <a:pos x="28" y="63"/>
                </a:cxn>
                <a:cxn ang="0">
                  <a:pos x="15" y="82"/>
                </a:cxn>
                <a:cxn ang="0">
                  <a:pos x="6" y="119"/>
                </a:cxn>
                <a:cxn ang="0">
                  <a:pos x="0" y="146"/>
                </a:cxn>
                <a:cxn ang="0">
                  <a:pos x="6" y="185"/>
                </a:cxn>
                <a:cxn ang="0">
                  <a:pos x="4" y="216"/>
                </a:cxn>
                <a:cxn ang="0">
                  <a:pos x="12" y="214"/>
                </a:cxn>
                <a:cxn ang="0">
                  <a:pos x="28" y="226"/>
                </a:cxn>
                <a:cxn ang="0">
                  <a:pos x="33" y="269"/>
                </a:cxn>
              </a:cxnLst>
              <a:rect l="0" t="0" r="r" b="b"/>
              <a:pathLst>
                <a:path w="154" h="284">
                  <a:moveTo>
                    <a:pt x="35" y="279"/>
                  </a:moveTo>
                  <a:lnTo>
                    <a:pt x="43" y="278"/>
                  </a:lnTo>
                  <a:lnTo>
                    <a:pt x="67" y="284"/>
                  </a:lnTo>
                  <a:lnTo>
                    <a:pt x="75" y="280"/>
                  </a:lnTo>
                  <a:lnTo>
                    <a:pt x="79" y="279"/>
                  </a:lnTo>
                  <a:lnTo>
                    <a:pt x="80" y="276"/>
                  </a:lnTo>
                  <a:lnTo>
                    <a:pt x="83" y="276"/>
                  </a:lnTo>
                  <a:lnTo>
                    <a:pt x="84" y="279"/>
                  </a:lnTo>
                  <a:lnTo>
                    <a:pt x="89" y="279"/>
                  </a:lnTo>
                  <a:lnTo>
                    <a:pt x="89" y="275"/>
                  </a:lnTo>
                  <a:lnTo>
                    <a:pt x="86" y="270"/>
                  </a:lnTo>
                  <a:lnTo>
                    <a:pt x="83" y="266"/>
                  </a:lnTo>
                  <a:lnTo>
                    <a:pt x="75" y="266"/>
                  </a:lnTo>
                  <a:lnTo>
                    <a:pt x="75" y="262"/>
                  </a:lnTo>
                  <a:lnTo>
                    <a:pt x="75" y="253"/>
                  </a:lnTo>
                  <a:lnTo>
                    <a:pt x="85" y="247"/>
                  </a:lnTo>
                  <a:lnTo>
                    <a:pt x="85" y="243"/>
                  </a:lnTo>
                  <a:lnTo>
                    <a:pt x="83" y="243"/>
                  </a:lnTo>
                  <a:lnTo>
                    <a:pt x="81" y="235"/>
                  </a:lnTo>
                  <a:lnTo>
                    <a:pt x="84" y="223"/>
                  </a:lnTo>
                  <a:lnTo>
                    <a:pt x="81" y="220"/>
                  </a:lnTo>
                  <a:lnTo>
                    <a:pt x="91" y="210"/>
                  </a:lnTo>
                  <a:lnTo>
                    <a:pt x="90" y="206"/>
                  </a:lnTo>
                  <a:lnTo>
                    <a:pt x="84" y="200"/>
                  </a:lnTo>
                  <a:lnTo>
                    <a:pt x="90" y="198"/>
                  </a:lnTo>
                  <a:lnTo>
                    <a:pt x="102" y="199"/>
                  </a:lnTo>
                  <a:lnTo>
                    <a:pt x="103" y="193"/>
                  </a:lnTo>
                  <a:lnTo>
                    <a:pt x="98" y="185"/>
                  </a:lnTo>
                  <a:lnTo>
                    <a:pt x="102" y="180"/>
                  </a:lnTo>
                  <a:lnTo>
                    <a:pt x="116" y="182"/>
                  </a:lnTo>
                  <a:lnTo>
                    <a:pt x="121" y="176"/>
                  </a:lnTo>
                  <a:lnTo>
                    <a:pt x="118" y="163"/>
                  </a:lnTo>
                  <a:lnTo>
                    <a:pt x="122" y="151"/>
                  </a:lnTo>
                  <a:lnTo>
                    <a:pt x="127" y="149"/>
                  </a:lnTo>
                  <a:lnTo>
                    <a:pt x="127" y="153"/>
                  </a:lnTo>
                  <a:lnTo>
                    <a:pt x="130" y="161"/>
                  </a:lnTo>
                  <a:lnTo>
                    <a:pt x="137" y="152"/>
                  </a:lnTo>
                  <a:lnTo>
                    <a:pt x="138" y="156"/>
                  </a:lnTo>
                  <a:lnTo>
                    <a:pt x="153" y="144"/>
                  </a:lnTo>
                  <a:lnTo>
                    <a:pt x="154" y="133"/>
                  </a:lnTo>
                  <a:lnTo>
                    <a:pt x="151" y="125"/>
                  </a:lnTo>
                  <a:lnTo>
                    <a:pt x="146" y="123"/>
                  </a:lnTo>
                  <a:lnTo>
                    <a:pt x="137" y="124"/>
                  </a:lnTo>
                  <a:lnTo>
                    <a:pt x="129" y="126"/>
                  </a:lnTo>
                  <a:lnTo>
                    <a:pt x="126" y="120"/>
                  </a:lnTo>
                  <a:lnTo>
                    <a:pt x="119" y="120"/>
                  </a:lnTo>
                  <a:lnTo>
                    <a:pt x="114" y="128"/>
                  </a:lnTo>
                  <a:lnTo>
                    <a:pt x="112" y="123"/>
                  </a:lnTo>
                  <a:lnTo>
                    <a:pt x="113" y="117"/>
                  </a:lnTo>
                  <a:lnTo>
                    <a:pt x="119" y="109"/>
                  </a:lnTo>
                  <a:lnTo>
                    <a:pt x="118" y="107"/>
                  </a:lnTo>
                  <a:lnTo>
                    <a:pt x="108" y="109"/>
                  </a:lnTo>
                  <a:lnTo>
                    <a:pt x="108" y="106"/>
                  </a:lnTo>
                  <a:lnTo>
                    <a:pt x="117" y="102"/>
                  </a:lnTo>
                  <a:lnTo>
                    <a:pt x="117" y="93"/>
                  </a:lnTo>
                  <a:lnTo>
                    <a:pt x="118" y="92"/>
                  </a:lnTo>
                  <a:lnTo>
                    <a:pt x="118" y="80"/>
                  </a:lnTo>
                  <a:lnTo>
                    <a:pt x="122" y="66"/>
                  </a:lnTo>
                  <a:lnTo>
                    <a:pt x="132" y="48"/>
                  </a:lnTo>
                  <a:lnTo>
                    <a:pt x="132" y="39"/>
                  </a:lnTo>
                  <a:lnTo>
                    <a:pt x="126" y="20"/>
                  </a:lnTo>
                  <a:lnTo>
                    <a:pt x="128" y="10"/>
                  </a:lnTo>
                  <a:lnTo>
                    <a:pt x="130" y="2"/>
                  </a:lnTo>
                  <a:lnTo>
                    <a:pt x="129" y="0"/>
                  </a:lnTo>
                  <a:lnTo>
                    <a:pt x="123" y="6"/>
                  </a:lnTo>
                  <a:lnTo>
                    <a:pt x="101" y="17"/>
                  </a:lnTo>
                  <a:lnTo>
                    <a:pt x="85" y="34"/>
                  </a:lnTo>
                  <a:lnTo>
                    <a:pt x="83" y="45"/>
                  </a:lnTo>
                  <a:lnTo>
                    <a:pt x="71" y="54"/>
                  </a:lnTo>
                  <a:lnTo>
                    <a:pt x="28" y="63"/>
                  </a:lnTo>
                  <a:lnTo>
                    <a:pt x="20" y="71"/>
                  </a:lnTo>
                  <a:lnTo>
                    <a:pt x="15" y="82"/>
                  </a:lnTo>
                  <a:lnTo>
                    <a:pt x="8" y="107"/>
                  </a:lnTo>
                  <a:lnTo>
                    <a:pt x="6" y="119"/>
                  </a:lnTo>
                  <a:lnTo>
                    <a:pt x="0" y="134"/>
                  </a:lnTo>
                  <a:lnTo>
                    <a:pt x="0" y="146"/>
                  </a:lnTo>
                  <a:lnTo>
                    <a:pt x="3" y="174"/>
                  </a:lnTo>
                  <a:lnTo>
                    <a:pt x="6" y="185"/>
                  </a:lnTo>
                  <a:lnTo>
                    <a:pt x="6" y="199"/>
                  </a:lnTo>
                  <a:lnTo>
                    <a:pt x="4" y="216"/>
                  </a:lnTo>
                  <a:lnTo>
                    <a:pt x="9" y="216"/>
                  </a:lnTo>
                  <a:lnTo>
                    <a:pt x="12" y="214"/>
                  </a:lnTo>
                  <a:lnTo>
                    <a:pt x="21" y="219"/>
                  </a:lnTo>
                  <a:lnTo>
                    <a:pt x="28" y="226"/>
                  </a:lnTo>
                  <a:lnTo>
                    <a:pt x="33" y="236"/>
                  </a:lnTo>
                  <a:lnTo>
                    <a:pt x="33" y="269"/>
                  </a:lnTo>
                  <a:lnTo>
                    <a:pt x="35" y="27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81" name="Freeform 220">
              <a:extLst>
                <a:ext uri="{FF2B5EF4-FFF2-40B4-BE49-F238E27FC236}">
                  <a16:creationId xmlns:a16="http://schemas.microsoft.com/office/drawing/2014/main" id="{5B7D3B9F-21D9-4E68-81B2-437572625B93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847431" y="1911697"/>
              <a:ext cx="452438" cy="539750"/>
            </a:xfrm>
            <a:custGeom>
              <a:avLst/>
              <a:gdLst/>
              <a:ahLst/>
              <a:cxnLst>
                <a:cxn ang="0">
                  <a:pos x="1358" y="214"/>
                </a:cxn>
                <a:cxn ang="0">
                  <a:pos x="1321" y="157"/>
                </a:cxn>
                <a:cxn ang="0">
                  <a:pos x="1355" y="75"/>
                </a:cxn>
                <a:cxn ang="0">
                  <a:pos x="1290" y="70"/>
                </a:cxn>
                <a:cxn ang="0">
                  <a:pos x="1260" y="47"/>
                </a:cxn>
                <a:cxn ang="0">
                  <a:pos x="1218" y="67"/>
                </a:cxn>
                <a:cxn ang="0">
                  <a:pos x="1176" y="31"/>
                </a:cxn>
                <a:cxn ang="0">
                  <a:pos x="1106" y="112"/>
                </a:cxn>
                <a:cxn ang="0">
                  <a:pos x="1074" y="26"/>
                </a:cxn>
                <a:cxn ang="0">
                  <a:pos x="1003" y="159"/>
                </a:cxn>
                <a:cxn ang="0">
                  <a:pos x="944" y="150"/>
                </a:cxn>
                <a:cxn ang="0">
                  <a:pos x="930" y="178"/>
                </a:cxn>
                <a:cxn ang="0">
                  <a:pos x="874" y="202"/>
                </a:cxn>
                <a:cxn ang="0">
                  <a:pos x="841" y="212"/>
                </a:cxn>
                <a:cxn ang="0">
                  <a:pos x="795" y="291"/>
                </a:cxn>
                <a:cxn ang="0">
                  <a:pos x="726" y="285"/>
                </a:cxn>
                <a:cxn ang="0">
                  <a:pos x="704" y="355"/>
                </a:cxn>
                <a:cxn ang="0">
                  <a:pos x="632" y="407"/>
                </a:cxn>
                <a:cxn ang="0">
                  <a:pos x="633" y="422"/>
                </a:cxn>
                <a:cxn ang="0">
                  <a:pos x="586" y="471"/>
                </a:cxn>
                <a:cxn ang="0">
                  <a:pos x="561" y="542"/>
                </a:cxn>
                <a:cxn ang="0">
                  <a:pos x="520" y="591"/>
                </a:cxn>
                <a:cxn ang="0">
                  <a:pos x="459" y="673"/>
                </a:cxn>
                <a:cxn ang="0">
                  <a:pos x="436" y="734"/>
                </a:cxn>
                <a:cxn ang="0">
                  <a:pos x="420" y="796"/>
                </a:cxn>
                <a:cxn ang="0">
                  <a:pos x="387" y="856"/>
                </a:cxn>
                <a:cxn ang="0">
                  <a:pos x="360" y="902"/>
                </a:cxn>
                <a:cxn ang="0">
                  <a:pos x="305" y="969"/>
                </a:cxn>
                <a:cxn ang="0">
                  <a:pos x="320" y="1052"/>
                </a:cxn>
                <a:cxn ang="0">
                  <a:pos x="284" y="1096"/>
                </a:cxn>
                <a:cxn ang="0">
                  <a:pos x="228" y="1097"/>
                </a:cxn>
                <a:cxn ang="0">
                  <a:pos x="167" y="1122"/>
                </a:cxn>
                <a:cxn ang="0">
                  <a:pos x="137" y="1182"/>
                </a:cxn>
                <a:cxn ang="0">
                  <a:pos x="75" y="1214"/>
                </a:cxn>
                <a:cxn ang="0">
                  <a:pos x="53" y="1253"/>
                </a:cxn>
                <a:cxn ang="0">
                  <a:pos x="53" y="1279"/>
                </a:cxn>
                <a:cxn ang="0">
                  <a:pos x="16" y="1310"/>
                </a:cxn>
                <a:cxn ang="0">
                  <a:pos x="74" y="1349"/>
                </a:cxn>
                <a:cxn ang="0">
                  <a:pos x="127" y="1354"/>
                </a:cxn>
                <a:cxn ang="0">
                  <a:pos x="57" y="1370"/>
                </a:cxn>
                <a:cxn ang="0">
                  <a:pos x="0" y="1407"/>
                </a:cxn>
                <a:cxn ang="0">
                  <a:pos x="30" y="1461"/>
                </a:cxn>
                <a:cxn ang="0">
                  <a:pos x="88" y="1428"/>
                </a:cxn>
                <a:cxn ang="0">
                  <a:pos x="40" y="1506"/>
                </a:cxn>
                <a:cxn ang="0">
                  <a:pos x="16" y="1560"/>
                </a:cxn>
                <a:cxn ang="0">
                  <a:pos x="64" y="1571"/>
                </a:cxn>
                <a:cxn ang="0">
                  <a:pos x="85" y="1677"/>
                </a:cxn>
                <a:cxn ang="0">
                  <a:pos x="190" y="1671"/>
                </a:cxn>
                <a:cxn ang="0">
                  <a:pos x="293" y="1556"/>
                </a:cxn>
                <a:cxn ang="0">
                  <a:pos x="299" y="1506"/>
                </a:cxn>
                <a:cxn ang="0">
                  <a:pos x="339" y="1614"/>
                </a:cxn>
                <a:cxn ang="0">
                  <a:pos x="400" y="1394"/>
                </a:cxn>
                <a:cxn ang="0">
                  <a:pos x="386" y="1186"/>
                </a:cxn>
                <a:cxn ang="0">
                  <a:pos x="488" y="1020"/>
                </a:cxn>
                <a:cxn ang="0">
                  <a:pos x="542" y="750"/>
                </a:cxn>
                <a:cxn ang="0">
                  <a:pos x="633" y="532"/>
                </a:cxn>
                <a:cxn ang="0">
                  <a:pos x="729" y="404"/>
                </a:cxn>
                <a:cxn ang="0">
                  <a:pos x="826" y="326"/>
                </a:cxn>
                <a:cxn ang="0">
                  <a:pos x="957" y="371"/>
                </a:cxn>
                <a:cxn ang="0">
                  <a:pos x="1139" y="322"/>
                </a:cxn>
                <a:cxn ang="0">
                  <a:pos x="1325" y="225"/>
                </a:cxn>
                <a:cxn ang="0">
                  <a:pos x="1381" y="239"/>
                </a:cxn>
              </a:cxnLst>
              <a:rect l="0" t="0" r="r" b="b"/>
              <a:pathLst>
                <a:path w="1427" h="1701">
                  <a:moveTo>
                    <a:pt x="1419" y="216"/>
                  </a:moveTo>
                  <a:lnTo>
                    <a:pt x="1397" y="212"/>
                  </a:lnTo>
                  <a:lnTo>
                    <a:pt x="1395" y="232"/>
                  </a:lnTo>
                  <a:lnTo>
                    <a:pt x="1388" y="232"/>
                  </a:lnTo>
                  <a:lnTo>
                    <a:pt x="1390" y="229"/>
                  </a:lnTo>
                  <a:lnTo>
                    <a:pt x="1380" y="225"/>
                  </a:lnTo>
                  <a:lnTo>
                    <a:pt x="1376" y="219"/>
                  </a:lnTo>
                  <a:lnTo>
                    <a:pt x="1376" y="231"/>
                  </a:lnTo>
                  <a:lnTo>
                    <a:pt x="1375" y="234"/>
                  </a:lnTo>
                  <a:lnTo>
                    <a:pt x="1370" y="224"/>
                  </a:lnTo>
                  <a:lnTo>
                    <a:pt x="1357" y="226"/>
                  </a:lnTo>
                  <a:lnTo>
                    <a:pt x="1347" y="232"/>
                  </a:lnTo>
                  <a:lnTo>
                    <a:pt x="1350" y="220"/>
                  </a:lnTo>
                  <a:lnTo>
                    <a:pt x="1358" y="214"/>
                  </a:lnTo>
                  <a:lnTo>
                    <a:pt x="1365" y="212"/>
                  </a:lnTo>
                  <a:lnTo>
                    <a:pt x="1368" y="205"/>
                  </a:lnTo>
                  <a:lnTo>
                    <a:pt x="1366" y="200"/>
                  </a:lnTo>
                  <a:lnTo>
                    <a:pt x="1361" y="193"/>
                  </a:lnTo>
                  <a:lnTo>
                    <a:pt x="1341" y="196"/>
                  </a:lnTo>
                  <a:lnTo>
                    <a:pt x="1344" y="189"/>
                  </a:lnTo>
                  <a:lnTo>
                    <a:pt x="1338" y="183"/>
                  </a:lnTo>
                  <a:lnTo>
                    <a:pt x="1326" y="177"/>
                  </a:lnTo>
                  <a:lnTo>
                    <a:pt x="1315" y="166"/>
                  </a:lnTo>
                  <a:lnTo>
                    <a:pt x="1301" y="162"/>
                  </a:lnTo>
                  <a:lnTo>
                    <a:pt x="1296" y="156"/>
                  </a:lnTo>
                  <a:lnTo>
                    <a:pt x="1299" y="153"/>
                  </a:lnTo>
                  <a:lnTo>
                    <a:pt x="1299" y="149"/>
                  </a:lnTo>
                  <a:lnTo>
                    <a:pt x="1321" y="157"/>
                  </a:lnTo>
                  <a:lnTo>
                    <a:pt x="1371" y="166"/>
                  </a:lnTo>
                  <a:lnTo>
                    <a:pt x="1407" y="137"/>
                  </a:lnTo>
                  <a:lnTo>
                    <a:pt x="1419" y="132"/>
                  </a:lnTo>
                  <a:lnTo>
                    <a:pt x="1427" y="126"/>
                  </a:lnTo>
                  <a:lnTo>
                    <a:pt x="1424" y="112"/>
                  </a:lnTo>
                  <a:lnTo>
                    <a:pt x="1412" y="106"/>
                  </a:lnTo>
                  <a:lnTo>
                    <a:pt x="1404" y="92"/>
                  </a:lnTo>
                  <a:lnTo>
                    <a:pt x="1388" y="91"/>
                  </a:lnTo>
                  <a:lnTo>
                    <a:pt x="1380" y="87"/>
                  </a:lnTo>
                  <a:lnTo>
                    <a:pt x="1388" y="80"/>
                  </a:lnTo>
                  <a:lnTo>
                    <a:pt x="1374" y="73"/>
                  </a:lnTo>
                  <a:lnTo>
                    <a:pt x="1369" y="63"/>
                  </a:lnTo>
                  <a:lnTo>
                    <a:pt x="1361" y="71"/>
                  </a:lnTo>
                  <a:lnTo>
                    <a:pt x="1355" y="75"/>
                  </a:lnTo>
                  <a:lnTo>
                    <a:pt x="1355" y="68"/>
                  </a:lnTo>
                  <a:lnTo>
                    <a:pt x="1353" y="63"/>
                  </a:lnTo>
                  <a:lnTo>
                    <a:pt x="1333" y="70"/>
                  </a:lnTo>
                  <a:lnTo>
                    <a:pt x="1332" y="68"/>
                  </a:lnTo>
                  <a:lnTo>
                    <a:pt x="1331" y="63"/>
                  </a:lnTo>
                  <a:lnTo>
                    <a:pt x="1332" y="59"/>
                  </a:lnTo>
                  <a:lnTo>
                    <a:pt x="1332" y="49"/>
                  </a:lnTo>
                  <a:lnTo>
                    <a:pt x="1327" y="46"/>
                  </a:lnTo>
                  <a:lnTo>
                    <a:pt x="1325" y="38"/>
                  </a:lnTo>
                  <a:lnTo>
                    <a:pt x="1316" y="42"/>
                  </a:lnTo>
                  <a:lnTo>
                    <a:pt x="1310" y="38"/>
                  </a:lnTo>
                  <a:lnTo>
                    <a:pt x="1301" y="41"/>
                  </a:lnTo>
                  <a:lnTo>
                    <a:pt x="1293" y="56"/>
                  </a:lnTo>
                  <a:lnTo>
                    <a:pt x="1290" y="70"/>
                  </a:lnTo>
                  <a:lnTo>
                    <a:pt x="1290" y="89"/>
                  </a:lnTo>
                  <a:lnTo>
                    <a:pt x="1293" y="103"/>
                  </a:lnTo>
                  <a:lnTo>
                    <a:pt x="1280" y="110"/>
                  </a:lnTo>
                  <a:lnTo>
                    <a:pt x="1271" y="102"/>
                  </a:lnTo>
                  <a:lnTo>
                    <a:pt x="1260" y="105"/>
                  </a:lnTo>
                  <a:lnTo>
                    <a:pt x="1257" y="101"/>
                  </a:lnTo>
                  <a:lnTo>
                    <a:pt x="1267" y="91"/>
                  </a:lnTo>
                  <a:lnTo>
                    <a:pt x="1277" y="76"/>
                  </a:lnTo>
                  <a:lnTo>
                    <a:pt x="1272" y="67"/>
                  </a:lnTo>
                  <a:lnTo>
                    <a:pt x="1257" y="78"/>
                  </a:lnTo>
                  <a:lnTo>
                    <a:pt x="1247" y="78"/>
                  </a:lnTo>
                  <a:lnTo>
                    <a:pt x="1262" y="67"/>
                  </a:lnTo>
                  <a:lnTo>
                    <a:pt x="1253" y="56"/>
                  </a:lnTo>
                  <a:lnTo>
                    <a:pt x="1260" y="47"/>
                  </a:lnTo>
                  <a:lnTo>
                    <a:pt x="1277" y="49"/>
                  </a:lnTo>
                  <a:lnTo>
                    <a:pt x="1284" y="35"/>
                  </a:lnTo>
                  <a:lnTo>
                    <a:pt x="1285" y="19"/>
                  </a:lnTo>
                  <a:lnTo>
                    <a:pt x="1273" y="19"/>
                  </a:lnTo>
                  <a:lnTo>
                    <a:pt x="1275" y="9"/>
                  </a:lnTo>
                  <a:lnTo>
                    <a:pt x="1268" y="3"/>
                  </a:lnTo>
                  <a:lnTo>
                    <a:pt x="1262" y="3"/>
                  </a:lnTo>
                  <a:lnTo>
                    <a:pt x="1250" y="13"/>
                  </a:lnTo>
                  <a:lnTo>
                    <a:pt x="1239" y="0"/>
                  </a:lnTo>
                  <a:lnTo>
                    <a:pt x="1236" y="17"/>
                  </a:lnTo>
                  <a:lnTo>
                    <a:pt x="1231" y="37"/>
                  </a:lnTo>
                  <a:lnTo>
                    <a:pt x="1226" y="49"/>
                  </a:lnTo>
                  <a:lnTo>
                    <a:pt x="1220" y="59"/>
                  </a:lnTo>
                  <a:lnTo>
                    <a:pt x="1218" y="67"/>
                  </a:lnTo>
                  <a:lnTo>
                    <a:pt x="1219" y="78"/>
                  </a:lnTo>
                  <a:lnTo>
                    <a:pt x="1212" y="79"/>
                  </a:lnTo>
                  <a:lnTo>
                    <a:pt x="1208" y="89"/>
                  </a:lnTo>
                  <a:lnTo>
                    <a:pt x="1208" y="103"/>
                  </a:lnTo>
                  <a:lnTo>
                    <a:pt x="1197" y="103"/>
                  </a:lnTo>
                  <a:lnTo>
                    <a:pt x="1182" y="118"/>
                  </a:lnTo>
                  <a:lnTo>
                    <a:pt x="1183" y="102"/>
                  </a:lnTo>
                  <a:lnTo>
                    <a:pt x="1188" y="85"/>
                  </a:lnTo>
                  <a:lnTo>
                    <a:pt x="1178" y="70"/>
                  </a:lnTo>
                  <a:lnTo>
                    <a:pt x="1188" y="62"/>
                  </a:lnTo>
                  <a:lnTo>
                    <a:pt x="1188" y="41"/>
                  </a:lnTo>
                  <a:lnTo>
                    <a:pt x="1187" y="28"/>
                  </a:lnTo>
                  <a:lnTo>
                    <a:pt x="1182" y="27"/>
                  </a:lnTo>
                  <a:lnTo>
                    <a:pt x="1176" y="31"/>
                  </a:lnTo>
                  <a:lnTo>
                    <a:pt x="1142" y="90"/>
                  </a:lnTo>
                  <a:lnTo>
                    <a:pt x="1135" y="96"/>
                  </a:lnTo>
                  <a:lnTo>
                    <a:pt x="1129" y="111"/>
                  </a:lnTo>
                  <a:lnTo>
                    <a:pt x="1121" y="122"/>
                  </a:lnTo>
                  <a:lnTo>
                    <a:pt x="1115" y="140"/>
                  </a:lnTo>
                  <a:lnTo>
                    <a:pt x="1123" y="132"/>
                  </a:lnTo>
                  <a:lnTo>
                    <a:pt x="1101" y="167"/>
                  </a:lnTo>
                  <a:lnTo>
                    <a:pt x="1092" y="172"/>
                  </a:lnTo>
                  <a:lnTo>
                    <a:pt x="1091" y="160"/>
                  </a:lnTo>
                  <a:lnTo>
                    <a:pt x="1092" y="148"/>
                  </a:lnTo>
                  <a:lnTo>
                    <a:pt x="1099" y="139"/>
                  </a:lnTo>
                  <a:lnTo>
                    <a:pt x="1104" y="137"/>
                  </a:lnTo>
                  <a:lnTo>
                    <a:pt x="1104" y="129"/>
                  </a:lnTo>
                  <a:lnTo>
                    <a:pt x="1106" y="112"/>
                  </a:lnTo>
                  <a:lnTo>
                    <a:pt x="1105" y="105"/>
                  </a:lnTo>
                  <a:lnTo>
                    <a:pt x="1111" y="87"/>
                  </a:lnTo>
                  <a:lnTo>
                    <a:pt x="1133" y="58"/>
                  </a:lnTo>
                  <a:lnTo>
                    <a:pt x="1140" y="42"/>
                  </a:lnTo>
                  <a:lnTo>
                    <a:pt x="1131" y="37"/>
                  </a:lnTo>
                  <a:lnTo>
                    <a:pt x="1116" y="48"/>
                  </a:lnTo>
                  <a:lnTo>
                    <a:pt x="1107" y="51"/>
                  </a:lnTo>
                  <a:lnTo>
                    <a:pt x="1106" y="37"/>
                  </a:lnTo>
                  <a:lnTo>
                    <a:pt x="1100" y="33"/>
                  </a:lnTo>
                  <a:lnTo>
                    <a:pt x="1096" y="27"/>
                  </a:lnTo>
                  <a:lnTo>
                    <a:pt x="1095" y="20"/>
                  </a:lnTo>
                  <a:lnTo>
                    <a:pt x="1085" y="32"/>
                  </a:lnTo>
                  <a:lnTo>
                    <a:pt x="1081" y="26"/>
                  </a:lnTo>
                  <a:lnTo>
                    <a:pt x="1074" y="26"/>
                  </a:lnTo>
                  <a:lnTo>
                    <a:pt x="1073" y="51"/>
                  </a:lnTo>
                  <a:lnTo>
                    <a:pt x="1059" y="46"/>
                  </a:lnTo>
                  <a:lnTo>
                    <a:pt x="1065" y="59"/>
                  </a:lnTo>
                  <a:lnTo>
                    <a:pt x="1073" y="67"/>
                  </a:lnTo>
                  <a:lnTo>
                    <a:pt x="1074" y="71"/>
                  </a:lnTo>
                  <a:lnTo>
                    <a:pt x="1061" y="79"/>
                  </a:lnTo>
                  <a:lnTo>
                    <a:pt x="1053" y="91"/>
                  </a:lnTo>
                  <a:lnTo>
                    <a:pt x="1057" y="105"/>
                  </a:lnTo>
                  <a:lnTo>
                    <a:pt x="1032" y="105"/>
                  </a:lnTo>
                  <a:lnTo>
                    <a:pt x="1020" y="118"/>
                  </a:lnTo>
                  <a:lnTo>
                    <a:pt x="1015" y="129"/>
                  </a:lnTo>
                  <a:lnTo>
                    <a:pt x="1002" y="144"/>
                  </a:lnTo>
                  <a:lnTo>
                    <a:pt x="1000" y="150"/>
                  </a:lnTo>
                  <a:lnTo>
                    <a:pt x="1003" y="159"/>
                  </a:lnTo>
                  <a:lnTo>
                    <a:pt x="1000" y="169"/>
                  </a:lnTo>
                  <a:lnTo>
                    <a:pt x="1000" y="183"/>
                  </a:lnTo>
                  <a:lnTo>
                    <a:pt x="992" y="184"/>
                  </a:lnTo>
                  <a:lnTo>
                    <a:pt x="987" y="178"/>
                  </a:lnTo>
                  <a:lnTo>
                    <a:pt x="987" y="170"/>
                  </a:lnTo>
                  <a:lnTo>
                    <a:pt x="992" y="166"/>
                  </a:lnTo>
                  <a:lnTo>
                    <a:pt x="978" y="162"/>
                  </a:lnTo>
                  <a:lnTo>
                    <a:pt x="986" y="151"/>
                  </a:lnTo>
                  <a:lnTo>
                    <a:pt x="984" y="150"/>
                  </a:lnTo>
                  <a:lnTo>
                    <a:pt x="954" y="145"/>
                  </a:lnTo>
                  <a:lnTo>
                    <a:pt x="956" y="159"/>
                  </a:lnTo>
                  <a:lnTo>
                    <a:pt x="952" y="160"/>
                  </a:lnTo>
                  <a:lnTo>
                    <a:pt x="944" y="156"/>
                  </a:lnTo>
                  <a:lnTo>
                    <a:pt x="944" y="150"/>
                  </a:lnTo>
                  <a:lnTo>
                    <a:pt x="941" y="140"/>
                  </a:lnTo>
                  <a:lnTo>
                    <a:pt x="938" y="143"/>
                  </a:lnTo>
                  <a:lnTo>
                    <a:pt x="935" y="133"/>
                  </a:lnTo>
                  <a:lnTo>
                    <a:pt x="929" y="138"/>
                  </a:lnTo>
                  <a:lnTo>
                    <a:pt x="927" y="133"/>
                  </a:lnTo>
                  <a:lnTo>
                    <a:pt x="922" y="138"/>
                  </a:lnTo>
                  <a:lnTo>
                    <a:pt x="920" y="155"/>
                  </a:lnTo>
                  <a:lnTo>
                    <a:pt x="916" y="146"/>
                  </a:lnTo>
                  <a:lnTo>
                    <a:pt x="911" y="135"/>
                  </a:lnTo>
                  <a:lnTo>
                    <a:pt x="907" y="132"/>
                  </a:lnTo>
                  <a:lnTo>
                    <a:pt x="907" y="157"/>
                  </a:lnTo>
                  <a:lnTo>
                    <a:pt x="924" y="167"/>
                  </a:lnTo>
                  <a:lnTo>
                    <a:pt x="930" y="167"/>
                  </a:lnTo>
                  <a:lnTo>
                    <a:pt x="930" y="178"/>
                  </a:lnTo>
                  <a:lnTo>
                    <a:pt x="928" y="188"/>
                  </a:lnTo>
                  <a:lnTo>
                    <a:pt x="928" y="199"/>
                  </a:lnTo>
                  <a:lnTo>
                    <a:pt x="933" y="210"/>
                  </a:lnTo>
                  <a:lnTo>
                    <a:pt x="933" y="225"/>
                  </a:lnTo>
                  <a:lnTo>
                    <a:pt x="925" y="219"/>
                  </a:lnTo>
                  <a:lnTo>
                    <a:pt x="907" y="191"/>
                  </a:lnTo>
                  <a:lnTo>
                    <a:pt x="891" y="175"/>
                  </a:lnTo>
                  <a:lnTo>
                    <a:pt x="895" y="194"/>
                  </a:lnTo>
                  <a:lnTo>
                    <a:pt x="890" y="194"/>
                  </a:lnTo>
                  <a:lnTo>
                    <a:pt x="886" y="205"/>
                  </a:lnTo>
                  <a:lnTo>
                    <a:pt x="881" y="204"/>
                  </a:lnTo>
                  <a:lnTo>
                    <a:pt x="877" y="212"/>
                  </a:lnTo>
                  <a:lnTo>
                    <a:pt x="874" y="208"/>
                  </a:lnTo>
                  <a:lnTo>
                    <a:pt x="874" y="202"/>
                  </a:lnTo>
                  <a:lnTo>
                    <a:pt x="877" y="191"/>
                  </a:lnTo>
                  <a:lnTo>
                    <a:pt x="870" y="194"/>
                  </a:lnTo>
                  <a:lnTo>
                    <a:pt x="863" y="204"/>
                  </a:lnTo>
                  <a:lnTo>
                    <a:pt x="859" y="218"/>
                  </a:lnTo>
                  <a:lnTo>
                    <a:pt x="853" y="220"/>
                  </a:lnTo>
                  <a:lnTo>
                    <a:pt x="855" y="235"/>
                  </a:lnTo>
                  <a:lnTo>
                    <a:pt x="857" y="241"/>
                  </a:lnTo>
                  <a:lnTo>
                    <a:pt x="841" y="256"/>
                  </a:lnTo>
                  <a:lnTo>
                    <a:pt x="834" y="275"/>
                  </a:lnTo>
                  <a:lnTo>
                    <a:pt x="827" y="285"/>
                  </a:lnTo>
                  <a:lnTo>
                    <a:pt x="837" y="264"/>
                  </a:lnTo>
                  <a:lnTo>
                    <a:pt x="838" y="252"/>
                  </a:lnTo>
                  <a:lnTo>
                    <a:pt x="839" y="229"/>
                  </a:lnTo>
                  <a:lnTo>
                    <a:pt x="841" y="212"/>
                  </a:lnTo>
                  <a:lnTo>
                    <a:pt x="838" y="191"/>
                  </a:lnTo>
                  <a:lnTo>
                    <a:pt x="828" y="194"/>
                  </a:lnTo>
                  <a:lnTo>
                    <a:pt x="822" y="208"/>
                  </a:lnTo>
                  <a:lnTo>
                    <a:pt x="812" y="223"/>
                  </a:lnTo>
                  <a:lnTo>
                    <a:pt x="809" y="246"/>
                  </a:lnTo>
                  <a:lnTo>
                    <a:pt x="804" y="266"/>
                  </a:lnTo>
                  <a:lnTo>
                    <a:pt x="803" y="214"/>
                  </a:lnTo>
                  <a:lnTo>
                    <a:pt x="777" y="218"/>
                  </a:lnTo>
                  <a:lnTo>
                    <a:pt x="768" y="235"/>
                  </a:lnTo>
                  <a:lnTo>
                    <a:pt x="767" y="240"/>
                  </a:lnTo>
                  <a:lnTo>
                    <a:pt x="769" y="261"/>
                  </a:lnTo>
                  <a:lnTo>
                    <a:pt x="779" y="274"/>
                  </a:lnTo>
                  <a:lnTo>
                    <a:pt x="788" y="278"/>
                  </a:lnTo>
                  <a:lnTo>
                    <a:pt x="795" y="291"/>
                  </a:lnTo>
                  <a:lnTo>
                    <a:pt x="794" y="301"/>
                  </a:lnTo>
                  <a:lnTo>
                    <a:pt x="785" y="300"/>
                  </a:lnTo>
                  <a:lnTo>
                    <a:pt x="779" y="284"/>
                  </a:lnTo>
                  <a:lnTo>
                    <a:pt x="768" y="277"/>
                  </a:lnTo>
                  <a:lnTo>
                    <a:pt x="760" y="261"/>
                  </a:lnTo>
                  <a:lnTo>
                    <a:pt x="751" y="252"/>
                  </a:lnTo>
                  <a:lnTo>
                    <a:pt x="739" y="254"/>
                  </a:lnTo>
                  <a:lnTo>
                    <a:pt x="746" y="272"/>
                  </a:lnTo>
                  <a:lnTo>
                    <a:pt x="760" y="284"/>
                  </a:lnTo>
                  <a:lnTo>
                    <a:pt x="750" y="294"/>
                  </a:lnTo>
                  <a:lnTo>
                    <a:pt x="741" y="286"/>
                  </a:lnTo>
                  <a:lnTo>
                    <a:pt x="737" y="293"/>
                  </a:lnTo>
                  <a:lnTo>
                    <a:pt x="735" y="280"/>
                  </a:lnTo>
                  <a:lnTo>
                    <a:pt x="726" y="285"/>
                  </a:lnTo>
                  <a:lnTo>
                    <a:pt x="726" y="280"/>
                  </a:lnTo>
                  <a:lnTo>
                    <a:pt x="729" y="267"/>
                  </a:lnTo>
                  <a:lnTo>
                    <a:pt x="724" y="261"/>
                  </a:lnTo>
                  <a:lnTo>
                    <a:pt x="721" y="266"/>
                  </a:lnTo>
                  <a:lnTo>
                    <a:pt x="714" y="290"/>
                  </a:lnTo>
                  <a:lnTo>
                    <a:pt x="715" y="299"/>
                  </a:lnTo>
                  <a:lnTo>
                    <a:pt x="720" y="306"/>
                  </a:lnTo>
                  <a:lnTo>
                    <a:pt x="697" y="318"/>
                  </a:lnTo>
                  <a:lnTo>
                    <a:pt x="691" y="325"/>
                  </a:lnTo>
                  <a:lnTo>
                    <a:pt x="688" y="332"/>
                  </a:lnTo>
                  <a:lnTo>
                    <a:pt x="687" y="343"/>
                  </a:lnTo>
                  <a:lnTo>
                    <a:pt x="690" y="350"/>
                  </a:lnTo>
                  <a:lnTo>
                    <a:pt x="698" y="347"/>
                  </a:lnTo>
                  <a:lnTo>
                    <a:pt x="704" y="355"/>
                  </a:lnTo>
                  <a:lnTo>
                    <a:pt x="692" y="355"/>
                  </a:lnTo>
                  <a:lnTo>
                    <a:pt x="696" y="365"/>
                  </a:lnTo>
                  <a:lnTo>
                    <a:pt x="696" y="372"/>
                  </a:lnTo>
                  <a:lnTo>
                    <a:pt x="683" y="368"/>
                  </a:lnTo>
                  <a:lnTo>
                    <a:pt x="678" y="370"/>
                  </a:lnTo>
                  <a:lnTo>
                    <a:pt x="686" y="377"/>
                  </a:lnTo>
                  <a:lnTo>
                    <a:pt x="681" y="383"/>
                  </a:lnTo>
                  <a:lnTo>
                    <a:pt x="670" y="380"/>
                  </a:lnTo>
                  <a:lnTo>
                    <a:pt x="667" y="386"/>
                  </a:lnTo>
                  <a:lnTo>
                    <a:pt x="659" y="383"/>
                  </a:lnTo>
                  <a:lnTo>
                    <a:pt x="643" y="390"/>
                  </a:lnTo>
                  <a:lnTo>
                    <a:pt x="639" y="399"/>
                  </a:lnTo>
                  <a:lnTo>
                    <a:pt x="633" y="403"/>
                  </a:lnTo>
                  <a:lnTo>
                    <a:pt x="632" y="407"/>
                  </a:lnTo>
                  <a:lnTo>
                    <a:pt x="642" y="414"/>
                  </a:lnTo>
                  <a:lnTo>
                    <a:pt x="651" y="410"/>
                  </a:lnTo>
                  <a:lnTo>
                    <a:pt x="656" y="404"/>
                  </a:lnTo>
                  <a:lnTo>
                    <a:pt x="672" y="414"/>
                  </a:lnTo>
                  <a:lnTo>
                    <a:pt x="685" y="406"/>
                  </a:lnTo>
                  <a:lnTo>
                    <a:pt x="687" y="409"/>
                  </a:lnTo>
                  <a:lnTo>
                    <a:pt x="691" y="418"/>
                  </a:lnTo>
                  <a:lnTo>
                    <a:pt x="681" y="418"/>
                  </a:lnTo>
                  <a:lnTo>
                    <a:pt x="676" y="425"/>
                  </a:lnTo>
                  <a:lnTo>
                    <a:pt x="674" y="439"/>
                  </a:lnTo>
                  <a:lnTo>
                    <a:pt x="659" y="430"/>
                  </a:lnTo>
                  <a:lnTo>
                    <a:pt x="648" y="430"/>
                  </a:lnTo>
                  <a:lnTo>
                    <a:pt x="645" y="424"/>
                  </a:lnTo>
                  <a:lnTo>
                    <a:pt x="633" y="422"/>
                  </a:lnTo>
                  <a:lnTo>
                    <a:pt x="619" y="430"/>
                  </a:lnTo>
                  <a:lnTo>
                    <a:pt x="616" y="438"/>
                  </a:lnTo>
                  <a:lnTo>
                    <a:pt x="626" y="453"/>
                  </a:lnTo>
                  <a:lnTo>
                    <a:pt x="626" y="462"/>
                  </a:lnTo>
                  <a:lnTo>
                    <a:pt x="619" y="461"/>
                  </a:lnTo>
                  <a:lnTo>
                    <a:pt x="624" y="476"/>
                  </a:lnTo>
                  <a:lnTo>
                    <a:pt x="626" y="487"/>
                  </a:lnTo>
                  <a:lnTo>
                    <a:pt x="617" y="483"/>
                  </a:lnTo>
                  <a:lnTo>
                    <a:pt x="617" y="494"/>
                  </a:lnTo>
                  <a:lnTo>
                    <a:pt x="610" y="495"/>
                  </a:lnTo>
                  <a:lnTo>
                    <a:pt x="605" y="457"/>
                  </a:lnTo>
                  <a:lnTo>
                    <a:pt x="597" y="460"/>
                  </a:lnTo>
                  <a:lnTo>
                    <a:pt x="594" y="473"/>
                  </a:lnTo>
                  <a:lnTo>
                    <a:pt x="586" y="471"/>
                  </a:lnTo>
                  <a:lnTo>
                    <a:pt x="583" y="474"/>
                  </a:lnTo>
                  <a:lnTo>
                    <a:pt x="594" y="479"/>
                  </a:lnTo>
                  <a:lnTo>
                    <a:pt x="591" y="483"/>
                  </a:lnTo>
                  <a:lnTo>
                    <a:pt x="583" y="485"/>
                  </a:lnTo>
                  <a:lnTo>
                    <a:pt x="575" y="490"/>
                  </a:lnTo>
                  <a:lnTo>
                    <a:pt x="573" y="499"/>
                  </a:lnTo>
                  <a:lnTo>
                    <a:pt x="574" y="509"/>
                  </a:lnTo>
                  <a:lnTo>
                    <a:pt x="583" y="516"/>
                  </a:lnTo>
                  <a:lnTo>
                    <a:pt x="575" y="520"/>
                  </a:lnTo>
                  <a:lnTo>
                    <a:pt x="580" y="525"/>
                  </a:lnTo>
                  <a:lnTo>
                    <a:pt x="574" y="527"/>
                  </a:lnTo>
                  <a:lnTo>
                    <a:pt x="570" y="539"/>
                  </a:lnTo>
                  <a:lnTo>
                    <a:pt x="567" y="542"/>
                  </a:lnTo>
                  <a:lnTo>
                    <a:pt x="561" y="542"/>
                  </a:lnTo>
                  <a:lnTo>
                    <a:pt x="562" y="546"/>
                  </a:lnTo>
                  <a:lnTo>
                    <a:pt x="572" y="549"/>
                  </a:lnTo>
                  <a:lnTo>
                    <a:pt x="591" y="542"/>
                  </a:lnTo>
                  <a:lnTo>
                    <a:pt x="578" y="558"/>
                  </a:lnTo>
                  <a:lnTo>
                    <a:pt x="572" y="562"/>
                  </a:lnTo>
                  <a:lnTo>
                    <a:pt x="553" y="558"/>
                  </a:lnTo>
                  <a:lnTo>
                    <a:pt x="548" y="553"/>
                  </a:lnTo>
                  <a:lnTo>
                    <a:pt x="547" y="546"/>
                  </a:lnTo>
                  <a:lnTo>
                    <a:pt x="540" y="547"/>
                  </a:lnTo>
                  <a:lnTo>
                    <a:pt x="529" y="557"/>
                  </a:lnTo>
                  <a:lnTo>
                    <a:pt x="524" y="574"/>
                  </a:lnTo>
                  <a:lnTo>
                    <a:pt x="514" y="581"/>
                  </a:lnTo>
                  <a:lnTo>
                    <a:pt x="513" y="591"/>
                  </a:lnTo>
                  <a:lnTo>
                    <a:pt x="520" y="591"/>
                  </a:lnTo>
                  <a:lnTo>
                    <a:pt x="519" y="598"/>
                  </a:lnTo>
                  <a:lnTo>
                    <a:pt x="518" y="603"/>
                  </a:lnTo>
                  <a:lnTo>
                    <a:pt x="509" y="607"/>
                  </a:lnTo>
                  <a:lnTo>
                    <a:pt x="504" y="625"/>
                  </a:lnTo>
                  <a:lnTo>
                    <a:pt x="497" y="624"/>
                  </a:lnTo>
                  <a:lnTo>
                    <a:pt x="491" y="628"/>
                  </a:lnTo>
                  <a:lnTo>
                    <a:pt x="484" y="629"/>
                  </a:lnTo>
                  <a:lnTo>
                    <a:pt x="476" y="640"/>
                  </a:lnTo>
                  <a:lnTo>
                    <a:pt x="482" y="650"/>
                  </a:lnTo>
                  <a:lnTo>
                    <a:pt x="478" y="654"/>
                  </a:lnTo>
                  <a:lnTo>
                    <a:pt x="467" y="656"/>
                  </a:lnTo>
                  <a:lnTo>
                    <a:pt x="467" y="666"/>
                  </a:lnTo>
                  <a:lnTo>
                    <a:pt x="456" y="667"/>
                  </a:lnTo>
                  <a:lnTo>
                    <a:pt x="459" y="673"/>
                  </a:lnTo>
                  <a:lnTo>
                    <a:pt x="454" y="677"/>
                  </a:lnTo>
                  <a:lnTo>
                    <a:pt x="452" y="686"/>
                  </a:lnTo>
                  <a:lnTo>
                    <a:pt x="465" y="688"/>
                  </a:lnTo>
                  <a:lnTo>
                    <a:pt x="462" y="694"/>
                  </a:lnTo>
                  <a:lnTo>
                    <a:pt x="454" y="699"/>
                  </a:lnTo>
                  <a:lnTo>
                    <a:pt x="448" y="694"/>
                  </a:lnTo>
                  <a:lnTo>
                    <a:pt x="448" y="697"/>
                  </a:lnTo>
                  <a:lnTo>
                    <a:pt x="448" y="711"/>
                  </a:lnTo>
                  <a:lnTo>
                    <a:pt x="454" y="720"/>
                  </a:lnTo>
                  <a:lnTo>
                    <a:pt x="459" y="713"/>
                  </a:lnTo>
                  <a:lnTo>
                    <a:pt x="463" y="716"/>
                  </a:lnTo>
                  <a:lnTo>
                    <a:pt x="461" y="726"/>
                  </a:lnTo>
                  <a:lnTo>
                    <a:pt x="440" y="729"/>
                  </a:lnTo>
                  <a:lnTo>
                    <a:pt x="436" y="734"/>
                  </a:lnTo>
                  <a:lnTo>
                    <a:pt x="435" y="748"/>
                  </a:lnTo>
                  <a:lnTo>
                    <a:pt x="427" y="754"/>
                  </a:lnTo>
                  <a:lnTo>
                    <a:pt x="418" y="757"/>
                  </a:lnTo>
                  <a:lnTo>
                    <a:pt x="412" y="772"/>
                  </a:lnTo>
                  <a:lnTo>
                    <a:pt x="420" y="770"/>
                  </a:lnTo>
                  <a:lnTo>
                    <a:pt x="429" y="762"/>
                  </a:lnTo>
                  <a:lnTo>
                    <a:pt x="440" y="757"/>
                  </a:lnTo>
                  <a:lnTo>
                    <a:pt x="440" y="767"/>
                  </a:lnTo>
                  <a:lnTo>
                    <a:pt x="446" y="779"/>
                  </a:lnTo>
                  <a:lnTo>
                    <a:pt x="427" y="773"/>
                  </a:lnTo>
                  <a:lnTo>
                    <a:pt x="425" y="781"/>
                  </a:lnTo>
                  <a:lnTo>
                    <a:pt x="429" y="785"/>
                  </a:lnTo>
                  <a:lnTo>
                    <a:pt x="423" y="790"/>
                  </a:lnTo>
                  <a:lnTo>
                    <a:pt x="420" y="796"/>
                  </a:lnTo>
                  <a:lnTo>
                    <a:pt x="423" y="806"/>
                  </a:lnTo>
                  <a:lnTo>
                    <a:pt x="419" y="808"/>
                  </a:lnTo>
                  <a:lnTo>
                    <a:pt x="413" y="805"/>
                  </a:lnTo>
                  <a:lnTo>
                    <a:pt x="409" y="811"/>
                  </a:lnTo>
                  <a:lnTo>
                    <a:pt x="412" y="821"/>
                  </a:lnTo>
                  <a:lnTo>
                    <a:pt x="418" y="826"/>
                  </a:lnTo>
                  <a:lnTo>
                    <a:pt x="420" y="845"/>
                  </a:lnTo>
                  <a:lnTo>
                    <a:pt x="413" y="837"/>
                  </a:lnTo>
                  <a:lnTo>
                    <a:pt x="406" y="834"/>
                  </a:lnTo>
                  <a:lnTo>
                    <a:pt x="400" y="821"/>
                  </a:lnTo>
                  <a:lnTo>
                    <a:pt x="401" y="838"/>
                  </a:lnTo>
                  <a:lnTo>
                    <a:pt x="397" y="844"/>
                  </a:lnTo>
                  <a:lnTo>
                    <a:pt x="391" y="847"/>
                  </a:lnTo>
                  <a:lnTo>
                    <a:pt x="387" y="856"/>
                  </a:lnTo>
                  <a:lnTo>
                    <a:pt x="392" y="859"/>
                  </a:lnTo>
                  <a:lnTo>
                    <a:pt x="398" y="856"/>
                  </a:lnTo>
                  <a:lnTo>
                    <a:pt x="403" y="848"/>
                  </a:lnTo>
                  <a:lnTo>
                    <a:pt x="405" y="851"/>
                  </a:lnTo>
                  <a:lnTo>
                    <a:pt x="403" y="856"/>
                  </a:lnTo>
                  <a:lnTo>
                    <a:pt x="403" y="864"/>
                  </a:lnTo>
                  <a:lnTo>
                    <a:pt x="406" y="871"/>
                  </a:lnTo>
                  <a:lnTo>
                    <a:pt x="398" y="877"/>
                  </a:lnTo>
                  <a:lnTo>
                    <a:pt x="387" y="872"/>
                  </a:lnTo>
                  <a:lnTo>
                    <a:pt x="382" y="880"/>
                  </a:lnTo>
                  <a:lnTo>
                    <a:pt x="376" y="876"/>
                  </a:lnTo>
                  <a:lnTo>
                    <a:pt x="369" y="886"/>
                  </a:lnTo>
                  <a:lnTo>
                    <a:pt x="368" y="896"/>
                  </a:lnTo>
                  <a:lnTo>
                    <a:pt x="360" y="902"/>
                  </a:lnTo>
                  <a:lnTo>
                    <a:pt x="352" y="904"/>
                  </a:lnTo>
                  <a:lnTo>
                    <a:pt x="347" y="925"/>
                  </a:lnTo>
                  <a:lnTo>
                    <a:pt x="357" y="921"/>
                  </a:lnTo>
                  <a:lnTo>
                    <a:pt x="366" y="915"/>
                  </a:lnTo>
                  <a:lnTo>
                    <a:pt x="370" y="919"/>
                  </a:lnTo>
                  <a:lnTo>
                    <a:pt x="353" y="926"/>
                  </a:lnTo>
                  <a:lnTo>
                    <a:pt x="353" y="937"/>
                  </a:lnTo>
                  <a:lnTo>
                    <a:pt x="355" y="948"/>
                  </a:lnTo>
                  <a:lnTo>
                    <a:pt x="352" y="955"/>
                  </a:lnTo>
                  <a:lnTo>
                    <a:pt x="341" y="958"/>
                  </a:lnTo>
                  <a:lnTo>
                    <a:pt x="327" y="947"/>
                  </a:lnTo>
                  <a:lnTo>
                    <a:pt x="323" y="947"/>
                  </a:lnTo>
                  <a:lnTo>
                    <a:pt x="315" y="962"/>
                  </a:lnTo>
                  <a:lnTo>
                    <a:pt x="305" y="969"/>
                  </a:lnTo>
                  <a:lnTo>
                    <a:pt x="304" y="976"/>
                  </a:lnTo>
                  <a:lnTo>
                    <a:pt x="296" y="980"/>
                  </a:lnTo>
                  <a:lnTo>
                    <a:pt x="280" y="1006"/>
                  </a:lnTo>
                  <a:lnTo>
                    <a:pt x="277" y="1012"/>
                  </a:lnTo>
                  <a:lnTo>
                    <a:pt x="280" y="1022"/>
                  </a:lnTo>
                  <a:lnTo>
                    <a:pt x="280" y="1026"/>
                  </a:lnTo>
                  <a:lnTo>
                    <a:pt x="258" y="1038"/>
                  </a:lnTo>
                  <a:lnTo>
                    <a:pt x="258" y="1048"/>
                  </a:lnTo>
                  <a:lnTo>
                    <a:pt x="263" y="1053"/>
                  </a:lnTo>
                  <a:lnTo>
                    <a:pt x="274" y="1048"/>
                  </a:lnTo>
                  <a:lnTo>
                    <a:pt x="269" y="1064"/>
                  </a:lnTo>
                  <a:lnTo>
                    <a:pt x="277" y="1075"/>
                  </a:lnTo>
                  <a:lnTo>
                    <a:pt x="283" y="1079"/>
                  </a:lnTo>
                  <a:lnTo>
                    <a:pt x="320" y="1052"/>
                  </a:lnTo>
                  <a:lnTo>
                    <a:pt x="342" y="1042"/>
                  </a:lnTo>
                  <a:lnTo>
                    <a:pt x="347" y="1036"/>
                  </a:lnTo>
                  <a:lnTo>
                    <a:pt x="352" y="1038"/>
                  </a:lnTo>
                  <a:lnTo>
                    <a:pt x="348" y="1044"/>
                  </a:lnTo>
                  <a:lnTo>
                    <a:pt x="335" y="1052"/>
                  </a:lnTo>
                  <a:lnTo>
                    <a:pt x="327" y="1053"/>
                  </a:lnTo>
                  <a:lnTo>
                    <a:pt x="316" y="1060"/>
                  </a:lnTo>
                  <a:lnTo>
                    <a:pt x="307" y="1068"/>
                  </a:lnTo>
                  <a:lnTo>
                    <a:pt x="314" y="1075"/>
                  </a:lnTo>
                  <a:lnTo>
                    <a:pt x="312" y="1079"/>
                  </a:lnTo>
                  <a:lnTo>
                    <a:pt x="295" y="1086"/>
                  </a:lnTo>
                  <a:lnTo>
                    <a:pt x="285" y="1086"/>
                  </a:lnTo>
                  <a:lnTo>
                    <a:pt x="282" y="1090"/>
                  </a:lnTo>
                  <a:lnTo>
                    <a:pt x="284" y="1096"/>
                  </a:lnTo>
                  <a:lnTo>
                    <a:pt x="280" y="1097"/>
                  </a:lnTo>
                  <a:lnTo>
                    <a:pt x="271" y="1096"/>
                  </a:lnTo>
                  <a:lnTo>
                    <a:pt x="271" y="1086"/>
                  </a:lnTo>
                  <a:lnTo>
                    <a:pt x="263" y="1071"/>
                  </a:lnTo>
                  <a:lnTo>
                    <a:pt x="258" y="1066"/>
                  </a:lnTo>
                  <a:lnTo>
                    <a:pt x="253" y="1066"/>
                  </a:lnTo>
                  <a:lnTo>
                    <a:pt x="250" y="1073"/>
                  </a:lnTo>
                  <a:lnTo>
                    <a:pt x="242" y="1074"/>
                  </a:lnTo>
                  <a:lnTo>
                    <a:pt x="236" y="1080"/>
                  </a:lnTo>
                  <a:lnTo>
                    <a:pt x="235" y="1087"/>
                  </a:lnTo>
                  <a:lnTo>
                    <a:pt x="241" y="1092"/>
                  </a:lnTo>
                  <a:lnTo>
                    <a:pt x="242" y="1097"/>
                  </a:lnTo>
                  <a:lnTo>
                    <a:pt x="231" y="1103"/>
                  </a:lnTo>
                  <a:lnTo>
                    <a:pt x="228" y="1097"/>
                  </a:lnTo>
                  <a:lnTo>
                    <a:pt x="228" y="1089"/>
                  </a:lnTo>
                  <a:lnTo>
                    <a:pt x="225" y="1082"/>
                  </a:lnTo>
                  <a:lnTo>
                    <a:pt x="198" y="1093"/>
                  </a:lnTo>
                  <a:lnTo>
                    <a:pt x="194" y="1098"/>
                  </a:lnTo>
                  <a:lnTo>
                    <a:pt x="190" y="1109"/>
                  </a:lnTo>
                  <a:lnTo>
                    <a:pt x="183" y="1108"/>
                  </a:lnTo>
                  <a:lnTo>
                    <a:pt x="185" y="1116"/>
                  </a:lnTo>
                  <a:lnTo>
                    <a:pt x="183" y="1119"/>
                  </a:lnTo>
                  <a:lnTo>
                    <a:pt x="175" y="1120"/>
                  </a:lnTo>
                  <a:lnTo>
                    <a:pt x="175" y="1117"/>
                  </a:lnTo>
                  <a:lnTo>
                    <a:pt x="174" y="1112"/>
                  </a:lnTo>
                  <a:lnTo>
                    <a:pt x="169" y="1113"/>
                  </a:lnTo>
                  <a:lnTo>
                    <a:pt x="166" y="1117"/>
                  </a:lnTo>
                  <a:lnTo>
                    <a:pt x="167" y="1122"/>
                  </a:lnTo>
                  <a:lnTo>
                    <a:pt x="166" y="1124"/>
                  </a:lnTo>
                  <a:lnTo>
                    <a:pt x="156" y="1124"/>
                  </a:lnTo>
                  <a:lnTo>
                    <a:pt x="143" y="1132"/>
                  </a:lnTo>
                  <a:lnTo>
                    <a:pt x="140" y="1145"/>
                  </a:lnTo>
                  <a:lnTo>
                    <a:pt x="135" y="1156"/>
                  </a:lnTo>
                  <a:lnTo>
                    <a:pt x="128" y="1151"/>
                  </a:lnTo>
                  <a:lnTo>
                    <a:pt x="118" y="1150"/>
                  </a:lnTo>
                  <a:lnTo>
                    <a:pt x="110" y="1157"/>
                  </a:lnTo>
                  <a:lnTo>
                    <a:pt x="107" y="1163"/>
                  </a:lnTo>
                  <a:lnTo>
                    <a:pt x="117" y="1171"/>
                  </a:lnTo>
                  <a:lnTo>
                    <a:pt x="111" y="1177"/>
                  </a:lnTo>
                  <a:lnTo>
                    <a:pt x="121" y="1178"/>
                  </a:lnTo>
                  <a:lnTo>
                    <a:pt x="132" y="1176"/>
                  </a:lnTo>
                  <a:lnTo>
                    <a:pt x="137" y="1182"/>
                  </a:lnTo>
                  <a:lnTo>
                    <a:pt x="142" y="1184"/>
                  </a:lnTo>
                  <a:lnTo>
                    <a:pt x="135" y="1193"/>
                  </a:lnTo>
                  <a:lnTo>
                    <a:pt x="138" y="1199"/>
                  </a:lnTo>
                  <a:lnTo>
                    <a:pt x="131" y="1195"/>
                  </a:lnTo>
                  <a:lnTo>
                    <a:pt x="122" y="1195"/>
                  </a:lnTo>
                  <a:lnTo>
                    <a:pt x="99" y="1192"/>
                  </a:lnTo>
                  <a:lnTo>
                    <a:pt x="91" y="1193"/>
                  </a:lnTo>
                  <a:lnTo>
                    <a:pt x="86" y="1197"/>
                  </a:lnTo>
                  <a:lnTo>
                    <a:pt x="80" y="1195"/>
                  </a:lnTo>
                  <a:lnTo>
                    <a:pt x="74" y="1200"/>
                  </a:lnTo>
                  <a:lnTo>
                    <a:pt x="75" y="1203"/>
                  </a:lnTo>
                  <a:lnTo>
                    <a:pt x="81" y="1205"/>
                  </a:lnTo>
                  <a:lnTo>
                    <a:pt x="75" y="1208"/>
                  </a:lnTo>
                  <a:lnTo>
                    <a:pt x="75" y="1214"/>
                  </a:lnTo>
                  <a:lnTo>
                    <a:pt x="83" y="1213"/>
                  </a:lnTo>
                  <a:lnTo>
                    <a:pt x="89" y="1210"/>
                  </a:lnTo>
                  <a:lnTo>
                    <a:pt x="81" y="1220"/>
                  </a:lnTo>
                  <a:lnTo>
                    <a:pt x="81" y="1227"/>
                  </a:lnTo>
                  <a:lnTo>
                    <a:pt x="86" y="1243"/>
                  </a:lnTo>
                  <a:lnTo>
                    <a:pt x="83" y="1245"/>
                  </a:lnTo>
                  <a:lnTo>
                    <a:pt x="78" y="1230"/>
                  </a:lnTo>
                  <a:lnTo>
                    <a:pt x="74" y="1224"/>
                  </a:lnTo>
                  <a:lnTo>
                    <a:pt x="64" y="1230"/>
                  </a:lnTo>
                  <a:lnTo>
                    <a:pt x="59" y="1238"/>
                  </a:lnTo>
                  <a:lnTo>
                    <a:pt x="56" y="1248"/>
                  </a:lnTo>
                  <a:lnTo>
                    <a:pt x="61" y="1253"/>
                  </a:lnTo>
                  <a:lnTo>
                    <a:pt x="62" y="1259"/>
                  </a:lnTo>
                  <a:lnTo>
                    <a:pt x="53" y="1253"/>
                  </a:lnTo>
                  <a:lnTo>
                    <a:pt x="50" y="1246"/>
                  </a:lnTo>
                  <a:lnTo>
                    <a:pt x="41" y="1248"/>
                  </a:lnTo>
                  <a:lnTo>
                    <a:pt x="27" y="1248"/>
                  </a:lnTo>
                  <a:lnTo>
                    <a:pt x="27" y="1254"/>
                  </a:lnTo>
                  <a:lnTo>
                    <a:pt x="29" y="1259"/>
                  </a:lnTo>
                  <a:lnTo>
                    <a:pt x="13" y="1247"/>
                  </a:lnTo>
                  <a:lnTo>
                    <a:pt x="9" y="1251"/>
                  </a:lnTo>
                  <a:lnTo>
                    <a:pt x="15" y="1265"/>
                  </a:lnTo>
                  <a:lnTo>
                    <a:pt x="11" y="1272"/>
                  </a:lnTo>
                  <a:lnTo>
                    <a:pt x="13" y="1274"/>
                  </a:lnTo>
                  <a:lnTo>
                    <a:pt x="41" y="1274"/>
                  </a:lnTo>
                  <a:lnTo>
                    <a:pt x="67" y="1268"/>
                  </a:lnTo>
                  <a:lnTo>
                    <a:pt x="51" y="1275"/>
                  </a:lnTo>
                  <a:lnTo>
                    <a:pt x="53" y="1279"/>
                  </a:lnTo>
                  <a:lnTo>
                    <a:pt x="65" y="1279"/>
                  </a:lnTo>
                  <a:lnTo>
                    <a:pt x="74" y="1275"/>
                  </a:lnTo>
                  <a:lnTo>
                    <a:pt x="77" y="1278"/>
                  </a:lnTo>
                  <a:lnTo>
                    <a:pt x="67" y="1284"/>
                  </a:lnTo>
                  <a:lnTo>
                    <a:pt x="52" y="1286"/>
                  </a:lnTo>
                  <a:lnTo>
                    <a:pt x="36" y="1286"/>
                  </a:lnTo>
                  <a:lnTo>
                    <a:pt x="30" y="1281"/>
                  </a:lnTo>
                  <a:lnTo>
                    <a:pt x="24" y="1281"/>
                  </a:lnTo>
                  <a:lnTo>
                    <a:pt x="13" y="1291"/>
                  </a:lnTo>
                  <a:lnTo>
                    <a:pt x="11" y="1296"/>
                  </a:lnTo>
                  <a:lnTo>
                    <a:pt x="4" y="1295"/>
                  </a:lnTo>
                  <a:lnTo>
                    <a:pt x="2" y="1297"/>
                  </a:lnTo>
                  <a:lnTo>
                    <a:pt x="0" y="1305"/>
                  </a:lnTo>
                  <a:lnTo>
                    <a:pt x="16" y="1310"/>
                  </a:lnTo>
                  <a:lnTo>
                    <a:pt x="15" y="1316"/>
                  </a:lnTo>
                  <a:lnTo>
                    <a:pt x="15" y="1322"/>
                  </a:lnTo>
                  <a:lnTo>
                    <a:pt x="10" y="1327"/>
                  </a:lnTo>
                  <a:lnTo>
                    <a:pt x="3" y="1335"/>
                  </a:lnTo>
                  <a:lnTo>
                    <a:pt x="5" y="1343"/>
                  </a:lnTo>
                  <a:lnTo>
                    <a:pt x="3" y="1346"/>
                  </a:lnTo>
                  <a:lnTo>
                    <a:pt x="3" y="1354"/>
                  </a:lnTo>
                  <a:lnTo>
                    <a:pt x="7" y="1358"/>
                  </a:lnTo>
                  <a:lnTo>
                    <a:pt x="7" y="1365"/>
                  </a:lnTo>
                  <a:lnTo>
                    <a:pt x="22" y="1367"/>
                  </a:lnTo>
                  <a:lnTo>
                    <a:pt x="53" y="1356"/>
                  </a:lnTo>
                  <a:lnTo>
                    <a:pt x="59" y="1360"/>
                  </a:lnTo>
                  <a:lnTo>
                    <a:pt x="72" y="1360"/>
                  </a:lnTo>
                  <a:lnTo>
                    <a:pt x="74" y="1349"/>
                  </a:lnTo>
                  <a:lnTo>
                    <a:pt x="83" y="1333"/>
                  </a:lnTo>
                  <a:lnTo>
                    <a:pt x="85" y="1343"/>
                  </a:lnTo>
                  <a:lnTo>
                    <a:pt x="81" y="1356"/>
                  </a:lnTo>
                  <a:lnTo>
                    <a:pt x="88" y="1359"/>
                  </a:lnTo>
                  <a:lnTo>
                    <a:pt x="99" y="1359"/>
                  </a:lnTo>
                  <a:lnTo>
                    <a:pt x="106" y="1356"/>
                  </a:lnTo>
                  <a:lnTo>
                    <a:pt x="111" y="1360"/>
                  </a:lnTo>
                  <a:lnTo>
                    <a:pt x="122" y="1348"/>
                  </a:lnTo>
                  <a:lnTo>
                    <a:pt x="126" y="1324"/>
                  </a:lnTo>
                  <a:lnTo>
                    <a:pt x="138" y="1317"/>
                  </a:lnTo>
                  <a:lnTo>
                    <a:pt x="139" y="1322"/>
                  </a:lnTo>
                  <a:lnTo>
                    <a:pt x="131" y="1338"/>
                  </a:lnTo>
                  <a:lnTo>
                    <a:pt x="129" y="1349"/>
                  </a:lnTo>
                  <a:lnTo>
                    <a:pt x="127" y="1354"/>
                  </a:lnTo>
                  <a:lnTo>
                    <a:pt x="133" y="1353"/>
                  </a:lnTo>
                  <a:lnTo>
                    <a:pt x="140" y="1349"/>
                  </a:lnTo>
                  <a:lnTo>
                    <a:pt x="145" y="1351"/>
                  </a:lnTo>
                  <a:lnTo>
                    <a:pt x="131" y="1362"/>
                  </a:lnTo>
                  <a:lnTo>
                    <a:pt x="113" y="1369"/>
                  </a:lnTo>
                  <a:lnTo>
                    <a:pt x="111" y="1378"/>
                  </a:lnTo>
                  <a:lnTo>
                    <a:pt x="118" y="1385"/>
                  </a:lnTo>
                  <a:lnTo>
                    <a:pt x="105" y="1393"/>
                  </a:lnTo>
                  <a:lnTo>
                    <a:pt x="105" y="1383"/>
                  </a:lnTo>
                  <a:lnTo>
                    <a:pt x="101" y="1376"/>
                  </a:lnTo>
                  <a:lnTo>
                    <a:pt x="91" y="1369"/>
                  </a:lnTo>
                  <a:lnTo>
                    <a:pt x="81" y="1369"/>
                  </a:lnTo>
                  <a:lnTo>
                    <a:pt x="68" y="1372"/>
                  </a:lnTo>
                  <a:lnTo>
                    <a:pt x="57" y="1370"/>
                  </a:lnTo>
                  <a:lnTo>
                    <a:pt x="47" y="1371"/>
                  </a:lnTo>
                  <a:lnTo>
                    <a:pt x="37" y="1370"/>
                  </a:lnTo>
                  <a:lnTo>
                    <a:pt x="29" y="1378"/>
                  </a:lnTo>
                  <a:lnTo>
                    <a:pt x="10" y="1373"/>
                  </a:lnTo>
                  <a:lnTo>
                    <a:pt x="5" y="1386"/>
                  </a:lnTo>
                  <a:lnTo>
                    <a:pt x="4" y="1397"/>
                  </a:lnTo>
                  <a:lnTo>
                    <a:pt x="14" y="1397"/>
                  </a:lnTo>
                  <a:lnTo>
                    <a:pt x="18" y="1396"/>
                  </a:lnTo>
                  <a:lnTo>
                    <a:pt x="18" y="1410"/>
                  </a:lnTo>
                  <a:lnTo>
                    <a:pt x="9" y="1407"/>
                  </a:lnTo>
                  <a:lnTo>
                    <a:pt x="3" y="1401"/>
                  </a:lnTo>
                  <a:lnTo>
                    <a:pt x="2" y="1403"/>
                  </a:lnTo>
                  <a:lnTo>
                    <a:pt x="0" y="1403"/>
                  </a:lnTo>
                  <a:lnTo>
                    <a:pt x="0" y="1407"/>
                  </a:lnTo>
                  <a:lnTo>
                    <a:pt x="10" y="1425"/>
                  </a:lnTo>
                  <a:lnTo>
                    <a:pt x="16" y="1426"/>
                  </a:lnTo>
                  <a:lnTo>
                    <a:pt x="30" y="1418"/>
                  </a:lnTo>
                  <a:lnTo>
                    <a:pt x="38" y="1415"/>
                  </a:lnTo>
                  <a:lnTo>
                    <a:pt x="25" y="1429"/>
                  </a:lnTo>
                  <a:lnTo>
                    <a:pt x="20" y="1436"/>
                  </a:lnTo>
                  <a:lnTo>
                    <a:pt x="24" y="1440"/>
                  </a:lnTo>
                  <a:lnTo>
                    <a:pt x="14" y="1446"/>
                  </a:lnTo>
                  <a:lnTo>
                    <a:pt x="9" y="1452"/>
                  </a:lnTo>
                  <a:lnTo>
                    <a:pt x="10" y="1461"/>
                  </a:lnTo>
                  <a:lnTo>
                    <a:pt x="15" y="1466"/>
                  </a:lnTo>
                  <a:lnTo>
                    <a:pt x="18" y="1472"/>
                  </a:lnTo>
                  <a:lnTo>
                    <a:pt x="24" y="1467"/>
                  </a:lnTo>
                  <a:lnTo>
                    <a:pt x="30" y="1461"/>
                  </a:lnTo>
                  <a:lnTo>
                    <a:pt x="30" y="1469"/>
                  </a:lnTo>
                  <a:lnTo>
                    <a:pt x="38" y="1483"/>
                  </a:lnTo>
                  <a:lnTo>
                    <a:pt x="31" y="1484"/>
                  </a:lnTo>
                  <a:lnTo>
                    <a:pt x="22" y="1490"/>
                  </a:lnTo>
                  <a:lnTo>
                    <a:pt x="22" y="1495"/>
                  </a:lnTo>
                  <a:lnTo>
                    <a:pt x="27" y="1499"/>
                  </a:lnTo>
                  <a:lnTo>
                    <a:pt x="37" y="1493"/>
                  </a:lnTo>
                  <a:lnTo>
                    <a:pt x="43" y="1482"/>
                  </a:lnTo>
                  <a:lnTo>
                    <a:pt x="45" y="1469"/>
                  </a:lnTo>
                  <a:lnTo>
                    <a:pt x="53" y="1463"/>
                  </a:lnTo>
                  <a:lnTo>
                    <a:pt x="63" y="1451"/>
                  </a:lnTo>
                  <a:lnTo>
                    <a:pt x="73" y="1431"/>
                  </a:lnTo>
                  <a:lnTo>
                    <a:pt x="83" y="1423"/>
                  </a:lnTo>
                  <a:lnTo>
                    <a:pt x="88" y="1428"/>
                  </a:lnTo>
                  <a:lnTo>
                    <a:pt x="88" y="1431"/>
                  </a:lnTo>
                  <a:lnTo>
                    <a:pt x="100" y="1429"/>
                  </a:lnTo>
                  <a:lnTo>
                    <a:pt x="110" y="1430"/>
                  </a:lnTo>
                  <a:lnTo>
                    <a:pt x="94" y="1437"/>
                  </a:lnTo>
                  <a:lnTo>
                    <a:pt x="91" y="1448"/>
                  </a:lnTo>
                  <a:lnTo>
                    <a:pt x="89" y="1455"/>
                  </a:lnTo>
                  <a:lnTo>
                    <a:pt x="88" y="1443"/>
                  </a:lnTo>
                  <a:lnTo>
                    <a:pt x="83" y="1442"/>
                  </a:lnTo>
                  <a:lnTo>
                    <a:pt x="74" y="1456"/>
                  </a:lnTo>
                  <a:lnTo>
                    <a:pt x="64" y="1467"/>
                  </a:lnTo>
                  <a:lnTo>
                    <a:pt x="70" y="1472"/>
                  </a:lnTo>
                  <a:lnTo>
                    <a:pt x="70" y="1475"/>
                  </a:lnTo>
                  <a:lnTo>
                    <a:pt x="59" y="1482"/>
                  </a:lnTo>
                  <a:lnTo>
                    <a:pt x="40" y="1506"/>
                  </a:lnTo>
                  <a:lnTo>
                    <a:pt x="47" y="1511"/>
                  </a:lnTo>
                  <a:lnTo>
                    <a:pt x="67" y="1511"/>
                  </a:lnTo>
                  <a:lnTo>
                    <a:pt x="72" y="1506"/>
                  </a:lnTo>
                  <a:lnTo>
                    <a:pt x="74" y="1510"/>
                  </a:lnTo>
                  <a:lnTo>
                    <a:pt x="53" y="1518"/>
                  </a:lnTo>
                  <a:lnTo>
                    <a:pt x="48" y="1525"/>
                  </a:lnTo>
                  <a:lnTo>
                    <a:pt x="47" y="1528"/>
                  </a:lnTo>
                  <a:lnTo>
                    <a:pt x="37" y="1528"/>
                  </a:lnTo>
                  <a:lnTo>
                    <a:pt x="32" y="1531"/>
                  </a:lnTo>
                  <a:lnTo>
                    <a:pt x="26" y="1528"/>
                  </a:lnTo>
                  <a:lnTo>
                    <a:pt x="18" y="1539"/>
                  </a:lnTo>
                  <a:lnTo>
                    <a:pt x="13" y="1549"/>
                  </a:lnTo>
                  <a:lnTo>
                    <a:pt x="13" y="1558"/>
                  </a:lnTo>
                  <a:lnTo>
                    <a:pt x="16" y="1560"/>
                  </a:lnTo>
                  <a:lnTo>
                    <a:pt x="18" y="1564"/>
                  </a:lnTo>
                  <a:lnTo>
                    <a:pt x="26" y="1563"/>
                  </a:lnTo>
                  <a:lnTo>
                    <a:pt x="30" y="1554"/>
                  </a:lnTo>
                  <a:lnTo>
                    <a:pt x="32" y="1563"/>
                  </a:lnTo>
                  <a:lnTo>
                    <a:pt x="40" y="1563"/>
                  </a:lnTo>
                  <a:lnTo>
                    <a:pt x="42" y="1556"/>
                  </a:lnTo>
                  <a:lnTo>
                    <a:pt x="41" y="1550"/>
                  </a:lnTo>
                  <a:lnTo>
                    <a:pt x="48" y="1555"/>
                  </a:lnTo>
                  <a:lnTo>
                    <a:pt x="63" y="1547"/>
                  </a:lnTo>
                  <a:lnTo>
                    <a:pt x="68" y="1541"/>
                  </a:lnTo>
                  <a:lnTo>
                    <a:pt x="73" y="1544"/>
                  </a:lnTo>
                  <a:lnTo>
                    <a:pt x="58" y="1561"/>
                  </a:lnTo>
                  <a:lnTo>
                    <a:pt x="64" y="1561"/>
                  </a:lnTo>
                  <a:lnTo>
                    <a:pt x="64" y="1571"/>
                  </a:lnTo>
                  <a:lnTo>
                    <a:pt x="58" y="1580"/>
                  </a:lnTo>
                  <a:lnTo>
                    <a:pt x="56" y="1587"/>
                  </a:lnTo>
                  <a:lnTo>
                    <a:pt x="50" y="1593"/>
                  </a:lnTo>
                  <a:lnTo>
                    <a:pt x="51" y="1599"/>
                  </a:lnTo>
                  <a:lnTo>
                    <a:pt x="51" y="1604"/>
                  </a:lnTo>
                  <a:lnTo>
                    <a:pt x="45" y="1603"/>
                  </a:lnTo>
                  <a:lnTo>
                    <a:pt x="40" y="1606"/>
                  </a:lnTo>
                  <a:lnTo>
                    <a:pt x="36" y="1598"/>
                  </a:lnTo>
                  <a:lnTo>
                    <a:pt x="32" y="1598"/>
                  </a:lnTo>
                  <a:lnTo>
                    <a:pt x="25" y="1630"/>
                  </a:lnTo>
                  <a:lnTo>
                    <a:pt x="38" y="1647"/>
                  </a:lnTo>
                  <a:lnTo>
                    <a:pt x="59" y="1666"/>
                  </a:lnTo>
                  <a:lnTo>
                    <a:pt x="74" y="1674"/>
                  </a:lnTo>
                  <a:lnTo>
                    <a:pt x="85" y="1677"/>
                  </a:lnTo>
                  <a:lnTo>
                    <a:pt x="92" y="1665"/>
                  </a:lnTo>
                  <a:lnTo>
                    <a:pt x="92" y="1682"/>
                  </a:lnTo>
                  <a:lnTo>
                    <a:pt x="90" y="1694"/>
                  </a:lnTo>
                  <a:lnTo>
                    <a:pt x="96" y="1689"/>
                  </a:lnTo>
                  <a:lnTo>
                    <a:pt x="106" y="1695"/>
                  </a:lnTo>
                  <a:lnTo>
                    <a:pt x="110" y="1685"/>
                  </a:lnTo>
                  <a:lnTo>
                    <a:pt x="124" y="1687"/>
                  </a:lnTo>
                  <a:lnTo>
                    <a:pt x="117" y="1695"/>
                  </a:lnTo>
                  <a:lnTo>
                    <a:pt x="134" y="1701"/>
                  </a:lnTo>
                  <a:lnTo>
                    <a:pt x="145" y="1697"/>
                  </a:lnTo>
                  <a:lnTo>
                    <a:pt x="158" y="1687"/>
                  </a:lnTo>
                  <a:lnTo>
                    <a:pt x="163" y="1673"/>
                  </a:lnTo>
                  <a:lnTo>
                    <a:pt x="170" y="1684"/>
                  </a:lnTo>
                  <a:lnTo>
                    <a:pt x="190" y="1671"/>
                  </a:lnTo>
                  <a:lnTo>
                    <a:pt x="210" y="1644"/>
                  </a:lnTo>
                  <a:lnTo>
                    <a:pt x="221" y="1638"/>
                  </a:lnTo>
                  <a:lnTo>
                    <a:pt x="225" y="1627"/>
                  </a:lnTo>
                  <a:lnTo>
                    <a:pt x="231" y="1622"/>
                  </a:lnTo>
                  <a:lnTo>
                    <a:pt x="234" y="1615"/>
                  </a:lnTo>
                  <a:lnTo>
                    <a:pt x="251" y="1597"/>
                  </a:lnTo>
                  <a:lnTo>
                    <a:pt x="249" y="1590"/>
                  </a:lnTo>
                  <a:lnTo>
                    <a:pt x="261" y="1597"/>
                  </a:lnTo>
                  <a:lnTo>
                    <a:pt x="274" y="1597"/>
                  </a:lnTo>
                  <a:lnTo>
                    <a:pt x="282" y="1593"/>
                  </a:lnTo>
                  <a:lnTo>
                    <a:pt x="285" y="1581"/>
                  </a:lnTo>
                  <a:lnTo>
                    <a:pt x="287" y="1574"/>
                  </a:lnTo>
                  <a:lnTo>
                    <a:pt x="294" y="1566"/>
                  </a:lnTo>
                  <a:lnTo>
                    <a:pt x="293" y="1556"/>
                  </a:lnTo>
                  <a:lnTo>
                    <a:pt x="287" y="1549"/>
                  </a:lnTo>
                  <a:lnTo>
                    <a:pt x="283" y="1541"/>
                  </a:lnTo>
                  <a:lnTo>
                    <a:pt x="285" y="1538"/>
                  </a:lnTo>
                  <a:lnTo>
                    <a:pt x="287" y="1533"/>
                  </a:lnTo>
                  <a:lnTo>
                    <a:pt x="284" y="1522"/>
                  </a:lnTo>
                  <a:lnTo>
                    <a:pt x="289" y="1526"/>
                  </a:lnTo>
                  <a:lnTo>
                    <a:pt x="293" y="1533"/>
                  </a:lnTo>
                  <a:lnTo>
                    <a:pt x="293" y="1541"/>
                  </a:lnTo>
                  <a:lnTo>
                    <a:pt x="299" y="1539"/>
                  </a:lnTo>
                  <a:lnTo>
                    <a:pt x="300" y="1533"/>
                  </a:lnTo>
                  <a:lnTo>
                    <a:pt x="295" y="1525"/>
                  </a:lnTo>
                  <a:lnTo>
                    <a:pt x="294" y="1509"/>
                  </a:lnTo>
                  <a:lnTo>
                    <a:pt x="296" y="1505"/>
                  </a:lnTo>
                  <a:lnTo>
                    <a:pt x="299" y="1506"/>
                  </a:lnTo>
                  <a:lnTo>
                    <a:pt x="305" y="1502"/>
                  </a:lnTo>
                  <a:lnTo>
                    <a:pt x="310" y="1505"/>
                  </a:lnTo>
                  <a:lnTo>
                    <a:pt x="310" y="1512"/>
                  </a:lnTo>
                  <a:lnTo>
                    <a:pt x="303" y="1516"/>
                  </a:lnTo>
                  <a:lnTo>
                    <a:pt x="303" y="1522"/>
                  </a:lnTo>
                  <a:lnTo>
                    <a:pt x="305" y="1533"/>
                  </a:lnTo>
                  <a:lnTo>
                    <a:pt x="307" y="1563"/>
                  </a:lnTo>
                  <a:lnTo>
                    <a:pt x="310" y="1574"/>
                  </a:lnTo>
                  <a:lnTo>
                    <a:pt x="317" y="1572"/>
                  </a:lnTo>
                  <a:lnTo>
                    <a:pt x="327" y="1581"/>
                  </a:lnTo>
                  <a:lnTo>
                    <a:pt x="333" y="1580"/>
                  </a:lnTo>
                  <a:lnTo>
                    <a:pt x="337" y="1587"/>
                  </a:lnTo>
                  <a:lnTo>
                    <a:pt x="339" y="1592"/>
                  </a:lnTo>
                  <a:lnTo>
                    <a:pt x="339" y="1614"/>
                  </a:lnTo>
                  <a:lnTo>
                    <a:pt x="343" y="1601"/>
                  </a:lnTo>
                  <a:lnTo>
                    <a:pt x="347" y="1609"/>
                  </a:lnTo>
                  <a:lnTo>
                    <a:pt x="355" y="1603"/>
                  </a:lnTo>
                  <a:lnTo>
                    <a:pt x="363" y="1566"/>
                  </a:lnTo>
                  <a:lnTo>
                    <a:pt x="359" y="1554"/>
                  </a:lnTo>
                  <a:lnTo>
                    <a:pt x="358" y="1537"/>
                  </a:lnTo>
                  <a:lnTo>
                    <a:pt x="370" y="1516"/>
                  </a:lnTo>
                  <a:lnTo>
                    <a:pt x="370" y="1502"/>
                  </a:lnTo>
                  <a:lnTo>
                    <a:pt x="397" y="1491"/>
                  </a:lnTo>
                  <a:lnTo>
                    <a:pt x="403" y="1480"/>
                  </a:lnTo>
                  <a:lnTo>
                    <a:pt x="405" y="1466"/>
                  </a:lnTo>
                  <a:lnTo>
                    <a:pt x="401" y="1457"/>
                  </a:lnTo>
                  <a:lnTo>
                    <a:pt x="408" y="1428"/>
                  </a:lnTo>
                  <a:lnTo>
                    <a:pt x="400" y="1394"/>
                  </a:lnTo>
                  <a:lnTo>
                    <a:pt x="390" y="1382"/>
                  </a:lnTo>
                  <a:lnTo>
                    <a:pt x="392" y="1375"/>
                  </a:lnTo>
                  <a:lnTo>
                    <a:pt x="407" y="1369"/>
                  </a:lnTo>
                  <a:lnTo>
                    <a:pt x="417" y="1358"/>
                  </a:lnTo>
                  <a:lnTo>
                    <a:pt x="423" y="1339"/>
                  </a:lnTo>
                  <a:lnTo>
                    <a:pt x="420" y="1318"/>
                  </a:lnTo>
                  <a:lnTo>
                    <a:pt x="400" y="1303"/>
                  </a:lnTo>
                  <a:lnTo>
                    <a:pt x="391" y="1287"/>
                  </a:lnTo>
                  <a:lnTo>
                    <a:pt x="390" y="1267"/>
                  </a:lnTo>
                  <a:lnTo>
                    <a:pt x="391" y="1225"/>
                  </a:lnTo>
                  <a:lnTo>
                    <a:pt x="386" y="1210"/>
                  </a:lnTo>
                  <a:lnTo>
                    <a:pt x="384" y="1206"/>
                  </a:lnTo>
                  <a:lnTo>
                    <a:pt x="384" y="1194"/>
                  </a:lnTo>
                  <a:lnTo>
                    <a:pt x="386" y="1186"/>
                  </a:lnTo>
                  <a:lnTo>
                    <a:pt x="386" y="1166"/>
                  </a:lnTo>
                  <a:lnTo>
                    <a:pt x="390" y="1156"/>
                  </a:lnTo>
                  <a:lnTo>
                    <a:pt x="391" y="1144"/>
                  </a:lnTo>
                  <a:lnTo>
                    <a:pt x="397" y="1134"/>
                  </a:lnTo>
                  <a:lnTo>
                    <a:pt x="392" y="1129"/>
                  </a:lnTo>
                  <a:lnTo>
                    <a:pt x="386" y="1116"/>
                  </a:lnTo>
                  <a:lnTo>
                    <a:pt x="382" y="1097"/>
                  </a:lnTo>
                  <a:lnTo>
                    <a:pt x="387" y="1077"/>
                  </a:lnTo>
                  <a:lnTo>
                    <a:pt x="393" y="1063"/>
                  </a:lnTo>
                  <a:lnTo>
                    <a:pt x="418" y="1032"/>
                  </a:lnTo>
                  <a:lnTo>
                    <a:pt x="435" y="1021"/>
                  </a:lnTo>
                  <a:lnTo>
                    <a:pt x="456" y="1015"/>
                  </a:lnTo>
                  <a:lnTo>
                    <a:pt x="473" y="1018"/>
                  </a:lnTo>
                  <a:lnTo>
                    <a:pt x="488" y="1020"/>
                  </a:lnTo>
                  <a:lnTo>
                    <a:pt x="498" y="1007"/>
                  </a:lnTo>
                  <a:lnTo>
                    <a:pt x="500" y="995"/>
                  </a:lnTo>
                  <a:lnTo>
                    <a:pt x="500" y="976"/>
                  </a:lnTo>
                  <a:lnTo>
                    <a:pt x="494" y="964"/>
                  </a:lnTo>
                  <a:lnTo>
                    <a:pt x="479" y="948"/>
                  </a:lnTo>
                  <a:lnTo>
                    <a:pt x="478" y="939"/>
                  </a:lnTo>
                  <a:lnTo>
                    <a:pt x="498" y="907"/>
                  </a:lnTo>
                  <a:lnTo>
                    <a:pt x="515" y="870"/>
                  </a:lnTo>
                  <a:lnTo>
                    <a:pt x="524" y="820"/>
                  </a:lnTo>
                  <a:lnTo>
                    <a:pt x="525" y="790"/>
                  </a:lnTo>
                  <a:lnTo>
                    <a:pt x="525" y="769"/>
                  </a:lnTo>
                  <a:lnTo>
                    <a:pt x="524" y="754"/>
                  </a:lnTo>
                  <a:lnTo>
                    <a:pt x="531" y="750"/>
                  </a:lnTo>
                  <a:lnTo>
                    <a:pt x="542" y="750"/>
                  </a:lnTo>
                  <a:lnTo>
                    <a:pt x="559" y="736"/>
                  </a:lnTo>
                  <a:lnTo>
                    <a:pt x="564" y="724"/>
                  </a:lnTo>
                  <a:lnTo>
                    <a:pt x="567" y="704"/>
                  </a:lnTo>
                  <a:lnTo>
                    <a:pt x="573" y="688"/>
                  </a:lnTo>
                  <a:lnTo>
                    <a:pt x="596" y="657"/>
                  </a:lnTo>
                  <a:lnTo>
                    <a:pt x="604" y="644"/>
                  </a:lnTo>
                  <a:lnTo>
                    <a:pt x="616" y="629"/>
                  </a:lnTo>
                  <a:lnTo>
                    <a:pt x="622" y="618"/>
                  </a:lnTo>
                  <a:lnTo>
                    <a:pt x="624" y="609"/>
                  </a:lnTo>
                  <a:lnTo>
                    <a:pt x="623" y="596"/>
                  </a:lnTo>
                  <a:lnTo>
                    <a:pt x="610" y="574"/>
                  </a:lnTo>
                  <a:lnTo>
                    <a:pt x="613" y="560"/>
                  </a:lnTo>
                  <a:lnTo>
                    <a:pt x="627" y="543"/>
                  </a:lnTo>
                  <a:lnTo>
                    <a:pt x="633" y="532"/>
                  </a:lnTo>
                  <a:lnTo>
                    <a:pt x="635" y="520"/>
                  </a:lnTo>
                  <a:lnTo>
                    <a:pt x="639" y="503"/>
                  </a:lnTo>
                  <a:lnTo>
                    <a:pt x="648" y="492"/>
                  </a:lnTo>
                  <a:lnTo>
                    <a:pt x="666" y="472"/>
                  </a:lnTo>
                  <a:lnTo>
                    <a:pt x="678" y="469"/>
                  </a:lnTo>
                  <a:lnTo>
                    <a:pt x="691" y="476"/>
                  </a:lnTo>
                  <a:lnTo>
                    <a:pt x="701" y="488"/>
                  </a:lnTo>
                  <a:lnTo>
                    <a:pt x="704" y="490"/>
                  </a:lnTo>
                  <a:lnTo>
                    <a:pt x="714" y="473"/>
                  </a:lnTo>
                  <a:lnTo>
                    <a:pt x="719" y="452"/>
                  </a:lnTo>
                  <a:lnTo>
                    <a:pt x="721" y="442"/>
                  </a:lnTo>
                  <a:lnTo>
                    <a:pt x="719" y="419"/>
                  </a:lnTo>
                  <a:lnTo>
                    <a:pt x="724" y="409"/>
                  </a:lnTo>
                  <a:lnTo>
                    <a:pt x="729" y="404"/>
                  </a:lnTo>
                  <a:lnTo>
                    <a:pt x="739" y="403"/>
                  </a:lnTo>
                  <a:lnTo>
                    <a:pt x="769" y="407"/>
                  </a:lnTo>
                  <a:lnTo>
                    <a:pt x="812" y="423"/>
                  </a:lnTo>
                  <a:lnTo>
                    <a:pt x="821" y="420"/>
                  </a:lnTo>
                  <a:lnTo>
                    <a:pt x="828" y="412"/>
                  </a:lnTo>
                  <a:lnTo>
                    <a:pt x="819" y="403"/>
                  </a:lnTo>
                  <a:lnTo>
                    <a:pt x="817" y="392"/>
                  </a:lnTo>
                  <a:lnTo>
                    <a:pt x="823" y="382"/>
                  </a:lnTo>
                  <a:lnTo>
                    <a:pt x="827" y="366"/>
                  </a:lnTo>
                  <a:lnTo>
                    <a:pt x="831" y="361"/>
                  </a:lnTo>
                  <a:lnTo>
                    <a:pt x="833" y="352"/>
                  </a:lnTo>
                  <a:lnTo>
                    <a:pt x="832" y="342"/>
                  </a:lnTo>
                  <a:lnTo>
                    <a:pt x="827" y="336"/>
                  </a:lnTo>
                  <a:lnTo>
                    <a:pt x="826" y="326"/>
                  </a:lnTo>
                  <a:lnTo>
                    <a:pt x="831" y="323"/>
                  </a:lnTo>
                  <a:lnTo>
                    <a:pt x="854" y="323"/>
                  </a:lnTo>
                  <a:lnTo>
                    <a:pt x="857" y="316"/>
                  </a:lnTo>
                  <a:lnTo>
                    <a:pt x="865" y="313"/>
                  </a:lnTo>
                  <a:lnTo>
                    <a:pt x="874" y="317"/>
                  </a:lnTo>
                  <a:lnTo>
                    <a:pt x="882" y="313"/>
                  </a:lnTo>
                  <a:lnTo>
                    <a:pt x="880" y="302"/>
                  </a:lnTo>
                  <a:lnTo>
                    <a:pt x="879" y="290"/>
                  </a:lnTo>
                  <a:lnTo>
                    <a:pt x="891" y="283"/>
                  </a:lnTo>
                  <a:lnTo>
                    <a:pt x="906" y="289"/>
                  </a:lnTo>
                  <a:lnTo>
                    <a:pt x="917" y="300"/>
                  </a:lnTo>
                  <a:lnTo>
                    <a:pt x="947" y="344"/>
                  </a:lnTo>
                  <a:lnTo>
                    <a:pt x="952" y="363"/>
                  </a:lnTo>
                  <a:lnTo>
                    <a:pt x="957" y="371"/>
                  </a:lnTo>
                  <a:lnTo>
                    <a:pt x="983" y="375"/>
                  </a:lnTo>
                  <a:lnTo>
                    <a:pt x="998" y="383"/>
                  </a:lnTo>
                  <a:lnTo>
                    <a:pt x="1010" y="382"/>
                  </a:lnTo>
                  <a:lnTo>
                    <a:pt x="1025" y="374"/>
                  </a:lnTo>
                  <a:lnTo>
                    <a:pt x="1042" y="353"/>
                  </a:lnTo>
                  <a:lnTo>
                    <a:pt x="1052" y="360"/>
                  </a:lnTo>
                  <a:lnTo>
                    <a:pt x="1061" y="374"/>
                  </a:lnTo>
                  <a:lnTo>
                    <a:pt x="1064" y="382"/>
                  </a:lnTo>
                  <a:lnTo>
                    <a:pt x="1074" y="385"/>
                  </a:lnTo>
                  <a:lnTo>
                    <a:pt x="1090" y="377"/>
                  </a:lnTo>
                  <a:lnTo>
                    <a:pt x="1102" y="368"/>
                  </a:lnTo>
                  <a:lnTo>
                    <a:pt x="1111" y="354"/>
                  </a:lnTo>
                  <a:lnTo>
                    <a:pt x="1137" y="334"/>
                  </a:lnTo>
                  <a:lnTo>
                    <a:pt x="1139" y="322"/>
                  </a:lnTo>
                  <a:lnTo>
                    <a:pt x="1137" y="299"/>
                  </a:lnTo>
                  <a:lnTo>
                    <a:pt x="1137" y="285"/>
                  </a:lnTo>
                  <a:lnTo>
                    <a:pt x="1140" y="243"/>
                  </a:lnTo>
                  <a:lnTo>
                    <a:pt x="1154" y="212"/>
                  </a:lnTo>
                  <a:lnTo>
                    <a:pt x="1164" y="199"/>
                  </a:lnTo>
                  <a:lnTo>
                    <a:pt x="1177" y="192"/>
                  </a:lnTo>
                  <a:lnTo>
                    <a:pt x="1202" y="189"/>
                  </a:lnTo>
                  <a:lnTo>
                    <a:pt x="1240" y="172"/>
                  </a:lnTo>
                  <a:lnTo>
                    <a:pt x="1263" y="167"/>
                  </a:lnTo>
                  <a:lnTo>
                    <a:pt x="1268" y="172"/>
                  </a:lnTo>
                  <a:lnTo>
                    <a:pt x="1278" y="193"/>
                  </a:lnTo>
                  <a:lnTo>
                    <a:pt x="1289" y="202"/>
                  </a:lnTo>
                  <a:lnTo>
                    <a:pt x="1307" y="208"/>
                  </a:lnTo>
                  <a:lnTo>
                    <a:pt x="1325" y="225"/>
                  </a:lnTo>
                  <a:lnTo>
                    <a:pt x="1332" y="253"/>
                  </a:lnTo>
                  <a:lnTo>
                    <a:pt x="1333" y="269"/>
                  </a:lnTo>
                  <a:lnTo>
                    <a:pt x="1314" y="294"/>
                  </a:lnTo>
                  <a:lnTo>
                    <a:pt x="1310" y="306"/>
                  </a:lnTo>
                  <a:lnTo>
                    <a:pt x="1311" y="317"/>
                  </a:lnTo>
                  <a:lnTo>
                    <a:pt x="1321" y="325"/>
                  </a:lnTo>
                  <a:lnTo>
                    <a:pt x="1323" y="323"/>
                  </a:lnTo>
                  <a:lnTo>
                    <a:pt x="1332" y="315"/>
                  </a:lnTo>
                  <a:lnTo>
                    <a:pt x="1333" y="311"/>
                  </a:lnTo>
                  <a:lnTo>
                    <a:pt x="1334" y="300"/>
                  </a:lnTo>
                  <a:lnTo>
                    <a:pt x="1337" y="295"/>
                  </a:lnTo>
                  <a:lnTo>
                    <a:pt x="1369" y="275"/>
                  </a:lnTo>
                  <a:lnTo>
                    <a:pt x="1375" y="269"/>
                  </a:lnTo>
                  <a:lnTo>
                    <a:pt x="1381" y="239"/>
                  </a:lnTo>
                  <a:lnTo>
                    <a:pt x="1403" y="252"/>
                  </a:lnTo>
                  <a:lnTo>
                    <a:pt x="1416" y="250"/>
                  </a:lnTo>
                  <a:lnTo>
                    <a:pt x="1418" y="243"/>
                  </a:lnTo>
                  <a:lnTo>
                    <a:pt x="1422" y="231"/>
                  </a:lnTo>
                  <a:lnTo>
                    <a:pt x="1422" y="220"/>
                  </a:lnTo>
                  <a:lnTo>
                    <a:pt x="1419" y="216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82" name="Freeform 221">
              <a:extLst>
                <a:ext uri="{FF2B5EF4-FFF2-40B4-BE49-F238E27FC236}">
                  <a16:creationId xmlns:a16="http://schemas.microsoft.com/office/drawing/2014/main" id="{3B5D1250-8812-4153-A275-806479CF3CF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952206" y="2013297"/>
              <a:ext cx="227013" cy="520700"/>
            </a:xfrm>
            <a:custGeom>
              <a:avLst/>
              <a:gdLst/>
              <a:ahLst/>
              <a:cxnLst>
                <a:cxn ang="0">
                  <a:pos x="13" y="1339"/>
                </a:cxn>
                <a:cxn ang="0">
                  <a:pos x="27" y="1349"/>
                </a:cxn>
                <a:cxn ang="0">
                  <a:pos x="43" y="1396"/>
                </a:cxn>
                <a:cxn ang="0">
                  <a:pos x="56" y="1468"/>
                </a:cxn>
                <a:cxn ang="0">
                  <a:pos x="92" y="1538"/>
                </a:cxn>
                <a:cxn ang="0">
                  <a:pos x="91" y="1593"/>
                </a:cxn>
                <a:cxn ang="0">
                  <a:pos x="107" y="1636"/>
                </a:cxn>
                <a:cxn ang="0">
                  <a:pos x="169" y="1598"/>
                </a:cxn>
                <a:cxn ang="0">
                  <a:pos x="227" y="1564"/>
                </a:cxn>
                <a:cxn ang="0">
                  <a:pos x="286" y="1484"/>
                </a:cxn>
                <a:cxn ang="0">
                  <a:pos x="300" y="1407"/>
                </a:cxn>
                <a:cxn ang="0">
                  <a:pos x="301" y="1378"/>
                </a:cxn>
                <a:cxn ang="0">
                  <a:pos x="288" y="1329"/>
                </a:cxn>
                <a:cxn ang="0">
                  <a:pos x="276" y="1310"/>
                </a:cxn>
                <a:cxn ang="0">
                  <a:pos x="350" y="1279"/>
                </a:cxn>
                <a:cxn ang="0">
                  <a:pos x="389" y="1243"/>
                </a:cxn>
                <a:cxn ang="0">
                  <a:pos x="341" y="1241"/>
                </a:cxn>
                <a:cxn ang="0">
                  <a:pos x="290" y="1219"/>
                </a:cxn>
                <a:cxn ang="0">
                  <a:pos x="338" y="1218"/>
                </a:cxn>
                <a:cxn ang="0">
                  <a:pos x="371" y="1232"/>
                </a:cxn>
                <a:cxn ang="0">
                  <a:pos x="394" y="1138"/>
                </a:cxn>
                <a:cxn ang="0">
                  <a:pos x="352" y="1100"/>
                </a:cxn>
                <a:cxn ang="0">
                  <a:pos x="308" y="1148"/>
                </a:cxn>
                <a:cxn ang="0">
                  <a:pos x="319" y="1127"/>
                </a:cxn>
                <a:cxn ang="0">
                  <a:pos x="331" y="1060"/>
                </a:cxn>
                <a:cxn ang="0">
                  <a:pos x="344" y="979"/>
                </a:cxn>
                <a:cxn ang="0">
                  <a:pos x="340" y="879"/>
                </a:cxn>
                <a:cxn ang="0">
                  <a:pos x="370" y="850"/>
                </a:cxn>
                <a:cxn ang="0">
                  <a:pos x="393" y="840"/>
                </a:cxn>
                <a:cxn ang="0">
                  <a:pos x="410" y="809"/>
                </a:cxn>
                <a:cxn ang="0">
                  <a:pos x="449" y="764"/>
                </a:cxn>
                <a:cxn ang="0">
                  <a:pos x="503" y="735"/>
                </a:cxn>
                <a:cxn ang="0">
                  <a:pos x="555" y="664"/>
                </a:cxn>
                <a:cxn ang="0">
                  <a:pos x="572" y="639"/>
                </a:cxn>
                <a:cxn ang="0">
                  <a:pos x="551" y="594"/>
                </a:cxn>
                <a:cxn ang="0">
                  <a:pos x="569" y="527"/>
                </a:cxn>
                <a:cxn ang="0">
                  <a:pos x="593" y="503"/>
                </a:cxn>
                <a:cxn ang="0">
                  <a:pos x="614" y="493"/>
                </a:cxn>
                <a:cxn ang="0">
                  <a:pos x="628" y="460"/>
                </a:cxn>
                <a:cxn ang="0">
                  <a:pos x="661" y="473"/>
                </a:cxn>
                <a:cxn ang="0">
                  <a:pos x="712" y="449"/>
                </a:cxn>
                <a:cxn ang="0">
                  <a:pos x="687" y="296"/>
                </a:cxn>
                <a:cxn ang="0">
                  <a:pos x="683" y="186"/>
                </a:cxn>
                <a:cxn ang="0">
                  <a:pos x="528" y="5"/>
                </a:cxn>
                <a:cxn ang="0">
                  <a:pos x="502" y="29"/>
                </a:cxn>
                <a:cxn ang="0">
                  <a:pos x="490" y="97"/>
                </a:cxn>
                <a:cxn ang="0">
                  <a:pos x="390" y="119"/>
                </a:cxn>
                <a:cxn ang="0">
                  <a:pos x="335" y="149"/>
                </a:cxn>
                <a:cxn ang="0">
                  <a:pos x="279" y="251"/>
                </a:cxn>
                <a:cxn ang="0">
                  <a:pos x="242" y="364"/>
                </a:cxn>
                <a:cxn ang="0">
                  <a:pos x="194" y="446"/>
                </a:cxn>
                <a:cxn ang="0">
                  <a:pos x="163" y="641"/>
                </a:cxn>
                <a:cxn ang="0">
                  <a:pos x="104" y="697"/>
                </a:cxn>
                <a:cxn ang="0">
                  <a:pos x="66" y="811"/>
                </a:cxn>
                <a:cxn ang="0">
                  <a:pos x="55" y="886"/>
                </a:cxn>
                <a:cxn ang="0">
                  <a:pos x="86" y="1035"/>
                </a:cxn>
                <a:cxn ang="0">
                  <a:pos x="74" y="1143"/>
                </a:cxn>
                <a:cxn ang="0">
                  <a:pos x="32" y="1242"/>
                </a:cxn>
              </a:cxnLst>
              <a:rect l="0" t="0" r="r" b="b"/>
              <a:pathLst>
                <a:path w="715" h="1640">
                  <a:moveTo>
                    <a:pt x="6" y="1264"/>
                  </a:moveTo>
                  <a:lnTo>
                    <a:pt x="0" y="1276"/>
                  </a:lnTo>
                  <a:lnTo>
                    <a:pt x="0" y="1288"/>
                  </a:lnTo>
                  <a:lnTo>
                    <a:pt x="5" y="1328"/>
                  </a:lnTo>
                  <a:lnTo>
                    <a:pt x="7" y="1333"/>
                  </a:lnTo>
                  <a:lnTo>
                    <a:pt x="12" y="1335"/>
                  </a:lnTo>
                  <a:lnTo>
                    <a:pt x="13" y="1339"/>
                  </a:lnTo>
                  <a:lnTo>
                    <a:pt x="15" y="1346"/>
                  </a:lnTo>
                  <a:lnTo>
                    <a:pt x="13" y="1350"/>
                  </a:lnTo>
                  <a:lnTo>
                    <a:pt x="19" y="1343"/>
                  </a:lnTo>
                  <a:lnTo>
                    <a:pt x="21" y="1335"/>
                  </a:lnTo>
                  <a:lnTo>
                    <a:pt x="26" y="1340"/>
                  </a:lnTo>
                  <a:lnTo>
                    <a:pt x="22" y="1350"/>
                  </a:lnTo>
                  <a:lnTo>
                    <a:pt x="27" y="1349"/>
                  </a:lnTo>
                  <a:lnTo>
                    <a:pt x="29" y="1351"/>
                  </a:lnTo>
                  <a:lnTo>
                    <a:pt x="24" y="1355"/>
                  </a:lnTo>
                  <a:lnTo>
                    <a:pt x="17" y="1366"/>
                  </a:lnTo>
                  <a:lnTo>
                    <a:pt x="33" y="1371"/>
                  </a:lnTo>
                  <a:lnTo>
                    <a:pt x="35" y="1381"/>
                  </a:lnTo>
                  <a:lnTo>
                    <a:pt x="33" y="1398"/>
                  </a:lnTo>
                  <a:lnTo>
                    <a:pt x="43" y="1396"/>
                  </a:lnTo>
                  <a:lnTo>
                    <a:pt x="45" y="1407"/>
                  </a:lnTo>
                  <a:lnTo>
                    <a:pt x="39" y="1415"/>
                  </a:lnTo>
                  <a:lnTo>
                    <a:pt x="42" y="1431"/>
                  </a:lnTo>
                  <a:lnTo>
                    <a:pt x="40" y="1442"/>
                  </a:lnTo>
                  <a:lnTo>
                    <a:pt x="49" y="1442"/>
                  </a:lnTo>
                  <a:lnTo>
                    <a:pt x="54" y="1456"/>
                  </a:lnTo>
                  <a:lnTo>
                    <a:pt x="56" y="1468"/>
                  </a:lnTo>
                  <a:lnTo>
                    <a:pt x="62" y="1487"/>
                  </a:lnTo>
                  <a:lnTo>
                    <a:pt x="74" y="1496"/>
                  </a:lnTo>
                  <a:lnTo>
                    <a:pt x="78" y="1509"/>
                  </a:lnTo>
                  <a:lnTo>
                    <a:pt x="91" y="1516"/>
                  </a:lnTo>
                  <a:lnTo>
                    <a:pt x="98" y="1526"/>
                  </a:lnTo>
                  <a:lnTo>
                    <a:pt x="98" y="1534"/>
                  </a:lnTo>
                  <a:lnTo>
                    <a:pt x="92" y="1538"/>
                  </a:lnTo>
                  <a:lnTo>
                    <a:pt x="85" y="1537"/>
                  </a:lnTo>
                  <a:lnTo>
                    <a:pt x="82" y="1541"/>
                  </a:lnTo>
                  <a:lnTo>
                    <a:pt x="89" y="1557"/>
                  </a:lnTo>
                  <a:lnTo>
                    <a:pt x="82" y="1555"/>
                  </a:lnTo>
                  <a:lnTo>
                    <a:pt x="75" y="1553"/>
                  </a:lnTo>
                  <a:lnTo>
                    <a:pt x="75" y="1559"/>
                  </a:lnTo>
                  <a:lnTo>
                    <a:pt x="91" y="1593"/>
                  </a:lnTo>
                  <a:lnTo>
                    <a:pt x="98" y="1604"/>
                  </a:lnTo>
                  <a:lnTo>
                    <a:pt x="102" y="1614"/>
                  </a:lnTo>
                  <a:lnTo>
                    <a:pt x="99" y="1620"/>
                  </a:lnTo>
                  <a:lnTo>
                    <a:pt x="98" y="1631"/>
                  </a:lnTo>
                  <a:lnTo>
                    <a:pt x="94" y="1633"/>
                  </a:lnTo>
                  <a:lnTo>
                    <a:pt x="93" y="1638"/>
                  </a:lnTo>
                  <a:lnTo>
                    <a:pt x="107" y="1636"/>
                  </a:lnTo>
                  <a:lnTo>
                    <a:pt x="118" y="1640"/>
                  </a:lnTo>
                  <a:lnTo>
                    <a:pt x="136" y="1634"/>
                  </a:lnTo>
                  <a:lnTo>
                    <a:pt x="152" y="1633"/>
                  </a:lnTo>
                  <a:lnTo>
                    <a:pt x="163" y="1638"/>
                  </a:lnTo>
                  <a:lnTo>
                    <a:pt x="168" y="1634"/>
                  </a:lnTo>
                  <a:lnTo>
                    <a:pt x="172" y="1620"/>
                  </a:lnTo>
                  <a:lnTo>
                    <a:pt x="169" y="1598"/>
                  </a:lnTo>
                  <a:lnTo>
                    <a:pt x="174" y="1585"/>
                  </a:lnTo>
                  <a:lnTo>
                    <a:pt x="180" y="1574"/>
                  </a:lnTo>
                  <a:lnTo>
                    <a:pt x="189" y="1576"/>
                  </a:lnTo>
                  <a:lnTo>
                    <a:pt x="194" y="1566"/>
                  </a:lnTo>
                  <a:lnTo>
                    <a:pt x="204" y="1559"/>
                  </a:lnTo>
                  <a:lnTo>
                    <a:pt x="218" y="1560"/>
                  </a:lnTo>
                  <a:lnTo>
                    <a:pt x="227" y="1564"/>
                  </a:lnTo>
                  <a:lnTo>
                    <a:pt x="238" y="1560"/>
                  </a:lnTo>
                  <a:lnTo>
                    <a:pt x="250" y="1564"/>
                  </a:lnTo>
                  <a:lnTo>
                    <a:pt x="261" y="1564"/>
                  </a:lnTo>
                  <a:lnTo>
                    <a:pt x="266" y="1544"/>
                  </a:lnTo>
                  <a:lnTo>
                    <a:pt x="276" y="1522"/>
                  </a:lnTo>
                  <a:lnTo>
                    <a:pt x="285" y="1505"/>
                  </a:lnTo>
                  <a:lnTo>
                    <a:pt x="286" y="1484"/>
                  </a:lnTo>
                  <a:lnTo>
                    <a:pt x="291" y="1472"/>
                  </a:lnTo>
                  <a:lnTo>
                    <a:pt x="290" y="1457"/>
                  </a:lnTo>
                  <a:lnTo>
                    <a:pt x="293" y="1446"/>
                  </a:lnTo>
                  <a:lnTo>
                    <a:pt x="298" y="1435"/>
                  </a:lnTo>
                  <a:lnTo>
                    <a:pt x="298" y="1424"/>
                  </a:lnTo>
                  <a:lnTo>
                    <a:pt x="295" y="1418"/>
                  </a:lnTo>
                  <a:lnTo>
                    <a:pt x="300" y="1407"/>
                  </a:lnTo>
                  <a:lnTo>
                    <a:pt x="298" y="1398"/>
                  </a:lnTo>
                  <a:lnTo>
                    <a:pt x="293" y="1392"/>
                  </a:lnTo>
                  <a:lnTo>
                    <a:pt x="292" y="1386"/>
                  </a:lnTo>
                  <a:lnTo>
                    <a:pt x="293" y="1382"/>
                  </a:lnTo>
                  <a:lnTo>
                    <a:pt x="300" y="1385"/>
                  </a:lnTo>
                  <a:lnTo>
                    <a:pt x="304" y="1385"/>
                  </a:lnTo>
                  <a:lnTo>
                    <a:pt x="301" y="1378"/>
                  </a:lnTo>
                  <a:lnTo>
                    <a:pt x="302" y="1374"/>
                  </a:lnTo>
                  <a:lnTo>
                    <a:pt x="304" y="1367"/>
                  </a:lnTo>
                  <a:lnTo>
                    <a:pt x="304" y="1362"/>
                  </a:lnTo>
                  <a:lnTo>
                    <a:pt x="307" y="1345"/>
                  </a:lnTo>
                  <a:lnTo>
                    <a:pt x="306" y="1340"/>
                  </a:lnTo>
                  <a:lnTo>
                    <a:pt x="297" y="1334"/>
                  </a:lnTo>
                  <a:lnTo>
                    <a:pt x="288" y="1329"/>
                  </a:lnTo>
                  <a:lnTo>
                    <a:pt x="291" y="1328"/>
                  </a:lnTo>
                  <a:lnTo>
                    <a:pt x="300" y="1332"/>
                  </a:lnTo>
                  <a:lnTo>
                    <a:pt x="309" y="1329"/>
                  </a:lnTo>
                  <a:lnTo>
                    <a:pt x="312" y="1326"/>
                  </a:lnTo>
                  <a:lnTo>
                    <a:pt x="302" y="1317"/>
                  </a:lnTo>
                  <a:lnTo>
                    <a:pt x="274" y="1312"/>
                  </a:lnTo>
                  <a:lnTo>
                    <a:pt x="276" y="1310"/>
                  </a:lnTo>
                  <a:lnTo>
                    <a:pt x="298" y="1307"/>
                  </a:lnTo>
                  <a:lnTo>
                    <a:pt x="311" y="1311"/>
                  </a:lnTo>
                  <a:lnTo>
                    <a:pt x="318" y="1307"/>
                  </a:lnTo>
                  <a:lnTo>
                    <a:pt x="320" y="1299"/>
                  </a:lnTo>
                  <a:lnTo>
                    <a:pt x="334" y="1297"/>
                  </a:lnTo>
                  <a:lnTo>
                    <a:pt x="345" y="1286"/>
                  </a:lnTo>
                  <a:lnTo>
                    <a:pt x="350" y="1279"/>
                  </a:lnTo>
                  <a:lnTo>
                    <a:pt x="350" y="1268"/>
                  </a:lnTo>
                  <a:lnTo>
                    <a:pt x="359" y="1270"/>
                  </a:lnTo>
                  <a:lnTo>
                    <a:pt x="359" y="1281"/>
                  </a:lnTo>
                  <a:lnTo>
                    <a:pt x="371" y="1280"/>
                  </a:lnTo>
                  <a:lnTo>
                    <a:pt x="378" y="1268"/>
                  </a:lnTo>
                  <a:lnTo>
                    <a:pt x="392" y="1256"/>
                  </a:lnTo>
                  <a:lnTo>
                    <a:pt x="389" y="1243"/>
                  </a:lnTo>
                  <a:lnTo>
                    <a:pt x="394" y="1248"/>
                  </a:lnTo>
                  <a:lnTo>
                    <a:pt x="400" y="1248"/>
                  </a:lnTo>
                  <a:lnTo>
                    <a:pt x="400" y="1242"/>
                  </a:lnTo>
                  <a:lnTo>
                    <a:pt x="406" y="1237"/>
                  </a:lnTo>
                  <a:lnTo>
                    <a:pt x="405" y="1232"/>
                  </a:lnTo>
                  <a:lnTo>
                    <a:pt x="352" y="1243"/>
                  </a:lnTo>
                  <a:lnTo>
                    <a:pt x="341" y="1241"/>
                  </a:lnTo>
                  <a:lnTo>
                    <a:pt x="336" y="1245"/>
                  </a:lnTo>
                  <a:lnTo>
                    <a:pt x="334" y="1238"/>
                  </a:lnTo>
                  <a:lnTo>
                    <a:pt x="328" y="1232"/>
                  </a:lnTo>
                  <a:lnTo>
                    <a:pt x="303" y="1222"/>
                  </a:lnTo>
                  <a:lnTo>
                    <a:pt x="290" y="1225"/>
                  </a:lnTo>
                  <a:lnTo>
                    <a:pt x="284" y="1221"/>
                  </a:lnTo>
                  <a:lnTo>
                    <a:pt x="290" y="1219"/>
                  </a:lnTo>
                  <a:lnTo>
                    <a:pt x="293" y="1211"/>
                  </a:lnTo>
                  <a:lnTo>
                    <a:pt x="300" y="1214"/>
                  </a:lnTo>
                  <a:lnTo>
                    <a:pt x="308" y="1211"/>
                  </a:lnTo>
                  <a:lnTo>
                    <a:pt x="320" y="1213"/>
                  </a:lnTo>
                  <a:lnTo>
                    <a:pt x="322" y="1211"/>
                  </a:lnTo>
                  <a:lnTo>
                    <a:pt x="331" y="1221"/>
                  </a:lnTo>
                  <a:lnTo>
                    <a:pt x="338" y="1218"/>
                  </a:lnTo>
                  <a:lnTo>
                    <a:pt x="339" y="1214"/>
                  </a:lnTo>
                  <a:lnTo>
                    <a:pt x="345" y="1220"/>
                  </a:lnTo>
                  <a:lnTo>
                    <a:pt x="352" y="1222"/>
                  </a:lnTo>
                  <a:lnTo>
                    <a:pt x="356" y="1216"/>
                  </a:lnTo>
                  <a:lnTo>
                    <a:pt x="359" y="1220"/>
                  </a:lnTo>
                  <a:lnTo>
                    <a:pt x="363" y="1230"/>
                  </a:lnTo>
                  <a:lnTo>
                    <a:pt x="371" y="1232"/>
                  </a:lnTo>
                  <a:lnTo>
                    <a:pt x="403" y="1216"/>
                  </a:lnTo>
                  <a:lnTo>
                    <a:pt x="414" y="1198"/>
                  </a:lnTo>
                  <a:lnTo>
                    <a:pt x="419" y="1193"/>
                  </a:lnTo>
                  <a:lnTo>
                    <a:pt x="422" y="1176"/>
                  </a:lnTo>
                  <a:lnTo>
                    <a:pt x="416" y="1161"/>
                  </a:lnTo>
                  <a:lnTo>
                    <a:pt x="404" y="1152"/>
                  </a:lnTo>
                  <a:lnTo>
                    <a:pt x="394" y="1138"/>
                  </a:lnTo>
                  <a:lnTo>
                    <a:pt x="403" y="1136"/>
                  </a:lnTo>
                  <a:lnTo>
                    <a:pt x="402" y="1133"/>
                  </a:lnTo>
                  <a:lnTo>
                    <a:pt x="381" y="1123"/>
                  </a:lnTo>
                  <a:lnTo>
                    <a:pt x="379" y="1113"/>
                  </a:lnTo>
                  <a:lnTo>
                    <a:pt x="374" y="1103"/>
                  </a:lnTo>
                  <a:lnTo>
                    <a:pt x="357" y="1106"/>
                  </a:lnTo>
                  <a:lnTo>
                    <a:pt x="352" y="1100"/>
                  </a:lnTo>
                  <a:lnTo>
                    <a:pt x="351" y="1096"/>
                  </a:lnTo>
                  <a:lnTo>
                    <a:pt x="347" y="1095"/>
                  </a:lnTo>
                  <a:lnTo>
                    <a:pt x="347" y="1098"/>
                  </a:lnTo>
                  <a:lnTo>
                    <a:pt x="341" y="1118"/>
                  </a:lnTo>
                  <a:lnTo>
                    <a:pt x="333" y="1129"/>
                  </a:lnTo>
                  <a:lnTo>
                    <a:pt x="314" y="1143"/>
                  </a:lnTo>
                  <a:lnTo>
                    <a:pt x="308" y="1148"/>
                  </a:lnTo>
                  <a:lnTo>
                    <a:pt x="298" y="1148"/>
                  </a:lnTo>
                  <a:lnTo>
                    <a:pt x="287" y="1151"/>
                  </a:lnTo>
                  <a:lnTo>
                    <a:pt x="280" y="1149"/>
                  </a:lnTo>
                  <a:lnTo>
                    <a:pt x="288" y="1143"/>
                  </a:lnTo>
                  <a:lnTo>
                    <a:pt x="300" y="1140"/>
                  </a:lnTo>
                  <a:lnTo>
                    <a:pt x="309" y="1132"/>
                  </a:lnTo>
                  <a:lnTo>
                    <a:pt x="319" y="1127"/>
                  </a:lnTo>
                  <a:lnTo>
                    <a:pt x="336" y="1112"/>
                  </a:lnTo>
                  <a:lnTo>
                    <a:pt x="339" y="1102"/>
                  </a:lnTo>
                  <a:lnTo>
                    <a:pt x="339" y="1089"/>
                  </a:lnTo>
                  <a:lnTo>
                    <a:pt x="330" y="1087"/>
                  </a:lnTo>
                  <a:lnTo>
                    <a:pt x="334" y="1080"/>
                  </a:lnTo>
                  <a:lnTo>
                    <a:pt x="335" y="1069"/>
                  </a:lnTo>
                  <a:lnTo>
                    <a:pt x="331" y="1060"/>
                  </a:lnTo>
                  <a:lnTo>
                    <a:pt x="328" y="1032"/>
                  </a:lnTo>
                  <a:lnTo>
                    <a:pt x="329" y="1015"/>
                  </a:lnTo>
                  <a:lnTo>
                    <a:pt x="325" y="992"/>
                  </a:lnTo>
                  <a:lnTo>
                    <a:pt x="327" y="985"/>
                  </a:lnTo>
                  <a:lnTo>
                    <a:pt x="330" y="977"/>
                  </a:lnTo>
                  <a:lnTo>
                    <a:pt x="329" y="971"/>
                  </a:lnTo>
                  <a:lnTo>
                    <a:pt x="344" y="979"/>
                  </a:lnTo>
                  <a:lnTo>
                    <a:pt x="345" y="971"/>
                  </a:lnTo>
                  <a:lnTo>
                    <a:pt x="340" y="950"/>
                  </a:lnTo>
                  <a:lnTo>
                    <a:pt x="345" y="928"/>
                  </a:lnTo>
                  <a:lnTo>
                    <a:pt x="350" y="910"/>
                  </a:lnTo>
                  <a:lnTo>
                    <a:pt x="343" y="901"/>
                  </a:lnTo>
                  <a:lnTo>
                    <a:pt x="340" y="892"/>
                  </a:lnTo>
                  <a:lnTo>
                    <a:pt x="340" y="879"/>
                  </a:lnTo>
                  <a:lnTo>
                    <a:pt x="356" y="887"/>
                  </a:lnTo>
                  <a:lnTo>
                    <a:pt x="357" y="885"/>
                  </a:lnTo>
                  <a:lnTo>
                    <a:pt x="361" y="881"/>
                  </a:lnTo>
                  <a:lnTo>
                    <a:pt x="367" y="872"/>
                  </a:lnTo>
                  <a:lnTo>
                    <a:pt x="368" y="870"/>
                  </a:lnTo>
                  <a:lnTo>
                    <a:pt x="367" y="866"/>
                  </a:lnTo>
                  <a:lnTo>
                    <a:pt x="370" y="850"/>
                  </a:lnTo>
                  <a:lnTo>
                    <a:pt x="365" y="839"/>
                  </a:lnTo>
                  <a:lnTo>
                    <a:pt x="366" y="831"/>
                  </a:lnTo>
                  <a:lnTo>
                    <a:pt x="368" y="840"/>
                  </a:lnTo>
                  <a:lnTo>
                    <a:pt x="377" y="848"/>
                  </a:lnTo>
                  <a:lnTo>
                    <a:pt x="381" y="847"/>
                  </a:lnTo>
                  <a:lnTo>
                    <a:pt x="386" y="837"/>
                  </a:lnTo>
                  <a:lnTo>
                    <a:pt x="393" y="840"/>
                  </a:lnTo>
                  <a:lnTo>
                    <a:pt x="394" y="833"/>
                  </a:lnTo>
                  <a:lnTo>
                    <a:pt x="398" y="827"/>
                  </a:lnTo>
                  <a:lnTo>
                    <a:pt x="387" y="822"/>
                  </a:lnTo>
                  <a:lnTo>
                    <a:pt x="394" y="823"/>
                  </a:lnTo>
                  <a:lnTo>
                    <a:pt x="403" y="817"/>
                  </a:lnTo>
                  <a:lnTo>
                    <a:pt x="403" y="812"/>
                  </a:lnTo>
                  <a:lnTo>
                    <a:pt x="410" y="809"/>
                  </a:lnTo>
                  <a:lnTo>
                    <a:pt x="411" y="799"/>
                  </a:lnTo>
                  <a:lnTo>
                    <a:pt x="417" y="796"/>
                  </a:lnTo>
                  <a:lnTo>
                    <a:pt x="417" y="784"/>
                  </a:lnTo>
                  <a:lnTo>
                    <a:pt x="425" y="783"/>
                  </a:lnTo>
                  <a:lnTo>
                    <a:pt x="435" y="785"/>
                  </a:lnTo>
                  <a:lnTo>
                    <a:pt x="446" y="775"/>
                  </a:lnTo>
                  <a:lnTo>
                    <a:pt x="449" y="764"/>
                  </a:lnTo>
                  <a:lnTo>
                    <a:pt x="464" y="753"/>
                  </a:lnTo>
                  <a:lnTo>
                    <a:pt x="470" y="761"/>
                  </a:lnTo>
                  <a:lnTo>
                    <a:pt x="481" y="753"/>
                  </a:lnTo>
                  <a:lnTo>
                    <a:pt x="484" y="743"/>
                  </a:lnTo>
                  <a:lnTo>
                    <a:pt x="492" y="737"/>
                  </a:lnTo>
                  <a:lnTo>
                    <a:pt x="500" y="740"/>
                  </a:lnTo>
                  <a:lnTo>
                    <a:pt x="503" y="735"/>
                  </a:lnTo>
                  <a:lnTo>
                    <a:pt x="516" y="727"/>
                  </a:lnTo>
                  <a:lnTo>
                    <a:pt x="521" y="719"/>
                  </a:lnTo>
                  <a:lnTo>
                    <a:pt x="528" y="715"/>
                  </a:lnTo>
                  <a:lnTo>
                    <a:pt x="535" y="699"/>
                  </a:lnTo>
                  <a:lnTo>
                    <a:pt x="538" y="691"/>
                  </a:lnTo>
                  <a:lnTo>
                    <a:pt x="549" y="677"/>
                  </a:lnTo>
                  <a:lnTo>
                    <a:pt x="555" y="664"/>
                  </a:lnTo>
                  <a:lnTo>
                    <a:pt x="562" y="651"/>
                  </a:lnTo>
                  <a:lnTo>
                    <a:pt x="566" y="646"/>
                  </a:lnTo>
                  <a:lnTo>
                    <a:pt x="567" y="651"/>
                  </a:lnTo>
                  <a:lnTo>
                    <a:pt x="566" y="662"/>
                  </a:lnTo>
                  <a:lnTo>
                    <a:pt x="576" y="649"/>
                  </a:lnTo>
                  <a:lnTo>
                    <a:pt x="577" y="644"/>
                  </a:lnTo>
                  <a:lnTo>
                    <a:pt x="572" y="639"/>
                  </a:lnTo>
                  <a:lnTo>
                    <a:pt x="571" y="633"/>
                  </a:lnTo>
                  <a:lnTo>
                    <a:pt x="556" y="618"/>
                  </a:lnTo>
                  <a:lnTo>
                    <a:pt x="555" y="612"/>
                  </a:lnTo>
                  <a:lnTo>
                    <a:pt x="558" y="610"/>
                  </a:lnTo>
                  <a:lnTo>
                    <a:pt x="556" y="602"/>
                  </a:lnTo>
                  <a:lnTo>
                    <a:pt x="551" y="596"/>
                  </a:lnTo>
                  <a:lnTo>
                    <a:pt x="551" y="594"/>
                  </a:lnTo>
                  <a:lnTo>
                    <a:pt x="556" y="589"/>
                  </a:lnTo>
                  <a:lnTo>
                    <a:pt x="558" y="582"/>
                  </a:lnTo>
                  <a:lnTo>
                    <a:pt x="566" y="579"/>
                  </a:lnTo>
                  <a:lnTo>
                    <a:pt x="576" y="554"/>
                  </a:lnTo>
                  <a:lnTo>
                    <a:pt x="577" y="547"/>
                  </a:lnTo>
                  <a:lnTo>
                    <a:pt x="567" y="530"/>
                  </a:lnTo>
                  <a:lnTo>
                    <a:pt x="569" y="527"/>
                  </a:lnTo>
                  <a:lnTo>
                    <a:pt x="580" y="520"/>
                  </a:lnTo>
                  <a:lnTo>
                    <a:pt x="580" y="512"/>
                  </a:lnTo>
                  <a:lnTo>
                    <a:pt x="585" y="511"/>
                  </a:lnTo>
                  <a:lnTo>
                    <a:pt x="592" y="515"/>
                  </a:lnTo>
                  <a:lnTo>
                    <a:pt x="596" y="514"/>
                  </a:lnTo>
                  <a:lnTo>
                    <a:pt x="597" y="506"/>
                  </a:lnTo>
                  <a:lnTo>
                    <a:pt x="593" y="503"/>
                  </a:lnTo>
                  <a:lnTo>
                    <a:pt x="603" y="501"/>
                  </a:lnTo>
                  <a:lnTo>
                    <a:pt x="604" y="495"/>
                  </a:lnTo>
                  <a:lnTo>
                    <a:pt x="593" y="481"/>
                  </a:lnTo>
                  <a:lnTo>
                    <a:pt x="593" y="476"/>
                  </a:lnTo>
                  <a:lnTo>
                    <a:pt x="605" y="484"/>
                  </a:lnTo>
                  <a:lnTo>
                    <a:pt x="610" y="493"/>
                  </a:lnTo>
                  <a:lnTo>
                    <a:pt x="614" y="493"/>
                  </a:lnTo>
                  <a:lnTo>
                    <a:pt x="613" y="476"/>
                  </a:lnTo>
                  <a:lnTo>
                    <a:pt x="614" y="478"/>
                  </a:lnTo>
                  <a:lnTo>
                    <a:pt x="618" y="476"/>
                  </a:lnTo>
                  <a:lnTo>
                    <a:pt x="619" y="455"/>
                  </a:lnTo>
                  <a:lnTo>
                    <a:pt x="623" y="454"/>
                  </a:lnTo>
                  <a:lnTo>
                    <a:pt x="628" y="454"/>
                  </a:lnTo>
                  <a:lnTo>
                    <a:pt x="628" y="460"/>
                  </a:lnTo>
                  <a:lnTo>
                    <a:pt x="631" y="465"/>
                  </a:lnTo>
                  <a:lnTo>
                    <a:pt x="635" y="467"/>
                  </a:lnTo>
                  <a:lnTo>
                    <a:pt x="640" y="454"/>
                  </a:lnTo>
                  <a:lnTo>
                    <a:pt x="645" y="457"/>
                  </a:lnTo>
                  <a:lnTo>
                    <a:pt x="651" y="468"/>
                  </a:lnTo>
                  <a:lnTo>
                    <a:pt x="655" y="468"/>
                  </a:lnTo>
                  <a:lnTo>
                    <a:pt x="661" y="473"/>
                  </a:lnTo>
                  <a:lnTo>
                    <a:pt x="666" y="461"/>
                  </a:lnTo>
                  <a:lnTo>
                    <a:pt x="691" y="458"/>
                  </a:lnTo>
                  <a:lnTo>
                    <a:pt x="700" y="465"/>
                  </a:lnTo>
                  <a:lnTo>
                    <a:pt x="706" y="472"/>
                  </a:lnTo>
                  <a:lnTo>
                    <a:pt x="710" y="465"/>
                  </a:lnTo>
                  <a:lnTo>
                    <a:pt x="715" y="461"/>
                  </a:lnTo>
                  <a:lnTo>
                    <a:pt x="712" y="449"/>
                  </a:lnTo>
                  <a:lnTo>
                    <a:pt x="698" y="415"/>
                  </a:lnTo>
                  <a:lnTo>
                    <a:pt x="694" y="395"/>
                  </a:lnTo>
                  <a:lnTo>
                    <a:pt x="698" y="377"/>
                  </a:lnTo>
                  <a:lnTo>
                    <a:pt x="706" y="364"/>
                  </a:lnTo>
                  <a:lnTo>
                    <a:pt x="707" y="354"/>
                  </a:lnTo>
                  <a:lnTo>
                    <a:pt x="707" y="342"/>
                  </a:lnTo>
                  <a:lnTo>
                    <a:pt x="687" y="296"/>
                  </a:lnTo>
                  <a:lnTo>
                    <a:pt x="684" y="279"/>
                  </a:lnTo>
                  <a:lnTo>
                    <a:pt x="690" y="258"/>
                  </a:lnTo>
                  <a:lnTo>
                    <a:pt x="688" y="243"/>
                  </a:lnTo>
                  <a:lnTo>
                    <a:pt x="683" y="237"/>
                  </a:lnTo>
                  <a:lnTo>
                    <a:pt x="682" y="223"/>
                  </a:lnTo>
                  <a:lnTo>
                    <a:pt x="682" y="202"/>
                  </a:lnTo>
                  <a:lnTo>
                    <a:pt x="683" y="186"/>
                  </a:lnTo>
                  <a:lnTo>
                    <a:pt x="688" y="173"/>
                  </a:lnTo>
                  <a:lnTo>
                    <a:pt x="685" y="166"/>
                  </a:lnTo>
                  <a:lnTo>
                    <a:pt x="653" y="110"/>
                  </a:lnTo>
                  <a:lnTo>
                    <a:pt x="635" y="92"/>
                  </a:lnTo>
                  <a:lnTo>
                    <a:pt x="599" y="81"/>
                  </a:lnTo>
                  <a:lnTo>
                    <a:pt x="569" y="51"/>
                  </a:lnTo>
                  <a:lnTo>
                    <a:pt x="528" y="5"/>
                  </a:lnTo>
                  <a:lnTo>
                    <a:pt x="526" y="0"/>
                  </a:lnTo>
                  <a:lnTo>
                    <a:pt x="523" y="0"/>
                  </a:lnTo>
                  <a:lnTo>
                    <a:pt x="500" y="0"/>
                  </a:lnTo>
                  <a:lnTo>
                    <a:pt x="495" y="3"/>
                  </a:lnTo>
                  <a:lnTo>
                    <a:pt x="496" y="13"/>
                  </a:lnTo>
                  <a:lnTo>
                    <a:pt x="501" y="17"/>
                  </a:lnTo>
                  <a:lnTo>
                    <a:pt x="502" y="29"/>
                  </a:lnTo>
                  <a:lnTo>
                    <a:pt x="500" y="38"/>
                  </a:lnTo>
                  <a:lnTo>
                    <a:pt x="496" y="43"/>
                  </a:lnTo>
                  <a:lnTo>
                    <a:pt x="492" y="58"/>
                  </a:lnTo>
                  <a:lnTo>
                    <a:pt x="486" y="69"/>
                  </a:lnTo>
                  <a:lnTo>
                    <a:pt x="488" y="79"/>
                  </a:lnTo>
                  <a:lnTo>
                    <a:pt x="497" y="89"/>
                  </a:lnTo>
                  <a:lnTo>
                    <a:pt x="490" y="97"/>
                  </a:lnTo>
                  <a:lnTo>
                    <a:pt x="481" y="100"/>
                  </a:lnTo>
                  <a:lnTo>
                    <a:pt x="438" y="84"/>
                  </a:lnTo>
                  <a:lnTo>
                    <a:pt x="408" y="80"/>
                  </a:lnTo>
                  <a:lnTo>
                    <a:pt x="398" y="81"/>
                  </a:lnTo>
                  <a:lnTo>
                    <a:pt x="393" y="86"/>
                  </a:lnTo>
                  <a:lnTo>
                    <a:pt x="388" y="96"/>
                  </a:lnTo>
                  <a:lnTo>
                    <a:pt x="390" y="119"/>
                  </a:lnTo>
                  <a:lnTo>
                    <a:pt x="388" y="129"/>
                  </a:lnTo>
                  <a:lnTo>
                    <a:pt x="383" y="150"/>
                  </a:lnTo>
                  <a:lnTo>
                    <a:pt x="373" y="166"/>
                  </a:lnTo>
                  <a:lnTo>
                    <a:pt x="370" y="165"/>
                  </a:lnTo>
                  <a:lnTo>
                    <a:pt x="360" y="153"/>
                  </a:lnTo>
                  <a:lnTo>
                    <a:pt x="347" y="145"/>
                  </a:lnTo>
                  <a:lnTo>
                    <a:pt x="335" y="149"/>
                  </a:lnTo>
                  <a:lnTo>
                    <a:pt x="317" y="167"/>
                  </a:lnTo>
                  <a:lnTo>
                    <a:pt x="308" y="180"/>
                  </a:lnTo>
                  <a:lnTo>
                    <a:pt x="304" y="196"/>
                  </a:lnTo>
                  <a:lnTo>
                    <a:pt x="302" y="209"/>
                  </a:lnTo>
                  <a:lnTo>
                    <a:pt x="296" y="219"/>
                  </a:lnTo>
                  <a:lnTo>
                    <a:pt x="282" y="237"/>
                  </a:lnTo>
                  <a:lnTo>
                    <a:pt x="279" y="251"/>
                  </a:lnTo>
                  <a:lnTo>
                    <a:pt x="292" y="273"/>
                  </a:lnTo>
                  <a:lnTo>
                    <a:pt x="293" y="285"/>
                  </a:lnTo>
                  <a:lnTo>
                    <a:pt x="291" y="294"/>
                  </a:lnTo>
                  <a:lnTo>
                    <a:pt x="285" y="306"/>
                  </a:lnTo>
                  <a:lnTo>
                    <a:pt x="273" y="320"/>
                  </a:lnTo>
                  <a:lnTo>
                    <a:pt x="265" y="334"/>
                  </a:lnTo>
                  <a:lnTo>
                    <a:pt x="242" y="364"/>
                  </a:lnTo>
                  <a:lnTo>
                    <a:pt x="236" y="381"/>
                  </a:lnTo>
                  <a:lnTo>
                    <a:pt x="233" y="401"/>
                  </a:lnTo>
                  <a:lnTo>
                    <a:pt x="228" y="413"/>
                  </a:lnTo>
                  <a:lnTo>
                    <a:pt x="211" y="427"/>
                  </a:lnTo>
                  <a:lnTo>
                    <a:pt x="200" y="427"/>
                  </a:lnTo>
                  <a:lnTo>
                    <a:pt x="193" y="431"/>
                  </a:lnTo>
                  <a:lnTo>
                    <a:pt x="194" y="446"/>
                  </a:lnTo>
                  <a:lnTo>
                    <a:pt x="194" y="467"/>
                  </a:lnTo>
                  <a:lnTo>
                    <a:pt x="193" y="497"/>
                  </a:lnTo>
                  <a:lnTo>
                    <a:pt x="184" y="547"/>
                  </a:lnTo>
                  <a:lnTo>
                    <a:pt x="167" y="584"/>
                  </a:lnTo>
                  <a:lnTo>
                    <a:pt x="147" y="616"/>
                  </a:lnTo>
                  <a:lnTo>
                    <a:pt x="148" y="625"/>
                  </a:lnTo>
                  <a:lnTo>
                    <a:pt x="163" y="641"/>
                  </a:lnTo>
                  <a:lnTo>
                    <a:pt x="169" y="653"/>
                  </a:lnTo>
                  <a:lnTo>
                    <a:pt x="169" y="672"/>
                  </a:lnTo>
                  <a:lnTo>
                    <a:pt x="167" y="683"/>
                  </a:lnTo>
                  <a:lnTo>
                    <a:pt x="157" y="695"/>
                  </a:lnTo>
                  <a:lnTo>
                    <a:pt x="142" y="695"/>
                  </a:lnTo>
                  <a:lnTo>
                    <a:pt x="125" y="692"/>
                  </a:lnTo>
                  <a:lnTo>
                    <a:pt x="104" y="697"/>
                  </a:lnTo>
                  <a:lnTo>
                    <a:pt x="87" y="708"/>
                  </a:lnTo>
                  <a:lnTo>
                    <a:pt x="62" y="738"/>
                  </a:lnTo>
                  <a:lnTo>
                    <a:pt x="56" y="754"/>
                  </a:lnTo>
                  <a:lnTo>
                    <a:pt x="51" y="774"/>
                  </a:lnTo>
                  <a:lnTo>
                    <a:pt x="55" y="793"/>
                  </a:lnTo>
                  <a:lnTo>
                    <a:pt x="61" y="806"/>
                  </a:lnTo>
                  <a:lnTo>
                    <a:pt x="66" y="811"/>
                  </a:lnTo>
                  <a:lnTo>
                    <a:pt x="60" y="821"/>
                  </a:lnTo>
                  <a:lnTo>
                    <a:pt x="59" y="833"/>
                  </a:lnTo>
                  <a:lnTo>
                    <a:pt x="55" y="843"/>
                  </a:lnTo>
                  <a:lnTo>
                    <a:pt x="55" y="863"/>
                  </a:lnTo>
                  <a:lnTo>
                    <a:pt x="53" y="871"/>
                  </a:lnTo>
                  <a:lnTo>
                    <a:pt x="53" y="883"/>
                  </a:lnTo>
                  <a:lnTo>
                    <a:pt x="55" y="886"/>
                  </a:lnTo>
                  <a:lnTo>
                    <a:pt x="60" y="902"/>
                  </a:lnTo>
                  <a:lnTo>
                    <a:pt x="59" y="944"/>
                  </a:lnTo>
                  <a:lnTo>
                    <a:pt x="60" y="964"/>
                  </a:lnTo>
                  <a:lnTo>
                    <a:pt x="69" y="979"/>
                  </a:lnTo>
                  <a:lnTo>
                    <a:pt x="89" y="995"/>
                  </a:lnTo>
                  <a:lnTo>
                    <a:pt x="92" y="1016"/>
                  </a:lnTo>
                  <a:lnTo>
                    <a:pt x="86" y="1035"/>
                  </a:lnTo>
                  <a:lnTo>
                    <a:pt x="76" y="1046"/>
                  </a:lnTo>
                  <a:lnTo>
                    <a:pt x="61" y="1052"/>
                  </a:lnTo>
                  <a:lnTo>
                    <a:pt x="59" y="1058"/>
                  </a:lnTo>
                  <a:lnTo>
                    <a:pt x="69" y="1071"/>
                  </a:lnTo>
                  <a:lnTo>
                    <a:pt x="77" y="1105"/>
                  </a:lnTo>
                  <a:lnTo>
                    <a:pt x="70" y="1134"/>
                  </a:lnTo>
                  <a:lnTo>
                    <a:pt x="74" y="1143"/>
                  </a:lnTo>
                  <a:lnTo>
                    <a:pt x="72" y="1157"/>
                  </a:lnTo>
                  <a:lnTo>
                    <a:pt x="66" y="1168"/>
                  </a:lnTo>
                  <a:lnTo>
                    <a:pt x="39" y="1179"/>
                  </a:lnTo>
                  <a:lnTo>
                    <a:pt x="39" y="1193"/>
                  </a:lnTo>
                  <a:lnTo>
                    <a:pt x="27" y="1214"/>
                  </a:lnTo>
                  <a:lnTo>
                    <a:pt x="28" y="1230"/>
                  </a:lnTo>
                  <a:lnTo>
                    <a:pt x="32" y="1242"/>
                  </a:lnTo>
                  <a:lnTo>
                    <a:pt x="24" y="1280"/>
                  </a:lnTo>
                  <a:lnTo>
                    <a:pt x="16" y="1286"/>
                  </a:lnTo>
                  <a:lnTo>
                    <a:pt x="12" y="1278"/>
                  </a:lnTo>
                  <a:lnTo>
                    <a:pt x="8" y="1291"/>
                  </a:lnTo>
                  <a:lnTo>
                    <a:pt x="8" y="1268"/>
                  </a:lnTo>
                  <a:lnTo>
                    <a:pt x="6" y="1264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183" name="Group 359">
              <a:extLst>
                <a:ext uri="{FF2B5EF4-FFF2-40B4-BE49-F238E27FC236}">
                  <a16:creationId xmlns:a16="http://schemas.microsoft.com/office/drawing/2014/main" id="{C18F27C2-D7E2-4BB2-891F-93395BD82843}"/>
                </a:ext>
              </a:extLst>
            </p:cNvPr>
            <p:cNvGrpSpPr/>
            <p:nvPr/>
          </p:nvGrpSpPr>
          <p:grpSpPr bwMode="gray">
            <a:xfrm>
              <a:off x="5080794" y="2788583"/>
              <a:ext cx="75600" cy="108000"/>
              <a:chOff x="4160739" y="2986112"/>
              <a:chExt cx="187325" cy="233362"/>
            </a:xfrm>
            <a:grpFill/>
          </p:grpSpPr>
          <p:sp>
            <p:nvSpPr>
              <p:cNvPr id="1184" name="Freeform 45">
                <a:extLst>
                  <a:ext uri="{FF2B5EF4-FFF2-40B4-BE49-F238E27FC236}">
                    <a16:creationId xmlns:a16="http://schemas.microsoft.com/office/drawing/2014/main" id="{90F02E4C-AA16-4A0F-AF85-C72041A774B4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171851" y="2986112"/>
                <a:ext cx="176213" cy="225425"/>
              </a:xfrm>
              <a:custGeom>
                <a:avLst/>
                <a:gdLst/>
                <a:ahLst/>
                <a:cxnLst>
                  <a:cxn ang="0">
                    <a:pos x="72" y="248"/>
                  </a:cxn>
                  <a:cxn ang="0">
                    <a:pos x="72" y="234"/>
                  </a:cxn>
                  <a:cxn ang="0">
                    <a:pos x="82" y="239"/>
                  </a:cxn>
                  <a:cxn ang="0">
                    <a:pos x="91" y="229"/>
                  </a:cxn>
                  <a:cxn ang="0">
                    <a:pos x="34" y="195"/>
                  </a:cxn>
                  <a:cxn ang="0">
                    <a:pos x="34" y="185"/>
                  </a:cxn>
                  <a:cxn ang="0">
                    <a:pos x="39" y="176"/>
                  </a:cxn>
                  <a:cxn ang="0">
                    <a:pos x="48" y="176"/>
                  </a:cxn>
                  <a:cxn ang="0">
                    <a:pos x="39" y="151"/>
                  </a:cxn>
                  <a:cxn ang="0">
                    <a:pos x="53" y="151"/>
                  </a:cxn>
                  <a:cxn ang="0">
                    <a:pos x="53" y="147"/>
                  </a:cxn>
                  <a:cxn ang="0">
                    <a:pos x="29" y="132"/>
                  </a:cxn>
                  <a:cxn ang="0">
                    <a:pos x="43" y="97"/>
                  </a:cxn>
                  <a:cxn ang="0">
                    <a:pos x="24" y="88"/>
                  </a:cxn>
                  <a:cxn ang="0">
                    <a:pos x="29" y="77"/>
                  </a:cxn>
                  <a:cxn ang="0">
                    <a:pos x="43" y="72"/>
                  </a:cxn>
                  <a:cxn ang="0">
                    <a:pos x="15" y="58"/>
                  </a:cxn>
                  <a:cxn ang="0">
                    <a:pos x="10" y="34"/>
                  </a:cxn>
                  <a:cxn ang="0">
                    <a:pos x="0" y="23"/>
                  </a:cxn>
                  <a:cxn ang="0">
                    <a:pos x="43" y="4"/>
                  </a:cxn>
                  <a:cxn ang="0">
                    <a:pos x="62" y="0"/>
                  </a:cxn>
                  <a:cxn ang="0">
                    <a:pos x="72" y="4"/>
                  </a:cxn>
                  <a:cxn ang="0">
                    <a:pos x="91" y="14"/>
                  </a:cxn>
                  <a:cxn ang="0">
                    <a:pos x="101" y="34"/>
                  </a:cxn>
                  <a:cxn ang="0">
                    <a:pos x="115" y="58"/>
                  </a:cxn>
                  <a:cxn ang="0">
                    <a:pos x="134" y="67"/>
                  </a:cxn>
                  <a:cxn ang="0">
                    <a:pos x="139" y="88"/>
                  </a:cxn>
                  <a:cxn ang="0">
                    <a:pos x="153" y="97"/>
                  </a:cxn>
                  <a:cxn ang="0">
                    <a:pos x="168" y="102"/>
                  </a:cxn>
                  <a:cxn ang="0">
                    <a:pos x="187" y="92"/>
                  </a:cxn>
                  <a:cxn ang="0">
                    <a:pos x="187" y="112"/>
                  </a:cxn>
                  <a:cxn ang="0">
                    <a:pos x="206" y="132"/>
                  </a:cxn>
                  <a:cxn ang="0">
                    <a:pos x="192" y="156"/>
                  </a:cxn>
                  <a:cxn ang="0">
                    <a:pos x="201" y="190"/>
                  </a:cxn>
                  <a:cxn ang="0">
                    <a:pos x="211" y="215"/>
                  </a:cxn>
                  <a:cxn ang="0">
                    <a:pos x="201" y="239"/>
                  </a:cxn>
                  <a:cxn ang="0">
                    <a:pos x="201" y="259"/>
                  </a:cxn>
                  <a:cxn ang="0">
                    <a:pos x="192" y="254"/>
                  </a:cxn>
                  <a:cxn ang="0">
                    <a:pos x="149" y="254"/>
                  </a:cxn>
                  <a:cxn ang="0">
                    <a:pos x="134" y="264"/>
                  </a:cxn>
                  <a:cxn ang="0">
                    <a:pos x="115" y="278"/>
                  </a:cxn>
                  <a:cxn ang="0">
                    <a:pos x="115" y="289"/>
                  </a:cxn>
                  <a:cxn ang="0">
                    <a:pos x="110" y="294"/>
                  </a:cxn>
                  <a:cxn ang="0">
                    <a:pos x="101" y="269"/>
                  </a:cxn>
                  <a:cxn ang="0">
                    <a:pos x="86" y="254"/>
                  </a:cxn>
                  <a:cxn ang="0">
                    <a:pos x="72" y="248"/>
                  </a:cxn>
                </a:cxnLst>
                <a:rect l="0" t="0" r="r" b="b"/>
                <a:pathLst>
                  <a:path w="212" h="295">
                    <a:moveTo>
                      <a:pt x="72" y="248"/>
                    </a:moveTo>
                    <a:lnTo>
                      <a:pt x="72" y="234"/>
                    </a:lnTo>
                    <a:lnTo>
                      <a:pt x="82" y="239"/>
                    </a:lnTo>
                    <a:lnTo>
                      <a:pt x="91" y="229"/>
                    </a:lnTo>
                    <a:lnTo>
                      <a:pt x="34" y="195"/>
                    </a:lnTo>
                    <a:lnTo>
                      <a:pt x="34" y="185"/>
                    </a:lnTo>
                    <a:lnTo>
                      <a:pt x="39" y="176"/>
                    </a:lnTo>
                    <a:lnTo>
                      <a:pt x="48" y="176"/>
                    </a:lnTo>
                    <a:lnTo>
                      <a:pt x="39" y="151"/>
                    </a:lnTo>
                    <a:lnTo>
                      <a:pt x="53" y="151"/>
                    </a:lnTo>
                    <a:lnTo>
                      <a:pt x="53" y="147"/>
                    </a:lnTo>
                    <a:lnTo>
                      <a:pt x="29" y="132"/>
                    </a:lnTo>
                    <a:lnTo>
                      <a:pt x="43" y="97"/>
                    </a:lnTo>
                    <a:lnTo>
                      <a:pt x="24" y="88"/>
                    </a:lnTo>
                    <a:lnTo>
                      <a:pt x="29" y="77"/>
                    </a:lnTo>
                    <a:lnTo>
                      <a:pt x="43" y="72"/>
                    </a:lnTo>
                    <a:lnTo>
                      <a:pt x="15" y="58"/>
                    </a:lnTo>
                    <a:lnTo>
                      <a:pt x="10" y="34"/>
                    </a:lnTo>
                    <a:lnTo>
                      <a:pt x="0" y="23"/>
                    </a:lnTo>
                    <a:lnTo>
                      <a:pt x="43" y="4"/>
                    </a:lnTo>
                    <a:lnTo>
                      <a:pt x="62" y="0"/>
                    </a:lnTo>
                    <a:lnTo>
                      <a:pt x="72" y="4"/>
                    </a:lnTo>
                    <a:lnTo>
                      <a:pt x="91" y="14"/>
                    </a:lnTo>
                    <a:lnTo>
                      <a:pt x="101" y="34"/>
                    </a:lnTo>
                    <a:lnTo>
                      <a:pt x="115" y="58"/>
                    </a:lnTo>
                    <a:lnTo>
                      <a:pt x="134" y="67"/>
                    </a:lnTo>
                    <a:lnTo>
                      <a:pt x="139" y="88"/>
                    </a:lnTo>
                    <a:lnTo>
                      <a:pt x="153" y="97"/>
                    </a:lnTo>
                    <a:lnTo>
                      <a:pt x="168" y="102"/>
                    </a:lnTo>
                    <a:lnTo>
                      <a:pt x="187" y="92"/>
                    </a:lnTo>
                    <a:lnTo>
                      <a:pt x="187" y="112"/>
                    </a:lnTo>
                    <a:lnTo>
                      <a:pt x="206" y="132"/>
                    </a:lnTo>
                    <a:lnTo>
                      <a:pt x="192" y="156"/>
                    </a:lnTo>
                    <a:lnTo>
                      <a:pt x="201" y="190"/>
                    </a:lnTo>
                    <a:lnTo>
                      <a:pt x="211" y="215"/>
                    </a:lnTo>
                    <a:lnTo>
                      <a:pt x="201" y="239"/>
                    </a:lnTo>
                    <a:lnTo>
                      <a:pt x="201" y="259"/>
                    </a:lnTo>
                    <a:lnTo>
                      <a:pt x="192" y="254"/>
                    </a:lnTo>
                    <a:lnTo>
                      <a:pt x="149" y="254"/>
                    </a:lnTo>
                    <a:lnTo>
                      <a:pt x="134" y="264"/>
                    </a:lnTo>
                    <a:lnTo>
                      <a:pt x="115" y="278"/>
                    </a:lnTo>
                    <a:lnTo>
                      <a:pt x="115" y="289"/>
                    </a:lnTo>
                    <a:lnTo>
                      <a:pt x="110" y="294"/>
                    </a:lnTo>
                    <a:lnTo>
                      <a:pt x="101" y="269"/>
                    </a:lnTo>
                    <a:lnTo>
                      <a:pt x="86" y="254"/>
                    </a:lnTo>
                    <a:lnTo>
                      <a:pt x="72" y="248"/>
                    </a:lnTo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85" name="Freeform 46">
                <a:extLst>
                  <a:ext uri="{FF2B5EF4-FFF2-40B4-BE49-F238E27FC236}">
                    <a16:creationId xmlns:a16="http://schemas.microsoft.com/office/drawing/2014/main" id="{EC75D793-1FB9-4CE9-B738-A04C21261677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160739" y="3130574"/>
                <a:ext cx="87313" cy="88900"/>
              </a:xfrm>
              <a:custGeom>
                <a:avLst/>
                <a:gdLst/>
                <a:ahLst/>
                <a:cxnLst>
                  <a:cxn ang="0">
                    <a:pos x="9" y="68"/>
                  </a:cxn>
                  <a:cxn ang="0">
                    <a:pos x="14" y="63"/>
                  </a:cxn>
                  <a:cxn ang="0">
                    <a:pos x="9" y="35"/>
                  </a:cxn>
                  <a:cxn ang="0">
                    <a:pos x="24" y="29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43" y="16"/>
                  </a:cxn>
                  <a:cxn ang="0">
                    <a:pos x="38" y="0"/>
                  </a:cxn>
                  <a:cxn ang="0">
                    <a:pos x="48" y="0"/>
                  </a:cxn>
                  <a:cxn ang="0">
                    <a:pos x="48" y="10"/>
                  </a:cxn>
                  <a:cxn ang="0">
                    <a:pos x="105" y="44"/>
                  </a:cxn>
                  <a:cxn ang="0">
                    <a:pos x="96" y="54"/>
                  </a:cxn>
                  <a:cxn ang="0">
                    <a:pos x="86" y="49"/>
                  </a:cxn>
                  <a:cxn ang="0">
                    <a:pos x="86" y="63"/>
                  </a:cxn>
                  <a:cxn ang="0">
                    <a:pos x="76" y="63"/>
                  </a:cxn>
                  <a:cxn ang="0">
                    <a:pos x="67" y="79"/>
                  </a:cxn>
                  <a:cxn ang="0">
                    <a:pos x="67" y="103"/>
                  </a:cxn>
                  <a:cxn ang="0">
                    <a:pos x="62" y="117"/>
                  </a:cxn>
                  <a:cxn ang="0">
                    <a:pos x="43" y="112"/>
                  </a:cxn>
                  <a:cxn ang="0">
                    <a:pos x="19" y="87"/>
                  </a:cxn>
                  <a:cxn ang="0">
                    <a:pos x="0" y="84"/>
                  </a:cxn>
                  <a:cxn ang="0">
                    <a:pos x="9" y="68"/>
                  </a:cxn>
                </a:cxnLst>
                <a:rect l="0" t="0" r="r" b="b"/>
                <a:pathLst>
                  <a:path w="106" h="118">
                    <a:moveTo>
                      <a:pt x="9" y="68"/>
                    </a:moveTo>
                    <a:lnTo>
                      <a:pt x="14" y="63"/>
                    </a:lnTo>
                    <a:lnTo>
                      <a:pt x="9" y="35"/>
                    </a:lnTo>
                    <a:lnTo>
                      <a:pt x="24" y="29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43" y="16"/>
                    </a:lnTo>
                    <a:lnTo>
                      <a:pt x="38" y="0"/>
                    </a:lnTo>
                    <a:lnTo>
                      <a:pt x="48" y="0"/>
                    </a:lnTo>
                    <a:lnTo>
                      <a:pt x="48" y="10"/>
                    </a:lnTo>
                    <a:lnTo>
                      <a:pt x="105" y="44"/>
                    </a:lnTo>
                    <a:lnTo>
                      <a:pt x="96" y="54"/>
                    </a:lnTo>
                    <a:lnTo>
                      <a:pt x="86" y="49"/>
                    </a:lnTo>
                    <a:lnTo>
                      <a:pt x="86" y="63"/>
                    </a:lnTo>
                    <a:lnTo>
                      <a:pt x="76" y="63"/>
                    </a:lnTo>
                    <a:lnTo>
                      <a:pt x="67" y="79"/>
                    </a:lnTo>
                    <a:lnTo>
                      <a:pt x="67" y="103"/>
                    </a:lnTo>
                    <a:lnTo>
                      <a:pt x="62" y="117"/>
                    </a:lnTo>
                    <a:lnTo>
                      <a:pt x="43" y="112"/>
                    </a:lnTo>
                    <a:lnTo>
                      <a:pt x="19" y="87"/>
                    </a:lnTo>
                    <a:lnTo>
                      <a:pt x="0" y="84"/>
                    </a:lnTo>
                    <a:lnTo>
                      <a:pt x="9" y="68"/>
                    </a:lnTo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091" name="Group 368">
            <a:extLst>
              <a:ext uri="{FF2B5EF4-FFF2-40B4-BE49-F238E27FC236}">
                <a16:creationId xmlns:a16="http://schemas.microsoft.com/office/drawing/2014/main" id="{DE9982CB-55FB-4366-B259-134880301468}"/>
              </a:ext>
            </a:extLst>
          </p:cNvPr>
          <p:cNvGrpSpPr/>
          <p:nvPr/>
        </p:nvGrpSpPr>
        <p:grpSpPr bwMode="gray">
          <a:xfrm>
            <a:off x="1476220" y="2826302"/>
            <a:ext cx="1291675" cy="1090061"/>
            <a:chOff x="4455318" y="2994372"/>
            <a:chExt cx="1196974" cy="1339850"/>
          </a:xfrm>
          <a:solidFill>
            <a:schemeClr val="accent1">
              <a:alpha val="70000"/>
            </a:schemeClr>
          </a:solidFill>
        </p:grpSpPr>
        <p:sp>
          <p:nvSpPr>
            <p:cNvPr id="1092" name="Freeform 111">
              <a:extLst>
                <a:ext uri="{FF2B5EF4-FFF2-40B4-BE49-F238E27FC236}">
                  <a16:creationId xmlns:a16="http://schemas.microsoft.com/office/drawing/2014/main" id="{F9A46262-23C4-4C9F-90C2-903468B12F17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918868" y="3083272"/>
              <a:ext cx="276225" cy="265113"/>
            </a:xfrm>
            <a:custGeom>
              <a:avLst/>
              <a:gdLst/>
              <a:ahLst/>
              <a:cxnLst>
                <a:cxn ang="0">
                  <a:pos x="134" y="578"/>
                </a:cxn>
                <a:cxn ang="0">
                  <a:pos x="76" y="535"/>
                </a:cxn>
                <a:cxn ang="0">
                  <a:pos x="40" y="507"/>
                </a:cxn>
                <a:cxn ang="0">
                  <a:pos x="11" y="449"/>
                </a:cxn>
                <a:cxn ang="0">
                  <a:pos x="18" y="425"/>
                </a:cxn>
                <a:cxn ang="0">
                  <a:pos x="32" y="340"/>
                </a:cxn>
                <a:cxn ang="0">
                  <a:pos x="29" y="288"/>
                </a:cxn>
                <a:cxn ang="0">
                  <a:pos x="11" y="222"/>
                </a:cxn>
                <a:cxn ang="0">
                  <a:pos x="11" y="184"/>
                </a:cxn>
                <a:cxn ang="0">
                  <a:pos x="36" y="171"/>
                </a:cxn>
                <a:cxn ang="0">
                  <a:pos x="52" y="143"/>
                </a:cxn>
                <a:cxn ang="0">
                  <a:pos x="52" y="98"/>
                </a:cxn>
                <a:cxn ang="0">
                  <a:pos x="79" y="74"/>
                </a:cxn>
                <a:cxn ang="0">
                  <a:pos x="119" y="39"/>
                </a:cxn>
                <a:cxn ang="0">
                  <a:pos x="130" y="2"/>
                </a:cxn>
                <a:cxn ang="0">
                  <a:pos x="190" y="22"/>
                </a:cxn>
                <a:cxn ang="0">
                  <a:pos x="237" y="23"/>
                </a:cxn>
                <a:cxn ang="0">
                  <a:pos x="276" y="35"/>
                </a:cxn>
                <a:cxn ang="0">
                  <a:pos x="323" y="52"/>
                </a:cxn>
                <a:cxn ang="0">
                  <a:pos x="333" y="84"/>
                </a:cxn>
                <a:cxn ang="0">
                  <a:pos x="371" y="121"/>
                </a:cxn>
                <a:cxn ang="0">
                  <a:pos x="431" y="130"/>
                </a:cxn>
                <a:cxn ang="0">
                  <a:pos x="482" y="151"/>
                </a:cxn>
                <a:cxn ang="0">
                  <a:pos x="514" y="178"/>
                </a:cxn>
                <a:cxn ang="0">
                  <a:pos x="561" y="176"/>
                </a:cxn>
                <a:cxn ang="0">
                  <a:pos x="587" y="148"/>
                </a:cxn>
                <a:cxn ang="0">
                  <a:pos x="589" y="117"/>
                </a:cxn>
                <a:cxn ang="0">
                  <a:pos x="582" y="83"/>
                </a:cxn>
                <a:cxn ang="0">
                  <a:pos x="606" y="47"/>
                </a:cxn>
                <a:cxn ang="0">
                  <a:pos x="658" y="22"/>
                </a:cxn>
                <a:cxn ang="0">
                  <a:pos x="729" y="25"/>
                </a:cxn>
                <a:cxn ang="0">
                  <a:pos x="754" y="35"/>
                </a:cxn>
                <a:cxn ang="0">
                  <a:pos x="751" y="46"/>
                </a:cxn>
                <a:cxn ang="0">
                  <a:pos x="767" y="63"/>
                </a:cxn>
                <a:cxn ang="0">
                  <a:pos x="797" y="67"/>
                </a:cxn>
                <a:cxn ang="0">
                  <a:pos x="831" y="77"/>
                </a:cxn>
                <a:cxn ang="0">
                  <a:pos x="868" y="95"/>
                </a:cxn>
                <a:cxn ang="0">
                  <a:pos x="860" y="108"/>
                </a:cxn>
                <a:cxn ang="0">
                  <a:pos x="856" y="127"/>
                </a:cxn>
                <a:cxn ang="0">
                  <a:pos x="858" y="180"/>
                </a:cxn>
                <a:cxn ang="0">
                  <a:pos x="845" y="192"/>
                </a:cxn>
                <a:cxn ang="0">
                  <a:pos x="853" y="227"/>
                </a:cxn>
                <a:cxn ang="0">
                  <a:pos x="869" y="261"/>
                </a:cxn>
                <a:cxn ang="0">
                  <a:pos x="869" y="421"/>
                </a:cxn>
                <a:cxn ang="0">
                  <a:pos x="869" y="593"/>
                </a:cxn>
                <a:cxn ang="0">
                  <a:pos x="869" y="740"/>
                </a:cxn>
                <a:cxn ang="0">
                  <a:pos x="817" y="832"/>
                </a:cxn>
                <a:cxn ang="0">
                  <a:pos x="715" y="783"/>
                </a:cxn>
                <a:cxn ang="0">
                  <a:pos x="573" y="709"/>
                </a:cxn>
                <a:cxn ang="0">
                  <a:pos x="433" y="635"/>
                </a:cxn>
                <a:cxn ang="0">
                  <a:pos x="326" y="622"/>
                </a:cxn>
                <a:cxn ang="0">
                  <a:pos x="297" y="620"/>
                </a:cxn>
                <a:cxn ang="0">
                  <a:pos x="275" y="605"/>
                </a:cxn>
                <a:cxn ang="0">
                  <a:pos x="222" y="595"/>
                </a:cxn>
                <a:cxn ang="0">
                  <a:pos x="145" y="595"/>
                </a:cxn>
              </a:cxnLst>
              <a:rect l="0" t="0" r="r" b="b"/>
              <a:pathLst>
                <a:path w="871" h="832">
                  <a:moveTo>
                    <a:pt x="140" y="598"/>
                  </a:moveTo>
                  <a:lnTo>
                    <a:pt x="138" y="592"/>
                  </a:lnTo>
                  <a:lnTo>
                    <a:pt x="134" y="578"/>
                  </a:lnTo>
                  <a:lnTo>
                    <a:pt x="116" y="549"/>
                  </a:lnTo>
                  <a:lnTo>
                    <a:pt x="87" y="535"/>
                  </a:lnTo>
                  <a:lnTo>
                    <a:pt x="76" y="535"/>
                  </a:lnTo>
                  <a:lnTo>
                    <a:pt x="57" y="534"/>
                  </a:lnTo>
                  <a:lnTo>
                    <a:pt x="43" y="519"/>
                  </a:lnTo>
                  <a:lnTo>
                    <a:pt x="40" y="507"/>
                  </a:lnTo>
                  <a:lnTo>
                    <a:pt x="39" y="487"/>
                  </a:lnTo>
                  <a:lnTo>
                    <a:pt x="29" y="471"/>
                  </a:lnTo>
                  <a:lnTo>
                    <a:pt x="11" y="449"/>
                  </a:lnTo>
                  <a:lnTo>
                    <a:pt x="6" y="436"/>
                  </a:lnTo>
                  <a:lnTo>
                    <a:pt x="7" y="428"/>
                  </a:lnTo>
                  <a:lnTo>
                    <a:pt x="18" y="425"/>
                  </a:lnTo>
                  <a:lnTo>
                    <a:pt x="27" y="418"/>
                  </a:lnTo>
                  <a:lnTo>
                    <a:pt x="28" y="362"/>
                  </a:lnTo>
                  <a:lnTo>
                    <a:pt x="32" y="340"/>
                  </a:lnTo>
                  <a:lnTo>
                    <a:pt x="32" y="327"/>
                  </a:lnTo>
                  <a:lnTo>
                    <a:pt x="29" y="319"/>
                  </a:lnTo>
                  <a:lnTo>
                    <a:pt x="29" y="288"/>
                  </a:lnTo>
                  <a:lnTo>
                    <a:pt x="28" y="266"/>
                  </a:lnTo>
                  <a:lnTo>
                    <a:pt x="23" y="243"/>
                  </a:lnTo>
                  <a:lnTo>
                    <a:pt x="11" y="222"/>
                  </a:lnTo>
                  <a:lnTo>
                    <a:pt x="0" y="207"/>
                  </a:lnTo>
                  <a:lnTo>
                    <a:pt x="1" y="191"/>
                  </a:lnTo>
                  <a:lnTo>
                    <a:pt x="11" y="184"/>
                  </a:lnTo>
                  <a:lnTo>
                    <a:pt x="12" y="181"/>
                  </a:lnTo>
                  <a:lnTo>
                    <a:pt x="24" y="180"/>
                  </a:lnTo>
                  <a:lnTo>
                    <a:pt x="36" y="171"/>
                  </a:lnTo>
                  <a:lnTo>
                    <a:pt x="46" y="163"/>
                  </a:lnTo>
                  <a:lnTo>
                    <a:pt x="52" y="153"/>
                  </a:lnTo>
                  <a:lnTo>
                    <a:pt x="52" y="143"/>
                  </a:lnTo>
                  <a:lnTo>
                    <a:pt x="46" y="115"/>
                  </a:lnTo>
                  <a:lnTo>
                    <a:pt x="48" y="106"/>
                  </a:lnTo>
                  <a:lnTo>
                    <a:pt x="52" y="98"/>
                  </a:lnTo>
                  <a:lnTo>
                    <a:pt x="65" y="92"/>
                  </a:lnTo>
                  <a:lnTo>
                    <a:pt x="75" y="85"/>
                  </a:lnTo>
                  <a:lnTo>
                    <a:pt x="79" y="74"/>
                  </a:lnTo>
                  <a:lnTo>
                    <a:pt x="108" y="55"/>
                  </a:lnTo>
                  <a:lnTo>
                    <a:pt x="114" y="50"/>
                  </a:lnTo>
                  <a:lnTo>
                    <a:pt x="119" y="39"/>
                  </a:lnTo>
                  <a:lnTo>
                    <a:pt x="118" y="3"/>
                  </a:lnTo>
                  <a:lnTo>
                    <a:pt x="119" y="0"/>
                  </a:lnTo>
                  <a:lnTo>
                    <a:pt x="130" y="2"/>
                  </a:lnTo>
                  <a:lnTo>
                    <a:pt x="142" y="9"/>
                  </a:lnTo>
                  <a:lnTo>
                    <a:pt x="169" y="20"/>
                  </a:lnTo>
                  <a:lnTo>
                    <a:pt x="190" y="22"/>
                  </a:lnTo>
                  <a:lnTo>
                    <a:pt x="211" y="17"/>
                  </a:lnTo>
                  <a:lnTo>
                    <a:pt x="226" y="18"/>
                  </a:lnTo>
                  <a:lnTo>
                    <a:pt x="237" y="23"/>
                  </a:lnTo>
                  <a:lnTo>
                    <a:pt x="250" y="24"/>
                  </a:lnTo>
                  <a:lnTo>
                    <a:pt x="267" y="29"/>
                  </a:lnTo>
                  <a:lnTo>
                    <a:pt x="276" y="35"/>
                  </a:lnTo>
                  <a:lnTo>
                    <a:pt x="297" y="45"/>
                  </a:lnTo>
                  <a:lnTo>
                    <a:pt x="309" y="47"/>
                  </a:lnTo>
                  <a:lnTo>
                    <a:pt x="323" y="52"/>
                  </a:lnTo>
                  <a:lnTo>
                    <a:pt x="329" y="58"/>
                  </a:lnTo>
                  <a:lnTo>
                    <a:pt x="333" y="71"/>
                  </a:lnTo>
                  <a:lnTo>
                    <a:pt x="333" y="84"/>
                  </a:lnTo>
                  <a:lnTo>
                    <a:pt x="342" y="99"/>
                  </a:lnTo>
                  <a:lnTo>
                    <a:pt x="358" y="115"/>
                  </a:lnTo>
                  <a:lnTo>
                    <a:pt x="371" y="121"/>
                  </a:lnTo>
                  <a:lnTo>
                    <a:pt x="379" y="124"/>
                  </a:lnTo>
                  <a:lnTo>
                    <a:pt x="415" y="125"/>
                  </a:lnTo>
                  <a:lnTo>
                    <a:pt x="431" y="130"/>
                  </a:lnTo>
                  <a:lnTo>
                    <a:pt x="459" y="140"/>
                  </a:lnTo>
                  <a:lnTo>
                    <a:pt x="474" y="149"/>
                  </a:lnTo>
                  <a:lnTo>
                    <a:pt x="482" y="151"/>
                  </a:lnTo>
                  <a:lnTo>
                    <a:pt x="490" y="154"/>
                  </a:lnTo>
                  <a:lnTo>
                    <a:pt x="496" y="162"/>
                  </a:lnTo>
                  <a:lnTo>
                    <a:pt x="514" y="178"/>
                  </a:lnTo>
                  <a:lnTo>
                    <a:pt x="529" y="184"/>
                  </a:lnTo>
                  <a:lnTo>
                    <a:pt x="543" y="184"/>
                  </a:lnTo>
                  <a:lnTo>
                    <a:pt x="561" y="176"/>
                  </a:lnTo>
                  <a:lnTo>
                    <a:pt x="571" y="170"/>
                  </a:lnTo>
                  <a:lnTo>
                    <a:pt x="581" y="159"/>
                  </a:lnTo>
                  <a:lnTo>
                    <a:pt x="587" y="148"/>
                  </a:lnTo>
                  <a:lnTo>
                    <a:pt x="593" y="138"/>
                  </a:lnTo>
                  <a:lnTo>
                    <a:pt x="594" y="130"/>
                  </a:lnTo>
                  <a:lnTo>
                    <a:pt x="589" y="117"/>
                  </a:lnTo>
                  <a:lnTo>
                    <a:pt x="588" y="108"/>
                  </a:lnTo>
                  <a:lnTo>
                    <a:pt x="582" y="98"/>
                  </a:lnTo>
                  <a:lnTo>
                    <a:pt x="582" y="83"/>
                  </a:lnTo>
                  <a:lnTo>
                    <a:pt x="586" y="70"/>
                  </a:lnTo>
                  <a:lnTo>
                    <a:pt x="598" y="55"/>
                  </a:lnTo>
                  <a:lnTo>
                    <a:pt x="606" y="47"/>
                  </a:lnTo>
                  <a:lnTo>
                    <a:pt x="625" y="33"/>
                  </a:lnTo>
                  <a:lnTo>
                    <a:pt x="641" y="24"/>
                  </a:lnTo>
                  <a:lnTo>
                    <a:pt x="658" y="22"/>
                  </a:lnTo>
                  <a:lnTo>
                    <a:pt x="670" y="17"/>
                  </a:lnTo>
                  <a:lnTo>
                    <a:pt x="701" y="15"/>
                  </a:lnTo>
                  <a:lnTo>
                    <a:pt x="729" y="25"/>
                  </a:lnTo>
                  <a:lnTo>
                    <a:pt x="737" y="29"/>
                  </a:lnTo>
                  <a:lnTo>
                    <a:pt x="745" y="30"/>
                  </a:lnTo>
                  <a:lnTo>
                    <a:pt x="754" y="35"/>
                  </a:lnTo>
                  <a:lnTo>
                    <a:pt x="755" y="45"/>
                  </a:lnTo>
                  <a:lnTo>
                    <a:pt x="754" y="47"/>
                  </a:lnTo>
                  <a:lnTo>
                    <a:pt x="751" y="46"/>
                  </a:lnTo>
                  <a:lnTo>
                    <a:pt x="753" y="54"/>
                  </a:lnTo>
                  <a:lnTo>
                    <a:pt x="762" y="61"/>
                  </a:lnTo>
                  <a:lnTo>
                    <a:pt x="767" y="63"/>
                  </a:lnTo>
                  <a:lnTo>
                    <a:pt x="772" y="62"/>
                  </a:lnTo>
                  <a:lnTo>
                    <a:pt x="787" y="65"/>
                  </a:lnTo>
                  <a:lnTo>
                    <a:pt x="797" y="67"/>
                  </a:lnTo>
                  <a:lnTo>
                    <a:pt x="801" y="68"/>
                  </a:lnTo>
                  <a:lnTo>
                    <a:pt x="815" y="74"/>
                  </a:lnTo>
                  <a:lnTo>
                    <a:pt x="831" y="77"/>
                  </a:lnTo>
                  <a:lnTo>
                    <a:pt x="856" y="78"/>
                  </a:lnTo>
                  <a:lnTo>
                    <a:pt x="864" y="83"/>
                  </a:lnTo>
                  <a:lnTo>
                    <a:pt x="868" y="95"/>
                  </a:lnTo>
                  <a:lnTo>
                    <a:pt x="871" y="97"/>
                  </a:lnTo>
                  <a:lnTo>
                    <a:pt x="863" y="99"/>
                  </a:lnTo>
                  <a:lnTo>
                    <a:pt x="860" y="108"/>
                  </a:lnTo>
                  <a:lnTo>
                    <a:pt x="852" y="116"/>
                  </a:lnTo>
                  <a:lnTo>
                    <a:pt x="852" y="119"/>
                  </a:lnTo>
                  <a:lnTo>
                    <a:pt x="856" y="127"/>
                  </a:lnTo>
                  <a:lnTo>
                    <a:pt x="857" y="154"/>
                  </a:lnTo>
                  <a:lnTo>
                    <a:pt x="860" y="171"/>
                  </a:lnTo>
                  <a:lnTo>
                    <a:pt x="858" y="180"/>
                  </a:lnTo>
                  <a:lnTo>
                    <a:pt x="858" y="183"/>
                  </a:lnTo>
                  <a:lnTo>
                    <a:pt x="848" y="187"/>
                  </a:lnTo>
                  <a:lnTo>
                    <a:pt x="845" y="192"/>
                  </a:lnTo>
                  <a:lnTo>
                    <a:pt x="845" y="196"/>
                  </a:lnTo>
                  <a:lnTo>
                    <a:pt x="846" y="217"/>
                  </a:lnTo>
                  <a:lnTo>
                    <a:pt x="853" y="227"/>
                  </a:lnTo>
                  <a:lnTo>
                    <a:pt x="855" y="230"/>
                  </a:lnTo>
                  <a:lnTo>
                    <a:pt x="852" y="243"/>
                  </a:lnTo>
                  <a:lnTo>
                    <a:pt x="869" y="261"/>
                  </a:lnTo>
                  <a:lnTo>
                    <a:pt x="869" y="304"/>
                  </a:lnTo>
                  <a:lnTo>
                    <a:pt x="869" y="362"/>
                  </a:lnTo>
                  <a:lnTo>
                    <a:pt x="869" y="421"/>
                  </a:lnTo>
                  <a:lnTo>
                    <a:pt x="869" y="479"/>
                  </a:lnTo>
                  <a:lnTo>
                    <a:pt x="869" y="535"/>
                  </a:lnTo>
                  <a:lnTo>
                    <a:pt x="869" y="593"/>
                  </a:lnTo>
                  <a:lnTo>
                    <a:pt x="869" y="649"/>
                  </a:lnTo>
                  <a:lnTo>
                    <a:pt x="869" y="687"/>
                  </a:lnTo>
                  <a:lnTo>
                    <a:pt x="869" y="740"/>
                  </a:lnTo>
                  <a:lnTo>
                    <a:pt x="869" y="799"/>
                  </a:lnTo>
                  <a:lnTo>
                    <a:pt x="817" y="799"/>
                  </a:lnTo>
                  <a:lnTo>
                    <a:pt x="817" y="832"/>
                  </a:lnTo>
                  <a:lnTo>
                    <a:pt x="808" y="831"/>
                  </a:lnTo>
                  <a:lnTo>
                    <a:pt x="761" y="807"/>
                  </a:lnTo>
                  <a:lnTo>
                    <a:pt x="715" y="783"/>
                  </a:lnTo>
                  <a:lnTo>
                    <a:pt x="667" y="759"/>
                  </a:lnTo>
                  <a:lnTo>
                    <a:pt x="620" y="734"/>
                  </a:lnTo>
                  <a:lnTo>
                    <a:pt x="573" y="709"/>
                  </a:lnTo>
                  <a:lnTo>
                    <a:pt x="527" y="685"/>
                  </a:lnTo>
                  <a:lnTo>
                    <a:pt x="480" y="659"/>
                  </a:lnTo>
                  <a:lnTo>
                    <a:pt x="433" y="635"/>
                  </a:lnTo>
                  <a:lnTo>
                    <a:pt x="387" y="610"/>
                  </a:lnTo>
                  <a:lnTo>
                    <a:pt x="376" y="605"/>
                  </a:lnTo>
                  <a:lnTo>
                    <a:pt x="326" y="622"/>
                  </a:lnTo>
                  <a:lnTo>
                    <a:pt x="320" y="625"/>
                  </a:lnTo>
                  <a:lnTo>
                    <a:pt x="303" y="630"/>
                  </a:lnTo>
                  <a:lnTo>
                    <a:pt x="297" y="620"/>
                  </a:lnTo>
                  <a:lnTo>
                    <a:pt x="293" y="616"/>
                  </a:lnTo>
                  <a:lnTo>
                    <a:pt x="278" y="609"/>
                  </a:lnTo>
                  <a:lnTo>
                    <a:pt x="275" y="605"/>
                  </a:lnTo>
                  <a:lnTo>
                    <a:pt x="270" y="601"/>
                  </a:lnTo>
                  <a:lnTo>
                    <a:pt x="261" y="599"/>
                  </a:lnTo>
                  <a:lnTo>
                    <a:pt x="222" y="595"/>
                  </a:lnTo>
                  <a:lnTo>
                    <a:pt x="179" y="596"/>
                  </a:lnTo>
                  <a:lnTo>
                    <a:pt x="148" y="594"/>
                  </a:lnTo>
                  <a:lnTo>
                    <a:pt x="145" y="595"/>
                  </a:lnTo>
                  <a:lnTo>
                    <a:pt x="140" y="598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93" name="Freeform 112">
              <a:extLst>
                <a:ext uri="{FF2B5EF4-FFF2-40B4-BE49-F238E27FC236}">
                  <a16:creationId xmlns:a16="http://schemas.microsoft.com/office/drawing/2014/main" id="{35544E4A-1565-41BF-A80D-D3DFF5A5B5DD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4464843" y="3192809"/>
              <a:ext cx="146050" cy="127000"/>
            </a:xfrm>
            <a:custGeom>
              <a:avLst/>
              <a:gdLst/>
              <a:ahLst/>
              <a:cxnLst>
                <a:cxn ang="0">
                  <a:pos x="196" y="379"/>
                </a:cxn>
                <a:cxn ang="0">
                  <a:pos x="148" y="379"/>
                </a:cxn>
                <a:cxn ang="0">
                  <a:pos x="96" y="379"/>
                </a:cxn>
                <a:cxn ang="0">
                  <a:pos x="45" y="379"/>
                </a:cxn>
                <a:cxn ang="0">
                  <a:pos x="16" y="379"/>
                </a:cxn>
                <a:cxn ang="0">
                  <a:pos x="14" y="385"/>
                </a:cxn>
                <a:cxn ang="0">
                  <a:pos x="6" y="392"/>
                </a:cxn>
                <a:cxn ang="0">
                  <a:pos x="2" y="397"/>
                </a:cxn>
                <a:cxn ang="0">
                  <a:pos x="5" y="396"/>
                </a:cxn>
                <a:cxn ang="0">
                  <a:pos x="0" y="401"/>
                </a:cxn>
                <a:cxn ang="0">
                  <a:pos x="0" y="392"/>
                </a:cxn>
                <a:cxn ang="0">
                  <a:pos x="5" y="355"/>
                </a:cxn>
                <a:cxn ang="0">
                  <a:pos x="16" y="329"/>
                </a:cxn>
                <a:cxn ang="0">
                  <a:pos x="28" y="323"/>
                </a:cxn>
                <a:cxn ang="0">
                  <a:pos x="40" y="296"/>
                </a:cxn>
                <a:cxn ang="0">
                  <a:pos x="48" y="284"/>
                </a:cxn>
                <a:cxn ang="0">
                  <a:pos x="45" y="275"/>
                </a:cxn>
                <a:cxn ang="0">
                  <a:pos x="65" y="246"/>
                </a:cxn>
                <a:cxn ang="0">
                  <a:pos x="69" y="240"/>
                </a:cxn>
                <a:cxn ang="0">
                  <a:pos x="71" y="229"/>
                </a:cxn>
                <a:cxn ang="0">
                  <a:pos x="76" y="221"/>
                </a:cxn>
                <a:cxn ang="0">
                  <a:pos x="105" y="188"/>
                </a:cxn>
                <a:cxn ang="0">
                  <a:pos x="120" y="164"/>
                </a:cxn>
                <a:cxn ang="0">
                  <a:pos x="123" y="145"/>
                </a:cxn>
                <a:cxn ang="0">
                  <a:pos x="132" y="122"/>
                </a:cxn>
                <a:cxn ang="0">
                  <a:pos x="139" y="100"/>
                </a:cxn>
                <a:cxn ang="0">
                  <a:pos x="155" y="80"/>
                </a:cxn>
                <a:cxn ang="0">
                  <a:pos x="174" y="70"/>
                </a:cxn>
                <a:cxn ang="0">
                  <a:pos x="190" y="57"/>
                </a:cxn>
                <a:cxn ang="0">
                  <a:pos x="196" y="38"/>
                </a:cxn>
                <a:cxn ang="0">
                  <a:pos x="199" y="33"/>
                </a:cxn>
                <a:cxn ang="0">
                  <a:pos x="204" y="22"/>
                </a:cxn>
                <a:cxn ang="0">
                  <a:pos x="213" y="6"/>
                </a:cxn>
                <a:cxn ang="0">
                  <a:pos x="218" y="0"/>
                </a:cxn>
                <a:cxn ang="0">
                  <a:pos x="227" y="0"/>
                </a:cxn>
                <a:cxn ang="0">
                  <a:pos x="261" y="0"/>
                </a:cxn>
                <a:cxn ang="0">
                  <a:pos x="297" y="0"/>
                </a:cxn>
                <a:cxn ang="0">
                  <a:pos x="338" y="0"/>
                </a:cxn>
                <a:cxn ang="0">
                  <a:pos x="379" y="0"/>
                </a:cxn>
                <a:cxn ang="0">
                  <a:pos x="422" y="0"/>
                </a:cxn>
                <a:cxn ang="0">
                  <a:pos x="459" y="0"/>
                </a:cxn>
                <a:cxn ang="0">
                  <a:pos x="459" y="32"/>
                </a:cxn>
                <a:cxn ang="0">
                  <a:pos x="459" y="102"/>
                </a:cxn>
                <a:cxn ang="0">
                  <a:pos x="405" y="102"/>
                </a:cxn>
                <a:cxn ang="0">
                  <a:pos x="352" y="102"/>
                </a:cxn>
                <a:cxn ang="0">
                  <a:pos x="299" y="102"/>
                </a:cxn>
                <a:cxn ang="0">
                  <a:pos x="281" y="102"/>
                </a:cxn>
                <a:cxn ang="0">
                  <a:pos x="281" y="160"/>
                </a:cxn>
                <a:cxn ang="0">
                  <a:pos x="281" y="219"/>
                </a:cxn>
                <a:cxn ang="0">
                  <a:pos x="281" y="254"/>
                </a:cxn>
                <a:cxn ang="0">
                  <a:pos x="261" y="261"/>
                </a:cxn>
                <a:cxn ang="0">
                  <a:pos x="244" y="263"/>
                </a:cxn>
                <a:cxn ang="0">
                  <a:pos x="228" y="268"/>
                </a:cxn>
                <a:cxn ang="0">
                  <a:pos x="223" y="272"/>
                </a:cxn>
                <a:cxn ang="0">
                  <a:pos x="220" y="277"/>
                </a:cxn>
                <a:cxn ang="0">
                  <a:pos x="215" y="288"/>
                </a:cxn>
                <a:cxn ang="0">
                  <a:pos x="213" y="296"/>
                </a:cxn>
                <a:cxn ang="0">
                  <a:pos x="215" y="322"/>
                </a:cxn>
                <a:cxn ang="0">
                  <a:pos x="218" y="342"/>
                </a:cxn>
                <a:cxn ang="0">
                  <a:pos x="218" y="363"/>
                </a:cxn>
                <a:cxn ang="0">
                  <a:pos x="222" y="379"/>
                </a:cxn>
                <a:cxn ang="0">
                  <a:pos x="196" y="379"/>
                </a:cxn>
              </a:cxnLst>
              <a:rect l="0" t="0" r="r" b="b"/>
              <a:pathLst>
                <a:path w="459" h="401">
                  <a:moveTo>
                    <a:pt x="196" y="379"/>
                  </a:moveTo>
                  <a:lnTo>
                    <a:pt x="148" y="379"/>
                  </a:lnTo>
                  <a:lnTo>
                    <a:pt x="96" y="379"/>
                  </a:lnTo>
                  <a:lnTo>
                    <a:pt x="45" y="379"/>
                  </a:lnTo>
                  <a:lnTo>
                    <a:pt x="16" y="379"/>
                  </a:lnTo>
                  <a:lnTo>
                    <a:pt x="14" y="385"/>
                  </a:lnTo>
                  <a:lnTo>
                    <a:pt x="6" y="392"/>
                  </a:lnTo>
                  <a:lnTo>
                    <a:pt x="2" y="397"/>
                  </a:lnTo>
                  <a:lnTo>
                    <a:pt x="5" y="396"/>
                  </a:lnTo>
                  <a:lnTo>
                    <a:pt x="0" y="401"/>
                  </a:lnTo>
                  <a:lnTo>
                    <a:pt x="0" y="392"/>
                  </a:lnTo>
                  <a:lnTo>
                    <a:pt x="5" y="355"/>
                  </a:lnTo>
                  <a:lnTo>
                    <a:pt x="16" y="329"/>
                  </a:lnTo>
                  <a:lnTo>
                    <a:pt x="28" y="323"/>
                  </a:lnTo>
                  <a:lnTo>
                    <a:pt x="40" y="296"/>
                  </a:lnTo>
                  <a:lnTo>
                    <a:pt x="48" y="284"/>
                  </a:lnTo>
                  <a:lnTo>
                    <a:pt x="45" y="275"/>
                  </a:lnTo>
                  <a:lnTo>
                    <a:pt x="65" y="246"/>
                  </a:lnTo>
                  <a:lnTo>
                    <a:pt x="69" y="240"/>
                  </a:lnTo>
                  <a:lnTo>
                    <a:pt x="71" y="229"/>
                  </a:lnTo>
                  <a:lnTo>
                    <a:pt x="76" y="221"/>
                  </a:lnTo>
                  <a:lnTo>
                    <a:pt x="105" y="188"/>
                  </a:lnTo>
                  <a:lnTo>
                    <a:pt x="120" y="164"/>
                  </a:lnTo>
                  <a:lnTo>
                    <a:pt x="123" y="145"/>
                  </a:lnTo>
                  <a:lnTo>
                    <a:pt x="132" y="122"/>
                  </a:lnTo>
                  <a:lnTo>
                    <a:pt x="139" y="100"/>
                  </a:lnTo>
                  <a:lnTo>
                    <a:pt x="155" y="80"/>
                  </a:lnTo>
                  <a:lnTo>
                    <a:pt x="174" y="70"/>
                  </a:lnTo>
                  <a:lnTo>
                    <a:pt x="190" y="57"/>
                  </a:lnTo>
                  <a:lnTo>
                    <a:pt x="196" y="38"/>
                  </a:lnTo>
                  <a:lnTo>
                    <a:pt x="199" y="33"/>
                  </a:lnTo>
                  <a:lnTo>
                    <a:pt x="204" y="22"/>
                  </a:lnTo>
                  <a:lnTo>
                    <a:pt x="213" y="6"/>
                  </a:lnTo>
                  <a:lnTo>
                    <a:pt x="218" y="0"/>
                  </a:lnTo>
                  <a:lnTo>
                    <a:pt x="227" y="0"/>
                  </a:lnTo>
                  <a:lnTo>
                    <a:pt x="261" y="0"/>
                  </a:lnTo>
                  <a:lnTo>
                    <a:pt x="297" y="0"/>
                  </a:lnTo>
                  <a:lnTo>
                    <a:pt x="338" y="0"/>
                  </a:lnTo>
                  <a:lnTo>
                    <a:pt x="379" y="0"/>
                  </a:lnTo>
                  <a:lnTo>
                    <a:pt x="422" y="0"/>
                  </a:lnTo>
                  <a:lnTo>
                    <a:pt x="459" y="0"/>
                  </a:lnTo>
                  <a:lnTo>
                    <a:pt x="459" y="32"/>
                  </a:lnTo>
                  <a:lnTo>
                    <a:pt x="459" y="102"/>
                  </a:lnTo>
                  <a:lnTo>
                    <a:pt x="405" y="102"/>
                  </a:lnTo>
                  <a:lnTo>
                    <a:pt x="352" y="102"/>
                  </a:lnTo>
                  <a:lnTo>
                    <a:pt x="299" y="102"/>
                  </a:lnTo>
                  <a:lnTo>
                    <a:pt x="281" y="102"/>
                  </a:lnTo>
                  <a:lnTo>
                    <a:pt x="281" y="160"/>
                  </a:lnTo>
                  <a:lnTo>
                    <a:pt x="281" y="219"/>
                  </a:lnTo>
                  <a:lnTo>
                    <a:pt x="281" y="254"/>
                  </a:lnTo>
                  <a:lnTo>
                    <a:pt x="261" y="261"/>
                  </a:lnTo>
                  <a:lnTo>
                    <a:pt x="244" y="263"/>
                  </a:lnTo>
                  <a:lnTo>
                    <a:pt x="228" y="268"/>
                  </a:lnTo>
                  <a:lnTo>
                    <a:pt x="223" y="272"/>
                  </a:lnTo>
                  <a:lnTo>
                    <a:pt x="220" y="277"/>
                  </a:lnTo>
                  <a:lnTo>
                    <a:pt x="215" y="288"/>
                  </a:lnTo>
                  <a:lnTo>
                    <a:pt x="213" y="296"/>
                  </a:lnTo>
                  <a:lnTo>
                    <a:pt x="215" y="322"/>
                  </a:lnTo>
                  <a:lnTo>
                    <a:pt x="218" y="342"/>
                  </a:lnTo>
                  <a:lnTo>
                    <a:pt x="218" y="363"/>
                  </a:lnTo>
                  <a:lnTo>
                    <a:pt x="222" y="379"/>
                  </a:lnTo>
                  <a:lnTo>
                    <a:pt x="196" y="379"/>
                  </a:lnTo>
                  <a:close/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094" name="Group 367">
              <a:extLst>
                <a:ext uri="{FF2B5EF4-FFF2-40B4-BE49-F238E27FC236}">
                  <a16:creationId xmlns:a16="http://schemas.microsoft.com/office/drawing/2014/main" id="{9D764709-3B70-4A97-A087-A0E9D0D34814}"/>
                </a:ext>
              </a:extLst>
            </p:cNvPr>
            <p:cNvGrpSpPr/>
            <p:nvPr/>
          </p:nvGrpSpPr>
          <p:grpSpPr bwMode="gray">
            <a:xfrm>
              <a:off x="4455318" y="2994372"/>
              <a:ext cx="1196974" cy="1339850"/>
              <a:chOff x="4455318" y="2994372"/>
              <a:chExt cx="1196974" cy="1339850"/>
            </a:xfrm>
            <a:grpFill/>
          </p:grpSpPr>
          <p:sp>
            <p:nvSpPr>
              <p:cNvPr id="1095" name="Freeform 114">
                <a:extLst>
                  <a:ext uri="{FF2B5EF4-FFF2-40B4-BE49-F238E27FC236}">
                    <a16:creationId xmlns:a16="http://schemas.microsoft.com/office/drawing/2014/main" id="{36AF30F6-1D47-4C15-A4D2-5ADF596B8F7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704556" y="3497609"/>
                <a:ext cx="77788" cy="114300"/>
              </a:xfrm>
              <a:custGeom>
                <a:avLst/>
                <a:gdLst/>
                <a:ahLst/>
                <a:cxnLst>
                  <a:cxn ang="0">
                    <a:pos x="239" y="279"/>
                  </a:cxn>
                  <a:cxn ang="0">
                    <a:pos x="215" y="252"/>
                  </a:cxn>
                  <a:cxn ang="0">
                    <a:pos x="209" y="231"/>
                  </a:cxn>
                  <a:cxn ang="0">
                    <a:pos x="209" y="188"/>
                  </a:cxn>
                  <a:cxn ang="0">
                    <a:pos x="204" y="114"/>
                  </a:cxn>
                  <a:cxn ang="0">
                    <a:pos x="200" y="95"/>
                  </a:cxn>
                  <a:cxn ang="0">
                    <a:pos x="194" y="68"/>
                  </a:cxn>
                  <a:cxn ang="0">
                    <a:pos x="187" y="48"/>
                  </a:cxn>
                  <a:cxn ang="0">
                    <a:pos x="176" y="33"/>
                  </a:cxn>
                  <a:cxn ang="0">
                    <a:pos x="166" y="21"/>
                  </a:cxn>
                  <a:cxn ang="0">
                    <a:pos x="170" y="11"/>
                  </a:cxn>
                  <a:cxn ang="0">
                    <a:pos x="172" y="5"/>
                  </a:cxn>
                  <a:cxn ang="0">
                    <a:pos x="162" y="3"/>
                  </a:cxn>
                  <a:cxn ang="0">
                    <a:pos x="145" y="3"/>
                  </a:cxn>
                  <a:cxn ang="0">
                    <a:pos x="129" y="12"/>
                  </a:cxn>
                  <a:cxn ang="0">
                    <a:pos x="86" y="6"/>
                  </a:cxn>
                  <a:cxn ang="0">
                    <a:pos x="47" y="5"/>
                  </a:cxn>
                  <a:cxn ang="0">
                    <a:pos x="19" y="8"/>
                  </a:cxn>
                  <a:cxn ang="0">
                    <a:pos x="14" y="24"/>
                  </a:cxn>
                  <a:cxn ang="0">
                    <a:pos x="20" y="35"/>
                  </a:cxn>
                  <a:cxn ang="0">
                    <a:pos x="24" y="44"/>
                  </a:cxn>
                  <a:cxn ang="0">
                    <a:pos x="25" y="65"/>
                  </a:cxn>
                  <a:cxn ang="0">
                    <a:pos x="25" y="82"/>
                  </a:cxn>
                  <a:cxn ang="0">
                    <a:pos x="28" y="95"/>
                  </a:cxn>
                  <a:cxn ang="0">
                    <a:pos x="30" y="103"/>
                  </a:cxn>
                  <a:cxn ang="0">
                    <a:pos x="25" y="111"/>
                  </a:cxn>
                  <a:cxn ang="0">
                    <a:pos x="31" y="116"/>
                  </a:cxn>
                  <a:cxn ang="0">
                    <a:pos x="41" y="159"/>
                  </a:cxn>
                  <a:cxn ang="0">
                    <a:pos x="36" y="165"/>
                  </a:cxn>
                  <a:cxn ang="0">
                    <a:pos x="28" y="171"/>
                  </a:cxn>
                  <a:cxn ang="0">
                    <a:pos x="22" y="182"/>
                  </a:cxn>
                  <a:cxn ang="0">
                    <a:pos x="14" y="204"/>
                  </a:cxn>
                  <a:cxn ang="0">
                    <a:pos x="11" y="220"/>
                  </a:cxn>
                  <a:cxn ang="0">
                    <a:pos x="1" y="234"/>
                  </a:cxn>
                  <a:cxn ang="0">
                    <a:pos x="0" y="259"/>
                  </a:cxn>
                  <a:cxn ang="0">
                    <a:pos x="11" y="295"/>
                  </a:cxn>
                  <a:cxn ang="0">
                    <a:pos x="22" y="301"/>
                  </a:cxn>
                  <a:cxn ang="0">
                    <a:pos x="27" y="315"/>
                  </a:cxn>
                  <a:cxn ang="0">
                    <a:pos x="21" y="331"/>
                  </a:cxn>
                  <a:cxn ang="0">
                    <a:pos x="11" y="328"/>
                  </a:cxn>
                  <a:cxn ang="0">
                    <a:pos x="5" y="336"/>
                  </a:cxn>
                  <a:cxn ang="0">
                    <a:pos x="67" y="356"/>
                  </a:cxn>
                  <a:cxn ang="0">
                    <a:pos x="95" y="338"/>
                  </a:cxn>
                  <a:cxn ang="0">
                    <a:pos x="137" y="328"/>
                  </a:cxn>
                  <a:cxn ang="0">
                    <a:pos x="183" y="302"/>
                  </a:cxn>
                  <a:cxn ang="0">
                    <a:pos x="196" y="300"/>
                  </a:cxn>
                  <a:cxn ang="0">
                    <a:pos x="219" y="300"/>
                  </a:cxn>
                  <a:cxn ang="0">
                    <a:pos x="240" y="283"/>
                  </a:cxn>
                </a:cxnLst>
                <a:rect l="0" t="0" r="r" b="b"/>
                <a:pathLst>
                  <a:path w="242" h="356">
                    <a:moveTo>
                      <a:pt x="242" y="281"/>
                    </a:moveTo>
                    <a:lnTo>
                      <a:pt x="239" y="279"/>
                    </a:lnTo>
                    <a:lnTo>
                      <a:pt x="223" y="262"/>
                    </a:lnTo>
                    <a:lnTo>
                      <a:pt x="215" y="252"/>
                    </a:lnTo>
                    <a:lnTo>
                      <a:pt x="210" y="241"/>
                    </a:lnTo>
                    <a:lnTo>
                      <a:pt x="209" y="231"/>
                    </a:lnTo>
                    <a:lnTo>
                      <a:pt x="208" y="209"/>
                    </a:lnTo>
                    <a:lnTo>
                      <a:pt x="209" y="188"/>
                    </a:lnTo>
                    <a:lnTo>
                      <a:pt x="205" y="148"/>
                    </a:lnTo>
                    <a:lnTo>
                      <a:pt x="204" y="114"/>
                    </a:lnTo>
                    <a:lnTo>
                      <a:pt x="203" y="101"/>
                    </a:lnTo>
                    <a:lnTo>
                      <a:pt x="200" y="95"/>
                    </a:lnTo>
                    <a:lnTo>
                      <a:pt x="196" y="89"/>
                    </a:lnTo>
                    <a:lnTo>
                      <a:pt x="194" y="68"/>
                    </a:lnTo>
                    <a:lnTo>
                      <a:pt x="191" y="53"/>
                    </a:lnTo>
                    <a:lnTo>
                      <a:pt x="187" y="48"/>
                    </a:lnTo>
                    <a:lnTo>
                      <a:pt x="180" y="41"/>
                    </a:lnTo>
                    <a:lnTo>
                      <a:pt x="176" y="33"/>
                    </a:lnTo>
                    <a:lnTo>
                      <a:pt x="167" y="27"/>
                    </a:lnTo>
                    <a:lnTo>
                      <a:pt x="166" y="21"/>
                    </a:lnTo>
                    <a:lnTo>
                      <a:pt x="170" y="16"/>
                    </a:lnTo>
                    <a:lnTo>
                      <a:pt x="170" y="11"/>
                    </a:lnTo>
                    <a:lnTo>
                      <a:pt x="173" y="6"/>
                    </a:lnTo>
                    <a:lnTo>
                      <a:pt x="172" y="5"/>
                    </a:lnTo>
                    <a:lnTo>
                      <a:pt x="164" y="4"/>
                    </a:lnTo>
                    <a:lnTo>
                      <a:pt x="162" y="3"/>
                    </a:lnTo>
                    <a:lnTo>
                      <a:pt x="162" y="0"/>
                    </a:lnTo>
                    <a:lnTo>
                      <a:pt x="145" y="3"/>
                    </a:lnTo>
                    <a:lnTo>
                      <a:pt x="133" y="11"/>
                    </a:lnTo>
                    <a:lnTo>
                      <a:pt x="129" y="12"/>
                    </a:lnTo>
                    <a:lnTo>
                      <a:pt x="112" y="11"/>
                    </a:lnTo>
                    <a:lnTo>
                      <a:pt x="86" y="6"/>
                    </a:lnTo>
                    <a:lnTo>
                      <a:pt x="58" y="8"/>
                    </a:lnTo>
                    <a:lnTo>
                      <a:pt x="47" y="5"/>
                    </a:lnTo>
                    <a:lnTo>
                      <a:pt x="36" y="5"/>
                    </a:lnTo>
                    <a:lnTo>
                      <a:pt x="19" y="8"/>
                    </a:lnTo>
                    <a:lnTo>
                      <a:pt x="14" y="16"/>
                    </a:lnTo>
                    <a:lnTo>
                      <a:pt x="14" y="24"/>
                    </a:lnTo>
                    <a:lnTo>
                      <a:pt x="17" y="32"/>
                    </a:lnTo>
                    <a:lnTo>
                      <a:pt x="20" y="35"/>
                    </a:lnTo>
                    <a:lnTo>
                      <a:pt x="20" y="43"/>
                    </a:lnTo>
                    <a:lnTo>
                      <a:pt x="24" y="44"/>
                    </a:lnTo>
                    <a:lnTo>
                      <a:pt x="22" y="57"/>
                    </a:lnTo>
                    <a:lnTo>
                      <a:pt x="25" y="65"/>
                    </a:lnTo>
                    <a:lnTo>
                      <a:pt x="25" y="76"/>
                    </a:lnTo>
                    <a:lnTo>
                      <a:pt x="25" y="82"/>
                    </a:lnTo>
                    <a:lnTo>
                      <a:pt x="28" y="89"/>
                    </a:lnTo>
                    <a:lnTo>
                      <a:pt x="28" y="95"/>
                    </a:lnTo>
                    <a:lnTo>
                      <a:pt x="27" y="98"/>
                    </a:lnTo>
                    <a:lnTo>
                      <a:pt x="30" y="103"/>
                    </a:lnTo>
                    <a:lnTo>
                      <a:pt x="25" y="108"/>
                    </a:lnTo>
                    <a:lnTo>
                      <a:pt x="25" y="111"/>
                    </a:lnTo>
                    <a:lnTo>
                      <a:pt x="28" y="112"/>
                    </a:lnTo>
                    <a:lnTo>
                      <a:pt x="31" y="116"/>
                    </a:lnTo>
                    <a:lnTo>
                      <a:pt x="38" y="143"/>
                    </a:lnTo>
                    <a:lnTo>
                      <a:pt x="41" y="159"/>
                    </a:lnTo>
                    <a:lnTo>
                      <a:pt x="36" y="160"/>
                    </a:lnTo>
                    <a:lnTo>
                      <a:pt x="36" y="165"/>
                    </a:lnTo>
                    <a:lnTo>
                      <a:pt x="32" y="166"/>
                    </a:lnTo>
                    <a:lnTo>
                      <a:pt x="28" y="171"/>
                    </a:lnTo>
                    <a:lnTo>
                      <a:pt x="26" y="173"/>
                    </a:lnTo>
                    <a:lnTo>
                      <a:pt x="22" y="182"/>
                    </a:lnTo>
                    <a:lnTo>
                      <a:pt x="16" y="195"/>
                    </a:lnTo>
                    <a:lnTo>
                      <a:pt x="14" y="204"/>
                    </a:lnTo>
                    <a:lnTo>
                      <a:pt x="14" y="215"/>
                    </a:lnTo>
                    <a:lnTo>
                      <a:pt x="11" y="220"/>
                    </a:lnTo>
                    <a:lnTo>
                      <a:pt x="5" y="227"/>
                    </a:lnTo>
                    <a:lnTo>
                      <a:pt x="1" y="234"/>
                    </a:lnTo>
                    <a:lnTo>
                      <a:pt x="0" y="251"/>
                    </a:lnTo>
                    <a:lnTo>
                      <a:pt x="0" y="259"/>
                    </a:lnTo>
                    <a:lnTo>
                      <a:pt x="8" y="279"/>
                    </a:lnTo>
                    <a:lnTo>
                      <a:pt x="11" y="295"/>
                    </a:lnTo>
                    <a:lnTo>
                      <a:pt x="15" y="300"/>
                    </a:lnTo>
                    <a:lnTo>
                      <a:pt x="22" y="301"/>
                    </a:lnTo>
                    <a:lnTo>
                      <a:pt x="25" y="302"/>
                    </a:lnTo>
                    <a:lnTo>
                      <a:pt x="27" y="315"/>
                    </a:lnTo>
                    <a:lnTo>
                      <a:pt x="27" y="329"/>
                    </a:lnTo>
                    <a:lnTo>
                      <a:pt x="21" y="331"/>
                    </a:lnTo>
                    <a:lnTo>
                      <a:pt x="17" y="328"/>
                    </a:lnTo>
                    <a:lnTo>
                      <a:pt x="11" y="328"/>
                    </a:lnTo>
                    <a:lnTo>
                      <a:pt x="9" y="329"/>
                    </a:lnTo>
                    <a:lnTo>
                      <a:pt x="5" y="336"/>
                    </a:lnTo>
                    <a:lnTo>
                      <a:pt x="41" y="345"/>
                    </a:lnTo>
                    <a:lnTo>
                      <a:pt x="67" y="356"/>
                    </a:lnTo>
                    <a:lnTo>
                      <a:pt x="87" y="345"/>
                    </a:lnTo>
                    <a:lnTo>
                      <a:pt x="95" y="338"/>
                    </a:lnTo>
                    <a:lnTo>
                      <a:pt x="103" y="336"/>
                    </a:lnTo>
                    <a:lnTo>
                      <a:pt x="137" y="328"/>
                    </a:lnTo>
                    <a:lnTo>
                      <a:pt x="166" y="311"/>
                    </a:lnTo>
                    <a:lnTo>
                      <a:pt x="183" y="302"/>
                    </a:lnTo>
                    <a:lnTo>
                      <a:pt x="188" y="300"/>
                    </a:lnTo>
                    <a:lnTo>
                      <a:pt x="196" y="300"/>
                    </a:lnTo>
                    <a:lnTo>
                      <a:pt x="215" y="296"/>
                    </a:lnTo>
                    <a:lnTo>
                      <a:pt x="219" y="300"/>
                    </a:lnTo>
                    <a:lnTo>
                      <a:pt x="229" y="299"/>
                    </a:lnTo>
                    <a:lnTo>
                      <a:pt x="240" y="283"/>
                    </a:lnTo>
                    <a:lnTo>
                      <a:pt x="242" y="28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96" name="Freeform 115">
                <a:extLst>
                  <a:ext uri="{FF2B5EF4-FFF2-40B4-BE49-F238E27FC236}">
                    <a16:creationId xmlns:a16="http://schemas.microsoft.com/office/drawing/2014/main" id="{FBE7B7E7-5D71-4896-BF85-C0BCAA4E6235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669631" y="3429347"/>
                <a:ext cx="131763" cy="98425"/>
              </a:xfrm>
              <a:custGeom>
                <a:avLst/>
                <a:gdLst/>
                <a:ahLst/>
                <a:cxnLst>
                  <a:cxn ang="0">
                    <a:pos x="242" y="9"/>
                  </a:cxn>
                  <a:cxn ang="0">
                    <a:pos x="182" y="49"/>
                  </a:cxn>
                  <a:cxn ang="0">
                    <a:pos x="113" y="91"/>
                  </a:cxn>
                  <a:cxn ang="0">
                    <a:pos x="83" y="96"/>
                  </a:cxn>
                  <a:cxn ang="0">
                    <a:pos x="64" y="119"/>
                  </a:cxn>
                  <a:cxn ang="0">
                    <a:pos x="46" y="162"/>
                  </a:cxn>
                  <a:cxn ang="0">
                    <a:pos x="16" y="188"/>
                  </a:cxn>
                  <a:cxn ang="0">
                    <a:pos x="1" y="224"/>
                  </a:cxn>
                  <a:cxn ang="0">
                    <a:pos x="1" y="259"/>
                  </a:cxn>
                  <a:cxn ang="0">
                    <a:pos x="5" y="267"/>
                  </a:cxn>
                  <a:cxn ang="0">
                    <a:pos x="11" y="275"/>
                  </a:cxn>
                  <a:cxn ang="0">
                    <a:pos x="15" y="284"/>
                  </a:cxn>
                  <a:cxn ang="0">
                    <a:pos x="24" y="291"/>
                  </a:cxn>
                  <a:cxn ang="0">
                    <a:pos x="35" y="294"/>
                  </a:cxn>
                  <a:cxn ang="0">
                    <a:pos x="40" y="295"/>
                  </a:cxn>
                  <a:cxn ang="0">
                    <a:pos x="53" y="290"/>
                  </a:cxn>
                  <a:cxn ang="0">
                    <a:pos x="79" y="283"/>
                  </a:cxn>
                  <a:cxn ang="0">
                    <a:pos x="107" y="285"/>
                  </a:cxn>
                  <a:cxn ang="0">
                    <a:pos x="119" y="290"/>
                  </a:cxn>
                  <a:cxn ang="0">
                    <a:pos x="130" y="306"/>
                  </a:cxn>
                  <a:cxn ang="0">
                    <a:pos x="141" y="305"/>
                  </a:cxn>
                  <a:cxn ang="0">
                    <a:pos x="138" y="281"/>
                  </a:cxn>
                  <a:cxn ang="0">
                    <a:pos x="133" y="259"/>
                  </a:cxn>
                  <a:cxn ang="0">
                    <a:pos x="127" y="240"/>
                  </a:cxn>
                  <a:cxn ang="0">
                    <a:pos x="149" y="221"/>
                  </a:cxn>
                  <a:cxn ang="0">
                    <a:pos x="199" y="222"/>
                  </a:cxn>
                  <a:cxn ang="0">
                    <a:pos x="246" y="227"/>
                  </a:cxn>
                  <a:cxn ang="0">
                    <a:pos x="275" y="217"/>
                  </a:cxn>
                  <a:cxn ang="0">
                    <a:pos x="317" y="227"/>
                  </a:cxn>
                  <a:cxn ang="0">
                    <a:pos x="336" y="224"/>
                  </a:cxn>
                  <a:cxn ang="0">
                    <a:pos x="344" y="214"/>
                  </a:cxn>
                  <a:cxn ang="0">
                    <a:pos x="350" y="208"/>
                  </a:cxn>
                  <a:cxn ang="0">
                    <a:pos x="364" y="195"/>
                  </a:cxn>
                  <a:cxn ang="0">
                    <a:pos x="387" y="197"/>
                  </a:cxn>
                  <a:cxn ang="0">
                    <a:pos x="410" y="185"/>
                  </a:cxn>
                  <a:cxn ang="0">
                    <a:pos x="415" y="177"/>
                  </a:cxn>
                  <a:cxn ang="0">
                    <a:pos x="417" y="171"/>
                  </a:cxn>
                  <a:cxn ang="0">
                    <a:pos x="398" y="150"/>
                  </a:cxn>
                  <a:cxn ang="0">
                    <a:pos x="408" y="145"/>
                  </a:cxn>
                  <a:cxn ang="0">
                    <a:pos x="402" y="130"/>
                  </a:cxn>
                  <a:cxn ang="0">
                    <a:pos x="387" y="133"/>
                  </a:cxn>
                  <a:cxn ang="0">
                    <a:pos x="368" y="131"/>
                  </a:cxn>
                  <a:cxn ang="0">
                    <a:pos x="345" y="108"/>
                  </a:cxn>
                  <a:cxn ang="0">
                    <a:pos x="317" y="70"/>
                  </a:cxn>
                  <a:cxn ang="0">
                    <a:pos x="302" y="39"/>
                  </a:cxn>
                  <a:cxn ang="0">
                    <a:pos x="290" y="26"/>
                  </a:cxn>
                  <a:cxn ang="0">
                    <a:pos x="295" y="0"/>
                  </a:cxn>
                </a:cxnLst>
                <a:rect l="0" t="0" r="r" b="b"/>
                <a:pathLst>
                  <a:path w="417" h="307">
                    <a:moveTo>
                      <a:pt x="295" y="0"/>
                    </a:moveTo>
                    <a:lnTo>
                      <a:pt x="262" y="1"/>
                    </a:lnTo>
                    <a:lnTo>
                      <a:pt x="242" y="9"/>
                    </a:lnTo>
                    <a:lnTo>
                      <a:pt x="234" y="12"/>
                    </a:lnTo>
                    <a:lnTo>
                      <a:pt x="219" y="25"/>
                    </a:lnTo>
                    <a:lnTo>
                      <a:pt x="182" y="49"/>
                    </a:lnTo>
                    <a:lnTo>
                      <a:pt x="170" y="65"/>
                    </a:lnTo>
                    <a:lnTo>
                      <a:pt x="151" y="79"/>
                    </a:lnTo>
                    <a:lnTo>
                      <a:pt x="113" y="91"/>
                    </a:lnTo>
                    <a:lnTo>
                      <a:pt x="101" y="93"/>
                    </a:lnTo>
                    <a:lnTo>
                      <a:pt x="89" y="95"/>
                    </a:lnTo>
                    <a:lnTo>
                      <a:pt x="83" y="96"/>
                    </a:lnTo>
                    <a:lnTo>
                      <a:pt x="74" y="102"/>
                    </a:lnTo>
                    <a:lnTo>
                      <a:pt x="69" y="108"/>
                    </a:lnTo>
                    <a:lnTo>
                      <a:pt x="64" y="119"/>
                    </a:lnTo>
                    <a:lnTo>
                      <a:pt x="60" y="134"/>
                    </a:lnTo>
                    <a:lnTo>
                      <a:pt x="53" y="152"/>
                    </a:lnTo>
                    <a:lnTo>
                      <a:pt x="46" y="162"/>
                    </a:lnTo>
                    <a:lnTo>
                      <a:pt x="30" y="174"/>
                    </a:lnTo>
                    <a:lnTo>
                      <a:pt x="20" y="183"/>
                    </a:lnTo>
                    <a:lnTo>
                      <a:pt x="16" y="188"/>
                    </a:lnTo>
                    <a:lnTo>
                      <a:pt x="11" y="197"/>
                    </a:lnTo>
                    <a:lnTo>
                      <a:pt x="10" y="206"/>
                    </a:lnTo>
                    <a:lnTo>
                      <a:pt x="1" y="224"/>
                    </a:lnTo>
                    <a:lnTo>
                      <a:pt x="0" y="235"/>
                    </a:lnTo>
                    <a:lnTo>
                      <a:pt x="0" y="248"/>
                    </a:lnTo>
                    <a:lnTo>
                      <a:pt x="1" y="259"/>
                    </a:lnTo>
                    <a:lnTo>
                      <a:pt x="4" y="260"/>
                    </a:lnTo>
                    <a:lnTo>
                      <a:pt x="4" y="262"/>
                    </a:lnTo>
                    <a:lnTo>
                      <a:pt x="5" y="267"/>
                    </a:lnTo>
                    <a:lnTo>
                      <a:pt x="6" y="268"/>
                    </a:lnTo>
                    <a:lnTo>
                      <a:pt x="8" y="269"/>
                    </a:lnTo>
                    <a:lnTo>
                      <a:pt x="11" y="275"/>
                    </a:lnTo>
                    <a:lnTo>
                      <a:pt x="14" y="276"/>
                    </a:lnTo>
                    <a:lnTo>
                      <a:pt x="15" y="279"/>
                    </a:lnTo>
                    <a:lnTo>
                      <a:pt x="15" y="284"/>
                    </a:lnTo>
                    <a:lnTo>
                      <a:pt x="19" y="284"/>
                    </a:lnTo>
                    <a:lnTo>
                      <a:pt x="22" y="287"/>
                    </a:lnTo>
                    <a:lnTo>
                      <a:pt x="24" y="291"/>
                    </a:lnTo>
                    <a:lnTo>
                      <a:pt x="31" y="295"/>
                    </a:lnTo>
                    <a:lnTo>
                      <a:pt x="31" y="294"/>
                    </a:lnTo>
                    <a:lnTo>
                      <a:pt x="35" y="294"/>
                    </a:lnTo>
                    <a:lnTo>
                      <a:pt x="37" y="291"/>
                    </a:lnTo>
                    <a:lnTo>
                      <a:pt x="38" y="291"/>
                    </a:lnTo>
                    <a:lnTo>
                      <a:pt x="40" y="295"/>
                    </a:lnTo>
                    <a:lnTo>
                      <a:pt x="47" y="298"/>
                    </a:lnTo>
                    <a:lnTo>
                      <a:pt x="51" y="296"/>
                    </a:lnTo>
                    <a:lnTo>
                      <a:pt x="53" y="290"/>
                    </a:lnTo>
                    <a:lnTo>
                      <a:pt x="59" y="289"/>
                    </a:lnTo>
                    <a:lnTo>
                      <a:pt x="67" y="286"/>
                    </a:lnTo>
                    <a:lnTo>
                      <a:pt x="79" y="283"/>
                    </a:lnTo>
                    <a:lnTo>
                      <a:pt x="89" y="280"/>
                    </a:lnTo>
                    <a:lnTo>
                      <a:pt x="96" y="280"/>
                    </a:lnTo>
                    <a:lnTo>
                      <a:pt x="107" y="285"/>
                    </a:lnTo>
                    <a:lnTo>
                      <a:pt x="112" y="280"/>
                    </a:lnTo>
                    <a:lnTo>
                      <a:pt x="113" y="280"/>
                    </a:lnTo>
                    <a:lnTo>
                      <a:pt x="119" y="290"/>
                    </a:lnTo>
                    <a:lnTo>
                      <a:pt x="124" y="291"/>
                    </a:lnTo>
                    <a:lnTo>
                      <a:pt x="125" y="296"/>
                    </a:lnTo>
                    <a:lnTo>
                      <a:pt x="130" y="306"/>
                    </a:lnTo>
                    <a:lnTo>
                      <a:pt x="133" y="307"/>
                    </a:lnTo>
                    <a:lnTo>
                      <a:pt x="139" y="307"/>
                    </a:lnTo>
                    <a:lnTo>
                      <a:pt x="141" y="305"/>
                    </a:lnTo>
                    <a:lnTo>
                      <a:pt x="138" y="298"/>
                    </a:lnTo>
                    <a:lnTo>
                      <a:pt x="138" y="292"/>
                    </a:lnTo>
                    <a:lnTo>
                      <a:pt x="138" y="281"/>
                    </a:lnTo>
                    <a:lnTo>
                      <a:pt x="135" y="273"/>
                    </a:lnTo>
                    <a:lnTo>
                      <a:pt x="137" y="260"/>
                    </a:lnTo>
                    <a:lnTo>
                      <a:pt x="133" y="259"/>
                    </a:lnTo>
                    <a:lnTo>
                      <a:pt x="133" y="251"/>
                    </a:lnTo>
                    <a:lnTo>
                      <a:pt x="130" y="248"/>
                    </a:lnTo>
                    <a:lnTo>
                      <a:pt x="127" y="240"/>
                    </a:lnTo>
                    <a:lnTo>
                      <a:pt x="128" y="232"/>
                    </a:lnTo>
                    <a:lnTo>
                      <a:pt x="132" y="224"/>
                    </a:lnTo>
                    <a:lnTo>
                      <a:pt x="149" y="221"/>
                    </a:lnTo>
                    <a:lnTo>
                      <a:pt x="160" y="221"/>
                    </a:lnTo>
                    <a:lnTo>
                      <a:pt x="171" y="224"/>
                    </a:lnTo>
                    <a:lnTo>
                      <a:pt x="199" y="222"/>
                    </a:lnTo>
                    <a:lnTo>
                      <a:pt x="225" y="227"/>
                    </a:lnTo>
                    <a:lnTo>
                      <a:pt x="242" y="228"/>
                    </a:lnTo>
                    <a:lnTo>
                      <a:pt x="246" y="227"/>
                    </a:lnTo>
                    <a:lnTo>
                      <a:pt x="258" y="219"/>
                    </a:lnTo>
                    <a:lnTo>
                      <a:pt x="275" y="216"/>
                    </a:lnTo>
                    <a:lnTo>
                      <a:pt x="275" y="217"/>
                    </a:lnTo>
                    <a:lnTo>
                      <a:pt x="310" y="222"/>
                    </a:lnTo>
                    <a:lnTo>
                      <a:pt x="313" y="227"/>
                    </a:lnTo>
                    <a:lnTo>
                      <a:pt x="317" y="227"/>
                    </a:lnTo>
                    <a:lnTo>
                      <a:pt x="320" y="225"/>
                    </a:lnTo>
                    <a:lnTo>
                      <a:pt x="334" y="225"/>
                    </a:lnTo>
                    <a:lnTo>
                      <a:pt x="336" y="224"/>
                    </a:lnTo>
                    <a:lnTo>
                      <a:pt x="339" y="220"/>
                    </a:lnTo>
                    <a:lnTo>
                      <a:pt x="343" y="220"/>
                    </a:lnTo>
                    <a:lnTo>
                      <a:pt x="344" y="214"/>
                    </a:lnTo>
                    <a:lnTo>
                      <a:pt x="347" y="211"/>
                    </a:lnTo>
                    <a:lnTo>
                      <a:pt x="348" y="210"/>
                    </a:lnTo>
                    <a:lnTo>
                      <a:pt x="350" y="208"/>
                    </a:lnTo>
                    <a:lnTo>
                      <a:pt x="354" y="209"/>
                    </a:lnTo>
                    <a:lnTo>
                      <a:pt x="361" y="197"/>
                    </a:lnTo>
                    <a:lnTo>
                      <a:pt x="364" y="195"/>
                    </a:lnTo>
                    <a:lnTo>
                      <a:pt x="370" y="195"/>
                    </a:lnTo>
                    <a:lnTo>
                      <a:pt x="379" y="199"/>
                    </a:lnTo>
                    <a:lnTo>
                      <a:pt x="387" y="197"/>
                    </a:lnTo>
                    <a:lnTo>
                      <a:pt x="393" y="199"/>
                    </a:lnTo>
                    <a:lnTo>
                      <a:pt x="398" y="197"/>
                    </a:lnTo>
                    <a:lnTo>
                      <a:pt x="410" y="185"/>
                    </a:lnTo>
                    <a:lnTo>
                      <a:pt x="412" y="182"/>
                    </a:lnTo>
                    <a:lnTo>
                      <a:pt x="412" y="181"/>
                    </a:lnTo>
                    <a:lnTo>
                      <a:pt x="415" y="177"/>
                    </a:lnTo>
                    <a:lnTo>
                      <a:pt x="417" y="172"/>
                    </a:lnTo>
                    <a:lnTo>
                      <a:pt x="417" y="170"/>
                    </a:lnTo>
                    <a:lnTo>
                      <a:pt x="417" y="171"/>
                    </a:lnTo>
                    <a:lnTo>
                      <a:pt x="406" y="161"/>
                    </a:lnTo>
                    <a:lnTo>
                      <a:pt x="399" y="154"/>
                    </a:lnTo>
                    <a:lnTo>
                      <a:pt x="398" y="150"/>
                    </a:lnTo>
                    <a:lnTo>
                      <a:pt x="399" y="146"/>
                    </a:lnTo>
                    <a:lnTo>
                      <a:pt x="403" y="145"/>
                    </a:lnTo>
                    <a:lnTo>
                      <a:pt x="408" y="145"/>
                    </a:lnTo>
                    <a:lnTo>
                      <a:pt x="409" y="142"/>
                    </a:lnTo>
                    <a:lnTo>
                      <a:pt x="408" y="140"/>
                    </a:lnTo>
                    <a:lnTo>
                      <a:pt x="402" y="130"/>
                    </a:lnTo>
                    <a:lnTo>
                      <a:pt x="396" y="127"/>
                    </a:lnTo>
                    <a:lnTo>
                      <a:pt x="392" y="128"/>
                    </a:lnTo>
                    <a:lnTo>
                      <a:pt x="387" y="133"/>
                    </a:lnTo>
                    <a:lnTo>
                      <a:pt x="382" y="134"/>
                    </a:lnTo>
                    <a:lnTo>
                      <a:pt x="379" y="134"/>
                    </a:lnTo>
                    <a:lnTo>
                      <a:pt x="368" y="131"/>
                    </a:lnTo>
                    <a:lnTo>
                      <a:pt x="360" y="127"/>
                    </a:lnTo>
                    <a:lnTo>
                      <a:pt x="349" y="114"/>
                    </a:lnTo>
                    <a:lnTo>
                      <a:pt x="345" y="108"/>
                    </a:lnTo>
                    <a:lnTo>
                      <a:pt x="339" y="93"/>
                    </a:lnTo>
                    <a:lnTo>
                      <a:pt x="334" y="84"/>
                    </a:lnTo>
                    <a:lnTo>
                      <a:pt x="317" y="70"/>
                    </a:lnTo>
                    <a:lnTo>
                      <a:pt x="305" y="55"/>
                    </a:lnTo>
                    <a:lnTo>
                      <a:pt x="301" y="48"/>
                    </a:lnTo>
                    <a:lnTo>
                      <a:pt x="302" y="39"/>
                    </a:lnTo>
                    <a:lnTo>
                      <a:pt x="301" y="37"/>
                    </a:lnTo>
                    <a:lnTo>
                      <a:pt x="291" y="28"/>
                    </a:lnTo>
                    <a:lnTo>
                      <a:pt x="290" y="26"/>
                    </a:lnTo>
                    <a:lnTo>
                      <a:pt x="293" y="16"/>
                    </a:lnTo>
                    <a:lnTo>
                      <a:pt x="294" y="5"/>
                    </a:lnTo>
                    <a:lnTo>
                      <a:pt x="295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97" name="Freeform 116">
                <a:extLst>
                  <a:ext uri="{FF2B5EF4-FFF2-40B4-BE49-F238E27FC236}">
                    <a16:creationId xmlns:a16="http://schemas.microsoft.com/office/drawing/2014/main" id="{ABE19871-A154-450E-A71B-42527C50CC2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906168" y="3469034"/>
                <a:ext cx="133350" cy="195263"/>
              </a:xfrm>
              <a:custGeom>
                <a:avLst/>
                <a:gdLst/>
                <a:ahLst/>
                <a:cxnLst>
                  <a:cxn ang="0">
                    <a:pos x="220" y="581"/>
                  </a:cxn>
                  <a:cxn ang="0">
                    <a:pos x="170" y="579"/>
                  </a:cxn>
                  <a:cxn ang="0">
                    <a:pos x="74" y="585"/>
                  </a:cxn>
                  <a:cxn ang="0">
                    <a:pos x="79" y="536"/>
                  </a:cxn>
                  <a:cxn ang="0">
                    <a:pos x="75" y="520"/>
                  </a:cxn>
                  <a:cxn ang="0">
                    <a:pos x="63" y="502"/>
                  </a:cxn>
                  <a:cxn ang="0">
                    <a:pos x="68" y="494"/>
                  </a:cxn>
                  <a:cxn ang="0">
                    <a:pos x="58" y="484"/>
                  </a:cxn>
                  <a:cxn ang="0">
                    <a:pos x="32" y="480"/>
                  </a:cxn>
                  <a:cxn ang="0">
                    <a:pos x="11" y="456"/>
                  </a:cxn>
                  <a:cxn ang="0">
                    <a:pos x="3" y="448"/>
                  </a:cxn>
                  <a:cxn ang="0">
                    <a:pos x="7" y="432"/>
                  </a:cxn>
                  <a:cxn ang="0">
                    <a:pos x="19" y="400"/>
                  </a:cxn>
                  <a:cxn ang="0">
                    <a:pos x="39" y="358"/>
                  </a:cxn>
                  <a:cxn ang="0">
                    <a:pos x="62" y="328"/>
                  </a:cxn>
                  <a:cxn ang="0">
                    <a:pos x="101" y="323"/>
                  </a:cxn>
                  <a:cxn ang="0">
                    <a:pos x="130" y="339"/>
                  </a:cxn>
                  <a:cxn ang="0">
                    <a:pos x="143" y="350"/>
                  </a:cxn>
                  <a:cxn ang="0">
                    <a:pos x="168" y="342"/>
                  </a:cxn>
                  <a:cxn ang="0">
                    <a:pos x="198" y="280"/>
                  </a:cxn>
                  <a:cxn ang="0">
                    <a:pos x="210" y="241"/>
                  </a:cxn>
                  <a:cxn ang="0">
                    <a:pos x="238" y="217"/>
                  </a:cxn>
                  <a:cxn ang="0">
                    <a:pos x="249" y="171"/>
                  </a:cxn>
                  <a:cxn ang="0">
                    <a:pos x="263" y="131"/>
                  </a:cxn>
                  <a:cxn ang="0">
                    <a:pos x="279" y="95"/>
                  </a:cxn>
                  <a:cxn ang="0">
                    <a:pos x="307" y="77"/>
                  </a:cxn>
                  <a:cxn ang="0">
                    <a:pos x="327" y="48"/>
                  </a:cxn>
                  <a:cxn ang="0">
                    <a:pos x="323" y="23"/>
                  </a:cxn>
                  <a:cxn ang="0">
                    <a:pos x="310" y="15"/>
                  </a:cxn>
                  <a:cxn ang="0">
                    <a:pos x="332" y="0"/>
                  </a:cxn>
                  <a:cxn ang="0">
                    <a:pos x="340" y="4"/>
                  </a:cxn>
                  <a:cxn ang="0">
                    <a:pos x="355" y="48"/>
                  </a:cxn>
                  <a:cxn ang="0">
                    <a:pos x="349" y="90"/>
                  </a:cxn>
                  <a:cxn ang="0">
                    <a:pos x="374" y="140"/>
                  </a:cxn>
                  <a:cxn ang="0">
                    <a:pos x="376" y="157"/>
                  </a:cxn>
                  <a:cxn ang="0">
                    <a:pos x="337" y="154"/>
                  </a:cxn>
                  <a:cxn ang="0">
                    <a:pos x="315" y="159"/>
                  </a:cxn>
                  <a:cxn ang="0">
                    <a:pos x="311" y="192"/>
                  </a:cxn>
                  <a:cxn ang="0">
                    <a:pos x="338" y="215"/>
                  </a:cxn>
                  <a:cxn ang="0">
                    <a:pos x="360" y="230"/>
                  </a:cxn>
                  <a:cxn ang="0">
                    <a:pos x="376" y="292"/>
                  </a:cxn>
                  <a:cxn ang="0">
                    <a:pos x="370" y="323"/>
                  </a:cxn>
                  <a:cxn ang="0">
                    <a:pos x="343" y="369"/>
                  </a:cxn>
                  <a:cxn ang="0">
                    <a:pos x="335" y="407"/>
                  </a:cxn>
                  <a:cxn ang="0">
                    <a:pos x="345" y="458"/>
                  </a:cxn>
                  <a:cxn ang="0">
                    <a:pos x="390" y="528"/>
                  </a:cxn>
                  <a:cxn ang="0">
                    <a:pos x="418" y="559"/>
                  </a:cxn>
                  <a:cxn ang="0">
                    <a:pos x="413" y="615"/>
                  </a:cxn>
                  <a:cxn ang="0">
                    <a:pos x="366" y="592"/>
                  </a:cxn>
                  <a:cxn ang="0">
                    <a:pos x="264" y="585"/>
                  </a:cxn>
                </a:cxnLst>
                <a:rect l="0" t="0" r="r" b="b"/>
                <a:pathLst>
                  <a:path w="420" h="615">
                    <a:moveTo>
                      <a:pt x="264" y="585"/>
                    </a:moveTo>
                    <a:lnTo>
                      <a:pt x="256" y="582"/>
                    </a:lnTo>
                    <a:lnTo>
                      <a:pt x="220" y="581"/>
                    </a:lnTo>
                    <a:lnTo>
                      <a:pt x="204" y="577"/>
                    </a:lnTo>
                    <a:lnTo>
                      <a:pt x="184" y="581"/>
                    </a:lnTo>
                    <a:lnTo>
                      <a:pt x="170" y="579"/>
                    </a:lnTo>
                    <a:lnTo>
                      <a:pt x="156" y="582"/>
                    </a:lnTo>
                    <a:lnTo>
                      <a:pt x="116" y="582"/>
                    </a:lnTo>
                    <a:lnTo>
                      <a:pt x="74" y="585"/>
                    </a:lnTo>
                    <a:lnTo>
                      <a:pt x="70" y="586"/>
                    </a:lnTo>
                    <a:lnTo>
                      <a:pt x="74" y="552"/>
                    </a:lnTo>
                    <a:lnTo>
                      <a:pt x="79" y="536"/>
                    </a:lnTo>
                    <a:lnTo>
                      <a:pt x="79" y="529"/>
                    </a:lnTo>
                    <a:lnTo>
                      <a:pt x="81" y="527"/>
                    </a:lnTo>
                    <a:lnTo>
                      <a:pt x="75" y="520"/>
                    </a:lnTo>
                    <a:lnTo>
                      <a:pt x="69" y="513"/>
                    </a:lnTo>
                    <a:lnTo>
                      <a:pt x="66" y="509"/>
                    </a:lnTo>
                    <a:lnTo>
                      <a:pt x="63" y="502"/>
                    </a:lnTo>
                    <a:lnTo>
                      <a:pt x="63" y="500"/>
                    </a:lnTo>
                    <a:lnTo>
                      <a:pt x="66" y="499"/>
                    </a:lnTo>
                    <a:lnTo>
                      <a:pt x="68" y="494"/>
                    </a:lnTo>
                    <a:lnTo>
                      <a:pt x="68" y="485"/>
                    </a:lnTo>
                    <a:lnTo>
                      <a:pt x="64" y="483"/>
                    </a:lnTo>
                    <a:lnTo>
                      <a:pt x="58" y="484"/>
                    </a:lnTo>
                    <a:lnTo>
                      <a:pt x="57" y="488"/>
                    </a:lnTo>
                    <a:lnTo>
                      <a:pt x="52" y="489"/>
                    </a:lnTo>
                    <a:lnTo>
                      <a:pt x="32" y="480"/>
                    </a:lnTo>
                    <a:lnTo>
                      <a:pt x="27" y="471"/>
                    </a:lnTo>
                    <a:lnTo>
                      <a:pt x="21" y="456"/>
                    </a:lnTo>
                    <a:lnTo>
                      <a:pt x="11" y="456"/>
                    </a:lnTo>
                    <a:lnTo>
                      <a:pt x="6" y="458"/>
                    </a:lnTo>
                    <a:lnTo>
                      <a:pt x="1" y="455"/>
                    </a:lnTo>
                    <a:lnTo>
                      <a:pt x="3" y="448"/>
                    </a:lnTo>
                    <a:lnTo>
                      <a:pt x="0" y="446"/>
                    </a:lnTo>
                    <a:lnTo>
                      <a:pt x="0" y="439"/>
                    </a:lnTo>
                    <a:lnTo>
                      <a:pt x="7" y="432"/>
                    </a:lnTo>
                    <a:lnTo>
                      <a:pt x="14" y="423"/>
                    </a:lnTo>
                    <a:lnTo>
                      <a:pt x="17" y="414"/>
                    </a:lnTo>
                    <a:lnTo>
                      <a:pt x="19" y="400"/>
                    </a:lnTo>
                    <a:lnTo>
                      <a:pt x="22" y="385"/>
                    </a:lnTo>
                    <a:lnTo>
                      <a:pt x="31" y="369"/>
                    </a:lnTo>
                    <a:lnTo>
                      <a:pt x="39" y="358"/>
                    </a:lnTo>
                    <a:lnTo>
                      <a:pt x="47" y="350"/>
                    </a:lnTo>
                    <a:lnTo>
                      <a:pt x="58" y="345"/>
                    </a:lnTo>
                    <a:lnTo>
                      <a:pt x="62" y="328"/>
                    </a:lnTo>
                    <a:lnTo>
                      <a:pt x="64" y="328"/>
                    </a:lnTo>
                    <a:lnTo>
                      <a:pt x="79" y="328"/>
                    </a:lnTo>
                    <a:lnTo>
                      <a:pt x="101" y="323"/>
                    </a:lnTo>
                    <a:lnTo>
                      <a:pt x="116" y="324"/>
                    </a:lnTo>
                    <a:lnTo>
                      <a:pt x="127" y="334"/>
                    </a:lnTo>
                    <a:lnTo>
                      <a:pt x="130" y="339"/>
                    </a:lnTo>
                    <a:lnTo>
                      <a:pt x="130" y="340"/>
                    </a:lnTo>
                    <a:lnTo>
                      <a:pt x="134" y="343"/>
                    </a:lnTo>
                    <a:lnTo>
                      <a:pt x="143" y="350"/>
                    </a:lnTo>
                    <a:lnTo>
                      <a:pt x="156" y="351"/>
                    </a:lnTo>
                    <a:lnTo>
                      <a:pt x="165" y="348"/>
                    </a:lnTo>
                    <a:lnTo>
                      <a:pt x="168" y="342"/>
                    </a:lnTo>
                    <a:lnTo>
                      <a:pt x="170" y="333"/>
                    </a:lnTo>
                    <a:lnTo>
                      <a:pt x="188" y="302"/>
                    </a:lnTo>
                    <a:lnTo>
                      <a:pt x="198" y="280"/>
                    </a:lnTo>
                    <a:lnTo>
                      <a:pt x="200" y="273"/>
                    </a:lnTo>
                    <a:lnTo>
                      <a:pt x="204" y="257"/>
                    </a:lnTo>
                    <a:lnTo>
                      <a:pt x="210" y="241"/>
                    </a:lnTo>
                    <a:lnTo>
                      <a:pt x="221" y="229"/>
                    </a:lnTo>
                    <a:lnTo>
                      <a:pt x="236" y="222"/>
                    </a:lnTo>
                    <a:lnTo>
                      <a:pt x="238" y="217"/>
                    </a:lnTo>
                    <a:lnTo>
                      <a:pt x="240" y="211"/>
                    </a:lnTo>
                    <a:lnTo>
                      <a:pt x="241" y="199"/>
                    </a:lnTo>
                    <a:lnTo>
                      <a:pt x="249" y="171"/>
                    </a:lnTo>
                    <a:lnTo>
                      <a:pt x="251" y="160"/>
                    </a:lnTo>
                    <a:lnTo>
                      <a:pt x="254" y="149"/>
                    </a:lnTo>
                    <a:lnTo>
                      <a:pt x="263" y="131"/>
                    </a:lnTo>
                    <a:lnTo>
                      <a:pt x="270" y="108"/>
                    </a:lnTo>
                    <a:lnTo>
                      <a:pt x="274" y="101"/>
                    </a:lnTo>
                    <a:lnTo>
                      <a:pt x="279" y="95"/>
                    </a:lnTo>
                    <a:lnTo>
                      <a:pt x="288" y="85"/>
                    </a:lnTo>
                    <a:lnTo>
                      <a:pt x="291" y="84"/>
                    </a:lnTo>
                    <a:lnTo>
                      <a:pt x="307" y="77"/>
                    </a:lnTo>
                    <a:lnTo>
                      <a:pt x="310" y="74"/>
                    </a:lnTo>
                    <a:lnTo>
                      <a:pt x="329" y="61"/>
                    </a:lnTo>
                    <a:lnTo>
                      <a:pt x="327" y="48"/>
                    </a:lnTo>
                    <a:lnTo>
                      <a:pt x="328" y="31"/>
                    </a:lnTo>
                    <a:lnTo>
                      <a:pt x="326" y="26"/>
                    </a:lnTo>
                    <a:lnTo>
                      <a:pt x="323" y="23"/>
                    </a:lnTo>
                    <a:lnTo>
                      <a:pt x="322" y="22"/>
                    </a:lnTo>
                    <a:lnTo>
                      <a:pt x="311" y="18"/>
                    </a:lnTo>
                    <a:lnTo>
                      <a:pt x="310" y="15"/>
                    </a:lnTo>
                    <a:lnTo>
                      <a:pt x="315" y="15"/>
                    </a:lnTo>
                    <a:lnTo>
                      <a:pt x="323" y="3"/>
                    </a:lnTo>
                    <a:lnTo>
                      <a:pt x="332" y="0"/>
                    </a:lnTo>
                    <a:lnTo>
                      <a:pt x="338" y="0"/>
                    </a:lnTo>
                    <a:lnTo>
                      <a:pt x="340" y="1"/>
                    </a:lnTo>
                    <a:lnTo>
                      <a:pt x="340" y="4"/>
                    </a:lnTo>
                    <a:lnTo>
                      <a:pt x="347" y="32"/>
                    </a:lnTo>
                    <a:lnTo>
                      <a:pt x="353" y="41"/>
                    </a:lnTo>
                    <a:lnTo>
                      <a:pt x="355" y="48"/>
                    </a:lnTo>
                    <a:lnTo>
                      <a:pt x="354" y="68"/>
                    </a:lnTo>
                    <a:lnTo>
                      <a:pt x="353" y="79"/>
                    </a:lnTo>
                    <a:lnTo>
                      <a:pt x="349" y="90"/>
                    </a:lnTo>
                    <a:lnTo>
                      <a:pt x="349" y="98"/>
                    </a:lnTo>
                    <a:lnTo>
                      <a:pt x="359" y="119"/>
                    </a:lnTo>
                    <a:lnTo>
                      <a:pt x="374" y="140"/>
                    </a:lnTo>
                    <a:lnTo>
                      <a:pt x="376" y="146"/>
                    </a:lnTo>
                    <a:lnTo>
                      <a:pt x="377" y="155"/>
                    </a:lnTo>
                    <a:lnTo>
                      <a:pt x="376" y="157"/>
                    </a:lnTo>
                    <a:lnTo>
                      <a:pt x="372" y="160"/>
                    </a:lnTo>
                    <a:lnTo>
                      <a:pt x="353" y="156"/>
                    </a:lnTo>
                    <a:lnTo>
                      <a:pt x="337" y="154"/>
                    </a:lnTo>
                    <a:lnTo>
                      <a:pt x="322" y="155"/>
                    </a:lnTo>
                    <a:lnTo>
                      <a:pt x="318" y="156"/>
                    </a:lnTo>
                    <a:lnTo>
                      <a:pt x="315" y="159"/>
                    </a:lnTo>
                    <a:lnTo>
                      <a:pt x="310" y="165"/>
                    </a:lnTo>
                    <a:lnTo>
                      <a:pt x="310" y="179"/>
                    </a:lnTo>
                    <a:lnTo>
                      <a:pt x="311" y="192"/>
                    </a:lnTo>
                    <a:lnTo>
                      <a:pt x="322" y="205"/>
                    </a:lnTo>
                    <a:lnTo>
                      <a:pt x="329" y="211"/>
                    </a:lnTo>
                    <a:lnTo>
                      <a:pt x="338" y="215"/>
                    </a:lnTo>
                    <a:lnTo>
                      <a:pt x="350" y="217"/>
                    </a:lnTo>
                    <a:lnTo>
                      <a:pt x="354" y="220"/>
                    </a:lnTo>
                    <a:lnTo>
                      <a:pt x="360" y="230"/>
                    </a:lnTo>
                    <a:lnTo>
                      <a:pt x="370" y="257"/>
                    </a:lnTo>
                    <a:lnTo>
                      <a:pt x="375" y="275"/>
                    </a:lnTo>
                    <a:lnTo>
                      <a:pt x="376" y="292"/>
                    </a:lnTo>
                    <a:lnTo>
                      <a:pt x="377" y="295"/>
                    </a:lnTo>
                    <a:lnTo>
                      <a:pt x="380" y="297"/>
                    </a:lnTo>
                    <a:lnTo>
                      <a:pt x="370" y="323"/>
                    </a:lnTo>
                    <a:lnTo>
                      <a:pt x="360" y="338"/>
                    </a:lnTo>
                    <a:lnTo>
                      <a:pt x="353" y="354"/>
                    </a:lnTo>
                    <a:lnTo>
                      <a:pt x="343" y="369"/>
                    </a:lnTo>
                    <a:lnTo>
                      <a:pt x="332" y="380"/>
                    </a:lnTo>
                    <a:lnTo>
                      <a:pt x="332" y="393"/>
                    </a:lnTo>
                    <a:lnTo>
                      <a:pt x="335" y="407"/>
                    </a:lnTo>
                    <a:lnTo>
                      <a:pt x="334" y="424"/>
                    </a:lnTo>
                    <a:lnTo>
                      <a:pt x="335" y="440"/>
                    </a:lnTo>
                    <a:lnTo>
                      <a:pt x="345" y="458"/>
                    </a:lnTo>
                    <a:lnTo>
                      <a:pt x="354" y="469"/>
                    </a:lnTo>
                    <a:lnTo>
                      <a:pt x="378" y="516"/>
                    </a:lnTo>
                    <a:lnTo>
                      <a:pt x="390" y="528"/>
                    </a:lnTo>
                    <a:lnTo>
                      <a:pt x="413" y="548"/>
                    </a:lnTo>
                    <a:lnTo>
                      <a:pt x="420" y="548"/>
                    </a:lnTo>
                    <a:lnTo>
                      <a:pt x="418" y="559"/>
                    </a:lnTo>
                    <a:lnTo>
                      <a:pt x="420" y="602"/>
                    </a:lnTo>
                    <a:lnTo>
                      <a:pt x="418" y="612"/>
                    </a:lnTo>
                    <a:lnTo>
                      <a:pt x="413" y="615"/>
                    </a:lnTo>
                    <a:lnTo>
                      <a:pt x="390" y="597"/>
                    </a:lnTo>
                    <a:lnTo>
                      <a:pt x="380" y="597"/>
                    </a:lnTo>
                    <a:lnTo>
                      <a:pt x="366" y="592"/>
                    </a:lnTo>
                    <a:lnTo>
                      <a:pt x="351" y="591"/>
                    </a:lnTo>
                    <a:lnTo>
                      <a:pt x="340" y="585"/>
                    </a:lnTo>
                    <a:lnTo>
                      <a:pt x="264" y="58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98" name="Freeform 117">
                <a:extLst>
                  <a:ext uri="{FF2B5EF4-FFF2-40B4-BE49-F238E27FC236}">
                    <a16:creationId xmlns:a16="http://schemas.microsoft.com/office/drawing/2014/main" id="{F3CA1DE5-4B9D-4262-A260-51E59AE0AFB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772818" y="3475384"/>
                <a:ext cx="52388" cy="107950"/>
              </a:xfrm>
              <a:custGeom>
                <a:avLst/>
                <a:gdLst/>
                <a:ahLst/>
                <a:cxnLst>
                  <a:cxn ang="0">
                    <a:pos x="147" y="30"/>
                  </a:cxn>
                  <a:cxn ang="0">
                    <a:pos x="128" y="12"/>
                  </a:cxn>
                  <a:cxn ang="0">
                    <a:pos x="114" y="0"/>
                  </a:cxn>
                  <a:cxn ang="0">
                    <a:pos x="101" y="5"/>
                  </a:cxn>
                  <a:cxn ang="0">
                    <a:pos x="90" y="12"/>
                  </a:cxn>
                  <a:cxn ang="0">
                    <a:pos x="90" y="25"/>
                  </a:cxn>
                  <a:cxn ang="0">
                    <a:pos x="90" y="26"/>
                  </a:cxn>
                  <a:cxn ang="0">
                    <a:pos x="85" y="35"/>
                  </a:cxn>
                  <a:cxn ang="0">
                    <a:pos x="83" y="39"/>
                  </a:cxn>
                  <a:cxn ang="0">
                    <a:pos x="66" y="53"/>
                  </a:cxn>
                  <a:cxn ang="0">
                    <a:pos x="52" y="53"/>
                  </a:cxn>
                  <a:cxn ang="0">
                    <a:pos x="37" y="49"/>
                  </a:cxn>
                  <a:cxn ang="0">
                    <a:pos x="27" y="63"/>
                  </a:cxn>
                  <a:cxn ang="0">
                    <a:pos x="21" y="64"/>
                  </a:cxn>
                  <a:cxn ang="0">
                    <a:pos x="17" y="68"/>
                  </a:cxn>
                  <a:cxn ang="0">
                    <a:pos x="12" y="74"/>
                  </a:cxn>
                  <a:cxn ang="0">
                    <a:pos x="6" y="80"/>
                  </a:cxn>
                  <a:cxn ang="0">
                    <a:pos x="1" y="95"/>
                  </a:cxn>
                  <a:cxn ang="0">
                    <a:pos x="0" y="113"/>
                  </a:cxn>
                  <a:cxn ang="0">
                    <a:pos x="11" y="121"/>
                  </a:cxn>
                  <a:cxn ang="0">
                    <a:pos x="20" y="124"/>
                  </a:cxn>
                  <a:cxn ang="0">
                    <a:pos x="41" y="159"/>
                  </a:cxn>
                  <a:cxn ang="0">
                    <a:pos x="50" y="189"/>
                  </a:cxn>
                  <a:cxn ang="0">
                    <a:pos x="54" y="204"/>
                  </a:cxn>
                  <a:cxn ang="0">
                    <a:pos x="58" y="234"/>
                  </a:cxn>
                  <a:cxn ang="0">
                    <a:pos x="54" y="308"/>
                  </a:cxn>
                  <a:cxn ang="0">
                    <a:pos x="58" y="331"/>
                  </a:cxn>
                  <a:cxn ang="0">
                    <a:pos x="61" y="339"/>
                  </a:cxn>
                  <a:cxn ang="0">
                    <a:pos x="112" y="337"/>
                  </a:cxn>
                  <a:cxn ang="0">
                    <a:pos x="107" y="295"/>
                  </a:cxn>
                  <a:cxn ang="0">
                    <a:pos x="113" y="265"/>
                  </a:cxn>
                  <a:cxn ang="0">
                    <a:pos x="113" y="215"/>
                  </a:cxn>
                  <a:cxn ang="0">
                    <a:pos x="129" y="183"/>
                  </a:cxn>
                  <a:cxn ang="0">
                    <a:pos x="133" y="159"/>
                  </a:cxn>
                  <a:cxn ang="0">
                    <a:pos x="156" y="138"/>
                  </a:cxn>
                  <a:cxn ang="0">
                    <a:pos x="160" y="129"/>
                  </a:cxn>
                  <a:cxn ang="0">
                    <a:pos x="160" y="124"/>
                  </a:cxn>
                  <a:cxn ang="0">
                    <a:pos x="155" y="117"/>
                  </a:cxn>
                  <a:cxn ang="0">
                    <a:pos x="160" y="109"/>
                  </a:cxn>
                  <a:cxn ang="0">
                    <a:pos x="166" y="107"/>
                  </a:cxn>
                  <a:cxn ang="0">
                    <a:pos x="162" y="74"/>
                  </a:cxn>
                  <a:cxn ang="0">
                    <a:pos x="151" y="59"/>
                  </a:cxn>
                  <a:cxn ang="0">
                    <a:pos x="151" y="43"/>
                  </a:cxn>
                </a:cxnLst>
                <a:rect l="0" t="0" r="r" b="b"/>
                <a:pathLst>
                  <a:path w="166" h="340">
                    <a:moveTo>
                      <a:pt x="156" y="37"/>
                    </a:moveTo>
                    <a:lnTo>
                      <a:pt x="147" y="30"/>
                    </a:lnTo>
                    <a:lnTo>
                      <a:pt x="140" y="25"/>
                    </a:lnTo>
                    <a:lnTo>
                      <a:pt x="128" y="12"/>
                    </a:lnTo>
                    <a:lnTo>
                      <a:pt x="117" y="1"/>
                    </a:lnTo>
                    <a:lnTo>
                      <a:pt x="114" y="0"/>
                    </a:lnTo>
                    <a:lnTo>
                      <a:pt x="106" y="4"/>
                    </a:lnTo>
                    <a:lnTo>
                      <a:pt x="101" y="5"/>
                    </a:lnTo>
                    <a:lnTo>
                      <a:pt x="90" y="8"/>
                    </a:lnTo>
                    <a:lnTo>
                      <a:pt x="90" y="12"/>
                    </a:lnTo>
                    <a:lnTo>
                      <a:pt x="97" y="21"/>
                    </a:lnTo>
                    <a:lnTo>
                      <a:pt x="90" y="25"/>
                    </a:lnTo>
                    <a:lnTo>
                      <a:pt x="90" y="24"/>
                    </a:lnTo>
                    <a:lnTo>
                      <a:pt x="90" y="26"/>
                    </a:lnTo>
                    <a:lnTo>
                      <a:pt x="88" y="31"/>
                    </a:lnTo>
                    <a:lnTo>
                      <a:pt x="85" y="35"/>
                    </a:lnTo>
                    <a:lnTo>
                      <a:pt x="85" y="36"/>
                    </a:lnTo>
                    <a:lnTo>
                      <a:pt x="83" y="39"/>
                    </a:lnTo>
                    <a:lnTo>
                      <a:pt x="71" y="51"/>
                    </a:lnTo>
                    <a:lnTo>
                      <a:pt x="66" y="53"/>
                    </a:lnTo>
                    <a:lnTo>
                      <a:pt x="60" y="51"/>
                    </a:lnTo>
                    <a:lnTo>
                      <a:pt x="52" y="53"/>
                    </a:lnTo>
                    <a:lnTo>
                      <a:pt x="43" y="49"/>
                    </a:lnTo>
                    <a:lnTo>
                      <a:pt x="37" y="49"/>
                    </a:lnTo>
                    <a:lnTo>
                      <a:pt x="34" y="51"/>
                    </a:lnTo>
                    <a:lnTo>
                      <a:pt x="27" y="63"/>
                    </a:lnTo>
                    <a:lnTo>
                      <a:pt x="23" y="62"/>
                    </a:lnTo>
                    <a:lnTo>
                      <a:pt x="21" y="64"/>
                    </a:lnTo>
                    <a:lnTo>
                      <a:pt x="20" y="65"/>
                    </a:lnTo>
                    <a:lnTo>
                      <a:pt x="17" y="68"/>
                    </a:lnTo>
                    <a:lnTo>
                      <a:pt x="16" y="74"/>
                    </a:lnTo>
                    <a:lnTo>
                      <a:pt x="12" y="74"/>
                    </a:lnTo>
                    <a:lnTo>
                      <a:pt x="9" y="78"/>
                    </a:lnTo>
                    <a:lnTo>
                      <a:pt x="6" y="80"/>
                    </a:lnTo>
                    <a:lnTo>
                      <a:pt x="5" y="87"/>
                    </a:lnTo>
                    <a:lnTo>
                      <a:pt x="1" y="95"/>
                    </a:lnTo>
                    <a:lnTo>
                      <a:pt x="0" y="105"/>
                    </a:lnTo>
                    <a:lnTo>
                      <a:pt x="0" y="113"/>
                    </a:lnTo>
                    <a:lnTo>
                      <a:pt x="5" y="117"/>
                    </a:lnTo>
                    <a:lnTo>
                      <a:pt x="11" y="121"/>
                    </a:lnTo>
                    <a:lnTo>
                      <a:pt x="15" y="121"/>
                    </a:lnTo>
                    <a:lnTo>
                      <a:pt x="20" y="124"/>
                    </a:lnTo>
                    <a:lnTo>
                      <a:pt x="32" y="139"/>
                    </a:lnTo>
                    <a:lnTo>
                      <a:pt x="41" y="159"/>
                    </a:lnTo>
                    <a:lnTo>
                      <a:pt x="47" y="180"/>
                    </a:lnTo>
                    <a:lnTo>
                      <a:pt x="50" y="189"/>
                    </a:lnTo>
                    <a:lnTo>
                      <a:pt x="52" y="195"/>
                    </a:lnTo>
                    <a:lnTo>
                      <a:pt x="54" y="204"/>
                    </a:lnTo>
                    <a:lnTo>
                      <a:pt x="56" y="215"/>
                    </a:lnTo>
                    <a:lnTo>
                      <a:pt x="58" y="234"/>
                    </a:lnTo>
                    <a:lnTo>
                      <a:pt x="58" y="285"/>
                    </a:lnTo>
                    <a:lnTo>
                      <a:pt x="54" y="308"/>
                    </a:lnTo>
                    <a:lnTo>
                      <a:pt x="54" y="318"/>
                    </a:lnTo>
                    <a:lnTo>
                      <a:pt x="58" y="331"/>
                    </a:lnTo>
                    <a:lnTo>
                      <a:pt x="60" y="338"/>
                    </a:lnTo>
                    <a:lnTo>
                      <a:pt x="61" y="339"/>
                    </a:lnTo>
                    <a:lnTo>
                      <a:pt x="68" y="340"/>
                    </a:lnTo>
                    <a:lnTo>
                      <a:pt x="112" y="337"/>
                    </a:lnTo>
                    <a:lnTo>
                      <a:pt x="109" y="334"/>
                    </a:lnTo>
                    <a:lnTo>
                      <a:pt x="107" y="295"/>
                    </a:lnTo>
                    <a:lnTo>
                      <a:pt x="108" y="286"/>
                    </a:lnTo>
                    <a:lnTo>
                      <a:pt x="113" y="265"/>
                    </a:lnTo>
                    <a:lnTo>
                      <a:pt x="112" y="235"/>
                    </a:lnTo>
                    <a:lnTo>
                      <a:pt x="113" y="215"/>
                    </a:lnTo>
                    <a:lnTo>
                      <a:pt x="117" y="203"/>
                    </a:lnTo>
                    <a:lnTo>
                      <a:pt x="129" y="183"/>
                    </a:lnTo>
                    <a:lnTo>
                      <a:pt x="130" y="168"/>
                    </a:lnTo>
                    <a:lnTo>
                      <a:pt x="133" y="159"/>
                    </a:lnTo>
                    <a:lnTo>
                      <a:pt x="141" y="149"/>
                    </a:lnTo>
                    <a:lnTo>
                      <a:pt x="156" y="138"/>
                    </a:lnTo>
                    <a:lnTo>
                      <a:pt x="156" y="132"/>
                    </a:lnTo>
                    <a:lnTo>
                      <a:pt x="160" y="129"/>
                    </a:lnTo>
                    <a:lnTo>
                      <a:pt x="160" y="128"/>
                    </a:lnTo>
                    <a:lnTo>
                      <a:pt x="160" y="124"/>
                    </a:lnTo>
                    <a:lnTo>
                      <a:pt x="155" y="119"/>
                    </a:lnTo>
                    <a:lnTo>
                      <a:pt x="155" y="117"/>
                    </a:lnTo>
                    <a:lnTo>
                      <a:pt x="157" y="111"/>
                    </a:lnTo>
                    <a:lnTo>
                      <a:pt x="160" y="109"/>
                    </a:lnTo>
                    <a:lnTo>
                      <a:pt x="165" y="109"/>
                    </a:lnTo>
                    <a:lnTo>
                      <a:pt x="166" y="107"/>
                    </a:lnTo>
                    <a:lnTo>
                      <a:pt x="166" y="89"/>
                    </a:lnTo>
                    <a:lnTo>
                      <a:pt x="162" y="74"/>
                    </a:lnTo>
                    <a:lnTo>
                      <a:pt x="161" y="69"/>
                    </a:lnTo>
                    <a:lnTo>
                      <a:pt x="151" y="59"/>
                    </a:lnTo>
                    <a:lnTo>
                      <a:pt x="150" y="54"/>
                    </a:lnTo>
                    <a:lnTo>
                      <a:pt x="151" y="43"/>
                    </a:lnTo>
                    <a:lnTo>
                      <a:pt x="156" y="3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99" name="Freeform 118">
                <a:extLst>
                  <a:ext uri="{FF2B5EF4-FFF2-40B4-BE49-F238E27FC236}">
                    <a16:creationId xmlns:a16="http://schemas.microsoft.com/office/drawing/2014/main" id="{9F38CE3F-6D6A-4762-A1FC-13B4F38ECED0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991892" y="3275359"/>
                <a:ext cx="187325" cy="287338"/>
              </a:xfrm>
              <a:custGeom>
                <a:avLst/>
                <a:gdLst/>
                <a:ahLst/>
                <a:cxnLst>
                  <a:cxn ang="0">
                    <a:pos x="99" y="122"/>
                  </a:cxn>
                  <a:cxn ang="0">
                    <a:pos x="106" y="143"/>
                  </a:cxn>
                  <a:cxn ang="0">
                    <a:pos x="122" y="160"/>
                  </a:cxn>
                  <a:cxn ang="0">
                    <a:pos x="117" y="276"/>
                  </a:cxn>
                  <a:cxn ang="0">
                    <a:pos x="19" y="479"/>
                  </a:cxn>
                  <a:cxn ang="0">
                    <a:pos x="13" y="502"/>
                  </a:cxn>
                  <a:cxn ang="0">
                    <a:pos x="3" y="520"/>
                  </a:cxn>
                  <a:cxn ang="0">
                    <a:pos x="30" y="534"/>
                  </a:cxn>
                  <a:cxn ang="0">
                    <a:pos x="57" y="568"/>
                  </a:cxn>
                  <a:cxn ang="0">
                    <a:pos x="83" y="571"/>
                  </a:cxn>
                  <a:cxn ang="0">
                    <a:pos x="95" y="587"/>
                  </a:cxn>
                  <a:cxn ang="0">
                    <a:pos x="68" y="608"/>
                  </a:cxn>
                  <a:cxn ang="0">
                    <a:pos x="77" y="640"/>
                  </a:cxn>
                  <a:cxn ang="0">
                    <a:pos x="84" y="676"/>
                  </a:cxn>
                  <a:cxn ang="0">
                    <a:pos x="79" y="706"/>
                  </a:cxn>
                  <a:cxn ang="0">
                    <a:pos x="106" y="754"/>
                  </a:cxn>
                  <a:cxn ang="0">
                    <a:pos x="102" y="768"/>
                  </a:cxn>
                  <a:cxn ang="0">
                    <a:pos x="52" y="763"/>
                  </a:cxn>
                  <a:cxn ang="0">
                    <a:pos x="40" y="773"/>
                  </a:cxn>
                  <a:cxn ang="0">
                    <a:pos x="52" y="813"/>
                  </a:cxn>
                  <a:cxn ang="0">
                    <a:pos x="80" y="825"/>
                  </a:cxn>
                  <a:cxn ang="0">
                    <a:pos x="100" y="865"/>
                  </a:cxn>
                  <a:cxn ang="0">
                    <a:pos x="107" y="903"/>
                  </a:cxn>
                  <a:cxn ang="0">
                    <a:pos x="122" y="902"/>
                  </a:cxn>
                  <a:cxn ang="0">
                    <a:pos x="139" y="903"/>
                  </a:cxn>
                  <a:cxn ang="0">
                    <a:pos x="167" y="892"/>
                  </a:cxn>
                  <a:cxn ang="0">
                    <a:pos x="175" y="882"/>
                  </a:cxn>
                  <a:cxn ang="0">
                    <a:pos x="185" y="889"/>
                  </a:cxn>
                  <a:cxn ang="0">
                    <a:pos x="198" y="897"/>
                  </a:cxn>
                  <a:cxn ang="0">
                    <a:pos x="215" y="888"/>
                  </a:cxn>
                  <a:cxn ang="0">
                    <a:pos x="245" y="875"/>
                  </a:cxn>
                  <a:cxn ang="0">
                    <a:pos x="267" y="871"/>
                  </a:cxn>
                  <a:cxn ang="0">
                    <a:pos x="294" y="864"/>
                  </a:cxn>
                  <a:cxn ang="0">
                    <a:pos x="306" y="857"/>
                  </a:cxn>
                  <a:cxn ang="0">
                    <a:pos x="316" y="841"/>
                  </a:cxn>
                  <a:cxn ang="0">
                    <a:pos x="307" y="827"/>
                  </a:cxn>
                  <a:cxn ang="0">
                    <a:pos x="321" y="818"/>
                  </a:cxn>
                  <a:cxn ang="0">
                    <a:pos x="354" y="814"/>
                  </a:cxn>
                  <a:cxn ang="0">
                    <a:pos x="379" y="811"/>
                  </a:cxn>
                  <a:cxn ang="0">
                    <a:pos x="393" y="807"/>
                  </a:cxn>
                  <a:cxn ang="0">
                    <a:pos x="417" y="792"/>
                  </a:cxn>
                  <a:cxn ang="0">
                    <a:pos x="440" y="763"/>
                  </a:cxn>
                  <a:cxn ang="0">
                    <a:pos x="455" y="749"/>
                  </a:cxn>
                  <a:cxn ang="0">
                    <a:pos x="467" y="720"/>
                  </a:cxn>
                  <a:cxn ang="0">
                    <a:pos x="495" y="711"/>
                  </a:cxn>
                  <a:cxn ang="0">
                    <a:pos x="524" y="701"/>
                  </a:cxn>
                  <a:cxn ang="0">
                    <a:pos x="518" y="679"/>
                  </a:cxn>
                  <a:cxn ang="0">
                    <a:pos x="498" y="640"/>
                  </a:cxn>
                  <a:cxn ang="0">
                    <a:pos x="478" y="612"/>
                  </a:cxn>
                  <a:cxn ang="0">
                    <a:pos x="470" y="597"/>
                  </a:cxn>
                  <a:cxn ang="0">
                    <a:pos x="479" y="572"/>
                  </a:cxn>
                  <a:cxn ang="0">
                    <a:pos x="484" y="544"/>
                  </a:cxn>
                  <a:cxn ang="0">
                    <a:pos x="494" y="533"/>
                  </a:cxn>
                  <a:cxn ang="0">
                    <a:pos x="509" y="494"/>
                  </a:cxn>
                  <a:cxn ang="0">
                    <a:pos x="526" y="455"/>
                  </a:cxn>
                  <a:cxn ang="0">
                    <a:pos x="542" y="443"/>
                  </a:cxn>
                  <a:cxn ang="0">
                    <a:pos x="586" y="441"/>
                  </a:cxn>
                  <a:cxn ang="0">
                    <a:pos x="588" y="283"/>
                  </a:cxn>
                  <a:cxn ang="0">
                    <a:pos x="532" y="202"/>
                  </a:cxn>
                  <a:cxn ang="0">
                    <a:pos x="391" y="129"/>
                  </a:cxn>
                  <a:cxn ang="0">
                    <a:pos x="251" y="54"/>
                  </a:cxn>
                  <a:cxn ang="0">
                    <a:pos x="147" y="0"/>
                  </a:cxn>
                  <a:cxn ang="0">
                    <a:pos x="91" y="106"/>
                  </a:cxn>
                </a:cxnLst>
                <a:rect l="0" t="0" r="r" b="b"/>
                <a:pathLst>
                  <a:path w="588" h="905">
                    <a:moveTo>
                      <a:pt x="91" y="106"/>
                    </a:moveTo>
                    <a:lnTo>
                      <a:pt x="94" y="112"/>
                    </a:lnTo>
                    <a:lnTo>
                      <a:pt x="99" y="122"/>
                    </a:lnTo>
                    <a:lnTo>
                      <a:pt x="99" y="124"/>
                    </a:lnTo>
                    <a:lnTo>
                      <a:pt x="102" y="131"/>
                    </a:lnTo>
                    <a:lnTo>
                      <a:pt x="106" y="143"/>
                    </a:lnTo>
                    <a:lnTo>
                      <a:pt x="110" y="149"/>
                    </a:lnTo>
                    <a:lnTo>
                      <a:pt x="116" y="155"/>
                    </a:lnTo>
                    <a:lnTo>
                      <a:pt x="122" y="160"/>
                    </a:lnTo>
                    <a:lnTo>
                      <a:pt x="145" y="173"/>
                    </a:lnTo>
                    <a:lnTo>
                      <a:pt x="132" y="197"/>
                    </a:lnTo>
                    <a:lnTo>
                      <a:pt x="117" y="276"/>
                    </a:lnTo>
                    <a:lnTo>
                      <a:pt x="111" y="375"/>
                    </a:lnTo>
                    <a:lnTo>
                      <a:pt x="107" y="380"/>
                    </a:lnTo>
                    <a:lnTo>
                      <a:pt x="19" y="479"/>
                    </a:lnTo>
                    <a:lnTo>
                      <a:pt x="19" y="490"/>
                    </a:lnTo>
                    <a:lnTo>
                      <a:pt x="13" y="493"/>
                    </a:lnTo>
                    <a:lnTo>
                      <a:pt x="13" y="502"/>
                    </a:lnTo>
                    <a:lnTo>
                      <a:pt x="5" y="504"/>
                    </a:lnTo>
                    <a:lnTo>
                      <a:pt x="0" y="509"/>
                    </a:lnTo>
                    <a:lnTo>
                      <a:pt x="3" y="520"/>
                    </a:lnTo>
                    <a:lnTo>
                      <a:pt x="19" y="525"/>
                    </a:lnTo>
                    <a:lnTo>
                      <a:pt x="22" y="531"/>
                    </a:lnTo>
                    <a:lnTo>
                      <a:pt x="30" y="534"/>
                    </a:lnTo>
                    <a:lnTo>
                      <a:pt x="36" y="543"/>
                    </a:lnTo>
                    <a:lnTo>
                      <a:pt x="40" y="564"/>
                    </a:lnTo>
                    <a:lnTo>
                      <a:pt x="57" y="568"/>
                    </a:lnTo>
                    <a:lnTo>
                      <a:pt x="69" y="565"/>
                    </a:lnTo>
                    <a:lnTo>
                      <a:pt x="75" y="569"/>
                    </a:lnTo>
                    <a:lnTo>
                      <a:pt x="83" y="571"/>
                    </a:lnTo>
                    <a:lnTo>
                      <a:pt x="90" y="569"/>
                    </a:lnTo>
                    <a:lnTo>
                      <a:pt x="97" y="582"/>
                    </a:lnTo>
                    <a:lnTo>
                      <a:pt x="95" y="587"/>
                    </a:lnTo>
                    <a:lnTo>
                      <a:pt x="94" y="596"/>
                    </a:lnTo>
                    <a:lnTo>
                      <a:pt x="84" y="603"/>
                    </a:lnTo>
                    <a:lnTo>
                      <a:pt x="68" y="608"/>
                    </a:lnTo>
                    <a:lnTo>
                      <a:pt x="70" y="609"/>
                    </a:lnTo>
                    <a:lnTo>
                      <a:pt x="70" y="612"/>
                    </a:lnTo>
                    <a:lnTo>
                      <a:pt x="77" y="640"/>
                    </a:lnTo>
                    <a:lnTo>
                      <a:pt x="83" y="649"/>
                    </a:lnTo>
                    <a:lnTo>
                      <a:pt x="85" y="656"/>
                    </a:lnTo>
                    <a:lnTo>
                      <a:pt x="84" y="676"/>
                    </a:lnTo>
                    <a:lnTo>
                      <a:pt x="83" y="687"/>
                    </a:lnTo>
                    <a:lnTo>
                      <a:pt x="79" y="698"/>
                    </a:lnTo>
                    <a:lnTo>
                      <a:pt x="79" y="706"/>
                    </a:lnTo>
                    <a:lnTo>
                      <a:pt x="89" y="727"/>
                    </a:lnTo>
                    <a:lnTo>
                      <a:pt x="104" y="748"/>
                    </a:lnTo>
                    <a:lnTo>
                      <a:pt x="106" y="754"/>
                    </a:lnTo>
                    <a:lnTo>
                      <a:pt x="107" y="763"/>
                    </a:lnTo>
                    <a:lnTo>
                      <a:pt x="106" y="765"/>
                    </a:lnTo>
                    <a:lnTo>
                      <a:pt x="102" y="768"/>
                    </a:lnTo>
                    <a:lnTo>
                      <a:pt x="83" y="764"/>
                    </a:lnTo>
                    <a:lnTo>
                      <a:pt x="67" y="762"/>
                    </a:lnTo>
                    <a:lnTo>
                      <a:pt x="52" y="763"/>
                    </a:lnTo>
                    <a:lnTo>
                      <a:pt x="48" y="764"/>
                    </a:lnTo>
                    <a:lnTo>
                      <a:pt x="45" y="767"/>
                    </a:lnTo>
                    <a:lnTo>
                      <a:pt x="40" y="773"/>
                    </a:lnTo>
                    <a:lnTo>
                      <a:pt x="40" y="787"/>
                    </a:lnTo>
                    <a:lnTo>
                      <a:pt x="41" y="800"/>
                    </a:lnTo>
                    <a:lnTo>
                      <a:pt x="52" y="813"/>
                    </a:lnTo>
                    <a:lnTo>
                      <a:pt x="59" y="819"/>
                    </a:lnTo>
                    <a:lnTo>
                      <a:pt x="68" y="823"/>
                    </a:lnTo>
                    <a:lnTo>
                      <a:pt x="80" y="825"/>
                    </a:lnTo>
                    <a:lnTo>
                      <a:pt x="84" y="828"/>
                    </a:lnTo>
                    <a:lnTo>
                      <a:pt x="90" y="838"/>
                    </a:lnTo>
                    <a:lnTo>
                      <a:pt x="100" y="865"/>
                    </a:lnTo>
                    <a:lnTo>
                      <a:pt x="105" y="883"/>
                    </a:lnTo>
                    <a:lnTo>
                      <a:pt x="106" y="900"/>
                    </a:lnTo>
                    <a:lnTo>
                      <a:pt x="107" y="903"/>
                    </a:lnTo>
                    <a:lnTo>
                      <a:pt x="110" y="905"/>
                    </a:lnTo>
                    <a:lnTo>
                      <a:pt x="113" y="903"/>
                    </a:lnTo>
                    <a:lnTo>
                      <a:pt x="122" y="902"/>
                    </a:lnTo>
                    <a:lnTo>
                      <a:pt x="128" y="900"/>
                    </a:lnTo>
                    <a:lnTo>
                      <a:pt x="133" y="900"/>
                    </a:lnTo>
                    <a:lnTo>
                      <a:pt x="139" y="903"/>
                    </a:lnTo>
                    <a:lnTo>
                      <a:pt x="144" y="902"/>
                    </a:lnTo>
                    <a:lnTo>
                      <a:pt x="154" y="894"/>
                    </a:lnTo>
                    <a:lnTo>
                      <a:pt x="167" y="892"/>
                    </a:lnTo>
                    <a:lnTo>
                      <a:pt x="170" y="884"/>
                    </a:lnTo>
                    <a:lnTo>
                      <a:pt x="174" y="884"/>
                    </a:lnTo>
                    <a:lnTo>
                      <a:pt x="175" y="882"/>
                    </a:lnTo>
                    <a:lnTo>
                      <a:pt x="178" y="882"/>
                    </a:lnTo>
                    <a:lnTo>
                      <a:pt x="181" y="883"/>
                    </a:lnTo>
                    <a:lnTo>
                      <a:pt x="185" y="889"/>
                    </a:lnTo>
                    <a:lnTo>
                      <a:pt x="187" y="892"/>
                    </a:lnTo>
                    <a:lnTo>
                      <a:pt x="194" y="898"/>
                    </a:lnTo>
                    <a:lnTo>
                      <a:pt x="198" y="897"/>
                    </a:lnTo>
                    <a:lnTo>
                      <a:pt x="201" y="893"/>
                    </a:lnTo>
                    <a:lnTo>
                      <a:pt x="209" y="892"/>
                    </a:lnTo>
                    <a:lnTo>
                      <a:pt x="215" y="888"/>
                    </a:lnTo>
                    <a:lnTo>
                      <a:pt x="219" y="886"/>
                    </a:lnTo>
                    <a:lnTo>
                      <a:pt x="223" y="882"/>
                    </a:lnTo>
                    <a:lnTo>
                      <a:pt x="245" y="875"/>
                    </a:lnTo>
                    <a:lnTo>
                      <a:pt x="251" y="875"/>
                    </a:lnTo>
                    <a:lnTo>
                      <a:pt x="260" y="875"/>
                    </a:lnTo>
                    <a:lnTo>
                      <a:pt x="267" y="871"/>
                    </a:lnTo>
                    <a:lnTo>
                      <a:pt x="291" y="871"/>
                    </a:lnTo>
                    <a:lnTo>
                      <a:pt x="293" y="870"/>
                    </a:lnTo>
                    <a:lnTo>
                      <a:pt x="294" y="864"/>
                    </a:lnTo>
                    <a:lnTo>
                      <a:pt x="296" y="861"/>
                    </a:lnTo>
                    <a:lnTo>
                      <a:pt x="301" y="860"/>
                    </a:lnTo>
                    <a:lnTo>
                      <a:pt x="306" y="857"/>
                    </a:lnTo>
                    <a:lnTo>
                      <a:pt x="309" y="849"/>
                    </a:lnTo>
                    <a:lnTo>
                      <a:pt x="314" y="845"/>
                    </a:lnTo>
                    <a:lnTo>
                      <a:pt x="316" y="841"/>
                    </a:lnTo>
                    <a:lnTo>
                      <a:pt x="314" y="834"/>
                    </a:lnTo>
                    <a:lnTo>
                      <a:pt x="307" y="829"/>
                    </a:lnTo>
                    <a:lnTo>
                      <a:pt x="307" y="827"/>
                    </a:lnTo>
                    <a:lnTo>
                      <a:pt x="309" y="823"/>
                    </a:lnTo>
                    <a:lnTo>
                      <a:pt x="311" y="822"/>
                    </a:lnTo>
                    <a:lnTo>
                      <a:pt x="321" y="818"/>
                    </a:lnTo>
                    <a:lnTo>
                      <a:pt x="332" y="817"/>
                    </a:lnTo>
                    <a:lnTo>
                      <a:pt x="352" y="817"/>
                    </a:lnTo>
                    <a:lnTo>
                      <a:pt x="354" y="814"/>
                    </a:lnTo>
                    <a:lnTo>
                      <a:pt x="364" y="813"/>
                    </a:lnTo>
                    <a:lnTo>
                      <a:pt x="371" y="811"/>
                    </a:lnTo>
                    <a:lnTo>
                      <a:pt x="379" y="811"/>
                    </a:lnTo>
                    <a:lnTo>
                      <a:pt x="384" y="813"/>
                    </a:lnTo>
                    <a:lnTo>
                      <a:pt x="391" y="810"/>
                    </a:lnTo>
                    <a:lnTo>
                      <a:pt x="393" y="807"/>
                    </a:lnTo>
                    <a:lnTo>
                      <a:pt x="398" y="800"/>
                    </a:lnTo>
                    <a:lnTo>
                      <a:pt x="404" y="798"/>
                    </a:lnTo>
                    <a:lnTo>
                      <a:pt x="417" y="792"/>
                    </a:lnTo>
                    <a:lnTo>
                      <a:pt x="420" y="789"/>
                    </a:lnTo>
                    <a:lnTo>
                      <a:pt x="424" y="779"/>
                    </a:lnTo>
                    <a:lnTo>
                      <a:pt x="440" y="763"/>
                    </a:lnTo>
                    <a:lnTo>
                      <a:pt x="445" y="762"/>
                    </a:lnTo>
                    <a:lnTo>
                      <a:pt x="449" y="759"/>
                    </a:lnTo>
                    <a:lnTo>
                      <a:pt x="455" y="749"/>
                    </a:lnTo>
                    <a:lnTo>
                      <a:pt x="462" y="747"/>
                    </a:lnTo>
                    <a:lnTo>
                      <a:pt x="462" y="731"/>
                    </a:lnTo>
                    <a:lnTo>
                      <a:pt x="467" y="720"/>
                    </a:lnTo>
                    <a:lnTo>
                      <a:pt x="473" y="715"/>
                    </a:lnTo>
                    <a:lnTo>
                      <a:pt x="479" y="712"/>
                    </a:lnTo>
                    <a:lnTo>
                      <a:pt x="495" y="711"/>
                    </a:lnTo>
                    <a:lnTo>
                      <a:pt x="504" y="708"/>
                    </a:lnTo>
                    <a:lnTo>
                      <a:pt x="515" y="705"/>
                    </a:lnTo>
                    <a:lnTo>
                      <a:pt x="524" y="701"/>
                    </a:lnTo>
                    <a:lnTo>
                      <a:pt x="524" y="693"/>
                    </a:lnTo>
                    <a:lnTo>
                      <a:pt x="521" y="684"/>
                    </a:lnTo>
                    <a:lnTo>
                      <a:pt x="518" y="679"/>
                    </a:lnTo>
                    <a:lnTo>
                      <a:pt x="511" y="676"/>
                    </a:lnTo>
                    <a:lnTo>
                      <a:pt x="510" y="674"/>
                    </a:lnTo>
                    <a:lnTo>
                      <a:pt x="498" y="640"/>
                    </a:lnTo>
                    <a:lnTo>
                      <a:pt x="493" y="624"/>
                    </a:lnTo>
                    <a:lnTo>
                      <a:pt x="494" y="608"/>
                    </a:lnTo>
                    <a:lnTo>
                      <a:pt x="478" y="612"/>
                    </a:lnTo>
                    <a:lnTo>
                      <a:pt x="473" y="613"/>
                    </a:lnTo>
                    <a:lnTo>
                      <a:pt x="470" y="613"/>
                    </a:lnTo>
                    <a:lnTo>
                      <a:pt x="470" y="597"/>
                    </a:lnTo>
                    <a:lnTo>
                      <a:pt x="471" y="592"/>
                    </a:lnTo>
                    <a:lnTo>
                      <a:pt x="477" y="581"/>
                    </a:lnTo>
                    <a:lnTo>
                      <a:pt x="479" y="572"/>
                    </a:lnTo>
                    <a:lnTo>
                      <a:pt x="479" y="558"/>
                    </a:lnTo>
                    <a:lnTo>
                      <a:pt x="481" y="548"/>
                    </a:lnTo>
                    <a:lnTo>
                      <a:pt x="484" y="544"/>
                    </a:lnTo>
                    <a:lnTo>
                      <a:pt x="492" y="539"/>
                    </a:lnTo>
                    <a:lnTo>
                      <a:pt x="493" y="538"/>
                    </a:lnTo>
                    <a:lnTo>
                      <a:pt x="494" y="533"/>
                    </a:lnTo>
                    <a:lnTo>
                      <a:pt x="493" y="525"/>
                    </a:lnTo>
                    <a:lnTo>
                      <a:pt x="493" y="512"/>
                    </a:lnTo>
                    <a:lnTo>
                      <a:pt x="509" y="494"/>
                    </a:lnTo>
                    <a:lnTo>
                      <a:pt x="521" y="477"/>
                    </a:lnTo>
                    <a:lnTo>
                      <a:pt x="525" y="466"/>
                    </a:lnTo>
                    <a:lnTo>
                      <a:pt x="526" y="455"/>
                    </a:lnTo>
                    <a:lnTo>
                      <a:pt x="529" y="446"/>
                    </a:lnTo>
                    <a:lnTo>
                      <a:pt x="530" y="445"/>
                    </a:lnTo>
                    <a:lnTo>
                      <a:pt x="542" y="443"/>
                    </a:lnTo>
                    <a:lnTo>
                      <a:pt x="551" y="442"/>
                    </a:lnTo>
                    <a:lnTo>
                      <a:pt x="580" y="442"/>
                    </a:lnTo>
                    <a:lnTo>
                      <a:pt x="586" y="441"/>
                    </a:lnTo>
                    <a:lnTo>
                      <a:pt x="588" y="392"/>
                    </a:lnTo>
                    <a:lnTo>
                      <a:pt x="588" y="337"/>
                    </a:lnTo>
                    <a:lnTo>
                      <a:pt x="588" y="283"/>
                    </a:lnTo>
                    <a:lnTo>
                      <a:pt x="588" y="227"/>
                    </a:lnTo>
                    <a:lnTo>
                      <a:pt x="579" y="226"/>
                    </a:lnTo>
                    <a:lnTo>
                      <a:pt x="532" y="202"/>
                    </a:lnTo>
                    <a:lnTo>
                      <a:pt x="486" y="178"/>
                    </a:lnTo>
                    <a:lnTo>
                      <a:pt x="438" y="154"/>
                    </a:lnTo>
                    <a:lnTo>
                      <a:pt x="391" y="129"/>
                    </a:lnTo>
                    <a:lnTo>
                      <a:pt x="344" y="104"/>
                    </a:lnTo>
                    <a:lnTo>
                      <a:pt x="298" y="79"/>
                    </a:lnTo>
                    <a:lnTo>
                      <a:pt x="251" y="54"/>
                    </a:lnTo>
                    <a:lnTo>
                      <a:pt x="204" y="30"/>
                    </a:lnTo>
                    <a:lnTo>
                      <a:pt x="158" y="5"/>
                    </a:lnTo>
                    <a:lnTo>
                      <a:pt x="147" y="0"/>
                    </a:lnTo>
                    <a:lnTo>
                      <a:pt x="97" y="17"/>
                    </a:lnTo>
                    <a:lnTo>
                      <a:pt x="91" y="20"/>
                    </a:lnTo>
                    <a:lnTo>
                      <a:pt x="91" y="10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0" name="Freeform 119">
                <a:extLst>
                  <a:ext uri="{FF2B5EF4-FFF2-40B4-BE49-F238E27FC236}">
                    <a16:creationId xmlns:a16="http://schemas.microsoft.com/office/drawing/2014/main" id="{8A1EAC6C-CD60-4E4A-99C4-C2E12F29AA5C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395117" y="3373784"/>
                <a:ext cx="114300" cy="103188"/>
              </a:xfrm>
              <a:custGeom>
                <a:avLst/>
                <a:gdLst/>
                <a:ahLst/>
                <a:cxnLst>
                  <a:cxn ang="0">
                    <a:pos x="100" y="24"/>
                  </a:cxn>
                  <a:cxn ang="0">
                    <a:pos x="58" y="43"/>
                  </a:cxn>
                  <a:cxn ang="0">
                    <a:pos x="31" y="56"/>
                  </a:cxn>
                  <a:cxn ang="0">
                    <a:pos x="23" y="94"/>
                  </a:cxn>
                  <a:cxn ang="0">
                    <a:pos x="4" y="163"/>
                  </a:cxn>
                  <a:cxn ang="0">
                    <a:pos x="3" y="216"/>
                  </a:cxn>
                  <a:cxn ang="0">
                    <a:pos x="23" y="219"/>
                  </a:cxn>
                  <a:cxn ang="0">
                    <a:pos x="31" y="213"/>
                  </a:cxn>
                  <a:cxn ang="0">
                    <a:pos x="47" y="215"/>
                  </a:cxn>
                  <a:cxn ang="0">
                    <a:pos x="75" y="184"/>
                  </a:cxn>
                  <a:cxn ang="0">
                    <a:pos x="92" y="195"/>
                  </a:cxn>
                  <a:cxn ang="0">
                    <a:pos x="103" y="210"/>
                  </a:cxn>
                  <a:cxn ang="0">
                    <a:pos x="129" y="206"/>
                  </a:cxn>
                  <a:cxn ang="0">
                    <a:pos x="140" y="197"/>
                  </a:cxn>
                  <a:cxn ang="0">
                    <a:pos x="150" y="208"/>
                  </a:cxn>
                  <a:cxn ang="0">
                    <a:pos x="163" y="202"/>
                  </a:cxn>
                  <a:cxn ang="0">
                    <a:pos x="182" y="206"/>
                  </a:cxn>
                  <a:cxn ang="0">
                    <a:pos x="189" y="208"/>
                  </a:cxn>
                  <a:cxn ang="0">
                    <a:pos x="224" y="223"/>
                  </a:cxn>
                  <a:cxn ang="0">
                    <a:pos x="251" y="246"/>
                  </a:cxn>
                  <a:cxn ang="0">
                    <a:pos x="285" y="277"/>
                  </a:cxn>
                  <a:cxn ang="0">
                    <a:pos x="297" y="299"/>
                  </a:cxn>
                  <a:cxn ang="0">
                    <a:pos x="317" y="316"/>
                  </a:cxn>
                  <a:cxn ang="0">
                    <a:pos x="343" y="310"/>
                  </a:cxn>
                  <a:cxn ang="0">
                    <a:pos x="350" y="296"/>
                  </a:cxn>
                  <a:cxn ang="0">
                    <a:pos x="340" y="282"/>
                  </a:cxn>
                  <a:cxn ang="0">
                    <a:pos x="326" y="277"/>
                  </a:cxn>
                  <a:cxn ang="0">
                    <a:pos x="318" y="261"/>
                  </a:cxn>
                  <a:cxn ang="0">
                    <a:pos x="307" y="253"/>
                  </a:cxn>
                  <a:cxn ang="0">
                    <a:pos x="296" y="242"/>
                  </a:cxn>
                  <a:cxn ang="0">
                    <a:pos x="286" y="237"/>
                  </a:cxn>
                  <a:cxn ang="0">
                    <a:pos x="264" y="201"/>
                  </a:cxn>
                  <a:cxn ang="0">
                    <a:pos x="240" y="192"/>
                  </a:cxn>
                  <a:cxn ang="0">
                    <a:pos x="229" y="181"/>
                  </a:cxn>
                  <a:cxn ang="0">
                    <a:pos x="215" y="176"/>
                  </a:cxn>
                  <a:cxn ang="0">
                    <a:pos x="205" y="179"/>
                  </a:cxn>
                  <a:cxn ang="0">
                    <a:pos x="194" y="162"/>
                  </a:cxn>
                  <a:cxn ang="0">
                    <a:pos x="192" y="153"/>
                  </a:cxn>
                  <a:cxn ang="0">
                    <a:pos x="182" y="153"/>
                  </a:cxn>
                  <a:cxn ang="0">
                    <a:pos x="184" y="168"/>
                  </a:cxn>
                  <a:cxn ang="0">
                    <a:pos x="176" y="163"/>
                  </a:cxn>
                  <a:cxn ang="0">
                    <a:pos x="171" y="145"/>
                  </a:cxn>
                  <a:cxn ang="0">
                    <a:pos x="162" y="141"/>
                  </a:cxn>
                  <a:cxn ang="0">
                    <a:pos x="160" y="129"/>
                  </a:cxn>
                  <a:cxn ang="0">
                    <a:pos x="145" y="104"/>
                  </a:cxn>
                  <a:cxn ang="0">
                    <a:pos x="139" y="68"/>
                  </a:cxn>
                  <a:cxn ang="0">
                    <a:pos x="132" y="38"/>
                  </a:cxn>
                  <a:cxn ang="0">
                    <a:pos x="120" y="16"/>
                  </a:cxn>
                  <a:cxn ang="0">
                    <a:pos x="113" y="0"/>
                  </a:cxn>
                </a:cxnLst>
                <a:rect l="0" t="0" r="r" b="b"/>
                <a:pathLst>
                  <a:path w="360" h="324">
                    <a:moveTo>
                      <a:pt x="109" y="0"/>
                    </a:moveTo>
                    <a:lnTo>
                      <a:pt x="107" y="9"/>
                    </a:lnTo>
                    <a:lnTo>
                      <a:pt x="100" y="24"/>
                    </a:lnTo>
                    <a:lnTo>
                      <a:pt x="87" y="30"/>
                    </a:lnTo>
                    <a:lnTo>
                      <a:pt x="79" y="33"/>
                    </a:lnTo>
                    <a:lnTo>
                      <a:pt x="58" y="43"/>
                    </a:lnTo>
                    <a:lnTo>
                      <a:pt x="53" y="50"/>
                    </a:lnTo>
                    <a:lnTo>
                      <a:pt x="44" y="55"/>
                    </a:lnTo>
                    <a:lnTo>
                      <a:pt x="31" y="56"/>
                    </a:lnTo>
                    <a:lnTo>
                      <a:pt x="27" y="65"/>
                    </a:lnTo>
                    <a:lnTo>
                      <a:pt x="23" y="86"/>
                    </a:lnTo>
                    <a:lnTo>
                      <a:pt x="23" y="94"/>
                    </a:lnTo>
                    <a:lnTo>
                      <a:pt x="20" y="115"/>
                    </a:lnTo>
                    <a:lnTo>
                      <a:pt x="11" y="149"/>
                    </a:lnTo>
                    <a:lnTo>
                      <a:pt x="4" y="163"/>
                    </a:lnTo>
                    <a:lnTo>
                      <a:pt x="0" y="180"/>
                    </a:lnTo>
                    <a:lnTo>
                      <a:pt x="0" y="200"/>
                    </a:lnTo>
                    <a:lnTo>
                      <a:pt x="3" y="216"/>
                    </a:lnTo>
                    <a:lnTo>
                      <a:pt x="5" y="217"/>
                    </a:lnTo>
                    <a:lnTo>
                      <a:pt x="20" y="217"/>
                    </a:lnTo>
                    <a:lnTo>
                      <a:pt x="23" y="219"/>
                    </a:lnTo>
                    <a:lnTo>
                      <a:pt x="27" y="219"/>
                    </a:lnTo>
                    <a:lnTo>
                      <a:pt x="30" y="216"/>
                    </a:lnTo>
                    <a:lnTo>
                      <a:pt x="31" y="213"/>
                    </a:lnTo>
                    <a:lnTo>
                      <a:pt x="34" y="210"/>
                    </a:lnTo>
                    <a:lnTo>
                      <a:pt x="42" y="210"/>
                    </a:lnTo>
                    <a:lnTo>
                      <a:pt x="47" y="215"/>
                    </a:lnTo>
                    <a:lnTo>
                      <a:pt x="47" y="218"/>
                    </a:lnTo>
                    <a:lnTo>
                      <a:pt x="55" y="228"/>
                    </a:lnTo>
                    <a:lnTo>
                      <a:pt x="75" y="184"/>
                    </a:lnTo>
                    <a:lnTo>
                      <a:pt x="79" y="189"/>
                    </a:lnTo>
                    <a:lnTo>
                      <a:pt x="85" y="195"/>
                    </a:lnTo>
                    <a:lnTo>
                      <a:pt x="92" y="195"/>
                    </a:lnTo>
                    <a:lnTo>
                      <a:pt x="95" y="196"/>
                    </a:lnTo>
                    <a:lnTo>
                      <a:pt x="95" y="199"/>
                    </a:lnTo>
                    <a:lnTo>
                      <a:pt x="103" y="210"/>
                    </a:lnTo>
                    <a:lnTo>
                      <a:pt x="112" y="210"/>
                    </a:lnTo>
                    <a:lnTo>
                      <a:pt x="116" y="208"/>
                    </a:lnTo>
                    <a:lnTo>
                      <a:pt x="129" y="206"/>
                    </a:lnTo>
                    <a:lnTo>
                      <a:pt x="135" y="201"/>
                    </a:lnTo>
                    <a:lnTo>
                      <a:pt x="135" y="197"/>
                    </a:lnTo>
                    <a:lnTo>
                      <a:pt x="140" y="197"/>
                    </a:lnTo>
                    <a:lnTo>
                      <a:pt x="145" y="202"/>
                    </a:lnTo>
                    <a:lnTo>
                      <a:pt x="148" y="208"/>
                    </a:lnTo>
                    <a:lnTo>
                      <a:pt x="150" y="208"/>
                    </a:lnTo>
                    <a:lnTo>
                      <a:pt x="151" y="207"/>
                    </a:lnTo>
                    <a:lnTo>
                      <a:pt x="159" y="206"/>
                    </a:lnTo>
                    <a:lnTo>
                      <a:pt x="163" y="202"/>
                    </a:lnTo>
                    <a:lnTo>
                      <a:pt x="167" y="202"/>
                    </a:lnTo>
                    <a:lnTo>
                      <a:pt x="172" y="206"/>
                    </a:lnTo>
                    <a:lnTo>
                      <a:pt x="182" y="206"/>
                    </a:lnTo>
                    <a:lnTo>
                      <a:pt x="184" y="210"/>
                    </a:lnTo>
                    <a:lnTo>
                      <a:pt x="187" y="210"/>
                    </a:lnTo>
                    <a:lnTo>
                      <a:pt x="189" y="208"/>
                    </a:lnTo>
                    <a:lnTo>
                      <a:pt x="202" y="207"/>
                    </a:lnTo>
                    <a:lnTo>
                      <a:pt x="214" y="218"/>
                    </a:lnTo>
                    <a:lnTo>
                      <a:pt x="224" y="223"/>
                    </a:lnTo>
                    <a:lnTo>
                      <a:pt x="231" y="224"/>
                    </a:lnTo>
                    <a:lnTo>
                      <a:pt x="243" y="235"/>
                    </a:lnTo>
                    <a:lnTo>
                      <a:pt x="251" y="246"/>
                    </a:lnTo>
                    <a:lnTo>
                      <a:pt x="256" y="255"/>
                    </a:lnTo>
                    <a:lnTo>
                      <a:pt x="273" y="267"/>
                    </a:lnTo>
                    <a:lnTo>
                      <a:pt x="285" y="277"/>
                    </a:lnTo>
                    <a:lnTo>
                      <a:pt x="291" y="283"/>
                    </a:lnTo>
                    <a:lnTo>
                      <a:pt x="294" y="292"/>
                    </a:lnTo>
                    <a:lnTo>
                      <a:pt x="297" y="299"/>
                    </a:lnTo>
                    <a:lnTo>
                      <a:pt x="306" y="303"/>
                    </a:lnTo>
                    <a:lnTo>
                      <a:pt x="313" y="309"/>
                    </a:lnTo>
                    <a:lnTo>
                      <a:pt x="317" y="316"/>
                    </a:lnTo>
                    <a:lnTo>
                      <a:pt x="323" y="324"/>
                    </a:lnTo>
                    <a:lnTo>
                      <a:pt x="328" y="318"/>
                    </a:lnTo>
                    <a:lnTo>
                      <a:pt x="343" y="310"/>
                    </a:lnTo>
                    <a:lnTo>
                      <a:pt x="360" y="299"/>
                    </a:lnTo>
                    <a:lnTo>
                      <a:pt x="356" y="293"/>
                    </a:lnTo>
                    <a:lnTo>
                      <a:pt x="350" y="296"/>
                    </a:lnTo>
                    <a:lnTo>
                      <a:pt x="344" y="292"/>
                    </a:lnTo>
                    <a:lnTo>
                      <a:pt x="342" y="289"/>
                    </a:lnTo>
                    <a:lnTo>
                      <a:pt x="340" y="282"/>
                    </a:lnTo>
                    <a:lnTo>
                      <a:pt x="339" y="281"/>
                    </a:lnTo>
                    <a:lnTo>
                      <a:pt x="331" y="280"/>
                    </a:lnTo>
                    <a:lnTo>
                      <a:pt x="326" y="277"/>
                    </a:lnTo>
                    <a:lnTo>
                      <a:pt x="324" y="274"/>
                    </a:lnTo>
                    <a:lnTo>
                      <a:pt x="322" y="264"/>
                    </a:lnTo>
                    <a:lnTo>
                      <a:pt x="318" y="261"/>
                    </a:lnTo>
                    <a:lnTo>
                      <a:pt x="317" y="256"/>
                    </a:lnTo>
                    <a:lnTo>
                      <a:pt x="311" y="255"/>
                    </a:lnTo>
                    <a:lnTo>
                      <a:pt x="307" y="253"/>
                    </a:lnTo>
                    <a:lnTo>
                      <a:pt x="302" y="243"/>
                    </a:lnTo>
                    <a:lnTo>
                      <a:pt x="301" y="240"/>
                    </a:lnTo>
                    <a:lnTo>
                      <a:pt x="296" y="242"/>
                    </a:lnTo>
                    <a:lnTo>
                      <a:pt x="291" y="239"/>
                    </a:lnTo>
                    <a:lnTo>
                      <a:pt x="289" y="239"/>
                    </a:lnTo>
                    <a:lnTo>
                      <a:pt x="286" y="237"/>
                    </a:lnTo>
                    <a:lnTo>
                      <a:pt x="286" y="232"/>
                    </a:lnTo>
                    <a:lnTo>
                      <a:pt x="279" y="223"/>
                    </a:lnTo>
                    <a:lnTo>
                      <a:pt x="264" y="201"/>
                    </a:lnTo>
                    <a:lnTo>
                      <a:pt x="256" y="196"/>
                    </a:lnTo>
                    <a:lnTo>
                      <a:pt x="246" y="196"/>
                    </a:lnTo>
                    <a:lnTo>
                      <a:pt x="240" y="192"/>
                    </a:lnTo>
                    <a:lnTo>
                      <a:pt x="236" y="192"/>
                    </a:lnTo>
                    <a:lnTo>
                      <a:pt x="232" y="189"/>
                    </a:lnTo>
                    <a:lnTo>
                      <a:pt x="229" y="181"/>
                    </a:lnTo>
                    <a:lnTo>
                      <a:pt x="226" y="179"/>
                    </a:lnTo>
                    <a:lnTo>
                      <a:pt x="221" y="176"/>
                    </a:lnTo>
                    <a:lnTo>
                      <a:pt x="215" y="176"/>
                    </a:lnTo>
                    <a:lnTo>
                      <a:pt x="213" y="180"/>
                    </a:lnTo>
                    <a:lnTo>
                      <a:pt x="209" y="181"/>
                    </a:lnTo>
                    <a:lnTo>
                      <a:pt x="205" y="179"/>
                    </a:lnTo>
                    <a:lnTo>
                      <a:pt x="199" y="170"/>
                    </a:lnTo>
                    <a:lnTo>
                      <a:pt x="195" y="165"/>
                    </a:lnTo>
                    <a:lnTo>
                      <a:pt x="194" y="162"/>
                    </a:lnTo>
                    <a:lnTo>
                      <a:pt x="197" y="157"/>
                    </a:lnTo>
                    <a:lnTo>
                      <a:pt x="195" y="154"/>
                    </a:lnTo>
                    <a:lnTo>
                      <a:pt x="192" y="153"/>
                    </a:lnTo>
                    <a:lnTo>
                      <a:pt x="188" y="149"/>
                    </a:lnTo>
                    <a:lnTo>
                      <a:pt x="184" y="151"/>
                    </a:lnTo>
                    <a:lnTo>
                      <a:pt x="182" y="153"/>
                    </a:lnTo>
                    <a:lnTo>
                      <a:pt x="182" y="158"/>
                    </a:lnTo>
                    <a:lnTo>
                      <a:pt x="186" y="162"/>
                    </a:lnTo>
                    <a:lnTo>
                      <a:pt x="184" y="168"/>
                    </a:lnTo>
                    <a:lnTo>
                      <a:pt x="182" y="168"/>
                    </a:lnTo>
                    <a:lnTo>
                      <a:pt x="177" y="165"/>
                    </a:lnTo>
                    <a:lnTo>
                      <a:pt x="176" y="163"/>
                    </a:lnTo>
                    <a:lnTo>
                      <a:pt x="176" y="158"/>
                    </a:lnTo>
                    <a:lnTo>
                      <a:pt x="173" y="156"/>
                    </a:lnTo>
                    <a:lnTo>
                      <a:pt x="171" y="145"/>
                    </a:lnTo>
                    <a:lnTo>
                      <a:pt x="170" y="143"/>
                    </a:lnTo>
                    <a:lnTo>
                      <a:pt x="165" y="142"/>
                    </a:lnTo>
                    <a:lnTo>
                      <a:pt x="162" y="141"/>
                    </a:lnTo>
                    <a:lnTo>
                      <a:pt x="162" y="137"/>
                    </a:lnTo>
                    <a:lnTo>
                      <a:pt x="160" y="136"/>
                    </a:lnTo>
                    <a:lnTo>
                      <a:pt x="160" y="129"/>
                    </a:lnTo>
                    <a:lnTo>
                      <a:pt x="154" y="125"/>
                    </a:lnTo>
                    <a:lnTo>
                      <a:pt x="150" y="120"/>
                    </a:lnTo>
                    <a:lnTo>
                      <a:pt x="145" y="104"/>
                    </a:lnTo>
                    <a:lnTo>
                      <a:pt x="144" y="94"/>
                    </a:lnTo>
                    <a:lnTo>
                      <a:pt x="141" y="84"/>
                    </a:lnTo>
                    <a:lnTo>
                      <a:pt x="139" y="68"/>
                    </a:lnTo>
                    <a:lnTo>
                      <a:pt x="138" y="63"/>
                    </a:lnTo>
                    <a:lnTo>
                      <a:pt x="134" y="49"/>
                    </a:lnTo>
                    <a:lnTo>
                      <a:pt x="132" y="38"/>
                    </a:lnTo>
                    <a:lnTo>
                      <a:pt x="130" y="30"/>
                    </a:lnTo>
                    <a:lnTo>
                      <a:pt x="125" y="20"/>
                    </a:lnTo>
                    <a:lnTo>
                      <a:pt x="120" y="16"/>
                    </a:lnTo>
                    <a:lnTo>
                      <a:pt x="118" y="8"/>
                    </a:lnTo>
                    <a:lnTo>
                      <a:pt x="114" y="1"/>
                    </a:lnTo>
                    <a:lnTo>
                      <a:pt x="113" y="0"/>
                    </a:lnTo>
                    <a:lnTo>
                      <a:pt x="109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1" name="Freeform 120">
                <a:extLst>
                  <a:ext uri="{FF2B5EF4-FFF2-40B4-BE49-F238E27FC236}">
                    <a16:creationId xmlns:a16="http://schemas.microsoft.com/office/drawing/2014/main" id="{0DE1A4D9-57C2-4BC3-BE8E-FE71E9C8B64B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548981" y="3245197"/>
                <a:ext cx="282575" cy="269875"/>
              </a:xfrm>
              <a:custGeom>
                <a:avLst/>
                <a:gdLst/>
                <a:ahLst/>
                <a:cxnLst>
                  <a:cxn ang="0">
                    <a:pos x="727" y="243"/>
                  </a:cxn>
                  <a:cxn ang="0">
                    <a:pos x="755" y="259"/>
                  </a:cxn>
                  <a:cxn ang="0">
                    <a:pos x="780" y="281"/>
                  </a:cxn>
                  <a:cxn ang="0">
                    <a:pos x="809" y="291"/>
                  </a:cxn>
                  <a:cxn ang="0">
                    <a:pos x="839" y="303"/>
                  </a:cxn>
                  <a:cxn ang="0">
                    <a:pos x="841" y="319"/>
                  </a:cxn>
                  <a:cxn ang="0">
                    <a:pos x="840" y="336"/>
                  </a:cxn>
                  <a:cxn ang="0">
                    <a:pos x="858" y="356"/>
                  </a:cxn>
                  <a:cxn ang="0">
                    <a:pos x="890" y="346"/>
                  </a:cxn>
                  <a:cxn ang="0">
                    <a:pos x="891" y="522"/>
                  </a:cxn>
                  <a:cxn ang="0">
                    <a:pos x="861" y="550"/>
                  </a:cxn>
                  <a:cxn ang="0">
                    <a:pos x="829" y="559"/>
                  </a:cxn>
                  <a:cxn ang="0">
                    <a:pos x="674" y="582"/>
                  </a:cxn>
                  <a:cxn ang="0">
                    <a:pos x="561" y="631"/>
                  </a:cxn>
                  <a:cxn ang="0">
                    <a:pos x="468" y="677"/>
                  </a:cxn>
                  <a:cxn ang="0">
                    <a:pos x="439" y="716"/>
                  </a:cxn>
                  <a:cxn ang="0">
                    <a:pos x="395" y="770"/>
                  </a:cxn>
                  <a:cxn ang="0">
                    <a:pos x="379" y="830"/>
                  </a:cxn>
                  <a:cxn ang="0">
                    <a:pos x="361" y="835"/>
                  </a:cxn>
                  <a:cxn ang="0">
                    <a:pos x="336" y="846"/>
                  </a:cxn>
                  <a:cxn ang="0">
                    <a:pos x="325" y="828"/>
                  </a:cxn>
                  <a:cxn ang="0">
                    <a:pos x="312" y="828"/>
                  </a:cxn>
                  <a:cxn ang="0">
                    <a:pos x="299" y="831"/>
                  </a:cxn>
                  <a:cxn ang="0">
                    <a:pos x="282" y="846"/>
                  </a:cxn>
                  <a:cxn ang="0">
                    <a:pos x="266" y="844"/>
                  </a:cxn>
                  <a:cxn ang="0">
                    <a:pos x="256" y="835"/>
                  </a:cxn>
                  <a:cxn ang="0">
                    <a:pos x="239" y="840"/>
                  </a:cxn>
                  <a:cxn ang="0">
                    <a:pos x="227" y="842"/>
                  </a:cxn>
                  <a:cxn ang="0">
                    <a:pos x="210" y="806"/>
                  </a:cxn>
                  <a:cxn ang="0">
                    <a:pos x="191" y="808"/>
                  </a:cxn>
                  <a:cxn ang="0">
                    <a:pos x="201" y="792"/>
                  </a:cxn>
                  <a:cxn ang="0">
                    <a:pos x="201" y="782"/>
                  </a:cxn>
                  <a:cxn ang="0">
                    <a:pos x="183" y="767"/>
                  </a:cxn>
                  <a:cxn ang="0">
                    <a:pos x="178" y="737"/>
                  </a:cxn>
                  <a:cxn ang="0">
                    <a:pos x="170" y="721"/>
                  </a:cxn>
                  <a:cxn ang="0">
                    <a:pos x="153" y="720"/>
                  </a:cxn>
                  <a:cxn ang="0">
                    <a:pos x="136" y="743"/>
                  </a:cxn>
                  <a:cxn ang="0">
                    <a:pos x="99" y="736"/>
                  </a:cxn>
                  <a:cxn ang="0">
                    <a:pos x="78" y="750"/>
                  </a:cxn>
                  <a:cxn ang="0">
                    <a:pos x="52" y="747"/>
                  </a:cxn>
                  <a:cxn ang="0">
                    <a:pos x="43" y="732"/>
                  </a:cxn>
                  <a:cxn ang="0">
                    <a:pos x="44" y="717"/>
                  </a:cxn>
                  <a:cxn ang="0">
                    <a:pos x="45" y="697"/>
                  </a:cxn>
                  <a:cxn ang="0">
                    <a:pos x="36" y="682"/>
                  </a:cxn>
                  <a:cxn ang="0">
                    <a:pos x="24" y="673"/>
                  </a:cxn>
                  <a:cxn ang="0">
                    <a:pos x="9" y="652"/>
                  </a:cxn>
                  <a:cxn ang="0">
                    <a:pos x="9" y="621"/>
                  </a:cxn>
                  <a:cxn ang="0">
                    <a:pos x="1" y="608"/>
                  </a:cxn>
                  <a:cxn ang="0">
                    <a:pos x="30" y="554"/>
                  </a:cxn>
                  <a:cxn ang="0">
                    <a:pos x="45" y="533"/>
                  </a:cxn>
                  <a:cxn ang="0">
                    <a:pos x="84" y="572"/>
                  </a:cxn>
                  <a:cxn ang="0">
                    <a:pos x="344" y="555"/>
                  </a:cxn>
                  <a:cxn ang="0">
                    <a:pos x="341" y="389"/>
                  </a:cxn>
                  <a:cxn ang="0">
                    <a:pos x="313" y="114"/>
                  </a:cxn>
                </a:cxnLst>
                <a:rect l="0" t="0" r="r" b="b"/>
                <a:pathLst>
                  <a:path w="891" h="851">
                    <a:moveTo>
                      <a:pt x="462" y="44"/>
                    </a:moveTo>
                    <a:lnTo>
                      <a:pt x="724" y="226"/>
                    </a:lnTo>
                    <a:lnTo>
                      <a:pt x="724" y="231"/>
                    </a:lnTo>
                    <a:lnTo>
                      <a:pt x="728" y="234"/>
                    </a:lnTo>
                    <a:lnTo>
                      <a:pt x="727" y="243"/>
                    </a:lnTo>
                    <a:lnTo>
                      <a:pt x="728" y="247"/>
                    </a:lnTo>
                    <a:lnTo>
                      <a:pt x="734" y="250"/>
                    </a:lnTo>
                    <a:lnTo>
                      <a:pt x="742" y="252"/>
                    </a:lnTo>
                    <a:lnTo>
                      <a:pt x="753" y="258"/>
                    </a:lnTo>
                    <a:lnTo>
                      <a:pt x="755" y="259"/>
                    </a:lnTo>
                    <a:lnTo>
                      <a:pt x="756" y="265"/>
                    </a:lnTo>
                    <a:lnTo>
                      <a:pt x="758" y="270"/>
                    </a:lnTo>
                    <a:lnTo>
                      <a:pt x="765" y="276"/>
                    </a:lnTo>
                    <a:lnTo>
                      <a:pt x="770" y="279"/>
                    </a:lnTo>
                    <a:lnTo>
                      <a:pt x="780" y="281"/>
                    </a:lnTo>
                    <a:lnTo>
                      <a:pt x="788" y="280"/>
                    </a:lnTo>
                    <a:lnTo>
                      <a:pt x="791" y="281"/>
                    </a:lnTo>
                    <a:lnTo>
                      <a:pt x="794" y="288"/>
                    </a:lnTo>
                    <a:lnTo>
                      <a:pt x="798" y="291"/>
                    </a:lnTo>
                    <a:lnTo>
                      <a:pt x="809" y="291"/>
                    </a:lnTo>
                    <a:lnTo>
                      <a:pt x="813" y="293"/>
                    </a:lnTo>
                    <a:lnTo>
                      <a:pt x="818" y="293"/>
                    </a:lnTo>
                    <a:lnTo>
                      <a:pt x="826" y="298"/>
                    </a:lnTo>
                    <a:lnTo>
                      <a:pt x="835" y="301"/>
                    </a:lnTo>
                    <a:lnTo>
                      <a:pt x="839" y="303"/>
                    </a:lnTo>
                    <a:lnTo>
                      <a:pt x="840" y="307"/>
                    </a:lnTo>
                    <a:lnTo>
                      <a:pt x="841" y="307"/>
                    </a:lnTo>
                    <a:lnTo>
                      <a:pt x="842" y="313"/>
                    </a:lnTo>
                    <a:lnTo>
                      <a:pt x="841" y="315"/>
                    </a:lnTo>
                    <a:lnTo>
                      <a:pt x="841" y="319"/>
                    </a:lnTo>
                    <a:lnTo>
                      <a:pt x="844" y="324"/>
                    </a:lnTo>
                    <a:lnTo>
                      <a:pt x="844" y="325"/>
                    </a:lnTo>
                    <a:lnTo>
                      <a:pt x="840" y="328"/>
                    </a:lnTo>
                    <a:lnTo>
                      <a:pt x="839" y="330"/>
                    </a:lnTo>
                    <a:lnTo>
                      <a:pt x="840" y="336"/>
                    </a:lnTo>
                    <a:lnTo>
                      <a:pt x="837" y="341"/>
                    </a:lnTo>
                    <a:lnTo>
                      <a:pt x="837" y="346"/>
                    </a:lnTo>
                    <a:lnTo>
                      <a:pt x="845" y="355"/>
                    </a:lnTo>
                    <a:lnTo>
                      <a:pt x="851" y="356"/>
                    </a:lnTo>
                    <a:lnTo>
                      <a:pt x="858" y="356"/>
                    </a:lnTo>
                    <a:lnTo>
                      <a:pt x="867" y="351"/>
                    </a:lnTo>
                    <a:lnTo>
                      <a:pt x="875" y="351"/>
                    </a:lnTo>
                    <a:lnTo>
                      <a:pt x="885" y="346"/>
                    </a:lnTo>
                    <a:lnTo>
                      <a:pt x="890" y="344"/>
                    </a:lnTo>
                    <a:lnTo>
                      <a:pt x="890" y="346"/>
                    </a:lnTo>
                    <a:lnTo>
                      <a:pt x="891" y="347"/>
                    </a:lnTo>
                    <a:lnTo>
                      <a:pt x="891" y="358"/>
                    </a:lnTo>
                    <a:lnTo>
                      <a:pt x="891" y="414"/>
                    </a:lnTo>
                    <a:lnTo>
                      <a:pt x="891" y="468"/>
                    </a:lnTo>
                    <a:lnTo>
                      <a:pt x="891" y="522"/>
                    </a:lnTo>
                    <a:lnTo>
                      <a:pt x="888" y="523"/>
                    </a:lnTo>
                    <a:lnTo>
                      <a:pt x="878" y="529"/>
                    </a:lnTo>
                    <a:lnTo>
                      <a:pt x="874" y="535"/>
                    </a:lnTo>
                    <a:lnTo>
                      <a:pt x="873" y="543"/>
                    </a:lnTo>
                    <a:lnTo>
                      <a:pt x="861" y="550"/>
                    </a:lnTo>
                    <a:lnTo>
                      <a:pt x="857" y="553"/>
                    </a:lnTo>
                    <a:lnTo>
                      <a:pt x="855" y="556"/>
                    </a:lnTo>
                    <a:lnTo>
                      <a:pt x="855" y="561"/>
                    </a:lnTo>
                    <a:lnTo>
                      <a:pt x="842" y="560"/>
                    </a:lnTo>
                    <a:lnTo>
                      <a:pt x="829" y="559"/>
                    </a:lnTo>
                    <a:lnTo>
                      <a:pt x="829" y="562"/>
                    </a:lnTo>
                    <a:lnTo>
                      <a:pt x="824" y="561"/>
                    </a:lnTo>
                    <a:lnTo>
                      <a:pt x="735" y="562"/>
                    </a:lnTo>
                    <a:lnTo>
                      <a:pt x="711" y="582"/>
                    </a:lnTo>
                    <a:lnTo>
                      <a:pt x="674" y="582"/>
                    </a:lnTo>
                    <a:lnTo>
                      <a:pt x="641" y="583"/>
                    </a:lnTo>
                    <a:lnTo>
                      <a:pt x="621" y="591"/>
                    </a:lnTo>
                    <a:lnTo>
                      <a:pt x="613" y="594"/>
                    </a:lnTo>
                    <a:lnTo>
                      <a:pt x="598" y="607"/>
                    </a:lnTo>
                    <a:lnTo>
                      <a:pt x="561" y="631"/>
                    </a:lnTo>
                    <a:lnTo>
                      <a:pt x="549" y="647"/>
                    </a:lnTo>
                    <a:lnTo>
                      <a:pt x="530" y="661"/>
                    </a:lnTo>
                    <a:lnTo>
                      <a:pt x="492" y="673"/>
                    </a:lnTo>
                    <a:lnTo>
                      <a:pt x="480" y="675"/>
                    </a:lnTo>
                    <a:lnTo>
                      <a:pt x="468" y="677"/>
                    </a:lnTo>
                    <a:lnTo>
                      <a:pt x="462" y="678"/>
                    </a:lnTo>
                    <a:lnTo>
                      <a:pt x="453" y="684"/>
                    </a:lnTo>
                    <a:lnTo>
                      <a:pt x="448" y="690"/>
                    </a:lnTo>
                    <a:lnTo>
                      <a:pt x="443" y="701"/>
                    </a:lnTo>
                    <a:lnTo>
                      <a:pt x="439" y="716"/>
                    </a:lnTo>
                    <a:lnTo>
                      <a:pt x="432" y="734"/>
                    </a:lnTo>
                    <a:lnTo>
                      <a:pt x="425" y="744"/>
                    </a:lnTo>
                    <a:lnTo>
                      <a:pt x="409" y="756"/>
                    </a:lnTo>
                    <a:lnTo>
                      <a:pt x="399" y="765"/>
                    </a:lnTo>
                    <a:lnTo>
                      <a:pt x="395" y="770"/>
                    </a:lnTo>
                    <a:lnTo>
                      <a:pt x="390" y="779"/>
                    </a:lnTo>
                    <a:lnTo>
                      <a:pt x="389" y="788"/>
                    </a:lnTo>
                    <a:lnTo>
                      <a:pt x="380" y="806"/>
                    </a:lnTo>
                    <a:lnTo>
                      <a:pt x="379" y="817"/>
                    </a:lnTo>
                    <a:lnTo>
                      <a:pt x="379" y="830"/>
                    </a:lnTo>
                    <a:lnTo>
                      <a:pt x="380" y="841"/>
                    </a:lnTo>
                    <a:lnTo>
                      <a:pt x="369" y="844"/>
                    </a:lnTo>
                    <a:lnTo>
                      <a:pt x="367" y="842"/>
                    </a:lnTo>
                    <a:lnTo>
                      <a:pt x="363" y="836"/>
                    </a:lnTo>
                    <a:lnTo>
                      <a:pt x="361" y="835"/>
                    </a:lnTo>
                    <a:lnTo>
                      <a:pt x="350" y="835"/>
                    </a:lnTo>
                    <a:lnTo>
                      <a:pt x="346" y="836"/>
                    </a:lnTo>
                    <a:lnTo>
                      <a:pt x="344" y="842"/>
                    </a:lnTo>
                    <a:lnTo>
                      <a:pt x="340" y="842"/>
                    </a:lnTo>
                    <a:lnTo>
                      <a:pt x="336" y="846"/>
                    </a:lnTo>
                    <a:lnTo>
                      <a:pt x="326" y="846"/>
                    </a:lnTo>
                    <a:lnTo>
                      <a:pt x="328" y="844"/>
                    </a:lnTo>
                    <a:lnTo>
                      <a:pt x="326" y="833"/>
                    </a:lnTo>
                    <a:lnTo>
                      <a:pt x="325" y="829"/>
                    </a:lnTo>
                    <a:lnTo>
                      <a:pt x="325" y="828"/>
                    </a:lnTo>
                    <a:lnTo>
                      <a:pt x="325" y="823"/>
                    </a:lnTo>
                    <a:lnTo>
                      <a:pt x="323" y="819"/>
                    </a:lnTo>
                    <a:lnTo>
                      <a:pt x="320" y="820"/>
                    </a:lnTo>
                    <a:lnTo>
                      <a:pt x="314" y="820"/>
                    </a:lnTo>
                    <a:lnTo>
                      <a:pt x="312" y="828"/>
                    </a:lnTo>
                    <a:lnTo>
                      <a:pt x="310" y="828"/>
                    </a:lnTo>
                    <a:lnTo>
                      <a:pt x="304" y="824"/>
                    </a:lnTo>
                    <a:lnTo>
                      <a:pt x="302" y="824"/>
                    </a:lnTo>
                    <a:lnTo>
                      <a:pt x="299" y="828"/>
                    </a:lnTo>
                    <a:lnTo>
                      <a:pt x="299" y="831"/>
                    </a:lnTo>
                    <a:lnTo>
                      <a:pt x="301" y="837"/>
                    </a:lnTo>
                    <a:lnTo>
                      <a:pt x="299" y="840"/>
                    </a:lnTo>
                    <a:lnTo>
                      <a:pt x="288" y="840"/>
                    </a:lnTo>
                    <a:lnTo>
                      <a:pt x="282" y="842"/>
                    </a:lnTo>
                    <a:lnTo>
                      <a:pt x="282" y="846"/>
                    </a:lnTo>
                    <a:lnTo>
                      <a:pt x="280" y="851"/>
                    </a:lnTo>
                    <a:lnTo>
                      <a:pt x="276" y="851"/>
                    </a:lnTo>
                    <a:lnTo>
                      <a:pt x="272" y="849"/>
                    </a:lnTo>
                    <a:lnTo>
                      <a:pt x="269" y="844"/>
                    </a:lnTo>
                    <a:lnTo>
                      <a:pt x="266" y="844"/>
                    </a:lnTo>
                    <a:lnTo>
                      <a:pt x="264" y="845"/>
                    </a:lnTo>
                    <a:lnTo>
                      <a:pt x="262" y="846"/>
                    </a:lnTo>
                    <a:lnTo>
                      <a:pt x="261" y="846"/>
                    </a:lnTo>
                    <a:lnTo>
                      <a:pt x="260" y="840"/>
                    </a:lnTo>
                    <a:lnTo>
                      <a:pt x="256" y="835"/>
                    </a:lnTo>
                    <a:lnTo>
                      <a:pt x="253" y="834"/>
                    </a:lnTo>
                    <a:lnTo>
                      <a:pt x="249" y="837"/>
                    </a:lnTo>
                    <a:lnTo>
                      <a:pt x="244" y="836"/>
                    </a:lnTo>
                    <a:lnTo>
                      <a:pt x="242" y="837"/>
                    </a:lnTo>
                    <a:lnTo>
                      <a:pt x="239" y="840"/>
                    </a:lnTo>
                    <a:lnTo>
                      <a:pt x="238" y="844"/>
                    </a:lnTo>
                    <a:lnTo>
                      <a:pt x="235" y="847"/>
                    </a:lnTo>
                    <a:lnTo>
                      <a:pt x="229" y="849"/>
                    </a:lnTo>
                    <a:lnTo>
                      <a:pt x="229" y="846"/>
                    </a:lnTo>
                    <a:lnTo>
                      <a:pt x="227" y="842"/>
                    </a:lnTo>
                    <a:lnTo>
                      <a:pt x="222" y="840"/>
                    </a:lnTo>
                    <a:lnTo>
                      <a:pt x="220" y="835"/>
                    </a:lnTo>
                    <a:lnTo>
                      <a:pt x="215" y="835"/>
                    </a:lnTo>
                    <a:lnTo>
                      <a:pt x="211" y="829"/>
                    </a:lnTo>
                    <a:lnTo>
                      <a:pt x="210" y="806"/>
                    </a:lnTo>
                    <a:lnTo>
                      <a:pt x="210" y="802"/>
                    </a:lnTo>
                    <a:lnTo>
                      <a:pt x="205" y="801"/>
                    </a:lnTo>
                    <a:lnTo>
                      <a:pt x="200" y="801"/>
                    </a:lnTo>
                    <a:lnTo>
                      <a:pt x="194" y="808"/>
                    </a:lnTo>
                    <a:lnTo>
                      <a:pt x="191" y="808"/>
                    </a:lnTo>
                    <a:lnTo>
                      <a:pt x="191" y="801"/>
                    </a:lnTo>
                    <a:lnTo>
                      <a:pt x="192" y="798"/>
                    </a:lnTo>
                    <a:lnTo>
                      <a:pt x="197" y="797"/>
                    </a:lnTo>
                    <a:lnTo>
                      <a:pt x="197" y="792"/>
                    </a:lnTo>
                    <a:lnTo>
                      <a:pt x="201" y="792"/>
                    </a:lnTo>
                    <a:lnTo>
                      <a:pt x="204" y="788"/>
                    </a:lnTo>
                    <a:lnTo>
                      <a:pt x="207" y="788"/>
                    </a:lnTo>
                    <a:lnTo>
                      <a:pt x="207" y="782"/>
                    </a:lnTo>
                    <a:lnTo>
                      <a:pt x="206" y="782"/>
                    </a:lnTo>
                    <a:lnTo>
                      <a:pt x="201" y="782"/>
                    </a:lnTo>
                    <a:lnTo>
                      <a:pt x="197" y="779"/>
                    </a:lnTo>
                    <a:lnTo>
                      <a:pt x="194" y="776"/>
                    </a:lnTo>
                    <a:lnTo>
                      <a:pt x="189" y="766"/>
                    </a:lnTo>
                    <a:lnTo>
                      <a:pt x="184" y="769"/>
                    </a:lnTo>
                    <a:lnTo>
                      <a:pt x="183" y="767"/>
                    </a:lnTo>
                    <a:lnTo>
                      <a:pt x="183" y="750"/>
                    </a:lnTo>
                    <a:lnTo>
                      <a:pt x="181" y="745"/>
                    </a:lnTo>
                    <a:lnTo>
                      <a:pt x="179" y="745"/>
                    </a:lnTo>
                    <a:lnTo>
                      <a:pt x="179" y="739"/>
                    </a:lnTo>
                    <a:lnTo>
                      <a:pt x="178" y="737"/>
                    </a:lnTo>
                    <a:lnTo>
                      <a:pt x="174" y="737"/>
                    </a:lnTo>
                    <a:lnTo>
                      <a:pt x="173" y="737"/>
                    </a:lnTo>
                    <a:lnTo>
                      <a:pt x="174" y="724"/>
                    </a:lnTo>
                    <a:lnTo>
                      <a:pt x="174" y="723"/>
                    </a:lnTo>
                    <a:lnTo>
                      <a:pt x="170" y="721"/>
                    </a:lnTo>
                    <a:lnTo>
                      <a:pt x="168" y="721"/>
                    </a:lnTo>
                    <a:lnTo>
                      <a:pt x="164" y="724"/>
                    </a:lnTo>
                    <a:lnTo>
                      <a:pt x="163" y="724"/>
                    </a:lnTo>
                    <a:lnTo>
                      <a:pt x="156" y="720"/>
                    </a:lnTo>
                    <a:lnTo>
                      <a:pt x="153" y="720"/>
                    </a:lnTo>
                    <a:lnTo>
                      <a:pt x="152" y="721"/>
                    </a:lnTo>
                    <a:lnTo>
                      <a:pt x="152" y="729"/>
                    </a:lnTo>
                    <a:lnTo>
                      <a:pt x="149" y="733"/>
                    </a:lnTo>
                    <a:lnTo>
                      <a:pt x="136" y="737"/>
                    </a:lnTo>
                    <a:lnTo>
                      <a:pt x="136" y="743"/>
                    </a:lnTo>
                    <a:lnTo>
                      <a:pt x="134" y="747"/>
                    </a:lnTo>
                    <a:lnTo>
                      <a:pt x="120" y="743"/>
                    </a:lnTo>
                    <a:lnTo>
                      <a:pt x="110" y="737"/>
                    </a:lnTo>
                    <a:lnTo>
                      <a:pt x="102" y="736"/>
                    </a:lnTo>
                    <a:lnTo>
                      <a:pt x="99" y="736"/>
                    </a:lnTo>
                    <a:lnTo>
                      <a:pt x="95" y="742"/>
                    </a:lnTo>
                    <a:lnTo>
                      <a:pt x="89" y="743"/>
                    </a:lnTo>
                    <a:lnTo>
                      <a:pt x="87" y="749"/>
                    </a:lnTo>
                    <a:lnTo>
                      <a:pt x="83" y="753"/>
                    </a:lnTo>
                    <a:lnTo>
                      <a:pt x="78" y="750"/>
                    </a:lnTo>
                    <a:lnTo>
                      <a:pt x="70" y="739"/>
                    </a:lnTo>
                    <a:lnTo>
                      <a:pt x="67" y="737"/>
                    </a:lnTo>
                    <a:lnTo>
                      <a:pt x="62" y="737"/>
                    </a:lnTo>
                    <a:lnTo>
                      <a:pt x="56" y="743"/>
                    </a:lnTo>
                    <a:lnTo>
                      <a:pt x="52" y="747"/>
                    </a:lnTo>
                    <a:lnTo>
                      <a:pt x="48" y="748"/>
                    </a:lnTo>
                    <a:lnTo>
                      <a:pt x="43" y="744"/>
                    </a:lnTo>
                    <a:lnTo>
                      <a:pt x="38" y="740"/>
                    </a:lnTo>
                    <a:lnTo>
                      <a:pt x="39" y="737"/>
                    </a:lnTo>
                    <a:lnTo>
                      <a:pt x="43" y="732"/>
                    </a:lnTo>
                    <a:lnTo>
                      <a:pt x="43" y="728"/>
                    </a:lnTo>
                    <a:lnTo>
                      <a:pt x="46" y="724"/>
                    </a:lnTo>
                    <a:lnTo>
                      <a:pt x="48" y="723"/>
                    </a:lnTo>
                    <a:lnTo>
                      <a:pt x="48" y="721"/>
                    </a:lnTo>
                    <a:lnTo>
                      <a:pt x="44" y="717"/>
                    </a:lnTo>
                    <a:lnTo>
                      <a:pt x="44" y="710"/>
                    </a:lnTo>
                    <a:lnTo>
                      <a:pt x="46" y="706"/>
                    </a:lnTo>
                    <a:lnTo>
                      <a:pt x="46" y="702"/>
                    </a:lnTo>
                    <a:lnTo>
                      <a:pt x="45" y="699"/>
                    </a:lnTo>
                    <a:lnTo>
                      <a:pt x="45" y="697"/>
                    </a:lnTo>
                    <a:lnTo>
                      <a:pt x="46" y="697"/>
                    </a:lnTo>
                    <a:lnTo>
                      <a:pt x="45" y="694"/>
                    </a:lnTo>
                    <a:lnTo>
                      <a:pt x="41" y="689"/>
                    </a:lnTo>
                    <a:lnTo>
                      <a:pt x="39" y="684"/>
                    </a:lnTo>
                    <a:lnTo>
                      <a:pt x="36" y="682"/>
                    </a:lnTo>
                    <a:lnTo>
                      <a:pt x="35" y="678"/>
                    </a:lnTo>
                    <a:lnTo>
                      <a:pt x="32" y="674"/>
                    </a:lnTo>
                    <a:lnTo>
                      <a:pt x="32" y="670"/>
                    </a:lnTo>
                    <a:lnTo>
                      <a:pt x="27" y="670"/>
                    </a:lnTo>
                    <a:lnTo>
                      <a:pt x="24" y="673"/>
                    </a:lnTo>
                    <a:lnTo>
                      <a:pt x="20" y="673"/>
                    </a:lnTo>
                    <a:lnTo>
                      <a:pt x="19" y="672"/>
                    </a:lnTo>
                    <a:lnTo>
                      <a:pt x="17" y="666"/>
                    </a:lnTo>
                    <a:lnTo>
                      <a:pt x="9" y="654"/>
                    </a:lnTo>
                    <a:lnTo>
                      <a:pt x="9" y="652"/>
                    </a:lnTo>
                    <a:lnTo>
                      <a:pt x="14" y="646"/>
                    </a:lnTo>
                    <a:lnTo>
                      <a:pt x="13" y="641"/>
                    </a:lnTo>
                    <a:lnTo>
                      <a:pt x="11" y="635"/>
                    </a:lnTo>
                    <a:lnTo>
                      <a:pt x="11" y="629"/>
                    </a:lnTo>
                    <a:lnTo>
                      <a:pt x="9" y="621"/>
                    </a:lnTo>
                    <a:lnTo>
                      <a:pt x="6" y="618"/>
                    </a:lnTo>
                    <a:lnTo>
                      <a:pt x="5" y="618"/>
                    </a:lnTo>
                    <a:lnTo>
                      <a:pt x="3" y="614"/>
                    </a:lnTo>
                    <a:lnTo>
                      <a:pt x="1" y="614"/>
                    </a:lnTo>
                    <a:lnTo>
                      <a:pt x="1" y="608"/>
                    </a:lnTo>
                    <a:lnTo>
                      <a:pt x="3" y="600"/>
                    </a:lnTo>
                    <a:lnTo>
                      <a:pt x="2" y="597"/>
                    </a:lnTo>
                    <a:lnTo>
                      <a:pt x="0" y="594"/>
                    </a:lnTo>
                    <a:lnTo>
                      <a:pt x="23" y="572"/>
                    </a:lnTo>
                    <a:lnTo>
                      <a:pt x="30" y="554"/>
                    </a:lnTo>
                    <a:lnTo>
                      <a:pt x="34" y="543"/>
                    </a:lnTo>
                    <a:lnTo>
                      <a:pt x="39" y="532"/>
                    </a:lnTo>
                    <a:lnTo>
                      <a:pt x="41" y="530"/>
                    </a:lnTo>
                    <a:lnTo>
                      <a:pt x="45" y="532"/>
                    </a:lnTo>
                    <a:lnTo>
                      <a:pt x="45" y="533"/>
                    </a:lnTo>
                    <a:lnTo>
                      <a:pt x="51" y="534"/>
                    </a:lnTo>
                    <a:lnTo>
                      <a:pt x="55" y="537"/>
                    </a:lnTo>
                    <a:lnTo>
                      <a:pt x="60" y="550"/>
                    </a:lnTo>
                    <a:lnTo>
                      <a:pt x="70" y="568"/>
                    </a:lnTo>
                    <a:lnTo>
                      <a:pt x="84" y="572"/>
                    </a:lnTo>
                    <a:lnTo>
                      <a:pt x="87" y="572"/>
                    </a:lnTo>
                    <a:lnTo>
                      <a:pt x="113" y="550"/>
                    </a:lnTo>
                    <a:lnTo>
                      <a:pt x="200" y="553"/>
                    </a:lnTo>
                    <a:lnTo>
                      <a:pt x="271" y="554"/>
                    </a:lnTo>
                    <a:lnTo>
                      <a:pt x="344" y="555"/>
                    </a:lnTo>
                    <a:lnTo>
                      <a:pt x="362" y="555"/>
                    </a:lnTo>
                    <a:lnTo>
                      <a:pt x="374" y="508"/>
                    </a:lnTo>
                    <a:lnTo>
                      <a:pt x="352" y="501"/>
                    </a:lnTo>
                    <a:lnTo>
                      <a:pt x="346" y="444"/>
                    </a:lnTo>
                    <a:lnTo>
                      <a:pt x="341" y="389"/>
                    </a:lnTo>
                    <a:lnTo>
                      <a:pt x="335" y="335"/>
                    </a:lnTo>
                    <a:lnTo>
                      <a:pt x="329" y="281"/>
                    </a:lnTo>
                    <a:lnTo>
                      <a:pt x="324" y="226"/>
                    </a:lnTo>
                    <a:lnTo>
                      <a:pt x="318" y="169"/>
                    </a:lnTo>
                    <a:lnTo>
                      <a:pt x="313" y="114"/>
                    </a:lnTo>
                    <a:lnTo>
                      <a:pt x="307" y="58"/>
                    </a:lnTo>
                    <a:lnTo>
                      <a:pt x="301" y="0"/>
                    </a:lnTo>
                    <a:lnTo>
                      <a:pt x="398" y="0"/>
                    </a:lnTo>
                    <a:lnTo>
                      <a:pt x="462" y="4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2" name="Freeform 121">
                <a:extLst>
                  <a:ext uri="{FF2B5EF4-FFF2-40B4-BE49-F238E27FC236}">
                    <a16:creationId xmlns:a16="http://schemas.microsoft.com/office/drawing/2014/main" id="{92605218-C36F-4C28-8172-BD3FC4149CB5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887118" y="2994372"/>
                <a:ext cx="69850" cy="147638"/>
              </a:xfrm>
              <a:custGeom>
                <a:avLst/>
                <a:gdLst/>
                <a:ahLst/>
                <a:cxnLst>
                  <a:cxn ang="0">
                    <a:pos x="123" y="461"/>
                  </a:cxn>
                  <a:cxn ang="0">
                    <a:pos x="145" y="444"/>
                  </a:cxn>
                  <a:cxn ang="0">
                    <a:pos x="151" y="424"/>
                  </a:cxn>
                  <a:cxn ang="0">
                    <a:pos x="147" y="387"/>
                  </a:cxn>
                  <a:cxn ang="0">
                    <a:pos x="164" y="373"/>
                  </a:cxn>
                  <a:cxn ang="0">
                    <a:pos x="178" y="355"/>
                  </a:cxn>
                  <a:cxn ang="0">
                    <a:pos x="213" y="331"/>
                  </a:cxn>
                  <a:cxn ang="0">
                    <a:pos x="217" y="284"/>
                  </a:cxn>
                  <a:cxn ang="0">
                    <a:pos x="212" y="277"/>
                  </a:cxn>
                  <a:cxn ang="0">
                    <a:pos x="202" y="278"/>
                  </a:cxn>
                  <a:cxn ang="0">
                    <a:pos x="198" y="269"/>
                  </a:cxn>
                  <a:cxn ang="0">
                    <a:pos x="186" y="251"/>
                  </a:cxn>
                  <a:cxn ang="0">
                    <a:pos x="172" y="252"/>
                  </a:cxn>
                  <a:cxn ang="0">
                    <a:pos x="164" y="249"/>
                  </a:cxn>
                  <a:cxn ang="0">
                    <a:pos x="153" y="246"/>
                  </a:cxn>
                  <a:cxn ang="0">
                    <a:pos x="138" y="226"/>
                  </a:cxn>
                  <a:cxn ang="0">
                    <a:pos x="150" y="219"/>
                  </a:cxn>
                  <a:cxn ang="0">
                    <a:pos x="153" y="203"/>
                  </a:cxn>
                  <a:cxn ang="0">
                    <a:pos x="166" y="195"/>
                  </a:cxn>
                  <a:cxn ang="0">
                    <a:pos x="185" y="181"/>
                  </a:cxn>
                  <a:cxn ang="0">
                    <a:pos x="198" y="163"/>
                  </a:cxn>
                  <a:cxn ang="0">
                    <a:pos x="204" y="132"/>
                  </a:cxn>
                  <a:cxn ang="0">
                    <a:pos x="194" y="111"/>
                  </a:cxn>
                  <a:cxn ang="0">
                    <a:pos x="181" y="101"/>
                  </a:cxn>
                  <a:cxn ang="0">
                    <a:pos x="172" y="79"/>
                  </a:cxn>
                  <a:cxn ang="0">
                    <a:pos x="183" y="59"/>
                  </a:cxn>
                  <a:cxn ang="0">
                    <a:pos x="207" y="31"/>
                  </a:cxn>
                  <a:cxn ang="0">
                    <a:pos x="194" y="19"/>
                  </a:cxn>
                  <a:cxn ang="0">
                    <a:pos x="182" y="32"/>
                  </a:cxn>
                  <a:cxn ang="0">
                    <a:pos x="171" y="39"/>
                  </a:cxn>
                  <a:cxn ang="0">
                    <a:pos x="161" y="24"/>
                  </a:cxn>
                  <a:cxn ang="0">
                    <a:pos x="155" y="9"/>
                  </a:cxn>
                  <a:cxn ang="0">
                    <a:pos x="138" y="0"/>
                  </a:cxn>
                  <a:cxn ang="0">
                    <a:pos x="115" y="2"/>
                  </a:cxn>
                  <a:cxn ang="0">
                    <a:pos x="91" y="13"/>
                  </a:cxn>
                  <a:cxn ang="0">
                    <a:pos x="79" y="24"/>
                  </a:cxn>
                  <a:cxn ang="0">
                    <a:pos x="73" y="31"/>
                  </a:cxn>
                  <a:cxn ang="0">
                    <a:pos x="62" y="41"/>
                  </a:cxn>
                  <a:cxn ang="0">
                    <a:pos x="51" y="55"/>
                  </a:cxn>
                  <a:cxn ang="0">
                    <a:pos x="58" y="61"/>
                  </a:cxn>
                  <a:cxn ang="0">
                    <a:pos x="52" y="101"/>
                  </a:cxn>
                  <a:cxn ang="0">
                    <a:pos x="56" y="134"/>
                  </a:cxn>
                  <a:cxn ang="0">
                    <a:pos x="59" y="147"/>
                  </a:cxn>
                  <a:cxn ang="0">
                    <a:pos x="49" y="185"/>
                  </a:cxn>
                  <a:cxn ang="0">
                    <a:pos x="27" y="208"/>
                  </a:cxn>
                  <a:cxn ang="0">
                    <a:pos x="14" y="217"/>
                  </a:cxn>
                  <a:cxn ang="0">
                    <a:pos x="3" y="226"/>
                  </a:cxn>
                  <a:cxn ang="0">
                    <a:pos x="3" y="234"/>
                  </a:cxn>
                  <a:cxn ang="0">
                    <a:pos x="14" y="272"/>
                  </a:cxn>
                  <a:cxn ang="0">
                    <a:pos x="37" y="285"/>
                  </a:cxn>
                  <a:cxn ang="0">
                    <a:pos x="46" y="323"/>
                  </a:cxn>
                  <a:cxn ang="0">
                    <a:pos x="89" y="348"/>
                  </a:cxn>
                  <a:cxn ang="0">
                    <a:pos x="91" y="349"/>
                  </a:cxn>
                  <a:cxn ang="0">
                    <a:pos x="110" y="459"/>
                  </a:cxn>
                </a:cxnLst>
                <a:rect l="0" t="0" r="r" b="b"/>
                <a:pathLst>
                  <a:path w="218" h="462">
                    <a:moveTo>
                      <a:pt x="111" y="462"/>
                    </a:moveTo>
                    <a:lnTo>
                      <a:pt x="123" y="461"/>
                    </a:lnTo>
                    <a:lnTo>
                      <a:pt x="135" y="452"/>
                    </a:lnTo>
                    <a:lnTo>
                      <a:pt x="145" y="444"/>
                    </a:lnTo>
                    <a:lnTo>
                      <a:pt x="151" y="434"/>
                    </a:lnTo>
                    <a:lnTo>
                      <a:pt x="151" y="424"/>
                    </a:lnTo>
                    <a:lnTo>
                      <a:pt x="145" y="396"/>
                    </a:lnTo>
                    <a:lnTo>
                      <a:pt x="147" y="387"/>
                    </a:lnTo>
                    <a:lnTo>
                      <a:pt x="151" y="379"/>
                    </a:lnTo>
                    <a:lnTo>
                      <a:pt x="164" y="373"/>
                    </a:lnTo>
                    <a:lnTo>
                      <a:pt x="174" y="365"/>
                    </a:lnTo>
                    <a:lnTo>
                      <a:pt x="178" y="355"/>
                    </a:lnTo>
                    <a:lnTo>
                      <a:pt x="207" y="336"/>
                    </a:lnTo>
                    <a:lnTo>
                      <a:pt x="213" y="331"/>
                    </a:lnTo>
                    <a:lnTo>
                      <a:pt x="218" y="320"/>
                    </a:lnTo>
                    <a:lnTo>
                      <a:pt x="217" y="284"/>
                    </a:lnTo>
                    <a:lnTo>
                      <a:pt x="218" y="281"/>
                    </a:lnTo>
                    <a:lnTo>
                      <a:pt x="212" y="277"/>
                    </a:lnTo>
                    <a:lnTo>
                      <a:pt x="208" y="278"/>
                    </a:lnTo>
                    <a:lnTo>
                      <a:pt x="202" y="278"/>
                    </a:lnTo>
                    <a:lnTo>
                      <a:pt x="198" y="273"/>
                    </a:lnTo>
                    <a:lnTo>
                      <a:pt x="198" y="269"/>
                    </a:lnTo>
                    <a:lnTo>
                      <a:pt x="191" y="251"/>
                    </a:lnTo>
                    <a:lnTo>
                      <a:pt x="186" y="251"/>
                    </a:lnTo>
                    <a:lnTo>
                      <a:pt x="177" y="257"/>
                    </a:lnTo>
                    <a:lnTo>
                      <a:pt x="172" y="252"/>
                    </a:lnTo>
                    <a:lnTo>
                      <a:pt x="170" y="246"/>
                    </a:lnTo>
                    <a:lnTo>
                      <a:pt x="164" y="249"/>
                    </a:lnTo>
                    <a:lnTo>
                      <a:pt x="159" y="249"/>
                    </a:lnTo>
                    <a:lnTo>
                      <a:pt x="153" y="246"/>
                    </a:lnTo>
                    <a:lnTo>
                      <a:pt x="142" y="239"/>
                    </a:lnTo>
                    <a:lnTo>
                      <a:pt x="138" y="226"/>
                    </a:lnTo>
                    <a:lnTo>
                      <a:pt x="138" y="215"/>
                    </a:lnTo>
                    <a:lnTo>
                      <a:pt x="150" y="219"/>
                    </a:lnTo>
                    <a:lnTo>
                      <a:pt x="150" y="210"/>
                    </a:lnTo>
                    <a:lnTo>
                      <a:pt x="153" y="203"/>
                    </a:lnTo>
                    <a:lnTo>
                      <a:pt x="160" y="201"/>
                    </a:lnTo>
                    <a:lnTo>
                      <a:pt x="166" y="195"/>
                    </a:lnTo>
                    <a:lnTo>
                      <a:pt x="172" y="192"/>
                    </a:lnTo>
                    <a:lnTo>
                      <a:pt x="185" y="181"/>
                    </a:lnTo>
                    <a:lnTo>
                      <a:pt x="192" y="174"/>
                    </a:lnTo>
                    <a:lnTo>
                      <a:pt x="198" y="163"/>
                    </a:lnTo>
                    <a:lnTo>
                      <a:pt x="207" y="140"/>
                    </a:lnTo>
                    <a:lnTo>
                      <a:pt x="204" y="132"/>
                    </a:lnTo>
                    <a:lnTo>
                      <a:pt x="202" y="116"/>
                    </a:lnTo>
                    <a:lnTo>
                      <a:pt x="194" y="111"/>
                    </a:lnTo>
                    <a:lnTo>
                      <a:pt x="191" y="104"/>
                    </a:lnTo>
                    <a:lnTo>
                      <a:pt x="181" y="101"/>
                    </a:lnTo>
                    <a:lnTo>
                      <a:pt x="176" y="95"/>
                    </a:lnTo>
                    <a:lnTo>
                      <a:pt x="172" y="79"/>
                    </a:lnTo>
                    <a:lnTo>
                      <a:pt x="175" y="66"/>
                    </a:lnTo>
                    <a:lnTo>
                      <a:pt x="183" y="59"/>
                    </a:lnTo>
                    <a:lnTo>
                      <a:pt x="194" y="55"/>
                    </a:lnTo>
                    <a:lnTo>
                      <a:pt x="207" y="31"/>
                    </a:lnTo>
                    <a:lnTo>
                      <a:pt x="201" y="19"/>
                    </a:lnTo>
                    <a:lnTo>
                      <a:pt x="194" y="19"/>
                    </a:lnTo>
                    <a:lnTo>
                      <a:pt x="188" y="27"/>
                    </a:lnTo>
                    <a:lnTo>
                      <a:pt x="182" y="32"/>
                    </a:lnTo>
                    <a:lnTo>
                      <a:pt x="175" y="35"/>
                    </a:lnTo>
                    <a:lnTo>
                      <a:pt x="171" y="39"/>
                    </a:lnTo>
                    <a:lnTo>
                      <a:pt x="160" y="35"/>
                    </a:lnTo>
                    <a:lnTo>
                      <a:pt x="161" y="24"/>
                    </a:lnTo>
                    <a:lnTo>
                      <a:pt x="156" y="15"/>
                    </a:lnTo>
                    <a:lnTo>
                      <a:pt x="155" y="9"/>
                    </a:lnTo>
                    <a:lnTo>
                      <a:pt x="156" y="7"/>
                    </a:lnTo>
                    <a:lnTo>
                      <a:pt x="138" y="0"/>
                    </a:lnTo>
                    <a:lnTo>
                      <a:pt x="128" y="0"/>
                    </a:lnTo>
                    <a:lnTo>
                      <a:pt x="115" y="2"/>
                    </a:lnTo>
                    <a:lnTo>
                      <a:pt x="104" y="7"/>
                    </a:lnTo>
                    <a:lnTo>
                      <a:pt x="91" y="13"/>
                    </a:lnTo>
                    <a:lnTo>
                      <a:pt x="83" y="19"/>
                    </a:lnTo>
                    <a:lnTo>
                      <a:pt x="79" y="24"/>
                    </a:lnTo>
                    <a:lnTo>
                      <a:pt x="75" y="25"/>
                    </a:lnTo>
                    <a:lnTo>
                      <a:pt x="73" y="31"/>
                    </a:lnTo>
                    <a:lnTo>
                      <a:pt x="68" y="35"/>
                    </a:lnTo>
                    <a:lnTo>
                      <a:pt x="62" y="41"/>
                    </a:lnTo>
                    <a:lnTo>
                      <a:pt x="53" y="50"/>
                    </a:lnTo>
                    <a:lnTo>
                      <a:pt x="51" y="55"/>
                    </a:lnTo>
                    <a:lnTo>
                      <a:pt x="57" y="57"/>
                    </a:lnTo>
                    <a:lnTo>
                      <a:pt x="58" y="61"/>
                    </a:lnTo>
                    <a:lnTo>
                      <a:pt x="53" y="93"/>
                    </a:lnTo>
                    <a:lnTo>
                      <a:pt x="52" y="101"/>
                    </a:lnTo>
                    <a:lnTo>
                      <a:pt x="54" y="111"/>
                    </a:lnTo>
                    <a:lnTo>
                      <a:pt x="56" y="134"/>
                    </a:lnTo>
                    <a:lnTo>
                      <a:pt x="59" y="140"/>
                    </a:lnTo>
                    <a:lnTo>
                      <a:pt x="59" y="147"/>
                    </a:lnTo>
                    <a:lnTo>
                      <a:pt x="53" y="171"/>
                    </a:lnTo>
                    <a:lnTo>
                      <a:pt x="49" y="185"/>
                    </a:lnTo>
                    <a:lnTo>
                      <a:pt x="30" y="197"/>
                    </a:lnTo>
                    <a:lnTo>
                      <a:pt x="27" y="208"/>
                    </a:lnTo>
                    <a:lnTo>
                      <a:pt x="19" y="212"/>
                    </a:lnTo>
                    <a:lnTo>
                      <a:pt x="14" y="217"/>
                    </a:lnTo>
                    <a:lnTo>
                      <a:pt x="13" y="220"/>
                    </a:lnTo>
                    <a:lnTo>
                      <a:pt x="3" y="226"/>
                    </a:lnTo>
                    <a:lnTo>
                      <a:pt x="0" y="226"/>
                    </a:lnTo>
                    <a:lnTo>
                      <a:pt x="3" y="234"/>
                    </a:lnTo>
                    <a:lnTo>
                      <a:pt x="8" y="246"/>
                    </a:lnTo>
                    <a:lnTo>
                      <a:pt x="14" y="272"/>
                    </a:lnTo>
                    <a:lnTo>
                      <a:pt x="32" y="279"/>
                    </a:lnTo>
                    <a:lnTo>
                      <a:pt x="37" y="285"/>
                    </a:lnTo>
                    <a:lnTo>
                      <a:pt x="46" y="305"/>
                    </a:lnTo>
                    <a:lnTo>
                      <a:pt x="46" y="323"/>
                    </a:lnTo>
                    <a:lnTo>
                      <a:pt x="64" y="336"/>
                    </a:lnTo>
                    <a:lnTo>
                      <a:pt x="89" y="348"/>
                    </a:lnTo>
                    <a:lnTo>
                      <a:pt x="91" y="348"/>
                    </a:lnTo>
                    <a:lnTo>
                      <a:pt x="91" y="349"/>
                    </a:lnTo>
                    <a:lnTo>
                      <a:pt x="105" y="422"/>
                    </a:lnTo>
                    <a:lnTo>
                      <a:pt x="110" y="459"/>
                    </a:lnTo>
                    <a:lnTo>
                      <a:pt x="111" y="46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3" name="Freeform 122">
                <a:extLst>
                  <a:ext uri="{FF2B5EF4-FFF2-40B4-BE49-F238E27FC236}">
                    <a16:creationId xmlns:a16="http://schemas.microsoft.com/office/drawing/2014/main" id="{F6D17F44-50A5-4B67-9EFD-02047173B213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187155" y="3115022"/>
                <a:ext cx="195263" cy="192088"/>
              </a:xfrm>
              <a:custGeom>
                <a:avLst/>
                <a:gdLst/>
                <a:ahLst/>
                <a:cxnLst>
                  <a:cxn ang="0">
                    <a:pos x="24" y="438"/>
                  </a:cxn>
                  <a:cxn ang="0">
                    <a:pos x="24" y="265"/>
                  </a:cxn>
                  <a:cxn ang="0">
                    <a:pos x="7" y="146"/>
                  </a:cxn>
                  <a:cxn ang="0">
                    <a:pos x="1" y="120"/>
                  </a:cxn>
                  <a:cxn ang="0">
                    <a:pos x="3" y="90"/>
                  </a:cxn>
                  <a:cxn ang="0">
                    <a:pos x="15" y="74"/>
                  </a:cxn>
                  <a:cxn ang="0">
                    <a:pos x="7" y="22"/>
                  </a:cxn>
                  <a:cxn ang="0">
                    <a:pos x="18" y="2"/>
                  </a:cxn>
                  <a:cxn ang="0">
                    <a:pos x="35" y="8"/>
                  </a:cxn>
                  <a:cxn ang="0">
                    <a:pos x="91" y="7"/>
                  </a:cxn>
                  <a:cxn ang="0">
                    <a:pos x="153" y="27"/>
                  </a:cxn>
                  <a:cxn ang="0">
                    <a:pos x="185" y="38"/>
                  </a:cxn>
                  <a:cxn ang="0">
                    <a:pos x="228" y="45"/>
                  </a:cxn>
                  <a:cxn ang="0">
                    <a:pos x="269" y="40"/>
                  </a:cxn>
                  <a:cxn ang="0">
                    <a:pos x="311" y="13"/>
                  </a:cxn>
                  <a:cxn ang="0">
                    <a:pos x="336" y="8"/>
                  </a:cxn>
                  <a:cxn ang="0">
                    <a:pos x="322" y="20"/>
                  </a:cxn>
                  <a:cxn ang="0">
                    <a:pos x="349" y="13"/>
                  </a:cxn>
                  <a:cxn ang="0">
                    <a:pos x="365" y="11"/>
                  </a:cxn>
                  <a:cxn ang="0">
                    <a:pos x="400" y="6"/>
                  </a:cxn>
                  <a:cxn ang="0">
                    <a:pos x="408" y="16"/>
                  </a:cxn>
                  <a:cxn ang="0">
                    <a:pos x="426" y="28"/>
                  </a:cxn>
                  <a:cxn ang="0">
                    <a:pos x="447" y="40"/>
                  </a:cxn>
                  <a:cxn ang="0">
                    <a:pos x="463" y="34"/>
                  </a:cxn>
                  <a:cxn ang="0">
                    <a:pos x="510" y="29"/>
                  </a:cxn>
                  <a:cxn ang="0">
                    <a:pos x="523" y="35"/>
                  </a:cxn>
                  <a:cxn ang="0">
                    <a:pos x="561" y="144"/>
                  </a:cxn>
                  <a:cxn ang="0">
                    <a:pos x="539" y="211"/>
                  </a:cxn>
                  <a:cxn ang="0">
                    <a:pos x="538" y="234"/>
                  </a:cxn>
                  <a:cxn ang="0">
                    <a:pos x="518" y="242"/>
                  </a:cxn>
                  <a:cxn ang="0">
                    <a:pos x="486" y="207"/>
                  </a:cxn>
                  <a:cxn ang="0">
                    <a:pos x="473" y="175"/>
                  </a:cxn>
                  <a:cxn ang="0">
                    <a:pos x="454" y="144"/>
                  </a:cxn>
                  <a:cxn ang="0">
                    <a:pos x="440" y="109"/>
                  </a:cxn>
                  <a:cxn ang="0">
                    <a:pos x="436" y="104"/>
                  </a:cxn>
                  <a:cxn ang="0">
                    <a:pos x="429" y="119"/>
                  </a:cxn>
                  <a:cxn ang="0">
                    <a:pos x="437" y="143"/>
                  </a:cxn>
                  <a:cxn ang="0">
                    <a:pos x="441" y="167"/>
                  </a:cxn>
                  <a:cxn ang="0">
                    <a:pos x="475" y="223"/>
                  </a:cxn>
                  <a:cxn ang="0">
                    <a:pos x="490" y="256"/>
                  </a:cxn>
                  <a:cxn ang="0">
                    <a:pos x="512" y="304"/>
                  </a:cxn>
                  <a:cxn ang="0">
                    <a:pos x="530" y="346"/>
                  </a:cxn>
                  <a:cxn ang="0">
                    <a:pos x="558" y="401"/>
                  </a:cxn>
                  <a:cxn ang="0">
                    <a:pos x="578" y="444"/>
                  </a:cxn>
                  <a:cxn ang="0">
                    <a:pos x="608" y="471"/>
                  </a:cxn>
                  <a:cxn ang="0">
                    <a:pos x="598" y="476"/>
                  </a:cxn>
                  <a:cxn ang="0">
                    <a:pos x="598" y="488"/>
                  </a:cxn>
                  <a:cxn ang="0">
                    <a:pos x="581" y="545"/>
                  </a:cxn>
                  <a:cxn ang="0">
                    <a:pos x="526" y="578"/>
                  </a:cxn>
                  <a:cxn ang="0">
                    <a:pos x="473" y="592"/>
                  </a:cxn>
                  <a:cxn ang="0">
                    <a:pos x="378" y="579"/>
                  </a:cxn>
                  <a:cxn ang="0">
                    <a:pos x="366" y="590"/>
                  </a:cxn>
                  <a:cxn ang="0">
                    <a:pos x="233" y="590"/>
                  </a:cxn>
                  <a:cxn ang="0">
                    <a:pos x="77" y="590"/>
                  </a:cxn>
                </a:cxnLst>
                <a:rect l="0" t="0" r="r" b="b"/>
                <a:pathLst>
                  <a:path w="612" h="605">
                    <a:moveTo>
                      <a:pt x="24" y="552"/>
                    </a:moveTo>
                    <a:lnTo>
                      <a:pt x="24" y="496"/>
                    </a:lnTo>
                    <a:lnTo>
                      <a:pt x="24" y="438"/>
                    </a:lnTo>
                    <a:lnTo>
                      <a:pt x="24" y="382"/>
                    </a:lnTo>
                    <a:lnTo>
                      <a:pt x="24" y="324"/>
                    </a:lnTo>
                    <a:lnTo>
                      <a:pt x="24" y="265"/>
                    </a:lnTo>
                    <a:lnTo>
                      <a:pt x="24" y="207"/>
                    </a:lnTo>
                    <a:lnTo>
                      <a:pt x="24" y="164"/>
                    </a:lnTo>
                    <a:lnTo>
                      <a:pt x="7" y="146"/>
                    </a:lnTo>
                    <a:lnTo>
                      <a:pt x="10" y="133"/>
                    </a:lnTo>
                    <a:lnTo>
                      <a:pt x="8" y="130"/>
                    </a:lnTo>
                    <a:lnTo>
                      <a:pt x="1" y="120"/>
                    </a:lnTo>
                    <a:lnTo>
                      <a:pt x="0" y="99"/>
                    </a:lnTo>
                    <a:lnTo>
                      <a:pt x="0" y="95"/>
                    </a:lnTo>
                    <a:lnTo>
                      <a:pt x="3" y="90"/>
                    </a:lnTo>
                    <a:lnTo>
                      <a:pt x="13" y="86"/>
                    </a:lnTo>
                    <a:lnTo>
                      <a:pt x="13" y="83"/>
                    </a:lnTo>
                    <a:lnTo>
                      <a:pt x="15" y="74"/>
                    </a:lnTo>
                    <a:lnTo>
                      <a:pt x="12" y="57"/>
                    </a:lnTo>
                    <a:lnTo>
                      <a:pt x="11" y="30"/>
                    </a:lnTo>
                    <a:lnTo>
                      <a:pt x="7" y="22"/>
                    </a:lnTo>
                    <a:lnTo>
                      <a:pt x="7" y="19"/>
                    </a:lnTo>
                    <a:lnTo>
                      <a:pt x="15" y="11"/>
                    </a:lnTo>
                    <a:lnTo>
                      <a:pt x="18" y="2"/>
                    </a:lnTo>
                    <a:lnTo>
                      <a:pt x="26" y="0"/>
                    </a:lnTo>
                    <a:lnTo>
                      <a:pt x="28" y="6"/>
                    </a:lnTo>
                    <a:lnTo>
                      <a:pt x="35" y="8"/>
                    </a:lnTo>
                    <a:lnTo>
                      <a:pt x="54" y="3"/>
                    </a:lnTo>
                    <a:lnTo>
                      <a:pt x="67" y="3"/>
                    </a:lnTo>
                    <a:lnTo>
                      <a:pt x="91" y="7"/>
                    </a:lnTo>
                    <a:lnTo>
                      <a:pt x="123" y="12"/>
                    </a:lnTo>
                    <a:lnTo>
                      <a:pt x="142" y="19"/>
                    </a:lnTo>
                    <a:lnTo>
                      <a:pt x="153" y="27"/>
                    </a:lnTo>
                    <a:lnTo>
                      <a:pt x="169" y="29"/>
                    </a:lnTo>
                    <a:lnTo>
                      <a:pt x="177" y="31"/>
                    </a:lnTo>
                    <a:lnTo>
                      <a:pt x="185" y="38"/>
                    </a:lnTo>
                    <a:lnTo>
                      <a:pt x="201" y="38"/>
                    </a:lnTo>
                    <a:lnTo>
                      <a:pt x="214" y="39"/>
                    </a:lnTo>
                    <a:lnTo>
                      <a:pt x="228" y="45"/>
                    </a:lnTo>
                    <a:lnTo>
                      <a:pt x="239" y="52"/>
                    </a:lnTo>
                    <a:lnTo>
                      <a:pt x="255" y="47"/>
                    </a:lnTo>
                    <a:lnTo>
                      <a:pt x="269" y="40"/>
                    </a:lnTo>
                    <a:lnTo>
                      <a:pt x="285" y="28"/>
                    </a:lnTo>
                    <a:lnTo>
                      <a:pt x="301" y="20"/>
                    </a:lnTo>
                    <a:lnTo>
                      <a:pt x="311" y="13"/>
                    </a:lnTo>
                    <a:lnTo>
                      <a:pt x="324" y="12"/>
                    </a:lnTo>
                    <a:lnTo>
                      <a:pt x="334" y="8"/>
                    </a:lnTo>
                    <a:lnTo>
                      <a:pt x="336" y="8"/>
                    </a:lnTo>
                    <a:lnTo>
                      <a:pt x="336" y="11"/>
                    </a:lnTo>
                    <a:lnTo>
                      <a:pt x="324" y="16"/>
                    </a:lnTo>
                    <a:lnTo>
                      <a:pt x="322" y="20"/>
                    </a:lnTo>
                    <a:lnTo>
                      <a:pt x="324" y="20"/>
                    </a:lnTo>
                    <a:lnTo>
                      <a:pt x="344" y="17"/>
                    </a:lnTo>
                    <a:lnTo>
                      <a:pt x="349" y="13"/>
                    </a:lnTo>
                    <a:lnTo>
                      <a:pt x="354" y="7"/>
                    </a:lnTo>
                    <a:lnTo>
                      <a:pt x="361" y="11"/>
                    </a:lnTo>
                    <a:lnTo>
                      <a:pt x="365" y="11"/>
                    </a:lnTo>
                    <a:lnTo>
                      <a:pt x="388" y="11"/>
                    </a:lnTo>
                    <a:lnTo>
                      <a:pt x="390" y="11"/>
                    </a:lnTo>
                    <a:lnTo>
                      <a:pt x="400" y="6"/>
                    </a:lnTo>
                    <a:lnTo>
                      <a:pt x="401" y="8"/>
                    </a:lnTo>
                    <a:lnTo>
                      <a:pt x="405" y="14"/>
                    </a:lnTo>
                    <a:lnTo>
                      <a:pt x="408" y="16"/>
                    </a:lnTo>
                    <a:lnTo>
                      <a:pt x="411" y="20"/>
                    </a:lnTo>
                    <a:lnTo>
                      <a:pt x="416" y="24"/>
                    </a:lnTo>
                    <a:lnTo>
                      <a:pt x="426" y="28"/>
                    </a:lnTo>
                    <a:lnTo>
                      <a:pt x="431" y="35"/>
                    </a:lnTo>
                    <a:lnTo>
                      <a:pt x="435" y="40"/>
                    </a:lnTo>
                    <a:lnTo>
                      <a:pt x="447" y="40"/>
                    </a:lnTo>
                    <a:lnTo>
                      <a:pt x="456" y="39"/>
                    </a:lnTo>
                    <a:lnTo>
                      <a:pt x="459" y="35"/>
                    </a:lnTo>
                    <a:lnTo>
                      <a:pt x="463" y="34"/>
                    </a:lnTo>
                    <a:lnTo>
                      <a:pt x="468" y="40"/>
                    </a:lnTo>
                    <a:lnTo>
                      <a:pt x="491" y="38"/>
                    </a:lnTo>
                    <a:lnTo>
                      <a:pt x="510" y="29"/>
                    </a:lnTo>
                    <a:lnTo>
                      <a:pt x="521" y="20"/>
                    </a:lnTo>
                    <a:lnTo>
                      <a:pt x="523" y="30"/>
                    </a:lnTo>
                    <a:lnTo>
                      <a:pt x="523" y="35"/>
                    </a:lnTo>
                    <a:lnTo>
                      <a:pt x="527" y="41"/>
                    </a:lnTo>
                    <a:lnTo>
                      <a:pt x="545" y="99"/>
                    </a:lnTo>
                    <a:lnTo>
                      <a:pt x="561" y="144"/>
                    </a:lnTo>
                    <a:lnTo>
                      <a:pt x="554" y="164"/>
                    </a:lnTo>
                    <a:lnTo>
                      <a:pt x="549" y="187"/>
                    </a:lnTo>
                    <a:lnTo>
                      <a:pt x="539" y="211"/>
                    </a:lnTo>
                    <a:lnTo>
                      <a:pt x="539" y="221"/>
                    </a:lnTo>
                    <a:lnTo>
                      <a:pt x="539" y="228"/>
                    </a:lnTo>
                    <a:lnTo>
                      <a:pt x="538" y="234"/>
                    </a:lnTo>
                    <a:lnTo>
                      <a:pt x="534" y="238"/>
                    </a:lnTo>
                    <a:lnTo>
                      <a:pt x="527" y="242"/>
                    </a:lnTo>
                    <a:lnTo>
                      <a:pt x="518" y="242"/>
                    </a:lnTo>
                    <a:lnTo>
                      <a:pt x="510" y="235"/>
                    </a:lnTo>
                    <a:lnTo>
                      <a:pt x="499" y="219"/>
                    </a:lnTo>
                    <a:lnTo>
                      <a:pt x="486" y="207"/>
                    </a:lnTo>
                    <a:lnTo>
                      <a:pt x="476" y="192"/>
                    </a:lnTo>
                    <a:lnTo>
                      <a:pt x="474" y="189"/>
                    </a:lnTo>
                    <a:lnTo>
                      <a:pt x="473" y="175"/>
                    </a:lnTo>
                    <a:lnTo>
                      <a:pt x="469" y="165"/>
                    </a:lnTo>
                    <a:lnTo>
                      <a:pt x="458" y="154"/>
                    </a:lnTo>
                    <a:lnTo>
                      <a:pt x="454" y="144"/>
                    </a:lnTo>
                    <a:lnTo>
                      <a:pt x="447" y="135"/>
                    </a:lnTo>
                    <a:lnTo>
                      <a:pt x="442" y="115"/>
                    </a:lnTo>
                    <a:lnTo>
                      <a:pt x="440" y="109"/>
                    </a:lnTo>
                    <a:lnTo>
                      <a:pt x="438" y="105"/>
                    </a:lnTo>
                    <a:lnTo>
                      <a:pt x="436" y="104"/>
                    </a:lnTo>
                    <a:lnTo>
                      <a:pt x="436" y="104"/>
                    </a:lnTo>
                    <a:lnTo>
                      <a:pt x="432" y="108"/>
                    </a:lnTo>
                    <a:lnTo>
                      <a:pt x="433" y="113"/>
                    </a:lnTo>
                    <a:lnTo>
                      <a:pt x="429" y="119"/>
                    </a:lnTo>
                    <a:lnTo>
                      <a:pt x="427" y="131"/>
                    </a:lnTo>
                    <a:lnTo>
                      <a:pt x="429" y="135"/>
                    </a:lnTo>
                    <a:lnTo>
                      <a:pt x="437" y="143"/>
                    </a:lnTo>
                    <a:lnTo>
                      <a:pt x="440" y="148"/>
                    </a:lnTo>
                    <a:lnTo>
                      <a:pt x="442" y="154"/>
                    </a:lnTo>
                    <a:lnTo>
                      <a:pt x="441" y="167"/>
                    </a:lnTo>
                    <a:lnTo>
                      <a:pt x="443" y="174"/>
                    </a:lnTo>
                    <a:lnTo>
                      <a:pt x="458" y="203"/>
                    </a:lnTo>
                    <a:lnTo>
                      <a:pt x="475" y="223"/>
                    </a:lnTo>
                    <a:lnTo>
                      <a:pt x="483" y="230"/>
                    </a:lnTo>
                    <a:lnTo>
                      <a:pt x="487" y="232"/>
                    </a:lnTo>
                    <a:lnTo>
                      <a:pt x="490" y="256"/>
                    </a:lnTo>
                    <a:lnTo>
                      <a:pt x="495" y="265"/>
                    </a:lnTo>
                    <a:lnTo>
                      <a:pt x="506" y="278"/>
                    </a:lnTo>
                    <a:lnTo>
                      <a:pt x="512" y="304"/>
                    </a:lnTo>
                    <a:lnTo>
                      <a:pt x="515" y="314"/>
                    </a:lnTo>
                    <a:lnTo>
                      <a:pt x="517" y="323"/>
                    </a:lnTo>
                    <a:lnTo>
                      <a:pt x="530" y="346"/>
                    </a:lnTo>
                    <a:lnTo>
                      <a:pt x="535" y="362"/>
                    </a:lnTo>
                    <a:lnTo>
                      <a:pt x="545" y="374"/>
                    </a:lnTo>
                    <a:lnTo>
                      <a:pt x="558" y="401"/>
                    </a:lnTo>
                    <a:lnTo>
                      <a:pt x="562" y="412"/>
                    </a:lnTo>
                    <a:lnTo>
                      <a:pt x="567" y="418"/>
                    </a:lnTo>
                    <a:lnTo>
                      <a:pt x="578" y="444"/>
                    </a:lnTo>
                    <a:lnTo>
                      <a:pt x="588" y="455"/>
                    </a:lnTo>
                    <a:lnTo>
                      <a:pt x="604" y="469"/>
                    </a:lnTo>
                    <a:lnTo>
                      <a:pt x="608" y="471"/>
                    </a:lnTo>
                    <a:lnTo>
                      <a:pt x="612" y="476"/>
                    </a:lnTo>
                    <a:lnTo>
                      <a:pt x="612" y="479"/>
                    </a:lnTo>
                    <a:lnTo>
                      <a:pt x="598" y="476"/>
                    </a:lnTo>
                    <a:lnTo>
                      <a:pt x="596" y="476"/>
                    </a:lnTo>
                    <a:lnTo>
                      <a:pt x="594" y="479"/>
                    </a:lnTo>
                    <a:lnTo>
                      <a:pt x="598" y="488"/>
                    </a:lnTo>
                    <a:lnTo>
                      <a:pt x="599" y="513"/>
                    </a:lnTo>
                    <a:lnTo>
                      <a:pt x="603" y="525"/>
                    </a:lnTo>
                    <a:lnTo>
                      <a:pt x="581" y="545"/>
                    </a:lnTo>
                    <a:lnTo>
                      <a:pt x="567" y="540"/>
                    </a:lnTo>
                    <a:lnTo>
                      <a:pt x="555" y="571"/>
                    </a:lnTo>
                    <a:lnTo>
                      <a:pt x="526" y="578"/>
                    </a:lnTo>
                    <a:lnTo>
                      <a:pt x="518" y="603"/>
                    </a:lnTo>
                    <a:lnTo>
                      <a:pt x="491" y="605"/>
                    </a:lnTo>
                    <a:lnTo>
                      <a:pt x="473" y="592"/>
                    </a:lnTo>
                    <a:lnTo>
                      <a:pt x="376" y="590"/>
                    </a:lnTo>
                    <a:lnTo>
                      <a:pt x="381" y="579"/>
                    </a:lnTo>
                    <a:lnTo>
                      <a:pt x="378" y="579"/>
                    </a:lnTo>
                    <a:lnTo>
                      <a:pt x="376" y="578"/>
                    </a:lnTo>
                    <a:lnTo>
                      <a:pt x="373" y="578"/>
                    </a:lnTo>
                    <a:lnTo>
                      <a:pt x="366" y="590"/>
                    </a:lnTo>
                    <a:lnTo>
                      <a:pt x="338" y="590"/>
                    </a:lnTo>
                    <a:lnTo>
                      <a:pt x="285" y="590"/>
                    </a:lnTo>
                    <a:lnTo>
                      <a:pt x="233" y="590"/>
                    </a:lnTo>
                    <a:lnTo>
                      <a:pt x="180" y="590"/>
                    </a:lnTo>
                    <a:lnTo>
                      <a:pt x="129" y="590"/>
                    </a:lnTo>
                    <a:lnTo>
                      <a:pt x="77" y="590"/>
                    </a:lnTo>
                    <a:lnTo>
                      <a:pt x="24" y="590"/>
                    </a:lnTo>
                    <a:lnTo>
                      <a:pt x="24" y="55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4" name="Freeform 123">
                <a:extLst>
                  <a:ext uri="{FF2B5EF4-FFF2-40B4-BE49-F238E27FC236}">
                    <a16:creationId xmlns:a16="http://schemas.microsoft.com/office/drawing/2014/main" id="{42D3AD09-EF02-425A-B888-AC23793DF5BF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610893" y="2999134"/>
                <a:ext cx="352425" cy="358775"/>
              </a:xfrm>
              <a:custGeom>
                <a:avLst/>
                <a:gdLst/>
                <a:ahLst/>
                <a:cxnLst>
                  <a:cxn ang="0">
                    <a:pos x="0" y="608"/>
                  </a:cxn>
                  <a:cxn ang="0">
                    <a:pos x="66" y="499"/>
                  </a:cxn>
                  <a:cxn ang="0">
                    <a:pos x="97" y="485"/>
                  </a:cxn>
                  <a:cxn ang="0">
                    <a:pos x="114" y="474"/>
                  </a:cxn>
                  <a:cxn ang="0">
                    <a:pos x="178" y="463"/>
                  </a:cxn>
                  <a:cxn ang="0">
                    <a:pos x="196" y="437"/>
                  </a:cxn>
                  <a:cxn ang="0">
                    <a:pos x="274" y="403"/>
                  </a:cxn>
                  <a:cxn ang="0">
                    <a:pos x="267" y="390"/>
                  </a:cxn>
                  <a:cxn ang="0">
                    <a:pos x="268" y="372"/>
                  </a:cxn>
                  <a:cxn ang="0">
                    <a:pos x="268" y="355"/>
                  </a:cxn>
                  <a:cxn ang="0">
                    <a:pos x="308" y="348"/>
                  </a:cxn>
                  <a:cxn ang="0">
                    <a:pos x="316" y="328"/>
                  </a:cxn>
                  <a:cxn ang="0">
                    <a:pos x="371" y="324"/>
                  </a:cxn>
                  <a:cxn ang="0">
                    <a:pos x="409" y="327"/>
                  </a:cxn>
                  <a:cxn ang="0">
                    <a:pos x="416" y="304"/>
                  </a:cxn>
                  <a:cxn ang="0">
                    <a:pos x="393" y="268"/>
                  </a:cxn>
                  <a:cxn ang="0">
                    <a:pos x="391" y="238"/>
                  </a:cxn>
                  <a:cxn ang="0">
                    <a:pos x="387" y="204"/>
                  </a:cxn>
                  <a:cxn ang="0">
                    <a:pos x="381" y="167"/>
                  </a:cxn>
                  <a:cxn ang="0">
                    <a:pos x="373" y="155"/>
                  </a:cxn>
                  <a:cxn ang="0">
                    <a:pos x="371" y="137"/>
                  </a:cxn>
                  <a:cxn ang="0">
                    <a:pos x="438" y="91"/>
                  </a:cxn>
                  <a:cxn ang="0">
                    <a:pos x="484" y="73"/>
                  </a:cxn>
                  <a:cxn ang="0">
                    <a:pos x="543" y="41"/>
                  </a:cxn>
                  <a:cxn ang="0">
                    <a:pos x="640" y="20"/>
                  </a:cxn>
                  <a:cxn ang="0">
                    <a:pos x="689" y="14"/>
                  </a:cxn>
                  <a:cxn ang="0">
                    <a:pos x="764" y="27"/>
                  </a:cxn>
                  <a:cxn ang="0">
                    <a:pos x="819" y="0"/>
                  </a:cxn>
                  <a:cxn ang="0">
                    <a:pos x="866" y="9"/>
                  </a:cxn>
                  <a:cxn ang="0">
                    <a:pos x="921" y="10"/>
                  </a:cxn>
                  <a:cxn ang="0">
                    <a:pos x="935" y="26"/>
                  </a:cxn>
                  <a:cxn ang="0">
                    <a:pos x="926" y="78"/>
                  </a:cxn>
                  <a:cxn ang="0">
                    <a:pos x="932" y="132"/>
                  </a:cxn>
                  <a:cxn ang="0">
                    <a:pos x="892" y="197"/>
                  </a:cxn>
                  <a:cxn ang="0">
                    <a:pos x="876" y="219"/>
                  </a:cxn>
                  <a:cxn ang="0">
                    <a:pos x="919" y="290"/>
                  </a:cxn>
                  <a:cxn ang="0">
                    <a:pos x="964" y="334"/>
                  </a:cxn>
                  <a:cxn ang="0">
                    <a:pos x="973" y="457"/>
                  </a:cxn>
                  <a:cxn ang="0">
                    <a:pos x="1001" y="554"/>
                  </a:cxn>
                  <a:cxn ang="0">
                    <a:pos x="999" y="684"/>
                  </a:cxn>
                  <a:cxn ang="0">
                    <a:pos x="1001" y="737"/>
                  </a:cxn>
                  <a:cxn ang="0">
                    <a:pos x="1048" y="801"/>
                  </a:cxn>
                  <a:cxn ang="0">
                    <a:pos x="1112" y="864"/>
                  </a:cxn>
                  <a:cxn ang="0">
                    <a:pos x="911" y="1005"/>
                  </a:cxn>
                  <a:cxn ang="0">
                    <a:pos x="704" y="1115"/>
                  </a:cxn>
                  <a:cxn ang="0">
                    <a:pos x="663" y="1129"/>
                  </a:cxn>
                  <a:cxn ang="0">
                    <a:pos x="645" y="1109"/>
                  </a:cxn>
                  <a:cxn ang="0">
                    <a:pos x="646" y="1092"/>
                  </a:cxn>
                  <a:cxn ang="0">
                    <a:pos x="644" y="1076"/>
                  </a:cxn>
                  <a:cxn ang="0">
                    <a:pos x="614" y="1064"/>
                  </a:cxn>
                  <a:cxn ang="0">
                    <a:pos x="585" y="1054"/>
                  </a:cxn>
                  <a:cxn ang="0">
                    <a:pos x="560" y="1032"/>
                  </a:cxn>
                  <a:cxn ang="0">
                    <a:pos x="532" y="1016"/>
                  </a:cxn>
                  <a:cxn ang="0">
                    <a:pos x="203" y="773"/>
                  </a:cxn>
                </a:cxnLst>
                <a:rect l="0" t="0" r="r" b="b"/>
                <a:pathLst>
                  <a:path w="1112" h="1129">
                    <a:moveTo>
                      <a:pt x="203" y="773"/>
                    </a:moveTo>
                    <a:lnTo>
                      <a:pt x="126" y="722"/>
                    </a:lnTo>
                    <a:lnTo>
                      <a:pt x="67" y="684"/>
                    </a:lnTo>
                    <a:lnTo>
                      <a:pt x="0" y="640"/>
                    </a:lnTo>
                    <a:lnTo>
                      <a:pt x="0" y="608"/>
                    </a:lnTo>
                    <a:lnTo>
                      <a:pt x="0" y="539"/>
                    </a:lnTo>
                    <a:lnTo>
                      <a:pt x="26" y="519"/>
                    </a:lnTo>
                    <a:lnTo>
                      <a:pt x="47" y="505"/>
                    </a:lnTo>
                    <a:lnTo>
                      <a:pt x="59" y="505"/>
                    </a:lnTo>
                    <a:lnTo>
                      <a:pt x="66" y="499"/>
                    </a:lnTo>
                    <a:lnTo>
                      <a:pt x="72" y="495"/>
                    </a:lnTo>
                    <a:lnTo>
                      <a:pt x="79" y="489"/>
                    </a:lnTo>
                    <a:lnTo>
                      <a:pt x="83" y="485"/>
                    </a:lnTo>
                    <a:lnTo>
                      <a:pt x="90" y="487"/>
                    </a:lnTo>
                    <a:lnTo>
                      <a:pt x="97" y="485"/>
                    </a:lnTo>
                    <a:lnTo>
                      <a:pt x="102" y="488"/>
                    </a:lnTo>
                    <a:lnTo>
                      <a:pt x="110" y="488"/>
                    </a:lnTo>
                    <a:lnTo>
                      <a:pt x="113" y="487"/>
                    </a:lnTo>
                    <a:lnTo>
                      <a:pt x="113" y="478"/>
                    </a:lnTo>
                    <a:lnTo>
                      <a:pt x="114" y="474"/>
                    </a:lnTo>
                    <a:lnTo>
                      <a:pt x="131" y="476"/>
                    </a:lnTo>
                    <a:lnTo>
                      <a:pt x="136" y="473"/>
                    </a:lnTo>
                    <a:lnTo>
                      <a:pt x="145" y="473"/>
                    </a:lnTo>
                    <a:lnTo>
                      <a:pt x="161" y="471"/>
                    </a:lnTo>
                    <a:lnTo>
                      <a:pt x="178" y="463"/>
                    </a:lnTo>
                    <a:lnTo>
                      <a:pt x="184" y="458"/>
                    </a:lnTo>
                    <a:lnTo>
                      <a:pt x="190" y="453"/>
                    </a:lnTo>
                    <a:lnTo>
                      <a:pt x="193" y="447"/>
                    </a:lnTo>
                    <a:lnTo>
                      <a:pt x="193" y="445"/>
                    </a:lnTo>
                    <a:lnTo>
                      <a:pt x="196" y="437"/>
                    </a:lnTo>
                    <a:lnTo>
                      <a:pt x="206" y="430"/>
                    </a:lnTo>
                    <a:lnTo>
                      <a:pt x="221" y="424"/>
                    </a:lnTo>
                    <a:lnTo>
                      <a:pt x="227" y="424"/>
                    </a:lnTo>
                    <a:lnTo>
                      <a:pt x="253" y="407"/>
                    </a:lnTo>
                    <a:lnTo>
                      <a:pt x="274" y="403"/>
                    </a:lnTo>
                    <a:lnTo>
                      <a:pt x="276" y="399"/>
                    </a:lnTo>
                    <a:lnTo>
                      <a:pt x="275" y="396"/>
                    </a:lnTo>
                    <a:lnTo>
                      <a:pt x="270" y="392"/>
                    </a:lnTo>
                    <a:lnTo>
                      <a:pt x="269" y="390"/>
                    </a:lnTo>
                    <a:lnTo>
                      <a:pt x="267" y="390"/>
                    </a:lnTo>
                    <a:lnTo>
                      <a:pt x="264" y="391"/>
                    </a:lnTo>
                    <a:lnTo>
                      <a:pt x="263" y="391"/>
                    </a:lnTo>
                    <a:lnTo>
                      <a:pt x="264" y="380"/>
                    </a:lnTo>
                    <a:lnTo>
                      <a:pt x="269" y="375"/>
                    </a:lnTo>
                    <a:lnTo>
                      <a:pt x="268" y="372"/>
                    </a:lnTo>
                    <a:lnTo>
                      <a:pt x="263" y="372"/>
                    </a:lnTo>
                    <a:lnTo>
                      <a:pt x="262" y="370"/>
                    </a:lnTo>
                    <a:lnTo>
                      <a:pt x="262" y="364"/>
                    </a:lnTo>
                    <a:lnTo>
                      <a:pt x="263" y="359"/>
                    </a:lnTo>
                    <a:lnTo>
                      <a:pt x="268" y="355"/>
                    </a:lnTo>
                    <a:lnTo>
                      <a:pt x="273" y="355"/>
                    </a:lnTo>
                    <a:lnTo>
                      <a:pt x="280" y="356"/>
                    </a:lnTo>
                    <a:lnTo>
                      <a:pt x="287" y="355"/>
                    </a:lnTo>
                    <a:lnTo>
                      <a:pt x="295" y="354"/>
                    </a:lnTo>
                    <a:lnTo>
                      <a:pt x="308" y="348"/>
                    </a:lnTo>
                    <a:lnTo>
                      <a:pt x="311" y="345"/>
                    </a:lnTo>
                    <a:lnTo>
                      <a:pt x="312" y="339"/>
                    </a:lnTo>
                    <a:lnTo>
                      <a:pt x="311" y="334"/>
                    </a:lnTo>
                    <a:lnTo>
                      <a:pt x="313" y="329"/>
                    </a:lnTo>
                    <a:lnTo>
                      <a:pt x="316" y="328"/>
                    </a:lnTo>
                    <a:lnTo>
                      <a:pt x="323" y="331"/>
                    </a:lnTo>
                    <a:lnTo>
                      <a:pt x="327" y="329"/>
                    </a:lnTo>
                    <a:lnTo>
                      <a:pt x="330" y="327"/>
                    </a:lnTo>
                    <a:lnTo>
                      <a:pt x="340" y="324"/>
                    </a:lnTo>
                    <a:lnTo>
                      <a:pt x="371" y="324"/>
                    </a:lnTo>
                    <a:lnTo>
                      <a:pt x="376" y="323"/>
                    </a:lnTo>
                    <a:lnTo>
                      <a:pt x="387" y="324"/>
                    </a:lnTo>
                    <a:lnTo>
                      <a:pt x="399" y="324"/>
                    </a:lnTo>
                    <a:lnTo>
                      <a:pt x="407" y="328"/>
                    </a:lnTo>
                    <a:lnTo>
                      <a:pt x="409" y="327"/>
                    </a:lnTo>
                    <a:lnTo>
                      <a:pt x="409" y="324"/>
                    </a:lnTo>
                    <a:lnTo>
                      <a:pt x="407" y="320"/>
                    </a:lnTo>
                    <a:lnTo>
                      <a:pt x="408" y="313"/>
                    </a:lnTo>
                    <a:lnTo>
                      <a:pt x="411" y="306"/>
                    </a:lnTo>
                    <a:lnTo>
                      <a:pt x="416" y="304"/>
                    </a:lnTo>
                    <a:lnTo>
                      <a:pt x="416" y="302"/>
                    </a:lnTo>
                    <a:lnTo>
                      <a:pt x="409" y="297"/>
                    </a:lnTo>
                    <a:lnTo>
                      <a:pt x="400" y="289"/>
                    </a:lnTo>
                    <a:lnTo>
                      <a:pt x="393" y="274"/>
                    </a:lnTo>
                    <a:lnTo>
                      <a:pt x="393" y="268"/>
                    </a:lnTo>
                    <a:lnTo>
                      <a:pt x="391" y="261"/>
                    </a:lnTo>
                    <a:lnTo>
                      <a:pt x="388" y="253"/>
                    </a:lnTo>
                    <a:lnTo>
                      <a:pt x="389" y="248"/>
                    </a:lnTo>
                    <a:lnTo>
                      <a:pt x="391" y="242"/>
                    </a:lnTo>
                    <a:lnTo>
                      <a:pt x="391" y="238"/>
                    </a:lnTo>
                    <a:lnTo>
                      <a:pt x="391" y="234"/>
                    </a:lnTo>
                    <a:lnTo>
                      <a:pt x="383" y="226"/>
                    </a:lnTo>
                    <a:lnTo>
                      <a:pt x="386" y="223"/>
                    </a:lnTo>
                    <a:lnTo>
                      <a:pt x="386" y="213"/>
                    </a:lnTo>
                    <a:lnTo>
                      <a:pt x="387" y="204"/>
                    </a:lnTo>
                    <a:lnTo>
                      <a:pt x="384" y="193"/>
                    </a:lnTo>
                    <a:lnTo>
                      <a:pt x="382" y="186"/>
                    </a:lnTo>
                    <a:lnTo>
                      <a:pt x="386" y="178"/>
                    </a:lnTo>
                    <a:lnTo>
                      <a:pt x="380" y="170"/>
                    </a:lnTo>
                    <a:lnTo>
                      <a:pt x="381" y="167"/>
                    </a:lnTo>
                    <a:lnTo>
                      <a:pt x="382" y="167"/>
                    </a:lnTo>
                    <a:lnTo>
                      <a:pt x="383" y="165"/>
                    </a:lnTo>
                    <a:lnTo>
                      <a:pt x="381" y="161"/>
                    </a:lnTo>
                    <a:lnTo>
                      <a:pt x="377" y="160"/>
                    </a:lnTo>
                    <a:lnTo>
                      <a:pt x="373" y="155"/>
                    </a:lnTo>
                    <a:lnTo>
                      <a:pt x="372" y="153"/>
                    </a:lnTo>
                    <a:lnTo>
                      <a:pt x="366" y="148"/>
                    </a:lnTo>
                    <a:lnTo>
                      <a:pt x="364" y="143"/>
                    </a:lnTo>
                    <a:lnTo>
                      <a:pt x="364" y="138"/>
                    </a:lnTo>
                    <a:lnTo>
                      <a:pt x="371" y="137"/>
                    </a:lnTo>
                    <a:lnTo>
                      <a:pt x="384" y="132"/>
                    </a:lnTo>
                    <a:lnTo>
                      <a:pt x="399" y="123"/>
                    </a:lnTo>
                    <a:lnTo>
                      <a:pt x="418" y="100"/>
                    </a:lnTo>
                    <a:lnTo>
                      <a:pt x="429" y="92"/>
                    </a:lnTo>
                    <a:lnTo>
                      <a:pt x="438" y="91"/>
                    </a:lnTo>
                    <a:lnTo>
                      <a:pt x="445" y="92"/>
                    </a:lnTo>
                    <a:lnTo>
                      <a:pt x="456" y="82"/>
                    </a:lnTo>
                    <a:lnTo>
                      <a:pt x="467" y="87"/>
                    </a:lnTo>
                    <a:lnTo>
                      <a:pt x="478" y="82"/>
                    </a:lnTo>
                    <a:lnTo>
                      <a:pt x="484" y="73"/>
                    </a:lnTo>
                    <a:lnTo>
                      <a:pt x="491" y="65"/>
                    </a:lnTo>
                    <a:lnTo>
                      <a:pt x="497" y="62"/>
                    </a:lnTo>
                    <a:lnTo>
                      <a:pt x="505" y="59"/>
                    </a:lnTo>
                    <a:lnTo>
                      <a:pt x="516" y="51"/>
                    </a:lnTo>
                    <a:lnTo>
                      <a:pt x="543" y="41"/>
                    </a:lnTo>
                    <a:lnTo>
                      <a:pt x="555" y="37"/>
                    </a:lnTo>
                    <a:lnTo>
                      <a:pt x="608" y="33"/>
                    </a:lnTo>
                    <a:lnTo>
                      <a:pt x="620" y="33"/>
                    </a:lnTo>
                    <a:lnTo>
                      <a:pt x="630" y="28"/>
                    </a:lnTo>
                    <a:lnTo>
                      <a:pt x="640" y="20"/>
                    </a:lnTo>
                    <a:lnTo>
                      <a:pt x="646" y="22"/>
                    </a:lnTo>
                    <a:lnTo>
                      <a:pt x="658" y="21"/>
                    </a:lnTo>
                    <a:lnTo>
                      <a:pt x="663" y="24"/>
                    </a:lnTo>
                    <a:lnTo>
                      <a:pt x="673" y="21"/>
                    </a:lnTo>
                    <a:lnTo>
                      <a:pt x="689" y="14"/>
                    </a:lnTo>
                    <a:lnTo>
                      <a:pt x="705" y="14"/>
                    </a:lnTo>
                    <a:lnTo>
                      <a:pt x="720" y="12"/>
                    </a:lnTo>
                    <a:lnTo>
                      <a:pt x="744" y="15"/>
                    </a:lnTo>
                    <a:lnTo>
                      <a:pt x="753" y="24"/>
                    </a:lnTo>
                    <a:lnTo>
                      <a:pt x="764" y="27"/>
                    </a:lnTo>
                    <a:lnTo>
                      <a:pt x="775" y="25"/>
                    </a:lnTo>
                    <a:lnTo>
                      <a:pt x="784" y="20"/>
                    </a:lnTo>
                    <a:lnTo>
                      <a:pt x="801" y="16"/>
                    </a:lnTo>
                    <a:lnTo>
                      <a:pt x="812" y="12"/>
                    </a:lnTo>
                    <a:lnTo>
                      <a:pt x="819" y="0"/>
                    </a:lnTo>
                    <a:lnTo>
                      <a:pt x="832" y="4"/>
                    </a:lnTo>
                    <a:lnTo>
                      <a:pt x="840" y="10"/>
                    </a:lnTo>
                    <a:lnTo>
                      <a:pt x="846" y="10"/>
                    </a:lnTo>
                    <a:lnTo>
                      <a:pt x="855" y="14"/>
                    </a:lnTo>
                    <a:lnTo>
                      <a:pt x="866" y="9"/>
                    </a:lnTo>
                    <a:lnTo>
                      <a:pt x="872" y="1"/>
                    </a:lnTo>
                    <a:lnTo>
                      <a:pt x="892" y="9"/>
                    </a:lnTo>
                    <a:lnTo>
                      <a:pt x="900" y="15"/>
                    </a:lnTo>
                    <a:lnTo>
                      <a:pt x="913" y="14"/>
                    </a:lnTo>
                    <a:lnTo>
                      <a:pt x="921" y="10"/>
                    </a:lnTo>
                    <a:lnTo>
                      <a:pt x="935" y="12"/>
                    </a:lnTo>
                    <a:lnTo>
                      <a:pt x="948" y="10"/>
                    </a:lnTo>
                    <a:lnTo>
                      <a:pt x="946" y="16"/>
                    </a:lnTo>
                    <a:lnTo>
                      <a:pt x="941" y="20"/>
                    </a:lnTo>
                    <a:lnTo>
                      <a:pt x="935" y="26"/>
                    </a:lnTo>
                    <a:lnTo>
                      <a:pt x="926" y="35"/>
                    </a:lnTo>
                    <a:lnTo>
                      <a:pt x="924" y="40"/>
                    </a:lnTo>
                    <a:lnTo>
                      <a:pt x="930" y="42"/>
                    </a:lnTo>
                    <a:lnTo>
                      <a:pt x="931" y="46"/>
                    </a:lnTo>
                    <a:lnTo>
                      <a:pt x="926" y="78"/>
                    </a:lnTo>
                    <a:lnTo>
                      <a:pt x="925" y="86"/>
                    </a:lnTo>
                    <a:lnTo>
                      <a:pt x="927" y="96"/>
                    </a:lnTo>
                    <a:lnTo>
                      <a:pt x="929" y="119"/>
                    </a:lnTo>
                    <a:lnTo>
                      <a:pt x="932" y="125"/>
                    </a:lnTo>
                    <a:lnTo>
                      <a:pt x="932" y="132"/>
                    </a:lnTo>
                    <a:lnTo>
                      <a:pt x="926" y="156"/>
                    </a:lnTo>
                    <a:lnTo>
                      <a:pt x="922" y="170"/>
                    </a:lnTo>
                    <a:lnTo>
                      <a:pt x="903" y="182"/>
                    </a:lnTo>
                    <a:lnTo>
                      <a:pt x="900" y="193"/>
                    </a:lnTo>
                    <a:lnTo>
                      <a:pt x="892" y="197"/>
                    </a:lnTo>
                    <a:lnTo>
                      <a:pt x="887" y="202"/>
                    </a:lnTo>
                    <a:lnTo>
                      <a:pt x="886" y="205"/>
                    </a:lnTo>
                    <a:lnTo>
                      <a:pt x="876" y="211"/>
                    </a:lnTo>
                    <a:lnTo>
                      <a:pt x="873" y="211"/>
                    </a:lnTo>
                    <a:lnTo>
                      <a:pt x="876" y="219"/>
                    </a:lnTo>
                    <a:lnTo>
                      <a:pt x="881" y="231"/>
                    </a:lnTo>
                    <a:lnTo>
                      <a:pt x="887" y="257"/>
                    </a:lnTo>
                    <a:lnTo>
                      <a:pt x="905" y="264"/>
                    </a:lnTo>
                    <a:lnTo>
                      <a:pt x="910" y="270"/>
                    </a:lnTo>
                    <a:lnTo>
                      <a:pt x="919" y="290"/>
                    </a:lnTo>
                    <a:lnTo>
                      <a:pt x="919" y="308"/>
                    </a:lnTo>
                    <a:lnTo>
                      <a:pt x="937" y="321"/>
                    </a:lnTo>
                    <a:lnTo>
                      <a:pt x="962" y="333"/>
                    </a:lnTo>
                    <a:lnTo>
                      <a:pt x="964" y="333"/>
                    </a:lnTo>
                    <a:lnTo>
                      <a:pt x="964" y="334"/>
                    </a:lnTo>
                    <a:lnTo>
                      <a:pt x="978" y="407"/>
                    </a:lnTo>
                    <a:lnTo>
                      <a:pt x="983" y="444"/>
                    </a:lnTo>
                    <a:lnTo>
                      <a:pt x="984" y="447"/>
                    </a:lnTo>
                    <a:lnTo>
                      <a:pt x="983" y="450"/>
                    </a:lnTo>
                    <a:lnTo>
                      <a:pt x="973" y="457"/>
                    </a:lnTo>
                    <a:lnTo>
                      <a:pt x="972" y="473"/>
                    </a:lnTo>
                    <a:lnTo>
                      <a:pt x="983" y="487"/>
                    </a:lnTo>
                    <a:lnTo>
                      <a:pt x="995" y="509"/>
                    </a:lnTo>
                    <a:lnTo>
                      <a:pt x="1000" y="532"/>
                    </a:lnTo>
                    <a:lnTo>
                      <a:pt x="1001" y="554"/>
                    </a:lnTo>
                    <a:lnTo>
                      <a:pt x="1001" y="585"/>
                    </a:lnTo>
                    <a:lnTo>
                      <a:pt x="1004" y="593"/>
                    </a:lnTo>
                    <a:lnTo>
                      <a:pt x="1004" y="606"/>
                    </a:lnTo>
                    <a:lnTo>
                      <a:pt x="1000" y="628"/>
                    </a:lnTo>
                    <a:lnTo>
                      <a:pt x="999" y="684"/>
                    </a:lnTo>
                    <a:lnTo>
                      <a:pt x="990" y="691"/>
                    </a:lnTo>
                    <a:lnTo>
                      <a:pt x="979" y="693"/>
                    </a:lnTo>
                    <a:lnTo>
                      <a:pt x="978" y="702"/>
                    </a:lnTo>
                    <a:lnTo>
                      <a:pt x="983" y="715"/>
                    </a:lnTo>
                    <a:lnTo>
                      <a:pt x="1001" y="737"/>
                    </a:lnTo>
                    <a:lnTo>
                      <a:pt x="1011" y="753"/>
                    </a:lnTo>
                    <a:lnTo>
                      <a:pt x="1012" y="773"/>
                    </a:lnTo>
                    <a:lnTo>
                      <a:pt x="1015" y="785"/>
                    </a:lnTo>
                    <a:lnTo>
                      <a:pt x="1029" y="800"/>
                    </a:lnTo>
                    <a:lnTo>
                      <a:pt x="1048" y="801"/>
                    </a:lnTo>
                    <a:lnTo>
                      <a:pt x="1059" y="801"/>
                    </a:lnTo>
                    <a:lnTo>
                      <a:pt x="1088" y="815"/>
                    </a:lnTo>
                    <a:lnTo>
                      <a:pt x="1106" y="844"/>
                    </a:lnTo>
                    <a:lnTo>
                      <a:pt x="1110" y="858"/>
                    </a:lnTo>
                    <a:lnTo>
                      <a:pt x="1112" y="864"/>
                    </a:lnTo>
                    <a:lnTo>
                      <a:pt x="1086" y="882"/>
                    </a:lnTo>
                    <a:lnTo>
                      <a:pt x="1042" y="913"/>
                    </a:lnTo>
                    <a:lnTo>
                      <a:pt x="999" y="944"/>
                    </a:lnTo>
                    <a:lnTo>
                      <a:pt x="956" y="974"/>
                    </a:lnTo>
                    <a:lnTo>
                      <a:pt x="911" y="1005"/>
                    </a:lnTo>
                    <a:lnTo>
                      <a:pt x="867" y="1036"/>
                    </a:lnTo>
                    <a:lnTo>
                      <a:pt x="824" y="1066"/>
                    </a:lnTo>
                    <a:lnTo>
                      <a:pt x="781" y="1096"/>
                    </a:lnTo>
                    <a:lnTo>
                      <a:pt x="766" y="1101"/>
                    </a:lnTo>
                    <a:lnTo>
                      <a:pt x="704" y="1115"/>
                    </a:lnTo>
                    <a:lnTo>
                      <a:pt x="695" y="1117"/>
                    </a:lnTo>
                    <a:lnTo>
                      <a:pt x="690" y="1119"/>
                    </a:lnTo>
                    <a:lnTo>
                      <a:pt x="680" y="1124"/>
                    </a:lnTo>
                    <a:lnTo>
                      <a:pt x="672" y="1124"/>
                    </a:lnTo>
                    <a:lnTo>
                      <a:pt x="663" y="1129"/>
                    </a:lnTo>
                    <a:lnTo>
                      <a:pt x="656" y="1129"/>
                    </a:lnTo>
                    <a:lnTo>
                      <a:pt x="650" y="1128"/>
                    </a:lnTo>
                    <a:lnTo>
                      <a:pt x="642" y="1119"/>
                    </a:lnTo>
                    <a:lnTo>
                      <a:pt x="642" y="1114"/>
                    </a:lnTo>
                    <a:lnTo>
                      <a:pt x="645" y="1109"/>
                    </a:lnTo>
                    <a:lnTo>
                      <a:pt x="644" y="1103"/>
                    </a:lnTo>
                    <a:lnTo>
                      <a:pt x="645" y="1101"/>
                    </a:lnTo>
                    <a:lnTo>
                      <a:pt x="649" y="1098"/>
                    </a:lnTo>
                    <a:lnTo>
                      <a:pt x="649" y="1096"/>
                    </a:lnTo>
                    <a:lnTo>
                      <a:pt x="646" y="1092"/>
                    </a:lnTo>
                    <a:lnTo>
                      <a:pt x="646" y="1088"/>
                    </a:lnTo>
                    <a:lnTo>
                      <a:pt x="647" y="1086"/>
                    </a:lnTo>
                    <a:lnTo>
                      <a:pt x="646" y="1080"/>
                    </a:lnTo>
                    <a:lnTo>
                      <a:pt x="645" y="1080"/>
                    </a:lnTo>
                    <a:lnTo>
                      <a:pt x="644" y="1076"/>
                    </a:lnTo>
                    <a:lnTo>
                      <a:pt x="640" y="1074"/>
                    </a:lnTo>
                    <a:lnTo>
                      <a:pt x="631" y="1071"/>
                    </a:lnTo>
                    <a:lnTo>
                      <a:pt x="623" y="1066"/>
                    </a:lnTo>
                    <a:lnTo>
                      <a:pt x="618" y="1066"/>
                    </a:lnTo>
                    <a:lnTo>
                      <a:pt x="614" y="1064"/>
                    </a:lnTo>
                    <a:lnTo>
                      <a:pt x="603" y="1064"/>
                    </a:lnTo>
                    <a:lnTo>
                      <a:pt x="599" y="1061"/>
                    </a:lnTo>
                    <a:lnTo>
                      <a:pt x="596" y="1054"/>
                    </a:lnTo>
                    <a:lnTo>
                      <a:pt x="593" y="1053"/>
                    </a:lnTo>
                    <a:lnTo>
                      <a:pt x="585" y="1054"/>
                    </a:lnTo>
                    <a:lnTo>
                      <a:pt x="575" y="1052"/>
                    </a:lnTo>
                    <a:lnTo>
                      <a:pt x="570" y="1049"/>
                    </a:lnTo>
                    <a:lnTo>
                      <a:pt x="563" y="1043"/>
                    </a:lnTo>
                    <a:lnTo>
                      <a:pt x="561" y="1038"/>
                    </a:lnTo>
                    <a:lnTo>
                      <a:pt x="560" y="1032"/>
                    </a:lnTo>
                    <a:lnTo>
                      <a:pt x="558" y="1031"/>
                    </a:lnTo>
                    <a:lnTo>
                      <a:pt x="547" y="1025"/>
                    </a:lnTo>
                    <a:lnTo>
                      <a:pt x="539" y="1023"/>
                    </a:lnTo>
                    <a:lnTo>
                      <a:pt x="533" y="1020"/>
                    </a:lnTo>
                    <a:lnTo>
                      <a:pt x="532" y="1016"/>
                    </a:lnTo>
                    <a:lnTo>
                      <a:pt x="533" y="1007"/>
                    </a:lnTo>
                    <a:lnTo>
                      <a:pt x="529" y="1004"/>
                    </a:lnTo>
                    <a:lnTo>
                      <a:pt x="529" y="999"/>
                    </a:lnTo>
                    <a:lnTo>
                      <a:pt x="267" y="817"/>
                    </a:lnTo>
                    <a:lnTo>
                      <a:pt x="203" y="77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5" name="Freeform 124">
                <a:extLst>
                  <a:ext uri="{FF2B5EF4-FFF2-40B4-BE49-F238E27FC236}">
                    <a16:creationId xmlns:a16="http://schemas.microsoft.com/office/drawing/2014/main" id="{2A87B4FC-04C3-4840-A1F1-6DE13D74B43D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464843" y="3202334"/>
                <a:ext cx="209550" cy="231775"/>
              </a:xfrm>
              <a:custGeom>
                <a:avLst/>
                <a:gdLst/>
                <a:ahLst/>
                <a:cxnLst>
                  <a:cxn ang="0">
                    <a:pos x="96" y="347"/>
                  </a:cxn>
                  <a:cxn ang="0">
                    <a:pos x="14" y="353"/>
                  </a:cxn>
                  <a:cxn ang="0">
                    <a:pos x="5" y="364"/>
                  </a:cxn>
                  <a:cxn ang="0">
                    <a:pos x="0" y="369"/>
                  </a:cxn>
                  <a:cxn ang="0">
                    <a:pos x="22" y="391"/>
                  </a:cxn>
                  <a:cxn ang="0">
                    <a:pos x="40" y="409"/>
                  </a:cxn>
                  <a:cxn ang="0">
                    <a:pos x="41" y="437"/>
                  </a:cxn>
                  <a:cxn ang="0">
                    <a:pos x="28" y="460"/>
                  </a:cxn>
                  <a:cxn ang="0">
                    <a:pos x="49" y="501"/>
                  </a:cxn>
                  <a:cxn ang="0">
                    <a:pos x="50" y="563"/>
                  </a:cxn>
                  <a:cxn ang="0">
                    <a:pos x="30" y="623"/>
                  </a:cxn>
                  <a:cxn ang="0">
                    <a:pos x="24" y="650"/>
                  </a:cxn>
                  <a:cxn ang="0">
                    <a:pos x="37" y="627"/>
                  </a:cxn>
                  <a:cxn ang="0">
                    <a:pos x="50" y="627"/>
                  </a:cxn>
                  <a:cxn ang="0">
                    <a:pos x="76" y="628"/>
                  </a:cxn>
                  <a:cxn ang="0">
                    <a:pos x="98" y="624"/>
                  </a:cxn>
                  <a:cxn ang="0">
                    <a:pos x="102" y="619"/>
                  </a:cxn>
                  <a:cxn ang="0">
                    <a:pos x="119" y="620"/>
                  </a:cxn>
                  <a:cxn ang="0">
                    <a:pos x="141" y="620"/>
                  </a:cxn>
                  <a:cxn ang="0">
                    <a:pos x="161" y="635"/>
                  </a:cxn>
                  <a:cxn ang="0">
                    <a:pos x="173" y="647"/>
                  </a:cxn>
                  <a:cxn ang="0">
                    <a:pos x="183" y="651"/>
                  </a:cxn>
                  <a:cxn ang="0">
                    <a:pos x="200" y="662"/>
                  </a:cxn>
                  <a:cxn ang="0">
                    <a:pos x="209" y="677"/>
                  </a:cxn>
                  <a:cxn ang="0">
                    <a:pos x="215" y="686"/>
                  </a:cxn>
                  <a:cxn ang="0">
                    <a:pos x="222" y="692"/>
                  </a:cxn>
                  <a:cxn ang="0">
                    <a:pos x="223" y="698"/>
                  </a:cxn>
                  <a:cxn ang="0">
                    <a:pos x="231" y="704"/>
                  </a:cxn>
                  <a:cxn ang="0">
                    <a:pos x="244" y="709"/>
                  </a:cxn>
                  <a:cxn ang="0">
                    <a:pos x="250" y="719"/>
                  </a:cxn>
                  <a:cxn ang="0">
                    <a:pos x="286" y="705"/>
                  </a:cxn>
                  <a:cxn ang="0">
                    <a:pos x="302" y="665"/>
                  </a:cxn>
                  <a:cxn ang="0">
                    <a:pos x="308" y="666"/>
                  </a:cxn>
                  <a:cxn ang="0">
                    <a:pos x="323" y="683"/>
                  </a:cxn>
                  <a:cxn ang="0">
                    <a:pos x="350" y="705"/>
                  </a:cxn>
                  <a:cxn ang="0">
                    <a:pos x="534" y="687"/>
                  </a:cxn>
                  <a:cxn ang="0">
                    <a:pos x="637" y="641"/>
                  </a:cxn>
                  <a:cxn ang="0">
                    <a:pos x="604" y="522"/>
                  </a:cxn>
                  <a:cxn ang="0">
                    <a:pos x="587" y="359"/>
                  </a:cxn>
                  <a:cxn ang="0">
                    <a:pos x="570" y="191"/>
                  </a:cxn>
                  <a:cxn ang="0">
                    <a:pos x="584" y="82"/>
                  </a:cxn>
                  <a:cxn ang="0">
                    <a:pos x="458" y="70"/>
                  </a:cxn>
                  <a:cxn ang="0">
                    <a:pos x="299" y="70"/>
                  </a:cxn>
                  <a:cxn ang="0">
                    <a:pos x="281" y="187"/>
                  </a:cxn>
                  <a:cxn ang="0">
                    <a:pos x="244" y="231"/>
                  </a:cxn>
                  <a:cxn ang="0">
                    <a:pos x="220" y="245"/>
                  </a:cxn>
                  <a:cxn ang="0">
                    <a:pos x="215" y="290"/>
                  </a:cxn>
                  <a:cxn ang="0">
                    <a:pos x="222" y="347"/>
                  </a:cxn>
                </a:cxnLst>
                <a:rect l="0" t="0" r="r" b="b"/>
                <a:pathLst>
                  <a:path w="661" h="727">
                    <a:moveTo>
                      <a:pt x="196" y="347"/>
                    </a:moveTo>
                    <a:lnTo>
                      <a:pt x="148" y="347"/>
                    </a:lnTo>
                    <a:lnTo>
                      <a:pt x="96" y="347"/>
                    </a:lnTo>
                    <a:lnTo>
                      <a:pt x="45" y="347"/>
                    </a:lnTo>
                    <a:lnTo>
                      <a:pt x="16" y="347"/>
                    </a:lnTo>
                    <a:lnTo>
                      <a:pt x="14" y="353"/>
                    </a:lnTo>
                    <a:lnTo>
                      <a:pt x="6" y="360"/>
                    </a:lnTo>
                    <a:lnTo>
                      <a:pt x="2" y="365"/>
                    </a:lnTo>
                    <a:lnTo>
                      <a:pt x="5" y="364"/>
                    </a:lnTo>
                    <a:lnTo>
                      <a:pt x="0" y="369"/>
                    </a:lnTo>
                    <a:lnTo>
                      <a:pt x="0" y="371"/>
                    </a:lnTo>
                    <a:lnTo>
                      <a:pt x="0" y="369"/>
                    </a:lnTo>
                    <a:lnTo>
                      <a:pt x="10" y="365"/>
                    </a:lnTo>
                    <a:lnTo>
                      <a:pt x="12" y="369"/>
                    </a:lnTo>
                    <a:lnTo>
                      <a:pt x="22" y="391"/>
                    </a:lnTo>
                    <a:lnTo>
                      <a:pt x="23" y="393"/>
                    </a:lnTo>
                    <a:lnTo>
                      <a:pt x="30" y="391"/>
                    </a:lnTo>
                    <a:lnTo>
                      <a:pt x="40" y="409"/>
                    </a:lnTo>
                    <a:lnTo>
                      <a:pt x="41" y="414"/>
                    </a:lnTo>
                    <a:lnTo>
                      <a:pt x="41" y="429"/>
                    </a:lnTo>
                    <a:lnTo>
                      <a:pt x="41" y="437"/>
                    </a:lnTo>
                    <a:lnTo>
                      <a:pt x="35" y="455"/>
                    </a:lnTo>
                    <a:lnTo>
                      <a:pt x="33" y="458"/>
                    </a:lnTo>
                    <a:lnTo>
                      <a:pt x="28" y="460"/>
                    </a:lnTo>
                    <a:lnTo>
                      <a:pt x="27" y="463"/>
                    </a:lnTo>
                    <a:lnTo>
                      <a:pt x="45" y="488"/>
                    </a:lnTo>
                    <a:lnTo>
                      <a:pt x="49" y="501"/>
                    </a:lnTo>
                    <a:lnTo>
                      <a:pt x="50" y="515"/>
                    </a:lnTo>
                    <a:lnTo>
                      <a:pt x="51" y="527"/>
                    </a:lnTo>
                    <a:lnTo>
                      <a:pt x="50" y="563"/>
                    </a:lnTo>
                    <a:lnTo>
                      <a:pt x="46" y="577"/>
                    </a:lnTo>
                    <a:lnTo>
                      <a:pt x="32" y="614"/>
                    </a:lnTo>
                    <a:lnTo>
                      <a:pt x="30" y="623"/>
                    </a:lnTo>
                    <a:lnTo>
                      <a:pt x="24" y="639"/>
                    </a:lnTo>
                    <a:lnTo>
                      <a:pt x="23" y="651"/>
                    </a:lnTo>
                    <a:lnTo>
                      <a:pt x="24" y="650"/>
                    </a:lnTo>
                    <a:lnTo>
                      <a:pt x="28" y="647"/>
                    </a:lnTo>
                    <a:lnTo>
                      <a:pt x="32" y="640"/>
                    </a:lnTo>
                    <a:lnTo>
                      <a:pt x="37" y="627"/>
                    </a:lnTo>
                    <a:lnTo>
                      <a:pt x="40" y="627"/>
                    </a:lnTo>
                    <a:lnTo>
                      <a:pt x="43" y="625"/>
                    </a:lnTo>
                    <a:lnTo>
                      <a:pt x="50" y="627"/>
                    </a:lnTo>
                    <a:lnTo>
                      <a:pt x="59" y="627"/>
                    </a:lnTo>
                    <a:lnTo>
                      <a:pt x="69" y="629"/>
                    </a:lnTo>
                    <a:lnTo>
                      <a:pt x="76" y="628"/>
                    </a:lnTo>
                    <a:lnTo>
                      <a:pt x="78" y="625"/>
                    </a:lnTo>
                    <a:lnTo>
                      <a:pt x="89" y="623"/>
                    </a:lnTo>
                    <a:lnTo>
                      <a:pt x="98" y="624"/>
                    </a:lnTo>
                    <a:lnTo>
                      <a:pt x="100" y="623"/>
                    </a:lnTo>
                    <a:lnTo>
                      <a:pt x="100" y="619"/>
                    </a:lnTo>
                    <a:lnTo>
                      <a:pt x="102" y="619"/>
                    </a:lnTo>
                    <a:lnTo>
                      <a:pt x="108" y="619"/>
                    </a:lnTo>
                    <a:lnTo>
                      <a:pt x="113" y="618"/>
                    </a:lnTo>
                    <a:lnTo>
                      <a:pt x="119" y="620"/>
                    </a:lnTo>
                    <a:lnTo>
                      <a:pt x="135" y="620"/>
                    </a:lnTo>
                    <a:lnTo>
                      <a:pt x="136" y="622"/>
                    </a:lnTo>
                    <a:lnTo>
                      <a:pt x="141" y="620"/>
                    </a:lnTo>
                    <a:lnTo>
                      <a:pt x="143" y="625"/>
                    </a:lnTo>
                    <a:lnTo>
                      <a:pt x="150" y="627"/>
                    </a:lnTo>
                    <a:lnTo>
                      <a:pt x="161" y="635"/>
                    </a:lnTo>
                    <a:lnTo>
                      <a:pt x="162" y="641"/>
                    </a:lnTo>
                    <a:lnTo>
                      <a:pt x="169" y="649"/>
                    </a:lnTo>
                    <a:lnTo>
                      <a:pt x="173" y="647"/>
                    </a:lnTo>
                    <a:lnTo>
                      <a:pt x="179" y="646"/>
                    </a:lnTo>
                    <a:lnTo>
                      <a:pt x="179" y="650"/>
                    </a:lnTo>
                    <a:lnTo>
                      <a:pt x="183" y="651"/>
                    </a:lnTo>
                    <a:lnTo>
                      <a:pt x="188" y="647"/>
                    </a:lnTo>
                    <a:lnTo>
                      <a:pt x="190" y="647"/>
                    </a:lnTo>
                    <a:lnTo>
                      <a:pt x="200" y="662"/>
                    </a:lnTo>
                    <a:lnTo>
                      <a:pt x="205" y="672"/>
                    </a:lnTo>
                    <a:lnTo>
                      <a:pt x="205" y="676"/>
                    </a:lnTo>
                    <a:lnTo>
                      <a:pt x="209" y="677"/>
                    </a:lnTo>
                    <a:lnTo>
                      <a:pt x="212" y="682"/>
                    </a:lnTo>
                    <a:lnTo>
                      <a:pt x="212" y="684"/>
                    </a:lnTo>
                    <a:lnTo>
                      <a:pt x="215" y="686"/>
                    </a:lnTo>
                    <a:lnTo>
                      <a:pt x="218" y="684"/>
                    </a:lnTo>
                    <a:lnTo>
                      <a:pt x="220" y="684"/>
                    </a:lnTo>
                    <a:lnTo>
                      <a:pt x="222" y="692"/>
                    </a:lnTo>
                    <a:lnTo>
                      <a:pt x="225" y="693"/>
                    </a:lnTo>
                    <a:lnTo>
                      <a:pt x="227" y="697"/>
                    </a:lnTo>
                    <a:lnTo>
                      <a:pt x="223" y="698"/>
                    </a:lnTo>
                    <a:lnTo>
                      <a:pt x="223" y="699"/>
                    </a:lnTo>
                    <a:lnTo>
                      <a:pt x="228" y="700"/>
                    </a:lnTo>
                    <a:lnTo>
                      <a:pt x="231" y="704"/>
                    </a:lnTo>
                    <a:lnTo>
                      <a:pt x="234" y="706"/>
                    </a:lnTo>
                    <a:lnTo>
                      <a:pt x="238" y="706"/>
                    </a:lnTo>
                    <a:lnTo>
                      <a:pt x="244" y="709"/>
                    </a:lnTo>
                    <a:lnTo>
                      <a:pt x="247" y="713"/>
                    </a:lnTo>
                    <a:lnTo>
                      <a:pt x="248" y="717"/>
                    </a:lnTo>
                    <a:lnTo>
                      <a:pt x="250" y="719"/>
                    </a:lnTo>
                    <a:lnTo>
                      <a:pt x="256" y="721"/>
                    </a:lnTo>
                    <a:lnTo>
                      <a:pt x="263" y="727"/>
                    </a:lnTo>
                    <a:lnTo>
                      <a:pt x="286" y="705"/>
                    </a:lnTo>
                    <a:lnTo>
                      <a:pt x="293" y="687"/>
                    </a:lnTo>
                    <a:lnTo>
                      <a:pt x="297" y="676"/>
                    </a:lnTo>
                    <a:lnTo>
                      <a:pt x="302" y="665"/>
                    </a:lnTo>
                    <a:lnTo>
                      <a:pt x="304" y="663"/>
                    </a:lnTo>
                    <a:lnTo>
                      <a:pt x="307" y="665"/>
                    </a:lnTo>
                    <a:lnTo>
                      <a:pt x="308" y="666"/>
                    </a:lnTo>
                    <a:lnTo>
                      <a:pt x="314" y="667"/>
                    </a:lnTo>
                    <a:lnTo>
                      <a:pt x="318" y="670"/>
                    </a:lnTo>
                    <a:lnTo>
                      <a:pt x="323" y="683"/>
                    </a:lnTo>
                    <a:lnTo>
                      <a:pt x="333" y="701"/>
                    </a:lnTo>
                    <a:lnTo>
                      <a:pt x="347" y="705"/>
                    </a:lnTo>
                    <a:lnTo>
                      <a:pt x="350" y="705"/>
                    </a:lnTo>
                    <a:lnTo>
                      <a:pt x="376" y="683"/>
                    </a:lnTo>
                    <a:lnTo>
                      <a:pt x="463" y="686"/>
                    </a:lnTo>
                    <a:lnTo>
                      <a:pt x="534" y="687"/>
                    </a:lnTo>
                    <a:lnTo>
                      <a:pt x="607" y="688"/>
                    </a:lnTo>
                    <a:lnTo>
                      <a:pt x="625" y="688"/>
                    </a:lnTo>
                    <a:lnTo>
                      <a:pt x="637" y="641"/>
                    </a:lnTo>
                    <a:lnTo>
                      <a:pt x="615" y="634"/>
                    </a:lnTo>
                    <a:lnTo>
                      <a:pt x="609" y="577"/>
                    </a:lnTo>
                    <a:lnTo>
                      <a:pt x="604" y="522"/>
                    </a:lnTo>
                    <a:lnTo>
                      <a:pt x="598" y="468"/>
                    </a:lnTo>
                    <a:lnTo>
                      <a:pt x="592" y="414"/>
                    </a:lnTo>
                    <a:lnTo>
                      <a:pt x="587" y="359"/>
                    </a:lnTo>
                    <a:lnTo>
                      <a:pt x="581" y="302"/>
                    </a:lnTo>
                    <a:lnTo>
                      <a:pt x="576" y="247"/>
                    </a:lnTo>
                    <a:lnTo>
                      <a:pt x="570" y="191"/>
                    </a:lnTo>
                    <a:lnTo>
                      <a:pt x="564" y="133"/>
                    </a:lnTo>
                    <a:lnTo>
                      <a:pt x="661" y="133"/>
                    </a:lnTo>
                    <a:lnTo>
                      <a:pt x="584" y="82"/>
                    </a:lnTo>
                    <a:lnTo>
                      <a:pt x="525" y="44"/>
                    </a:lnTo>
                    <a:lnTo>
                      <a:pt x="458" y="0"/>
                    </a:lnTo>
                    <a:lnTo>
                      <a:pt x="458" y="70"/>
                    </a:lnTo>
                    <a:lnTo>
                      <a:pt x="405" y="70"/>
                    </a:lnTo>
                    <a:lnTo>
                      <a:pt x="352" y="70"/>
                    </a:lnTo>
                    <a:lnTo>
                      <a:pt x="299" y="70"/>
                    </a:lnTo>
                    <a:lnTo>
                      <a:pt x="281" y="70"/>
                    </a:lnTo>
                    <a:lnTo>
                      <a:pt x="281" y="128"/>
                    </a:lnTo>
                    <a:lnTo>
                      <a:pt x="281" y="187"/>
                    </a:lnTo>
                    <a:lnTo>
                      <a:pt x="281" y="222"/>
                    </a:lnTo>
                    <a:lnTo>
                      <a:pt x="261" y="229"/>
                    </a:lnTo>
                    <a:lnTo>
                      <a:pt x="244" y="231"/>
                    </a:lnTo>
                    <a:lnTo>
                      <a:pt x="228" y="236"/>
                    </a:lnTo>
                    <a:lnTo>
                      <a:pt x="223" y="240"/>
                    </a:lnTo>
                    <a:lnTo>
                      <a:pt x="220" y="245"/>
                    </a:lnTo>
                    <a:lnTo>
                      <a:pt x="215" y="256"/>
                    </a:lnTo>
                    <a:lnTo>
                      <a:pt x="213" y="264"/>
                    </a:lnTo>
                    <a:lnTo>
                      <a:pt x="215" y="290"/>
                    </a:lnTo>
                    <a:lnTo>
                      <a:pt x="218" y="310"/>
                    </a:lnTo>
                    <a:lnTo>
                      <a:pt x="218" y="331"/>
                    </a:lnTo>
                    <a:lnTo>
                      <a:pt x="222" y="347"/>
                    </a:lnTo>
                    <a:lnTo>
                      <a:pt x="196" y="34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6" name="Freeform 125">
                <a:extLst>
                  <a:ext uri="{FF2B5EF4-FFF2-40B4-BE49-F238E27FC236}">
                    <a16:creationId xmlns:a16="http://schemas.microsoft.com/office/drawing/2014/main" id="{46076E4A-75A6-4256-B9A9-A2261FE5C17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534693" y="3026122"/>
                <a:ext cx="207963" cy="166688"/>
              </a:xfrm>
              <a:custGeom>
                <a:avLst/>
                <a:gdLst/>
                <a:ahLst/>
                <a:cxnLst>
                  <a:cxn ang="0">
                    <a:pos x="204" y="526"/>
                  </a:cxn>
                  <a:cxn ang="0">
                    <a:pos x="79" y="526"/>
                  </a:cxn>
                  <a:cxn ang="0">
                    <a:pos x="0" y="526"/>
                  </a:cxn>
                  <a:cxn ang="0">
                    <a:pos x="27" y="511"/>
                  </a:cxn>
                  <a:cxn ang="0">
                    <a:pos x="86" y="487"/>
                  </a:cxn>
                  <a:cxn ang="0">
                    <a:pos x="112" y="464"/>
                  </a:cxn>
                  <a:cxn ang="0">
                    <a:pos x="144" y="439"/>
                  </a:cxn>
                  <a:cxn ang="0">
                    <a:pos x="166" y="411"/>
                  </a:cxn>
                  <a:cxn ang="0">
                    <a:pos x="182" y="362"/>
                  </a:cxn>
                  <a:cxn ang="0">
                    <a:pos x="175" y="305"/>
                  </a:cxn>
                  <a:cxn ang="0">
                    <a:pos x="194" y="263"/>
                  </a:cxn>
                  <a:cxn ang="0">
                    <a:pos x="214" y="235"/>
                  </a:cxn>
                  <a:cxn ang="0">
                    <a:pos x="244" y="184"/>
                  </a:cxn>
                  <a:cxn ang="0">
                    <a:pos x="299" y="155"/>
                  </a:cxn>
                  <a:cxn ang="0">
                    <a:pos x="348" y="120"/>
                  </a:cxn>
                  <a:cxn ang="0">
                    <a:pos x="376" y="56"/>
                  </a:cxn>
                  <a:cxn ang="0">
                    <a:pos x="419" y="0"/>
                  </a:cxn>
                  <a:cxn ang="0">
                    <a:pos x="465" y="48"/>
                  </a:cxn>
                  <a:cxn ang="0">
                    <a:pos x="507" y="45"/>
                  </a:cxn>
                  <a:cxn ang="0">
                    <a:pos x="548" y="40"/>
                  </a:cxn>
                  <a:cxn ang="0">
                    <a:pos x="574" y="53"/>
                  </a:cxn>
                  <a:cxn ang="0">
                    <a:pos x="604" y="56"/>
                  </a:cxn>
                  <a:cxn ang="0">
                    <a:pos x="612" y="71"/>
                  </a:cxn>
                  <a:cxn ang="0">
                    <a:pos x="621" y="79"/>
                  </a:cxn>
                  <a:cxn ang="0">
                    <a:pos x="621" y="85"/>
                  </a:cxn>
                  <a:cxn ang="0">
                    <a:pos x="622" y="104"/>
                  </a:cxn>
                  <a:cxn ang="0">
                    <a:pos x="626" y="131"/>
                  </a:cxn>
                  <a:cxn ang="0">
                    <a:pos x="631" y="152"/>
                  </a:cxn>
                  <a:cxn ang="0">
                    <a:pos x="629" y="166"/>
                  </a:cxn>
                  <a:cxn ang="0">
                    <a:pos x="633" y="186"/>
                  </a:cxn>
                  <a:cxn ang="0">
                    <a:pos x="649" y="215"/>
                  </a:cxn>
                  <a:cxn ang="0">
                    <a:pos x="651" y="224"/>
                  </a:cxn>
                  <a:cxn ang="0">
                    <a:pos x="649" y="242"/>
                  </a:cxn>
                  <a:cxn ang="0">
                    <a:pos x="639" y="242"/>
                  </a:cxn>
                  <a:cxn ang="0">
                    <a:pos x="611" y="242"/>
                  </a:cxn>
                  <a:cxn ang="0">
                    <a:pos x="567" y="247"/>
                  </a:cxn>
                  <a:cxn ang="0">
                    <a:pos x="553" y="247"/>
                  </a:cxn>
                  <a:cxn ang="0">
                    <a:pos x="551" y="263"/>
                  </a:cxn>
                  <a:cxn ang="0">
                    <a:pos x="527" y="273"/>
                  </a:cxn>
                  <a:cxn ang="0">
                    <a:pos x="508" y="273"/>
                  </a:cxn>
                  <a:cxn ang="0">
                    <a:pos x="502" y="288"/>
                  </a:cxn>
                  <a:cxn ang="0">
                    <a:pos x="509" y="293"/>
                  </a:cxn>
                  <a:cxn ang="0">
                    <a:pos x="504" y="309"/>
                  </a:cxn>
                  <a:cxn ang="0">
                    <a:pos x="510" y="310"/>
                  </a:cxn>
                  <a:cxn ang="0">
                    <a:pos x="514" y="321"/>
                  </a:cxn>
                  <a:cxn ang="0">
                    <a:pos x="461" y="342"/>
                  </a:cxn>
                  <a:cxn ang="0">
                    <a:pos x="433" y="363"/>
                  </a:cxn>
                  <a:cxn ang="0">
                    <a:pos x="424" y="376"/>
                  </a:cxn>
                  <a:cxn ang="0">
                    <a:pos x="385" y="391"/>
                  </a:cxn>
                  <a:cxn ang="0">
                    <a:pos x="354" y="392"/>
                  </a:cxn>
                  <a:cxn ang="0">
                    <a:pos x="350" y="406"/>
                  </a:cxn>
                  <a:cxn ang="0">
                    <a:pos x="330" y="405"/>
                  </a:cxn>
                  <a:cxn ang="0">
                    <a:pos x="312" y="413"/>
                  </a:cxn>
                  <a:cxn ang="0">
                    <a:pos x="287" y="423"/>
                  </a:cxn>
                </a:cxnLst>
                <a:rect l="0" t="0" r="r" b="b"/>
                <a:pathLst>
                  <a:path w="656" h="526">
                    <a:moveTo>
                      <a:pt x="240" y="457"/>
                    </a:moveTo>
                    <a:lnTo>
                      <a:pt x="240" y="526"/>
                    </a:lnTo>
                    <a:lnTo>
                      <a:pt x="204" y="526"/>
                    </a:lnTo>
                    <a:lnTo>
                      <a:pt x="161" y="526"/>
                    </a:lnTo>
                    <a:lnTo>
                      <a:pt x="120" y="526"/>
                    </a:lnTo>
                    <a:lnTo>
                      <a:pt x="79" y="526"/>
                    </a:lnTo>
                    <a:lnTo>
                      <a:pt x="43" y="526"/>
                    </a:lnTo>
                    <a:lnTo>
                      <a:pt x="9" y="526"/>
                    </a:lnTo>
                    <a:lnTo>
                      <a:pt x="0" y="526"/>
                    </a:lnTo>
                    <a:lnTo>
                      <a:pt x="5" y="515"/>
                    </a:lnTo>
                    <a:lnTo>
                      <a:pt x="14" y="511"/>
                    </a:lnTo>
                    <a:lnTo>
                      <a:pt x="27" y="511"/>
                    </a:lnTo>
                    <a:lnTo>
                      <a:pt x="46" y="507"/>
                    </a:lnTo>
                    <a:lnTo>
                      <a:pt x="77" y="495"/>
                    </a:lnTo>
                    <a:lnTo>
                      <a:pt x="86" y="487"/>
                    </a:lnTo>
                    <a:lnTo>
                      <a:pt x="97" y="475"/>
                    </a:lnTo>
                    <a:lnTo>
                      <a:pt x="101" y="472"/>
                    </a:lnTo>
                    <a:lnTo>
                      <a:pt x="112" y="464"/>
                    </a:lnTo>
                    <a:lnTo>
                      <a:pt x="129" y="456"/>
                    </a:lnTo>
                    <a:lnTo>
                      <a:pt x="140" y="445"/>
                    </a:lnTo>
                    <a:lnTo>
                      <a:pt x="144" y="439"/>
                    </a:lnTo>
                    <a:lnTo>
                      <a:pt x="149" y="437"/>
                    </a:lnTo>
                    <a:lnTo>
                      <a:pt x="154" y="433"/>
                    </a:lnTo>
                    <a:lnTo>
                      <a:pt x="166" y="411"/>
                    </a:lnTo>
                    <a:lnTo>
                      <a:pt x="182" y="384"/>
                    </a:lnTo>
                    <a:lnTo>
                      <a:pt x="183" y="379"/>
                    </a:lnTo>
                    <a:lnTo>
                      <a:pt x="182" y="362"/>
                    </a:lnTo>
                    <a:lnTo>
                      <a:pt x="172" y="343"/>
                    </a:lnTo>
                    <a:lnTo>
                      <a:pt x="175" y="332"/>
                    </a:lnTo>
                    <a:lnTo>
                      <a:pt x="175" y="305"/>
                    </a:lnTo>
                    <a:lnTo>
                      <a:pt x="177" y="297"/>
                    </a:lnTo>
                    <a:lnTo>
                      <a:pt x="194" y="267"/>
                    </a:lnTo>
                    <a:lnTo>
                      <a:pt x="194" y="263"/>
                    </a:lnTo>
                    <a:lnTo>
                      <a:pt x="207" y="256"/>
                    </a:lnTo>
                    <a:lnTo>
                      <a:pt x="204" y="258"/>
                    </a:lnTo>
                    <a:lnTo>
                      <a:pt x="214" y="235"/>
                    </a:lnTo>
                    <a:lnTo>
                      <a:pt x="213" y="224"/>
                    </a:lnTo>
                    <a:lnTo>
                      <a:pt x="235" y="198"/>
                    </a:lnTo>
                    <a:lnTo>
                      <a:pt x="244" y="184"/>
                    </a:lnTo>
                    <a:lnTo>
                      <a:pt x="253" y="175"/>
                    </a:lnTo>
                    <a:lnTo>
                      <a:pt x="271" y="166"/>
                    </a:lnTo>
                    <a:lnTo>
                      <a:pt x="299" y="155"/>
                    </a:lnTo>
                    <a:lnTo>
                      <a:pt x="314" y="148"/>
                    </a:lnTo>
                    <a:lnTo>
                      <a:pt x="337" y="132"/>
                    </a:lnTo>
                    <a:lnTo>
                      <a:pt x="348" y="120"/>
                    </a:lnTo>
                    <a:lnTo>
                      <a:pt x="354" y="102"/>
                    </a:lnTo>
                    <a:lnTo>
                      <a:pt x="365" y="89"/>
                    </a:lnTo>
                    <a:lnTo>
                      <a:pt x="376" y="56"/>
                    </a:lnTo>
                    <a:lnTo>
                      <a:pt x="392" y="12"/>
                    </a:lnTo>
                    <a:lnTo>
                      <a:pt x="398" y="7"/>
                    </a:lnTo>
                    <a:lnTo>
                      <a:pt x="419" y="0"/>
                    </a:lnTo>
                    <a:lnTo>
                      <a:pt x="429" y="18"/>
                    </a:lnTo>
                    <a:lnTo>
                      <a:pt x="443" y="32"/>
                    </a:lnTo>
                    <a:lnTo>
                      <a:pt x="465" y="48"/>
                    </a:lnTo>
                    <a:lnTo>
                      <a:pt x="475" y="51"/>
                    </a:lnTo>
                    <a:lnTo>
                      <a:pt x="499" y="42"/>
                    </a:lnTo>
                    <a:lnTo>
                      <a:pt x="507" y="45"/>
                    </a:lnTo>
                    <a:lnTo>
                      <a:pt x="525" y="45"/>
                    </a:lnTo>
                    <a:lnTo>
                      <a:pt x="541" y="43"/>
                    </a:lnTo>
                    <a:lnTo>
                      <a:pt x="548" y="40"/>
                    </a:lnTo>
                    <a:lnTo>
                      <a:pt x="557" y="45"/>
                    </a:lnTo>
                    <a:lnTo>
                      <a:pt x="564" y="51"/>
                    </a:lnTo>
                    <a:lnTo>
                      <a:pt x="574" y="53"/>
                    </a:lnTo>
                    <a:lnTo>
                      <a:pt x="580" y="53"/>
                    </a:lnTo>
                    <a:lnTo>
                      <a:pt x="585" y="52"/>
                    </a:lnTo>
                    <a:lnTo>
                      <a:pt x="604" y="56"/>
                    </a:lnTo>
                    <a:lnTo>
                      <a:pt x="604" y="61"/>
                    </a:lnTo>
                    <a:lnTo>
                      <a:pt x="606" y="66"/>
                    </a:lnTo>
                    <a:lnTo>
                      <a:pt x="612" y="71"/>
                    </a:lnTo>
                    <a:lnTo>
                      <a:pt x="613" y="73"/>
                    </a:lnTo>
                    <a:lnTo>
                      <a:pt x="617" y="78"/>
                    </a:lnTo>
                    <a:lnTo>
                      <a:pt x="621" y="79"/>
                    </a:lnTo>
                    <a:lnTo>
                      <a:pt x="623" y="83"/>
                    </a:lnTo>
                    <a:lnTo>
                      <a:pt x="622" y="85"/>
                    </a:lnTo>
                    <a:lnTo>
                      <a:pt x="621" y="85"/>
                    </a:lnTo>
                    <a:lnTo>
                      <a:pt x="620" y="88"/>
                    </a:lnTo>
                    <a:lnTo>
                      <a:pt x="626" y="96"/>
                    </a:lnTo>
                    <a:lnTo>
                      <a:pt x="622" y="104"/>
                    </a:lnTo>
                    <a:lnTo>
                      <a:pt x="624" y="111"/>
                    </a:lnTo>
                    <a:lnTo>
                      <a:pt x="627" y="122"/>
                    </a:lnTo>
                    <a:lnTo>
                      <a:pt x="626" y="131"/>
                    </a:lnTo>
                    <a:lnTo>
                      <a:pt x="626" y="141"/>
                    </a:lnTo>
                    <a:lnTo>
                      <a:pt x="623" y="144"/>
                    </a:lnTo>
                    <a:lnTo>
                      <a:pt x="631" y="152"/>
                    </a:lnTo>
                    <a:lnTo>
                      <a:pt x="631" y="156"/>
                    </a:lnTo>
                    <a:lnTo>
                      <a:pt x="631" y="160"/>
                    </a:lnTo>
                    <a:lnTo>
                      <a:pt x="629" y="166"/>
                    </a:lnTo>
                    <a:lnTo>
                      <a:pt x="628" y="171"/>
                    </a:lnTo>
                    <a:lnTo>
                      <a:pt x="631" y="179"/>
                    </a:lnTo>
                    <a:lnTo>
                      <a:pt x="633" y="186"/>
                    </a:lnTo>
                    <a:lnTo>
                      <a:pt x="633" y="192"/>
                    </a:lnTo>
                    <a:lnTo>
                      <a:pt x="640" y="207"/>
                    </a:lnTo>
                    <a:lnTo>
                      <a:pt x="649" y="215"/>
                    </a:lnTo>
                    <a:lnTo>
                      <a:pt x="656" y="220"/>
                    </a:lnTo>
                    <a:lnTo>
                      <a:pt x="656" y="222"/>
                    </a:lnTo>
                    <a:lnTo>
                      <a:pt x="651" y="224"/>
                    </a:lnTo>
                    <a:lnTo>
                      <a:pt x="648" y="231"/>
                    </a:lnTo>
                    <a:lnTo>
                      <a:pt x="647" y="238"/>
                    </a:lnTo>
                    <a:lnTo>
                      <a:pt x="649" y="242"/>
                    </a:lnTo>
                    <a:lnTo>
                      <a:pt x="649" y="245"/>
                    </a:lnTo>
                    <a:lnTo>
                      <a:pt x="647" y="246"/>
                    </a:lnTo>
                    <a:lnTo>
                      <a:pt x="639" y="242"/>
                    </a:lnTo>
                    <a:lnTo>
                      <a:pt x="627" y="242"/>
                    </a:lnTo>
                    <a:lnTo>
                      <a:pt x="616" y="241"/>
                    </a:lnTo>
                    <a:lnTo>
                      <a:pt x="611" y="242"/>
                    </a:lnTo>
                    <a:lnTo>
                      <a:pt x="580" y="242"/>
                    </a:lnTo>
                    <a:lnTo>
                      <a:pt x="570" y="245"/>
                    </a:lnTo>
                    <a:lnTo>
                      <a:pt x="567" y="247"/>
                    </a:lnTo>
                    <a:lnTo>
                      <a:pt x="563" y="249"/>
                    </a:lnTo>
                    <a:lnTo>
                      <a:pt x="556" y="246"/>
                    </a:lnTo>
                    <a:lnTo>
                      <a:pt x="553" y="247"/>
                    </a:lnTo>
                    <a:lnTo>
                      <a:pt x="551" y="252"/>
                    </a:lnTo>
                    <a:lnTo>
                      <a:pt x="552" y="257"/>
                    </a:lnTo>
                    <a:lnTo>
                      <a:pt x="551" y="263"/>
                    </a:lnTo>
                    <a:lnTo>
                      <a:pt x="548" y="266"/>
                    </a:lnTo>
                    <a:lnTo>
                      <a:pt x="535" y="272"/>
                    </a:lnTo>
                    <a:lnTo>
                      <a:pt x="527" y="273"/>
                    </a:lnTo>
                    <a:lnTo>
                      <a:pt x="520" y="274"/>
                    </a:lnTo>
                    <a:lnTo>
                      <a:pt x="513" y="273"/>
                    </a:lnTo>
                    <a:lnTo>
                      <a:pt x="508" y="273"/>
                    </a:lnTo>
                    <a:lnTo>
                      <a:pt x="503" y="277"/>
                    </a:lnTo>
                    <a:lnTo>
                      <a:pt x="502" y="282"/>
                    </a:lnTo>
                    <a:lnTo>
                      <a:pt x="502" y="288"/>
                    </a:lnTo>
                    <a:lnTo>
                      <a:pt x="503" y="290"/>
                    </a:lnTo>
                    <a:lnTo>
                      <a:pt x="508" y="290"/>
                    </a:lnTo>
                    <a:lnTo>
                      <a:pt x="509" y="293"/>
                    </a:lnTo>
                    <a:lnTo>
                      <a:pt x="504" y="298"/>
                    </a:lnTo>
                    <a:lnTo>
                      <a:pt x="503" y="309"/>
                    </a:lnTo>
                    <a:lnTo>
                      <a:pt x="504" y="309"/>
                    </a:lnTo>
                    <a:lnTo>
                      <a:pt x="507" y="308"/>
                    </a:lnTo>
                    <a:lnTo>
                      <a:pt x="509" y="308"/>
                    </a:lnTo>
                    <a:lnTo>
                      <a:pt x="510" y="310"/>
                    </a:lnTo>
                    <a:lnTo>
                      <a:pt x="515" y="314"/>
                    </a:lnTo>
                    <a:lnTo>
                      <a:pt x="516" y="317"/>
                    </a:lnTo>
                    <a:lnTo>
                      <a:pt x="514" y="321"/>
                    </a:lnTo>
                    <a:lnTo>
                      <a:pt x="493" y="325"/>
                    </a:lnTo>
                    <a:lnTo>
                      <a:pt x="467" y="342"/>
                    </a:lnTo>
                    <a:lnTo>
                      <a:pt x="461" y="342"/>
                    </a:lnTo>
                    <a:lnTo>
                      <a:pt x="446" y="348"/>
                    </a:lnTo>
                    <a:lnTo>
                      <a:pt x="436" y="355"/>
                    </a:lnTo>
                    <a:lnTo>
                      <a:pt x="433" y="363"/>
                    </a:lnTo>
                    <a:lnTo>
                      <a:pt x="433" y="365"/>
                    </a:lnTo>
                    <a:lnTo>
                      <a:pt x="430" y="371"/>
                    </a:lnTo>
                    <a:lnTo>
                      <a:pt x="424" y="376"/>
                    </a:lnTo>
                    <a:lnTo>
                      <a:pt x="418" y="381"/>
                    </a:lnTo>
                    <a:lnTo>
                      <a:pt x="401" y="389"/>
                    </a:lnTo>
                    <a:lnTo>
                      <a:pt x="385" y="391"/>
                    </a:lnTo>
                    <a:lnTo>
                      <a:pt x="376" y="391"/>
                    </a:lnTo>
                    <a:lnTo>
                      <a:pt x="371" y="394"/>
                    </a:lnTo>
                    <a:lnTo>
                      <a:pt x="354" y="392"/>
                    </a:lnTo>
                    <a:lnTo>
                      <a:pt x="353" y="396"/>
                    </a:lnTo>
                    <a:lnTo>
                      <a:pt x="353" y="405"/>
                    </a:lnTo>
                    <a:lnTo>
                      <a:pt x="350" y="406"/>
                    </a:lnTo>
                    <a:lnTo>
                      <a:pt x="342" y="406"/>
                    </a:lnTo>
                    <a:lnTo>
                      <a:pt x="337" y="403"/>
                    </a:lnTo>
                    <a:lnTo>
                      <a:pt x="330" y="405"/>
                    </a:lnTo>
                    <a:lnTo>
                      <a:pt x="323" y="403"/>
                    </a:lnTo>
                    <a:lnTo>
                      <a:pt x="319" y="407"/>
                    </a:lnTo>
                    <a:lnTo>
                      <a:pt x="312" y="413"/>
                    </a:lnTo>
                    <a:lnTo>
                      <a:pt x="306" y="417"/>
                    </a:lnTo>
                    <a:lnTo>
                      <a:pt x="299" y="423"/>
                    </a:lnTo>
                    <a:lnTo>
                      <a:pt x="287" y="423"/>
                    </a:lnTo>
                    <a:lnTo>
                      <a:pt x="266" y="437"/>
                    </a:lnTo>
                    <a:lnTo>
                      <a:pt x="240" y="45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7" name="Freeform 126">
                <a:extLst>
                  <a:ext uri="{FF2B5EF4-FFF2-40B4-BE49-F238E27FC236}">
                    <a16:creationId xmlns:a16="http://schemas.microsoft.com/office/drawing/2014/main" id="{BA2AB4ED-6418-4B40-B875-321C1000F6DA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474492" y="3484909"/>
                <a:ext cx="177800" cy="234950"/>
              </a:xfrm>
              <a:custGeom>
                <a:avLst/>
                <a:gdLst/>
                <a:ahLst/>
                <a:cxnLst>
                  <a:cxn ang="0">
                    <a:pos x="6" y="708"/>
                  </a:cxn>
                  <a:cxn ang="0">
                    <a:pos x="0" y="604"/>
                  </a:cxn>
                  <a:cxn ang="0">
                    <a:pos x="3" y="496"/>
                  </a:cxn>
                  <a:cxn ang="0">
                    <a:pos x="48" y="437"/>
                  </a:cxn>
                  <a:cxn ang="0">
                    <a:pos x="102" y="414"/>
                  </a:cxn>
                  <a:cxn ang="0">
                    <a:pos x="148" y="384"/>
                  </a:cxn>
                  <a:cxn ang="0">
                    <a:pos x="302" y="297"/>
                  </a:cxn>
                  <a:cxn ang="0">
                    <a:pos x="384" y="212"/>
                  </a:cxn>
                  <a:cxn ang="0">
                    <a:pos x="166" y="154"/>
                  </a:cxn>
                  <a:cxn ang="0">
                    <a:pos x="132" y="122"/>
                  </a:cxn>
                  <a:cxn ang="0">
                    <a:pos x="119" y="107"/>
                  </a:cxn>
                  <a:cxn ang="0">
                    <a:pos x="103" y="88"/>
                  </a:cxn>
                  <a:cxn ang="0">
                    <a:pos x="103" y="55"/>
                  </a:cxn>
                  <a:cxn ang="0">
                    <a:pos x="120" y="25"/>
                  </a:cxn>
                  <a:cxn ang="0">
                    <a:pos x="130" y="29"/>
                  </a:cxn>
                  <a:cxn ang="0">
                    <a:pos x="151" y="57"/>
                  </a:cxn>
                  <a:cxn ang="0">
                    <a:pos x="186" y="84"/>
                  </a:cxn>
                  <a:cxn ang="0">
                    <a:pos x="222" y="77"/>
                  </a:cxn>
                  <a:cxn ang="0">
                    <a:pos x="248" y="64"/>
                  </a:cxn>
                  <a:cxn ang="0">
                    <a:pos x="258" y="57"/>
                  </a:cxn>
                  <a:cxn ang="0">
                    <a:pos x="269" y="61"/>
                  </a:cxn>
                  <a:cxn ang="0">
                    <a:pos x="291" y="67"/>
                  </a:cxn>
                  <a:cxn ang="0">
                    <a:pos x="317" y="61"/>
                  </a:cxn>
                  <a:cxn ang="0">
                    <a:pos x="336" y="48"/>
                  </a:cxn>
                  <a:cxn ang="0">
                    <a:pos x="365" y="46"/>
                  </a:cxn>
                  <a:cxn ang="0">
                    <a:pos x="393" y="43"/>
                  </a:cxn>
                  <a:cxn ang="0">
                    <a:pos x="417" y="33"/>
                  </a:cxn>
                  <a:cxn ang="0">
                    <a:pos x="451" y="28"/>
                  </a:cxn>
                  <a:cxn ang="0">
                    <a:pos x="473" y="25"/>
                  </a:cxn>
                  <a:cxn ang="0">
                    <a:pos x="501" y="17"/>
                  </a:cxn>
                  <a:cxn ang="0">
                    <a:pos x="527" y="0"/>
                  </a:cxn>
                  <a:cxn ang="0">
                    <a:pos x="555" y="7"/>
                  </a:cxn>
                  <a:cxn ang="0">
                    <a:pos x="555" y="19"/>
                  </a:cxn>
                  <a:cxn ang="0">
                    <a:pos x="548" y="41"/>
                  </a:cxn>
                  <a:cxn ang="0">
                    <a:pos x="552" y="59"/>
                  </a:cxn>
                  <a:cxn ang="0">
                    <a:pos x="551" y="78"/>
                  </a:cxn>
                  <a:cxn ang="0">
                    <a:pos x="551" y="84"/>
                  </a:cxn>
                  <a:cxn ang="0">
                    <a:pos x="556" y="84"/>
                  </a:cxn>
                  <a:cxn ang="0">
                    <a:pos x="560" y="91"/>
                  </a:cxn>
                  <a:cxn ang="0">
                    <a:pos x="545" y="88"/>
                  </a:cxn>
                  <a:cxn ang="0">
                    <a:pos x="539" y="99"/>
                  </a:cxn>
                  <a:cxn ang="0">
                    <a:pos x="530" y="145"/>
                  </a:cxn>
                  <a:cxn ang="0">
                    <a:pos x="518" y="164"/>
                  </a:cxn>
                  <a:cxn ang="0">
                    <a:pos x="497" y="202"/>
                  </a:cxn>
                  <a:cxn ang="0">
                    <a:pos x="485" y="215"/>
                  </a:cxn>
                  <a:cxn ang="0">
                    <a:pos x="479" y="237"/>
                  </a:cxn>
                  <a:cxn ang="0">
                    <a:pos x="444" y="303"/>
                  </a:cxn>
                  <a:cxn ang="0">
                    <a:pos x="422" y="351"/>
                  </a:cxn>
                  <a:cxn ang="0">
                    <a:pos x="414" y="358"/>
                  </a:cxn>
                  <a:cxn ang="0">
                    <a:pos x="389" y="389"/>
                  </a:cxn>
                  <a:cxn ang="0">
                    <a:pos x="382" y="405"/>
                  </a:cxn>
                  <a:cxn ang="0">
                    <a:pos x="363" y="432"/>
                  </a:cxn>
                  <a:cxn ang="0">
                    <a:pos x="334" y="461"/>
                  </a:cxn>
                  <a:cxn ang="0">
                    <a:pos x="297" y="492"/>
                  </a:cxn>
                  <a:cxn ang="0">
                    <a:pos x="277" y="520"/>
                  </a:cxn>
                  <a:cxn ang="0">
                    <a:pos x="243" y="545"/>
                  </a:cxn>
                  <a:cxn ang="0">
                    <a:pos x="216" y="554"/>
                  </a:cxn>
                  <a:cxn ang="0">
                    <a:pos x="120" y="640"/>
                  </a:cxn>
                  <a:cxn ang="0">
                    <a:pos x="91" y="663"/>
                  </a:cxn>
                  <a:cxn ang="0">
                    <a:pos x="87" y="665"/>
                  </a:cxn>
                  <a:cxn ang="0">
                    <a:pos x="83" y="674"/>
                  </a:cxn>
                  <a:cxn ang="0">
                    <a:pos x="61" y="705"/>
                  </a:cxn>
                  <a:cxn ang="0">
                    <a:pos x="32" y="739"/>
                  </a:cxn>
                </a:cxnLst>
                <a:rect l="0" t="0" r="r" b="b"/>
                <a:pathLst>
                  <a:path w="561" h="740">
                    <a:moveTo>
                      <a:pt x="30" y="740"/>
                    </a:moveTo>
                    <a:lnTo>
                      <a:pt x="29" y="737"/>
                    </a:lnTo>
                    <a:lnTo>
                      <a:pt x="6" y="708"/>
                    </a:lnTo>
                    <a:lnTo>
                      <a:pt x="0" y="700"/>
                    </a:lnTo>
                    <a:lnTo>
                      <a:pt x="0" y="657"/>
                    </a:lnTo>
                    <a:lnTo>
                      <a:pt x="0" y="604"/>
                    </a:lnTo>
                    <a:lnTo>
                      <a:pt x="0" y="551"/>
                    </a:lnTo>
                    <a:lnTo>
                      <a:pt x="0" y="498"/>
                    </a:lnTo>
                    <a:lnTo>
                      <a:pt x="3" y="496"/>
                    </a:lnTo>
                    <a:lnTo>
                      <a:pt x="25" y="474"/>
                    </a:lnTo>
                    <a:lnTo>
                      <a:pt x="46" y="442"/>
                    </a:lnTo>
                    <a:lnTo>
                      <a:pt x="48" y="437"/>
                    </a:lnTo>
                    <a:lnTo>
                      <a:pt x="51" y="433"/>
                    </a:lnTo>
                    <a:lnTo>
                      <a:pt x="66" y="426"/>
                    </a:lnTo>
                    <a:lnTo>
                      <a:pt x="102" y="414"/>
                    </a:lnTo>
                    <a:lnTo>
                      <a:pt x="114" y="401"/>
                    </a:lnTo>
                    <a:lnTo>
                      <a:pt x="127" y="393"/>
                    </a:lnTo>
                    <a:lnTo>
                      <a:pt x="148" y="384"/>
                    </a:lnTo>
                    <a:lnTo>
                      <a:pt x="157" y="379"/>
                    </a:lnTo>
                    <a:lnTo>
                      <a:pt x="221" y="379"/>
                    </a:lnTo>
                    <a:lnTo>
                      <a:pt x="302" y="297"/>
                    </a:lnTo>
                    <a:lnTo>
                      <a:pt x="373" y="227"/>
                    </a:lnTo>
                    <a:lnTo>
                      <a:pt x="383" y="215"/>
                    </a:lnTo>
                    <a:lnTo>
                      <a:pt x="384" y="212"/>
                    </a:lnTo>
                    <a:lnTo>
                      <a:pt x="331" y="213"/>
                    </a:lnTo>
                    <a:lnTo>
                      <a:pt x="244" y="181"/>
                    </a:lnTo>
                    <a:lnTo>
                      <a:pt x="166" y="154"/>
                    </a:lnTo>
                    <a:lnTo>
                      <a:pt x="159" y="147"/>
                    </a:lnTo>
                    <a:lnTo>
                      <a:pt x="140" y="132"/>
                    </a:lnTo>
                    <a:lnTo>
                      <a:pt x="132" y="122"/>
                    </a:lnTo>
                    <a:lnTo>
                      <a:pt x="126" y="116"/>
                    </a:lnTo>
                    <a:lnTo>
                      <a:pt x="124" y="110"/>
                    </a:lnTo>
                    <a:lnTo>
                      <a:pt x="119" y="107"/>
                    </a:lnTo>
                    <a:lnTo>
                      <a:pt x="113" y="100"/>
                    </a:lnTo>
                    <a:lnTo>
                      <a:pt x="110" y="95"/>
                    </a:lnTo>
                    <a:lnTo>
                      <a:pt x="103" y="88"/>
                    </a:lnTo>
                    <a:lnTo>
                      <a:pt x="98" y="65"/>
                    </a:lnTo>
                    <a:lnTo>
                      <a:pt x="99" y="60"/>
                    </a:lnTo>
                    <a:lnTo>
                      <a:pt x="103" y="55"/>
                    </a:lnTo>
                    <a:lnTo>
                      <a:pt x="105" y="49"/>
                    </a:lnTo>
                    <a:lnTo>
                      <a:pt x="115" y="37"/>
                    </a:lnTo>
                    <a:lnTo>
                      <a:pt x="120" y="25"/>
                    </a:lnTo>
                    <a:lnTo>
                      <a:pt x="123" y="23"/>
                    </a:lnTo>
                    <a:lnTo>
                      <a:pt x="125" y="27"/>
                    </a:lnTo>
                    <a:lnTo>
                      <a:pt x="130" y="29"/>
                    </a:lnTo>
                    <a:lnTo>
                      <a:pt x="135" y="38"/>
                    </a:lnTo>
                    <a:lnTo>
                      <a:pt x="140" y="41"/>
                    </a:lnTo>
                    <a:lnTo>
                      <a:pt x="151" y="57"/>
                    </a:lnTo>
                    <a:lnTo>
                      <a:pt x="167" y="73"/>
                    </a:lnTo>
                    <a:lnTo>
                      <a:pt x="179" y="82"/>
                    </a:lnTo>
                    <a:lnTo>
                      <a:pt x="186" y="84"/>
                    </a:lnTo>
                    <a:lnTo>
                      <a:pt x="193" y="82"/>
                    </a:lnTo>
                    <a:lnTo>
                      <a:pt x="215" y="83"/>
                    </a:lnTo>
                    <a:lnTo>
                      <a:pt x="222" y="77"/>
                    </a:lnTo>
                    <a:lnTo>
                      <a:pt x="231" y="72"/>
                    </a:lnTo>
                    <a:lnTo>
                      <a:pt x="238" y="70"/>
                    </a:lnTo>
                    <a:lnTo>
                      <a:pt x="248" y="64"/>
                    </a:lnTo>
                    <a:lnTo>
                      <a:pt x="253" y="62"/>
                    </a:lnTo>
                    <a:lnTo>
                      <a:pt x="255" y="60"/>
                    </a:lnTo>
                    <a:lnTo>
                      <a:pt x="258" y="57"/>
                    </a:lnTo>
                    <a:lnTo>
                      <a:pt x="260" y="57"/>
                    </a:lnTo>
                    <a:lnTo>
                      <a:pt x="265" y="61"/>
                    </a:lnTo>
                    <a:lnTo>
                      <a:pt x="269" y="61"/>
                    </a:lnTo>
                    <a:lnTo>
                      <a:pt x="271" y="62"/>
                    </a:lnTo>
                    <a:lnTo>
                      <a:pt x="283" y="61"/>
                    </a:lnTo>
                    <a:lnTo>
                      <a:pt x="291" y="67"/>
                    </a:lnTo>
                    <a:lnTo>
                      <a:pt x="302" y="67"/>
                    </a:lnTo>
                    <a:lnTo>
                      <a:pt x="312" y="65"/>
                    </a:lnTo>
                    <a:lnTo>
                      <a:pt x="317" y="61"/>
                    </a:lnTo>
                    <a:lnTo>
                      <a:pt x="322" y="56"/>
                    </a:lnTo>
                    <a:lnTo>
                      <a:pt x="331" y="54"/>
                    </a:lnTo>
                    <a:lnTo>
                      <a:pt x="336" y="48"/>
                    </a:lnTo>
                    <a:lnTo>
                      <a:pt x="342" y="44"/>
                    </a:lnTo>
                    <a:lnTo>
                      <a:pt x="353" y="41"/>
                    </a:lnTo>
                    <a:lnTo>
                      <a:pt x="365" y="46"/>
                    </a:lnTo>
                    <a:lnTo>
                      <a:pt x="372" y="45"/>
                    </a:lnTo>
                    <a:lnTo>
                      <a:pt x="382" y="44"/>
                    </a:lnTo>
                    <a:lnTo>
                      <a:pt x="393" y="43"/>
                    </a:lnTo>
                    <a:lnTo>
                      <a:pt x="398" y="41"/>
                    </a:lnTo>
                    <a:lnTo>
                      <a:pt x="411" y="33"/>
                    </a:lnTo>
                    <a:lnTo>
                      <a:pt x="417" y="33"/>
                    </a:lnTo>
                    <a:lnTo>
                      <a:pt x="430" y="37"/>
                    </a:lnTo>
                    <a:lnTo>
                      <a:pt x="447" y="29"/>
                    </a:lnTo>
                    <a:lnTo>
                      <a:pt x="451" y="28"/>
                    </a:lnTo>
                    <a:lnTo>
                      <a:pt x="458" y="29"/>
                    </a:lnTo>
                    <a:lnTo>
                      <a:pt x="462" y="24"/>
                    </a:lnTo>
                    <a:lnTo>
                      <a:pt x="473" y="25"/>
                    </a:lnTo>
                    <a:lnTo>
                      <a:pt x="481" y="24"/>
                    </a:lnTo>
                    <a:lnTo>
                      <a:pt x="496" y="21"/>
                    </a:lnTo>
                    <a:lnTo>
                      <a:pt x="501" y="17"/>
                    </a:lnTo>
                    <a:lnTo>
                      <a:pt x="514" y="12"/>
                    </a:lnTo>
                    <a:lnTo>
                      <a:pt x="518" y="2"/>
                    </a:lnTo>
                    <a:lnTo>
                      <a:pt x="527" y="0"/>
                    </a:lnTo>
                    <a:lnTo>
                      <a:pt x="535" y="0"/>
                    </a:lnTo>
                    <a:lnTo>
                      <a:pt x="546" y="7"/>
                    </a:lnTo>
                    <a:lnTo>
                      <a:pt x="555" y="7"/>
                    </a:lnTo>
                    <a:lnTo>
                      <a:pt x="556" y="8"/>
                    </a:lnTo>
                    <a:lnTo>
                      <a:pt x="555" y="14"/>
                    </a:lnTo>
                    <a:lnTo>
                      <a:pt x="555" y="19"/>
                    </a:lnTo>
                    <a:lnTo>
                      <a:pt x="549" y="27"/>
                    </a:lnTo>
                    <a:lnTo>
                      <a:pt x="548" y="33"/>
                    </a:lnTo>
                    <a:lnTo>
                      <a:pt x="548" y="41"/>
                    </a:lnTo>
                    <a:lnTo>
                      <a:pt x="554" y="46"/>
                    </a:lnTo>
                    <a:lnTo>
                      <a:pt x="551" y="52"/>
                    </a:lnTo>
                    <a:lnTo>
                      <a:pt x="552" y="59"/>
                    </a:lnTo>
                    <a:lnTo>
                      <a:pt x="551" y="66"/>
                    </a:lnTo>
                    <a:lnTo>
                      <a:pt x="552" y="75"/>
                    </a:lnTo>
                    <a:lnTo>
                      <a:pt x="551" y="78"/>
                    </a:lnTo>
                    <a:lnTo>
                      <a:pt x="544" y="83"/>
                    </a:lnTo>
                    <a:lnTo>
                      <a:pt x="545" y="86"/>
                    </a:lnTo>
                    <a:lnTo>
                      <a:pt x="551" y="84"/>
                    </a:lnTo>
                    <a:lnTo>
                      <a:pt x="552" y="82"/>
                    </a:lnTo>
                    <a:lnTo>
                      <a:pt x="554" y="82"/>
                    </a:lnTo>
                    <a:lnTo>
                      <a:pt x="556" y="84"/>
                    </a:lnTo>
                    <a:lnTo>
                      <a:pt x="561" y="86"/>
                    </a:lnTo>
                    <a:lnTo>
                      <a:pt x="561" y="89"/>
                    </a:lnTo>
                    <a:lnTo>
                      <a:pt x="560" y="91"/>
                    </a:lnTo>
                    <a:lnTo>
                      <a:pt x="559" y="91"/>
                    </a:lnTo>
                    <a:lnTo>
                      <a:pt x="552" y="88"/>
                    </a:lnTo>
                    <a:lnTo>
                      <a:pt x="545" y="88"/>
                    </a:lnTo>
                    <a:lnTo>
                      <a:pt x="540" y="91"/>
                    </a:lnTo>
                    <a:lnTo>
                      <a:pt x="539" y="92"/>
                    </a:lnTo>
                    <a:lnTo>
                      <a:pt x="539" y="99"/>
                    </a:lnTo>
                    <a:lnTo>
                      <a:pt x="533" y="125"/>
                    </a:lnTo>
                    <a:lnTo>
                      <a:pt x="533" y="141"/>
                    </a:lnTo>
                    <a:lnTo>
                      <a:pt x="530" y="145"/>
                    </a:lnTo>
                    <a:lnTo>
                      <a:pt x="528" y="156"/>
                    </a:lnTo>
                    <a:lnTo>
                      <a:pt x="524" y="159"/>
                    </a:lnTo>
                    <a:lnTo>
                      <a:pt x="518" y="164"/>
                    </a:lnTo>
                    <a:lnTo>
                      <a:pt x="511" y="181"/>
                    </a:lnTo>
                    <a:lnTo>
                      <a:pt x="502" y="190"/>
                    </a:lnTo>
                    <a:lnTo>
                      <a:pt x="497" y="202"/>
                    </a:lnTo>
                    <a:lnTo>
                      <a:pt x="497" y="204"/>
                    </a:lnTo>
                    <a:lnTo>
                      <a:pt x="492" y="207"/>
                    </a:lnTo>
                    <a:lnTo>
                      <a:pt x="485" y="215"/>
                    </a:lnTo>
                    <a:lnTo>
                      <a:pt x="482" y="220"/>
                    </a:lnTo>
                    <a:lnTo>
                      <a:pt x="480" y="226"/>
                    </a:lnTo>
                    <a:lnTo>
                      <a:pt x="479" y="237"/>
                    </a:lnTo>
                    <a:lnTo>
                      <a:pt x="462" y="271"/>
                    </a:lnTo>
                    <a:lnTo>
                      <a:pt x="447" y="296"/>
                    </a:lnTo>
                    <a:lnTo>
                      <a:pt x="444" y="303"/>
                    </a:lnTo>
                    <a:lnTo>
                      <a:pt x="438" y="325"/>
                    </a:lnTo>
                    <a:lnTo>
                      <a:pt x="431" y="344"/>
                    </a:lnTo>
                    <a:lnTo>
                      <a:pt x="422" y="351"/>
                    </a:lnTo>
                    <a:lnTo>
                      <a:pt x="419" y="353"/>
                    </a:lnTo>
                    <a:lnTo>
                      <a:pt x="416" y="357"/>
                    </a:lnTo>
                    <a:lnTo>
                      <a:pt x="414" y="358"/>
                    </a:lnTo>
                    <a:lnTo>
                      <a:pt x="409" y="363"/>
                    </a:lnTo>
                    <a:lnTo>
                      <a:pt x="394" y="378"/>
                    </a:lnTo>
                    <a:lnTo>
                      <a:pt x="389" y="389"/>
                    </a:lnTo>
                    <a:lnTo>
                      <a:pt x="389" y="390"/>
                    </a:lnTo>
                    <a:lnTo>
                      <a:pt x="388" y="395"/>
                    </a:lnTo>
                    <a:lnTo>
                      <a:pt x="382" y="405"/>
                    </a:lnTo>
                    <a:lnTo>
                      <a:pt x="373" y="420"/>
                    </a:lnTo>
                    <a:lnTo>
                      <a:pt x="362" y="432"/>
                    </a:lnTo>
                    <a:lnTo>
                      <a:pt x="363" y="432"/>
                    </a:lnTo>
                    <a:lnTo>
                      <a:pt x="352" y="442"/>
                    </a:lnTo>
                    <a:lnTo>
                      <a:pt x="340" y="453"/>
                    </a:lnTo>
                    <a:lnTo>
                      <a:pt x="334" y="461"/>
                    </a:lnTo>
                    <a:lnTo>
                      <a:pt x="323" y="474"/>
                    </a:lnTo>
                    <a:lnTo>
                      <a:pt x="306" y="486"/>
                    </a:lnTo>
                    <a:lnTo>
                      <a:pt x="297" y="492"/>
                    </a:lnTo>
                    <a:lnTo>
                      <a:pt x="297" y="495"/>
                    </a:lnTo>
                    <a:lnTo>
                      <a:pt x="290" y="506"/>
                    </a:lnTo>
                    <a:lnTo>
                      <a:pt x="277" y="520"/>
                    </a:lnTo>
                    <a:lnTo>
                      <a:pt x="264" y="532"/>
                    </a:lnTo>
                    <a:lnTo>
                      <a:pt x="249" y="541"/>
                    </a:lnTo>
                    <a:lnTo>
                      <a:pt x="243" y="545"/>
                    </a:lnTo>
                    <a:lnTo>
                      <a:pt x="231" y="549"/>
                    </a:lnTo>
                    <a:lnTo>
                      <a:pt x="223" y="550"/>
                    </a:lnTo>
                    <a:lnTo>
                      <a:pt x="216" y="554"/>
                    </a:lnTo>
                    <a:lnTo>
                      <a:pt x="193" y="572"/>
                    </a:lnTo>
                    <a:lnTo>
                      <a:pt x="139" y="620"/>
                    </a:lnTo>
                    <a:lnTo>
                      <a:pt x="120" y="640"/>
                    </a:lnTo>
                    <a:lnTo>
                      <a:pt x="113" y="648"/>
                    </a:lnTo>
                    <a:lnTo>
                      <a:pt x="103" y="659"/>
                    </a:lnTo>
                    <a:lnTo>
                      <a:pt x="91" y="663"/>
                    </a:lnTo>
                    <a:lnTo>
                      <a:pt x="87" y="660"/>
                    </a:lnTo>
                    <a:lnTo>
                      <a:pt x="84" y="665"/>
                    </a:lnTo>
                    <a:lnTo>
                      <a:pt x="87" y="665"/>
                    </a:lnTo>
                    <a:lnTo>
                      <a:pt x="88" y="669"/>
                    </a:lnTo>
                    <a:lnTo>
                      <a:pt x="87" y="672"/>
                    </a:lnTo>
                    <a:lnTo>
                      <a:pt x="83" y="674"/>
                    </a:lnTo>
                    <a:lnTo>
                      <a:pt x="81" y="681"/>
                    </a:lnTo>
                    <a:lnTo>
                      <a:pt x="75" y="691"/>
                    </a:lnTo>
                    <a:lnTo>
                      <a:pt x="61" y="705"/>
                    </a:lnTo>
                    <a:lnTo>
                      <a:pt x="50" y="718"/>
                    </a:lnTo>
                    <a:lnTo>
                      <a:pt x="37" y="730"/>
                    </a:lnTo>
                    <a:lnTo>
                      <a:pt x="32" y="739"/>
                    </a:lnTo>
                    <a:lnTo>
                      <a:pt x="30" y="74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8" name="Freeform 127">
                <a:extLst>
                  <a:ext uri="{FF2B5EF4-FFF2-40B4-BE49-F238E27FC236}">
                    <a16:creationId xmlns:a16="http://schemas.microsoft.com/office/drawing/2014/main" id="{EEEAD61E-7388-486E-BEEB-1BDD16D1C78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761706" y="3272184"/>
                <a:ext cx="276225" cy="215900"/>
              </a:xfrm>
              <a:custGeom>
                <a:avLst/>
                <a:gdLst/>
                <a:ahLst/>
                <a:cxnLst>
                  <a:cxn ang="0">
                    <a:pos x="222" y="381"/>
                  </a:cxn>
                  <a:cxn ang="0">
                    <a:pos x="209" y="442"/>
                  </a:cxn>
                  <a:cxn ang="0">
                    <a:pos x="192" y="463"/>
                  </a:cxn>
                  <a:cxn ang="0">
                    <a:pos x="186" y="474"/>
                  </a:cxn>
                  <a:cxn ang="0">
                    <a:pos x="160" y="475"/>
                  </a:cxn>
                  <a:cxn ang="0">
                    <a:pos x="42" y="495"/>
                  </a:cxn>
                  <a:cxn ang="0">
                    <a:pos x="3" y="511"/>
                  </a:cxn>
                  <a:cxn ang="0">
                    <a:pos x="11" y="532"/>
                  </a:cxn>
                  <a:cxn ang="0">
                    <a:pos x="15" y="550"/>
                  </a:cxn>
                  <a:cxn ang="0">
                    <a:pos x="49" y="588"/>
                  </a:cxn>
                  <a:cxn ang="0">
                    <a:pos x="70" y="622"/>
                  </a:cxn>
                  <a:cxn ang="0">
                    <a:pos x="92" y="629"/>
                  </a:cxn>
                  <a:cxn ang="0">
                    <a:pos x="106" y="622"/>
                  </a:cxn>
                  <a:cxn ang="0">
                    <a:pos x="119" y="637"/>
                  </a:cxn>
                  <a:cxn ang="0">
                    <a:pos x="109" y="641"/>
                  </a:cxn>
                  <a:cxn ang="0">
                    <a:pos x="116" y="656"/>
                  </a:cxn>
                  <a:cxn ang="0">
                    <a:pos x="127" y="653"/>
                  </a:cxn>
                  <a:cxn ang="0">
                    <a:pos x="143" y="645"/>
                  </a:cxn>
                  <a:cxn ang="0">
                    <a:pos x="165" y="653"/>
                  </a:cxn>
                  <a:cxn ang="0">
                    <a:pos x="193" y="678"/>
                  </a:cxn>
                  <a:cxn ang="0">
                    <a:pos x="193" y="637"/>
                  </a:cxn>
                  <a:cxn ang="0">
                    <a:pos x="206" y="624"/>
                  </a:cxn>
                  <a:cxn ang="0">
                    <a:pos x="221" y="586"/>
                  </a:cxn>
                  <a:cxn ang="0">
                    <a:pos x="259" y="565"/>
                  </a:cxn>
                  <a:cxn ang="0">
                    <a:pos x="291" y="561"/>
                  </a:cxn>
                  <a:cxn ang="0">
                    <a:pos x="365" y="602"/>
                  </a:cxn>
                  <a:cxn ang="0">
                    <a:pos x="386" y="609"/>
                  </a:cxn>
                  <a:cxn ang="0">
                    <a:pos x="418" y="588"/>
                  </a:cxn>
                  <a:cxn ang="0">
                    <a:pos x="471" y="613"/>
                  </a:cxn>
                  <a:cxn ang="0">
                    <a:pos x="519" y="618"/>
                  </a:cxn>
                  <a:cxn ang="0">
                    <a:pos x="559" y="588"/>
                  </a:cxn>
                  <a:cxn ang="0">
                    <a:pos x="613" y="587"/>
                  </a:cxn>
                  <a:cxn ang="0">
                    <a:pos x="647" y="591"/>
                  </a:cxn>
                  <a:cxn ang="0">
                    <a:pos x="672" y="597"/>
                  </a:cxn>
                  <a:cxn ang="0">
                    <a:pos x="688" y="582"/>
                  </a:cxn>
                  <a:cxn ang="0">
                    <a:pos x="708" y="576"/>
                  </a:cxn>
                  <a:cxn ang="0">
                    <a:pos x="718" y="561"/>
                  </a:cxn>
                  <a:cxn ang="0">
                    <a:pos x="709" y="545"/>
                  </a:cxn>
                  <a:cxn ang="0">
                    <a:pos x="725" y="533"/>
                  </a:cxn>
                  <a:cxn ang="0">
                    <a:pos x="732" y="515"/>
                  </a:cxn>
                  <a:cxn ang="0">
                    <a:pos x="746" y="501"/>
                  </a:cxn>
                  <a:cxn ang="0">
                    <a:pos x="838" y="386"/>
                  </a:cxn>
                  <a:cxn ang="0">
                    <a:pos x="872" y="184"/>
                  </a:cxn>
                  <a:cxn ang="0">
                    <a:pos x="837" y="160"/>
                  </a:cxn>
                  <a:cxn ang="0">
                    <a:pos x="826" y="135"/>
                  </a:cxn>
                  <a:cxn ang="0">
                    <a:pos x="818" y="117"/>
                  </a:cxn>
                  <a:cxn ang="0">
                    <a:pos x="795" y="26"/>
                  </a:cxn>
                  <a:cxn ang="0">
                    <a:pos x="773" y="11"/>
                  </a:cxn>
                  <a:cxn ang="0">
                    <a:pos x="720" y="1"/>
                  </a:cxn>
                  <a:cxn ang="0">
                    <a:pos x="643" y="1"/>
                  </a:cxn>
                  <a:cxn ang="0">
                    <a:pos x="568" y="53"/>
                  </a:cxn>
                  <a:cxn ang="0">
                    <a:pos x="437" y="145"/>
                  </a:cxn>
                  <a:cxn ang="0">
                    <a:pos x="307" y="236"/>
                  </a:cxn>
                  <a:cxn ang="0">
                    <a:pos x="221" y="257"/>
                  </a:cxn>
                  <a:cxn ang="0">
                    <a:pos x="222" y="271"/>
                  </a:cxn>
                </a:cxnLst>
                <a:rect l="0" t="0" r="r" b="b"/>
                <a:pathLst>
                  <a:path w="872" h="678">
                    <a:moveTo>
                      <a:pt x="222" y="271"/>
                    </a:moveTo>
                    <a:lnTo>
                      <a:pt x="222" y="327"/>
                    </a:lnTo>
                    <a:lnTo>
                      <a:pt x="222" y="381"/>
                    </a:lnTo>
                    <a:lnTo>
                      <a:pt x="222" y="435"/>
                    </a:lnTo>
                    <a:lnTo>
                      <a:pt x="219" y="436"/>
                    </a:lnTo>
                    <a:lnTo>
                      <a:pt x="209" y="442"/>
                    </a:lnTo>
                    <a:lnTo>
                      <a:pt x="205" y="448"/>
                    </a:lnTo>
                    <a:lnTo>
                      <a:pt x="204" y="456"/>
                    </a:lnTo>
                    <a:lnTo>
                      <a:pt x="192" y="463"/>
                    </a:lnTo>
                    <a:lnTo>
                      <a:pt x="188" y="466"/>
                    </a:lnTo>
                    <a:lnTo>
                      <a:pt x="186" y="469"/>
                    </a:lnTo>
                    <a:lnTo>
                      <a:pt x="186" y="474"/>
                    </a:lnTo>
                    <a:lnTo>
                      <a:pt x="173" y="473"/>
                    </a:lnTo>
                    <a:lnTo>
                      <a:pt x="160" y="472"/>
                    </a:lnTo>
                    <a:lnTo>
                      <a:pt x="160" y="475"/>
                    </a:lnTo>
                    <a:lnTo>
                      <a:pt x="155" y="474"/>
                    </a:lnTo>
                    <a:lnTo>
                      <a:pt x="66" y="475"/>
                    </a:lnTo>
                    <a:lnTo>
                      <a:pt x="42" y="495"/>
                    </a:lnTo>
                    <a:lnTo>
                      <a:pt x="5" y="495"/>
                    </a:lnTo>
                    <a:lnTo>
                      <a:pt x="4" y="499"/>
                    </a:lnTo>
                    <a:lnTo>
                      <a:pt x="3" y="511"/>
                    </a:lnTo>
                    <a:lnTo>
                      <a:pt x="0" y="521"/>
                    </a:lnTo>
                    <a:lnTo>
                      <a:pt x="1" y="523"/>
                    </a:lnTo>
                    <a:lnTo>
                      <a:pt x="11" y="532"/>
                    </a:lnTo>
                    <a:lnTo>
                      <a:pt x="12" y="534"/>
                    </a:lnTo>
                    <a:lnTo>
                      <a:pt x="11" y="543"/>
                    </a:lnTo>
                    <a:lnTo>
                      <a:pt x="15" y="550"/>
                    </a:lnTo>
                    <a:lnTo>
                      <a:pt x="27" y="565"/>
                    </a:lnTo>
                    <a:lnTo>
                      <a:pt x="44" y="579"/>
                    </a:lnTo>
                    <a:lnTo>
                      <a:pt x="49" y="588"/>
                    </a:lnTo>
                    <a:lnTo>
                      <a:pt x="55" y="603"/>
                    </a:lnTo>
                    <a:lnTo>
                      <a:pt x="59" y="609"/>
                    </a:lnTo>
                    <a:lnTo>
                      <a:pt x="70" y="622"/>
                    </a:lnTo>
                    <a:lnTo>
                      <a:pt x="78" y="626"/>
                    </a:lnTo>
                    <a:lnTo>
                      <a:pt x="89" y="629"/>
                    </a:lnTo>
                    <a:lnTo>
                      <a:pt x="92" y="629"/>
                    </a:lnTo>
                    <a:lnTo>
                      <a:pt x="97" y="628"/>
                    </a:lnTo>
                    <a:lnTo>
                      <a:pt x="102" y="623"/>
                    </a:lnTo>
                    <a:lnTo>
                      <a:pt x="106" y="622"/>
                    </a:lnTo>
                    <a:lnTo>
                      <a:pt x="112" y="625"/>
                    </a:lnTo>
                    <a:lnTo>
                      <a:pt x="118" y="635"/>
                    </a:lnTo>
                    <a:lnTo>
                      <a:pt x="119" y="637"/>
                    </a:lnTo>
                    <a:lnTo>
                      <a:pt x="118" y="640"/>
                    </a:lnTo>
                    <a:lnTo>
                      <a:pt x="113" y="640"/>
                    </a:lnTo>
                    <a:lnTo>
                      <a:pt x="109" y="641"/>
                    </a:lnTo>
                    <a:lnTo>
                      <a:pt x="108" y="645"/>
                    </a:lnTo>
                    <a:lnTo>
                      <a:pt x="109" y="649"/>
                    </a:lnTo>
                    <a:lnTo>
                      <a:pt x="116" y="656"/>
                    </a:lnTo>
                    <a:lnTo>
                      <a:pt x="127" y="666"/>
                    </a:lnTo>
                    <a:lnTo>
                      <a:pt x="134" y="662"/>
                    </a:lnTo>
                    <a:lnTo>
                      <a:pt x="127" y="653"/>
                    </a:lnTo>
                    <a:lnTo>
                      <a:pt x="127" y="649"/>
                    </a:lnTo>
                    <a:lnTo>
                      <a:pt x="138" y="646"/>
                    </a:lnTo>
                    <a:lnTo>
                      <a:pt x="143" y="645"/>
                    </a:lnTo>
                    <a:lnTo>
                      <a:pt x="151" y="641"/>
                    </a:lnTo>
                    <a:lnTo>
                      <a:pt x="154" y="642"/>
                    </a:lnTo>
                    <a:lnTo>
                      <a:pt x="165" y="653"/>
                    </a:lnTo>
                    <a:lnTo>
                      <a:pt x="177" y="666"/>
                    </a:lnTo>
                    <a:lnTo>
                      <a:pt x="184" y="671"/>
                    </a:lnTo>
                    <a:lnTo>
                      <a:pt x="193" y="678"/>
                    </a:lnTo>
                    <a:lnTo>
                      <a:pt x="194" y="671"/>
                    </a:lnTo>
                    <a:lnTo>
                      <a:pt x="192" y="646"/>
                    </a:lnTo>
                    <a:lnTo>
                      <a:pt x="193" y="637"/>
                    </a:lnTo>
                    <a:lnTo>
                      <a:pt x="195" y="633"/>
                    </a:lnTo>
                    <a:lnTo>
                      <a:pt x="199" y="628"/>
                    </a:lnTo>
                    <a:lnTo>
                      <a:pt x="206" y="624"/>
                    </a:lnTo>
                    <a:lnTo>
                      <a:pt x="211" y="618"/>
                    </a:lnTo>
                    <a:lnTo>
                      <a:pt x="219" y="604"/>
                    </a:lnTo>
                    <a:lnTo>
                      <a:pt x="221" y="586"/>
                    </a:lnTo>
                    <a:lnTo>
                      <a:pt x="222" y="582"/>
                    </a:lnTo>
                    <a:lnTo>
                      <a:pt x="240" y="570"/>
                    </a:lnTo>
                    <a:lnTo>
                      <a:pt x="259" y="565"/>
                    </a:lnTo>
                    <a:lnTo>
                      <a:pt x="277" y="565"/>
                    </a:lnTo>
                    <a:lnTo>
                      <a:pt x="283" y="564"/>
                    </a:lnTo>
                    <a:lnTo>
                      <a:pt x="291" y="561"/>
                    </a:lnTo>
                    <a:lnTo>
                      <a:pt x="306" y="563"/>
                    </a:lnTo>
                    <a:lnTo>
                      <a:pt x="343" y="581"/>
                    </a:lnTo>
                    <a:lnTo>
                      <a:pt x="365" y="602"/>
                    </a:lnTo>
                    <a:lnTo>
                      <a:pt x="372" y="607"/>
                    </a:lnTo>
                    <a:lnTo>
                      <a:pt x="377" y="609"/>
                    </a:lnTo>
                    <a:lnTo>
                      <a:pt x="386" y="609"/>
                    </a:lnTo>
                    <a:lnTo>
                      <a:pt x="392" y="599"/>
                    </a:lnTo>
                    <a:lnTo>
                      <a:pt x="408" y="591"/>
                    </a:lnTo>
                    <a:lnTo>
                      <a:pt x="418" y="588"/>
                    </a:lnTo>
                    <a:lnTo>
                      <a:pt x="430" y="588"/>
                    </a:lnTo>
                    <a:lnTo>
                      <a:pt x="447" y="598"/>
                    </a:lnTo>
                    <a:lnTo>
                      <a:pt x="471" y="613"/>
                    </a:lnTo>
                    <a:lnTo>
                      <a:pt x="483" y="617"/>
                    </a:lnTo>
                    <a:lnTo>
                      <a:pt x="506" y="619"/>
                    </a:lnTo>
                    <a:lnTo>
                      <a:pt x="519" y="618"/>
                    </a:lnTo>
                    <a:lnTo>
                      <a:pt x="533" y="608"/>
                    </a:lnTo>
                    <a:lnTo>
                      <a:pt x="550" y="593"/>
                    </a:lnTo>
                    <a:lnTo>
                      <a:pt x="559" y="588"/>
                    </a:lnTo>
                    <a:lnTo>
                      <a:pt x="585" y="588"/>
                    </a:lnTo>
                    <a:lnTo>
                      <a:pt x="603" y="591"/>
                    </a:lnTo>
                    <a:lnTo>
                      <a:pt x="613" y="587"/>
                    </a:lnTo>
                    <a:lnTo>
                      <a:pt x="633" y="585"/>
                    </a:lnTo>
                    <a:lnTo>
                      <a:pt x="640" y="587"/>
                    </a:lnTo>
                    <a:lnTo>
                      <a:pt x="647" y="591"/>
                    </a:lnTo>
                    <a:lnTo>
                      <a:pt x="655" y="593"/>
                    </a:lnTo>
                    <a:lnTo>
                      <a:pt x="661" y="597"/>
                    </a:lnTo>
                    <a:lnTo>
                      <a:pt x="672" y="597"/>
                    </a:lnTo>
                    <a:lnTo>
                      <a:pt x="678" y="593"/>
                    </a:lnTo>
                    <a:lnTo>
                      <a:pt x="688" y="583"/>
                    </a:lnTo>
                    <a:lnTo>
                      <a:pt x="688" y="582"/>
                    </a:lnTo>
                    <a:lnTo>
                      <a:pt x="694" y="577"/>
                    </a:lnTo>
                    <a:lnTo>
                      <a:pt x="702" y="576"/>
                    </a:lnTo>
                    <a:lnTo>
                      <a:pt x="708" y="576"/>
                    </a:lnTo>
                    <a:lnTo>
                      <a:pt x="714" y="564"/>
                    </a:lnTo>
                    <a:lnTo>
                      <a:pt x="715" y="564"/>
                    </a:lnTo>
                    <a:lnTo>
                      <a:pt x="718" y="561"/>
                    </a:lnTo>
                    <a:lnTo>
                      <a:pt x="713" y="556"/>
                    </a:lnTo>
                    <a:lnTo>
                      <a:pt x="709" y="550"/>
                    </a:lnTo>
                    <a:lnTo>
                      <a:pt x="709" y="545"/>
                    </a:lnTo>
                    <a:lnTo>
                      <a:pt x="714" y="538"/>
                    </a:lnTo>
                    <a:lnTo>
                      <a:pt x="720" y="534"/>
                    </a:lnTo>
                    <a:lnTo>
                      <a:pt x="725" y="533"/>
                    </a:lnTo>
                    <a:lnTo>
                      <a:pt x="730" y="531"/>
                    </a:lnTo>
                    <a:lnTo>
                      <a:pt x="727" y="520"/>
                    </a:lnTo>
                    <a:lnTo>
                      <a:pt x="732" y="515"/>
                    </a:lnTo>
                    <a:lnTo>
                      <a:pt x="740" y="513"/>
                    </a:lnTo>
                    <a:lnTo>
                      <a:pt x="740" y="504"/>
                    </a:lnTo>
                    <a:lnTo>
                      <a:pt x="746" y="501"/>
                    </a:lnTo>
                    <a:lnTo>
                      <a:pt x="746" y="490"/>
                    </a:lnTo>
                    <a:lnTo>
                      <a:pt x="834" y="391"/>
                    </a:lnTo>
                    <a:lnTo>
                      <a:pt x="838" y="386"/>
                    </a:lnTo>
                    <a:lnTo>
                      <a:pt x="844" y="287"/>
                    </a:lnTo>
                    <a:lnTo>
                      <a:pt x="859" y="208"/>
                    </a:lnTo>
                    <a:lnTo>
                      <a:pt x="872" y="184"/>
                    </a:lnTo>
                    <a:lnTo>
                      <a:pt x="849" y="171"/>
                    </a:lnTo>
                    <a:lnTo>
                      <a:pt x="843" y="166"/>
                    </a:lnTo>
                    <a:lnTo>
                      <a:pt x="837" y="160"/>
                    </a:lnTo>
                    <a:lnTo>
                      <a:pt x="833" y="154"/>
                    </a:lnTo>
                    <a:lnTo>
                      <a:pt x="829" y="142"/>
                    </a:lnTo>
                    <a:lnTo>
                      <a:pt x="826" y="135"/>
                    </a:lnTo>
                    <a:lnTo>
                      <a:pt x="826" y="133"/>
                    </a:lnTo>
                    <a:lnTo>
                      <a:pt x="821" y="123"/>
                    </a:lnTo>
                    <a:lnTo>
                      <a:pt x="818" y="117"/>
                    </a:lnTo>
                    <a:lnTo>
                      <a:pt x="818" y="31"/>
                    </a:lnTo>
                    <a:lnTo>
                      <a:pt x="801" y="36"/>
                    </a:lnTo>
                    <a:lnTo>
                      <a:pt x="795" y="26"/>
                    </a:lnTo>
                    <a:lnTo>
                      <a:pt x="791" y="22"/>
                    </a:lnTo>
                    <a:lnTo>
                      <a:pt x="776" y="15"/>
                    </a:lnTo>
                    <a:lnTo>
                      <a:pt x="773" y="11"/>
                    </a:lnTo>
                    <a:lnTo>
                      <a:pt x="768" y="7"/>
                    </a:lnTo>
                    <a:lnTo>
                      <a:pt x="759" y="5"/>
                    </a:lnTo>
                    <a:lnTo>
                      <a:pt x="720" y="1"/>
                    </a:lnTo>
                    <a:lnTo>
                      <a:pt x="677" y="2"/>
                    </a:lnTo>
                    <a:lnTo>
                      <a:pt x="646" y="0"/>
                    </a:lnTo>
                    <a:lnTo>
                      <a:pt x="643" y="1"/>
                    </a:lnTo>
                    <a:lnTo>
                      <a:pt x="638" y="4"/>
                    </a:lnTo>
                    <a:lnTo>
                      <a:pt x="612" y="22"/>
                    </a:lnTo>
                    <a:lnTo>
                      <a:pt x="568" y="53"/>
                    </a:lnTo>
                    <a:lnTo>
                      <a:pt x="525" y="84"/>
                    </a:lnTo>
                    <a:lnTo>
                      <a:pt x="482" y="114"/>
                    </a:lnTo>
                    <a:lnTo>
                      <a:pt x="437" y="145"/>
                    </a:lnTo>
                    <a:lnTo>
                      <a:pt x="393" y="176"/>
                    </a:lnTo>
                    <a:lnTo>
                      <a:pt x="350" y="206"/>
                    </a:lnTo>
                    <a:lnTo>
                      <a:pt x="307" y="236"/>
                    </a:lnTo>
                    <a:lnTo>
                      <a:pt x="292" y="241"/>
                    </a:lnTo>
                    <a:lnTo>
                      <a:pt x="230" y="255"/>
                    </a:lnTo>
                    <a:lnTo>
                      <a:pt x="221" y="257"/>
                    </a:lnTo>
                    <a:lnTo>
                      <a:pt x="221" y="259"/>
                    </a:lnTo>
                    <a:lnTo>
                      <a:pt x="222" y="260"/>
                    </a:lnTo>
                    <a:lnTo>
                      <a:pt x="222" y="27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09" name="Freeform 18">
                <a:extLst>
                  <a:ext uri="{FF2B5EF4-FFF2-40B4-BE49-F238E27FC236}">
                    <a16:creationId xmlns:a16="http://schemas.microsoft.com/office/drawing/2014/main" id="{9B7A12C5-2E5D-4831-BD34-FF4DE2D03E8C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334792" y="3432522"/>
                <a:ext cx="261938" cy="198438"/>
              </a:xfrm>
              <a:custGeom>
                <a:avLst/>
                <a:gdLst/>
                <a:ahLst/>
                <a:cxnLst>
                  <a:cxn ang="0">
                    <a:pos x="174" y="105"/>
                  </a:cxn>
                  <a:cxn ang="0">
                    <a:pos x="149" y="125"/>
                  </a:cxn>
                  <a:cxn ang="0">
                    <a:pos x="104" y="215"/>
                  </a:cxn>
                  <a:cxn ang="0">
                    <a:pos x="81" y="225"/>
                  </a:cxn>
                  <a:cxn ang="0">
                    <a:pos x="67" y="242"/>
                  </a:cxn>
                  <a:cxn ang="0">
                    <a:pos x="67" y="270"/>
                  </a:cxn>
                  <a:cxn ang="0">
                    <a:pos x="61" y="346"/>
                  </a:cxn>
                  <a:cxn ang="0">
                    <a:pos x="21" y="355"/>
                  </a:cxn>
                  <a:cxn ang="0">
                    <a:pos x="5" y="378"/>
                  </a:cxn>
                  <a:cxn ang="0">
                    <a:pos x="12" y="390"/>
                  </a:cxn>
                  <a:cxn ang="0">
                    <a:pos x="39" y="399"/>
                  </a:cxn>
                  <a:cxn ang="0">
                    <a:pos x="58" y="424"/>
                  </a:cxn>
                  <a:cxn ang="0">
                    <a:pos x="93" y="453"/>
                  </a:cxn>
                  <a:cxn ang="0">
                    <a:pos x="113" y="502"/>
                  </a:cxn>
                  <a:cxn ang="0">
                    <a:pos x="150" y="522"/>
                  </a:cxn>
                  <a:cxn ang="0">
                    <a:pos x="157" y="544"/>
                  </a:cxn>
                  <a:cxn ang="0">
                    <a:pos x="185" y="569"/>
                  </a:cxn>
                  <a:cxn ang="0">
                    <a:pos x="255" y="600"/>
                  </a:cxn>
                  <a:cxn ang="0">
                    <a:pos x="303" y="619"/>
                  </a:cxn>
                  <a:cxn ang="0">
                    <a:pos x="373" y="614"/>
                  </a:cxn>
                  <a:cxn ang="0">
                    <a:pos x="427" y="588"/>
                  </a:cxn>
                  <a:cxn ang="0">
                    <a:pos x="483" y="604"/>
                  </a:cxn>
                  <a:cxn ang="0">
                    <a:pos x="506" y="592"/>
                  </a:cxn>
                  <a:cxn ang="0">
                    <a:pos x="567" y="559"/>
                  </a:cxn>
                  <a:cxn ang="0">
                    <a:pos x="661" y="545"/>
                  </a:cxn>
                  <a:cxn ang="0">
                    <a:pos x="823" y="381"/>
                  </a:cxn>
                  <a:cxn ang="0">
                    <a:pos x="684" y="347"/>
                  </a:cxn>
                  <a:cxn ang="0">
                    <a:pos x="579" y="298"/>
                  </a:cxn>
                  <a:cxn ang="0">
                    <a:pos x="564" y="276"/>
                  </a:cxn>
                  <a:cxn ang="0">
                    <a:pos x="550" y="261"/>
                  </a:cxn>
                  <a:cxn ang="0">
                    <a:pos x="539" y="226"/>
                  </a:cxn>
                  <a:cxn ang="0">
                    <a:pos x="534" y="212"/>
                  </a:cxn>
                  <a:cxn ang="0">
                    <a:pos x="516" y="218"/>
                  </a:cxn>
                  <a:cxn ang="0">
                    <a:pos x="504" y="220"/>
                  </a:cxn>
                  <a:cxn ang="0">
                    <a:pos x="484" y="203"/>
                  </a:cxn>
                  <a:cxn ang="0">
                    <a:pos x="499" y="177"/>
                  </a:cxn>
                  <a:cxn ang="0">
                    <a:pos x="512" y="140"/>
                  </a:cxn>
                  <a:cxn ang="0">
                    <a:pos x="495" y="119"/>
                  </a:cxn>
                  <a:cxn ang="0">
                    <a:pos x="480" y="99"/>
                  </a:cxn>
                  <a:cxn ang="0">
                    <a:pos x="445" y="71"/>
                  </a:cxn>
                  <a:cxn ang="0">
                    <a:pos x="420" y="40"/>
                  </a:cxn>
                  <a:cxn ang="0">
                    <a:pos x="389" y="23"/>
                  </a:cxn>
                  <a:cxn ang="0">
                    <a:pos x="372" y="26"/>
                  </a:cxn>
                  <a:cxn ang="0">
                    <a:pos x="356" y="18"/>
                  </a:cxn>
                  <a:cxn ang="0">
                    <a:pos x="340" y="23"/>
                  </a:cxn>
                  <a:cxn ang="0">
                    <a:pos x="334" y="18"/>
                  </a:cxn>
                  <a:cxn ang="0">
                    <a:pos x="324" y="17"/>
                  </a:cxn>
                  <a:cxn ang="0">
                    <a:pos x="301" y="26"/>
                  </a:cxn>
                  <a:cxn ang="0">
                    <a:pos x="284" y="12"/>
                  </a:cxn>
                  <a:cxn ang="0">
                    <a:pos x="268" y="5"/>
                  </a:cxn>
                  <a:cxn ang="0">
                    <a:pos x="236" y="34"/>
                  </a:cxn>
                  <a:cxn ang="0">
                    <a:pos x="223" y="26"/>
                  </a:cxn>
                  <a:cxn ang="0">
                    <a:pos x="216" y="35"/>
                  </a:cxn>
                  <a:cxn ang="0">
                    <a:pos x="194" y="33"/>
                  </a:cxn>
                </a:cxnLst>
                <a:rect l="0" t="0" r="r" b="b"/>
                <a:pathLst>
                  <a:path w="824" h="626">
                    <a:moveTo>
                      <a:pt x="192" y="32"/>
                    </a:moveTo>
                    <a:lnTo>
                      <a:pt x="192" y="48"/>
                    </a:lnTo>
                    <a:lnTo>
                      <a:pt x="174" y="105"/>
                    </a:lnTo>
                    <a:lnTo>
                      <a:pt x="167" y="113"/>
                    </a:lnTo>
                    <a:lnTo>
                      <a:pt x="158" y="115"/>
                    </a:lnTo>
                    <a:lnTo>
                      <a:pt x="149" y="125"/>
                    </a:lnTo>
                    <a:lnTo>
                      <a:pt x="114" y="174"/>
                    </a:lnTo>
                    <a:lnTo>
                      <a:pt x="109" y="188"/>
                    </a:lnTo>
                    <a:lnTo>
                      <a:pt x="104" y="215"/>
                    </a:lnTo>
                    <a:lnTo>
                      <a:pt x="99" y="220"/>
                    </a:lnTo>
                    <a:lnTo>
                      <a:pt x="88" y="220"/>
                    </a:lnTo>
                    <a:lnTo>
                      <a:pt x="81" y="225"/>
                    </a:lnTo>
                    <a:lnTo>
                      <a:pt x="74" y="237"/>
                    </a:lnTo>
                    <a:lnTo>
                      <a:pt x="71" y="244"/>
                    </a:lnTo>
                    <a:lnTo>
                      <a:pt x="67" y="242"/>
                    </a:lnTo>
                    <a:lnTo>
                      <a:pt x="67" y="253"/>
                    </a:lnTo>
                    <a:lnTo>
                      <a:pt x="69" y="259"/>
                    </a:lnTo>
                    <a:lnTo>
                      <a:pt x="67" y="270"/>
                    </a:lnTo>
                    <a:lnTo>
                      <a:pt x="63" y="286"/>
                    </a:lnTo>
                    <a:lnTo>
                      <a:pt x="63" y="331"/>
                    </a:lnTo>
                    <a:lnTo>
                      <a:pt x="61" y="346"/>
                    </a:lnTo>
                    <a:lnTo>
                      <a:pt x="54" y="352"/>
                    </a:lnTo>
                    <a:lnTo>
                      <a:pt x="43" y="357"/>
                    </a:lnTo>
                    <a:lnTo>
                      <a:pt x="21" y="355"/>
                    </a:lnTo>
                    <a:lnTo>
                      <a:pt x="11" y="359"/>
                    </a:lnTo>
                    <a:lnTo>
                      <a:pt x="11" y="373"/>
                    </a:lnTo>
                    <a:lnTo>
                      <a:pt x="5" y="378"/>
                    </a:lnTo>
                    <a:lnTo>
                      <a:pt x="0" y="386"/>
                    </a:lnTo>
                    <a:lnTo>
                      <a:pt x="6" y="390"/>
                    </a:lnTo>
                    <a:lnTo>
                      <a:pt x="12" y="390"/>
                    </a:lnTo>
                    <a:lnTo>
                      <a:pt x="20" y="397"/>
                    </a:lnTo>
                    <a:lnTo>
                      <a:pt x="28" y="395"/>
                    </a:lnTo>
                    <a:lnTo>
                      <a:pt x="39" y="399"/>
                    </a:lnTo>
                    <a:lnTo>
                      <a:pt x="48" y="404"/>
                    </a:lnTo>
                    <a:lnTo>
                      <a:pt x="56" y="414"/>
                    </a:lnTo>
                    <a:lnTo>
                      <a:pt x="58" y="424"/>
                    </a:lnTo>
                    <a:lnTo>
                      <a:pt x="64" y="432"/>
                    </a:lnTo>
                    <a:lnTo>
                      <a:pt x="71" y="440"/>
                    </a:lnTo>
                    <a:lnTo>
                      <a:pt x="93" y="453"/>
                    </a:lnTo>
                    <a:lnTo>
                      <a:pt x="98" y="463"/>
                    </a:lnTo>
                    <a:lnTo>
                      <a:pt x="103" y="475"/>
                    </a:lnTo>
                    <a:lnTo>
                      <a:pt x="113" y="502"/>
                    </a:lnTo>
                    <a:lnTo>
                      <a:pt x="118" y="511"/>
                    </a:lnTo>
                    <a:lnTo>
                      <a:pt x="126" y="517"/>
                    </a:lnTo>
                    <a:lnTo>
                      <a:pt x="150" y="522"/>
                    </a:lnTo>
                    <a:lnTo>
                      <a:pt x="157" y="527"/>
                    </a:lnTo>
                    <a:lnTo>
                      <a:pt x="158" y="534"/>
                    </a:lnTo>
                    <a:lnTo>
                      <a:pt x="157" y="544"/>
                    </a:lnTo>
                    <a:lnTo>
                      <a:pt x="156" y="566"/>
                    </a:lnTo>
                    <a:lnTo>
                      <a:pt x="169" y="571"/>
                    </a:lnTo>
                    <a:lnTo>
                      <a:pt x="185" y="569"/>
                    </a:lnTo>
                    <a:lnTo>
                      <a:pt x="200" y="570"/>
                    </a:lnTo>
                    <a:lnTo>
                      <a:pt x="217" y="578"/>
                    </a:lnTo>
                    <a:lnTo>
                      <a:pt x="255" y="600"/>
                    </a:lnTo>
                    <a:lnTo>
                      <a:pt x="266" y="613"/>
                    </a:lnTo>
                    <a:lnTo>
                      <a:pt x="286" y="619"/>
                    </a:lnTo>
                    <a:lnTo>
                      <a:pt x="303" y="619"/>
                    </a:lnTo>
                    <a:lnTo>
                      <a:pt x="325" y="625"/>
                    </a:lnTo>
                    <a:lnTo>
                      <a:pt x="350" y="626"/>
                    </a:lnTo>
                    <a:lnTo>
                      <a:pt x="373" y="614"/>
                    </a:lnTo>
                    <a:lnTo>
                      <a:pt x="389" y="598"/>
                    </a:lnTo>
                    <a:lnTo>
                      <a:pt x="408" y="592"/>
                    </a:lnTo>
                    <a:lnTo>
                      <a:pt x="427" y="588"/>
                    </a:lnTo>
                    <a:lnTo>
                      <a:pt x="461" y="604"/>
                    </a:lnTo>
                    <a:lnTo>
                      <a:pt x="474" y="603"/>
                    </a:lnTo>
                    <a:lnTo>
                      <a:pt x="483" y="604"/>
                    </a:lnTo>
                    <a:lnTo>
                      <a:pt x="488" y="603"/>
                    </a:lnTo>
                    <a:lnTo>
                      <a:pt x="491" y="599"/>
                    </a:lnTo>
                    <a:lnTo>
                      <a:pt x="506" y="592"/>
                    </a:lnTo>
                    <a:lnTo>
                      <a:pt x="542" y="580"/>
                    </a:lnTo>
                    <a:lnTo>
                      <a:pt x="554" y="567"/>
                    </a:lnTo>
                    <a:lnTo>
                      <a:pt x="567" y="559"/>
                    </a:lnTo>
                    <a:lnTo>
                      <a:pt x="588" y="550"/>
                    </a:lnTo>
                    <a:lnTo>
                      <a:pt x="596" y="545"/>
                    </a:lnTo>
                    <a:lnTo>
                      <a:pt x="661" y="545"/>
                    </a:lnTo>
                    <a:lnTo>
                      <a:pt x="742" y="463"/>
                    </a:lnTo>
                    <a:lnTo>
                      <a:pt x="813" y="393"/>
                    </a:lnTo>
                    <a:lnTo>
                      <a:pt x="823" y="381"/>
                    </a:lnTo>
                    <a:lnTo>
                      <a:pt x="824" y="378"/>
                    </a:lnTo>
                    <a:lnTo>
                      <a:pt x="771" y="379"/>
                    </a:lnTo>
                    <a:lnTo>
                      <a:pt x="684" y="347"/>
                    </a:lnTo>
                    <a:lnTo>
                      <a:pt x="606" y="320"/>
                    </a:lnTo>
                    <a:lnTo>
                      <a:pt x="599" y="313"/>
                    </a:lnTo>
                    <a:lnTo>
                      <a:pt x="579" y="298"/>
                    </a:lnTo>
                    <a:lnTo>
                      <a:pt x="572" y="288"/>
                    </a:lnTo>
                    <a:lnTo>
                      <a:pt x="566" y="282"/>
                    </a:lnTo>
                    <a:lnTo>
                      <a:pt x="564" y="276"/>
                    </a:lnTo>
                    <a:lnTo>
                      <a:pt x="559" y="273"/>
                    </a:lnTo>
                    <a:lnTo>
                      <a:pt x="553" y="266"/>
                    </a:lnTo>
                    <a:lnTo>
                      <a:pt x="550" y="261"/>
                    </a:lnTo>
                    <a:lnTo>
                      <a:pt x="543" y="254"/>
                    </a:lnTo>
                    <a:lnTo>
                      <a:pt x="538" y="231"/>
                    </a:lnTo>
                    <a:lnTo>
                      <a:pt x="539" y="226"/>
                    </a:lnTo>
                    <a:lnTo>
                      <a:pt x="543" y="221"/>
                    </a:lnTo>
                    <a:lnTo>
                      <a:pt x="543" y="220"/>
                    </a:lnTo>
                    <a:lnTo>
                      <a:pt x="534" y="212"/>
                    </a:lnTo>
                    <a:lnTo>
                      <a:pt x="529" y="211"/>
                    </a:lnTo>
                    <a:lnTo>
                      <a:pt x="517" y="216"/>
                    </a:lnTo>
                    <a:lnTo>
                      <a:pt x="516" y="218"/>
                    </a:lnTo>
                    <a:lnTo>
                      <a:pt x="515" y="220"/>
                    </a:lnTo>
                    <a:lnTo>
                      <a:pt x="508" y="217"/>
                    </a:lnTo>
                    <a:lnTo>
                      <a:pt x="504" y="220"/>
                    </a:lnTo>
                    <a:lnTo>
                      <a:pt x="491" y="218"/>
                    </a:lnTo>
                    <a:lnTo>
                      <a:pt x="485" y="212"/>
                    </a:lnTo>
                    <a:lnTo>
                      <a:pt x="484" y="203"/>
                    </a:lnTo>
                    <a:lnTo>
                      <a:pt x="484" y="200"/>
                    </a:lnTo>
                    <a:lnTo>
                      <a:pt x="493" y="190"/>
                    </a:lnTo>
                    <a:lnTo>
                      <a:pt x="499" y="177"/>
                    </a:lnTo>
                    <a:lnTo>
                      <a:pt x="501" y="166"/>
                    </a:lnTo>
                    <a:lnTo>
                      <a:pt x="506" y="144"/>
                    </a:lnTo>
                    <a:lnTo>
                      <a:pt x="512" y="140"/>
                    </a:lnTo>
                    <a:lnTo>
                      <a:pt x="506" y="132"/>
                    </a:lnTo>
                    <a:lnTo>
                      <a:pt x="502" y="125"/>
                    </a:lnTo>
                    <a:lnTo>
                      <a:pt x="495" y="119"/>
                    </a:lnTo>
                    <a:lnTo>
                      <a:pt x="486" y="115"/>
                    </a:lnTo>
                    <a:lnTo>
                      <a:pt x="483" y="109"/>
                    </a:lnTo>
                    <a:lnTo>
                      <a:pt x="480" y="99"/>
                    </a:lnTo>
                    <a:lnTo>
                      <a:pt x="474" y="93"/>
                    </a:lnTo>
                    <a:lnTo>
                      <a:pt x="462" y="83"/>
                    </a:lnTo>
                    <a:lnTo>
                      <a:pt x="445" y="71"/>
                    </a:lnTo>
                    <a:lnTo>
                      <a:pt x="440" y="62"/>
                    </a:lnTo>
                    <a:lnTo>
                      <a:pt x="432" y="51"/>
                    </a:lnTo>
                    <a:lnTo>
                      <a:pt x="420" y="40"/>
                    </a:lnTo>
                    <a:lnTo>
                      <a:pt x="413" y="39"/>
                    </a:lnTo>
                    <a:lnTo>
                      <a:pt x="403" y="34"/>
                    </a:lnTo>
                    <a:lnTo>
                      <a:pt x="389" y="23"/>
                    </a:lnTo>
                    <a:lnTo>
                      <a:pt x="378" y="24"/>
                    </a:lnTo>
                    <a:lnTo>
                      <a:pt x="376" y="26"/>
                    </a:lnTo>
                    <a:lnTo>
                      <a:pt x="372" y="26"/>
                    </a:lnTo>
                    <a:lnTo>
                      <a:pt x="371" y="22"/>
                    </a:lnTo>
                    <a:lnTo>
                      <a:pt x="361" y="22"/>
                    </a:lnTo>
                    <a:lnTo>
                      <a:pt x="356" y="18"/>
                    </a:lnTo>
                    <a:lnTo>
                      <a:pt x="352" y="18"/>
                    </a:lnTo>
                    <a:lnTo>
                      <a:pt x="348" y="22"/>
                    </a:lnTo>
                    <a:lnTo>
                      <a:pt x="340" y="23"/>
                    </a:lnTo>
                    <a:lnTo>
                      <a:pt x="339" y="24"/>
                    </a:lnTo>
                    <a:lnTo>
                      <a:pt x="337" y="24"/>
                    </a:lnTo>
                    <a:lnTo>
                      <a:pt x="334" y="18"/>
                    </a:lnTo>
                    <a:lnTo>
                      <a:pt x="329" y="13"/>
                    </a:lnTo>
                    <a:lnTo>
                      <a:pt x="324" y="13"/>
                    </a:lnTo>
                    <a:lnTo>
                      <a:pt x="324" y="17"/>
                    </a:lnTo>
                    <a:lnTo>
                      <a:pt x="318" y="22"/>
                    </a:lnTo>
                    <a:lnTo>
                      <a:pt x="305" y="24"/>
                    </a:lnTo>
                    <a:lnTo>
                      <a:pt x="301" y="26"/>
                    </a:lnTo>
                    <a:lnTo>
                      <a:pt x="292" y="26"/>
                    </a:lnTo>
                    <a:lnTo>
                      <a:pt x="284" y="15"/>
                    </a:lnTo>
                    <a:lnTo>
                      <a:pt x="284" y="12"/>
                    </a:lnTo>
                    <a:lnTo>
                      <a:pt x="281" y="11"/>
                    </a:lnTo>
                    <a:lnTo>
                      <a:pt x="274" y="11"/>
                    </a:lnTo>
                    <a:lnTo>
                      <a:pt x="268" y="5"/>
                    </a:lnTo>
                    <a:lnTo>
                      <a:pt x="264" y="0"/>
                    </a:lnTo>
                    <a:lnTo>
                      <a:pt x="244" y="44"/>
                    </a:lnTo>
                    <a:lnTo>
                      <a:pt x="236" y="34"/>
                    </a:lnTo>
                    <a:lnTo>
                      <a:pt x="236" y="31"/>
                    </a:lnTo>
                    <a:lnTo>
                      <a:pt x="231" y="26"/>
                    </a:lnTo>
                    <a:lnTo>
                      <a:pt x="223" y="26"/>
                    </a:lnTo>
                    <a:lnTo>
                      <a:pt x="220" y="29"/>
                    </a:lnTo>
                    <a:lnTo>
                      <a:pt x="219" y="33"/>
                    </a:lnTo>
                    <a:lnTo>
                      <a:pt x="216" y="35"/>
                    </a:lnTo>
                    <a:lnTo>
                      <a:pt x="212" y="35"/>
                    </a:lnTo>
                    <a:lnTo>
                      <a:pt x="208" y="33"/>
                    </a:lnTo>
                    <a:lnTo>
                      <a:pt x="194" y="33"/>
                    </a:lnTo>
                    <a:lnTo>
                      <a:pt x="192" y="3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0" name="Freeform 129">
                <a:extLst>
                  <a:ext uri="{FF2B5EF4-FFF2-40B4-BE49-F238E27FC236}">
                    <a16:creationId xmlns:a16="http://schemas.microsoft.com/office/drawing/2014/main" id="{6B3EA1D8-1564-4124-A77E-4E752AE13A71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296692" y="4153247"/>
                <a:ext cx="20638" cy="28575"/>
              </a:xfrm>
              <a:custGeom>
                <a:avLst/>
                <a:gdLst/>
                <a:ahLst/>
                <a:cxnLst>
                  <a:cxn ang="0">
                    <a:pos x="67" y="63"/>
                  </a:cxn>
                  <a:cxn ang="0">
                    <a:pos x="65" y="35"/>
                  </a:cxn>
                  <a:cxn ang="0">
                    <a:pos x="65" y="14"/>
                  </a:cxn>
                  <a:cxn ang="0">
                    <a:pos x="63" y="6"/>
                  </a:cxn>
                  <a:cxn ang="0">
                    <a:pos x="56" y="15"/>
                  </a:cxn>
                  <a:cxn ang="0">
                    <a:pos x="33" y="0"/>
                  </a:cxn>
                  <a:cxn ang="0">
                    <a:pos x="19" y="9"/>
                  </a:cxn>
                  <a:cxn ang="0">
                    <a:pos x="12" y="21"/>
                  </a:cxn>
                  <a:cxn ang="0">
                    <a:pos x="4" y="38"/>
                  </a:cxn>
                  <a:cxn ang="0">
                    <a:pos x="0" y="54"/>
                  </a:cxn>
                  <a:cxn ang="0">
                    <a:pos x="2" y="67"/>
                  </a:cxn>
                  <a:cxn ang="0">
                    <a:pos x="12" y="86"/>
                  </a:cxn>
                  <a:cxn ang="0">
                    <a:pos x="35" y="89"/>
                  </a:cxn>
                  <a:cxn ang="0">
                    <a:pos x="47" y="90"/>
                  </a:cxn>
                  <a:cxn ang="0">
                    <a:pos x="55" y="81"/>
                  </a:cxn>
                  <a:cxn ang="0">
                    <a:pos x="61" y="67"/>
                  </a:cxn>
                  <a:cxn ang="0">
                    <a:pos x="67" y="63"/>
                  </a:cxn>
                </a:cxnLst>
                <a:rect l="0" t="0" r="r" b="b"/>
                <a:pathLst>
                  <a:path w="67" h="90">
                    <a:moveTo>
                      <a:pt x="67" y="63"/>
                    </a:moveTo>
                    <a:lnTo>
                      <a:pt x="65" y="35"/>
                    </a:lnTo>
                    <a:lnTo>
                      <a:pt x="65" y="14"/>
                    </a:lnTo>
                    <a:lnTo>
                      <a:pt x="63" y="6"/>
                    </a:lnTo>
                    <a:lnTo>
                      <a:pt x="56" y="15"/>
                    </a:lnTo>
                    <a:lnTo>
                      <a:pt x="33" y="0"/>
                    </a:lnTo>
                    <a:lnTo>
                      <a:pt x="19" y="9"/>
                    </a:lnTo>
                    <a:lnTo>
                      <a:pt x="12" y="21"/>
                    </a:lnTo>
                    <a:lnTo>
                      <a:pt x="4" y="38"/>
                    </a:lnTo>
                    <a:lnTo>
                      <a:pt x="0" y="54"/>
                    </a:lnTo>
                    <a:lnTo>
                      <a:pt x="2" y="67"/>
                    </a:lnTo>
                    <a:lnTo>
                      <a:pt x="12" y="86"/>
                    </a:lnTo>
                    <a:lnTo>
                      <a:pt x="35" y="89"/>
                    </a:lnTo>
                    <a:lnTo>
                      <a:pt x="47" y="90"/>
                    </a:lnTo>
                    <a:lnTo>
                      <a:pt x="55" y="81"/>
                    </a:lnTo>
                    <a:lnTo>
                      <a:pt x="61" y="67"/>
                    </a:lnTo>
                    <a:lnTo>
                      <a:pt x="67" y="6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1" name="Freeform 130">
                <a:extLst>
                  <a:ext uri="{FF2B5EF4-FFF2-40B4-BE49-F238E27FC236}">
                    <a16:creationId xmlns:a16="http://schemas.microsoft.com/office/drawing/2014/main" id="{640169E8-2315-4BD5-922A-A458F58CFDE5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045867" y="4083397"/>
                <a:ext cx="285750" cy="250825"/>
              </a:xfrm>
              <a:custGeom>
                <a:avLst/>
                <a:gdLst/>
                <a:ahLst/>
                <a:cxnLst>
                  <a:cxn ang="0">
                    <a:pos x="188" y="334"/>
                  </a:cxn>
                  <a:cxn ang="0">
                    <a:pos x="157" y="406"/>
                  </a:cxn>
                  <a:cxn ang="0">
                    <a:pos x="101" y="418"/>
                  </a:cxn>
                  <a:cxn ang="0">
                    <a:pos x="59" y="396"/>
                  </a:cxn>
                  <a:cxn ang="0">
                    <a:pos x="8" y="398"/>
                  </a:cxn>
                  <a:cxn ang="0">
                    <a:pos x="1" y="411"/>
                  </a:cxn>
                  <a:cxn ang="0">
                    <a:pos x="37" y="491"/>
                  </a:cxn>
                  <a:cxn ang="0">
                    <a:pos x="70" y="562"/>
                  </a:cxn>
                  <a:cxn ang="0">
                    <a:pos x="90" y="665"/>
                  </a:cxn>
                  <a:cxn ang="0">
                    <a:pos x="77" y="678"/>
                  </a:cxn>
                  <a:cxn ang="0">
                    <a:pos x="88" y="701"/>
                  </a:cxn>
                  <a:cxn ang="0">
                    <a:pos x="108" y="734"/>
                  </a:cxn>
                  <a:cxn ang="0">
                    <a:pos x="109" y="770"/>
                  </a:cxn>
                  <a:cxn ang="0">
                    <a:pos x="112" y="750"/>
                  </a:cxn>
                  <a:cxn ang="0">
                    <a:pos x="128" y="769"/>
                  </a:cxn>
                  <a:cxn ang="0">
                    <a:pos x="155" y="782"/>
                  </a:cxn>
                  <a:cxn ang="0">
                    <a:pos x="195" y="791"/>
                  </a:cxn>
                  <a:cxn ang="0">
                    <a:pos x="236" y="771"/>
                  </a:cxn>
                  <a:cxn ang="0">
                    <a:pos x="287" y="771"/>
                  </a:cxn>
                  <a:cxn ang="0">
                    <a:pos x="311" y="753"/>
                  </a:cxn>
                  <a:cxn ang="0">
                    <a:pos x="365" y="753"/>
                  </a:cxn>
                  <a:cxn ang="0">
                    <a:pos x="408" y="746"/>
                  </a:cxn>
                  <a:cxn ang="0">
                    <a:pos x="479" y="743"/>
                  </a:cxn>
                  <a:cxn ang="0">
                    <a:pos x="505" y="733"/>
                  </a:cxn>
                  <a:cxn ang="0">
                    <a:pos x="553" y="727"/>
                  </a:cxn>
                  <a:cxn ang="0">
                    <a:pos x="633" y="679"/>
                  </a:cxn>
                  <a:cxn ang="0">
                    <a:pos x="705" y="600"/>
                  </a:cxn>
                  <a:cxn ang="0">
                    <a:pos x="765" y="533"/>
                  </a:cxn>
                  <a:cxn ang="0">
                    <a:pos x="804" y="465"/>
                  </a:cxn>
                  <a:cxn ang="0">
                    <a:pos x="836" y="420"/>
                  </a:cxn>
                  <a:cxn ang="0">
                    <a:pos x="881" y="357"/>
                  </a:cxn>
                  <a:cxn ang="0">
                    <a:pos x="894" y="305"/>
                  </a:cxn>
                  <a:cxn ang="0">
                    <a:pos x="856" y="281"/>
                  </a:cxn>
                  <a:cxn ang="0">
                    <a:pos x="824" y="307"/>
                  </a:cxn>
                  <a:cxn ang="0">
                    <a:pos x="793" y="256"/>
                  </a:cxn>
                  <a:cxn ang="0">
                    <a:pos x="845" y="233"/>
                  </a:cxn>
                  <a:cxn ang="0">
                    <a:pos x="830" y="55"/>
                  </a:cxn>
                  <a:cxn ang="0">
                    <a:pos x="807" y="17"/>
                  </a:cxn>
                  <a:cxn ang="0">
                    <a:pos x="749" y="9"/>
                  </a:cxn>
                  <a:cxn ang="0">
                    <a:pos x="704" y="8"/>
                  </a:cxn>
                  <a:cxn ang="0">
                    <a:pos x="625" y="57"/>
                  </a:cxn>
                  <a:cxn ang="0">
                    <a:pos x="558" y="129"/>
                  </a:cxn>
                  <a:cxn ang="0">
                    <a:pos x="496" y="207"/>
                  </a:cxn>
                  <a:cxn ang="0">
                    <a:pos x="437" y="217"/>
                  </a:cxn>
                  <a:cxn ang="0">
                    <a:pos x="376" y="201"/>
                  </a:cxn>
                  <a:cxn ang="0">
                    <a:pos x="339" y="248"/>
                  </a:cxn>
                  <a:cxn ang="0">
                    <a:pos x="277" y="286"/>
                  </a:cxn>
                  <a:cxn ang="0">
                    <a:pos x="230" y="271"/>
                  </a:cxn>
                  <a:cxn ang="0">
                    <a:pos x="238" y="213"/>
                  </a:cxn>
                  <a:cxn ang="0">
                    <a:pos x="200" y="170"/>
                  </a:cxn>
                </a:cxnLst>
                <a:rect l="0" t="0" r="r" b="b"/>
                <a:pathLst>
                  <a:path w="898" h="791">
                    <a:moveTo>
                      <a:pt x="188" y="161"/>
                    </a:moveTo>
                    <a:lnTo>
                      <a:pt x="188" y="216"/>
                    </a:lnTo>
                    <a:lnTo>
                      <a:pt x="188" y="275"/>
                    </a:lnTo>
                    <a:lnTo>
                      <a:pt x="188" y="334"/>
                    </a:lnTo>
                    <a:lnTo>
                      <a:pt x="188" y="390"/>
                    </a:lnTo>
                    <a:lnTo>
                      <a:pt x="182" y="394"/>
                    </a:lnTo>
                    <a:lnTo>
                      <a:pt x="171" y="396"/>
                    </a:lnTo>
                    <a:lnTo>
                      <a:pt x="157" y="406"/>
                    </a:lnTo>
                    <a:lnTo>
                      <a:pt x="141" y="421"/>
                    </a:lnTo>
                    <a:lnTo>
                      <a:pt x="129" y="421"/>
                    </a:lnTo>
                    <a:lnTo>
                      <a:pt x="120" y="418"/>
                    </a:lnTo>
                    <a:lnTo>
                      <a:pt x="101" y="418"/>
                    </a:lnTo>
                    <a:lnTo>
                      <a:pt x="86" y="423"/>
                    </a:lnTo>
                    <a:lnTo>
                      <a:pt x="70" y="421"/>
                    </a:lnTo>
                    <a:lnTo>
                      <a:pt x="59" y="409"/>
                    </a:lnTo>
                    <a:lnTo>
                      <a:pt x="59" y="396"/>
                    </a:lnTo>
                    <a:lnTo>
                      <a:pt x="33" y="378"/>
                    </a:lnTo>
                    <a:lnTo>
                      <a:pt x="21" y="379"/>
                    </a:lnTo>
                    <a:lnTo>
                      <a:pt x="15" y="390"/>
                    </a:lnTo>
                    <a:lnTo>
                      <a:pt x="8" y="398"/>
                    </a:lnTo>
                    <a:lnTo>
                      <a:pt x="5" y="400"/>
                    </a:lnTo>
                    <a:lnTo>
                      <a:pt x="0" y="401"/>
                    </a:lnTo>
                    <a:lnTo>
                      <a:pt x="2" y="405"/>
                    </a:lnTo>
                    <a:lnTo>
                      <a:pt x="1" y="411"/>
                    </a:lnTo>
                    <a:lnTo>
                      <a:pt x="5" y="416"/>
                    </a:lnTo>
                    <a:lnTo>
                      <a:pt x="13" y="426"/>
                    </a:lnTo>
                    <a:lnTo>
                      <a:pt x="28" y="464"/>
                    </a:lnTo>
                    <a:lnTo>
                      <a:pt x="37" y="491"/>
                    </a:lnTo>
                    <a:lnTo>
                      <a:pt x="51" y="528"/>
                    </a:lnTo>
                    <a:lnTo>
                      <a:pt x="59" y="536"/>
                    </a:lnTo>
                    <a:lnTo>
                      <a:pt x="64" y="552"/>
                    </a:lnTo>
                    <a:lnTo>
                      <a:pt x="70" y="562"/>
                    </a:lnTo>
                    <a:lnTo>
                      <a:pt x="91" y="595"/>
                    </a:lnTo>
                    <a:lnTo>
                      <a:pt x="97" y="608"/>
                    </a:lnTo>
                    <a:lnTo>
                      <a:pt x="99" y="648"/>
                    </a:lnTo>
                    <a:lnTo>
                      <a:pt x="90" y="665"/>
                    </a:lnTo>
                    <a:lnTo>
                      <a:pt x="78" y="660"/>
                    </a:lnTo>
                    <a:lnTo>
                      <a:pt x="76" y="667"/>
                    </a:lnTo>
                    <a:lnTo>
                      <a:pt x="75" y="678"/>
                    </a:lnTo>
                    <a:lnTo>
                      <a:pt x="77" y="678"/>
                    </a:lnTo>
                    <a:lnTo>
                      <a:pt x="85" y="683"/>
                    </a:lnTo>
                    <a:lnTo>
                      <a:pt x="87" y="690"/>
                    </a:lnTo>
                    <a:lnTo>
                      <a:pt x="83" y="691"/>
                    </a:lnTo>
                    <a:lnTo>
                      <a:pt x="88" y="701"/>
                    </a:lnTo>
                    <a:lnTo>
                      <a:pt x="93" y="705"/>
                    </a:lnTo>
                    <a:lnTo>
                      <a:pt x="99" y="716"/>
                    </a:lnTo>
                    <a:lnTo>
                      <a:pt x="107" y="726"/>
                    </a:lnTo>
                    <a:lnTo>
                      <a:pt x="108" y="734"/>
                    </a:lnTo>
                    <a:lnTo>
                      <a:pt x="103" y="742"/>
                    </a:lnTo>
                    <a:lnTo>
                      <a:pt x="103" y="749"/>
                    </a:lnTo>
                    <a:lnTo>
                      <a:pt x="103" y="760"/>
                    </a:lnTo>
                    <a:lnTo>
                      <a:pt x="109" y="770"/>
                    </a:lnTo>
                    <a:lnTo>
                      <a:pt x="110" y="769"/>
                    </a:lnTo>
                    <a:lnTo>
                      <a:pt x="109" y="761"/>
                    </a:lnTo>
                    <a:lnTo>
                      <a:pt x="109" y="754"/>
                    </a:lnTo>
                    <a:lnTo>
                      <a:pt x="112" y="750"/>
                    </a:lnTo>
                    <a:lnTo>
                      <a:pt x="119" y="749"/>
                    </a:lnTo>
                    <a:lnTo>
                      <a:pt x="128" y="750"/>
                    </a:lnTo>
                    <a:lnTo>
                      <a:pt x="129" y="762"/>
                    </a:lnTo>
                    <a:lnTo>
                      <a:pt x="128" y="769"/>
                    </a:lnTo>
                    <a:lnTo>
                      <a:pt x="133" y="771"/>
                    </a:lnTo>
                    <a:lnTo>
                      <a:pt x="151" y="770"/>
                    </a:lnTo>
                    <a:lnTo>
                      <a:pt x="156" y="775"/>
                    </a:lnTo>
                    <a:lnTo>
                      <a:pt x="155" y="782"/>
                    </a:lnTo>
                    <a:lnTo>
                      <a:pt x="166" y="788"/>
                    </a:lnTo>
                    <a:lnTo>
                      <a:pt x="174" y="788"/>
                    </a:lnTo>
                    <a:lnTo>
                      <a:pt x="183" y="791"/>
                    </a:lnTo>
                    <a:lnTo>
                      <a:pt x="195" y="791"/>
                    </a:lnTo>
                    <a:lnTo>
                      <a:pt x="204" y="788"/>
                    </a:lnTo>
                    <a:lnTo>
                      <a:pt x="214" y="776"/>
                    </a:lnTo>
                    <a:lnTo>
                      <a:pt x="232" y="775"/>
                    </a:lnTo>
                    <a:lnTo>
                      <a:pt x="236" y="771"/>
                    </a:lnTo>
                    <a:lnTo>
                      <a:pt x="244" y="770"/>
                    </a:lnTo>
                    <a:lnTo>
                      <a:pt x="264" y="772"/>
                    </a:lnTo>
                    <a:lnTo>
                      <a:pt x="266" y="769"/>
                    </a:lnTo>
                    <a:lnTo>
                      <a:pt x="287" y="771"/>
                    </a:lnTo>
                    <a:lnTo>
                      <a:pt x="293" y="769"/>
                    </a:lnTo>
                    <a:lnTo>
                      <a:pt x="296" y="761"/>
                    </a:lnTo>
                    <a:lnTo>
                      <a:pt x="305" y="758"/>
                    </a:lnTo>
                    <a:lnTo>
                      <a:pt x="311" y="753"/>
                    </a:lnTo>
                    <a:lnTo>
                      <a:pt x="316" y="748"/>
                    </a:lnTo>
                    <a:lnTo>
                      <a:pt x="333" y="745"/>
                    </a:lnTo>
                    <a:lnTo>
                      <a:pt x="341" y="746"/>
                    </a:lnTo>
                    <a:lnTo>
                      <a:pt x="365" y="753"/>
                    </a:lnTo>
                    <a:lnTo>
                      <a:pt x="372" y="753"/>
                    </a:lnTo>
                    <a:lnTo>
                      <a:pt x="381" y="745"/>
                    </a:lnTo>
                    <a:lnTo>
                      <a:pt x="394" y="744"/>
                    </a:lnTo>
                    <a:lnTo>
                      <a:pt x="408" y="746"/>
                    </a:lnTo>
                    <a:lnTo>
                      <a:pt x="446" y="758"/>
                    </a:lnTo>
                    <a:lnTo>
                      <a:pt x="459" y="758"/>
                    </a:lnTo>
                    <a:lnTo>
                      <a:pt x="467" y="744"/>
                    </a:lnTo>
                    <a:lnTo>
                      <a:pt x="479" y="743"/>
                    </a:lnTo>
                    <a:lnTo>
                      <a:pt x="491" y="748"/>
                    </a:lnTo>
                    <a:lnTo>
                      <a:pt x="507" y="749"/>
                    </a:lnTo>
                    <a:lnTo>
                      <a:pt x="508" y="743"/>
                    </a:lnTo>
                    <a:lnTo>
                      <a:pt x="505" y="733"/>
                    </a:lnTo>
                    <a:lnTo>
                      <a:pt x="512" y="728"/>
                    </a:lnTo>
                    <a:lnTo>
                      <a:pt x="519" y="727"/>
                    </a:lnTo>
                    <a:lnTo>
                      <a:pt x="532" y="726"/>
                    </a:lnTo>
                    <a:lnTo>
                      <a:pt x="553" y="727"/>
                    </a:lnTo>
                    <a:lnTo>
                      <a:pt x="564" y="726"/>
                    </a:lnTo>
                    <a:lnTo>
                      <a:pt x="586" y="715"/>
                    </a:lnTo>
                    <a:lnTo>
                      <a:pt x="623" y="689"/>
                    </a:lnTo>
                    <a:lnTo>
                      <a:pt x="633" y="679"/>
                    </a:lnTo>
                    <a:lnTo>
                      <a:pt x="642" y="668"/>
                    </a:lnTo>
                    <a:lnTo>
                      <a:pt x="663" y="652"/>
                    </a:lnTo>
                    <a:lnTo>
                      <a:pt x="689" y="624"/>
                    </a:lnTo>
                    <a:lnTo>
                      <a:pt x="705" y="600"/>
                    </a:lnTo>
                    <a:lnTo>
                      <a:pt x="714" y="589"/>
                    </a:lnTo>
                    <a:lnTo>
                      <a:pt x="723" y="582"/>
                    </a:lnTo>
                    <a:lnTo>
                      <a:pt x="747" y="561"/>
                    </a:lnTo>
                    <a:lnTo>
                      <a:pt x="765" y="533"/>
                    </a:lnTo>
                    <a:lnTo>
                      <a:pt x="774" y="520"/>
                    </a:lnTo>
                    <a:lnTo>
                      <a:pt x="796" y="480"/>
                    </a:lnTo>
                    <a:lnTo>
                      <a:pt x="800" y="473"/>
                    </a:lnTo>
                    <a:lnTo>
                      <a:pt x="804" y="465"/>
                    </a:lnTo>
                    <a:lnTo>
                      <a:pt x="808" y="454"/>
                    </a:lnTo>
                    <a:lnTo>
                      <a:pt x="819" y="437"/>
                    </a:lnTo>
                    <a:lnTo>
                      <a:pt x="828" y="426"/>
                    </a:lnTo>
                    <a:lnTo>
                      <a:pt x="836" y="420"/>
                    </a:lnTo>
                    <a:lnTo>
                      <a:pt x="846" y="417"/>
                    </a:lnTo>
                    <a:lnTo>
                      <a:pt x="866" y="401"/>
                    </a:lnTo>
                    <a:lnTo>
                      <a:pt x="875" y="388"/>
                    </a:lnTo>
                    <a:lnTo>
                      <a:pt x="881" y="357"/>
                    </a:lnTo>
                    <a:lnTo>
                      <a:pt x="886" y="345"/>
                    </a:lnTo>
                    <a:lnTo>
                      <a:pt x="888" y="331"/>
                    </a:lnTo>
                    <a:lnTo>
                      <a:pt x="888" y="318"/>
                    </a:lnTo>
                    <a:lnTo>
                      <a:pt x="894" y="305"/>
                    </a:lnTo>
                    <a:lnTo>
                      <a:pt x="897" y="294"/>
                    </a:lnTo>
                    <a:lnTo>
                      <a:pt x="898" y="282"/>
                    </a:lnTo>
                    <a:lnTo>
                      <a:pt x="892" y="281"/>
                    </a:lnTo>
                    <a:lnTo>
                      <a:pt x="856" y="281"/>
                    </a:lnTo>
                    <a:lnTo>
                      <a:pt x="850" y="285"/>
                    </a:lnTo>
                    <a:lnTo>
                      <a:pt x="844" y="299"/>
                    </a:lnTo>
                    <a:lnTo>
                      <a:pt x="836" y="308"/>
                    </a:lnTo>
                    <a:lnTo>
                      <a:pt x="824" y="307"/>
                    </a:lnTo>
                    <a:lnTo>
                      <a:pt x="801" y="304"/>
                    </a:lnTo>
                    <a:lnTo>
                      <a:pt x="791" y="285"/>
                    </a:lnTo>
                    <a:lnTo>
                      <a:pt x="789" y="272"/>
                    </a:lnTo>
                    <a:lnTo>
                      <a:pt x="793" y="256"/>
                    </a:lnTo>
                    <a:lnTo>
                      <a:pt x="801" y="239"/>
                    </a:lnTo>
                    <a:lnTo>
                      <a:pt x="808" y="227"/>
                    </a:lnTo>
                    <a:lnTo>
                      <a:pt x="822" y="218"/>
                    </a:lnTo>
                    <a:lnTo>
                      <a:pt x="845" y="233"/>
                    </a:lnTo>
                    <a:lnTo>
                      <a:pt x="852" y="224"/>
                    </a:lnTo>
                    <a:lnTo>
                      <a:pt x="849" y="131"/>
                    </a:lnTo>
                    <a:lnTo>
                      <a:pt x="836" y="87"/>
                    </a:lnTo>
                    <a:lnTo>
                      <a:pt x="830" y="55"/>
                    </a:lnTo>
                    <a:lnTo>
                      <a:pt x="828" y="34"/>
                    </a:lnTo>
                    <a:lnTo>
                      <a:pt x="827" y="33"/>
                    </a:lnTo>
                    <a:lnTo>
                      <a:pt x="822" y="32"/>
                    </a:lnTo>
                    <a:lnTo>
                      <a:pt x="807" y="17"/>
                    </a:lnTo>
                    <a:lnTo>
                      <a:pt x="786" y="11"/>
                    </a:lnTo>
                    <a:lnTo>
                      <a:pt x="774" y="9"/>
                    </a:lnTo>
                    <a:lnTo>
                      <a:pt x="761" y="12"/>
                    </a:lnTo>
                    <a:lnTo>
                      <a:pt x="749" y="9"/>
                    </a:lnTo>
                    <a:lnTo>
                      <a:pt x="726" y="2"/>
                    </a:lnTo>
                    <a:lnTo>
                      <a:pt x="717" y="0"/>
                    </a:lnTo>
                    <a:lnTo>
                      <a:pt x="705" y="5"/>
                    </a:lnTo>
                    <a:lnTo>
                      <a:pt x="704" y="8"/>
                    </a:lnTo>
                    <a:lnTo>
                      <a:pt x="693" y="13"/>
                    </a:lnTo>
                    <a:lnTo>
                      <a:pt x="679" y="22"/>
                    </a:lnTo>
                    <a:lnTo>
                      <a:pt x="641" y="40"/>
                    </a:lnTo>
                    <a:lnTo>
                      <a:pt x="625" y="57"/>
                    </a:lnTo>
                    <a:lnTo>
                      <a:pt x="605" y="70"/>
                    </a:lnTo>
                    <a:lnTo>
                      <a:pt x="586" y="88"/>
                    </a:lnTo>
                    <a:lnTo>
                      <a:pt x="575" y="104"/>
                    </a:lnTo>
                    <a:lnTo>
                      <a:pt x="558" y="129"/>
                    </a:lnTo>
                    <a:lnTo>
                      <a:pt x="531" y="148"/>
                    </a:lnTo>
                    <a:lnTo>
                      <a:pt x="516" y="167"/>
                    </a:lnTo>
                    <a:lnTo>
                      <a:pt x="501" y="201"/>
                    </a:lnTo>
                    <a:lnTo>
                      <a:pt x="496" y="207"/>
                    </a:lnTo>
                    <a:lnTo>
                      <a:pt x="488" y="211"/>
                    </a:lnTo>
                    <a:lnTo>
                      <a:pt x="477" y="212"/>
                    </a:lnTo>
                    <a:lnTo>
                      <a:pt x="452" y="218"/>
                    </a:lnTo>
                    <a:lnTo>
                      <a:pt x="437" y="217"/>
                    </a:lnTo>
                    <a:lnTo>
                      <a:pt x="414" y="204"/>
                    </a:lnTo>
                    <a:lnTo>
                      <a:pt x="402" y="199"/>
                    </a:lnTo>
                    <a:lnTo>
                      <a:pt x="388" y="197"/>
                    </a:lnTo>
                    <a:lnTo>
                      <a:pt x="376" y="201"/>
                    </a:lnTo>
                    <a:lnTo>
                      <a:pt x="357" y="221"/>
                    </a:lnTo>
                    <a:lnTo>
                      <a:pt x="351" y="229"/>
                    </a:lnTo>
                    <a:lnTo>
                      <a:pt x="348" y="237"/>
                    </a:lnTo>
                    <a:lnTo>
                      <a:pt x="339" y="248"/>
                    </a:lnTo>
                    <a:lnTo>
                      <a:pt x="327" y="255"/>
                    </a:lnTo>
                    <a:lnTo>
                      <a:pt x="322" y="260"/>
                    </a:lnTo>
                    <a:lnTo>
                      <a:pt x="312" y="277"/>
                    </a:lnTo>
                    <a:lnTo>
                      <a:pt x="277" y="286"/>
                    </a:lnTo>
                    <a:lnTo>
                      <a:pt x="259" y="285"/>
                    </a:lnTo>
                    <a:lnTo>
                      <a:pt x="243" y="282"/>
                    </a:lnTo>
                    <a:lnTo>
                      <a:pt x="233" y="280"/>
                    </a:lnTo>
                    <a:lnTo>
                      <a:pt x="230" y="271"/>
                    </a:lnTo>
                    <a:lnTo>
                      <a:pt x="237" y="250"/>
                    </a:lnTo>
                    <a:lnTo>
                      <a:pt x="239" y="237"/>
                    </a:lnTo>
                    <a:lnTo>
                      <a:pt x="239" y="231"/>
                    </a:lnTo>
                    <a:lnTo>
                      <a:pt x="238" y="213"/>
                    </a:lnTo>
                    <a:lnTo>
                      <a:pt x="231" y="201"/>
                    </a:lnTo>
                    <a:lnTo>
                      <a:pt x="217" y="190"/>
                    </a:lnTo>
                    <a:lnTo>
                      <a:pt x="212" y="181"/>
                    </a:lnTo>
                    <a:lnTo>
                      <a:pt x="200" y="170"/>
                    </a:lnTo>
                    <a:lnTo>
                      <a:pt x="198" y="167"/>
                    </a:lnTo>
                    <a:lnTo>
                      <a:pt x="192" y="161"/>
                    </a:lnTo>
                    <a:lnTo>
                      <a:pt x="188" y="16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2" name="Freeform 131">
                <a:extLst>
                  <a:ext uri="{FF2B5EF4-FFF2-40B4-BE49-F238E27FC236}">
                    <a16:creationId xmlns:a16="http://schemas.microsoft.com/office/drawing/2014/main" id="{4D02A784-130C-4C0B-B484-1C844C8D27E0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330030" y="3854797"/>
                <a:ext cx="55563" cy="138113"/>
              </a:xfrm>
              <a:custGeom>
                <a:avLst/>
                <a:gdLst/>
                <a:ahLst/>
                <a:cxnLst>
                  <a:cxn ang="0">
                    <a:pos x="61" y="11"/>
                  </a:cxn>
                  <a:cxn ang="0">
                    <a:pos x="42" y="14"/>
                  </a:cxn>
                  <a:cxn ang="0">
                    <a:pos x="25" y="8"/>
                  </a:cxn>
                  <a:cxn ang="0">
                    <a:pos x="13" y="8"/>
                  </a:cxn>
                  <a:cxn ang="0">
                    <a:pos x="25" y="15"/>
                  </a:cxn>
                  <a:cxn ang="0">
                    <a:pos x="37" y="40"/>
                  </a:cxn>
                  <a:cxn ang="0">
                    <a:pos x="50" y="65"/>
                  </a:cxn>
                  <a:cxn ang="0">
                    <a:pos x="42" y="80"/>
                  </a:cxn>
                  <a:cxn ang="0">
                    <a:pos x="35" y="94"/>
                  </a:cxn>
                  <a:cxn ang="0">
                    <a:pos x="31" y="127"/>
                  </a:cxn>
                  <a:cxn ang="0">
                    <a:pos x="31" y="159"/>
                  </a:cxn>
                  <a:cxn ang="0">
                    <a:pos x="41" y="172"/>
                  </a:cxn>
                  <a:cxn ang="0">
                    <a:pos x="24" y="181"/>
                  </a:cxn>
                  <a:cxn ang="0">
                    <a:pos x="14" y="198"/>
                  </a:cxn>
                  <a:cxn ang="0">
                    <a:pos x="2" y="235"/>
                  </a:cxn>
                  <a:cxn ang="0">
                    <a:pos x="8" y="248"/>
                  </a:cxn>
                  <a:cxn ang="0">
                    <a:pos x="23" y="257"/>
                  </a:cxn>
                  <a:cxn ang="0">
                    <a:pos x="30" y="263"/>
                  </a:cxn>
                  <a:cxn ang="0">
                    <a:pos x="51" y="289"/>
                  </a:cxn>
                  <a:cxn ang="0">
                    <a:pos x="93" y="284"/>
                  </a:cxn>
                  <a:cxn ang="0">
                    <a:pos x="101" y="310"/>
                  </a:cxn>
                  <a:cxn ang="0">
                    <a:pos x="94" y="343"/>
                  </a:cxn>
                  <a:cxn ang="0">
                    <a:pos x="86" y="365"/>
                  </a:cxn>
                  <a:cxn ang="0">
                    <a:pos x="97" y="388"/>
                  </a:cxn>
                  <a:cxn ang="0">
                    <a:pos x="112" y="404"/>
                  </a:cxn>
                  <a:cxn ang="0">
                    <a:pos x="128" y="414"/>
                  </a:cxn>
                  <a:cxn ang="0">
                    <a:pos x="127" y="429"/>
                  </a:cxn>
                  <a:cxn ang="0">
                    <a:pos x="142" y="430"/>
                  </a:cxn>
                  <a:cxn ang="0">
                    <a:pos x="139" y="409"/>
                  </a:cxn>
                  <a:cxn ang="0">
                    <a:pos x="139" y="392"/>
                  </a:cxn>
                  <a:cxn ang="0">
                    <a:pos x="153" y="377"/>
                  </a:cxn>
                  <a:cxn ang="0">
                    <a:pos x="169" y="368"/>
                  </a:cxn>
                  <a:cxn ang="0">
                    <a:pos x="169" y="325"/>
                  </a:cxn>
                  <a:cxn ang="0">
                    <a:pos x="172" y="295"/>
                  </a:cxn>
                  <a:cxn ang="0">
                    <a:pos x="148" y="266"/>
                  </a:cxn>
                  <a:cxn ang="0">
                    <a:pos x="116" y="230"/>
                  </a:cxn>
                  <a:cxn ang="0">
                    <a:pos x="116" y="242"/>
                  </a:cxn>
                  <a:cxn ang="0">
                    <a:pos x="126" y="250"/>
                  </a:cxn>
                  <a:cxn ang="0">
                    <a:pos x="134" y="282"/>
                  </a:cxn>
                  <a:cxn ang="0">
                    <a:pos x="121" y="269"/>
                  </a:cxn>
                  <a:cxn ang="0">
                    <a:pos x="115" y="262"/>
                  </a:cxn>
                  <a:cxn ang="0">
                    <a:pos x="102" y="272"/>
                  </a:cxn>
                  <a:cxn ang="0">
                    <a:pos x="97" y="261"/>
                  </a:cxn>
                  <a:cxn ang="0">
                    <a:pos x="100" y="245"/>
                  </a:cxn>
                  <a:cxn ang="0">
                    <a:pos x="89" y="231"/>
                  </a:cxn>
                  <a:cxn ang="0">
                    <a:pos x="85" y="208"/>
                  </a:cxn>
                  <a:cxn ang="0">
                    <a:pos x="68" y="159"/>
                  </a:cxn>
                  <a:cxn ang="0">
                    <a:pos x="79" y="140"/>
                  </a:cxn>
                  <a:cxn ang="0">
                    <a:pos x="79" y="70"/>
                  </a:cxn>
                  <a:cxn ang="0">
                    <a:pos x="78" y="51"/>
                  </a:cxn>
                  <a:cxn ang="0">
                    <a:pos x="63" y="32"/>
                  </a:cxn>
                  <a:cxn ang="0">
                    <a:pos x="69" y="10"/>
                  </a:cxn>
                </a:cxnLst>
                <a:rect l="0" t="0" r="r" b="b"/>
                <a:pathLst>
                  <a:path w="175" h="431">
                    <a:moveTo>
                      <a:pt x="64" y="18"/>
                    </a:moveTo>
                    <a:lnTo>
                      <a:pt x="62" y="14"/>
                    </a:lnTo>
                    <a:lnTo>
                      <a:pt x="61" y="11"/>
                    </a:lnTo>
                    <a:lnTo>
                      <a:pt x="58" y="10"/>
                    </a:lnTo>
                    <a:lnTo>
                      <a:pt x="53" y="10"/>
                    </a:lnTo>
                    <a:lnTo>
                      <a:pt x="42" y="14"/>
                    </a:lnTo>
                    <a:lnTo>
                      <a:pt x="40" y="13"/>
                    </a:lnTo>
                    <a:lnTo>
                      <a:pt x="35" y="6"/>
                    </a:lnTo>
                    <a:lnTo>
                      <a:pt x="25" y="8"/>
                    </a:lnTo>
                    <a:lnTo>
                      <a:pt x="14" y="0"/>
                    </a:lnTo>
                    <a:lnTo>
                      <a:pt x="13" y="3"/>
                    </a:lnTo>
                    <a:lnTo>
                      <a:pt x="13" y="8"/>
                    </a:lnTo>
                    <a:lnTo>
                      <a:pt x="14" y="9"/>
                    </a:lnTo>
                    <a:lnTo>
                      <a:pt x="16" y="15"/>
                    </a:lnTo>
                    <a:lnTo>
                      <a:pt x="25" y="15"/>
                    </a:lnTo>
                    <a:lnTo>
                      <a:pt x="32" y="24"/>
                    </a:lnTo>
                    <a:lnTo>
                      <a:pt x="34" y="29"/>
                    </a:lnTo>
                    <a:lnTo>
                      <a:pt x="37" y="40"/>
                    </a:lnTo>
                    <a:lnTo>
                      <a:pt x="43" y="45"/>
                    </a:lnTo>
                    <a:lnTo>
                      <a:pt x="46" y="63"/>
                    </a:lnTo>
                    <a:lnTo>
                      <a:pt x="50" y="65"/>
                    </a:lnTo>
                    <a:lnTo>
                      <a:pt x="51" y="72"/>
                    </a:lnTo>
                    <a:lnTo>
                      <a:pt x="51" y="75"/>
                    </a:lnTo>
                    <a:lnTo>
                      <a:pt x="42" y="80"/>
                    </a:lnTo>
                    <a:lnTo>
                      <a:pt x="40" y="81"/>
                    </a:lnTo>
                    <a:lnTo>
                      <a:pt x="36" y="84"/>
                    </a:lnTo>
                    <a:lnTo>
                      <a:pt x="35" y="94"/>
                    </a:lnTo>
                    <a:lnTo>
                      <a:pt x="36" y="102"/>
                    </a:lnTo>
                    <a:lnTo>
                      <a:pt x="30" y="119"/>
                    </a:lnTo>
                    <a:lnTo>
                      <a:pt x="31" y="127"/>
                    </a:lnTo>
                    <a:lnTo>
                      <a:pt x="32" y="142"/>
                    </a:lnTo>
                    <a:lnTo>
                      <a:pt x="30" y="156"/>
                    </a:lnTo>
                    <a:lnTo>
                      <a:pt x="31" y="159"/>
                    </a:lnTo>
                    <a:lnTo>
                      <a:pt x="35" y="164"/>
                    </a:lnTo>
                    <a:lnTo>
                      <a:pt x="40" y="166"/>
                    </a:lnTo>
                    <a:lnTo>
                      <a:pt x="41" y="172"/>
                    </a:lnTo>
                    <a:lnTo>
                      <a:pt x="38" y="175"/>
                    </a:lnTo>
                    <a:lnTo>
                      <a:pt x="30" y="176"/>
                    </a:lnTo>
                    <a:lnTo>
                      <a:pt x="24" y="181"/>
                    </a:lnTo>
                    <a:lnTo>
                      <a:pt x="19" y="182"/>
                    </a:lnTo>
                    <a:lnTo>
                      <a:pt x="18" y="183"/>
                    </a:lnTo>
                    <a:lnTo>
                      <a:pt x="14" y="198"/>
                    </a:lnTo>
                    <a:lnTo>
                      <a:pt x="14" y="213"/>
                    </a:lnTo>
                    <a:lnTo>
                      <a:pt x="9" y="228"/>
                    </a:lnTo>
                    <a:lnTo>
                      <a:pt x="2" y="235"/>
                    </a:lnTo>
                    <a:lnTo>
                      <a:pt x="0" y="239"/>
                    </a:lnTo>
                    <a:lnTo>
                      <a:pt x="3" y="247"/>
                    </a:lnTo>
                    <a:lnTo>
                      <a:pt x="8" y="248"/>
                    </a:lnTo>
                    <a:lnTo>
                      <a:pt x="11" y="256"/>
                    </a:lnTo>
                    <a:lnTo>
                      <a:pt x="19" y="255"/>
                    </a:lnTo>
                    <a:lnTo>
                      <a:pt x="23" y="257"/>
                    </a:lnTo>
                    <a:lnTo>
                      <a:pt x="23" y="258"/>
                    </a:lnTo>
                    <a:lnTo>
                      <a:pt x="24" y="261"/>
                    </a:lnTo>
                    <a:lnTo>
                      <a:pt x="30" y="263"/>
                    </a:lnTo>
                    <a:lnTo>
                      <a:pt x="37" y="279"/>
                    </a:lnTo>
                    <a:lnTo>
                      <a:pt x="47" y="289"/>
                    </a:lnTo>
                    <a:lnTo>
                      <a:pt x="51" y="289"/>
                    </a:lnTo>
                    <a:lnTo>
                      <a:pt x="59" y="287"/>
                    </a:lnTo>
                    <a:lnTo>
                      <a:pt x="89" y="283"/>
                    </a:lnTo>
                    <a:lnTo>
                      <a:pt x="93" y="284"/>
                    </a:lnTo>
                    <a:lnTo>
                      <a:pt x="96" y="289"/>
                    </a:lnTo>
                    <a:lnTo>
                      <a:pt x="100" y="302"/>
                    </a:lnTo>
                    <a:lnTo>
                      <a:pt x="101" y="310"/>
                    </a:lnTo>
                    <a:lnTo>
                      <a:pt x="102" y="328"/>
                    </a:lnTo>
                    <a:lnTo>
                      <a:pt x="100" y="336"/>
                    </a:lnTo>
                    <a:lnTo>
                      <a:pt x="94" y="343"/>
                    </a:lnTo>
                    <a:lnTo>
                      <a:pt x="95" y="349"/>
                    </a:lnTo>
                    <a:lnTo>
                      <a:pt x="89" y="354"/>
                    </a:lnTo>
                    <a:lnTo>
                      <a:pt x="86" y="365"/>
                    </a:lnTo>
                    <a:lnTo>
                      <a:pt x="89" y="369"/>
                    </a:lnTo>
                    <a:lnTo>
                      <a:pt x="94" y="385"/>
                    </a:lnTo>
                    <a:lnTo>
                      <a:pt x="97" y="388"/>
                    </a:lnTo>
                    <a:lnTo>
                      <a:pt x="101" y="390"/>
                    </a:lnTo>
                    <a:lnTo>
                      <a:pt x="104" y="395"/>
                    </a:lnTo>
                    <a:lnTo>
                      <a:pt x="112" y="404"/>
                    </a:lnTo>
                    <a:lnTo>
                      <a:pt x="117" y="411"/>
                    </a:lnTo>
                    <a:lnTo>
                      <a:pt x="121" y="413"/>
                    </a:lnTo>
                    <a:lnTo>
                      <a:pt x="128" y="414"/>
                    </a:lnTo>
                    <a:lnTo>
                      <a:pt x="132" y="419"/>
                    </a:lnTo>
                    <a:lnTo>
                      <a:pt x="132" y="423"/>
                    </a:lnTo>
                    <a:lnTo>
                      <a:pt x="127" y="429"/>
                    </a:lnTo>
                    <a:lnTo>
                      <a:pt x="128" y="431"/>
                    </a:lnTo>
                    <a:lnTo>
                      <a:pt x="140" y="431"/>
                    </a:lnTo>
                    <a:lnTo>
                      <a:pt x="142" y="430"/>
                    </a:lnTo>
                    <a:lnTo>
                      <a:pt x="140" y="420"/>
                    </a:lnTo>
                    <a:lnTo>
                      <a:pt x="142" y="414"/>
                    </a:lnTo>
                    <a:lnTo>
                      <a:pt x="139" y="409"/>
                    </a:lnTo>
                    <a:lnTo>
                      <a:pt x="136" y="406"/>
                    </a:lnTo>
                    <a:lnTo>
                      <a:pt x="136" y="400"/>
                    </a:lnTo>
                    <a:lnTo>
                      <a:pt x="139" y="392"/>
                    </a:lnTo>
                    <a:lnTo>
                      <a:pt x="139" y="388"/>
                    </a:lnTo>
                    <a:lnTo>
                      <a:pt x="140" y="385"/>
                    </a:lnTo>
                    <a:lnTo>
                      <a:pt x="153" y="377"/>
                    </a:lnTo>
                    <a:lnTo>
                      <a:pt x="159" y="376"/>
                    </a:lnTo>
                    <a:lnTo>
                      <a:pt x="165" y="374"/>
                    </a:lnTo>
                    <a:lnTo>
                      <a:pt x="169" y="368"/>
                    </a:lnTo>
                    <a:lnTo>
                      <a:pt x="170" y="347"/>
                    </a:lnTo>
                    <a:lnTo>
                      <a:pt x="172" y="339"/>
                    </a:lnTo>
                    <a:lnTo>
                      <a:pt x="169" y="325"/>
                    </a:lnTo>
                    <a:lnTo>
                      <a:pt x="172" y="315"/>
                    </a:lnTo>
                    <a:lnTo>
                      <a:pt x="175" y="307"/>
                    </a:lnTo>
                    <a:lnTo>
                      <a:pt x="172" y="295"/>
                    </a:lnTo>
                    <a:lnTo>
                      <a:pt x="167" y="288"/>
                    </a:lnTo>
                    <a:lnTo>
                      <a:pt x="154" y="275"/>
                    </a:lnTo>
                    <a:lnTo>
                      <a:pt x="148" y="266"/>
                    </a:lnTo>
                    <a:lnTo>
                      <a:pt x="133" y="247"/>
                    </a:lnTo>
                    <a:lnTo>
                      <a:pt x="123" y="240"/>
                    </a:lnTo>
                    <a:lnTo>
                      <a:pt x="116" y="230"/>
                    </a:lnTo>
                    <a:lnTo>
                      <a:pt x="115" y="231"/>
                    </a:lnTo>
                    <a:lnTo>
                      <a:pt x="115" y="239"/>
                    </a:lnTo>
                    <a:lnTo>
                      <a:pt x="116" y="242"/>
                    </a:lnTo>
                    <a:lnTo>
                      <a:pt x="117" y="245"/>
                    </a:lnTo>
                    <a:lnTo>
                      <a:pt x="122" y="246"/>
                    </a:lnTo>
                    <a:lnTo>
                      <a:pt x="126" y="250"/>
                    </a:lnTo>
                    <a:lnTo>
                      <a:pt x="136" y="274"/>
                    </a:lnTo>
                    <a:lnTo>
                      <a:pt x="136" y="280"/>
                    </a:lnTo>
                    <a:lnTo>
                      <a:pt x="134" y="282"/>
                    </a:lnTo>
                    <a:lnTo>
                      <a:pt x="132" y="280"/>
                    </a:lnTo>
                    <a:lnTo>
                      <a:pt x="126" y="272"/>
                    </a:lnTo>
                    <a:lnTo>
                      <a:pt x="121" y="269"/>
                    </a:lnTo>
                    <a:lnTo>
                      <a:pt x="117" y="262"/>
                    </a:lnTo>
                    <a:lnTo>
                      <a:pt x="116" y="262"/>
                    </a:lnTo>
                    <a:lnTo>
                      <a:pt x="115" y="262"/>
                    </a:lnTo>
                    <a:lnTo>
                      <a:pt x="111" y="271"/>
                    </a:lnTo>
                    <a:lnTo>
                      <a:pt x="109" y="272"/>
                    </a:lnTo>
                    <a:lnTo>
                      <a:pt x="102" y="272"/>
                    </a:lnTo>
                    <a:lnTo>
                      <a:pt x="101" y="269"/>
                    </a:lnTo>
                    <a:lnTo>
                      <a:pt x="99" y="266"/>
                    </a:lnTo>
                    <a:lnTo>
                      <a:pt x="97" y="261"/>
                    </a:lnTo>
                    <a:lnTo>
                      <a:pt x="97" y="256"/>
                    </a:lnTo>
                    <a:lnTo>
                      <a:pt x="100" y="247"/>
                    </a:lnTo>
                    <a:lnTo>
                      <a:pt x="100" y="245"/>
                    </a:lnTo>
                    <a:lnTo>
                      <a:pt x="97" y="241"/>
                    </a:lnTo>
                    <a:lnTo>
                      <a:pt x="91" y="235"/>
                    </a:lnTo>
                    <a:lnTo>
                      <a:pt x="89" y="231"/>
                    </a:lnTo>
                    <a:lnTo>
                      <a:pt x="86" y="223"/>
                    </a:lnTo>
                    <a:lnTo>
                      <a:pt x="86" y="209"/>
                    </a:lnTo>
                    <a:lnTo>
                      <a:pt x="85" y="208"/>
                    </a:lnTo>
                    <a:lnTo>
                      <a:pt x="80" y="187"/>
                    </a:lnTo>
                    <a:lnTo>
                      <a:pt x="68" y="164"/>
                    </a:lnTo>
                    <a:lnTo>
                      <a:pt x="68" y="159"/>
                    </a:lnTo>
                    <a:lnTo>
                      <a:pt x="68" y="154"/>
                    </a:lnTo>
                    <a:lnTo>
                      <a:pt x="73" y="145"/>
                    </a:lnTo>
                    <a:lnTo>
                      <a:pt x="79" y="140"/>
                    </a:lnTo>
                    <a:lnTo>
                      <a:pt x="83" y="128"/>
                    </a:lnTo>
                    <a:lnTo>
                      <a:pt x="81" y="94"/>
                    </a:lnTo>
                    <a:lnTo>
                      <a:pt x="79" y="70"/>
                    </a:lnTo>
                    <a:lnTo>
                      <a:pt x="81" y="63"/>
                    </a:lnTo>
                    <a:lnTo>
                      <a:pt x="81" y="57"/>
                    </a:lnTo>
                    <a:lnTo>
                      <a:pt x="78" y="51"/>
                    </a:lnTo>
                    <a:lnTo>
                      <a:pt x="72" y="48"/>
                    </a:lnTo>
                    <a:lnTo>
                      <a:pt x="69" y="46"/>
                    </a:lnTo>
                    <a:lnTo>
                      <a:pt x="63" y="32"/>
                    </a:lnTo>
                    <a:lnTo>
                      <a:pt x="62" y="26"/>
                    </a:lnTo>
                    <a:lnTo>
                      <a:pt x="64" y="18"/>
                    </a:lnTo>
                    <a:lnTo>
                      <a:pt x="69" y="10"/>
                    </a:lnTo>
                    <a:lnTo>
                      <a:pt x="64" y="1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3" name="Freeform 132">
                <a:extLst>
                  <a:ext uri="{FF2B5EF4-FFF2-40B4-BE49-F238E27FC236}">
                    <a16:creationId xmlns:a16="http://schemas.microsoft.com/office/drawing/2014/main" id="{1B436349-BCB3-4BD6-AE9F-ADEB4032D8F2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511005" y="3904009"/>
                <a:ext cx="123825" cy="247650"/>
              </a:xfrm>
              <a:custGeom>
                <a:avLst/>
                <a:gdLst/>
                <a:ahLst/>
                <a:cxnLst>
                  <a:cxn ang="0">
                    <a:pos x="76" y="226"/>
                  </a:cxn>
                  <a:cxn ang="0">
                    <a:pos x="107" y="215"/>
                  </a:cxn>
                  <a:cxn ang="0">
                    <a:pos x="118" y="215"/>
                  </a:cxn>
                  <a:cxn ang="0">
                    <a:pos x="130" y="204"/>
                  </a:cxn>
                  <a:cxn ang="0">
                    <a:pos x="152" y="199"/>
                  </a:cxn>
                  <a:cxn ang="0">
                    <a:pos x="170" y="219"/>
                  </a:cxn>
                  <a:cxn ang="0">
                    <a:pos x="182" y="210"/>
                  </a:cxn>
                  <a:cxn ang="0">
                    <a:pos x="183" y="181"/>
                  </a:cxn>
                  <a:cxn ang="0">
                    <a:pos x="204" y="189"/>
                  </a:cxn>
                  <a:cxn ang="0">
                    <a:pos x="208" y="167"/>
                  </a:cxn>
                  <a:cxn ang="0">
                    <a:pos x="221" y="149"/>
                  </a:cxn>
                  <a:cxn ang="0">
                    <a:pos x="229" y="160"/>
                  </a:cxn>
                  <a:cxn ang="0">
                    <a:pos x="258" y="140"/>
                  </a:cxn>
                  <a:cxn ang="0">
                    <a:pos x="242" y="125"/>
                  </a:cxn>
                  <a:cxn ang="0">
                    <a:pos x="258" y="113"/>
                  </a:cxn>
                  <a:cxn ang="0">
                    <a:pos x="253" y="81"/>
                  </a:cxn>
                  <a:cxn ang="0">
                    <a:pos x="270" y="92"/>
                  </a:cxn>
                  <a:cxn ang="0">
                    <a:pos x="293" y="68"/>
                  </a:cxn>
                  <a:cxn ang="0">
                    <a:pos x="307" y="25"/>
                  </a:cxn>
                  <a:cxn ang="0">
                    <a:pos x="316" y="5"/>
                  </a:cxn>
                  <a:cxn ang="0">
                    <a:pos x="344" y="23"/>
                  </a:cxn>
                  <a:cxn ang="0">
                    <a:pos x="365" y="60"/>
                  </a:cxn>
                  <a:cxn ang="0">
                    <a:pos x="374" y="106"/>
                  </a:cxn>
                  <a:cxn ang="0">
                    <a:pos x="382" y="151"/>
                  </a:cxn>
                  <a:cxn ang="0">
                    <a:pos x="388" y="198"/>
                  </a:cxn>
                  <a:cxn ang="0">
                    <a:pos x="370" y="198"/>
                  </a:cxn>
                  <a:cxn ang="0">
                    <a:pos x="353" y="206"/>
                  </a:cxn>
                  <a:cxn ang="0">
                    <a:pos x="360" y="251"/>
                  </a:cxn>
                  <a:cxn ang="0">
                    <a:pos x="342" y="283"/>
                  </a:cxn>
                  <a:cxn ang="0">
                    <a:pos x="329" y="366"/>
                  </a:cxn>
                  <a:cxn ang="0">
                    <a:pos x="316" y="405"/>
                  </a:cxn>
                  <a:cxn ang="0">
                    <a:pos x="283" y="511"/>
                  </a:cxn>
                  <a:cxn ang="0">
                    <a:pos x="254" y="606"/>
                  </a:cxn>
                  <a:cxn ang="0">
                    <a:pos x="236" y="684"/>
                  </a:cxn>
                  <a:cxn ang="0">
                    <a:pos x="210" y="736"/>
                  </a:cxn>
                  <a:cxn ang="0">
                    <a:pos x="183" y="748"/>
                  </a:cxn>
                  <a:cxn ang="0">
                    <a:pos x="106" y="776"/>
                  </a:cxn>
                  <a:cxn ang="0">
                    <a:pos x="59" y="746"/>
                  </a:cxn>
                  <a:cxn ang="0">
                    <a:pos x="27" y="697"/>
                  </a:cxn>
                  <a:cxn ang="0">
                    <a:pos x="28" y="654"/>
                  </a:cxn>
                  <a:cxn ang="0">
                    <a:pos x="9" y="615"/>
                  </a:cxn>
                  <a:cxn ang="0">
                    <a:pos x="0" y="574"/>
                  </a:cxn>
                  <a:cxn ang="0">
                    <a:pos x="15" y="527"/>
                  </a:cxn>
                  <a:cxn ang="0">
                    <a:pos x="38" y="489"/>
                  </a:cxn>
                  <a:cxn ang="0">
                    <a:pos x="69" y="435"/>
                  </a:cxn>
                  <a:cxn ang="0">
                    <a:pos x="69" y="409"/>
                  </a:cxn>
                  <a:cxn ang="0">
                    <a:pos x="48" y="348"/>
                  </a:cxn>
                  <a:cxn ang="0">
                    <a:pos x="51" y="280"/>
                  </a:cxn>
                </a:cxnLst>
                <a:rect l="0" t="0" r="r" b="b"/>
                <a:pathLst>
                  <a:path w="391" h="776">
                    <a:moveTo>
                      <a:pt x="64" y="230"/>
                    </a:moveTo>
                    <a:lnTo>
                      <a:pt x="69" y="224"/>
                    </a:lnTo>
                    <a:lnTo>
                      <a:pt x="76" y="226"/>
                    </a:lnTo>
                    <a:lnTo>
                      <a:pt x="92" y="225"/>
                    </a:lnTo>
                    <a:lnTo>
                      <a:pt x="96" y="221"/>
                    </a:lnTo>
                    <a:lnTo>
                      <a:pt x="107" y="215"/>
                    </a:lnTo>
                    <a:lnTo>
                      <a:pt x="109" y="220"/>
                    </a:lnTo>
                    <a:lnTo>
                      <a:pt x="113" y="221"/>
                    </a:lnTo>
                    <a:lnTo>
                      <a:pt x="118" y="215"/>
                    </a:lnTo>
                    <a:lnTo>
                      <a:pt x="124" y="217"/>
                    </a:lnTo>
                    <a:lnTo>
                      <a:pt x="129" y="211"/>
                    </a:lnTo>
                    <a:lnTo>
                      <a:pt x="130" y="204"/>
                    </a:lnTo>
                    <a:lnTo>
                      <a:pt x="140" y="202"/>
                    </a:lnTo>
                    <a:lnTo>
                      <a:pt x="146" y="205"/>
                    </a:lnTo>
                    <a:lnTo>
                      <a:pt x="152" y="199"/>
                    </a:lnTo>
                    <a:lnTo>
                      <a:pt x="159" y="202"/>
                    </a:lnTo>
                    <a:lnTo>
                      <a:pt x="164" y="211"/>
                    </a:lnTo>
                    <a:lnTo>
                      <a:pt x="170" y="219"/>
                    </a:lnTo>
                    <a:lnTo>
                      <a:pt x="178" y="221"/>
                    </a:lnTo>
                    <a:lnTo>
                      <a:pt x="184" y="220"/>
                    </a:lnTo>
                    <a:lnTo>
                      <a:pt x="182" y="210"/>
                    </a:lnTo>
                    <a:lnTo>
                      <a:pt x="172" y="202"/>
                    </a:lnTo>
                    <a:lnTo>
                      <a:pt x="173" y="192"/>
                    </a:lnTo>
                    <a:lnTo>
                      <a:pt x="183" y="181"/>
                    </a:lnTo>
                    <a:lnTo>
                      <a:pt x="195" y="173"/>
                    </a:lnTo>
                    <a:lnTo>
                      <a:pt x="202" y="176"/>
                    </a:lnTo>
                    <a:lnTo>
                      <a:pt x="204" y="189"/>
                    </a:lnTo>
                    <a:lnTo>
                      <a:pt x="211" y="189"/>
                    </a:lnTo>
                    <a:lnTo>
                      <a:pt x="218" y="186"/>
                    </a:lnTo>
                    <a:lnTo>
                      <a:pt x="208" y="167"/>
                    </a:lnTo>
                    <a:lnTo>
                      <a:pt x="215" y="161"/>
                    </a:lnTo>
                    <a:lnTo>
                      <a:pt x="224" y="150"/>
                    </a:lnTo>
                    <a:lnTo>
                      <a:pt x="221" y="149"/>
                    </a:lnTo>
                    <a:lnTo>
                      <a:pt x="227" y="141"/>
                    </a:lnTo>
                    <a:lnTo>
                      <a:pt x="231" y="149"/>
                    </a:lnTo>
                    <a:lnTo>
                      <a:pt x="229" y="160"/>
                    </a:lnTo>
                    <a:lnTo>
                      <a:pt x="245" y="140"/>
                    </a:lnTo>
                    <a:lnTo>
                      <a:pt x="253" y="141"/>
                    </a:lnTo>
                    <a:lnTo>
                      <a:pt x="258" y="140"/>
                    </a:lnTo>
                    <a:lnTo>
                      <a:pt x="256" y="135"/>
                    </a:lnTo>
                    <a:lnTo>
                      <a:pt x="247" y="133"/>
                    </a:lnTo>
                    <a:lnTo>
                      <a:pt x="242" y="125"/>
                    </a:lnTo>
                    <a:lnTo>
                      <a:pt x="245" y="119"/>
                    </a:lnTo>
                    <a:lnTo>
                      <a:pt x="253" y="108"/>
                    </a:lnTo>
                    <a:lnTo>
                      <a:pt x="258" y="113"/>
                    </a:lnTo>
                    <a:lnTo>
                      <a:pt x="259" y="101"/>
                    </a:lnTo>
                    <a:lnTo>
                      <a:pt x="256" y="93"/>
                    </a:lnTo>
                    <a:lnTo>
                      <a:pt x="253" y="81"/>
                    </a:lnTo>
                    <a:lnTo>
                      <a:pt x="256" y="77"/>
                    </a:lnTo>
                    <a:lnTo>
                      <a:pt x="267" y="81"/>
                    </a:lnTo>
                    <a:lnTo>
                      <a:pt x="270" y="92"/>
                    </a:lnTo>
                    <a:lnTo>
                      <a:pt x="283" y="74"/>
                    </a:lnTo>
                    <a:lnTo>
                      <a:pt x="285" y="63"/>
                    </a:lnTo>
                    <a:lnTo>
                      <a:pt x="293" y="68"/>
                    </a:lnTo>
                    <a:lnTo>
                      <a:pt x="301" y="61"/>
                    </a:lnTo>
                    <a:lnTo>
                      <a:pt x="306" y="47"/>
                    </a:lnTo>
                    <a:lnTo>
                      <a:pt x="307" y="25"/>
                    </a:lnTo>
                    <a:lnTo>
                      <a:pt x="301" y="15"/>
                    </a:lnTo>
                    <a:lnTo>
                      <a:pt x="306" y="17"/>
                    </a:lnTo>
                    <a:lnTo>
                      <a:pt x="316" y="5"/>
                    </a:lnTo>
                    <a:lnTo>
                      <a:pt x="323" y="0"/>
                    </a:lnTo>
                    <a:lnTo>
                      <a:pt x="334" y="10"/>
                    </a:lnTo>
                    <a:lnTo>
                      <a:pt x="344" y="23"/>
                    </a:lnTo>
                    <a:lnTo>
                      <a:pt x="354" y="33"/>
                    </a:lnTo>
                    <a:lnTo>
                      <a:pt x="361" y="47"/>
                    </a:lnTo>
                    <a:lnTo>
                      <a:pt x="365" y="60"/>
                    </a:lnTo>
                    <a:lnTo>
                      <a:pt x="366" y="73"/>
                    </a:lnTo>
                    <a:lnTo>
                      <a:pt x="371" y="89"/>
                    </a:lnTo>
                    <a:lnTo>
                      <a:pt x="374" y="106"/>
                    </a:lnTo>
                    <a:lnTo>
                      <a:pt x="377" y="120"/>
                    </a:lnTo>
                    <a:lnTo>
                      <a:pt x="379" y="135"/>
                    </a:lnTo>
                    <a:lnTo>
                      <a:pt x="382" y="151"/>
                    </a:lnTo>
                    <a:lnTo>
                      <a:pt x="388" y="167"/>
                    </a:lnTo>
                    <a:lnTo>
                      <a:pt x="391" y="183"/>
                    </a:lnTo>
                    <a:lnTo>
                      <a:pt x="388" y="198"/>
                    </a:lnTo>
                    <a:lnTo>
                      <a:pt x="383" y="210"/>
                    </a:lnTo>
                    <a:lnTo>
                      <a:pt x="376" y="211"/>
                    </a:lnTo>
                    <a:lnTo>
                      <a:pt x="370" y="198"/>
                    </a:lnTo>
                    <a:lnTo>
                      <a:pt x="366" y="183"/>
                    </a:lnTo>
                    <a:lnTo>
                      <a:pt x="356" y="184"/>
                    </a:lnTo>
                    <a:lnTo>
                      <a:pt x="353" y="206"/>
                    </a:lnTo>
                    <a:lnTo>
                      <a:pt x="353" y="222"/>
                    </a:lnTo>
                    <a:lnTo>
                      <a:pt x="360" y="235"/>
                    </a:lnTo>
                    <a:lnTo>
                      <a:pt x="360" y="251"/>
                    </a:lnTo>
                    <a:lnTo>
                      <a:pt x="355" y="262"/>
                    </a:lnTo>
                    <a:lnTo>
                      <a:pt x="349" y="268"/>
                    </a:lnTo>
                    <a:lnTo>
                      <a:pt x="342" y="283"/>
                    </a:lnTo>
                    <a:lnTo>
                      <a:pt x="339" y="300"/>
                    </a:lnTo>
                    <a:lnTo>
                      <a:pt x="339" y="315"/>
                    </a:lnTo>
                    <a:lnTo>
                      <a:pt x="329" y="366"/>
                    </a:lnTo>
                    <a:lnTo>
                      <a:pt x="318" y="397"/>
                    </a:lnTo>
                    <a:lnTo>
                      <a:pt x="317" y="397"/>
                    </a:lnTo>
                    <a:lnTo>
                      <a:pt x="316" y="405"/>
                    </a:lnTo>
                    <a:lnTo>
                      <a:pt x="300" y="459"/>
                    </a:lnTo>
                    <a:lnTo>
                      <a:pt x="288" y="488"/>
                    </a:lnTo>
                    <a:lnTo>
                      <a:pt x="283" y="511"/>
                    </a:lnTo>
                    <a:lnTo>
                      <a:pt x="273" y="549"/>
                    </a:lnTo>
                    <a:lnTo>
                      <a:pt x="266" y="566"/>
                    </a:lnTo>
                    <a:lnTo>
                      <a:pt x="254" y="606"/>
                    </a:lnTo>
                    <a:lnTo>
                      <a:pt x="248" y="635"/>
                    </a:lnTo>
                    <a:lnTo>
                      <a:pt x="243" y="651"/>
                    </a:lnTo>
                    <a:lnTo>
                      <a:pt x="236" y="684"/>
                    </a:lnTo>
                    <a:lnTo>
                      <a:pt x="227" y="700"/>
                    </a:lnTo>
                    <a:lnTo>
                      <a:pt x="223" y="715"/>
                    </a:lnTo>
                    <a:lnTo>
                      <a:pt x="210" y="736"/>
                    </a:lnTo>
                    <a:lnTo>
                      <a:pt x="200" y="744"/>
                    </a:lnTo>
                    <a:lnTo>
                      <a:pt x="192" y="749"/>
                    </a:lnTo>
                    <a:lnTo>
                      <a:pt x="183" y="748"/>
                    </a:lnTo>
                    <a:lnTo>
                      <a:pt x="151" y="755"/>
                    </a:lnTo>
                    <a:lnTo>
                      <a:pt x="119" y="774"/>
                    </a:lnTo>
                    <a:lnTo>
                      <a:pt x="106" y="776"/>
                    </a:lnTo>
                    <a:lnTo>
                      <a:pt x="86" y="762"/>
                    </a:lnTo>
                    <a:lnTo>
                      <a:pt x="71" y="753"/>
                    </a:lnTo>
                    <a:lnTo>
                      <a:pt x="59" y="746"/>
                    </a:lnTo>
                    <a:lnTo>
                      <a:pt x="47" y="736"/>
                    </a:lnTo>
                    <a:lnTo>
                      <a:pt x="32" y="714"/>
                    </a:lnTo>
                    <a:lnTo>
                      <a:pt x="27" y="697"/>
                    </a:lnTo>
                    <a:lnTo>
                      <a:pt x="24" y="678"/>
                    </a:lnTo>
                    <a:lnTo>
                      <a:pt x="24" y="663"/>
                    </a:lnTo>
                    <a:lnTo>
                      <a:pt x="28" y="654"/>
                    </a:lnTo>
                    <a:lnTo>
                      <a:pt x="24" y="638"/>
                    </a:lnTo>
                    <a:lnTo>
                      <a:pt x="17" y="624"/>
                    </a:lnTo>
                    <a:lnTo>
                      <a:pt x="9" y="615"/>
                    </a:lnTo>
                    <a:lnTo>
                      <a:pt x="1" y="601"/>
                    </a:lnTo>
                    <a:lnTo>
                      <a:pt x="1" y="586"/>
                    </a:lnTo>
                    <a:lnTo>
                      <a:pt x="0" y="574"/>
                    </a:lnTo>
                    <a:lnTo>
                      <a:pt x="0" y="555"/>
                    </a:lnTo>
                    <a:lnTo>
                      <a:pt x="8" y="543"/>
                    </a:lnTo>
                    <a:lnTo>
                      <a:pt x="15" y="527"/>
                    </a:lnTo>
                    <a:lnTo>
                      <a:pt x="21" y="518"/>
                    </a:lnTo>
                    <a:lnTo>
                      <a:pt x="30" y="516"/>
                    </a:lnTo>
                    <a:lnTo>
                      <a:pt x="38" y="489"/>
                    </a:lnTo>
                    <a:lnTo>
                      <a:pt x="55" y="457"/>
                    </a:lnTo>
                    <a:lnTo>
                      <a:pt x="65" y="446"/>
                    </a:lnTo>
                    <a:lnTo>
                      <a:pt x="69" y="435"/>
                    </a:lnTo>
                    <a:lnTo>
                      <a:pt x="68" y="425"/>
                    </a:lnTo>
                    <a:lnTo>
                      <a:pt x="71" y="419"/>
                    </a:lnTo>
                    <a:lnTo>
                      <a:pt x="69" y="409"/>
                    </a:lnTo>
                    <a:lnTo>
                      <a:pt x="60" y="396"/>
                    </a:lnTo>
                    <a:lnTo>
                      <a:pt x="54" y="376"/>
                    </a:lnTo>
                    <a:lnTo>
                      <a:pt x="48" y="348"/>
                    </a:lnTo>
                    <a:lnTo>
                      <a:pt x="47" y="318"/>
                    </a:lnTo>
                    <a:lnTo>
                      <a:pt x="37" y="302"/>
                    </a:lnTo>
                    <a:lnTo>
                      <a:pt x="51" y="280"/>
                    </a:lnTo>
                    <a:lnTo>
                      <a:pt x="65" y="247"/>
                    </a:lnTo>
                    <a:lnTo>
                      <a:pt x="64" y="23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114" name="Group 25">
                <a:extLst>
                  <a:ext uri="{FF2B5EF4-FFF2-40B4-BE49-F238E27FC236}">
                    <a16:creationId xmlns:a16="http://schemas.microsoft.com/office/drawing/2014/main" id="{FF615021-E787-4A6A-AF11-3E0769ACFD3F}"/>
                  </a:ext>
                </a:extLst>
              </p:cNvPr>
              <p:cNvGrpSpPr>
                <a:grpSpLocks noChangeAspect="1"/>
              </p:cNvGrpSpPr>
              <p:nvPr/>
            </p:nvGrpSpPr>
            <p:grpSpPr bwMode="gray">
              <a:xfrm>
                <a:off x="4961730" y="3769072"/>
                <a:ext cx="219075" cy="239713"/>
                <a:chOff x="2643" y="2535"/>
                <a:chExt cx="138" cy="151"/>
              </a:xfrm>
              <a:grpFill/>
            </p:grpSpPr>
            <p:sp>
              <p:nvSpPr>
                <p:cNvPr id="1144" name="Freeform 26">
                  <a:extLst>
                    <a:ext uri="{FF2B5EF4-FFF2-40B4-BE49-F238E27FC236}">
                      <a16:creationId xmlns:a16="http://schemas.microsoft.com/office/drawing/2014/main" id="{4D36241F-845D-4EE1-984E-C15048120098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gray">
                <a:xfrm>
                  <a:off x="2643" y="2550"/>
                  <a:ext cx="138" cy="136"/>
                </a:xfrm>
                <a:custGeom>
                  <a:avLst/>
                  <a:gdLst/>
                  <a:ahLst/>
                  <a:cxnLst>
                    <a:cxn ang="0">
                      <a:pos x="14" y="557"/>
                    </a:cxn>
                    <a:cxn ang="0">
                      <a:pos x="30" y="499"/>
                    </a:cxn>
                    <a:cxn ang="0">
                      <a:pos x="43" y="451"/>
                    </a:cxn>
                    <a:cxn ang="0">
                      <a:pos x="53" y="418"/>
                    </a:cxn>
                    <a:cxn ang="0">
                      <a:pos x="90" y="381"/>
                    </a:cxn>
                    <a:cxn ang="0">
                      <a:pos x="116" y="331"/>
                    </a:cxn>
                    <a:cxn ang="0">
                      <a:pos x="122" y="283"/>
                    </a:cxn>
                    <a:cxn ang="0">
                      <a:pos x="95" y="235"/>
                    </a:cxn>
                    <a:cxn ang="0">
                      <a:pos x="86" y="175"/>
                    </a:cxn>
                    <a:cxn ang="0">
                      <a:pos x="84" y="128"/>
                    </a:cxn>
                    <a:cxn ang="0">
                      <a:pos x="53" y="53"/>
                    </a:cxn>
                    <a:cxn ang="0">
                      <a:pos x="40" y="26"/>
                    </a:cxn>
                    <a:cxn ang="0">
                      <a:pos x="79" y="9"/>
                    </a:cxn>
                    <a:cxn ang="0">
                      <a:pos x="132" y="4"/>
                    </a:cxn>
                    <a:cxn ang="0">
                      <a:pos x="193" y="3"/>
                    </a:cxn>
                    <a:cxn ang="0">
                      <a:pos x="258" y="3"/>
                    </a:cxn>
                    <a:cxn ang="0">
                      <a:pos x="275" y="19"/>
                    </a:cxn>
                    <a:cxn ang="0">
                      <a:pos x="290" y="68"/>
                    </a:cxn>
                    <a:cxn ang="0">
                      <a:pos x="339" y="129"/>
                    </a:cxn>
                    <a:cxn ang="0">
                      <a:pos x="404" y="122"/>
                    </a:cxn>
                    <a:cxn ang="0">
                      <a:pos x="430" y="95"/>
                    </a:cxn>
                    <a:cxn ang="0">
                      <a:pos x="436" y="67"/>
                    </a:cxn>
                    <a:cxn ang="0">
                      <a:pos x="504" y="83"/>
                    </a:cxn>
                    <a:cxn ang="0">
                      <a:pos x="560" y="128"/>
                    </a:cxn>
                    <a:cxn ang="0">
                      <a:pos x="565" y="178"/>
                    </a:cxn>
                    <a:cxn ang="0">
                      <a:pos x="573" y="226"/>
                    </a:cxn>
                    <a:cxn ang="0">
                      <a:pos x="580" y="278"/>
                    </a:cxn>
                    <a:cxn ang="0">
                      <a:pos x="572" y="295"/>
                    </a:cxn>
                    <a:cxn ang="0">
                      <a:pos x="590" y="304"/>
                    </a:cxn>
                    <a:cxn ang="0">
                      <a:pos x="651" y="288"/>
                    </a:cxn>
                    <a:cxn ang="0">
                      <a:pos x="682" y="279"/>
                    </a:cxn>
                    <a:cxn ang="0">
                      <a:pos x="686" y="288"/>
                    </a:cxn>
                    <a:cxn ang="0">
                      <a:pos x="683" y="311"/>
                    </a:cxn>
                    <a:cxn ang="0">
                      <a:pos x="681" y="364"/>
                    </a:cxn>
                    <a:cxn ang="0">
                      <a:pos x="683" y="396"/>
                    </a:cxn>
                    <a:cxn ang="0">
                      <a:pos x="573" y="452"/>
                    </a:cxn>
                    <a:cxn ang="0">
                      <a:pos x="573" y="601"/>
                    </a:cxn>
                    <a:cxn ang="0">
                      <a:pos x="603" y="630"/>
                    </a:cxn>
                    <a:cxn ang="0">
                      <a:pos x="630" y="654"/>
                    </a:cxn>
                    <a:cxn ang="0">
                      <a:pos x="549" y="683"/>
                    </a:cxn>
                    <a:cxn ang="0">
                      <a:pos x="513" y="677"/>
                    </a:cxn>
                    <a:cxn ang="0">
                      <a:pos x="417" y="671"/>
                    </a:cxn>
                    <a:cxn ang="0">
                      <a:pos x="369" y="644"/>
                    </a:cxn>
                    <a:cxn ang="0">
                      <a:pos x="201" y="644"/>
                    </a:cxn>
                    <a:cxn ang="0">
                      <a:pos x="112" y="633"/>
                    </a:cxn>
                    <a:cxn ang="0">
                      <a:pos x="62" y="618"/>
                    </a:cxn>
                    <a:cxn ang="0">
                      <a:pos x="26" y="629"/>
                    </a:cxn>
                    <a:cxn ang="0">
                      <a:pos x="0" y="617"/>
                    </a:cxn>
                  </a:cxnLst>
                  <a:rect l="0" t="0" r="r" b="b"/>
                  <a:pathLst>
                    <a:path w="692" h="684">
                      <a:moveTo>
                        <a:pt x="5" y="597"/>
                      </a:moveTo>
                      <a:lnTo>
                        <a:pt x="5" y="576"/>
                      </a:lnTo>
                      <a:lnTo>
                        <a:pt x="6" y="565"/>
                      </a:lnTo>
                      <a:lnTo>
                        <a:pt x="14" y="557"/>
                      </a:lnTo>
                      <a:lnTo>
                        <a:pt x="21" y="532"/>
                      </a:lnTo>
                      <a:lnTo>
                        <a:pt x="25" y="522"/>
                      </a:lnTo>
                      <a:lnTo>
                        <a:pt x="26" y="508"/>
                      </a:lnTo>
                      <a:lnTo>
                        <a:pt x="30" y="499"/>
                      </a:lnTo>
                      <a:lnTo>
                        <a:pt x="31" y="487"/>
                      </a:lnTo>
                      <a:lnTo>
                        <a:pt x="33" y="481"/>
                      </a:lnTo>
                      <a:lnTo>
                        <a:pt x="36" y="470"/>
                      </a:lnTo>
                      <a:lnTo>
                        <a:pt x="43" y="451"/>
                      </a:lnTo>
                      <a:lnTo>
                        <a:pt x="43" y="444"/>
                      </a:lnTo>
                      <a:lnTo>
                        <a:pt x="47" y="439"/>
                      </a:lnTo>
                      <a:lnTo>
                        <a:pt x="47" y="433"/>
                      </a:lnTo>
                      <a:lnTo>
                        <a:pt x="53" y="418"/>
                      </a:lnTo>
                      <a:lnTo>
                        <a:pt x="63" y="411"/>
                      </a:lnTo>
                      <a:lnTo>
                        <a:pt x="69" y="403"/>
                      </a:lnTo>
                      <a:lnTo>
                        <a:pt x="70" y="391"/>
                      </a:lnTo>
                      <a:lnTo>
                        <a:pt x="90" y="381"/>
                      </a:lnTo>
                      <a:lnTo>
                        <a:pt x="103" y="366"/>
                      </a:lnTo>
                      <a:lnTo>
                        <a:pt x="108" y="358"/>
                      </a:lnTo>
                      <a:lnTo>
                        <a:pt x="113" y="347"/>
                      </a:lnTo>
                      <a:lnTo>
                        <a:pt x="116" y="331"/>
                      </a:lnTo>
                      <a:lnTo>
                        <a:pt x="116" y="315"/>
                      </a:lnTo>
                      <a:lnTo>
                        <a:pt x="118" y="306"/>
                      </a:lnTo>
                      <a:lnTo>
                        <a:pt x="117" y="290"/>
                      </a:lnTo>
                      <a:lnTo>
                        <a:pt x="122" y="283"/>
                      </a:lnTo>
                      <a:lnTo>
                        <a:pt x="117" y="264"/>
                      </a:lnTo>
                      <a:lnTo>
                        <a:pt x="105" y="253"/>
                      </a:lnTo>
                      <a:lnTo>
                        <a:pt x="100" y="242"/>
                      </a:lnTo>
                      <a:lnTo>
                        <a:pt x="95" y="235"/>
                      </a:lnTo>
                      <a:lnTo>
                        <a:pt x="89" y="219"/>
                      </a:lnTo>
                      <a:lnTo>
                        <a:pt x="81" y="188"/>
                      </a:lnTo>
                      <a:lnTo>
                        <a:pt x="81" y="182"/>
                      </a:lnTo>
                      <a:lnTo>
                        <a:pt x="86" y="175"/>
                      </a:lnTo>
                      <a:lnTo>
                        <a:pt x="94" y="169"/>
                      </a:lnTo>
                      <a:lnTo>
                        <a:pt x="94" y="151"/>
                      </a:lnTo>
                      <a:lnTo>
                        <a:pt x="90" y="137"/>
                      </a:lnTo>
                      <a:lnTo>
                        <a:pt x="84" y="128"/>
                      </a:lnTo>
                      <a:lnTo>
                        <a:pt x="73" y="91"/>
                      </a:lnTo>
                      <a:lnTo>
                        <a:pt x="70" y="79"/>
                      </a:lnTo>
                      <a:lnTo>
                        <a:pt x="67" y="70"/>
                      </a:lnTo>
                      <a:lnTo>
                        <a:pt x="53" y="53"/>
                      </a:lnTo>
                      <a:lnTo>
                        <a:pt x="48" y="45"/>
                      </a:lnTo>
                      <a:lnTo>
                        <a:pt x="43" y="36"/>
                      </a:lnTo>
                      <a:lnTo>
                        <a:pt x="40" y="30"/>
                      </a:lnTo>
                      <a:lnTo>
                        <a:pt x="40" y="26"/>
                      </a:lnTo>
                      <a:lnTo>
                        <a:pt x="41" y="24"/>
                      </a:lnTo>
                      <a:lnTo>
                        <a:pt x="47" y="21"/>
                      </a:lnTo>
                      <a:lnTo>
                        <a:pt x="65" y="16"/>
                      </a:lnTo>
                      <a:lnTo>
                        <a:pt x="79" y="9"/>
                      </a:lnTo>
                      <a:lnTo>
                        <a:pt x="92" y="4"/>
                      </a:lnTo>
                      <a:lnTo>
                        <a:pt x="101" y="4"/>
                      </a:lnTo>
                      <a:lnTo>
                        <a:pt x="108" y="3"/>
                      </a:lnTo>
                      <a:lnTo>
                        <a:pt x="132" y="4"/>
                      </a:lnTo>
                      <a:lnTo>
                        <a:pt x="154" y="2"/>
                      </a:lnTo>
                      <a:lnTo>
                        <a:pt x="161" y="4"/>
                      </a:lnTo>
                      <a:lnTo>
                        <a:pt x="180" y="5"/>
                      </a:lnTo>
                      <a:lnTo>
                        <a:pt x="193" y="3"/>
                      </a:lnTo>
                      <a:lnTo>
                        <a:pt x="207" y="3"/>
                      </a:lnTo>
                      <a:lnTo>
                        <a:pt x="240" y="0"/>
                      </a:lnTo>
                      <a:lnTo>
                        <a:pt x="256" y="2"/>
                      </a:lnTo>
                      <a:lnTo>
                        <a:pt x="258" y="3"/>
                      </a:lnTo>
                      <a:lnTo>
                        <a:pt x="263" y="10"/>
                      </a:lnTo>
                      <a:lnTo>
                        <a:pt x="267" y="11"/>
                      </a:lnTo>
                      <a:lnTo>
                        <a:pt x="271" y="10"/>
                      </a:lnTo>
                      <a:lnTo>
                        <a:pt x="275" y="19"/>
                      </a:lnTo>
                      <a:lnTo>
                        <a:pt x="280" y="37"/>
                      </a:lnTo>
                      <a:lnTo>
                        <a:pt x="282" y="51"/>
                      </a:lnTo>
                      <a:lnTo>
                        <a:pt x="283" y="56"/>
                      </a:lnTo>
                      <a:lnTo>
                        <a:pt x="290" y="68"/>
                      </a:lnTo>
                      <a:lnTo>
                        <a:pt x="294" y="84"/>
                      </a:lnTo>
                      <a:lnTo>
                        <a:pt x="306" y="97"/>
                      </a:lnTo>
                      <a:lnTo>
                        <a:pt x="327" y="124"/>
                      </a:lnTo>
                      <a:lnTo>
                        <a:pt x="339" y="129"/>
                      </a:lnTo>
                      <a:lnTo>
                        <a:pt x="353" y="129"/>
                      </a:lnTo>
                      <a:lnTo>
                        <a:pt x="374" y="122"/>
                      </a:lnTo>
                      <a:lnTo>
                        <a:pt x="387" y="119"/>
                      </a:lnTo>
                      <a:lnTo>
                        <a:pt x="404" y="122"/>
                      </a:lnTo>
                      <a:lnTo>
                        <a:pt x="424" y="122"/>
                      </a:lnTo>
                      <a:lnTo>
                        <a:pt x="427" y="107"/>
                      </a:lnTo>
                      <a:lnTo>
                        <a:pt x="428" y="100"/>
                      </a:lnTo>
                      <a:lnTo>
                        <a:pt x="430" y="95"/>
                      </a:lnTo>
                      <a:lnTo>
                        <a:pt x="431" y="91"/>
                      </a:lnTo>
                      <a:lnTo>
                        <a:pt x="433" y="86"/>
                      </a:lnTo>
                      <a:lnTo>
                        <a:pt x="434" y="75"/>
                      </a:lnTo>
                      <a:lnTo>
                        <a:pt x="436" y="67"/>
                      </a:lnTo>
                      <a:lnTo>
                        <a:pt x="479" y="67"/>
                      </a:lnTo>
                      <a:lnTo>
                        <a:pt x="482" y="61"/>
                      </a:lnTo>
                      <a:lnTo>
                        <a:pt x="505" y="61"/>
                      </a:lnTo>
                      <a:lnTo>
                        <a:pt x="504" y="83"/>
                      </a:lnTo>
                      <a:lnTo>
                        <a:pt x="552" y="84"/>
                      </a:lnTo>
                      <a:lnTo>
                        <a:pt x="556" y="88"/>
                      </a:lnTo>
                      <a:lnTo>
                        <a:pt x="558" y="96"/>
                      </a:lnTo>
                      <a:lnTo>
                        <a:pt x="560" y="128"/>
                      </a:lnTo>
                      <a:lnTo>
                        <a:pt x="563" y="140"/>
                      </a:lnTo>
                      <a:lnTo>
                        <a:pt x="563" y="156"/>
                      </a:lnTo>
                      <a:lnTo>
                        <a:pt x="565" y="172"/>
                      </a:lnTo>
                      <a:lnTo>
                        <a:pt x="565" y="178"/>
                      </a:lnTo>
                      <a:lnTo>
                        <a:pt x="562" y="189"/>
                      </a:lnTo>
                      <a:lnTo>
                        <a:pt x="562" y="203"/>
                      </a:lnTo>
                      <a:lnTo>
                        <a:pt x="564" y="212"/>
                      </a:lnTo>
                      <a:lnTo>
                        <a:pt x="573" y="226"/>
                      </a:lnTo>
                      <a:lnTo>
                        <a:pt x="579" y="247"/>
                      </a:lnTo>
                      <a:lnTo>
                        <a:pt x="585" y="263"/>
                      </a:lnTo>
                      <a:lnTo>
                        <a:pt x="585" y="271"/>
                      </a:lnTo>
                      <a:lnTo>
                        <a:pt x="580" y="278"/>
                      </a:lnTo>
                      <a:lnTo>
                        <a:pt x="569" y="289"/>
                      </a:lnTo>
                      <a:lnTo>
                        <a:pt x="569" y="291"/>
                      </a:lnTo>
                      <a:lnTo>
                        <a:pt x="570" y="294"/>
                      </a:lnTo>
                      <a:lnTo>
                        <a:pt x="572" y="295"/>
                      </a:lnTo>
                      <a:lnTo>
                        <a:pt x="575" y="296"/>
                      </a:lnTo>
                      <a:lnTo>
                        <a:pt x="581" y="304"/>
                      </a:lnTo>
                      <a:lnTo>
                        <a:pt x="587" y="305"/>
                      </a:lnTo>
                      <a:lnTo>
                        <a:pt x="590" y="304"/>
                      </a:lnTo>
                      <a:lnTo>
                        <a:pt x="592" y="298"/>
                      </a:lnTo>
                      <a:lnTo>
                        <a:pt x="595" y="290"/>
                      </a:lnTo>
                      <a:lnTo>
                        <a:pt x="600" y="288"/>
                      </a:lnTo>
                      <a:lnTo>
                        <a:pt x="651" y="288"/>
                      </a:lnTo>
                      <a:lnTo>
                        <a:pt x="661" y="284"/>
                      </a:lnTo>
                      <a:lnTo>
                        <a:pt x="670" y="287"/>
                      </a:lnTo>
                      <a:lnTo>
                        <a:pt x="672" y="287"/>
                      </a:lnTo>
                      <a:lnTo>
                        <a:pt x="682" y="279"/>
                      </a:lnTo>
                      <a:lnTo>
                        <a:pt x="683" y="279"/>
                      </a:lnTo>
                      <a:lnTo>
                        <a:pt x="687" y="283"/>
                      </a:lnTo>
                      <a:lnTo>
                        <a:pt x="687" y="287"/>
                      </a:lnTo>
                      <a:lnTo>
                        <a:pt x="686" y="288"/>
                      </a:lnTo>
                      <a:lnTo>
                        <a:pt x="685" y="290"/>
                      </a:lnTo>
                      <a:lnTo>
                        <a:pt x="686" y="300"/>
                      </a:lnTo>
                      <a:lnTo>
                        <a:pt x="686" y="305"/>
                      </a:lnTo>
                      <a:lnTo>
                        <a:pt x="683" y="311"/>
                      </a:lnTo>
                      <a:lnTo>
                        <a:pt x="683" y="323"/>
                      </a:lnTo>
                      <a:lnTo>
                        <a:pt x="681" y="336"/>
                      </a:lnTo>
                      <a:lnTo>
                        <a:pt x="682" y="350"/>
                      </a:lnTo>
                      <a:lnTo>
                        <a:pt x="681" y="364"/>
                      </a:lnTo>
                      <a:lnTo>
                        <a:pt x="678" y="373"/>
                      </a:lnTo>
                      <a:lnTo>
                        <a:pt x="678" y="388"/>
                      </a:lnTo>
                      <a:lnTo>
                        <a:pt x="680" y="392"/>
                      </a:lnTo>
                      <a:lnTo>
                        <a:pt x="683" y="396"/>
                      </a:lnTo>
                      <a:lnTo>
                        <a:pt x="692" y="398"/>
                      </a:lnTo>
                      <a:lnTo>
                        <a:pt x="633" y="398"/>
                      </a:lnTo>
                      <a:lnTo>
                        <a:pt x="573" y="398"/>
                      </a:lnTo>
                      <a:lnTo>
                        <a:pt x="573" y="452"/>
                      </a:lnTo>
                      <a:lnTo>
                        <a:pt x="573" y="508"/>
                      </a:lnTo>
                      <a:lnTo>
                        <a:pt x="573" y="562"/>
                      </a:lnTo>
                      <a:lnTo>
                        <a:pt x="573" y="600"/>
                      </a:lnTo>
                      <a:lnTo>
                        <a:pt x="573" y="601"/>
                      </a:lnTo>
                      <a:lnTo>
                        <a:pt x="580" y="607"/>
                      </a:lnTo>
                      <a:lnTo>
                        <a:pt x="584" y="614"/>
                      </a:lnTo>
                      <a:lnTo>
                        <a:pt x="597" y="623"/>
                      </a:lnTo>
                      <a:lnTo>
                        <a:pt x="603" y="630"/>
                      </a:lnTo>
                      <a:lnTo>
                        <a:pt x="613" y="639"/>
                      </a:lnTo>
                      <a:lnTo>
                        <a:pt x="617" y="644"/>
                      </a:lnTo>
                      <a:lnTo>
                        <a:pt x="626" y="648"/>
                      </a:lnTo>
                      <a:lnTo>
                        <a:pt x="630" y="654"/>
                      </a:lnTo>
                      <a:lnTo>
                        <a:pt x="638" y="659"/>
                      </a:lnTo>
                      <a:lnTo>
                        <a:pt x="635" y="661"/>
                      </a:lnTo>
                      <a:lnTo>
                        <a:pt x="624" y="664"/>
                      </a:lnTo>
                      <a:lnTo>
                        <a:pt x="549" y="683"/>
                      </a:lnTo>
                      <a:lnTo>
                        <a:pt x="541" y="684"/>
                      </a:lnTo>
                      <a:lnTo>
                        <a:pt x="537" y="682"/>
                      </a:lnTo>
                      <a:lnTo>
                        <a:pt x="525" y="681"/>
                      </a:lnTo>
                      <a:lnTo>
                        <a:pt x="513" y="677"/>
                      </a:lnTo>
                      <a:lnTo>
                        <a:pt x="497" y="676"/>
                      </a:lnTo>
                      <a:lnTo>
                        <a:pt x="463" y="669"/>
                      </a:lnTo>
                      <a:lnTo>
                        <a:pt x="436" y="669"/>
                      </a:lnTo>
                      <a:lnTo>
                        <a:pt x="417" y="671"/>
                      </a:lnTo>
                      <a:lnTo>
                        <a:pt x="408" y="671"/>
                      </a:lnTo>
                      <a:lnTo>
                        <a:pt x="391" y="665"/>
                      </a:lnTo>
                      <a:lnTo>
                        <a:pt x="385" y="655"/>
                      </a:lnTo>
                      <a:lnTo>
                        <a:pt x="369" y="644"/>
                      </a:lnTo>
                      <a:lnTo>
                        <a:pt x="349" y="644"/>
                      </a:lnTo>
                      <a:lnTo>
                        <a:pt x="302" y="644"/>
                      </a:lnTo>
                      <a:lnTo>
                        <a:pt x="255" y="644"/>
                      </a:lnTo>
                      <a:lnTo>
                        <a:pt x="201" y="644"/>
                      </a:lnTo>
                      <a:lnTo>
                        <a:pt x="151" y="644"/>
                      </a:lnTo>
                      <a:lnTo>
                        <a:pt x="133" y="644"/>
                      </a:lnTo>
                      <a:lnTo>
                        <a:pt x="126" y="646"/>
                      </a:lnTo>
                      <a:lnTo>
                        <a:pt x="112" y="633"/>
                      </a:lnTo>
                      <a:lnTo>
                        <a:pt x="99" y="628"/>
                      </a:lnTo>
                      <a:lnTo>
                        <a:pt x="94" y="619"/>
                      </a:lnTo>
                      <a:lnTo>
                        <a:pt x="84" y="618"/>
                      </a:lnTo>
                      <a:lnTo>
                        <a:pt x="62" y="618"/>
                      </a:lnTo>
                      <a:lnTo>
                        <a:pt x="52" y="622"/>
                      </a:lnTo>
                      <a:lnTo>
                        <a:pt x="42" y="632"/>
                      </a:lnTo>
                      <a:lnTo>
                        <a:pt x="36" y="635"/>
                      </a:lnTo>
                      <a:lnTo>
                        <a:pt x="26" y="629"/>
                      </a:lnTo>
                      <a:lnTo>
                        <a:pt x="15" y="638"/>
                      </a:lnTo>
                      <a:lnTo>
                        <a:pt x="4" y="644"/>
                      </a:lnTo>
                      <a:lnTo>
                        <a:pt x="4" y="638"/>
                      </a:lnTo>
                      <a:lnTo>
                        <a:pt x="0" y="617"/>
                      </a:lnTo>
                      <a:lnTo>
                        <a:pt x="0" y="606"/>
                      </a:lnTo>
                      <a:lnTo>
                        <a:pt x="5" y="608"/>
                      </a:lnTo>
                      <a:lnTo>
                        <a:pt x="5" y="59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7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145" name="Freeform 27">
                  <a:extLst>
                    <a:ext uri="{FF2B5EF4-FFF2-40B4-BE49-F238E27FC236}">
                      <a16:creationId xmlns:a16="http://schemas.microsoft.com/office/drawing/2014/main" id="{A14CD4E4-7808-45A4-9EC1-0309657C17A2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gray">
                <a:xfrm>
                  <a:off x="2647" y="2535"/>
                  <a:ext cx="11" cy="16"/>
                </a:xfrm>
                <a:custGeom>
                  <a:avLst/>
                  <a:gdLst/>
                  <a:ahLst/>
                  <a:cxnLst>
                    <a:cxn ang="0">
                      <a:pos x="56" y="14"/>
                    </a:cxn>
                    <a:cxn ang="0">
                      <a:pos x="51" y="3"/>
                    </a:cxn>
                    <a:cxn ang="0">
                      <a:pos x="41" y="0"/>
                    </a:cxn>
                    <a:cxn ang="0">
                      <a:pos x="31" y="5"/>
                    </a:cxn>
                    <a:cxn ang="0">
                      <a:pos x="24" y="19"/>
                    </a:cxn>
                    <a:cxn ang="0">
                      <a:pos x="14" y="25"/>
                    </a:cxn>
                    <a:cxn ang="0">
                      <a:pos x="0" y="35"/>
                    </a:cxn>
                    <a:cxn ang="0">
                      <a:pos x="5" y="40"/>
                    </a:cxn>
                    <a:cxn ang="0">
                      <a:pos x="8" y="55"/>
                    </a:cxn>
                    <a:cxn ang="0">
                      <a:pos x="8" y="64"/>
                    </a:cxn>
                    <a:cxn ang="0">
                      <a:pos x="9" y="71"/>
                    </a:cxn>
                    <a:cxn ang="0">
                      <a:pos x="18" y="78"/>
                    </a:cxn>
                    <a:cxn ang="0">
                      <a:pos x="26" y="73"/>
                    </a:cxn>
                    <a:cxn ang="0">
                      <a:pos x="27" y="61"/>
                    </a:cxn>
                    <a:cxn ang="0">
                      <a:pos x="30" y="46"/>
                    </a:cxn>
                    <a:cxn ang="0">
                      <a:pos x="34" y="30"/>
                    </a:cxn>
                    <a:cxn ang="0">
                      <a:pos x="43" y="22"/>
                    </a:cxn>
                    <a:cxn ang="0">
                      <a:pos x="52" y="16"/>
                    </a:cxn>
                    <a:cxn ang="0">
                      <a:pos x="56" y="14"/>
                    </a:cxn>
                  </a:cxnLst>
                  <a:rect l="0" t="0" r="r" b="b"/>
                  <a:pathLst>
                    <a:path w="56" h="78">
                      <a:moveTo>
                        <a:pt x="56" y="14"/>
                      </a:moveTo>
                      <a:lnTo>
                        <a:pt x="51" y="3"/>
                      </a:lnTo>
                      <a:lnTo>
                        <a:pt x="41" y="0"/>
                      </a:lnTo>
                      <a:lnTo>
                        <a:pt x="31" y="5"/>
                      </a:lnTo>
                      <a:lnTo>
                        <a:pt x="24" y="19"/>
                      </a:lnTo>
                      <a:lnTo>
                        <a:pt x="14" y="25"/>
                      </a:lnTo>
                      <a:lnTo>
                        <a:pt x="0" y="35"/>
                      </a:lnTo>
                      <a:lnTo>
                        <a:pt x="5" y="40"/>
                      </a:lnTo>
                      <a:lnTo>
                        <a:pt x="8" y="55"/>
                      </a:lnTo>
                      <a:lnTo>
                        <a:pt x="8" y="64"/>
                      </a:lnTo>
                      <a:lnTo>
                        <a:pt x="9" y="71"/>
                      </a:lnTo>
                      <a:lnTo>
                        <a:pt x="18" y="78"/>
                      </a:lnTo>
                      <a:lnTo>
                        <a:pt x="26" y="73"/>
                      </a:lnTo>
                      <a:lnTo>
                        <a:pt x="27" y="61"/>
                      </a:lnTo>
                      <a:lnTo>
                        <a:pt x="30" y="46"/>
                      </a:lnTo>
                      <a:lnTo>
                        <a:pt x="34" y="30"/>
                      </a:lnTo>
                      <a:lnTo>
                        <a:pt x="43" y="22"/>
                      </a:lnTo>
                      <a:lnTo>
                        <a:pt x="52" y="16"/>
                      </a:lnTo>
                      <a:lnTo>
                        <a:pt x="56" y="14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7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115" name="Freeform 28">
                <a:extLst>
                  <a:ext uri="{FF2B5EF4-FFF2-40B4-BE49-F238E27FC236}">
                    <a16:creationId xmlns:a16="http://schemas.microsoft.com/office/drawing/2014/main" id="{F330FA70-BF76-45AB-BE86-DDA09A9E965A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231605" y="4207222"/>
                <a:ext cx="39688" cy="41275"/>
              </a:xfrm>
              <a:custGeom>
                <a:avLst/>
                <a:gdLst/>
                <a:ahLst/>
                <a:cxnLst>
                  <a:cxn ang="0">
                    <a:pos x="125" y="52"/>
                  </a:cxn>
                  <a:cxn ang="0">
                    <a:pos x="127" y="49"/>
                  </a:cxn>
                  <a:cxn ang="0">
                    <a:pos x="126" y="58"/>
                  </a:cxn>
                  <a:cxn ang="0">
                    <a:pos x="103" y="98"/>
                  </a:cxn>
                  <a:cxn ang="0">
                    <a:pos x="73" y="109"/>
                  </a:cxn>
                  <a:cxn ang="0">
                    <a:pos x="63" y="125"/>
                  </a:cxn>
                  <a:cxn ang="0">
                    <a:pos x="55" y="129"/>
                  </a:cxn>
                  <a:cxn ang="0">
                    <a:pos x="43" y="131"/>
                  </a:cxn>
                  <a:cxn ang="0">
                    <a:pos x="23" y="113"/>
                  </a:cxn>
                  <a:cxn ang="0">
                    <a:pos x="11" y="100"/>
                  </a:cxn>
                  <a:cxn ang="0">
                    <a:pos x="5" y="88"/>
                  </a:cxn>
                  <a:cxn ang="0">
                    <a:pos x="0" y="74"/>
                  </a:cxn>
                  <a:cxn ang="0">
                    <a:pos x="2" y="61"/>
                  </a:cxn>
                  <a:cxn ang="0">
                    <a:pos x="28" y="27"/>
                  </a:cxn>
                  <a:cxn ang="0">
                    <a:pos x="40" y="16"/>
                  </a:cxn>
                  <a:cxn ang="0">
                    <a:pos x="68" y="1"/>
                  </a:cxn>
                  <a:cxn ang="0">
                    <a:pos x="83" y="0"/>
                  </a:cxn>
                  <a:cxn ang="0">
                    <a:pos x="95" y="6"/>
                  </a:cxn>
                  <a:cxn ang="0">
                    <a:pos x="105" y="18"/>
                  </a:cxn>
                  <a:cxn ang="0">
                    <a:pos x="113" y="29"/>
                  </a:cxn>
                  <a:cxn ang="0">
                    <a:pos x="121" y="42"/>
                  </a:cxn>
                  <a:cxn ang="0">
                    <a:pos x="125" y="52"/>
                  </a:cxn>
                </a:cxnLst>
                <a:rect l="0" t="0" r="r" b="b"/>
                <a:pathLst>
                  <a:path w="127" h="131">
                    <a:moveTo>
                      <a:pt x="125" y="52"/>
                    </a:moveTo>
                    <a:lnTo>
                      <a:pt x="127" y="49"/>
                    </a:lnTo>
                    <a:lnTo>
                      <a:pt x="126" y="58"/>
                    </a:lnTo>
                    <a:lnTo>
                      <a:pt x="103" y="98"/>
                    </a:lnTo>
                    <a:lnTo>
                      <a:pt x="73" y="109"/>
                    </a:lnTo>
                    <a:lnTo>
                      <a:pt x="63" y="125"/>
                    </a:lnTo>
                    <a:lnTo>
                      <a:pt x="55" y="129"/>
                    </a:lnTo>
                    <a:lnTo>
                      <a:pt x="43" y="131"/>
                    </a:lnTo>
                    <a:lnTo>
                      <a:pt x="23" y="113"/>
                    </a:lnTo>
                    <a:lnTo>
                      <a:pt x="11" y="100"/>
                    </a:lnTo>
                    <a:lnTo>
                      <a:pt x="5" y="88"/>
                    </a:lnTo>
                    <a:lnTo>
                      <a:pt x="0" y="74"/>
                    </a:lnTo>
                    <a:lnTo>
                      <a:pt x="2" y="61"/>
                    </a:lnTo>
                    <a:lnTo>
                      <a:pt x="28" y="27"/>
                    </a:lnTo>
                    <a:lnTo>
                      <a:pt x="40" y="16"/>
                    </a:lnTo>
                    <a:lnTo>
                      <a:pt x="68" y="1"/>
                    </a:lnTo>
                    <a:lnTo>
                      <a:pt x="83" y="0"/>
                    </a:lnTo>
                    <a:lnTo>
                      <a:pt x="95" y="6"/>
                    </a:lnTo>
                    <a:lnTo>
                      <a:pt x="105" y="18"/>
                    </a:lnTo>
                    <a:lnTo>
                      <a:pt x="113" y="29"/>
                    </a:lnTo>
                    <a:lnTo>
                      <a:pt x="121" y="42"/>
                    </a:lnTo>
                    <a:lnTo>
                      <a:pt x="125" y="5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6" name="Freeform 29">
                <a:extLst>
                  <a:ext uri="{FF2B5EF4-FFF2-40B4-BE49-F238E27FC236}">
                    <a16:creationId xmlns:a16="http://schemas.microsoft.com/office/drawing/2014/main" id="{7B6E82DF-85E5-4B5C-AE23-19198574E2E1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142705" y="3834159"/>
                <a:ext cx="203200" cy="174625"/>
              </a:xfrm>
              <a:custGeom>
                <a:avLst/>
                <a:gdLst/>
                <a:ahLst/>
                <a:cxnLst>
                  <a:cxn ang="0">
                    <a:pos x="0" y="320"/>
                  </a:cxn>
                  <a:cxn ang="0">
                    <a:pos x="110" y="264"/>
                  </a:cxn>
                  <a:cxn ang="0">
                    <a:pos x="108" y="232"/>
                  </a:cxn>
                  <a:cxn ang="0">
                    <a:pos x="110" y="179"/>
                  </a:cxn>
                  <a:cxn ang="0">
                    <a:pos x="113" y="156"/>
                  </a:cxn>
                  <a:cxn ang="0">
                    <a:pos x="120" y="145"/>
                  </a:cxn>
                  <a:cxn ang="0">
                    <a:pos x="132" y="168"/>
                  </a:cxn>
                  <a:cxn ang="0">
                    <a:pos x="156" y="166"/>
                  </a:cxn>
                  <a:cxn ang="0">
                    <a:pos x="183" y="178"/>
                  </a:cxn>
                  <a:cxn ang="0">
                    <a:pos x="231" y="205"/>
                  </a:cxn>
                  <a:cxn ang="0">
                    <a:pos x="274" y="196"/>
                  </a:cxn>
                  <a:cxn ang="0">
                    <a:pos x="323" y="226"/>
                  </a:cxn>
                  <a:cxn ang="0">
                    <a:pos x="350" y="252"/>
                  </a:cxn>
                  <a:cxn ang="0">
                    <a:pos x="397" y="277"/>
                  </a:cxn>
                  <a:cxn ang="0">
                    <a:pos x="411" y="275"/>
                  </a:cxn>
                  <a:cxn ang="0">
                    <a:pos x="426" y="281"/>
                  </a:cxn>
                  <a:cxn ang="0">
                    <a:pos x="421" y="223"/>
                  </a:cxn>
                  <a:cxn ang="0">
                    <a:pos x="383" y="225"/>
                  </a:cxn>
                  <a:cxn ang="0">
                    <a:pos x="358" y="199"/>
                  </a:cxn>
                  <a:cxn ang="0">
                    <a:pos x="377" y="131"/>
                  </a:cxn>
                  <a:cxn ang="0">
                    <a:pos x="370" y="66"/>
                  </a:cxn>
                  <a:cxn ang="0">
                    <a:pos x="379" y="37"/>
                  </a:cxn>
                  <a:cxn ang="0">
                    <a:pos x="397" y="17"/>
                  </a:cxn>
                  <a:cxn ang="0">
                    <a:pos x="470" y="13"/>
                  </a:cxn>
                  <a:cxn ang="0">
                    <a:pos x="494" y="33"/>
                  </a:cxn>
                  <a:cxn ang="0">
                    <a:pos x="526" y="32"/>
                  </a:cxn>
                  <a:cxn ang="0">
                    <a:pos x="575" y="57"/>
                  </a:cxn>
                  <a:cxn ang="0">
                    <a:pos x="603" y="67"/>
                  </a:cxn>
                  <a:cxn ang="0">
                    <a:pos x="605" y="82"/>
                  </a:cxn>
                  <a:cxn ang="0">
                    <a:pos x="626" y="107"/>
                  </a:cxn>
                  <a:cxn ang="0">
                    <a:pos x="640" y="139"/>
                  </a:cxn>
                  <a:cxn ang="0">
                    <a:pos x="625" y="151"/>
                  </a:cxn>
                  <a:cxn ang="0">
                    <a:pos x="620" y="194"/>
                  </a:cxn>
                  <a:cxn ang="0">
                    <a:pos x="624" y="231"/>
                  </a:cxn>
                  <a:cxn ang="0">
                    <a:pos x="619" y="243"/>
                  </a:cxn>
                  <a:cxn ang="0">
                    <a:pos x="603" y="265"/>
                  </a:cxn>
                  <a:cxn ang="0">
                    <a:pos x="589" y="306"/>
                  </a:cxn>
                  <a:cxn ang="0">
                    <a:pos x="608" y="322"/>
                  </a:cxn>
                  <a:cxn ang="0">
                    <a:pos x="438" y="383"/>
                  </a:cxn>
                  <a:cxn ang="0">
                    <a:pos x="452" y="416"/>
                  </a:cxn>
                  <a:cxn ang="0">
                    <a:pos x="424" y="414"/>
                  </a:cxn>
                  <a:cxn ang="0">
                    <a:pos x="385" y="425"/>
                  </a:cxn>
                  <a:cxn ang="0">
                    <a:pos x="365" y="442"/>
                  </a:cxn>
                  <a:cxn ang="0">
                    <a:pos x="363" y="464"/>
                  </a:cxn>
                  <a:cxn ang="0">
                    <a:pos x="336" y="469"/>
                  </a:cxn>
                  <a:cxn ang="0">
                    <a:pos x="315" y="481"/>
                  </a:cxn>
                  <a:cxn ang="0">
                    <a:pos x="303" y="491"/>
                  </a:cxn>
                  <a:cxn ang="0">
                    <a:pos x="285" y="524"/>
                  </a:cxn>
                  <a:cxn ang="0">
                    <a:pos x="264" y="549"/>
                  </a:cxn>
                  <a:cxn ang="0">
                    <a:pos x="245" y="546"/>
                  </a:cxn>
                  <a:cxn ang="0">
                    <a:pos x="211" y="546"/>
                  </a:cxn>
                  <a:cxn ang="0">
                    <a:pos x="172" y="539"/>
                  </a:cxn>
                  <a:cxn ang="0">
                    <a:pos x="139" y="518"/>
                  </a:cxn>
                  <a:cxn ang="0">
                    <a:pos x="65" y="527"/>
                  </a:cxn>
                  <a:cxn ang="0">
                    <a:pos x="40" y="507"/>
                  </a:cxn>
                  <a:cxn ang="0">
                    <a:pos x="7" y="475"/>
                  </a:cxn>
                </a:cxnLst>
                <a:rect l="0" t="0" r="r" b="b"/>
                <a:pathLst>
                  <a:path w="640" h="552">
                    <a:moveTo>
                      <a:pt x="0" y="468"/>
                    </a:moveTo>
                    <a:lnTo>
                      <a:pt x="0" y="430"/>
                    </a:lnTo>
                    <a:lnTo>
                      <a:pt x="0" y="376"/>
                    </a:lnTo>
                    <a:lnTo>
                      <a:pt x="0" y="320"/>
                    </a:lnTo>
                    <a:lnTo>
                      <a:pt x="0" y="266"/>
                    </a:lnTo>
                    <a:lnTo>
                      <a:pt x="60" y="266"/>
                    </a:lnTo>
                    <a:lnTo>
                      <a:pt x="119" y="266"/>
                    </a:lnTo>
                    <a:lnTo>
                      <a:pt x="110" y="264"/>
                    </a:lnTo>
                    <a:lnTo>
                      <a:pt x="107" y="260"/>
                    </a:lnTo>
                    <a:lnTo>
                      <a:pt x="105" y="256"/>
                    </a:lnTo>
                    <a:lnTo>
                      <a:pt x="105" y="241"/>
                    </a:lnTo>
                    <a:lnTo>
                      <a:pt x="108" y="232"/>
                    </a:lnTo>
                    <a:lnTo>
                      <a:pt x="109" y="218"/>
                    </a:lnTo>
                    <a:lnTo>
                      <a:pt x="108" y="204"/>
                    </a:lnTo>
                    <a:lnTo>
                      <a:pt x="110" y="191"/>
                    </a:lnTo>
                    <a:lnTo>
                      <a:pt x="110" y="179"/>
                    </a:lnTo>
                    <a:lnTo>
                      <a:pt x="113" y="173"/>
                    </a:lnTo>
                    <a:lnTo>
                      <a:pt x="113" y="168"/>
                    </a:lnTo>
                    <a:lnTo>
                      <a:pt x="112" y="158"/>
                    </a:lnTo>
                    <a:lnTo>
                      <a:pt x="113" y="156"/>
                    </a:lnTo>
                    <a:lnTo>
                      <a:pt x="114" y="155"/>
                    </a:lnTo>
                    <a:lnTo>
                      <a:pt x="114" y="151"/>
                    </a:lnTo>
                    <a:lnTo>
                      <a:pt x="110" y="147"/>
                    </a:lnTo>
                    <a:lnTo>
                      <a:pt x="120" y="145"/>
                    </a:lnTo>
                    <a:lnTo>
                      <a:pt x="124" y="145"/>
                    </a:lnTo>
                    <a:lnTo>
                      <a:pt x="126" y="146"/>
                    </a:lnTo>
                    <a:lnTo>
                      <a:pt x="132" y="156"/>
                    </a:lnTo>
                    <a:lnTo>
                      <a:pt x="132" y="168"/>
                    </a:lnTo>
                    <a:lnTo>
                      <a:pt x="134" y="173"/>
                    </a:lnTo>
                    <a:lnTo>
                      <a:pt x="137" y="173"/>
                    </a:lnTo>
                    <a:lnTo>
                      <a:pt x="151" y="167"/>
                    </a:lnTo>
                    <a:lnTo>
                      <a:pt x="156" y="166"/>
                    </a:lnTo>
                    <a:lnTo>
                      <a:pt x="162" y="166"/>
                    </a:lnTo>
                    <a:lnTo>
                      <a:pt x="173" y="161"/>
                    </a:lnTo>
                    <a:lnTo>
                      <a:pt x="179" y="169"/>
                    </a:lnTo>
                    <a:lnTo>
                      <a:pt x="183" y="178"/>
                    </a:lnTo>
                    <a:lnTo>
                      <a:pt x="188" y="184"/>
                    </a:lnTo>
                    <a:lnTo>
                      <a:pt x="201" y="190"/>
                    </a:lnTo>
                    <a:lnTo>
                      <a:pt x="213" y="198"/>
                    </a:lnTo>
                    <a:lnTo>
                      <a:pt x="231" y="205"/>
                    </a:lnTo>
                    <a:lnTo>
                      <a:pt x="243" y="206"/>
                    </a:lnTo>
                    <a:lnTo>
                      <a:pt x="252" y="204"/>
                    </a:lnTo>
                    <a:lnTo>
                      <a:pt x="264" y="199"/>
                    </a:lnTo>
                    <a:lnTo>
                      <a:pt x="274" y="196"/>
                    </a:lnTo>
                    <a:lnTo>
                      <a:pt x="279" y="198"/>
                    </a:lnTo>
                    <a:lnTo>
                      <a:pt x="298" y="216"/>
                    </a:lnTo>
                    <a:lnTo>
                      <a:pt x="312" y="222"/>
                    </a:lnTo>
                    <a:lnTo>
                      <a:pt x="323" y="226"/>
                    </a:lnTo>
                    <a:lnTo>
                      <a:pt x="334" y="227"/>
                    </a:lnTo>
                    <a:lnTo>
                      <a:pt x="341" y="233"/>
                    </a:lnTo>
                    <a:lnTo>
                      <a:pt x="346" y="245"/>
                    </a:lnTo>
                    <a:lnTo>
                      <a:pt x="350" y="252"/>
                    </a:lnTo>
                    <a:lnTo>
                      <a:pt x="363" y="264"/>
                    </a:lnTo>
                    <a:lnTo>
                      <a:pt x="377" y="272"/>
                    </a:lnTo>
                    <a:lnTo>
                      <a:pt x="387" y="276"/>
                    </a:lnTo>
                    <a:lnTo>
                      <a:pt x="397" y="277"/>
                    </a:lnTo>
                    <a:lnTo>
                      <a:pt x="400" y="277"/>
                    </a:lnTo>
                    <a:lnTo>
                      <a:pt x="406" y="275"/>
                    </a:lnTo>
                    <a:lnTo>
                      <a:pt x="410" y="274"/>
                    </a:lnTo>
                    <a:lnTo>
                      <a:pt x="411" y="275"/>
                    </a:lnTo>
                    <a:lnTo>
                      <a:pt x="416" y="282"/>
                    </a:lnTo>
                    <a:lnTo>
                      <a:pt x="420" y="283"/>
                    </a:lnTo>
                    <a:lnTo>
                      <a:pt x="424" y="283"/>
                    </a:lnTo>
                    <a:lnTo>
                      <a:pt x="426" y="281"/>
                    </a:lnTo>
                    <a:lnTo>
                      <a:pt x="426" y="274"/>
                    </a:lnTo>
                    <a:lnTo>
                      <a:pt x="425" y="266"/>
                    </a:lnTo>
                    <a:lnTo>
                      <a:pt x="424" y="231"/>
                    </a:lnTo>
                    <a:lnTo>
                      <a:pt x="421" y="223"/>
                    </a:lnTo>
                    <a:lnTo>
                      <a:pt x="415" y="222"/>
                    </a:lnTo>
                    <a:lnTo>
                      <a:pt x="406" y="227"/>
                    </a:lnTo>
                    <a:lnTo>
                      <a:pt x="395" y="225"/>
                    </a:lnTo>
                    <a:lnTo>
                      <a:pt x="383" y="225"/>
                    </a:lnTo>
                    <a:lnTo>
                      <a:pt x="376" y="220"/>
                    </a:lnTo>
                    <a:lnTo>
                      <a:pt x="366" y="207"/>
                    </a:lnTo>
                    <a:lnTo>
                      <a:pt x="360" y="201"/>
                    </a:lnTo>
                    <a:lnTo>
                      <a:pt x="358" y="199"/>
                    </a:lnTo>
                    <a:lnTo>
                      <a:pt x="357" y="189"/>
                    </a:lnTo>
                    <a:lnTo>
                      <a:pt x="360" y="182"/>
                    </a:lnTo>
                    <a:lnTo>
                      <a:pt x="362" y="170"/>
                    </a:lnTo>
                    <a:lnTo>
                      <a:pt x="377" y="131"/>
                    </a:lnTo>
                    <a:lnTo>
                      <a:pt x="378" y="124"/>
                    </a:lnTo>
                    <a:lnTo>
                      <a:pt x="379" y="99"/>
                    </a:lnTo>
                    <a:lnTo>
                      <a:pt x="377" y="85"/>
                    </a:lnTo>
                    <a:lnTo>
                      <a:pt x="370" y="66"/>
                    </a:lnTo>
                    <a:lnTo>
                      <a:pt x="370" y="56"/>
                    </a:lnTo>
                    <a:lnTo>
                      <a:pt x="372" y="53"/>
                    </a:lnTo>
                    <a:lnTo>
                      <a:pt x="374" y="44"/>
                    </a:lnTo>
                    <a:lnTo>
                      <a:pt x="379" y="37"/>
                    </a:lnTo>
                    <a:lnTo>
                      <a:pt x="387" y="23"/>
                    </a:lnTo>
                    <a:lnTo>
                      <a:pt x="389" y="21"/>
                    </a:lnTo>
                    <a:lnTo>
                      <a:pt x="394" y="17"/>
                    </a:lnTo>
                    <a:lnTo>
                      <a:pt x="397" y="17"/>
                    </a:lnTo>
                    <a:lnTo>
                      <a:pt x="406" y="13"/>
                    </a:lnTo>
                    <a:lnTo>
                      <a:pt x="468" y="0"/>
                    </a:lnTo>
                    <a:lnTo>
                      <a:pt x="471" y="6"/>
                    </a:lnTo>
                    <a:lnTo>
                      <a:pt x="470" y="13"/>
                    </a:lnTo>
                    <a:lnTo>
                      <a:pt x="471" y="22"/>
                    </a:lnTo>
                    <a:lnTo>
                      <a:pt x="475" y="23"/>
                    </a:lnTo>
                    <a:lnTo>
                      <a:pt x="483" y="24"/>
                    </a:lnTo>
                    <a:lnTo>
                      <a:pt x="494" y="33"/>
                    </a:lnTo>
                    <a:lnTo>
                      <a:pt x="502" y="22"/>
                    </a:lnTo>
                    <a:lnTo>
                      <a:pt x="508" y="21"/>
                    </a:lnTo>
                    <a:lnTo>
                      <a:pt x="516" y="23"/>
                    </a:lnTo>
                    <a:lnTo>
                      <a:pt x="526" y="32"/>
                    </a:lnTo>
                    <a:lnTo>
                      <a:pt x="530" y="39"/>
                    </a:lnTo>
                    <a:lnTo>
                      <a:pt x="538" y="43"/>
                    </a:lnTo>
                    <a:lnTo>
                      <a:pt x="546" y="45"/>
                    </a:lnTo>
                    <a:lnTo>
                      <a:pt x="575" y="57"/>
                    </a:lnTo>
                    <a:lnTo>
                      <a:pt x="586" y="61"/>
                    </a:lnTo>
                    <a:lnTo>
                      <a:pt x="597" y="61"/>
                    </a:lnTo>
                    <a:lnTo>
                      <a:pt x="599" y="64"/>
                    </a:lnTo>
                    <a:lnTo>
                      <a:pt x="603" y="67"/>
                    </a:lnTo>
                    <a:lnTo>
                      <a:pt x="602" y="70"/>
                    </a:lnTo>
                    <a:lnTo>
                      <a:pt x="602" y="75"/>
                    </a:lnTo>
                    <a:lnTo>
                      <a:pt x="603" y="76"/>
                    </a:lnTo>
                    <a:lnTo>
                      <a:pt x="605" y="82"/>
                    </a:lnTo>
                    <a:lnTo>
                      <a:pt x="614" y="82"/>
                    </a:lnTo>
                    <a:lnTo>
                      <a:pt x="621" y="91"/>
                    </a:lnTo>
                    <a:lnTo>
                      <a:pt x="623" y="96"/>
                    </a:lnTo>
                    <a:lnTo>
                      <a:pt x="626" y="107"/>
                    </a:lnTo>
                    <a:lnTo>
                      <a:pt x="632" y="112"/>
                    </a:lnTo>
                    <a:lnTo>
                      <a:pt x="635" y="130"/>
                    </a:lnTo>
                    <a:lnTo>
                      <a:pt x="639" y="132"/>
                    </a:lnTo>
                    <a:lnTo>
                      <a:pt x="640" y="139"/>
                    </a:lnTo>
                    <a:lnTo>
                      <a:pt x="640" y="142"/>
                    </a:lnTo>
                    <a:lnTo>
                      <a:pt x="631" y="147"/>
                    </a:lnTo>
                    <a:lnTo>
                      <a:pt x="629" y="148"/>
                    </a:lnTo>
                    <a:lnTo>
                      <a:pt x="625" y="151"/>
                    </a:lnTo>
                    <a:lnTo>
                      <a:pt x="624" y="161"/>
                    </a:lnTo>
                    <a:lnTo>
                      <a:pt x="625" y="169"/>
                    </a:lnTo>
                    <a:lnTo>
                      <a:pt x="619" y="186"/>
                    </a:lnTo>
                    <a:lnTo>
                      <a:pt x="620" y="194"/>
                    </a:lnTo>
                    <a:lnTo>
                      <a:pt x="621" y="209"/>
                    </a:lnTo>
                    <a:lnTo>
                      <a:pt x="619" y="223"/>
                    </a:lnTo>
                    <a:lnTo>
                      <a:pt x="620" y="226"/>
                    </a:lnTo>
                    <a:lnTo>
                      <a:pt x="624" y="231"/>
                    </a:lnTo>
                    <a:lnTo>
                      <a:pt x="629" y="233"/>
                    </a:lnTo>
                    <a:lnTo>
                      <a:pt x="630" y="239"/>
                    </a:lnTo>
                    <a:lnTo>
                      <a:pt x="627" y="242"/>
                    </a:lnTo>
                    <a:lnTo>
                      <a:pt x="619" y="243"/>
                    </a:lnTo>
                    <a:lnTo>
                      <a:pt x="613" y="248"/>
                    </a:lnTo>
                    <a:lnTo>
                      <a:pt x="608" y="249"/>
                    </a:lnTo>
                    <a:lnTo>
                      <a:pt x="607" y="250"/>
                    </a:lnTo>
                    <a:lnTo>
                      <a:pt x="603" y="265"/>
                    </a:lnTo>
                    <a:lnTo>
                      <a:pt x="603" y="280"/>
                    </a:lnTo>
                    <a:lnTo>
                      <a:pt x="598" y="295"/>
                    </a:lnTo>
                    <a:lnTo>
                      <a:pt x="591" y="302"/>
                    </a:lnTo>
                    <a:lnTo>
                      <a:pt x="589" y="306"/>
                    </a:lnTo>
                    <a:lnTo>
                      <a:pt x="592" y="314"/>
                    </a:lnTo>
                    <a:lnTo>
                      <a:pt x="597" y="315"/>
                    </a:lnTo>
                    <a:lnTo>
                      <a:pt x="600" y="323"/>
                    </a:lnTo>
                    <a:lnTo>
                      <a:pt x="608" y="322"/>
                    </a:lnTo>
                    <a:lnTo>
                      <a:pt x="612" y="324"/>
                    </a:lnTo>
                    <a:lnTo>
                      <a:pt x="612" y="325"/>
                    </a:lnTo>
                    <a:lnTo>
                      <a:pt x="603" y="326"/>
                    </a:lnTo>
                    <a:lnTo>
                      <a:pt x="438" y="383"/>
                    </a:lnTo>
                    <a:lnTo>
                      <a:pt x="446" y="399"/>
                    </a:lnTo>
                    <a:lnTo>
                      <a:pt x="448" y="411"/>
                    </a:lnTo>
                    <a:lnTo>
                      <a:pt x="453" y="414"/>
                    </a:lnTo>
                    <a:lnTo>
                      <a:pt x="452" y="416"/>
                    </a:lnTo>
                    <a:lnTo>
                      <a:pt x="444" y="415"/>
                    </a:lnTo>
                    <a:lnTo>
                      <a:pt x="436" y="417"/>
                    </a:lnTo>
                    <a:lnTo>
                      <a:pt x="430" y="416"/>
                    </a:lnTo>
                    <a:lnTo>
                      <a:pt x="424" y="414"/>
                    </a:lnTo>
                    <a:lnTo>
                      <a:pt x="420" y="414"/>
                    </a:lnTo>
                    <a:lnTo>
                      <a:pt x="408" y="420"/>
                    </a:lnTo>
                    <a:lnTo>
                      <a:pt x="392" y="421"/>
                    </a:lnTo>
                    <a:lnTo>
                      <a:pt x="385" y="425"/>
                    </a:lnTo>
                    <a:lnTo>
                      <a:pt x="378" y="432"/>
                    </a:lnTo>
                    <a:lnTo>
                      <a:pt x="372" y="432"/>
                    </a:lnTo>
                    <a:lnTo>
                      <a:pt x="366" y="435"/>
                    </a:lnTo>
                    <a:lnTo>
                      <a:pt x="365" y="442"/>
                    </a:lnTo>
                    <a:lnTo>
                      <a:pt x="365" y="451"/>
                    </a:lnTo>
                    <a:lnTo>
                      <a:pt x="366" y="455"/>
                    </a:lnTo>
                    <a:lnTo>
                      <a:pt x="365" y="459"/>
                    </a:lnTo>
                    <a:lnTo>
                      <a:pt x="363" y="464"/>
                    </a:lnTo>
                    <a:lnTo>
                      <a:pt x="362" y="468"/>
                    </a:lnTo>
                    <a:lnTo>
                      <a:pt x="354" y="468"/>
                    </a:lnTo>
                    <a:lnTo>
                      <a:pt x="342" y="467"/>
                    </a:lnTo>
                    <a:lnTo>
                      <a:pt x="336" y="469"/>
                    </a:lnTo>
                    <a:lnTo>
                      <a:pt x="334" y="473"/>
                    </a:lnTo>
                    <a:lnTo>
                      <a:pt x="331" y="473"/>
                    </a:lnTo>
                    <a:lnTo>
                      <a:pt x="324" y="482"/>
                    </a:lnTo>
                    <a:lnTo>
                      <a:pt x="315" y="481"/>
                    </a:lnTo>
                    <a:lnTo>
                      <a:pt x="312" y="482"/>
                    </a:lnTo>
                    <a:lnTo>
                      <a:pt x="309" y="485"/>
                    </a:lnTo>
                    <a:lnTo>
                      <a:pt x="307" y="490"/>
                    </a:lnTo>
                    <a:lnTo>
                      <a:pt x="303" y="491"/>
                    </a:lnTo>
                    <a:lnTo>
                      <a:pt x="297" y="503"/>
                    </a:lnTo>
                    <a:lnTo>
                      <a:pt x="287" y="513"/>
                    </a:lnTo>
                    <a:lnTo>
                      <a:pt x="285" y="518"/>
                    </a:lnTo>
                    <a:lnTo>
                      <a:pt x="285" y="524"/>
                    </a:lnTo>
                    <a:lnTo>
                      <a:pt x="280" y="529"/>
                    </a:lnTo>
                    <a:lnTo>
                      <a:pt x="276" y="532"/>
                    </a:lnTo>
                    <a:lnTo>
                      <a:pt x="270" y="541"/>
                    </a:lnTo>
                    <a:lnTo>
                      <a:pt x="264" y="549"/>
                    </a:lnTo>
                    <a:lnTo>
                      <a:pt x="259" y="549"/>
                    </a:lnTo>
                    <a:lnTo>
                      <a:pt x="252" y="552"/>
                    </a:lnTo>
                    <a:lnTo>
                      <a:pt x="247" y="551"/>
                    </a:lnTo>
                    <a:lnTo>
                      <a:pt x="245" y="546"/>
                    </a:lnTo>
                    <a:lnTo>
                      <a:pt x="241" y="544"/>
                    </a:lnTo>
                    <a:lnTo>
                      <a:pt x="233" y="545"/>
                    </a:lnTo>
                    <a:lnTo>
                      <a:pt x="228" y="544"/>
                    </a:lnTo>
                    <a:lnTo>
                      <a:pt x="211" y="546"/>
                    </a:lnTo>
                    <a:lnTo>
                      <a:pt x="198" y="541"/>
                    </a:lnTo>
                    <a:lnTo>
                      <a:pt x="179" y="543"/>
                    </a:lnTo>
                    <a:lnTo>
                      <a:pt x="174" y="543"/>
                    </a:lnTo>
                    <a:lnTo>
                      <a:pt x="172" y="539"/>
                    </a:lnTo>
                    <a:lnTo>
                      <a:pt x="164" y="537"/>
                    </a:lnTo>
                    <a:lnTo>
                      <a:pt x="157" y="524"/>
                    </a:lnTo>
                    <a:lnTo>
                      <a:pt x="153" y="521"/>
                    </a:lnTo>
                    <a:lnTo>
                      <a:pt x="139" y="518"/>
                    </a:lnTo>
                    <a:lnTo>
                      <a:pt x="118" y="518"/>
                    </a:lnTo>
                    <a:lnTo>
                      <a:pt x="115" y="514"/>
                    </a:lnTo>
                    <a:lnTo>
                      <a:pt x="72" y="525"/>
                    </a:lnTo>
                    <a:lnTo>
                      <a:pt x="65" y="527"/>
                    </a:lnTo>
                    <a:lnTo>
                      <a:pt x="57" y="522"/>
                    </a:lnTo>
                    <a:lnTo>
                      <a:pt x="53" y="516"/>
                    </a:lnTo>
                    <a:lnTo>
                      <a:pt x="44" y="512"/>
                    </a:lnTo>
                    <a:lnTo>
                      <a:pt x="40" y="507"/>
                    </a:lnTo>
                    <a:lnTo>
                      <a:pt x="30" y="498"/>
                    </a:lnTo>
                    <a:lnTo>
                      <a:pt x="24" y="491"/>
                    </a:lnTo>
                    <a:lnTo>
                      <a:pt x="11" y="482"/>
                    </a:lnTo>
                    <a:lnTo>
                      <a:pt x="7" y="475"/>
                    </a:lnTo>
                    <a:lnTo>
                      <a:pt x="0" y="469"/>
                    </a:lnTo>
                    <a:lnTo>
                      <a:pt x="0" y="46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7" name="Freeform 30">
                <a:extLst>
                  <a:ext uri="{FF2B5EF4-FFF2-40B4-BE49-F238E27FC236}">
                    <a16:creationId xmlns:a16="http://schemas.microsoft.com/office/drawing/2014/main" id="{B84B0018-FCA8-4834-B9EF-36AF658A0142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198267" y="3965922"/>
                <a:ext cx="134938" cy="128588"/>
              </a:xfrm>
              <a:custGeom>
                <a:avLst/>
                <a:gdLst/>
                <a:ahLst/>
                <a:cxnLst>
                  <a:cxn ang="0">
                    <a:pos x="202" y="60"/>
                  </a:cxn>
                  <a:cxn ang="0">
                    <a:pos x="198" y="66"/>
                  </a:cxn>
                  <a:cxn ang="0">
                    <a:pos x="193" y="70"/>
                  </a:cxn>
                  <a:cxn ang="0">
                    <a:pos x="179" y="66"/>
                  </a:cxn>
                  <a:cxn ang="0">
                    <a:pos x="175" y="71"/>
                  </a:cxn>
                  <a:cxn ang="0">
                    <a:pos x="169" y="70"/>
                  </a:cxn>
                  <a:cxn ang="0">
                    <a:pos x="164" y="72"/>
                  </a:cxn>
                  <a:cxn ang="0">
                    <a:pos x="156" y="78"/>
                  </a:cxn>
                  <a:cxn ang="0">
                    <a:pos x="156" y="83"/>
                  </a:cxn>
                  <a:cxn ang="0">
                    <a:pos x="153" y="86"/>
                  </a:cxn>
                  <a:cxn ang="0">
                    <a:pos x="143" y="87"/>
                  </a:cxn>
                  <a:cxn ang="0">
                    <a:pos x="140" y="93"/>
                  </a:cxn>
                  <a:cxn ang="0">
                    <a:pos x="130" y="100"/>
                  </a:cxn>
                  <a:cxn ang="0">
                    <a:pos x="121" y="110"/>
                  </a:cxn>
                  <a:cxn ang="0">
                    <a:pos x="115" y="115"/>
                  </a:cxn>
                  <a:cxn ang="0">
                    <a:pos x="103" y="129"/>
                  </a:cxn>
                  <a:cxn ang="0">
                    <a:pos x="92" y="135"/>
                  </a:cxn>
                  <a:cxn ang="0">
                    <a:pos x="80" y="138"/>
                  </a:cxn>
                  <a:cxn ang="0">
                    <a:pos x="73" y="132"/>
                  </a:cxn>
                  <a:cxn ang="0">
                    <a:pos x="61" y="131"/>
                  </a:cxn>
                  <a:cxn ang="0">
                    <a:pos x="39" y="132"/>
                  </a:cxn>
                  <a:cxn ang="0">
                    <a:pos x="7" y="129"/>
                  </a:cxn>
                  <a:cxn ang="0">
                    <a:pos x="0" y="125"/>
                  </a:cxn>
                  <a:cxn ang="0">
                    <a:pos x="3" y="140"/>
                  </a:cxn>
                  <a:cxn ang="0">
                    <a:pos x="27" y="172"/>
                  </a:cxn>
                  <a:cxn ang="0">
                    <a:pos x="35" y="197"/>
                  </a:cxn>
                  <a:cxn ang="0">
                    <a:pos x="77" y="247"/>
                  </a:cxn>
                  <a:cxn ang="0">
                    <a:pos x="107" y="260"/>
                  </a:cxn>
                  <a:cxn ang="0">
                    <a:pos x="129" y="279"/>
                  </a:cxn>
                  <a:cxn ang="0">
                    <a:pos x="140" y="308"/>
                  </a:cxn>
                  <a:cxn ang="0">
                    <a:pos x="150" y="341"/>
                  </a:cxn>
                  <a:cxn ang="0">
                    <a:pos x="167" y="355"/>
                  </a:cxn>
                  <a:cxn ang="0">
                    <a:pos x="193" y="357"/>
                  </a:cxn>
                  <a:cxn ang="0">
                    <a:pos x="216" y="367"/>
                  </a:cxn>
                  <a:cxn ang="0">
                    <a:pos x="239" y="371"/>
                  </a:cxn>
                  <a:cxn ang="0">
                    <a:pos x="271" y="380"/>
                  </a:cxn>
                  <a:cxn ang="0">
                    <a:pos x="296" y="380"/>
                  </a:cxn>
                  <a:cxn ang="0">
                    <a:pos x="329" y="388"/>
                  </a:cxn>
                  <a:cxn ang="0">
                    <a:pos x="349" y="404"/>
                  </a:cxn>
                  <a:cxn ang="0">
                    <a:pos x="351" y="404"/>
                  </a:cxn>
                  <a:cxn ang="0">
                    <a:pos x="355" y="377"/>
                  </a:cxn>
                  <a:cxn ang="0">
                    <a:pos x="372" y="360"/>
                  </a:cxn>
                  <a:cxn ang="0">
                    <a:pos x="398" y="318"/>
                  </a:cxn>
                  <a:cxn ang="0">
                    <a:pos x="422" y="251"/>
                  </a:cxn>
                  <a:cxn ang="0">
                    <a:pos x="414" y="211"/>
                  </a:cxn>
                  <a:cxn ang="0">
                    <a:pos x="422" y="175"/>
                  </a:cxn>
                  <a:cxn ang="0">
                    <a:pos x="428" y="151"/>
                  </a:cxn>
                  <a:cxn ang="0">
                    <a:pos x="428" y="105"/>
                  </a:cxn>
                  <a:cxn ang="0">
                    <a:pos x="420" y="73"/>
                  </a:cxn>
                  <a:cxn ang="0">
                    <a:pos x="410" y="50"/>
                  </a:cxn>
                  <a:cxn ang="0">
                    <a:pos x="351" y="27"/>
                  </a:cxn>
                  <a:cxn ang="0">
                    <a:pos x="322" y="19"/>
                  </a:cxn>
                  <a:cxn ang="0">
                    <a:pos x="281" y="19"/>
                  </a:cxn>
                  <a:cxn ang="0">
                    <a:pos x="280" y="2"/>
                  </a:cxn>
                  <a:cxn ang="0">
                    <a:pos x="264" y="3"/>
                  </a:cxn>
                  <a:cxn ang="0">
                    <a:pos x="252" y="0"/>
                  </a:cxn>
                  <a:cxn ang="0">
                    <a:pos x="236" y="6"/>
                  </a:cxn>
                  <a:cxn ang="0">
                    <a:pos x="213" y="11"/>
                  </a:cxn>
                  <a:cxn ang="0">
                    <a:pos x="200" y="18"/>
                  </a:cxn>
                  <a:cxn ang="0">
                    <a:pos x="193" y="28"/>
                  </a:cxn>
                  <a:cxn ang="0">
                    <a:pos x="194" y="41"/>
                  </a:cxn>
                  <a:cxn ang="0">
                    <a:pos x="191" y="50"/>
                  </a:cxn>
                </a:cxnLst>
                <a:rect l="0" t="0" r="r" b="b"/>
                <a:pathLst>
                  <a:path w="428" h="405">
                    <a:moveTo>
                      <a:pt x="190" y="54"/>
                    </a:moveTo>
                    <a:lnTo>
                      <a:pt x="202" y="60"/>
                    </a:lnTo>
                    <a:lnTo>
                      <a:pt x="202" y="64"/>
                    </a:lnTo>
                    <a:lnTo>
                      <a:pt x="198" y="66"/>
                    </a:lnTo>
                    <a:lnTo>
                      <a:pt x="195" y="70"/>
                    </a:lnTo>
                    <a:lnTo>
                      <a:pt x="193" y="70"/>
                    </a:lnTo>
                    <a:lnTo>
                      <a:pt x="184" y="66"/>
                    </a:lnTo>
                    <a:lnTo>
                      <a:pt x="179" y="66"/>
                    </a:lnTo>
                    <a:lnTo>
                      <a:pt x="177" y="67"/>
                    </a:lnTo>
                    <a:lnTo>
                      <a:pt x="175" y="71"/>
                    </a:lnTo>
                    <a:lnTo>
                      <a:pt x="172" y="72"/>
                    </a:lnTo>
                    <a:lnTo>
                      <a:pt x="169" y="70"/>
                    </a:lnTo>
                    <a:lnTo>
                      <a:pt x="167" y="70"/>
                    </a:lnTo>
                    <a:lnTo>
                      <a:pt x="164" y="72"/>
                    </a:lnTo>
                    <a:lnTo>
                      <a:pt x="159" y="75"/>
                    </a:lnTo>
                    <a:lnTo>
                      <a:pt x="156" y="78"/>
                    </a:lnTo>
                    <a:lnTo>
                      <a:pt x="155" y="81"/>
                    </a:lnTo>
                    <a:lnTo>
                      <a:pt x="156" y="83"/>
                    </a:lnTo>
                    <a:lnTo>
                      <a:pt x="155" y="84"/>
                    </a:lnTo>
                    <a:lnTo>
                      <a:pt x="153" y="86"/>
                    </a:lnTo>
                    <a:lnTo>
                      <a:pt x="151" y="83"/>
                    </a:lnTo>
                    <a:lnTo>
                      <a:pt x="143" y="87"/>
                    </a:lnTo>
                    <a:lnTo>
                      <a:pt x="140" y="91"/>
                    </a:lnTo>
                    <a:lnTo>
                      <a:pt x="140" y="93"/>
                    </a:lnTo>
                    <a:lnTo>
                      <a:pt x="135" y="96"/>
                    </a:lnTo>
                    <a:lnTo>
                      <a:pt x="130" y="100"/>
                    </a:lnTo>
                    <a:lnTo>
                      <a:pt x="126" y="107"/>
                    </a:lnTo>
                    <a:lnTo>
                      <a:pt x="121" y="110"/>
                    </a:lnTo>
                    <a:lnTo>
                      <a:pt x="121" y="113"/>
                    </a:lnTo>
                    <a:lnTo>
                      <a:pt x="115" y="115"/>
                    </a:lnTo>
                    <a:lnTo>
                      <a:pt x="110" y="123"/>
                    </a:lnTo>
                    <a:lnTo>
                      <a:pt x="103" y="129"/>
                    </a:lnTo>
                    <a:lnTo>
                      <a:pt x="98" y="127"/>
                    </a:lnTo>
                    <a:lnTo>
                      <a:pt x="92" y="135"/>
                    </a:lnTo>
                    <a:lnTo>
                      <a:pt x="87" y="135"/>
                    </a:lnTo>
                    <a:lnTo>
                      <a:pt x="80" y="138"/>
                    </a:lnTo>
                    <a:lnTo>
                      <a:pt x="75" y="137"/>
                    </a:lnTo>
                    <a:lnTo>
                      <a:pt x="73" y="132"/>
                    </a:lnTo>
                    <a:lnTo>
                      <a:pt x="69" y="130"/>
                    </a:lnTo>
                    <a:lnTo>
                      <a:pt x="61" y="131"/>
                    </a:lnTo>
                    <a:lnTo>
                      <a:pt x="56" y="130"/>
                    </a:lnTo>
                    <a:lnTo>
                      <a:pt x="39" y="132"/>
                    </a:lnTo>
                    <a:lnTo>
                      <a:pt x="26" y="127"/>
                    </a:lnTo>
                    <a:lnTo>
                      <a:pt x="7" y="129"/>
                    </a:lnTo>
                    <a:lnTo>
                      <a:pt x="2" y="129"/>
                    </a:lnTo>
                    <a:lnTo>
                      <a:pt x="0" y="125"/>
                    </a:lnTo>
                    <a:lnTo>
                      <a:pt x="0" y="134"/>
                    </a:lnTo>
                    <a:lnTo>
                      <a:pt x="3" y="140"/>
                    </a:lnTo>
                    <a:lnTo>
                      <a:pt x="16" y="162"/>
                    </a:lnTo>
                    <a:lnTo>
                      <a:pt x="27" y="172"/>
                    </a:lnTo>
                    <a:lnTo>
                      <a:pt x="28" y="183"/>
                    </a:lnTo>
                    <a:lnTo>
                      <a:pt x="35" y="197"/>
                    </a:lnTo>
                    <a:lnTo>
                      <a:pt x="48" y="216"/>
                    </a:lnTo>
                    <a:lnTo>
                      <a:pt x="77" y="247"/>
                    </a:lnTo>
                    <a:lnTo>
                      <a:pt x="94" y="250"/>
                    </a:lnTo>
                    <a:lnTo>
                      <a:pt x="107" y="260"/>
                    </a:lnTo>
                    <a:lnTo>
                      <a:pt x="116" y="274"/>
                    </a:lnTo>
                    <a:lnTo>
                      <a:pt x="129" y="279"/>
                    </a:lnTo>
                    <a:lnTo>
                      <a:pt x="140" y="287"/>
                    </a:lnTo>
                    <a:lnTo>
                      <a:pt x="140" y="308"/>
                    </a:lnTo>
                    <a:lnTo>
                      <a:pt x="143" y="328"/>
                    </a:lnTo>
                    <a:lnTo>
                      <a:pt x="150" y="341"/>
                    </a:lnTo>
                    <a:lnTo>
                      <a:pt x="158" y="350"/>
                    </a:lnTo>
                    <a:lnTo>
                      <a:pt x="167" y="355"/>
                    </a:lnTo>
                    <a:lnTo>
                      <a:pt x="180" y="357"/>
                    </a:lnTo>
                    <a:lnTo>
                      <a:pt x="193" y="357"/>
                    </a:lnTo>
                    <a:lnTo>
                      <a:pt x="206" y="363"/>
                    </a:lnTo>
                    <a:lnTo>
                      <a:pt x="216" y="367"/>
                    </a:lnTo>
                    <a:lnTo>
                      <a:pt x="227" y="376"/>
                    </a:lnTo>
                    <a:lnTo>
                      <a:pt x="239" y="371"/>
                    </a:lnTo>
                    <a:lnTo>
                      <a:pt x="248" y="373"/>
                    </a:lnTo>
                    <a:lnTo>
                      <a:pt x="271" y="380"/>
                    </a:lnTo>
                    <a:lnTo>
                      <a:pt x="283" y="383"/>
                    </a:lnTo>
                    <a:lnTo>
                      <a:pt x="296" y="380"/>
                    </a:lnTo>
                    <a:lnTo>
                      <a:pt x="308" y="382"/>
                    </a:lnTo>
                    <a:lnTo>
                      <a:pt x="329" y="388"/>
                    </a:lnTo>
                    <a:lnTo>
                      <a:pt x="344" y="403"/>
                    </a:lnTo>
                    <a:lnTo>
                      <a:pt x="349" y="404"/>
                    </a:lnTo>
                    <a:lnTo>
                      <a:pt x="350" y="405"/>
                    </a:lnTo>
                    <a:lnTo>
                      <a:pt x="351" y="404"/>
                    </a:lnTo>
                    <a:lnTo>
                      <a:pt x="351" y="389"/>
                    </a:lnTo>
                    <a:lnTo>
                      <a:pt x="355" y="377"/>
                    </a:lnTo>
                    <a:lnTo>
                      <a:pt x="361" y="367"/>
                    </a:lnTo>
                    <a:lnTo>
                      <a:pt x="372" y="360"/>
                    </a:lnTo>
                    <a:lnTo>
                      <a:pt x="379" y="352"/>
                    </a:lnTo>
                    <a:lnTo>
                      <a:pt x="398" y="318"/>
                    </a:lnTo>
                    <a:lnTo>
                      <a:pt x="405" y="287"/>
                    </a:lnTo>
                    <a:lnTo>
                      <a:pt x="422" y="251"/>
                    </a:lnTo>
                    <a:lnTo>
                      <a:pt x="419" y="224"/>
                    </a:lnTo>
                    <a:lnTo>
                      <a:pt x="414" y="211"/>
                    </a:lnTo>
                    <a:lnTo>
                      <a:pt x="412" y="194"/>
                    </a:lnTo>
                    <a:lnTo>
                      <a:pt x="422" y="175"/>
                    </a:lnTo>
                    <a:lnTo>
                      <a:pt x="424" y="167"/>
                    </a:lnTo>
                    <a:lnTo>
                      <a:pt x="428" y="151"/>
                    </a:lnTo>
                    <a:lnTo>
                      <a:pt x="427" y="140"/>
                    </a:lnTo>
                    <a:lnTo>
                      <a:pt x="428" y="105"/>
                    </a:lnTo>
                    <a:lnTo>
                      <a:pt x="424" y="83"/>
                    </a:lnTo>
                    <a:lnTo>
                      <a:pt x="420" y="73"/>
                    </a:lnTo>
                    <a:lnTo>
                      <a:pt x="419" y="60"/>
                    </a:lnTo>
                    <a:lnTo>
                      <a:pt x="410" y="50"/>
                    </a:lnTo>
                    <a:lnTo>
                      <a:pt x="379" y="39"/>
                    </a:lnTo>
                    <a:lnTo>
                      <a:pt x="351" y="27"/>
                    </a:lnTo>
                    <a:lnTo>
                      <a:pt x="336" y="23"/>
                    </a:lnTo>
                    <a:lnTo>
                      <a:pt x="322" y="19"/>
                    </a:lnTo>
                    <a:lnTo>
                      <a:pt x="299" y="21"/>
                    </a:lnTo>
                    <a:lnTo>
                      <a:pt x="281" y="19"/>
                    </a:lnTo>
                    <a:lnTo>
                      <a:pt x="281" y="0"/>
                    </a:lnTo>
                    <a:lnTo>
                      <a:pt x="280" y="2"/>
                    </a:lnTo>
                    <a:lnTo>
                      <a:pt x="272" y="1"/>
                    </a:lnTo>
                    <a:lnTo>
                      <a:pt x="264" y="3"/>
                    </a:lnTo>
                    <a:lnTo>
                      <a:pt x="258" y="2"/>
                    </a:lnTo>
                    <a:lnTo>
                      <a:pt x="252" y="0"/>
                    </a:lnTo>
                    <a:lnTo>
                      <a:pt x="248" y="0"/>
                    </a:lnTo>
                    <a:lnTo>
                      <a:pt x="236" y="6"/>
                    </a:lnTo>
                    <a:lnTo>
                      <a:pt x="220" y="7"/>
                    </a:lnTo>
                    <a:lnTo>
                      <a:pt x="213" y="11"/>
                    </a:lnTo>
                    <a:lnTo>
                      <a:pt x="206" y="18"/>
                    </a:lnTo>
                    <a:lnTo>
                      <a:pt x="200" y="18"/>
                    </a:lnTo>
                    <a:lnTo>
                      <a:pt x="194" y="21"/>
                    </a:lnTo>
                    <a:lnTo>
                      <a:pt x="193" y="28"/>
                    </a:lnTo>
                    <a:lnTo>
                      <a:pt x="193" y="37"/>
                    </a:lnTo>
                    <a:lnTo>
                      <a:pt x="194" y="41"/>
                    </a:lnTo>
                    <a:lnTo>
                      <a:pt x="193" y="45"/>
                    </a:lnTo>
                    <a:lnTo>
                      <a:pt x="191" y="50"/>
                    </a:lnTo>
                    <a:lnTo>
                      <a:pt x="190" y="5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8" name="Freeform 31">
                <a:extLst>
                  <a:ext uri="{FF2B5EF4-FFF2-40B4-BE49-F238E27FC236}">
                    <a16:creationId xmlns:a16="http://schemas.microsoft.com/office/drawing/2014/main" id="{FE8A980F-1F5B-4330-A47A-08E38503ED22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961730" y="3988147"/>
                <a:ext cx="233363" cy="230188"/>
              </a:xfrm>
              <a:custGeom>
                <a:avLst/>
                <a:gdLst/>
                <a:ahLst/>
                <a:cxnLst>
                  <a:cxn ang="0">
                    <a:pos x="252" y="26"/>
                  </a:cxn>
                  <a:cxn ang="0">
                    <a:pos x="130" y="26"/>
                  </a:cxn>
                  <a:cxn ang="0">
                    <a:pos x="96" y="10"/>
                  </a:cxn>
                  <a:cxn ang="0">
                    <a:pos x="59" y="0"/>
                  </a:cxn>
                  <a:cxn ang="0">
                    <a:pos x="33" y="17"/>
                  </a:cxn>
                  <a:cxn ang="0">
                    <a:pos x="1" y="26"/>
                  </a:cxn>
                  <a:cxn ang="0">
                    <a:pos x="3" y="64"/>
                  </a:cxn>
                  <a:cxn ang="0">
                    <a:pos x="17" y="100"/>
                  </a:cxn>
                  <a:cxn ang="0">
                    <a:pos x="34" y="117"/>
                  </a:cxn>
                  <a:cxn ang="0">
                    <a:pos x="46" y="139"/>
                  </a:cxn>
                  <a:cxn ang="0">
                    <a:pos x="62" y="168"/>
                  </a:cxn>
                  <a:cxn ang="0">
                    <a:pos x="82" y="209"/>
                  </a:cxn>
                  <a:cxn ang="0">
                    <a:pos x="96" y="238"/>
                  </a:cxn>
                  <a:cxn ang="0">
                    <a:pos x="118" y="278"/>
                  </a:cxn>
                  <a:cxn ang="0">
                    <a:pos x="150" y="331"/>
                  </a:cxn>
                  <a:cxn ang="0">
                    <a:pos x="151" y="369"/>
                  </a:cxn>
                  <a:cxn ang="0">
                    <a:pos x="153" y="435"/>
                  </a:cxn>
                  <a:cxn ang="0">
                    <a:pos x="172" y="477"/>
                  </a:cxn>
                  <a:cxn ang="0">
                    <a:pos x="172" y="521"/>
                  </a:cxn>
                  <a:cxn ang="0">
                    <a:pos x="179" y="555"/>
                  </a:cxn>
                  <a:cxn ang="0">
                    <a:pos x="188" y="589"/>
                  </a:cxn>
                  <a:cxn ang="0">
                    <a:pos x="214" y="646"/>
                  </a:cxn>
                  <a:cxn ang="0">
                    <a:pos x="243" y="683"/>
                  </a:cxn>
                  <a:cxn ang="0">
                    <a:pos x="264" y="700"/>
                  </a:cxn>
                  <a:cxn ang="0">
                    <a:pos x="279" y="689"/>
                  </a:cxn>
                  <a:cxn ang="0">
                    <a:pos x="323" y="695"/>
                  </a:cxn>
                  <a:cxn ang="0">
                    <a:pos x="350" y="722"/>
                  </a:cxn>
                  <a:cxn ang="0">
                    <a:pos x="393" y="720"/>
                  </a:cxn>
                  <a:cxn ang="0">
                    <a:pos x="435" y="695"/>
                  </a:cxn>
                  <a:cxn ang="0">
                    <a:pos x="452" y="633"/>
                  </a:cxn>
                  <a:cxn ang="0">
                    <a:pos x="452" y="460"/>
                  </a:cxn>
                  <a:cxn ang="0">
                    <a:pos x="452" y="295"/>
                  </a:cxn>
                  <a:cxn ang="0">
                    <a:pos x="507" y="200"/>
                  </a:cxn>
                  <a:cxn ang="0">
                    <a:pos x="512" y="86"/>
                  </a:cxn>
                  <a:cxn ang="0">
                    <a:pos x="615" y="68"/>
                  </a:cxn>
                  <a:cxn ang="0">
                    <a:pos x="650" y="85"/>
                  </a:cxn>
                  <a:cxn ang="0">
                    <a:pos x="668" y="81"/>
                  </a:cxn>
                  <a:cxn ang="0">
                    <a:pos x="716" y="57"/>
                  </a:cxn>
                  <a:cxn ang="0">
                    <a:pos x="727" y="38"/>
                  </a:cxn>
                  <a:cxn ang="0">
                    <a:pos x="688" y="32"/>
                  </a:cxn>
                  <a:cxn ang="0">
                    <a:pos x="635" y="41"/>
                  </a:cxn>
                  <a:cxn ang="0">
                    <a:pos x="546" y="65"/>
                  </a:cxn>
                  <a:cxn ang="0">
                    <a:pos x="522" y="63"/>
                  </a:cxn>
                  <a:cxn ang="0">
                    <a:pos x="460" y="51"/>
                  </a:cxn>
                  <a:cxn ang="0">
                    <a:pos x="405" y="53"/>
                  </a:cxn>
                  <a:cxn ang="0">
                    <a:pos x="366" y="26"/>
                  </a:cxn>
                </a:cxnLst>
                <a:rect l="0" t="0" r="r" b="b"/>
                <a:pathLst>
                  <a:path w="734" h="722">
                    <a:moveTo>
                      <a:pt x="346" y="26"/>
                    </a:moveTo>
                    <a:lnTo>
                      <a:pt x="299" y="26"/>
                    </a:lnTo>
                    <a:lnTo>
                      <a:pt x="252" y="26"/>
                    </a:lnTo>
                    <a:lnTo>
                      <a:pt x="198" y="26"/>
                    </a:lnTo>
                    <a:lnTo>
                      <a:pt x="148" y="26"/>
                    </a:lnTo>
                    <a:lnTo>
                      <a:pt x="130" y="26"/>
                    </a:lnTo>
                    <a:lnTo>
                      <a:pt x="123" y="28"/>
                    </a:lnTo>
                    <a:lnTo>
                      <a:pt x="109" y="15"/>
                    </a:lnTo>
                    <a:lnTo>
                      <a:pt x="96" y="10"/>
                    </a:lnTo>
                    <a:lnTo>
                      <a:pt x="91" y="1"/>
                    </a:lnTo>
                    <a:lnTo>
                      <a:pt x="81" y="0"/>
                    </a:lnTo>
                    <a:lnTo>
                      <a:pt x="59" y="0"/>
                    </a:lnTo>
                    <a:lnTo>
                      <a:pt x="49" y="4"/>
                    </a:lnTo>
                    <a:lnTo>
                      <a:pt x="39" y="14"/>
                    </a:lnTo>
                    <a:lnTo>
                      <a:pt x="33" y="17"/>
                    </a:lnTo>
                    <a:lnTo>
                      <a:pt x="23" y="11"/>
                    </a:lnTo>
                    <a:lnTo>
                      <a:pt x="12" y="20"/>
                    </a:lnTo>
                    <a:lnTo>
                      <a:pt x="1" y="26"/>
                    </a:lnTo>
                    <a:lnTo>
                      <a:pt x="0" y="49"/>
                    </a:lnTo>
                    <a:lnTo>
                      <a:pt x="0" y="55"/>
                    </a:lnTo>
                    <a:lnTo>
                      <a:pt x="3" y="64"/>
                    </a:lnTo>
                    <a:lnTo>
                      <a:pt x="3" y="74"/>
                    </a:lnTo>
                    <a:lnTo>
                      <a:pt x="12" y="92"/>
                    </a:lnTo>
                    <a:lnTo>
                      <a:pt x="17" y="100"/>
                    </a:lnTo>
                    <a:lnTo>
                      <a:pt x="19" y="102"/>
                    </a:lnTo>
                    <a:lnTo>
                      <a:pt x="28" y="108"/>
                    </a:lnTo>
                    <a:lnTo>
                      <a:pt x="34" y="117"/>
                    </a:lnTo>
                    <a:lnTo>
                      <a:pt x="38" y="127"/>
                    </a:lnTo>
                    <a:lnTo>
                      <a:pt x="44" y="134"/>
                    </a:lnTo>
                    <a:lnTo>
                      <a:pt x="46" y="139"/>
                    </a:lnTo>
                    <a:lnTo>
                      <a:pt x="55" y="150"/>
                    </a:lnTo>
                    <a:lnTo>
                      <a:pt x="56" y="157"/>
                    </a:lnTo>
                    <a:lnTo>
                      <a:pt x="62" y="168"/>
                    </a:lnTo>
                    <a:lnTo>
                      <a:pt x="65" y="176"/>
                    </a:lnTo>
                    <a:lnTo>
                      <a:pt x="81" y="202"/>
                    </a:lnTo>
                    <a:lnTo>
                      <a:pt x="82" y="209"/>
                    </a:lnTo>
                    <a:lnTo>
                      <a:pt x="86" y="215"/>
                    </a:lnTo>
                    <a:lnTo>
                      <a:pt x="88" y="224"/>
                    </a:lnTo>
                    <a:lnTo>
                      <a:pt x="96" y="238"/>
                    </a:lnTo>
                    <a:lnTo>
                      <a:pt x="110" y="263"/>
                    </a:lnTo>
                    <a:lnTo>
                      <a:pt x="116" y="273"/>
                    </a:lnTo>
                    <a:lnTo>
                      <a:pt x="118" y="278"/>
                    </a:lnTo>
                    <a:lnTo>
                      <a:pt x="121" y="288"/>
                    </a:lnTo>
                    <a:lnTo>
                      <a:pt x="141" y="312"/>
                    </a:lnTo>
                    <a:lnTo>
                      <a:pt x="150" y="331"/>
                    </a:lnTo>
                    <a:lnTo>
                      <a:pt x="151" y="334"/>
                    </a:lnTo>
                    <a:lnTo>
                      <a:pt x="152" y="350"/>
                    </a:lnTo>
                    <a:lnTo>
                      <a:pt x="151" y="369"/>
                    </a:lnTo>
                    <a:lnTo>
                      <a:pt x="152" y="406"/>
                    </a:lnTo>
                    <a:lnTo>
                      <a:pt x="151" y="424"/>
                    </a:lnTo>
                    <a:lnTo>
                      <a:pt x="153" y="435"/>
                    </a:lnTo>
                    <a:lnTo>
                      <a:pt x="157" y="445"/>
                    </a:lnTo>
                    <a:lnTo>
                      <a:pt x="162" y="458"/>
                    </a:lnTo>
                    <a:lnTo>
                      <a:pt x="172" y="477"/>
                    </a:lnTo>
                    <a:lnTo>
                      <a:pt x="173" y="484"/>
                    </a:lnTo>
                    <a:lnTo>
                      <a:pt x="171" y="498"/>
                    </a:lnTo>
                    <a:lnTo>
                      <a:pt x="172" y="521"/>
                    </a:lnTo>
                    <a:lnTo>
                      <a:pt x="174" y="531"/>
                    </a:lnTo>
                    <a:lnTo>
                      <a:pt x="182" y="546"/>
                    </a:lnTo>
                    <a:lnTo>
                      <a:pt x="179" y="555"/>
                    </a:lnTo>
                    <a:lnTo>
                      <a:pt x="182" y="559"/>
                    </a:lnTo>
                    <a:lnTo>
                      <a:pt x="185" y="569"/>
                    </a:lnTo>
                    <a:lnTo>
                      <a:pt x="188" y="589"/>
                    </a:lnTo>
                    <a:lnTo>
                      <a:pt x="191" y="600"/>
                    </a:lnTo>
                    <a:lnTo>
                      <a:pt x="194" y="622"/>
                    </a:lnTo>
                    <a:lnTo>
                      <a:pt x="214" y="646"/>
                    </a:lnTo>
                    <a:lnTo>
                      <a:pt x="222" y="665"/>
                    </a:lnTo>
                    <a:lnTo>
                      <a:pt x="233" y="676"/>
                    </a:lnTo>
                    <a:lnTo>
                      <a:pt x="243" y="683"/>
                    </a:lnTo>
                    <a:lnTo>
                      <a:pt x="256" y="698"/>
                    </a:lnTo>
                    <a:lnTo>
                      <a:pt x="261" y="698"/>
                    </a:lnTo>
                    <a:lnTo>
                      <a:pt x="264" y="700"/>
                    </a:lnTo>
                    <a:lnTo>
                      <a:pt x="269" y="699"/>
                    </a:lnTo>
                    <a:lnTo>
                      <a:pt x="272" y="697"/>
                    </a:lnTo>
                    <a:lnTo>
                      <a:pt x="279" y="689"/>
                    </a:lnTo>
                    <a:lnTo>
                      <a:pt x="285" y="678"/>
                    </a:lnTo>
                    <a:lnTo>
                      <a:pt x="297" y="677"/>
                    </a:lnTo>
                    <a:lnTo>
                      <a:pt x="323" y="695"/>
                    </a:lnTo>
                    <a:lnTo>
                      <a:pt x="323" y="708"/>
                    </a:lnTo>
                    <a:lnTo>
                      <a:pt x="334" y="720"/>
                    </a:lnTo>
                    <a:lnTo>
                      <a:pt x="350" y="722"/>
                    </a:lnTo>
                    <a:lnTo>
                      <a:pt x="365" y="717"/>
                    </a:lnTo>
                    <a:lnTo>
                      <a:pt x="384" y="717"/>
                    </a:lnTo>
                    <a:lnTo>
                      <a:pt x="393" y="720"/>
                    </a:lnTo>
                    <a:lnTo>
                      <a:pt x="405" y="720"/>
                    </a:lnTo>
                    <a:lnTo>
                      <a:pt x="421" y="705"/>
                    </a:lnTo>
                    <a:lnTo>
                      <a:pt x="435" y="695"/>
                    </a:lnTo>
                    <a:lnTo>
                      <a:pt x="446" y="693"/>
                    </a:lnTo>
                    <a:lnTo>
                      <a:pt x="452" y="689"/>
                    </a:lnTo>
                    <a:lnTo>
                      <a:pt x="452" y="633"/>
                    </a:lnTo>
                    <a:lnTo>
                      <a:pt x="452" y="574"/>
                    </a:lnTo>
                    <a:lnTo>
                      <a:pt x="452" y="515"/>
                    </a:lnTo>
                    <a:lnTo>
                      <a:pt x="452" y="460"/>
                    </a:lnTo>
                    <a:lnTo>
                      <a:pt x="452" y="407"/>
                    </a:lnTo>
                    <a:lnTo>
                      <a:pt x="452" y="349"/>
                    </a:lnTo>
                    <a:lnTo>
                      <a:pt x="452" y="295"/>
                    </a:lnTo>
                    <a:lnTo>
                      <a:pt x="507" y="295"/>
                    </a:lnTo>
                    <a:lnTo>
                      <a:pt x="507" y="257"/>
                    </a:lnTo>
                    <a:lnTo>
                      <a:pt x="507" y="200"/>
                    </a:lnTo>
                    <a:lnTo>
                      <a:pt x="507" y="144"/>
                    </a:lnTo>
                    <a:lnTo>
                      <a:pt x="507" y="91"/>
                    </a:lnTo>
                    <a:lnTo>
                      <a:pt x="512" y="86"/>
                    </a:lnTo>
                    <a:lnTo>
                      <a:pt x="592" y="71"/>
                    </a:lnTo>
                    <a:lnTo>
                      <a:pt x="609" y="68"/>
                    </a:lnTo>
                    <a:lnTo>
                      <a:pt x="615" y="68"/>
                    </a:lnTo>
                    <a:lnTo>
                      <a:pt x="632" y="69"/>
                    </a:lnTo>
                    <a:lnTo>
                      <a:pt x="643" y="73"/>
                    </a:lnTo>
                    <a:lnTo>
                      <a:pt x="650" y="85"/>
                    </a:lnTo>
                    <a:lnTo>
                      <a:pt x="653" y="100"/>
                    </a:lnTo>
                    <a:lnTo>
                      <a:pt x="659" y="92"/>
                    </a:lnTo>
                    <a:lnTo>
                      <a:pt x="668" y="81"/>
                    </a:lnTo>
                    <a:lnTo>
                      <a:pt x="684" y="69"/>
                    </a:lnTo>
                    <a:lnTo>
                      <a:pt x="711" y="63"/>
                    </a:lnTo>
                    <a:lnTo>
                      <a:pt x="716" y="57"/>
                    </a:lnTo>
                    <a:lnTo>
                      <a:pt x="723" y="52"/>
                    </a:lnTo>
                    <a:lnTo>
                      <a:pt x="734" y="51"/>
                    </a:lnTo>
                    <a:lnTo>
                      <a:pt x="727" y="38"/>
                    </a:lnTo>
                    <a:lnTo>
                      <a:pt x="723" y="35"/>
                    </a:lnTo>
                    <a:lnTo>
                      <a:pt x="709" y="32"/>
                    </a:lnTo>
                    <a:lnTo>
                      <a:pt x="688" y="32"/>
                    </a:lnTo>
                    <a:lnTo>
                      <a:pt x="685" y="28"/>
                    </a:lnTo>
                    <a:lnTo>
                      <a:pt x="642" y="39"/>
                    </a:lnTo>
                    <a:lnTo>
                      <a:pt x="635" y="41"/>
                    </a:lnTo>
                    <a:lnTo>
                      <a:pt x="632" y="43"/>
                    </a:lnTo>
                    <a:lnTo>
                      <a:pt x="621" y="46"/>
                    </a:lnTo>
                    <a:lnTo>
                      <a:pt x="546" y="65"/>
                    </a:lnTo>
                    <a:lnTo>
                      <a:pt x="538" y="66"/>
                    </a:lnTo>
                    <a:lnTo>
                      <a:pt x="534" y="64"/>
                    </a:lnTo>
                    <a:lnTo>
                      <a:pt x="522" y="63"/>
                    </a:lnTo>
                    <a:lnTo>
                      <a:pt x="510" y="59"/>
                    </a:lnTo>
                    <a:lnTo>
                      <a:pt x="494" y="58"/>
                    </a:lnTo>
                    <a:lnTo>
                      <a:pt x="460" y="51"/>
                    </a:lnTo>
                    <a:lnTo>
                      <a:pt x="433" y="51"/>
                    </a:lnTo>
                    <a:lnTo>
                      <a:pt x="414" y="53"/>
                    </a:lnTo>
                    <a:lnTo>
                      <a:pt x="405" y="53"/>
                    </a:lnTo>
                    <a:lnTo>
                      <a:pt x="388" y="47"/>
                    </a:lnTo>
                    <a:lnTo>
                      <a:pt x="382" y="37"/>
                    </a:lnTo>
                    <a:lnTo>
                      <a:pt x="366" y="26"/>
                    </a:lnTo>
                    <a:lnTo>
                      <a:pt x="346" y="2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19" name="Freeform 32">
                <a:extLst>
                  <a:ext uri="{FF2B5EF4-FFF2-40B4-BE49-F238E27FC236}">
                    <a16:creationId xmlns:a16="http://schemas.microsoft.com/office/drawing/2014/main" id="{7BE2CE56-7187-4057-9DE0-09211416BE7C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282405" y="3875434"/>
                <a:ext cx="185738" cy="296863"/>
              </a:xfrm>
              <a:custGeom>
                <a:avLst/>
                <a:gdLst/>
                <a:ahLst/>
                <a:cxnLst>
                  <a:cxn ang="0">
                    <a:pos x="584" y="10"/>
                  </a:cxn>
                  <a:cxn ang="0">
                    <a:pos x="570" y="56"/>
                  </a:cxn>
                  <a:cxn ang="0">
                    <a:pos x="572" y="128"/>
                  </a:cxn>
                  <a:cxn ang="0">
                    <a:pos x="569" y="176"/>
                  </a:cxn>
                  <a:cxn ang="0">
                    <a:pos x="578" y="205"/>
                  </a:cxn>
                  <a:cxn ang="0">
                    <a:pos x="585" y="224"/>
                  </a:cxn>
                  <a:cxn ang="0">
                    <a:pos x="568" y="263"/>
                  </a:cxn>
                  <a:cxn ang="0">
                    <a:pos x="564" y="285"/>
                  </a:cxn>
                  <a:cxn ang="0">
                    <a:pos x="532" y="328"/>
                  </a:cxn>
                  <a:cxn ang="0">
                    <a:pos x="497" y="355"/>
                  </a:cxn>
                  <a:cxn ang="0">
                    <a:pos x="447" y="378"/>
                  </a:cxn>
                  <a:cxn ang="0">
                    <a:pos x="368" y="434"/>
                  </a:cxn>
                  <a:cxn ang="0">
                    <a:pos x="345" y="462"/>
                  </a:cxn>
                  <a:cxn ang="0">
                    <a:pos x="323" y="477"/>
                  </a:cxn>
                  <a:cxn ang="0">
                    <a:pos x="273" y="521"/>
                  </a:cxn>
                  <a:cxn ang="0">
                    <a:pos x="253" y="572"/>
                  </a:cxn>
                  <a:cxn ang="0">
                    <a:pos x="273" y="598"/>
                  </a:cxn>
                  <a:cxn ang="0">
                    <a:pos x="289" y="667"/>
                  </a:cxn>
                  <a:cxn ang="0">
                    <a:pos x="295" y="725"/>
                  </a:cxn>
                  <a:cxn ang="0">
                    <a:pos x="295" y="764"/>
                  </a:cxn>
                  <a:cxn ang="0">
                    <a:pos x="273" y="811"/>
                  </a:cxn>
                  <a:cxn ang="0">
                    <a:pos x="192" y="843"/>
                  </a:cxn>
                  <a:cxn ang="0">
                    <a:pos x="156" y="863"/>
                  </a:cxn>
                  <a:cxn ang="0">
                    <a:pos x="134" y="893"/>
                  </a:cxn>
                  <a:cxn ang="0">
                    <a:pos x="158" y="899"/>
                  </a:cxn>
                  <a:cxn ang="0">
                    <a:pos x="110" y="908"/>
                  </a:cxn>
                  <a:cxn ang="0">
                    <a:pos x="92" y="742"/>
                  </a:cxn>
                  <a:cxn ang="0">
                    <a:pos x="85" y="673"/>
                  </a:cxn>
                  <a:cxn ang="0">
                    <a:pos x="113" y="636"/>
                  </a:cxn>
                  <a:cxn ang="0">
                    <a:pos x="153" y="508"/>
                  </a:cxn>
                  <a:cxn ang="0">
                    <a:pos x="158" y="451"/>
                  </a:cxn>
                  <a:cxn ang="0">
                    <a:pos x="158" y="367"/>
                  </a:cxn>
                  <a:cxn ang="0">
                    <a:pos x="113" y="323"/>
                  </a:cxn>
                  <a:cxn ang="0">
                    <a:pos x="33" y="305"/>
                  </a:cxn>
                  <a:cxn ang="0">
                    <a:pos x="8" y="269"/>
                  </a:cxn>
                  <a:cxn ang="0">
                    <a:pos x="175" y="198"/>
                  </a:cxn>
                  <a:cxn ang="0">
                    <a:pos x="202" y="226"/>
                  </a:cxn>
                  <a:cxn ang="0">
                    <a:pos x="247" y="226"/>
                  </a:cxn>
                  <a:cxn ang="0">
                    <a:pos x="251" y="273"/>
                  </a:cxn>
                  <a:cxn ang="0">
                    <a:pos x="236" y="302"/>
                  </a:cxn>
                  <a:cxn ang="0">
                    <a:pos x="252" y="327"/>
                  </a:cxn>
                  <a:cxn ang="0">
                    <a:pos x="272" y="350"/>
                  </a:cxn>
                  <a:cxn ang="0">
                    <a:pos x="278" y="366"/>
                  </a:cxn>
                  <a:cxn ang="0">
                    <a:pos x="291" y="357"/>
                  </a:cxn>
                  <a:cxn ang="0">
                    <a:pos x="287" y="337"/>
                  </a:cxn>
                  <a:cxn ang="0">
                    <a:pos x="304" y="314"/>
                  </a:cxn>
                  <a:cxn ang="0">
                    <a:pos x="321" y="284"/>
                  </a:cxn>
                  <a:cxn ang="0">
                    <a:pos x="326" y="244"/>
                  </a:cxn>
                  <a:cxn ang="0">
                    <a:pos x="299" y="203"/>
                  </a:cxn>
                  <a:cxn ang="0">
                    <a:pos x="266" y="167"/>
                  </a:cxn>
                  <a:cxn ang="0">
                    <a:pos x="262" y="123"/>
                  </a:cxn>
                  <a:cxn ang="0">
                    <a:pos x="269" y="76"/>
                  </a:cxn>
                  <a:cxn ang="0">
                    <a:pos x="323" y="53"/>
                  </a:cxn>
                  <a:cxn ang="0">
                    <a:pos x="349" y="65"/>
                  </a:cxn>
                  <a:cxn ang="0">
                    <a:pos x="381" y="56"/>
                  </a:cxn>
                  <a:cxn ang="0">
                    <a:pos x="436" y="43"/>
                  </a:cxn>
                  <a:cxn ang="0">
                    <a:pos x="482" y="45"/>
                  </a:cxn>
                  <a:cxn ang="0">
                    <a:pos x="547" y="25"/>
                  </a:cxn>
                </a:cxnLst>
                <a:rect l="0" t="0" r="r" b="b"/>
                <a:pathLst>
                  <a:path w="586" h="937">
                    <a:moveTo>
                      <a:pt x="580" y="0"/>
                    </a:moveTo>
                    <a:lnTo>
                      <a:pt x="584" y="2"/>
                    </a:lnTo>
                    <a:lnTo>
                      <a:pt x="586" y="7"/>
                    </a:lnTo>
                    <a:lnTo>
                      <a:pt x="584" y="10"/>
                    </a:lnTo>
                    <a:lnTo>
                      <a:pt x="585" y="27"/>
                    </a:lnTo>
                    <a:lnTo>
                      <a:pt x="583" y="33"/>
                    </a:lnTo>
                    <a:lnTo>
                      <a:pt x="578" y="42"/>
                    </a:lnTo>
                    <a:lnTo>
                      <a:pt x="570" y="56"/>
                    </a:lnTo>
                    <a:lnTo>
                      <a:pt x="567" y="70"/>
                    </a:lnTo>
                    <a:lnTo>
                      <a:pt x="568" y="95"/>
                    </a:lnTo>
                    <a:lnTo>
                      <a:pt x="570" y="113"/>
                    </a:lnTo>
                    <a:lnTo>
                      <a:pt x="572" y="128"/>
                    </a:lnTo>
                    <a:lnTo>
                      <a:pt x="565" y="133"/>
                    </a:lnTo>
                    <a:lnTo>
                      <a:pt x="568" y="142"/>
                    </a:lnTo>
                    <a:lnTo>
                      <a:pt x="570" y="142"/>
                    </a:lnTo>
                    <a:lnTo>
                      <a:pt x="569" y="176"/>
                    </a:lnTo>
                    <a:lnTo>
                      <a:pt x="572" y="196"/>
                    </a:lnTo>
                    <a:lnTo>
                      <a:pt x="570" y="205"/>
                    </a:lnTo>
                    <a:lnTo>
                      <a:pt x="574" y="208"/>
                    </a:lnTo>
                    <a:lnTo>
                      <a:pt x="578" y="205"/>
                    </a:lnTo>
                    <a:lnTo>
                      <a:pt x="581" y="212"/>
                    </a:lnTo>
                    <a:lnTo>
                      <a:pt x="575" y="220"/>
                    </a:lnTo>
                    <a:lnTo>
                      <a:pt x="580" y="220"/>
                    </a:lnTo>
                    <a:lnTo>
                      <a:pt x="585" y="224"/>
                    </a:lnTo>
                    <a:lnTo>
                      <a:pt x="585" y="232"/>
                    </a:lnTo>
                    <a:lnTo>
                      <a:pt x="580" y="242"/>
                    </a:lnTo>
                    <a:lnTo>
                      <a:pt x="576" y="253"/>
                    </a:lnTo>
                    <a:lnTo>
                      <a:pt x="568" y="263"/>
                    </a:lnTo>
                    <a:lnTo>
                      <a:pt x="575" y="265"/>
                    </a:lnTo>
                    <a:lnTo>
                      <a:pt x="574" y="274"/>
                    </a:lnTo>
                    <a:lnTo>
                      <a:pt x="573" y="280"/>
                    </a:lnTo>
                    <a:lnTo>
                      <a:pt x="564" y="285"/>
                    </a:lnTo>
                    <a:lnTo>
                      <a:pt x="547" y="305"/>
                    </a:lnTo>
                    <a:lnTo>
                      <a:pt x="543" y="313"/>
                    </a:lnTo>
                    <a:lnTo>
                      <a:pt x="526" y="323"/>
                    </a:lnTo>
                    <a:lnTo>
                      <a:pt x="532" y="328"/>
                    </a:lnTo>
                    <a:lnTo>
                      <a:pt x="527" y="337"/>
                    </a:lnTo>
                    <a:lnTo>
                      <a:pt x="517" y="344"/>
                    </a:lnTo>
                    <a:lnTo>
                      <a:pt x="505" y="351"/>
                    </a:lnTo>
                    <a:lnTo>
                      <a:pt x="497" y="355"/>
                    </a:lnTo>
                    <a:lnTo>
                      <a:pt x="490" y="366"/>
                    </a:lnTo>
                    <a:lnTo>
                      <a:pt x="477" y="373"/>
                    </a:lnTo>
                    <a:lnTo>
                      <a:pt x="460" y="373"/>
                    </a:lnTo>
                    <a:lnTo>
                      <a:pt x="447" y="378"/>
                    </a:lnTo>
                    <a:lnTo>
                      <a:pt x="403" y="398"/>
                    </a:lnTo>
                    <a:lnTo>
                      <a:pt x="375" y="420"/>
                    </a:lnTo>
                    <a:lnTo>
                      <a:pt x="373" y="430"/>
                    </a:lnTo>
                    <a:lnTo>
                      <a:pt x="368" y="434"/>
                    </a:lnTo>
                    <a:lnTo>
                      <a:pt x="360" y="435"/>
                    </a:lnTo>
                    <a:lnTo>
                      <a:pt x="355" y="436"/>
                    </a:lnTo>
                    <a:lnTo>
                      <a:pt x="361" y="442"/>
                    </a:lnTo>
                    <a:lnTo>
                      <a:pt x="345" y="462"/>
                    </a:lnTo>
                    <a:lnTo>
                      <a:pt x="338" y="473"/>
                    </a:lnTo>
                    <a:lnTo>
                      <a:pt x="333" y="470"/>
                    </a:lnTo>
                    <a:lnTo>
                      <a:pt x="330" y="461"/>
                    </a:lnTo>
                    <a:lnTo>
                      <a:pt x="323" y="477"/>
                    </a:lnTo>
                    <a:lnTo>
                      <a:pt x="315" y="480"/>
                    </a:lnTo>
                    <a:lnTo>
                      <a:pt x="305" y="493"/>
                    </a:lnTo>
                    <a:lnTo>
                      <a:pt x="287" y="512"/>
                    </a:lnTo>
                    <a:lnTo>
                      <a:pt x="273" y="521"/>
                    </a:lnTo>
                    <a:lnTo>
                      <a:pt x="266" y="529"/>
                    </a:lnTo>
                    <a:lnTo>
                      <a:pt x="255" y="533"/>
                    </a:lnTo>
                    <a:lnTo>
                      <a:pt x="252" y="563"/>
                    </a:lnTo>
                    <a:lnTo>
                      <a:pt x="253" y="572"/>
                    </a:lnTo>
                    <a:lnTo>
                      <a:pt x="267" y="582"/>
                    </a:lnTo>
                    <a:lnTo>
                      <a:pt x="271" y="588"/>
                    </a:lnTo>
                    <a:lnTo>
                      <a:pt x="272" y="597"/>
                    </a:lnTo>
                    <a:lnTo>
                      <a:pt x="273" y="598"/>
                    </a:lnTo>
                    <a:lnTo>
                      <a:pt x="274" y="608"/>
                    </a:lnTo>
                    <a:lnTo>
                      <a:pt x="287" y="642"/>
                    </a:lnTo>
                    <a:lnTo>
                      <a:pt x="288" y="662"/>
                    </a:lnTo>
                    <a:lnTo>
                      <a:pt x="289" y="667"/>
                    </a:lnTo>
                    <a:lnTo>
                      <a:pt x="295" y="662"/>
                    </a:lnTo>
                    <a:lnTo>
                      <a:pt x="299" y="666"/>
                    </a:lnTo>
                    <a:lnTo>
                      <a:pt x="299" y="688"/>
                    </a:lnTo>
                    <a:lnTo>
                      <a:pt x="295" y="725"/>
                    </a:lnTo>
                    <a:lnTo>
                      <a:pt x="283" y="771"/>
                    </a:lnTo>
                    <a:lnTo>
                      <a:pt x="285" y="782"/>
                    </a:lnTo>
                    <a:lnTo>
                      <a:pt x="289" y="774"/>
                    </a:lnTo>
                    <a:lnTo>
                      <a:pt x="295" y="764"/>
                    </a:lnTo>
                    <a:lnTo>
                      <a:pt x="295" y="768"/>
                    </a:lnTo>
                    <a:lnTo>
                      <a:pt x="293" y="781"/>
                    </a:lnTo>
                    <a:lnTo>
                      <a:pt x="288" y="792"/>
                    </a:lnTo>
                    <a:lnTo>
                      <a:pt x="273" y="811"/>
                    </a:lnTo>
                    <a:lnTo>
                      <a:pt x="258" y="822"/>
                    </a:lnTo>
                    <a:lnTo>
                      <a:pt x="240" y="829"/>
                    </a:lnTo>
                    <a:lnTo>
                      <a:pt x="228" y="830"/>
                    </a:lnTo>
                    <a:lnTo>
                      <a:pt x="192" y="843"/>
                    </a:lnTo>
                    <a:lnTo>
                      <a:pt x="183" y="849"/>
                    </a:lnTo>
                    <a:lnTo>
                      <a:pt x="176" y="855"/>
                    </a:lnTo>
                    <a:lnTo>
                      <a:pt x="166" y="861"/>
                    </a:lnTo>
                    <a:lnTo>
                      <a:pt x="156" y="863"/>
                    </a:lnTo>
                    <a:lnTo>
                      <a:pt x="151" y="868"/>
                    </a:lnTo>
                    <a:lnTo>
                      <a:pt x="144" y="881"/>
                    </a:lnTo>
                    <a:lnTo>
                      <a:pt x="135" y="893"/>
                    </a:lnTo>
                    <a:lnTo>
                      <a:pt x="134" y="893"/>
                    </a:lnTo>
                    <a:lnTo>
                      <a:pt x="142" y="900"/>
                    </a:lnTo>
                    <a:lnTo>
                      <a:pt x="148" y="910"/>
                    </a:lnTo>
                    <a:lnTo>
                      <a:pt x="154" y="905"/>
                    </a:lnTo>
                    <a:lnTo>
                      <a:pt x="158" y="899"/>
                    </a:lnTo>
                    <a:lnTo>
                      <a:pt x="154" y="937"/>
                    </a:lnTo>
                    <a:lnTo>
                      <a:pt x="148" y="936"/>
                    </a:lnTo>
                    <a:lnTo>
                      <a:pt x="112" y="936"/>
                    </a:lnTo>
                    <a:lnTo>
                      <a:pt x="110" y="908"/>
                    </a:lnTo>
                    <a:lnTo>
                      <a:pt x="110" y="887"/>
                    </a:lnTo>
                    <a:lnTo>
                      <a:pt x="108" y="879"/>
                    </a:lnTo>
                    <a:lnTo>
                      <a:pt x="105" y="786"/>
                    </a:lnTo>
                    <a:lnTo>
                      <a:pt x="92" y="742"/>
                    </a:lnTo>
                    <a:lnTo>
                      <a:pt x="86" y="710"/>
                    </a:lnTo>
                    <a:lnTo>
                      <a:pt x="84" y="689"/>
                    </a:lnTo>
                    <a:lnTo>
                      <a:pt x="85" y="688"/>
                    </a:lnTo>
                    <a:lnTo>
                      <a:pt x="85" y="673"/>
                    </a:lnTo>
                    <a:lnTo>
                      <a:pt x="89" y="661"/>
                    </a:lnTo>
                    <a:lnTo>
                      <a:pt x="95" y="651"/>
                    </a:lnTo>
                    <a:lnTo>
                      <a:pt x="106" y="644"/>
                    </a:lnTo>
                    <a:lnTo>
                      <a:pt x="113" y="636"/>
                    </a:lnTo>
                    <a:lnTo>
                      <a:pt x="132" y="602"/>
                    </a:lnTo>
                    <a:lnTo>
                      <a:pt x="139" y="571"/>
                    </a:lnTo>
                    <a:lnTo>
                      <a:pt x="156" y="535"/>
                    </a:lnTo>
                    <a:lnTo>
                      <a:pt x="153" y="508"/>
                    </a:lnTo>
                    <a:lnTo>
                      <a:pt x="148" y="495"/>
                    </a:lnTo>
                    <a:lnTo>
                      <a:pt x="146" y="478"/>
                    </a:lnTo>
                    <a:lnTo>
                      <a:pt x="156" y="459"/>
                    </a:lnTo>
                    <a:lnTo>
                      <a:pt x="158" y="451"/>
                    </a:lnTo>
                    <a:lnTo>
                      <a:pt x="162" y="435"/>
                    </a:lnTo>
                    <a:lnTo>
                      <a:pt x="161" y="424"/>
                    </a:lnTo>
                    <a:lnTo>
                      <a:pt x="162" y="389"/>
                    </a:lnTo>
                    <a:lnTo>
                      <a:pt x="158" y="367"/>
                    </a:lnTo>
                    <a:lnTo>
                      <a:pt x="154" y="357"/>
                    </a:lnTo>
                    <a:lnTo>
                      <a:pt x="153" y="344"/>
                    </a:lnTo>
                    <a:lnTo>
                      <a:pt x="144" y="334"/>
                    </a:lnTo>
                    <a:lnTo>
                      <a:pt x="113" y="323"/>
                    </a:lnTo>
                    <a:lnTo>
                      <a:pt x="85" y="311"/>
                    </a:lnTo>
                    <a:lnTo>
                      <a:pt x="70" y="307"/>
                    </a:lnTo>
                    <a:lnTo>
                      <a:pt x="56" y="303"/>
                    </a:lnTo>
                    <a:lnTo>
                      <a:pt x="33" y="305"/>
                    </a:lnTo>
                    <a:lnTo>
                      <a:pt x="15" y="303"/>
                    </a:lnTo>
                    <a:lnTo>
                      <a:pt x="15" y="284"/>
                    </a:lnTo>
                    <a:lnTo>
                      <a:pt x="10" y="281"/>
                    </a:lnTo>
                    <a:lnTo>
                      <a:pt x="8" y="269"/>
                    </a:lnTo>
                    <a:lnTo>
                      <a:pt x="0" y="253"/>
                    </a:lnTo>
                    <a:lnTo>
                      <a:pt x="165" y="196"/>
                    </a:lnTo>
                    <a:lnTo>
                      <a:pt x="174" y="195"/>
                    </a:lnTo>
                    <a:lnTo>
                      <a:pt x="175" y="198"/>
                    </a:lnTo>
                    <a:lnTo>
                      <a:pt x="181" y="200"/>
                    </a:lnTo>
                    <a:lnTo>
                      <a:pt x="188" y="216"/>
                    </a:lnTo>
                    <a:lnTo>
                      <a:pt x="198" y="226"/>
                    </a:lnTo>
                    <a:lnTo>
                      <a:pt x="202" y="226"/>
                    </a:lnTo>
                    <a:lnTo>
                      <a:pt x="210" y="224"/>
                    </a:lnTo>
                    <a:lnTo>
                      <a:pt x="240" y="220"/>
                    </a:lnTo>
                    <a:lnTo>
                      <a:pt x="244" y="221"/>
                    </a:lnTo>
                    <a:lnTo>
                      <a:pt x="247" y="226"/>
                    </a:lnTo>
                    <a:lnTo>
                      <a:pt x="251" y="239"/>
                    </a:lnTo>
                    <a:lnTo>
                      <a:pt x="252" y="247"/>
                    </a:lnTo>
                    <a:lnTo>
                      <a:pt x="253" y="265"/>
                    </a:lnTo>
                    <a:lnTo>
                      <a:pt x="251" y="273"/>
                    </a:lnTo>
                    <a:lnTo>
                      <a:pt x="245" y="280"/>
                    </a:lnTo>
                    <a:lnTo>
                      <a:pt x="246" y="286"/>
                    </a:lnTo>
                    <a:lnTo>
                      <a:pt x="240" y="291"/>
                    </a:lnTo>
                    <a:lnTo>
                      <a:pt x="236" y="302"/>
                    </a:lnTo>
                    <a:lnTo>
                      <a:pt x="240" y="306"/>
                    </a:lnTo>
                    <a:lnTo>
                      <a:pt x="245" y="322"/>
                    </a:lnTo>
                    <a:lnTo>
                      <a:pt x="248" y="325"/>
                    </a:lnTo>
                    <a:lnTo>
                      <a:pt x="252" y="327"/>
                    </a:lnTo>
                    <a:lnTo>
                      <a:pt x="255" y="332"/>
                    </a:lnTo>
                    <a:lnTo>
                      <a:pt x="263" y="341"/>
                    </a:lnTo>
                    <a:lnTo>
                      <a:pt x="268" y="348"/>
                    </a:lnTo>
                    <a:lnTo>
                      <a:pt x="272" y="350"/>
                    </a:lnTo>
                    <a:lnTo>
                      <a:pt x="279" y="351"/>
                    </a:lnTo>
                    <a:lnTo>
                      <a:pt x="283" y="356"/>
                    </a:lnTo>
                    <a:lnTo>
                      <a:pt x="283" y="360"/>
                    </a:lnTo>
                    <a:lnTo>
                      <a:pt x="278" y="366"/>
                    </a:lnTo>
                    <a:lnTo>
                      <a:pt x="279" y="368"/>
                    </a:lnTo>
                    <a:lnTo>
                      <a:pt x="291" y="368"/>
                    </a:lnTo>
                    <a:lnTo>
                      <a:pt x="293" y="367"/>
                    </a:lnTo>
                    <a:lnTo>
                      <a:pt x="291" y="357"/>
                    </a:lnTo>
                    <a:lnTo>
                      <a:pt x="293" y="351"/>
                    </a:lnTo>
                    <a:lnTo>
                      <a:pt x="290" y="346"/>
                    </a:lnTo>
                    <a:lnTo>
                      <a:pt x="287" y="343"/>
                    </a:lnTo>
                    <a:lnTo>
                      <a:pt x="287" y="337"/>
                    </a:lnTo>
                    <a:lnTo>
                      <a:pt x="290" y="329"/>
                    </a:lnTo>
                    <a:lnTo>
                      <a:pt x="290" y="325"/>
                    </a:lnTo>
                    <a:lnTo>
                      <a:pt x="291" y="322"/>
                    </a:lnTo>
                    <a:lnTo>
                      <a:pt x="304" y="314"/>
                    </a:lnTo>
                    <a:lnTo>
                      <a:pt x="310" y="313"/>
                    </a:lnTo>
                    <a:lnTo>
                      <a:pt x="316" y="311"/>
                    </a:lnTo>
                    <a:lnTo>
                      <a:pt x="320" y="305"/>
                    </a:lnTo>
                    <a:lnTo>
                      <a:pt x="321" y="284"/>
                    </a:lnTo>
                    <a:lnTo>
                      <a:pt x="323" y="276"/>
                    </a:lnTo>
                    <a:lnTo>
                      <a:pt x="320" y="262"/>
                    </a:lnTo>
                    <a:lnTo>
                      <a:pt x="323" y="252"/>
                    </a:lnTo>
                    <a:lnTo>
                      <a:pt x="326" y="244"/>
                    </a:lnTo>
                    <a:lnTo>
                      <a:pt x="323" y="232"/>
                    </a:lnTo>
                    <a:lnTo>
                      <a:pt x="318" y="225"/>
                    </a:lnTo>
                    <a:lnTo>
                      <a:pt x="305" y="212"/>
                    </a:lnTo>
                    <a:lnTo>
                      <a:pt x="299" y="203"/>
                    </a:lnTo>
                    <a:lnTo>
                      <a:pt x="284" y="184"/>
                    </a:lnTo>
                    <a:lnTo>
                      <a:pt x="274" y="177"/>
                    </a:lnTo>
                    <a:lnTo>
                      <a:pt x="267" y="167"/>
                    </a:lnTo>
                    <a:lnTo>
                      <a:pt x="266" y="167"/>
                    </a:lnTo>
                    <a:lnTo>
                      <a:pt x="263" y="156"/>
                    </a:lnTo>
                    <a:lnTo>
                      <a:pt x="263" y="146"/>
                    </a:lnTo>
                    <a:lnTo>
                      <a:pt x="262" y="138"/>
                    </a:lnTo>
                    <a:lnTo>
                      <a:pt x="262" y="123"/>
                    </a:lnTo>
                    <a:lnTo>
                      <a:pt x="258" y="115"/>
                    </a:lnTo>
                    <a:lnTo>
                      <a:pt x="258" y="107"/>
                    </a:lnTo>
                    <a:lnTo>
                      <a:pt x="262" y="92"/>
                    </a:lnTo>
                    <a:lnTo>
                      <a:pt x="269" y="76"/>
                    </a:lnTo>
                    <a:lnTo>
                      <a:pt x="273" y="58"/>
                    </a:lnTo>
                    <a:lnTo>
                      <a:pt x="314" y="59"/>
                    </a:lnTo>
                    <a:lnTo>
                      <a:pt x="317" y="58"/>
                    </a:lnTo>
                    <a:lnTo>
                      <a:pt x="323" y="53"/>
                    </a:lnTo>
                    <a:lnTo>
                      <a:pt x="331" y="53"/>
                    </a:lnTo>
                    <a:lnTo>
                      <a:pt x="338" y="55"/>
                    </a:lnTo>
                    <a:lnTo>
                      <a:pt x="344" y="61"/>
                    </a:lnTo>
                    <a:lnTo>
                      <a:pt x="349" y="65"/>
                    </a:lnTo>
                    <a:lnTo>
                      <a:pt x="354" y="66"/>
                    </a:lnTo>
                    <a:lnTo>
                      <a:pt x="361" y="64"/>
                    </a:lnTo>
                    <a:lnTo>
                      <a:pt x="370" y="64"/>
                    </a:lnTo>
                    <a:lnTo>
                      <a:pt x="381" y="56"/>
                    </a:lnTo>
                    <a:lnTo>
                      <a:pt x="412" y="58"/>
                    </a:lnTo>
                    <a:lnTo>
                      <a:pt x="419" y="58"/>
                    </a:lnTo>
                    <a:lnTo>
                      <a:pt x="423" y="56"/>
                    </a:lnTo>
                    <a:lnTo>
                      <a:pt x="436" y="43"/>
                    </a:lnTo>
                    <a:lnTo>
                      <a:pt x="450" y="42"/>
                    </a:lnTo>
                    <a:lnTo>
                      <a:pt x="459" y="39"/>
                    </a:lnTo>
                    <a:lnTo>
                      <a:pt x="472" y="45"/>
                    </a:lnTo>
                    <a:lnTo>
                      <a:pt x="482" y="45"/>
                    </a:lnTo>
                    <a:lnTo>
                      <a:pt x="490" y="44"/>
                    </a:lnTo>
                    <a:lnTo>
                      <a:pt x="524" y="32"/>
                    </a:lnTo>
                    <a:lnTo>
                      <a:pt x="543" y="27"/>
                    </a:lnTo>
                    <a:lnTo>
                      <a:pt x="547" y="25"/>
                    </a:lnTo>
                    <a:lnTo>
                      <a:pt x="562" y="11"/>
                    </a:lnTo>
                    <a:lnTo>
                      <a:pt x="576" y="1"/>
                    </a:lnTo>
                    <a:lnTo>
                      <a:pt x="580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0" name="Freeform 33">
                <a:extLst>
                  <a:ext uri="{FF2B5EF4-FFF2-40B4-BE49-F238E27FC236}">
                    <a16:creationId xmlns:a16="http://schemas.microsoft.com/office/drawing/2014/main" id="{9CF83E2D-17C7-45B2-88FA-079F8D6804C2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104605" y="4004022"/>
                <a:ext cx="165100" cy="169863"/>
              </a:xfrm>
              <a:custGeom>
                <a:avLst/>
                <a:gdLst/>
                <a:ahLst/>
                <a:cxnLst>
                  <a:cxn ang="0">
                    <a:pos x="0" y="356"/>
                  </a:cxn>
                  <a:cxn ang="0">
                    <a:pos x="0" y="244"/>
                  </a:cxn>
                  <a:cxn ang="0">
                    <a:pos x="56" y="206"/>
                  </a:cxn>
                  <a:cxn ang="0">
                    <a:pos x="56" y="93"/>
                  </a:cxn>
                  <a:cxn ang="0">
                    <a:pos x="61" y="35"/>
                  </a:cxn>
                  <a:cxn ang="0">
                    <a:pos x="158" y="17"/>
                  </a:cxn>
                  <a:cxn ang="0">
                    <a:pos x="181" y="18"/>
                  </a:cxn>
                  <a:cxn ang="0">
                    <a:pos x="199" y="34"/>
                  </a:cxn>
                  <a:cxn ang="0">
                    <a:pos x="208" y="41"/>
                  </a:cxn>
                  <a:cxn ang="0">
                    <a:pos x="233" y="18"/>
                  </a:cxn>
                  <a:cxn ang="0">
                    <a:pos x="265" y="6"/>
                  </a:cxn>
                  <a:cxn ang="0">
                    <a:pos x="283" y="0"/>
                  </a:cxn>
                  <a:cxn ang="0">
                    <a:pos x="291" y="11"/>
                  </a:cxn>
                  <a:cxn ang="0">
                    <a:pos x="307" y="39"/>
                  </a:cxn>
                  <a:cxn ang="0">
                    <a:pos x="319" y="60"/>
                  </a:cxn>
                  <a:cxn ang="0">
                    <a:pos x="339" y="93"/>
                  </a:cxn>
                  <a:cxn ang="0">
                    <a:pos x="385" y="127"/>
                  </a:cxn>
                  <a:cxn ang="0">
                    <a:pos x="407" y="151"/>
                  </a:cxn>
                  <a:cxn ang="0">
                    <a:pos x="431" y="164"/>
                  </a:cxn>
                  <a:cxn ang="0">
                    <a:pos x="434" y="205"/>
                  </a:cxn>
                  <a:cxn ang="0">
                    <a:pos x="449" y="227"/>
                  </a:cxn>
                  <a:cxn ang="0">
                    <a:pos x="470" y="234"/>
                  </a:cxn>
                  <a:cxn ang="0">
                    <a:pos x="497" y="240"/>
                  </a:cxn>
                  <a:cxn ang="0">
                    <a:pos x="518" y="253"/>
                  </a:cxn>
                  <a:cxn ang="0">
                    <a:pos x="506" y="261"/>
                  </a:cxn>
                  <a:cxn ang="0">
                    <a:pos x="454" y="288"/>
                  </a:cxn>
                  <a:cxn ang="0">
                    <a:pos x="418" y="318"/>
                  </a:cxn>
                  <a:cxn ang="0">
                    <a:pos x="388" y="352"/>
                  </a:cxn>
                  <a:cxn ang="0">
                    <a:pos x="344" y="396"/>
                  </a:cxn>
                  <a:cxn ang="0">
                    <a:pos x="314" y="449"/>
                  </a:cxn>
                  <a:cxn ang="0">
                    <a:pos x="301" y="459"/>
                  </a:cxn>
                  <a:cxn ang="0">
                    <a:pos x="265" y="466"/>
                  </a:cxn>
                  <a:cxn ang="0">
                    <a:pos x="227" y="452"/>
                  </a:cxn>
                  <a:cxn ang="0">
                    <a:pos x="201" y="445"/>
                  </a:cxn>
                  <a:cxn ang="0">
                    <a:pos x="170" y="469"/>
                  </a:cxn>
                  <a:cxn ang="0">
                    <a:pos x="161" y="485"/>
                  </a:cxn>
                  <a:cxn ang="0">
                    <a:pos x="140" y="503"/>
                  </a:cxn>
                  <a:cxn ang="0">
                    <a:pos x="125" y="525"/>
                  </a:cxn>
                  <a:cxn ang="0">
                    <a:pos x="72" y="533"/>
                  </a:cxn>
                  <a:cxn ang="0">
                    <a:pos x="46" y="528"/>
                  </a:cxn>
                  <a:cxn ang="0">
                    <a:pos x="50" y="498"/>
                  </a:cxn>
                  <a:cxn ang="0">
                    <a:pos x="52" y="479"/>
                  </a:cxn>
                  <a:cxn ang="0">
                    <a:pos x="44" y="449"/>
                  </a:cxn>
                  <a:cxn ang="0">
                    <a:pos x="25" y="429"/>
                  </a:cxn>
                  <a:cxn ang="0">
                    <a:pos x="11" y="415"/>
                  </a:cxn>
                  <a:cxn ang="0">
                    <a:pos x="0" y="409"/>
                  </a:cxn>
                </a:cxnLst>
                <a:rect l="0" t="0" r="r" b="b"/>
                <a:pathLst>
                  <a:path w="518" h="534">
                    <a:moveTo>
                      <a:pt x="0" y="409"/>
                    </a:moveTo>
                    <a:lnTo>
                      <a:pt x="0" y="356"/>
                    </a:lnTo>
                    <a:lnTo>
                      <a:pt x="0" y="298"/>
                    </a:lnTo>
                    <a:lnTo>
                      <a:pt x="0" y="244"/>
                    </a:lnTo>
                    <a:lnTo>
                      <a:pt x="56" y="244"/>
                    </a:lnTo>
                    <a:lnTo>
                      <a:pt x="56" y="206"/>
                    </a:lnTo>
                    <a:lnTo>
                      <a:pt x="56" y="149"/>
                    </a:lnTo>
                    <a:lnTo>
                      <a:pt x="56" y="93"/>
                    </a:lnTo>
                    <a:lnTo>
                      <a:pt x="56" y="40"/>
                    </a:lnTo>
                    <a:lnTo>
                      <a:pt x="61" y="35"/>
                    </a:lnTo>
                    <a:lnTo>
                      <a:pt x="141" y="20"/>
                    </a:lnTo>
                    <a:lnTo>
                      <a:pt x="158" y="17"/>
                    </a:lnTo>
                    <a:lnTo>
                      <a:pt x="164" y="17"/>
                    </a:lnTo>
                    <a:lnTo>
                      <a:pt x="181" y="18"/>
                    </a:lnTo>
                    <a:lnTo>
                      <a:pt x="192" y="22"/>
                    </a:lnTo>
                    <a:lnTo>
                      <a:pt x="199" y="34"/>
                    </a:lnTo>
                    <a:lnTo>
                      <a:pt x="202" y="49"/>
                    </a:lnTo>
                    <a:lnTo>
                      <a:pt x="208" y="41"/>
                    </a:lnTo>
                    <a:lnTo>
                      <a:pt x="217" y="30"/>
                    </a:lnTo>
                    <a:lnTo>
                      <a:pt x="233" y="18"/>
                    </a:lnTo>
                    <a:lnTo>
                      <a:pt x="260" y="12"/>
                    </a:lnTo>
                    <a:lnTo>
                      <a:pt x="265" y="6"/>
                    </a:lnTo>
                    <a:lnTo>
                      <a:pt x="272" y="1"/>
                    </a:lnTo>
                    <a:lnTo>
                      <a:pt x="283" y="0"/>
                    </a:lnTo>
                    <a:lnTo>
                      <a:pt x="291" y="2"/>
                    </a:lnTo>
                    <a:lnTo>
                      <a:pt x="291" y="11"/>
                    </a:lnTo>
                    <a:lnTo>
                      <a:pt x="294" y="17"/>
                    </a:lnTo>
                    <a:lnTo>
                      <a:pt x="307" y="39"/>
                    </a:lnTo>
                    <a:lnTo>
                      <a:pt x="317" y="49"/>
                    </a:lnTo>
                    <a:lnTo>
                      <a:pt x="319" y="60"/>
                    </a:lnTo>
                    <a:lnTo>
                      <a:pt x="325" y="74"/>
                    </a:lnTo>
                    <a:lnTo>
                      <a:pt x="339" y="93"/>
                    </a:lnTo>
                    <a:lnTo>
                      <a:pt x="368" y="124"/>
                    </a:lnTo>
                    <a:lnTo>
                      <a:pt x="385" y="127"/>
                    </a:lnTo>
                    <a:lnTo>
                      <a:pt x="398" y="137"/>
                    </a:lnTo>
                    <a:lnTo>
                      <a:pt x="407" y="151"/>
                    </a:lnTo>
                    <a:lnTo>
                      <a:pt x="420" y="154"/>
                    </a:lnTo>
                    <a:lnTo>
                      <a:pt x="431" y="164"/>
                    </a:lnTo>
                    <a:lnTo>
                      <a:pt x="431" y="185"/>
                    </a:lnTo>
                    <a:lnTo>
                      <a:pt x="434" y="205"/>
                    </a:lnTo>
                    <a:lnTo>
                      <a:pt x="441" y="218"/>
                    </a:lnTo>
                    <a:lnTo>
                      <a:pt x="449" y="227"/>
                    </a:lnTo>
                    <a:lnTo>
                      <a:pt x="458" y="232"/>
                    </a:lnTo>
                    <a:lnTo>
                      <a:pt x="470" y="234"/>
                    </a:lnTo>
                    <a:lnTo>
                      <a:pt x="484" y="234"/>
                    </a:lnTo>
                    <a:lnTo>
                      <a:pt x="497" y="240"/>
                    </a:lnTo>
                    <a:lnTo>
                      <a:pt x="507" y="244"/>
                    </a:lnTo>
                    <a:lnTo>
                      <a:pt x="518" y="253"/>
                    </a:lnTo>
                    <a:lnTo>
                      <a:pt x="517" y="256"/>
                    </a:lnTo>
                    <a:lnTo>
                      <a:pt x="506" y="261"/>
                    </a:lnTo>
                    <a:lnTo>
                      <a:pt x="492" y="270"/>
                    </a:lnTo>
                    <a:lnTo>
                      <a:pt x="454" y="288"/>
                    </a:lnTo>
                    <a:lnTo>
                      <a:pt x="438" y="305"/>
                    </a:lnTo>
                    <a:lnTo>
                      <a:pt x="418" y="318"/>
                    </a:lnTo>
                    <a:lnTo>
                      <a:pt x="399" y="336"/>
                    </a:lnTo>
                    <a:lnTo>
                      <a:pt x="388" y="352"/>
                    </a:lnTo>
                    <a:lnTo>
                      <a:pt x="371" y="377"/>
                    </a:lnTo>
                    <a:lnTo>
                      <a:pt x="344" y="396"/>
                    </a:lnTo>
                    <a:lnTo>
                      <a:pt x="329" y="415"/>
                    </a:lnTo>
                    <a:lnTo>
                      <a:pt x="314" y="449"/>
                    </a:lnTo>
                    <a:lnTo>
                      <a:pt x="309" y="455"/>
                    </a:lnTo>
                    <a:lnTo>
                      <a:pt x="301" y="459"/>
                    </a:lnTo>
                    <a:lnTo>
                      <a:pt x="290" y="460"/>
                    </a:lnTo>
                    <a:lnTo>
                      <a:pt x="265" y="466"/>
                    </a:lnTo>
                    <a:lnTo>
                      <a:pt x="250" y="465"/>
                    </a:lnTo>
                    <a:lnTo>
                      <a:pt x="227" y="452"/>
                    </a:lnTo>
                    <a:lnTo>
                      <a:pt x="215" y="447"/>
                    </a:lnTo>
                    <a:lnTo>
                      <a:pt x="201" y="445"/>
                    </a:lnTo>
                    <a:lnTo>
                      <a:pt x="189" y="449"/>
                    </a:lnTo>
                    <a:lnTo>
                      <a:pt x="170" y="469"/>
                    </a:lnTo>
                    <a:lnTo>
                      <a:pt x="163" y="477"/>
                    </a:lnTo>
                    <a:lnTo>
                      <a:pt x="161" y="485"/>
                    </a:lnTo>
                    <a:lnTo>
                      <a:pt x="152" y="496"/>
                    </a:lnTo>
                    <a:lnTo>
                      <a:pt x="140" y="503"/>
                    </a:lnTo>
                    <a:lnTo>
                      <a:pt x="135" y="508"/>
                    </a:lnTo>
                    <a:lnTo>
                      <a:pt x="125" y="525"/>
                    </a:lnTo>
                    <a:lnTo>
                      <a:pt x="90" y="534"/>
                    </a:lnTo>
                    <a:lnTo>
                      <a:pt x="72" y="533"/>
                    </a:lnTo>
                    <a:lnTo>
                      <a:pt x="56" y="530"/>
                    </a:lnTo>
                    <a:lnTo>
                      <a:pt x="46" y="528"/>
                    </a:lnTo>
                    <a:lnTo>
                      <a:pt x="43" y="519"/>
                    </a:lnTo>
                    <a:lnTo>
                      <a:pt x="50" y="498"/>
                    </a:lnTo>
                    <a:lnTo>
                      <a:pt x="52" y="485"/>
                    </a:lnTo>
                    <a:lnTo>
                      <a:pt x="52" y="479"/>
                    </a:lnTo>
                    <a:lnTo>
                      <a:pt x="51" y="461"/>
                    </a:lnTo>
                    <a:lnTo>
                      <a:pt x="44" y="449"/>
                    </a:lnTo>
                    <a:lnTo>
                      <a:pt x="30" y="438"/>
                    </a:lnTo>
                    <a:lnTo>
                      <a:pt x="25" y="429"/>
                    </a:lnTo>
                    <a:lnTo>
                      <a:pt x="13" y="418"/>
                    </a:lnTo>
                    <a:lnTo>
                      <a:pt x="11" y="415"/>
                    </a:lnTo>
                    <a:lnTo>
                      <a:pt x="5" y="409"/>
                    </a:lnTo>
                    <a:lnTo>
                      <a:pt x="0" y="40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1" name="Freeform 34">
                <a:extLst>
                  <a:ext uri="{FF2B5EF4-FFF2-40B4-BE49-F238E27FC236}">
                    <a16:creationId xmlns:a16="http://schemas.microsoft.com/office/drawing/2014/main" id="{14C95D30-D834-43F8-B581-2EAFB4959063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498181" y="3470622"/>
                <a:ext cx="128588" cy="96838"/>
              </a:xfrm>
              <a:custGeom>
                <a:avLst/>
                <a:gdLst/>
                <a:ahLst/>
                <a:cxnLst>
                  <a:cxn ang="0">
                    <a:pos x="174" y="17"/>
                  </a:cxn>
                  <a:cxn ang="0">
                    <a:pos x="146" y="18"/>
                  </a:cxn>
                  <a:cxn ang="0">
                    <a:pos x="119" y="11"/>
                  </a:cxn>
                  <a:cxn ang="0">
                    <a:pos x="101" y="3"/>
                  </a:cxn>
                  <a:cxn ang="0">
                    <a:pos x="80" y="14"/>
                  </a:cxn>
                  <a:cxn ang="0">
                    <a:pos x="67" y="27"/>
                  </a:cxn>
                  <a:cxn ang="0">
                    <a:pos x="69" y="57"/>
                  </a:cxn>
                  <a:cxn ang="0">
                    <a:pos x="17" y="81"/>
                  </a:cxn>
                  <a:cxn ang="0">
                    <a:pos x="1" y="109"/>
                  </a:cxn>
                  <a:cxn ang="0">
                    <a:pos x="17" y="100"/>
                  </a:cxn>
                  <a:cxn ang="0">
                    <a:pos x="31" y="128"/>
                  </a:cxn>
                  <a:cxn ang="0">
                    <a:pos x="66" y="159"/>
                  </a:cxn>
                  <a:cxn ang="0">
                    <a:pos x="88" y="190"/>
                  </a:cxn>
                  <a:cxn ang="0">
                    <a:pos x="104" y="203"/>
                  </a:cxn>
                  <a:cxn ang="0">
                    <a:pos x="124" y="191"/>
                  </a:cxn>
                  <a:cxn ang="0">
                    <a:pos x="142" y="168"/>
                  </a:cxn>
                  <a:cxn ang="0">
                    <a:pos x="161" y="159"/>
                  </a:cxn>
                  <a:cxn ang="0">
                    <a:pos x="211" y="153"/>
                  </a:cxn>
                  <a:cxn ang="0">
                    <a:pos x="230" y="175"/>
                  </a:cxn>
                  <a:cxn ang="0">
                    <a:pos x="241" y="187"/>
                  </a:cxn>
                  <a:cxn ang="0">
                    <a:pos x="241" y="202"/>
                  </a:cxn>
                  <a:cxn ang="0">
                    <a:pos x="249" y="223"/>
                  </a:cxn>
                  <a:cxn ang="0">
                    <a:pos x="252" y="239"/>
                  </a:cxn>
                  <a:cxn ang="0">
                    <a:pos x="264" y="240"/>
                  </a:cxn>
                  <a:cxn ang="0">
                    <a:pos x="281" y="238"/>
                  </a:cxn>
                  <a:cxn ang="0">
                    <a:pos x="297" y="239"/>
                  </a:cxn>
                  <a:cxn ang="0">
                    <a:pos x="313" y="273"/>
                  </a:cxn>
                  <a:cxn ang="0">
                    <a:pos x="306" y="298"/>
                  </a:cxn>
                  <a:cxn ang="0">
                    <a:pos x="327" y="307"/>
                  </a:cxn>
                  <a:cxn ang="0">
                    <a:pos x="348" y="292"/>
                  </a:cxn>
                  <a:cxn ang="0">
                    <a:pos x="365" y="286"/>
                  </a:cxn>
                  <a:cxn ang="0">
                    <a:pos x="384" y="262"/>
                  </a:cxn>
                  <a:cxn ang="0">
                    <a:pos x="386" y="251"/>
                  </a:cxn>
                  <a:cxn ang="0">
                    <a:pos x="375" y="239"/>
                  </a:cxn>
                  <a:cxn ang="0">
                    <a:pos x="394" y="239"/>
                  </a:cxn>
                  <a:cxn ang="0">
                    <a:pos x="403" y="235"/>
                  </a:cxn>
                  <a:cxn ang="0">
                    <a:pos x="393" y="219"/>
                  </a:cxn>
                  <a:cxn ang="0">
                    <a:pos x="400" y="203"/>
                  </a:cxn>
                  <a:cxn ang="0">
                    <a:pos x="380" y="183"/>
                  </a:cxn>
                  <a:cxn ang="0">
                    <a:pos x="382" y="149"/>
                  </a:cxn>
                  <a:cxn ang="0">
                    <a:pos x="382" y="131"/>
                  </a:cxn>
                  <a:cxn ang="0">
                    <a:pos x="370" y="93"/>
                  </a:cxn>
                  <a:cxn ang="0">
                    <a:pos x="351" y="92"/>
                  </a:cxn>
                  <a:cxn ang="0">
                    <a:pos x="364" y="79"/>
                  </a:cxn>
                  <a:cxn ang="0">
                    <a:pos x="357" y="70"/>
                  </a:cxn>
                  <a:cxn ang="0">
                    <a:pos x="343" y="41"/>
                  </a:cxn>
                  <a:cxn ang="0">
                    <a:pos x="334" y="28"/>
                  </a:cxn>
                  <a:cxn ang="0">
                    <a:pos x="328" y="12"/>
                  </a:cxn>
                  <a:cxn ang="0">
                    <a:pos x="312" y="12"/>
                  </a:cxn>
                  <a:cxn ang="0">
                    <a:pos x="294" y="38"/>
                  </a:cxn>
                  <a:cxn ang="0">
                    <a:pos x="255" y="33"/>
                  </a:cxn>
                  <a:cxn ang="0">
                    <a:pos x="230" y="30"/>
                  </a:cxn>
                  <a:cxn ang="0">
                    <a:pos x="208" y="39"/>
                  </a:cxn>
                  <a:cxn ang="0">
                    <a:pos x="203" y="19"/>
                  </a:cxn>
                </a:cxnLst>
                <a:rect l="0" t="0" r="r" b="b"/>
                <a:pathLst>
                  <a:path w="404" h="307">
                    <a:moveTo>
                      <a:pt x="205" y="15"/>
                    </a:moveTo>
                    <a:lnTo>
                      <a:pt x="195" y="15"/>
                    </a:lnTo>
                    <a:lnTo>
                      <a:pt x="189" y="18"/>
                    </a:lnTo>
                    <a:lnTo>
                      <a:pt x="185" y="18"/>
                    </a:lnTo>
                    <a:lnTo>
                      <a:pt x="174" y="17"/>
                    </a:lnTo>
                    <a:lnTo>
                      <a:pt x="172" y="18"/>
                    </a:lnTo>
                    <a:lnTo>
                      <a:pt x="165" y="18"/>
                    </a:lnTo>
                    <a:lnTo>
                      <a:pt x="157" y="20"/>
                    </a:lnTo>
                    <a:lnTo>
                      <a:pt x="151" y="20"/>
                    </a:lnTo>
                    <a:lnTo>
                      <a:pt x="146" y="18"/>
                    </a:lnTo>
                    <a:lnTo>
                      <a:pt x="142" y="18"/>
                    </a:lnTo>
                    <a:lnTo>
                      <a:pt x="135" y="15"/>
                    </a:lnTo>
                    <a:lnTo>
                      <a:pt x="128" y="15"/>
                    </a:lnTo>
                    <a:lnTo>
                      <a:pt x="122" y="9"/>
                    </a:lnTo>
                    <a:lnTo>
                      <a:pt x="119" y="11"/>
                    </a:lnTo>
                    <a:lnTo>
                      <a:pt x="119" y="14"/>
                    </a:lnTo>
                    <a:lnTo>
                      <a:pt x="112" y="13"/>
                    </a:lnTo>
                    <a:lnTo>
                      <a:pt x="112" y="7"/>
                    </a:lnTo>
                    <a:lnTo>
                      <a:pt x="109" y="4"/>
                    </a:lnTo>
                    <a:lnTo>
                      <a:pt x="101" y="3"/>
                    </a:lnTo>
                    <a:lnTo>
                      <a:pt x="95" y="4"/>
                    </a:lnTo>
                    <a:lnTo>
                      <a:pt x="90" y="1"/>
                    </a:lnTo>
                    <a:lnTo>
                      <a:pt x="76" y="0"/>
                    </a:lnTo>
                    <a:lnTo>
                      <a:pt x="76" y="7"/>
                    </a:lnTo>
                    <a:lnTo>
                      <a:pt x="80" y="14"/>
                    </a:lnTo>
                    <a:lnTo>
                      <a:pt x="80" y="18"/>
                    </a:lnTo>
                    <a:lnTo>
                      <a:pt x="77" y="24"/>
                    </a:lnTo>
                    <a:lnTo>
                      <a:pt x="75" y="25"/>
                    </a:lnTo>
                    <a:lnTo>
                      <a:pt x="69" y="25"/>
                    </a:lnTo>
                    <a:lnTo>
                      <a:pt x="67" y="27"/>
                    </a:lnTo>
                    <a:lnTo>
                      <a:pt x="65" y="30"/>
                    </a:lnTo>
                    <a:lnTo>
                      <a:pt x="71" y="34"/>
                    </a:lnTo>
                    <a:lnTo>
                      <a:pt x="74" y="39"/>
                    </a:lnTo>
                    <a:lnTo>
                      <a:pt x="75" y="57"/>
                    </a:lnTo>
                    <a:lnTo>
                      <a:pt x="69" y="57"/>
                    </a:lnTo>
                    <a:lnTo>
                      <a:pt x="65" y="60"/>
                    </a:lnTo>
                    <a:lnTo>
                      <a:pt x="45" y="60"/>
                    </a:lnTo>
                    <a:lnTo>
                      <a:pt x="28" y="67"/>
                    </a:lnTo>
                    <a:lnTo>
                      <a:pt x="21" y="73"/>
                    </a:lnTo>
                    <a:lnTo>
                      <a:pt x="17" y="81"/>
                    </a:lnTo>
                    <a:lnTo>
                      <a:pt x="13" y="89"/>
                    </a:lnTo>
                    <a:lnTo>
                      <a:pt x="11" y="93"/>
                    </a:lnTo>
                    <a:lnTo>
                      <a:pt x="6" y="97"/>
                    </a:lnTo>
                    <a:lnTo>
                      <a:pt x="0" y="99"/>
                    </a:lnTo>
                    <a:lnTo>
                      <a:pt x="1" y="109"/>
                    </a:lnTo>
                    <a:lnTo>
                      <a:pt x="5" y="110"/>
                    </a:lnTo>
                    <a:lnTo>
                      <a:pt x="7" y="110"/>
                    </a:lnTo>
                    <a:lnTo>
                      <a:pt x="10" y="109"/>
                    </a:lnTo>
                    <a:lnTo>
                      <a:pt x="13" y="101"/>
                    </a:lnTo>
                    <a:lnTo>
                      <a:pt x="17" y="100"/>
                    </a:lnTo>
                    <a:lnTo>
                      <a:pt x="17" y="100"/>
                    </a:lnTo>
                    <a:lnTo>
                      <a:pt x="21" y="114"/>
                    </a:lnTo>
                    <a:lnTo>
                      <a:pt x="29" y="115"/>
                    </a:lnTo>
                    <a:lnTo>
                      <a:pt x="31" y="116"/>
                    </a:lnTo>
                    <a:lnTo>
                      <a:pt x="31" y="128"/>
                    </a:lnTo>
                    <a:lnTo>
                      <a:pt x="36" y="141"/>
                    </a:lnTo>
                    <a:lnTo>
                      <a:pt x="39" y="146"/>
                    </a:lnTo>
                    <a:lnTo>
                      <a:pt x="47" y="148"/>
                    </a:lnTo>
                    <a:lnTo>
                      <a:pt x="55" y="154"/>
                    </a:lnTo>
                    <a:lnTo>
                      <a:pt x="66" y="159"/>
                    </a:lnTo>
                    <a:lnTo>
                      <a:pt x="74" y="168"/>
                    </a:lnTo>
                    <a:lnTo>
                      <a:pt x="75" y="179"/>
                    </a:lnTo>
                    <a:lnTo>
                      <a:pt x="83" y="183"/>
                    </a:lnTo>
                    <a:lnTo>
                      <a:pt x="86" y="187"/>
                    </a:lnTo>
                    <a:lnTo>
                      <a:pt x="88" y="190"/>
                    </a:lnTo>
                    <a:lnTo>
                      <a:pt x="88" y="192"/>
                    </a:lnTo>
                    <a:lnTo>
                      <a:pt x="93" y="195"/>
                    </a:lnTo>
                    <a:lnTo>
                      <a:pt x="97" y="200"/>
                    </a:lnTo>
                    <a:lnTo>
                      <a:pt x="98" y="201"/>
                    </a:lnTo>
                    <a:lnTo>
                      <a:pt x="104" y="203"/>
                    </a:lnTo>
                    <a:lnTo>
                      <a:pt x="110" y="203"/>
                    </a:lnTo>
                    <a:lnTo>
                      <a:pt x="113" y="202"/>
                    </a:lnTo>
                    <a:lnTo>
                      <a:pt x="115" y="201"/>
                    </a:lnTo>
                    <a:lnTo>
                      <a:pt x="119" y="191"/>
                    </a:lnTo>
                    <a:lnTo>
                      <a:pt x="124" y="191"/>
                    </a:lnTo>
                    <a:lnTo>
                      <a:pt x="128" y="189"/>
                    </a:lnTo>
                    <a:lnTo>
                      <a:pt x="128" y="184"/>
                    </a:lnTo>
                    <a:lnTo>
                      <a:pt x="133" y="183"/>
                    </a:lnTo>
                    <a:lnTo>
                      <a:pt x="139" y="175"/>
                    </a:lnTo>
                    <a:lnTo>
                      <a:pt x="142" y="168"/>
                    </a:lnTo>
                    <a:lnTo>
                      <a:pt x="141" y="159"/>
                    </a:lnTo>
                    <a:lnTo>
                      <a:pt x="145" y="158"/>
                    </a:lnTo>
                    <a:lnTo>
                      <a:pt x="153" y="157"/>
                    </a:lnTo>
                    <a:lnTo>
                      <a:pt x="157" y="159"/>
                    </a:lnTo>
                    <a:lnTo>
                      <a:pt x="161" y="159"/>
                    </a:lnTo>
                    <a:lnTo>
                      <a:pt x="166" y="157"/>
                    </a:lnTo>
                    <a:lnTo>
                      <a:pt x="172" y="157"/>
                    </a:lnTo>
                    <a:lnTo>
                      <a:pt x="172" y="152"/>
                    </a:lnTo>
                    <a:lnTo>
                      <a:pt x="198" y="152"/>
                    </a:lnTo>
                    <a:lnTo>
                      <a:pt x="211" y="153"/>
                    </a:lnTo>
                    <a:lnTo>
                      <a:pt x="215" y="160"/>
                    </a:lnTo>
                    <a:lnTo>
                      <a:pt x="221" y="164"/>
                    </a:lnTo>
                    <a:lnTo>
                      <a:pt x="225" y="169"/>
                    </a:lnTo>
                    <a:lnTo>
                      <a:pt x="230" y="173"/>
                    </a:lnTo>
                    <a:lnTo>
                      <a:pt x="230" y="175"/>
                    </a:lnTo>
                    <a:lnTo>
                      <a:pt x="232" y="179"/>
                    </a:lnTo>
                    <a:lnTo>
                      <a:pt x="231" y="181"/>
                    </a:lnTo>
                    <a:lnTo>
                      <a:pt x="231" y="184"/>
                    </a:lnTo>
                    <a:lnTo>
                      <a:pt x="238" y="186"/>
                    </a:lnTo>
                    <a:lnTo>
                      <a:pt x="241" y="187"/>
                    </a:lnTo>
                    <a:lnTo>
                      <a:pt x="241" y="190"/>
                    </a:lnTo>
                    <a:lnTo>
                      <a:pt x="239" y="192"/>
                    </a:lnTo>
                    <a:lnTo>
                      <a:pt x="241" y="197"/>
                    </a:lnTo>
                    <a:lnTo>
                      <a:pt x="239" y="197"/>
                    </a:lnTo>
                    <a:lnTo>
                      <a:pt x="241" y="202"/>
                    </a:lnTo>
                    <a:lnTo>
                      <a:pt x="242" y="205"/>
                    </a:lnTo>
                    <a:lnTo>
                      <a:pt x="247" y="208"/>
                    </a:lnTo>
                    <a:lnTo>
                      <a:pt x="248" y="212"/>
                    </a:lnTo>
                    <a:lnTo>
                      <a:pt x="251" y="222"/>
                    </a:lnTo>
                    <a:lnTo>
                      <a:pt x="249" y="223"/>
                    </a:lnTo>
                    <a:lnTo>
                      <a:pt x="244" y="226"/>
                    </a:lnTo>
                    <a:lnTo>
                      <a:pt x="242" y="237"/>
                    </a:lnTo>
                    <a:lnTo>
                      <a:pt x="239" y="242"/>
                    </a:lnTo>
                    <a:lnTo>
                      <a:pt x="239" y="244"/>
                    </a:lnTo>
                    <a:lnTo>
                      <a:pt x="252" y="239"/>
                    </a:lnTo>
                    <a:lnTo>
                      <a:pt x="258" y="234"/>
                    </a:lnTo>
                    <a:lnTo>
                      <a:pt x="259" y="234"/>
                    </a:lnTo>
                    <a:lnTo>
                      <a:pt x="260" y="237"/>
                    </a:lnTo>
                    <a:lnTo>
                      <a:pt x="260" y="240"/>
                    </a:lnTo>
                    <a:lnTo>
                      <a:pt x="264" y="240"/>
                    </a:lnTo>
                    <a:lnTo>
                      <a:pt x="266" y="234"/>
                    </a:lnTo>
                    <a:lnTo>
                      <a:pt x="270" y="232"/>
                    </a:lnTo>
                    <a:lnTo>
                      <a:pt x="274" y="233"/>
                    </a:lnTo>
                    <a:lnTo>
                      <a:pt x="280" y="238"/>
                    </a:lnTo>
                    <a:lnTo>
                      <a:pt x="281" y="238"/>
                    </a:lnTo>
                    <a:lnTo>
                      <a:pt x="284" y="235"/>
                    </a:lnTo>
                    <a:lnTo>
                      <a:pt x="292" y="233"/>
                    </a:lnTo>
                    <a:lnTo>
                      <a:pt x="295" y="234"/>
                    </a:lnTo>
                    <a:lnTo>
                      <a:pt x="295" y="235"/>
                    </a:lnTo>
                    <a:lnTo>
                      <a:pt x="297" y="239"/>
                    </a:lnTo>
                    <a:lnTo>
                      <a:pt x="305" y="244"/>
                    </a:lnTo>
                    <a:lnTo>
                      <a:pt x="305" y="251"/>
                    </a:lnTo>
                    <a:lnTo>
                      <a:pt x="309" y="257"/>
                    </a:lnTo>
                    <a:lnTo>
                      <a:pt x="311" y="271"/>
                    </a:lnTo>
                    <a:lnTo>
                      <a:pt x="313" y="273"/>
                    </a:lnTo>
                    <a:lnTo>
                      <a:pt x="312" y="288"/>
                    </a:lnTo>
                    <a:lnTo>
                      <a:pt x="309" y="292"/>
                    </a:lnTo>
                    <a:lnTo>
                      <a:pt x="306" y="294"/>
                    </a:lnTo>
                    <a:lnTo>
                      <a:pt x="305" y="297"/>
                    </a:lnTo>
                    <a:lnTo>
                      <a:pt x="306" y="298"/>
                    </a:lnTo>
                    <a:lnTo>
                      <a:pt x="311" y="298"/>
                    </a:lnTo>
                    <a:lnTo>
                      <a:pt x="314" y="294"/>
                    </a:lnTo>
                    <a:lnTo>
                      <a:pt x="317" y="296"/>
                    </a:lnTo>
                    <a:lnTo>
                      <a:pt x="322" y="299"/>
                    </a:lnTo>
                    <a:lnTo>
                      <a:pt x="327" y="307"/>
                    </a:lnTo>
                    <a:lnTo>
                      <a:pt x="332" y="305"/>
                    </a:lnTo>
                    <a:lnTo>
                      <a:pt x="334" y="303"/>
                    </a:lnTo>
                    <a:lnTo>
                      <a:pt x="341" y="302"/>
                    </a:lnTo>
                    <a:lnTo>
                      <a:pt x="343" y="298"/>
                    </a:lnTo>
                    <a:lnTo>
                      <a:pt x="348" y="292"/>
                    </a:lnTo>
                    <a:lnTo>
                      <a:pt x="348" y="283"/>
                    </a:lnTo>
                    <a:lnTo>
                      <a:pt x="351" y="281"/>
                    </a:lnTo>
                    <a:lnTo>
                      <a:pt x="357" y="282"/>
                    </a:lnTo>
                    <a:lnTo>
                      <a:pt x="361" y="288"/>
                    </a:lnTo>
                    <a:lnTo>
                      <a:pt x="365" y="286"/>
                    </a:lnTo>
                    <a:lnTo>
                      <a:pt x="378" y="287"/>
                    </a:lnTo>
                    <a:lnTo>
                      <a:pt x="378" y="282"/>
                    </a:lnTo>
                    <a:lnTo>
                      <a:pt x="383" y="276"/>
                    </a:lnTo>
                    <a:lnTo>
                      <a:pt x="383" y="267"/>
                    </a:lnTo>
                    <a:lnTo>
                      <a:pt x="384" y="262"/>
                    </a:lnTo>
                    <a:lnTo>
                      <a:pt x="389" y="260"/>
                    </a:lnTo>
                    <a:lnTo>
                      <a:pt x="388" y="257"/>
                    </a:lnTo>
                    <a:lnTo>
                      <a:pt x="386" y="257"/>
                    </a:lnTo>
                    <a:lnTo>
                      <a:pt x="387" y="255"/>
                    </a:lnTo>
                    <a:lnTo>
                      <a:pt x="386" y="251"/>
                    </a:lnTo>
                    <a:lnTo>
                      <a:pt x="382" y="251"/>
                    </a:lnTo>
                    <a:lnTo>
                      <a:pt x="376" y="251"/>
                    </a:lnTo>
                    <a:lnTo>
                      <a:pt x="373" y="249"/>
                    </a:lnTo>
                    <a:lnTo>
                      <a:pt x="376" y="244"/>
                    </a:lnTo>
                    <a:lnTo>
                      <a:pt x="375" y="239"/>
                    </a:lnTo>
                    <a:lnTo>
                      <a:pt x="373" y="239"/>
                    </a:lnTo>
                    <a:lnTo>
                      <a:pt x="373" y="238"/>
                    </a:lnTo>
                    <a:lnTo>
                      <a:pt x="382" y="234"/>
                    </a:lnTo>
                    <a:lnTo>
                      <a:pt x="391" y="235"/>
                    </a:lnTo>
                    <a:lnTo>
                      <a:pt x="394" y="239"/>
                    </a:lnTo>
                    <a:lnTo>
                      <a:pt x="397" y="239"/>
                    </a:lnTo>
                    <a:lnTo>
                      <a:pt x="400" y="238"/>
                    </a:lnTo>
                    <a:lnTo>
                      <a:pt x="403" y="244"/>
                    </a:lnTo>
                    <a:lnTo>
                      <a:pt x="404" y="244"/>
                    </a:lnTo>
                    <a:lnTo>
                      <a:pt x="403" y="235"/>
                    </a:lnTo>
                    <a:lnTo>
                      <a:pt x="403" y="230"/>
                    </a:lnTo>
                    <a:lnTo>
                      <a:pt x="400" y="227"/>
                    </a:lnTo>
                    <a:lnTo>
                      <a:pt x="400" y="221"/>
                    </a:lnTo>
                    <a:lnTo>
                      <a:pt x="397" y="221"/>
                    </a:lnTo>
                    <a:lnTo>
                      <a:pt x="393" y="219"/>
                    </a:lnTo>
                    <a:lnTo>
                      <a:pt x="391" y="219"/>
                    </a:lnTo>
                    <a:lnTo>
                      <a:pt x="394" y="211"/>
                    </a:lnTo>
                    <a:lnTo>
                      <a:pt x="398" y="207"/>
                    </a:lnTo>
                    <a:lnTo>
                      <a:pt x="400" y="206"/>
                    </a:lnTo>
                    <a:lnTo>
                      <a:pt x="400" y="203"/>
                    </a:lnTo>
                    <a:lnTo>
                      <a:pt x="397" y="199"/>
                    </a:lnTo>
                    <a:lnTo>
                      <a:pt x="393" y="200"/>
                    </a:lnTo>
                    <a:lnTo>
                      <a:pt x="394" y="186"/>
                    </a:lnTo>
                    <a:lnTo>
                      <a:pt x="387" y="186"/>
                    </a:lnTo>
                    <a:lnTo>
                      <a:pt x="380" y="183"/>
                    </a:lnTo>
                    <a:lnTo>
                      <a:pt x="380" y="180"/>
                    </a:lnTo>
                    <a:lnTo>
                      <a:pt x="380" y="163"/>
                    </a:lnTo>
                    <a:lnTo>
                      <a:pt x="378" y="154"/>
                    </a:lnTo>
                    <a:lnTo>
                      <a:pt x="381" y="152"/>
                    </a:lnTo>
                    <a:lnTo>
                      <a:pt x="382" y="149"/>
                    </a:lnTo>
                    <a:lnTo>
                      <a:pt x="388" y="142"/>
                    </a:lnTo>
                    <a:lnTo>
                      <a:pt x="389" y="140"/>
                    </a:lnTo>
                    <a:lnTo>
                      <a:pt x="389" y="137"/>
                    </a:lnTo>
                    <a:lnTo>
                      <a:pt x="387" y="133"/>
                    </a:lnTo>
                    <a:lnTo>
                      <a:pt x="382" y="131"/>
                    </a:lnTo>
                    <a:lnTo>
                      <a:pt x="380" y="126"/>
                    </a:lnTo>
                    <a:lnTo>
                      <a:pt x="375" y="126"/>
                    </a:lnTo>
                    <a:lnTo>
                      <a:pt x="371" y="120"/>
                    </a:lnTo>
                    <a:lnTo>
                      <a:pt x="370" y="97"/>
                    </a:lnTo>
                    <a:lnTo>
                      <a:pt x="370" y="93"/>
                    </a:lnTo>
                    <a:lnTo>
                      <a:pt x="365" y="92"/>
                    </a:lnTo>
                    <a:lnTo>
                      <a:pt x="360" y="92"/>
                    </a:lnTo>
                    <a:lnTo>
                      <a:pt x="354" y="99"/>
                    </a:lnTo>
                    <a:lnTo>
                      <a:pt x="351" y="99"/>
                    </a:lnTo>
                    <a:lnTo>
                      <a:pt x="351" y="92"/>
                    </a:lnTo>
                    <a:lnTo>
                      <a:pt x="352" y="89"/>
                    </a:lnTo>
                    <a:lnTo>
                      <a:pt x="357" y="88"/>
                    </a:lnTo>
                    <a:lnTo>
                      <a:pt x="357" y="83"/>
                    </a:lnTo>
                    <a:lnTo>
                      <a:pt x="361" y="83"/>
                    </a:lnTo>
                    <a:lnTo>
                      <a:pt x="364" y="79"/>
                    </a:lnTo>
                    <a:lnTo>
                      <a:pt x="367" y="79"/>
                    </a:lnTo>
                    <a:lnTo>
                      <a:pt x="367" y="73"/>
                    </a:lnTo>
                    <a:lnTo>
                      <a:pt x="366" y="72"/>
                    </a:lnTo>
                    <a:lnTo>
                      <a:pt x="361" y="72"/>
                    </a:lnTo>
                    <a:lnTo>
                      <a:pt x="357" y="70"/>
                    </a:lnTo>
                    <a:lnTo>
                      <a:pt x="354" y="67"/>
                    </a:lnTo>
                    <a:lnTo>
                      <a:pt x="349" y="57"/>
                    </a:lnTo>
                    <a:lnTo>
                      <a:pt x="344" y="60"/>
                    </a:lnTo>
                    <a:lnTo>
                      <a:pt x="343" y="58"/>
                    </a:lnTo>
                    <a:lnTo>
                      <a:pt x="343" y="41"/>
                    </a:lnTo>
                    <a:lnTo>
                      <a:pt x="341" y="36"/>
                    </a:lnTo>
                    <a:lnTo>
                      <a:pt x="339" y="36"/>
                    </a:lnTo>
                    <a:lnTo>
                      <a:pt x="339" y="30"/>
                    </a:lnTo>
                    <a:lnTo>
                      <a:pt x="338" y="28"/>
                    </a:lnTo>
                    <a:lnTo>
                      <a:pt x="334" y="28"/>
                    </a:lnTo>
                    <a:lnTo>
                      <a:pt x="333" y="28"/>
                    </a:lnTo>
                    <a:lnTo>
                      <a:pt x="334" y="15"/>
                    </a:lnTo>
                    <a:lnTo>
                      <a:pt x="334" y="14"/>
                    </a:lnTo>
                    <a:lnTo>
                      <a:pt x="330" y="12"/>
                    </a:lnTo>
                    <a:lnTo>
                      <a:pt x="328" y="12"/>
                    </a:lnTo>
                    <a:lnTo>
                      <a:pt x="324" y="15"/>
                    </a:lnTo>
                    <a:lnTo>
                      <a:pt x="323" y="15"/>
                    </a:lnTo>
                    <a:lnTo>
                      <a:pt x="316" y="11"/>
                    </a:lnTo>
                    <a:lnTo>
                      <a:pt x="313" y="11"/>
                    </a:lnTo>
                    <a:lnTo>
                      <a:pt x="312" y="12"/>
                    </a:lnTo>
                    <a:lnTo>
                      <a:pt x="312" y="20"/>
                    </a:lnTo>
                    <a:lnTo>
                      <a:pt x="309" y="24"/>
                    </a:lnTo>
                    <a:lnTo>
                      <a:pt x="296" y="28"/>
                    </a:lnTo>
                    <a:lnTo>
                      <a:pt x="296" y="34"/>
                    </a:lnTo>
                    <a:lnTo>
                      <a:pt x="294" y="38"/>
                    </a:lnTo>
                    <a:lnTo>
                      <a:pt x="280" y="34"/>
                    </a:lnTo>
                    <a:lnTo>
                      <a:pt x="270" y="28"/>
                    </a:lnTo>
                    <a:lnTo>
                      <a:pt x="262" y="27"/>
                    </a:lnTo>
                    <a:lnTo>
                      <a:pt x="259" y="27"/>
                    </a:lnTo>
                    <a:lnTo>
                      <a:pt x="255" y="33"/>
                    </a:lnTo>
                    <a:lnTo>
                      <a:pt x="249" y="34"/>
                    </a:lnTo>
                    <a:lnTo>
                      <a:pt x="247" y="40"/>
                    </a:lnTo>
                    <a:lnTo>
                      <a:pt x="243" y="44"/>
                    </a:lnTo>
                    <a:lnTo>
                      <a:pt x="238" y="41"/>
                    </a:lnTo>
                    <a:lnTo>
                      <a:pt x="230" y="30"/>
                    </a:lnTo>
                    <a:lnTo>
                      <a:pt x="227" y="28"/>
                    </a:lnTo>
                    <a:lnTo>
                      <a:pt x="222" y="28"/>
                    </a:lnTo>
                    <a:lnTo>
                      <a:pt x="216" y="34"/>
                    </a:lnTo>
                    <a:lnTo>
                      <a:pt x="212" y="38"/>
                    </a:lnTo>
                    <a:lnTo>
                      <a:pt x="208" y="39"/>
                    </a:lnTo>
                    <a:lnTo>
                      <a:pt x="203" y="35"/>
                    </a:lnTo>
                    <a:lnTo>
                      <a:pt x="198" y="31"/>
                    </a:lnTo>
                    <a:lnTo>
                      <a:pt x="199" y="28"/>
                    </a:lnTo>
                    <a:lnTo>
                      <a:pt x="203" y="23"/>
                    </a:lnTo>
                    <a:lnTo>
                      <a:pt x="203" y="19"/>
                    </a:lnTo>
                    <a:lnTo>
                      <a:pt x="205" y="1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2" name="Freeform 35">
                <a:extLst>
                  <a:ext uri="{FF2B5EF4-FFF2-40B4-BE49-F238E27FC236}">
                    <a16:creationId xmlns:a16="http://schemas.microsoft.com/office/drawing/2014/main" id="{55409BE6-207B-4887-83AD-C0FE31478153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010942" y="3499197"/>
                <a:ext cx="228600" cy="144463"/>
              </a:xfrm>
              <a:custGeom>
                <a:avLst/>
                <a:gdLst/>
                <a:ahLst/>
                <a:cxnLst>
                  <a:cxn ang="0">
                    <a:pos x="433" y="6"/>
                  </a:cxn>
                  <a:cxn ang="0">
                    <a:pos x="405" y="15"/>
                  </a:cxn>
                  <a:cxn ang="0">
                    <a:pos x="393" y="44"/>
                  </a:cxn>
                  <a:cxn ang="0">
                    <a:pos x="378" y="58"/>
                  </a:cxn>
                  <a:cxn ang="0">
                    <a:pos x="355" y="87"/>
                  </a:cxn>
                  <a:cxn ang="0">
                    <a:pos x="331" y="102"/>
                  </a:cxn>
                  <a:cxn ang="0">
                    <a:pos x="317" y="106"/>
                  </a:cxn>
                  <a:cxn ang="0">
                    <a:pos x="292" y="109"/>
                  </a:cxn>
                  <a:cxn ang="0">
                    <a:pos x="259" y="113"/>
                  </a:cxn>
                  <a:cxn ang="0">
                    <a:pos x="245" y="122"/>
                  </a:cxn>
                  <a:cxn ang="0">
                    <a:pos x="254" y="136"/>
                  </a:cxn>
                  <a:cxn ang="0">
                    <a:pos x="244" y="152"/>
                  </a:cxn>
                  <a:cxn ang="0">
                    <a:pos x="232" y="159"/>
                  </a:cxn>
                  <a:cxn ang="0">
                    <a:pos x="205" y="166"/>
                  </a:cxn>
                  <a:cxn ang="0">
                    <a:pos x="183" y="170"/>
                  </a:cxn>
                  <a:cxn ang="0">
                    <a:pos x="153" y="183"/>
                  </a:cxn>
                  <a:cxn ang="0">
                    <a:pos x="136" y="192"/>
                  </a:cxn>
                  <a:cxn ang="0">
                    <a:pos x="123" y="184"/>
                  </a:cxn>
                  <a:cxn ang="0">
                    <a:pos x="113" y="177"/>
                  </a:cxn>
                  <a:cxn ang="0">
                    <a:pos x="105" y="187"/>
                  </a:cxn>
                  <a:cxn ang="0">
                    <a:pos x="77" y="198"/>
                  </a:cxn>
                  <a:cxn ang="0">
                    <a:pos x="60" y="197"/>
                  </a:cxn>
                  <a:cxn ang="0">
                    <a:pos x="38" y="226"/>
                  </a:cxn>
                  <a:cxn ang="0">
                    <a:pos x="11" y="272"/>
                  </a:cxn>
                  <a:cxn ang="0">
                    <a:pos x="3" y="310"/>
                  </a:cxn>
                  <a:cxn ang="0">
                    <a:pos x="13" y="361"/>
                  </a:cxn>
                  <a:cxn ang="0">
                    <a:pos x="58" y="431"/>
                  </a:cxn>
                  <a:cxn ang="0">
                    <a:pos x="97" y="437"/>
                  </a:cxn>
                  <a:cxn ang="0">
                    <a:pos x="157" y="404"/>
                  </a:cxn>
                  <a:cxn ang="0">
                    <a:pos x="207" y="416"/>
                  </a:cxn>
                  <a:cxn ang="0">
                    <a:pos x="241" y="402"/>
                  </a:cxn>
                  <a:cxn ang="0">
                    <a:pos x="242" y="360"/>
                  </a:cxn>
                  <a:cxn ang="0">
                    <a:pos x="263" y="334"/>
                  </a:cxn>
                  <a:cxn ang="0">
                    <a:pos x="306" y="324"/>
                  </a:cxn>
                  <a:cxn ang="0">
                    <a:pos x="336" y="361"/>
                  </a:cxn>
                  <a:cxn ang="0">
                    <a:pos x="365" y="365"/>
                  </a:cxn>
                  <a:cxn ang="0">
                    <a:pos x="446" y="367"/>
                  </a:cxn>
                  <a:cxn ang="0">
                    <a:pos x="480" y="345"/>
                  </a:cxn>
                  <a:cxn ang="0">
                    <a:pos x="518" y="339"/>
                  </a:cxn>
                  <a:cxn ang="0">
                    <a:pos x="561" y="328"/>
                  </a:cxn>
                  <a:cxn ang="0">
                    <a:pos x="569" y="337"/>
                  </a:cxn>
                  <a:cxn ang="0">
                    <a:pos x="592" y="322"/>
                  </a:cxn>
                  <a:cxn ang="0">
                    <a:pos x="650" y="318"/>
                  </a:cxn>
                  <a:cxn ang="0">
                    <a:pos x="682" y="334"/>
                  </a:cxn>
                  <a:cxn ang="0">
                    <a:pos x="712" y="316"/>
                  </a:cxn>
                  <a:cxn ang="0">
                    <a:pos x="675" y="276"/>
                  </a:cxn>
                  <a:cxn ang="0">
                    <a:pos x="657" y="253"/>
                  </a:cxn>
                  <a:cxn ang="0">
                    <a:pos x="637" y="226"/>
                  </a:cxn>
                  <a:cxn ang="0">
                    <a:pos x="593" y="192"/>
                  </a:cxn>
                  <a:cxn ang="0">
                    <a:pos x="587" y="166"/>
                  </a:cxn>
                  <a:cxn ang="0">
                    <a:pos x="546" y="152"/>
                  </a:cxn>
                  <a:cxn ang="0">
                    <a:pos x="517" y="129"/>
                  </a:cxn>
                  <a:cxn ang="0">
                    <a:pos x="494" y="105"/>
                  </a:cxn>
                  <a:cxn ang="0">
                    <a:pos x="496" y="55"/>
                  </a:cxn>
                  <a:cxn ang="0">
                    <a:pos x="453" y="0"/>
                  </a:cxn>
                </a:cxnLst>
                <a:rect l="0" t="0" r="r" b="b"/>
                <a:pathLst>
                  <a:path w="718" h="451">
                    <a:moveTo>
                      <a:pt x="453" y="0"/>
                    </a:moveTo>
                    <a:lnTo>
                      <a:pt x="442" y="3"/>
                    </a:lnTo>
                    <a:lnTo>
                      <a:pt x="433" y="6"/>
                    </a:lnTo>
                    <a:lnTo>
                      <a:pt x="417" y="7"/>
                    </a:lnTo>
                    <a:lnTo>
                      <a:pt x="411" y="10"/>
                    </a:lnTo>
                    <a:lnTo>
                      <a:pt x="405" y="15"/>
                    </a:lnTo>
                    <a:lnTo>
                      <a:pt x="400" y="26"/>
                    </a:lnTo>
                    <a:lnTo>
                      <a:pt x="400" y="42"/>
                    </a:lnTo>
                    <a:lnTo>
                      <a:pt x="393" y="44"/>
                    </a:lnTo>
                    <a:lnTo>
                      <a:pt x="387" y="54"/>
                    </a:lnTo>
                    <a:lnTo>
                      <a:pt x="383" y="57"/>
                    </a:lnTo>
                    <a:lnTo>
                      <a:pt x="378" y="58"/>
                    </a:lnTo>
                    <a:lnTo>
                      <a:pt x="362" y="74"/>
                    </a:lnTo>
                    <a:lnTo>
                      <a:pt x="358" y="84"/>
                    </a:lnTo>
                    <a:lnTo>
                      <a:pt x="355" y="87"/>
                    </a:lnTo>
                    <a:lnTo>
                      <a:pt x="342" y="93"/>
                    </a:lnTo>
                    <a:lnTo>
                      <a:pt x="336" y="95"/>
                    </a:lnTo>
                    <a:lnTo>
                      <a:pt x="331" y="102"/>
                    </a:lnTo>
                    <a:lnTo>
                      <a:pt x="329" y="105"/>
                    </a:lnTo>
                    <a:lnTo>
                      <a:pt x="322" y="108"/>
                    </a:lnTo>
                    <a:lnTo>
                      <a:pt x="317" y="106"/>
                    </a:lnTo>
                    <a:lnTo>
                      <a:pt x="309" y="106"/>
                    </a:lnTo>
                    <a:lnTo>
                      <a:pt x="302" y="108"/>
                    </a:lnTo>
                    <a:lnTo>
                      <a:pt x="292" y="109"/>
                    </a:lnTo>
                    <a:lnTo>
                      <a:pt x="290" y="112"/>
                    </a:lnTo>
                    <a:lnTo>
                      <a:pt x="270" y="112"/>
                    </a:lnTo>
                    <a:lnTo>
                      <a:pt x="259" y="113"/>
                    </a:lnTo>
                    <a:lnTo>
                      <a:pt x="249" y="117"/>
                    </a:lnTo>
                    <a:lnTo>
                      <a:pt x="247" y="118"/>
                    </a:lnTo>
                    <a:lnTo>
                      <a:pt x="245" y="122"/>
                    </a:lnTo>
                    <a:lnTo>
                      <a:pt x="245" y="124"/>
                    </a:lnTo>
                    <a:lnTo>
                      <a:pt x="252" y="129"/>
                    </a:lnTo>
                    <a:lnTo>
                      <a:pt x="254" y="136"/>
                    </a:lnTo>
                    <a:lnTo>
                      <a:pt x="252" y="140"/>
                    </a:lnTo>
                    <a:lnTo>
                      <a:pt x="247" y="144"/>
                    </a:lnTo>
                    <a:lnTo>
                      <a:pt x="244" y="152"/>
                    </a:lnTo>
                    <a:lnTo>
                      <a:pt x="239" y="155"/>
                    </a:lnTo>
                    <a:lnTo>
                      <a:pt x="234" y="156"/>
                    </a:lnTo>
                    <a:lnTo>
                      <a:pt x="232" y="159"/>
                    </a:lnTo>
                    <a:lnTo>
                      <a:pt x="231" y="165"/>
                    </a:lnTo>
                    <a:lnTo>
                      <a:pt x="229" y="166"/>
                    </a:lnTo>
                    <a:lnTo>
                      <a:pt x="205" y="166"/>
                    </a:lnTo>
                    <a:lnTo>
                      <a:pt x="198" y="170"/>
                    </a:lnTo>
                    <a:lnTo>
                      <a:pt x="189" y="170"/>
                    </a:lnTo>
                    <a:lnTo>
                      <a:pt x="183" y="170"/>
                    </a:lnTo>
                    <a:lnTo>
                      <a:pt x="161" y="177"/>
                    </a:lnTo>
                    <a:lnTo>
                      <a:pt x="157" y="181"/>
                    </a:lnTo>
                    <a:lnTo>
                      <a:pt x="153" y="183"/>
                    </a:lnTo>
                    <a:lnTo>
                      <a:pt x="147" y="187"/>
                    </a:lnTo>
                    <a:lnTo>
                      <a:pt x="139" y="188"/>
                    </a:lnTo>
                    <a:lnTo>
                      <a:pt x="136" y="192"/>
                    </a:lnTo>
                    <a:lnTo>
                      <a:pt x="132" y="193"/>
                    </a:lnTo>
                    <a:lnTo>
                      <a:pt x="125" y="187"/>
                    </a:lnTo>
                    <a:lnTo>
                      <a:pt x="123" y="184"/>
                    </a:lnTo>
                    <a:lnTo>
                      <a:pt x="119" y="178"/>
                    </a:lnTo>
                    <a:lnTo>
                      <a:pt x="116" y="177"/>
                    </a:lnTo>
                    <a:lnTo>
                      <a:pt x="113" y="177"/>
                    </a:lnTo>
                    <a:lnTo>
                      <a:pt x="112" y="179"/>
                    </a:lnTo>
                    <a:lnTo>
                      <a:pt x="108" y="179"/>
                    </a:lnTo>
                    <a:lnTo>
                      <a:pt x="105" y="187"/>
                    </a:lnTo>
                    <a:lnTo>
                      <a:pt x="92" y="189"/>
                    </a:lnTo>
                    <a:lnTo>
                      <a:pt x="82" y="197"/>
                    </a:lnTo>
                    <a:lnTo>
                      <a:pt x="77" y="198"/>
                    </a:lnTo>
                    <a:lnTo>
                      <a:pt x="71" y="195"/>
                    </a:lnTo>
                    <a:lnTo>
                      <a:pt x="66" y="195"/>
                    </a:lnTo>
                    <a:lnTo>
                      <a:pt x="60" y="197"/>
                    </a:lnTo>
                    <a:lnTo>
                      <a:pt x="51" y="198"/>
                    </a:lnTo>
                    <a:lnTo>
                      <a:pt x="48" y="200"/>
                    </a:lnTo>
                    <a:lnTo>
                      <a:pt x="38" y="226"/>
                    </a:lnTo>
                    <a:lnTo>
                      <a:pt x="28" y="241"/>
                    </a:lnTo>
                    <a:lnTo>
                      <a:pt x="21" y="257"/>
                    </a:lnTo>
                    <a:lnTo>
                      <a:pt x="11" y="272"/>
                    </a:lnTo>
                    <a:lnTo>
                      <a:pt x="0" y="283"/>
                    </a:lnTo>
                    <a:lnTo>
                      <a:pt x="0" y="296"/>
                    </a:lnTo>
                    <a:lnTo>
                      <a:pt x="3" y="310"/>
                    </a:lnTo>
                    <a:lnTo>
                      <a:pt x="2" y="327"/>
                    </a:lnTo>
                    <a:lnTo>
                      <a:pt x="3" y="343"/>
                    </a:lnTo>
                    <a:lnTo>
                      <a:pt x="13" y="361"/>
                    </a:lnTo>
                    <a:lnTo>
                      <a:pt x="22" y="372"/>
                    </a:lnTo>
                    <a:lnTo>
                      <a:pt x="46" y="419"/>
                    </a:lnTo>
                    <a:lnTo>
                      <a:pt x="58" y="431"/>
                    </a:lnTo>
                    <a:lnTo>
                      <a:pt x="81" y="451"/>
                    </a:lnTo>
                    <a:lnTo>
                      <a:pt x="88" y="451"/>
                    </a:lnTo>
                    <a:lnTo>
                      <a:pt x="97" y="437"/>
                    </a:lnTo>
                    <a:lnTo>
                      <a:pt x="114" y="421"/>
                    </a:lnTo>
                    <a:lnTo>
                      <a:pt x="137" y="407"/>
                    </a:lnTo>
                    <a:lnTo>
                      <a:pt x="157" y="404"/>
                    </a:lnTo>
                    <a:lnTo>
                      <a:pt x="174" y="414"/>
                    </a:lnTo>
                    <a:lnTo>
                      <a:pt x="191" y="420"/>
                    </a:lnTo>
                    <a:lnTo>
                      <a:pt x="207" y="416"/>
                    </a:lnTo>
                    <a:lnTo>
                      <a:pt x="222" y="409"/>
                    </a:lnTo>
                    <a:lnTo>
                      <a:pt x="228" y="404"/>
                    </a:lnTo>
                    <a:lnTo>
                      <a:pt x="241" y="402"/>
                    </a:lnTo>
                    <a:lnTo>
                      <a:pt x="238" y="393"/>
                    </a:lnTo>
                    <a:lnTo>
                      <a:pt x="239" y="374"/>
                    </a:lnTo>
                    <a:lnTo>
                      <a:pt x="242" y="360"/>
                    </a:lnTo>
                    <a:lnTo>
                      <a:pt x="250" y="355"/>
                    </a:lnTo>
                    <a:lnTo>
                      <a:pt x="257" y="340"/>
                    </a:lnTo>
                    <a:lnTo>
                      <a:pt x="263" y="334"/>
                    </a:lnTo>
                    <a:lnTo>
                      <a:pt x="276" y="323"/>
                    </a:lnTo>
                    <a:lnTo>
                      <a:pt x="290" y="323"/>
                    </a:lnTo>
                    <a:lnTo>
                      <a:pt x="306" y="324"/>
                    </a:lnTo>
                    <a:lnTo>
                      <a:pt x="313" y="334"/>
                    </a:lnTo>
                    <a:lnTo>
                      <a:pt x="315" y="343"/>
                    </a:lnTo>
                    <a:lnTo>
                      <a:pt x="336" y="361"/>
                    </a:lnTo>
                    <a:lnTo>
                      <a:pt x="344" y="364"/>
                    </a:lnTo>
                    <a:lnTo>
                      <a:pt x="351" y="355"/>
                    </a:lnTo>
                    <a:lnTo>
                      <a:pt x="365" y="365"/>
                    </a:lnTo>
                    <a:lnTo>
                      <a:pt x="388" y="371"/>
                    </a:lnTo>
                    <a:lnTo>
                      <a:pt x="438" y="371"/>
                    </a:lnTo>
                    <a:lnTo>
                      <a:pt x="446" y="367"/>
                    </a:lnTo>
                    <a:lnTo>
                      <a:pt x="448" y="350"/>
                    </a:lnTo>
                    <a:lnTo>
                      <a:pt x="462" y="342"/>
                    </a:lnTo>
                    <a:lnTo>
                      <a:pt x="480" y="345"/>
                    </a:lnTo>
                    <a:lnTo>
                      <a:pt x="489" y="350"/>
                    </a:lnTo>
                    <a:lnTo>
                      <a:pt x="507" y="345"/>
                    </a:lnTo>
                    <a:lnTo>
                      <a:pt x="518" y="339"/>
                    </a:lnTo>
                    <a:lnTo>
                      <a:pt x="544" y="334"/>
                    </a:lnTo>
                    <a:lnTo>
                      <a:pt x="555" y="328"/>
                    </a:lnTo>
                    <a:lnTo>
                      <a:pt x="561" y="328"/>
                    </a:lnTo>
                    <a:lnTo>
                      <a:pt x="562" y="334"/>
                    </a:lnTo>
                    <a:lnTo>
                      <a:pt x="561" y="334"/>
                    </a:lnTo>
                    <a:lnTo>
                      <a:pt x="569" y="337"/>
                    </a:lnTo>
                    <a:lnTo>
                      <a:pt x="576" y="334"/>
                    </a:lnTo>
                    <a:lnTo>
                      <a:pt x="588" y="334"/>
                    </a:lnTo>
                    <a:lnTo>
                      <a:pt x="592" y="322"/>
                    </a:lnTo>
                    <a:lnTo>
                      <a:pt x="612" y="327"/>
                    </a:lnTo>
                    <a:lnTo>
                      <a:pt x="635" y="323"/>
                    </a:lnTo>
                    <a:lnTo>
                      <a:pt x="650" y="318"/>
                    </a:lnTo>
                    <a:lnTo>
                      <a:pt x="663" y="334"/>
                    </a:lnTo>
                    <a:lnTo>
                      <a:pt x="670" y="327"/>
                    </a:lnTo>
                    <a:lnTo>
                      <a:pt x="682" y="334"/>
                    </a:lnTo>
                    <a:lnTo>
                      <a:pt x="690" y="323"/>
                    </a:lnTo>
                    <a:lnTo>
                      <a:pt x="718" y="323"/>
                    </a:lnTo>
                    <a:lnTo>
                      <a:pt x="712" y="316"/>
                    </a:lnTo>
                    <a:lnTo>
                      <a:pt x="711" y="305"/>
                    </a:lnTo>
                    <a:lnTo>
                      <a:pt x="705" y="296"/>
                    </a:lnTo>
                    <a:lnTo>
                      <a:pt x="675" y="276"/>
                    </a:lnTo>
                    <a:lnTo>
                      <a:pt x="666" y="273"/>
                    </a:lnTo>
                    <a:lnTo>
                      <a:pt x="664" y="262"/>
                    </a:lnTo>
                    <a:lnTo>
                      <a:pt x="657" y="253"/>
                    </a:lnTo>
                    <a:lnTo>
                      <a:pt x="653" y="242"/>
                    </a:lnTo>
                    <a:lnTo>
                      <a:pt x="648" y="232"/>
                    </a:lnTo>
                    <a:lnTo>
                      <a:pt x="637" y="226"/>
                    </a:lnTo>
                    <a:lnTo>
                      <a:pt x="630" y="216"/>
                    </a:lnTo>
                    <a:lnTo>
                      <a:pt x="612" y="204"/>
                    </a:lnTo>
                    <a:lnTo>
                      <a:pt x="593" y="192"/>
                    </a:lnTo>
                    <a:lnTo>
                      <a:pt x="587" y="181"/>
                    </a:lnTo>
                    <a:lnTo>
                      <a:pt x="588" y="171"/>
                    </a:lnTo>
                    <a:lnTo>
                      <a:pt x="587" y="166"/>
                    </a:lnTo>
                    <a:lnTo>
                      <a:pt x="577" y="159"/>
                    </a:lnTo>
                    <a:lnTo>
                      <a:pt x="569" y="152"/>
                    </a:lnTo>
                    <a:lnTo>
                      <a:pt x="546" y="152"/>
                    </a:lnTo>
                    <a:lnTo>
                      <a:pt x="535" y="148"/>
                    </a:lnTo>
                    <a:lnTo>
                      <a:pt x="530" y="133"/>
                    </a:lnTo>
                    <a:lnTo>
                      <a:pt x="517" y="129"/>
                    </a:lnTo>
                    <a:lnTo>
                      <a:pt x="506" y="128"/>
                    </a:lnTo>
                    <a:lnTo>
                      <a:pt x="496" y="118"/>
                    </a:lnTo>
                    <a:lnTo>
                      <a:pt x="494" y="105"/>
                    </a:lnTo>
                    <a:lnTo>
                      <a:pt x="496" y="89"/>
                    </a:lnTo>
                    <a:lnTo>
                      <a:pt x="501" y="71"/>
                    </a:lnTo>
                    <a:lnTo>
                      <a:pt x="496" y="55"/>
                    </a:lnTo>
                    <a:lnTo>
                      <a:pt x="480" y="34"/>
                    </a:lnTo>
                    <a:lnTo>
                      <a:pt x="463" y="15"/>
                    </a:lnTo>
                    <a:lnTo>
                      <a:pt x="453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3" name="Freeform 36">
                <a:extLst>
                  <a:ext uri="{FF2B5EF4-FFF2-40B4-BE49-F238E27FC236}">
                    <a16:creationId xmlns:a16="http://schemas.microsoft.com/office/drawing/2014/main" id="{AE403A3F-419E-42EE-89C5-D6DB8DE5ABEC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912518" y="3651597"/>
                <a:ext cx="96838" cy="109538"/>
              </a:xfrm>
              <a:custGeom>
                <a:avLst/>
                <a:gdLst/>
                <a:ahLst/>
                <a:cxnLst>
                  <a:cxn ang="0">
                    <a:pos x="120" y="330"/>
                  </a:cxn>
                  <a:cxn ang="0">
                    <a:pos x="97" y="305"/>
                  </a:cxn>
                  <a:cxn ang="0">
                    <a:pos x="54" y="262"/>
                  </a:cxn>
                  <a:cxn ang="0">
                    <a:pos x="34" y="237"/>
                  </a:cxn>
                  <a:cxn ang="0">
                    <a:pos x="17" y="208"/>
                  </a:cxn>
                  <a:cxn ang="0">
                    <a:pos x="4" y="177"/>
                  </a:cxn>
                  <a:cxn ang="0">
                    <a:pos x="4" y="167"/>
                  </a:cxn>
                  <a:cxn ang="0">
                    <a:pos x="17" y="156"/>
                  </a:cxn>
                  <a:cxn ang="0">
                    <a:pos x="27" y="138"/>
                  </a:cxn>
                  <a:cxn ang="0">
                    <a:pos x="31" y="113"/>
                  </a:cxn>
                  <a:cxn ang="0">
                    <a:pos x="45" y="122"/>
                  </a:cxn>
                  <a:cxn ang="0">
                    <a:pos x="60" y="120"/>
                  </a:cxn>
                  <a:cxn ang="0">
                    <a:pos x="47" y="115"/>
                  </a:cxn>
                  <a:cxn ang="0">
                    <a:pos x="34" y="105"/>
                  </a:cxn>
                  <a:cxn ang="0">
                    <a:pos x="33" y="94"/>
                  </a:cxn>
                  <a:cxn ang="0">
                    <a:pos x="43" y="89"/>
                  </a:cxn>
                  <a:cxn ang="0">
                    <a:pos x="66" y="68"/>
                  </a:cxn>
                  <a:cxn ang="0">
                    <a:pos x="135" y="63"/>
                  </a:cxn>
                  <a:cxn ang="0">
                    <a:pos x="131" y="20"/>
                  </a:cxn>
                  <a:cxn ang="0">
                    <a:pos x="151" y="2"/>
                  </a:cxn>
                  <a:cxn ang="0">
                    <a:pos x="185" y="0"/>
                  </a:cxn>
                  <a:cxn ang="0">
                    <a:pos x="237" y="5"/>
                  </a:cxn>
                  <a:cxn ang="0">
                    <a:pos x="239" y="22"/>
                  </a:cxn>
                  <a:cxn ang="0">
                    <a:pos x="239" y="59"/>
                  </a:cxn>
                  <a:cxn ang="0">
                    <a:pos x="264" y="41"/>
                  </a:cxn>
                  <a:cxn ang="0">
                    <a:pos x="303" y="61"/>
                  </a:cxn>
                  <a:cxn ang="0">
                    <a:pos x="286" y="111"/>
                  </a:cxn>
                  <a:cxn ang="0">
                    <a:pos x="289" y="142"/>
                  </a:cxn>
                  <a:cxn ang="0">
                    <a:pos x="299" y="186"/>
                  </a:cxn>
                  <a:cxn ang="0">
                    <a:pos x="293" y="236"/>
                  </a:cxn>
                  <a:cxn ang="0">
                    <a:pos x="272" y="258"/>
                  </a:cxn>
                  <a:cxn ang="0">
                    <a:pos x="229" y="245"/>
                  </a:cxn>
                  <a:cxn ang="0">
                    <a:pos x="212" y="229"/>
                  </a:cxn>
                  <a:cxn ang="0">
                    <a:pos x="192" y="248"/>
                  </a:cxn>
                  <a:cxn ang="0">
                    <a:pos x="159" y="266"/>
                  </a:cxn>
                  <a:cxn ang="0">
                    <a:pos x="153" y="287"/>
                  </a:cxn>
                  <a:cxn ang="0">
                    <a:pos x="160" y="314"/>
                  </a:cxn>
                  <a:cxn ang="0">
                    <a:pos x="146" y="318"/>
                  </a:cxn>
                  <a:cxn ang="0">
                    <a:pos x="129" y="328"/>
                  </a:cxn>
                </a:cxnLst>
                <a:rect l="0" t="0" r="r" b="b"/>
                <a:pathLst>
                  <a:path w="304" h="343">
                    <a:moveTo>
                      <a:pt x="127" y="343"/>
                    </a:moveTo>
                    <a:lnTo>
                      <a:pt x="120" y="330"/>
                    </a:lnTo>
                    <a:lnTo>
                      <a:pt x="110" y="320"/>
                    </a:lnTo>
                    <a:lnTo>
                      <a:pt x="97" y="305"/>
                    </a:lnTo>
                    <a:lnTo>
                      <a:pt x="61" y="274"/>
                    </a:lnTo>
                    <a:lnTo>
                      <a:pt x="54" y="262"/>
                    </a:lnTo>
                    <a:lnTo>
                      <a:pt x="45" y="251"/>
                    </a:lnTo>
                    <a:lnTo>
                      <a:pt x="34" y="237"/>
                    </a:lnTo>
                    <a:lnTo>
                      <a:pt x="27" y="231"/>
                    </a:lnTo>
                    <a:lnTo>
                      <a:pt x="17" y="208"/>
                    </a:lnTo>
                    <a:lnTo>
                      <a:pt x="13" y="194"/>
                    </a:lnTo>
                    <a:lnTo>
                      <a:pt x="4" y="177"/>
                    </a:lnTo>
                    <a:lnTo>
                      <a:pt x="0" y="169"/>
                    </a:lnTo>
                    <a:lnTo>
                      <a:pt x="4" y="167"/>
                    </a:lnTo>
                    <a:lnTo>
                      <a:pt x="12" y="165"/>
                    </a:lnTo>
                    <a:lnTo>
                      <a:pt x="17" y="156"/>
                    </a:lnTo>
                    <a:lnTo>
                      <a:pt x="24" y="150"/>
                    </a:lnTo>
                    <a:lnTo>
                      <a:pt x="27" y="138"/>
                    </a:lnTo>
                    <a:lnTo>
                      <a:pt x="28" y="113"/>
                    </a:lnTo>
                    <a:lnTo>
                      <a:pt x="31" y="113"/>
                    </a:lnTo>
                    <a:lnTo>
                      <a:pt x="36" y="118"/>
                    </a:lnTo>
                    <a:lnTo>
                      <a:pt x="45" y="122"/>
                    </a:lnTo>
                    <a:lnTo>
                      <a:pt x="57" y="122"/>
                    </a:lnTo>
                    <a:lnTo>
                      <a:pt x="60" y="120"/>
                    </a:lnTo>
                    <a:lnTo>
                      <a:pt x="56" y="117"/>
                    </a:lnTo>
                    <a:lnTo>
                      <a:pt x="47" y="115"/>
                    </a:lnTo>
                    <a:lnTo>
                      <a:pt x="40" y="110"/>
                    </a:lnTo>
                    <a:lnTo>
                      <a:pt x="34" y="105"/>
                    </a:lnTo>
                    <a:lnTo>
                      <a:pt x="30" y="99"/>
                    </a:lnTo>
                    <a:lnTo>
                      <a:pt x="33" y="94"/>
                    </a:lnTo>
                    <a:lnTo>
                      <a:pt x="40" y="94"/>
                    </a:lnTo>
                    <a:lnTo>
                      <a:pt x="43" y="89"/>
                    </a:lnTo>
                    <a:lnTo>
                      <a:pt x="43" y="73"/>
                    </a:lnTo>
                    <a:lnTo>
                      <a:pt x="66" y="68"/>
                    </a:lnTo>
                    <a:lnTo>
                      <a:pt x="137" y="65"/>
                    </a:lnTo>
                    <a:lnTo>
                      <a:pt x="135" y="63"/>
                    </a:lnTo>
                    <a:lnTo>
                      <a:pt x="132" y="43"/>
                    </a:lnTo>
                    <a:lnTo>
                      <a:pt x="131" y="20"/>
                    </a:lnTo>
                    <a:lnTo>
                      <a:pt x="137" y="5"/>
                    </a:lnTo>
                    <a:lnTo>
                      <a:pt x="151" y="2"/>
                    </a:lnTo>
                    <a:lnTo>
                      <a:pt x="165" y="4"/>
                    </a:lnTo>
                    <a:lnTo>
                      <a:pt x="185" y="0"/>
                    </a:lnTo>
                    <a:lnTo>
                      <a:pt x="201" y="4"/>
                    </a:lnTo>
                    <a:lnTo>
                      <a:pt x="237" y="5"/>
                    </a:lnTo>
                    <a:lnTo>
                      <a:pt x="245" y="8"/>
                    </a:lnTo>
                    <a:lnTo>
                      <a:pt x="239" y="22"/>
                    </a:lnTo>
                    <a:lnTo>
                      <a:pt x="238" y="41"/>
                    </a:lnTo>
                    <a:lnTo>
                      <a:pt x="239" y="59"/>
                    </a:lnTo>
                    <a:lnTo>
                      <a:pt x="248" y="64"/>
                    </a:lnTo>
                    <a:lnTo>
                      <a:pt x="264" y="41"/>
                    </a:lnTo>
                    <a:lnTo>
                      <a:pt x="293" y="48"/>
                    </a:lnTo>
                    <a:lnTo>
                      <a:pt x="303" y="61"/>
                    </a:lnTo>
                    <a:lnTo>
                      <a:pt x="304" y="81"/>
                    </a:lnTo>
                    <a:lnTo>
                      <a:pt x="286" y="111"/>
                    </a:lnTo>
                    <a:lnTo>
                      <a:pt x="285" y="128"/>
                    </a:lnTo>
                    <a:lnTo>
                      <a:pt x="289" y="142"/>
                    </a:lnTo>
                    <a:lnTo>
                      <a:pt x="300" y="170"/>
                    </a:lnTo>
                    <a:lnTo>
                      <a:pt x="299" y="186"/>
                    </a:lnTo>
                    <a:lnTo>
                      <a:pt x="296" y="199"/>
                    </a:lnTo>
                    <a:lnTo>
                      <a:pt x="293" y="236"/>
                    </a:lnTo>
                    <a:lnTo>
                      <a:pt x="288" y="253"/>
                    </a:lnTo>
                    <a:lnTo>
                      <a:pt x="272" y="258"/>
                    </a:lnTo>
                    <a:lnTo>
                      <a:pt x="254" y="242"/>
                    </a:lnTo>
                    <a:lnTo>
                      <a:pt x="229" y="245"/>
                    </a:lnTo>
                    <a:lnTo>
                      <a:pt x="219" y="234"/>
                    </a:lnTo>
                    <a:lnTo>
                      <a:pt x="212" y="229"/>
                    </a:lnTo>
                    <a:lnTo>
                      <a:pt x="201" y="237"/>
                    </a:lnTo>
                    <a:lnTo>
                      <a:pt x="192" y="248"/>
                    </a:lnTo>
                    <a:lnTo>
                      <a:pt x="169" y="257"/>
                    </a:lnTo>
                    <a:lnTo>
                      <a:pt x="159" y="266"/>
                    </a:lnTo>
                    <a:lnTo>
                      <a:pt x="154" y="274"/>
                    </a:lnTo>
                    <a:lnTo>
                      <a:pt x="153" y="287"/>
                    </a:lnTo>
                    <a:lnTo>
                      <a:pt x="158" y="299"/>
                    </a:lnTo>
                    <a:lnTo>
                      <a:pt x="160" y="314"/>
                    </a:lnTo>
                    <a:lnTo>
                      <a:pt x="158" y="318"/>
                    </a:lnTo>
                    <a:lnTo>
                      <a:pt x="146" y="318"/>
                    </a:lnTo>
                    <a:lnTo>
                      <a:pt x="135" y="321"/>
                    </a:lnTo>
                    <a:lnTo>
                      <a:pt x="129" y="328"/>
                    </a:lnTo>
                    <a:lnTo>
                      <a:pt x="127" y="34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4" name="Freeform 37">
                <a:extLst>
                  <a:ext uri="{FF2B5EF4-FFF2-40B4-BE49-F238E27FC236}">
                    <a16:creationId xmlns:a16="http://schemas.microsoft.com/office/drawing/2014/main" id="{88DDBFDF-1919-46C3-B767-EF75994F31FB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466431" y="3449984"/>
                <a:ext cx="53975" cy="14288"/>
              </a:xfrm>
              <a:custGeom>
                <a:avLst/>
                <a:gdLst/>
                <a:ahLst/>
                <a:cxnLst>
                  <a:cxn ang="0">
                    <a:pos x="4" y="44"/>
                  </a:cxn>
                  <a:cxn ang="0">
                    <a:pos x="8" y="38"/>
                  </a:cxn>
                  <a:cxn ang="0">
                    <a:pos x="47" y="34"/>
                  </a:cxn>
                  <a:cxn ang="0">
                    <a:pos x="55" y="34"/>
                  </a:cxn>
                  <a:cxn ang="0">
                    <a:pos x="56" y="34"/>
                  </a:cxn>
                  <a:cxn ang="0">
                    <a:pos x="59" y="27"/>
                  </a:cxn>
                  <a:cxn ang="0">
                    <a:pos x="64" y="26"/>
                  </a:cxn>
                  <a:cxn ang="0">
                    <a:pos x="67" y="27"/>
                  </a:cxn>
                  <a:cxn ang="0">
                    <a:pos x="80" y="26"/>
                  </a:cxn>
                  <a:cxn ang="0">
                    <a:pos x="88" y="22"/>
                  </a:cxn>
                  <a:cxn ang="0">
                    <a:pos x="92" y="17"/>
                  </a:cxn>
                  <a:cxn ang="0">
                    <a:pos x="94" y="16"/>
                  </a:cxn>
                  <a:cxn ang="0">
                    <a:pos x="101" y="17"/>
                  </a:cxn>
                  <a:cxn ang="0">
                    <a:pos x="104" y="21"/>
                  </a:cxn>
                  <a:cxn ang="0">
                    <a:pos x="112" y="23"/>
                  </a:cxn>
                  <a:cxn ang="0">
                    <a:pos x="120" y="28"/>
                  </a:cxn>
                  <a:cxn ang="0">
                    <a:pos x="128" y="29"/>
                  </a:cxn>
                  <a:cxn ang="0">
                    <a:pos x="136" y="33"/>
                  </a:cxn>
                  <a:cxn ang="0">
                    <a:pos x="144" y="33"/>
                  </a:cxn>
                  <a:cxn ang="0">
                    <a:pos x="146" y="34"/>
                  </a:cxn>
                  <a:cxn ang="0">
                    <a:pos x="152" y="31"/>
                  </a:cxn>
                  <a:cxn ang="0">
                    <a:pos x="164" y="28"/>
                  </a:cxn>
                  <a:cxn ang="0">
                    <a:pos x="168" y="24"/>
                  </a:cxn>
                  <a:cxn ang="0">
                    <a:pos x="168" y="21"/>
                  </a:cxn>
                  <a:cxn ang="0">
                    <a:pos x="168" y="16"/>
                  </a:cxn>
                  <a:cxn ang="0">
                    <a:pos x="167" y="16"/>
                  </a:cxn>
                  <a:cxn ang="0">
                    <a:pos x="164" y="16"/>
                  </a:cxn>
                  <a:cxn ang="0">
                    <a:pos x="161" y="15"/>
                  </a:cxn>
                  <a:cxn ang="0">
                    <a:pos x="156" y="15"/>
                  </a:cxn>
                  <a:cxn ang="0">
                    <a:pos x="152" y="16"/>
                  </a:cxn>
                  <a:cxn ang="0">
                    <a:pos x="141" y="21"/>
                  </a:cxn>
                  <a:cxn ang="0">
                    <a:pos x="136" y="20"/>
                  </a:cxn>
                  <a:cxn ang="0">
                    <a:pos x="130" y="17"/>
                  </a:cxn>
                  <a:cxn ang="0">
                    <a:pos x="126" y="11"/>
                  </a:cxn>
                  <a:cxn ang="0">
                    <a:pos x="125" y="10"/>
                  </a:cxn>
                  <a:cxn ang="0">
                    <a:pos x="113" y="10"/>
                  </a:cxn>
                  <a:cxn ang="0">
                    <a:pos x="107" y="2"/>
                  </a:cxn>
                  <a:cxn ang="0">
                    <a:pos x="101" y="1"/>
                  </a:cxn>
                  <a:cxn ang="0">
                    <a:pos x="98" y="0"/>
                  </a:cxn>
                  <a:cxn ang="0">
                    <a:pos x="92" y="1"/>
                  </a:cxn>
                  <a:cxn ang="0">
                    <a:pos x="87" y="4"/>
                  </a:cxn>
                  <a:cxn ang="0">
                    <a:pos x="81" y="2"/>
                  </a:cxn>
                  <a:cxn ang="0">
                    <a:pos x="76" y="7"/>
                  </a:cxn>
                  <a:cxn ang="0">
                    <a:pos x="72" y="13"/>
                  </a:cxn>
                  <a:cxn ang="0">
                    <a:pos x="16" y="13"/>
                  </a:cxn>
                  <a:cxn ang="0">
                    <a:pos x="15" y="13"/>
                  </a:cxn>
                  <a:cxn ang="0">
                    <a:pos x="13" y="17"/>
                  </a:cxn>
                  <a:cxn ang="0">
                    <a:pos x="15" y="21"/>
                  </a:cxn>
                  <a:cxn ang="0">
                    <a:pos x="8" y="20"/>
                  </a:cxn>
                  <a:cxn ang="0">
                    <a:pos x="6" y="21"/>
                  </a:cxn>
                  <a:cxn ang="0">
                    <a:pos x="4" y="26"/>
                  </a:cxn>
                  <a:cxn ang="0">
                    <a:pos x="1" y="28"/>
                  </a:cxn>
                  <a:cxn ang="0">
                    <a:pos x="0" y="34"/>
                  </a:cxn>
                  <a:cxn ang="0">
                    <a:pos x="1" y="44"/>
                  </a:cxn>
                  <a:cxn ang="0">
                    <a:pos x="2" y="45"/>
                  </a:cxn>
                  <a:cxn ang="0">
                    <a:pos x="4" y="44"/>
                  </a:cxn>
                </a:cxnLst>
                <a:rect l="0" t="0" r="r" b="b"/>
                <a:pathLst>
                  <a:path w="168" h="45">
                    <a:moveTo>
                      <a:pt x="4" y="44"/>
                    </a:moveTo>
                    <a:lnTo>
                      <a:pt x="8" y="38"/>
                    </a:lnTo>
                    <a:lnTo>
                      <a:pt x="47" y="34"/>
                    </a:lnTo>
                    <a:lnTo>
                      <a:pt x="55" y="34"/>
                    </a:lnTo>
                    <a:lnTo>
                      <a:pt x="56" y="34"/>
                    </a:lnTo>
                    <a:lnTo>
                      <a:pt x="59" y="27"/>
                    </a:lnTo>
                    <a:lnTo>
                      <a:pt x="64" y="26"/>
                    </a:lnTo>
                    <a:lnTo>
                      <a:pt x="67" y="27"/>
                    </a:lnTo>
                    <a:lnTo>
                      <a:pt x="80" y="26"/>
                    </a:lnTo>
                    <a:lnTo>
                      <a:pt x="88" y="22"/>
                    </a:lnTo>
                    <a:lnTo>
                      <a:pt x="92" y="17"/>
                    </a:lnTo>
                    <a:lnTo>
                      <a:pt x="94" y="16"/>
                    </a:lnTo>
                    <a:lnTo>
                      <a:pt x="101" y="17"/>
                    </a:lnTo>
                    <a:lnTo>
                      <a:pt x="104" y="21"/>
                    </a:lnTo>
                    <a:lnTo>
                      <a:pt x="112" y="23"/>
                    </a:lnTo>
                    <a:lnTo>
                      <a:pt x="120" y="28"/>
                    </a:lnTo>
                    <a:lnTo>
                      <a:pt x="128" y="29"/>
                    </a:lnTo>
                    <a:lnTo>
                      <a:pt x="136" y="33"/>
                    </a:lnTo>
                    <a:lnTo>
                      <a:pt x="144" y="33"/>
                    </a:lnTo>
                    <a:lnTo>
                      <a:pt x="146" y="34"/>
                    </a:lnTo>
                    <a:lnTo>
                      <a:pt x="152" y="31"/>
                    </a:lnTo>
                    <a:lnTo>
                      <a:pt x="164" y="28"/>
                    </a:lnTo>
                    <a:lnTo>
                      <a:pt x="168" y="24"/>
                    </a:lnTo>
                    <a:lnTo>
                      <a:pt x="168" y="21"/>
                    </a:lnTo>
                    <a:lnTo>
                      <a:pt x="168" y="16"/>
                    </a:lnTo>
                    <a:lnTo>
                      <a:pt x="167" y="16"/>
                    </a:lnTo>
                    <a:lnTo>
                      <a:pt x="164" y="16"/>
                    </a:lnTo>
                    <a:lnTo>
                      <a:pt x="161" y="15"/>
                    </a:lnTo>
                    <a:lnTo>
                      <a:pt x="156" y="15"/>
                    </a:lnTo>
                    <a:lnTo>
                      <a:pt x="152" y="16"/>
                    </a:lnTo>
                    <a:lnTo>
                      <a:pt x="141" y="21"/>
                    </a:lnTo>
                    <a:lnTo>
                      <a:pt x="136" y="20"/>
                    </a:lnTo>
                    <a:lnTo>
                      <a:pt x="130" y="17"/>
                    </a:lnTo>
                    <a:lnTo>
                      <a:pt x="126" y="11"/>
                    </a:lnTo>
                    <a:lnTo>
                      <a:pt x="125" y="10"/>
                    </a:lnTo>
                    <a:lnTo>
                      <a:pt x="113" y="10"/>
                    </a:lnTo>
                    <a:lnTo>
                      <a:pt x="107" y="2"/>
                    </a:lnTo>
                    <a:lnTo>
                      <a:pt x="101" y="1"/>
                    </a:lnTo>
                    <a:lnTo>
                      <a:pt x="98" y="0"/>
                    </a:lnTo>
                    <a:lnTo>
                      <a:pt x="92" y="1"/>
                    </a:lnTo>
                    <a:lnTo>
                      <a:pt x="87" y="4"/>
                    </a:lnTo>
                    <a:lnTo>
                      <a:pt x="81" y="2"/>
                    </a:lnTo>
                    <a:lnTo>
                      <a:pt x="76" y="7"/>
                    </a:lnTo>
                    <a:lnTo>
                      <a:pt x="72" y="13"/>
                    </a:lnTo>
                    <a:lnTo>
                      <a:pt x="16" y="13"/>
                    </a:lnTo>
                    <a:lnTo>
                      <a:pt x="15" y="13"/>
                    </a:lnTo>
                    <a:lnTo>
                      <a:pt x="13" y="17"/>
                    </a:lnTo>
                    <a:lnTo>
                      <a:pt x="15" y="21"/>
                    </a:lnTo>
                    <a:lnTo>
                      <a:pt x="8" y="20"/>
                    </a:lnTo>
                    <a:lnTo>
                      <a:pt x="6" y="21"/>
                    </a:lnTo>
                    <a:lnTo>
                      <a:pt x="4" y="26"/>
                    </a:lnTo>
                    <a:lnTo>
                      <a:pt x="1" y="28"/>
                    </a:lnTo>
                    <a:lnTo>
                      <a:pt x="0" y="34"/>
                    </a:lnTo>
                    <a:lnTo>
                      <a:pt x="1" y="44"/>
                    </a:lnTo>
                    <a:lnTo>
                      <a:pt x="2" y="45"/>
                    </a:lnTo>
                    <a:lnTo>
                      <a:pt x="4" y="4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5" name="Freeform 38">
                <a:extLst>
                  <a:ext uri="{FF2B5EF4-FFF2-40B4-BE49-F238E27FC236}">
                    <a16:creationId xmlns:a16="http://schemas.microsoft.com/office/drawing/2014/main" id="{BA6530B7-2CB9-4D3D-92EB-167BF4A54236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468018" y="3470622"/>
                <a:ext cx="55563" cy="30163"/>
              </a:xfrm>
              <a:custGeom>
                <a:avLst/>
                <a:gdLst/>
                <a:ahLst/>
                <a:cxnLst>
                  <a:cxn ang="0">
                    <a:pos x="169" y="0"/>
                  </a:cxn>
                  <a:cxn ang="0">
                    <a:pos x="169" y="7"/>
                  </a:cxn>
                  <a:cxn ang="0">
                    <a:pos x="173" y="14"/>
                  </a:cxn>
                  <a:cxn ang="0">
                    <a:pos x="173" y="18"/>
                  </a:cxn>
                  <a:cxn ang="0">
                    <a:pos x="170" y="24"/>
                  </a:cxn>
                  <a:cxn ang="0">
                    <a:pos x="168" y="25"/>
                  </a:cxn>
                  <a:cxn ang="0">
                    <a:pos x="162" y="25"/>
                  </a:cxn>
                  <a:cxn ang="0">
                    <a:pos x="160" y="27"/>
                  </a:cxn>
                  <a:cxn ang="0">
                    <a:pos x="158" y="30"/>
                  </a:cxn>
                  <a:cxn ang="0">
                    <a:pos x="164" y="34"/>
                  </a:cxn>
                  <a:cxn ang="0">
                    <a:pos x="167" y="39"/>
                  </a:cxn>
                  <a:cxn ang="0">
                    <a:pos x="168" y="57"/>
                  </a:cxn>
                  <a:cxn ang="0">
                    <a:pos x="162" y="57"/>
                  </a:cxn>
                  <a:cxn ang="0">
                    <a:pos x="158" y="60"/>
                  </a:cxn>
                  <a:cxn ang="0">
                    <a:pos x="138" y="60"/>
                  </a:cxn>
                  <a:cxn ang="0">
                    <a:pos x="121" y="67"/>
                  </a:cxn>
                  <a:cxn ang="0">
                    <a:pos x="114" y="73"/>
                  </a:cxn>
                  <a:cxn ang="0">
                    <a:pos x="110" y="81"/>
                  </a:cxn>
                  <a:cxn ang="0">
                    <a:pos x="106" y="89"/>
                  </a:cxn>
                  <a:cxn ang="0">
                    <a:pos x="104" y="93"/>
                  </a:cxn>
                  <a:cxn ang="0">
                    <a:pos x="99" y="97"/>
                  </a:cxn>
                  <a:cxn ang="0">
                    <a:pos x="93" y="99"/>
                  </a:cxn>
                  <a:cxn ang="0">
                    <a:pos x="93" y="95"/>
                  </a:cxn>
                  <a:cxn ang="0">
                    <a:pos x="94" y="93"/>
                  </a:cxn>
                  <a:cxn ang="0">
                    <a:pos x="86" y="94"/>
                  </a:cxn>
                  <a:cxn ang="0">
                    <a:pos x="81" y="93"/>
                  </a:cxn>
                  <a:cxn ang="0">
                    <a:pos x="76" y="87"/>
                  </a:cxn>
                  <a:cxn ang="0">
                    <a:pos x="74" y="79"/>
                  </a:cxn>
                  <a:cxn ang="0">
                    <a:pos x="77" y="70"/>
                  </a:cxn>
                  <a:cxn ang="0">
                    <a:pos x="72" y="58"/>
                  </a:cxn>
                  <a:cxn ang="0">
                    <a:pos x="79" y="54"/>
                  </a:cxn>
                  <a:cxn ang="0">
                    <a:pos x="84" y="51"/>
                  </a:cxn>
                  <a:cxn ang="0">
                    <a:pos x="103" y="50"/>
                  </a:cxn>
                  <a:cxn ang="0">
                    <a:pos x="104" y="45"/>
                  </a:cxn>
                  <a:cxn ang="0">
                    <a:pos x="81" y="47"/>
                  </a:cxn>
                  <a:cxn ang="0">
                    <a:pos x="72" y="50"/>
                  </a:cxn>
                  <a:cxn ang="0">
                    <a:pos x="59" y="57"/>
                  </a:cxn>
                  <a:cxn ang="0">
                    <a:pos x="51" y="58"/>
                  </a:cxn>
                  <a:cxn ang="0">
                    <a:pos x="47" y="57"/>
                  </a:cxn>
                  <a:cxn ang="0">
                    <a:pos x="46" y="49"/>
                  </a:cxn>
                  <a:cxn ang="0">
                    <a:pos x="40" y="50"/>
                  </a:cxn>
                  <a:cxn ang="0">
                    <a:pos x="30" y="47"/>
                  </a:cxn>
                  <a:cxn ang="0">
                    <a:pos x="27" y="43"/>
                  </a:cxn>
                  <a:cxn ang="0">
                    <a:pos x="25" y="34"/>
                  </a:cxn>
                  <a:cxn ang="0">
                    <a:pos x="4" y="28"/>
                  </a:cxn>
                  <a:cxn ang="0">
                    <a:pos x="0" y="20"/>
                  </a:cxn>
                  <a:cxn ang="0">
                    <a:pos x="2" y="17"/>
                  </a:cxn>
                  <a:cxn ang="0">
                    <a:pos x="3" y="19"/>
                  </a:cxn>
                  <a:cxn ang="0">
                    <a:pos x="7" y="20"/>
                  </a:cxn>
                  <a:cxn ang="0">
                    <a:pos x="14" y="20"/>
                  </a:cxn>
                  <a:cxn ang="0">
                    <a:pos x="25" y="15"/>
                  </a:cxn>
                  <a:cxn ang="0">
                    <a:pos x="29" y="13"/>
                  </a:cxn>
                  <a:cxn ang="0">
                    <a:pos x="59" y="14"/>
                  </a:cxn>
                  <a:cxn ang="0">
                    <a:pos x="68" y="12"/>
                  </a:cxn>
                  <a:cxn ang="0">
                    <a:pos x="79" y="7"/>
                  </a:cxn>
                  <a:cxn ang="0">
                    <a:pos x="92" y="1"/>
                  </a:cxn>
                  <a:cxn ang="0">
                    <a:pos x="116" y="1"/>
                  </a:cxn>
                  <a:cxn ang="0">
                    <a:pos x="119" y="0"/>
                  </a:cxn>
                  <a:cxn ang="0">
                    <a:pos x="169" y="0"/>
                  </a:cxn>
                </a:cxnLst>
                <a:rect l="0" t="0" r="r" b="b"/>
                <a:pathLst>
                  <a:path w="173" h="99">
                    <a:moveTo>
                      <a:pt x="169" y="0"/>
                    </a:moveTo>
                    <a:lnTo>
                      <a:pt x="169" y="7"/>
                    </a:lnTo>
                    <a:lnTo>
                      <a:pt x="173" y="14"/>
                    </a:lnTo>
                    <a:lnTo>
                      <a:pt x="173" y="18"/>
                    </a:lnTo>
                    <a:lnTo>
                      <a:pt x="170" y="24"/>
                    </a:lnTo>
                    <a:lnTo>
                      <a:pt x="168" y="25"/>
                    </a:lnTo>
                    <a:lnTo>
                      <a:pt x="162" y="25"/>
                    </a:lnTo>
                    <a:lnTo>
                      <a:pt x="160" y="27"/>
                    </a:lnTo>
                    <a:lnTo>
                      <a:pt x="158" y="30"/>
                    </a:lnTo>
                    <a:lnTo>
                      <a:pt x="164" y="34"/>
                    </a:lnTo>
                    <a:lnTo>
                      <a:pt x="167" y="39"/>
                    </a:lnTo>
                    <a:lnTo>
                      <a:pt x="168" y="57"/>
                    </a:lnTo>
                    <a:lnTo>
                      <a:pt x="162" y="57"/>
                    </a:lnTo>
                    <a:lnTo>
                      <a:pt x="158" y="60"/>
                    </a:lnTo>
                    <a:lnTo>
                      <a:pt x="138" y="60"/>
                    </a:lnTo>
                    <a:lnTo>
                      <a:pt x="121" y="67"/>
                    </a:lnTo>
                    <a:lnTo>
                      <a:pt x="114" y="73"/>
                    </a:lnTo>
                    <a:lnTo>
                      <a:pt x="110" y="81"/>
                    </a:lnTo>
                    <a:lnTo>
                      <a:pt x="106" y="89"/>
                    </a:lnTo>
                    <a:lnTo>
                      <a:pt x="104" y="93"/>
                    </a:lnTo>
                    <a:lnTo>
                      <a:pt x="99" y="97"/>
                    </a:lnTo>
                    <a:lnTo>
                      <a:pt x="93" y="99"/>
                    </a:lnTo>
                    <a:lnTo>
                      <a:pt x="93" y="95"/>
                    </a:lnTo>
                    <a:lnTo>
                      <a:pt x="94" y="93"/>
                    </a:lnTo>
                    <a:lnTo>
                      <a:pt x="86" y="94"/>
                    </a:lnTo>
                    <a:lnTo>
                      <a:pt x="81" y="93"/>
                    </a:lnTo>
                    <a:lnTo>
                      <a:pt x="76" y="87"/>
                    </a:lnTo>
                    <a:lnTo>
                      <a:pt x="74" y="79"/>
                    </a:lnTo>
                    <a:lnTo>
                      <a:pt x="77" y="70"/>
                    </a:lnTo>
                    <a:lnTo>
                      <a:pt x="72" y="58"/>
                    </a:lnTo>
                    <a:lnTo>
                      <a:pt x="79" y="54"/>
                    </a:lnTo>
                    <a:lnTo>
                      <a:pt x="84" y="51"/>
                    </a:lnTo>
                    <a:lnTo>
                      <a:pt x="103" y="50"/>
                    </a:lnTo>
                    <a:lnTo>
                      <a:pt x="104" y="45"/>
                    </a:lnTo>
                    <a:lnTo>
                      <a:pt x="81" y="47"/>
                    </a:lnTo>
                    <a:lnTo>
                      <a:pt x="72" y="50"/>
                    </a:lnTo>
                    <a:lnTo>
                      <a:pt x="59" y="57"/>
                    </a:lnTo>
                    <a:lnTo>
                      <a:pt x="51" y="58"/>
                    </a:lnTo>
                    <a:lnTo>
                      <a:pt x="47" y="57"/>
                    </a:lnTo>
                    <a:lnTo>
                      <a:pt x="46" y="49"/>
                    </a:lnTo>
                    <a:lnTo>
                      <a:pt x="40" y="50"/>
                    </a:lnTo>
                    <a:lnTo>
                      <a:pt x="30" y="47"/>
                    </a:lnTo>
                    <a:lnTo>
                      <a:pt x="27" y="43"/>
                    </a:lnTo>
                    <a:lnTo>
                      <a:pt x="25" y="34"/>
                    </a:lnTo>
                    <a:lnTo>
                      <a:pt x="4" y="28"/>
                    </a:lnTo>
                    <a:lnTo>
                      <a:pt x="0" y="20"/>
                    </a:lnTo>
                    <a:lnTo>
                      <a:pt x="2" y="17"/>
                    </a:lnTo>
                    <a:lnTo>
                      <a:pt x="3" y="19"/>
                    </a:lnTo>
                    <a:lnTo>
                      <a:pt x="7" y="20"/>
                    </a:lnTo>
                    <a:lnTo>
                      <a:pt x="14" y="20"/>
                    </a:lnTo>
                    <a:lnTo>
                      <a:pt x="25" y="15"/>
                    </a:lnTo>
                    <a:lnTo>
                      <a:pt x="29" y="13"/>
                    </a:lnTo>
                    <a:lnTo>
                      <a:pt x="59" y="14"/>
                    </a:lnTo>
                    <a:lnTo>
                      <a:pt x="68" y="12"/>
                    </a:lnTo>
                    <a:lnTo>
                      <a:pt x="79" y="7"/>
                    </a:lnTo>
                    <a:lnTo>
                      <a:pt x="92" y="1"/>
                    </a:lnTo>
                    <a:lnTo>
                      <a:pt x="116" y="1"/>
                    </a:lnTo>
                    <a:lnTo>
                      <a:pt x="119" y="0"/>
                    </a:lnTo>
                    <a:lnTo>
                      <a:pt x="169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6" name="Freeform 39">
                <a:extLst>
                  <a:ext uri="{FF2B5EF4-FFF2-40B4-BE49-F238E27FC236}">
                    <a16:creationId xmlns:a16="http://schemas.microsoft.com/office/drawing/2014/main" id="{1470F141-6701-4BB3-A6BB-3B4B4D3AA78C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560093" y="3543647"/>
                <a:ext cx="71438" cy="73025"/>
              </a:xfrm>
              <a:custGeom>
                <a:avLst/>
                <a:gdLst/>
                <a:ahLst/>
                <a:cxnLst>
                  <a:cxn ang="0">
                    <a:pos x="4" y="86"/>
                  </a:cxn>
                  <a:cxn ang="0">
                    <a:pos x="10" y="77"/>
                  </a:cxn>
                  <a:cxn ang="0">
                    <a:pos x="13" y="71"/>
                  </a:cxn>
                  <a:cxn ang="0">
                    <a:pos x="19" y="68"/>
                  </a:cxn>
                  <a:cxn ang="0">
                    <a:pos x="31" y="57"/>
                  </a:cxn>
                  <a:cxn ang="0">
                    <a:pos x="41" y="49"/>
                  </a:cxn>
                  <a:cxn ang="0">
                    <a:pos x="47" y="44"/>
                  </a:cxn>
                  <a:cxn ang="0">
                    <a:pos x="51" y="27"/>
                  </a:cxn>
                  <a:cxn ang="0">
                    <a:pos x="58" y="19"/>
                  </a:cxn>
                  <a:cxn ang="0">
                    <a:pos x="68" y="17"/>
                  </a:cxn>
                  <a:cxn ang="0">
                    <a:pos x="65" y="8"/>
                  </a:cxn>
                  <a:cxn ang="0">
                    <a:pos x="71" y="2"/>
                  </a:cxn>
                  <a:cxn ang="0">
                    <a:pos x="79" y="1"/>
                  </a:cxn>
                  <a:cxn ang="0">
                    <a:pos x="86" y="6"/>
                  </a:cxn>
                  <a:cxn ang="0">
                    <a:pos x="97" y="1"/>
                  </a:cxn>
                  <a:cxn ang="0">
                    <a:pos x="100" y="3"/>
                  </a:cxn>
                  <a:cxn ang="0">
                    <a:pos x="110" y="12"/>
                  </a:cxn>
                  <a:cxn ang="0">
                    <a:pos x="114" y="25"/>
                  </a:cxn>
                  <a:cxn ang="0">
                    <a:pos x="118" y="41"/>
                  </a:cxn>
                  <a:cxn ang="0">
                    <a:pos x="114" y="60"/>
                  </a:cxn>
                  <a:cxn ang="0">
                    <a:pos x="110" y="65"/>
                  </a:cxn>
                  <a:cxn ang="0">
                    <a:pos x="116" y="66"/>
                  </a:cxn>
                  <a:cxn ang="0">
                    <a:pos x="122" y="64"/>
                  </a:cxn>
                  <a:cxn ang="0">
                    <a:pos x="132" y="75"/>
                  </a:cxn>
                  <a:cxn ang="0">
                    <a:pos x="139" y="71"/>
                  </a:cxn>
                  <a:cxn ang="0">
                    <a:pos x="148" y="66"/>
                  </a:cxn>
                  <a:cxn ang="0">
                    <a:pos x="153" y="51"/>
                  </a:cxn>
                  <a:cxn ang="0">
                    <a:pos x="162" y="50"/>
                  </a:cxn>
                  <a:cxn ang="0">
                    <a:pos x="167" y="61"/>
                  </a:cxn>
                  <a:cxn ang="0">
                    <a:pos x="171" y="71"/>
                  </a:cxn>
                  <a:cxn ang="0">
                    <a:pos x="173" y="76"/>
                  </a:cxn>
                  <a:cxn ang="0">
                    <a:pos x="175" y="95"/>
                  </a:cxn>
                  <a:cxn ang="0">
                    <a:pos x="165" y="105"/>
                  </a:cxn>
                  <a:cxn ang="0">
                    <a:pos x="161" y="113"/>
                  </a:cxn>
                  <a:cxn ang="0">
                    <a:pos x="165" y="115"/>
                  </a:cxn>
                  <a:cxn ang="0">
                    <a:pos x="170" y="116"/>
                  </a:cxn>
                  <a:cxn ang="0">
                    <a:pos x="176" y="118"/>
                  </a:cxn>
                  <a:cxn ang="0">
                    <a:pos x="193" y="123"/>
                  </a:cxn>
                  <a:cxn ang="0">
                    <a:pos x="199" y="130"/>
                  </a:cxn>
                  <a:cxn ang="0">
                    <a:pos x="202" y="135"/>
                  </a:cxn>
                  <a:cxn ang="0">
                    <a:pos x="207" y="143"/>
                  </a:cxn>
                  <a:cxn ang="0">
                    <a:pos x="218" y="150"/>
                  </a:cxn>
                  <a:cxn ang="0">
                    <a:pos x="224" y="153"/>
                  </a:cxn>
                  <a:cxn ang="0">
                    <a:pos x="227" y="164"/>
                  </a:cxn>
                  <a:cxn ang="0">
                    <a:pos x="227" y="177"/>
                  </a:cxn>
                  <a:cxn ang="0">
                    <a:pos x="223" y="178"/>
                  </a:cxn>
                  <a:cxn ang="0">
                    <a:pos x="221" y="189"/>
                  </a:cxn>
                  <a:cxn ang="0">
                    <a:pos x="218" y="191"/>
                  </a:cxn>
                  <a:cxn ang="0">
                    <a:pos x="216" y="201"/>
                  </a:cxn>
                  <a:cxn ang="0">
                    <a:pos x="196" y="224"/>
                  </a:cxn>
                  <a:cxn ang="0">
                    <a:pos x="186" y="217"/>
                  </a:cxn>
                  <a:cxn ang="0">
                    <a:pos x="169" y="215"/>
                  </a:cxn>
                  <a:cxn ang="0">
                    <a:pos x="154" y="206"/>
                  </a:cxn>
                  <a:cxn ang="0">
                    <a:pos x="133" y="193"/>
                  </a:cxn>
                  <a:cxn ang="0">
                    <a:pos x="105" y="169"/>
                  </a:cxn>
                  <a:cxn ang="0">
                    <a:pos x="64" y="135"/>
                  </a:cxn>
                  <a:cxn ang="0">
                    <a:pos x="49" y="129"/>
                  </a:cxn>
                  <a:cxn ang="0">
                    <a:pos x="28" y="109"/>
                  </a:cxn>
                  <a:cxn ang="0">
                    <a:pos x="16" y="103"/>
                  </a:cxn>
                  <a:cxn ang="0">
                    <a:pos x="15" y="95"/>
                  </a:cxn>
                  <a:cxn ang="0">
                    <a:pos x="3" y="88"/>
                  </a:cxn>
                  <a:cxn ang="0">
                    <a:pos x="3" y="87"/>
                  </a:cxn>
                </a:cxnLst>
                <a:rect l="0" t="0" r="r" b="b"/>
                <a:pathLst>
                  <a:path w="227" h="228">
                    <a:moveTo>
                      <a:pt x="3" y="86"/>
                    </a:moveTo>
                    <a:lnTo>
                      <a:pt x="4" y="86"/>
                    </a:lnTo>
                    <a:lnTo>
                      <a:pt x="9" y="83"/>
                    </a:lnTo>
                    <a:lnTo>
                      <a:pt x="10" y="77"/>
                    </a:lnTo>
                    <a:lnTo>
                      <a:pt x="13" y="76"/>
                    </a:lnTo>
                    <a:lnTo>
                      <a:pt x="13" y="71"/>
                    </a:lnTo>
                    <a:lnTo>
                      <a:pt x="14" y="68"/>
                    </a:lnTo>
                    <a:lnTo>
                      <a:pt x="19" y="68"/>
                    </a:lnTo>
                    <a:lnTo>
                      <a:pt x="22" y="66"/>
                    </a:lnTo>
                    <a:lnTo>
                      <a:pt x="31" y="57"/>
                    </a:lnTo>
                    <a:lnTo>
                      <a:pt x="37" y="56"/>
                    </a:lnTo>
                    <a:lnTo>
                      <a:pt x="41" y="49"/>
                    </a:lnTo>
                    <a:lnTo>
                      <a:pt x="44" y="49"/>
                    </a:lnTo>
                    <a:lnTo>
                      <a:pt x="47" y="44"/>
                    </a:lnTo>
                    <a:lnTo>
                      <a:pt x="51" y="43"/>
                    </a:lnTo>
                    <a:lnTo>
                      <a:pt x="51" y="27"/>
                    </a:lnTo>
                    <a:lnTo>
                      <a:pt x="53" y="25"/>
                    </a:lnTo>
                    <a:lnTo>
                      <a:pt x="58" y="19"/>
                    </a:lnTo>
                    <a:lnTo>
                      <a:pt x="68" y="18"/>
                    </a:lnTo>
                    <a:lnTo>
                      <a:pt x="68" y="17"/>
                    </a:lnTo>
                    <a:lnTo>
                      <a:pt x="64" y="13"/>
                    </a:lnTo>
                    <a:lnTo>
                      <a:pt x="65" y="8"/>
                    </a:lnTo>
                    <a:lnTo>
                      <a:pt x="69" y="8"/>
                    </a:lnTo>
                    <a:lnTo>
                      <a:pt x="71" y="2"/>
                    </a:lnTo>
                    <a:lnTo>
                      <a:pt x="75" y="0"/>
                    </a:lnTo>
                    <a:lnTo>
                      <a:pt x="79" y="1"/>
                    </a:lnTo>
                    <a:lnTo>
                      <a:pt x="85" y="6"/>
                    </a:lnTo>
                    <a:lnTo>
                      <a:pt x="86" y="6"/>
                    </a:lnTo>
                    <a:lnTo>
                      <a:pt x="89" y="3"/>
                    </a:lnTo>
                    <a:lnTo>
                      <a:pt x="97" y="1"/>
                    </a:lnTo>
                    <a:lnTo>
                      <a:pt x="100" y="2"/>
                    </a:lnTo>
                    <a:lnTo>
                      <a:pt x="100" y="3"/>
                    </a:lnTo>
                    <a:lnTo>
                      <a:pt x="102" y="7"/>
                    </a:lnTo>
                    <a:lnTo>
                      <a:pt x="110" y="12"/>
                    </a:lnTo>
                    <a:lnTo>
                      <a:pt x="110" y="19"/>
                    </a:lnTo>
                    <a:lnTo>
                      <a:pt x="114" y="25"/>
                    </a:lnTo>
                    <a:lnTo>
                      <a:pt x="116" y="39"/>
                    </a:lnTo>
                    <a:lnTo>
                      <a:pt x="118" y="41"/>
                    </a:lnTo>
                    <a:lnTo>
                      <a:pt x="117" y="56"/>
                    </a:lnTo>
                    <a:lnTo>
                      <a:pt x="114" y="60"/>
                    </a:lnTo>
                    <a:lnTo>
                      <a:pt x="111" y="62"/>
                    </a:lnTo>
                    <a:lnTo>
                      <a:pt x="110" y="65"/>
                    </a:lnTo>
                    <a:lnTo>
                      <a:pt x="111" y="66"/>
                    </a:lnTo>
                    <a:lnTo>
                      <a:pt x="116" y="66"/>
                    </a:lnTo>
                    <a:lnTo>
                      <a:pt x="119" y="62"/>
                    </a:lnTo>
                    <a:lnTo>
                      <a:pt x="122" y="64"/>
                    </a:lnTo>
                    <a:lnTo>
                      <a:pt x="127" y="67"/>
                    </a:lnTo>
                    <a:lnTo>
                      <a:pt x="132" y="75"/>
                    </a:lnTo>
                    <a:lnTo>
                      <a:pt x="137" y="73"/>
                    </a:lnTo>
                    <a:lnTo>
                      <a:pt x="139" y="71"/>
                    </a:lnTo>
                    <a:lnTo>
                      <a:pt x="146" y="70"/>
                    </a:lnTo>
                    <a:lnTo>
                      <a:pt x="148" y="66"/>
                    </a:lnTo>
                    <a:lnTo>
                      <a:pt x="153" y="60"/>
                    </a:lnTo>
                    <a:lnTo>
                      <a:pt x="153" y="51"/>
                    </a:lnTo>
                    <a:lnTo>
                      <a:pt x="156" y="49"/>
                    </a:lnTo>
                    <a:lnTo>
                      <a:pt x="162" y="50"/>
                    </a:lnTo>
                    <a:lnTo>
                      <a:pt x="166" y="56"/>
                    </a:lnTo>
                    <a:lnTo>
                      <a:pt x="167" y="61"/>
                    </a:lnTo>
                    <a:lnTo>
                      <a:pt x="169" y="70"/>
                    </a:lnTo>
                    <a:lnTo>
                      <a:pt x="171" y="71"/>
                    </a:lnTo>
                    <a:lnTo>
                      <a:pt x="173" y="75"/>
                    </a:lnTo>
                    <a:lnTo>
                      <a:pt x="173" y="76"/>
                    </a:lnTo>
                    <a:lnTo>
                      <a:pt x="178" y="80"/>
                    </a:lnTo>
                    <a:lnTo>
                      <a:pt x="175" y="95"/>
                    </a:lnTo>
                    <a:lnTo>
                      <a:pt x="173" y="98"/>
                    </a:lnTo>
                    <a:lnTo>
                      <a:pt x="165" y="105"/>
                    </a:lnTo>
                    <a:lnTo>
                      <a:pt x="161" y="111"/>
                    </a:lnTo>
                    <a:lnTo>
                      <a:pt x="161" y="113"/>
                    </a:lnTo>
                    <a:lnTo>
                      <a:pt x="164" y="113"/>
                    </a:lnTo>
                    <a:lnTo>
                      <a:pt x="165" y="115"/>
                    </a:lnTo>
                    <a:lnTo>
                      <a:pt x="169" y="114"/>
                    </a:lnTo>
                    <a:lnTo>
                      <a:pt x="170" y="116"/>
                    </a:lnTo>
                    <a:lnTo>
                      <a:pt x="172" y="118"/>
                    </a:lnTo>
                    <a:lnTo>
                      <a:pt x="176" y="118"/>
                    </a:lnTo>
                    <a:lnTo>
                      <a:pt x="183" y="123"/>
                    </a:lnTo>
                    <a:lnTo>
                      <a:pt x="193" y="123"/>
                    </a:lnTo>
                    <a:lnTo>
                      <a:pt x="196" y="123"/>
                    </a:lnTo>
                    <a:lnTo>
                      <a:pt x="199" y="130"/>
                    </a:lnTo>
                    <a:lnTo>
                      <a:pt x="199" y="134"/>
                    </a:lnTo>
                    <a:lnTo>
                      <a:pt x="202" y="135"/>
                    </a:lnTo>
                    <a:lnTo>
                      <a:pt x="205" y="140"/>
                    </a:lnTo>
                    <a:lnTo>
                      <a:pt x="207" y="143"/>
                    </a:lnTo>
                    <a:lnTo>
                      <a:pt x="213" y="145"/>
                    </a:lnTo>
                    <a:lnTo>
                      <a:pt x="218" y="150"/>
                    </a:lnTo>
                    <a:lnTo>
                      <a:pt x="224" y="148"/>
                    </a:lnTo>
                    <a:lnTo>
                      <a:pt x="224" y="153"/>
                    </a:lnTo>
                    <a:lnTo>
                      <a:pt x="226" y="158"/>
                    </a:lnTo>
                    <a:lnTo>
                      <a:pt x="227" y="164"/>
                    </a:lnTo>
                    <a:lnTo>
                      <a:pt x="225" y="172"/>
                    </a:lnTo>
                    <a:lnTo>
                      <a:pt x="227" y="177"/>
                    </a:lnTo>
                    <a:lnTo>
                      <a:pt x="227" y="178"/>
                    </a:lnTo>
                    <a:lnTo>
                      <a:pt x="223" y="178"/>
                    </a:lnTo>
                    <a:lnTo>
                      <a:pt x="221" y="181"/>
                    </a:lnTo>
                    <a:lnTo>
                      <a:pt x="221" y="189"/>
                    </a:lnTo>
                    <a:lnTo>
                      <a:pt x="218" y="189"/>
                    </a:lnTo>
                    <a:lnTo>
                      <a:pt x="218" y="191"/>
                    </a:lnTo>
                    <a:lnTo>
                      <a:pt x="218" y="196"/>
                    </a:lnTo>
                    <a:lnTo>
                      <a:pt x="216" y="201"/>
                    </a:lnTo>
                    <a:lnTo>
                      <a:pt x="218" y="228"/>
                    </a:lnTo>
                    <a:lnTo>
                      <a:pt x="196" y="224"/>
                    </a:lnTo>
                    <a:lnTo>
                      <a:pt x="189" y="220"/>
                    </a:lnTo>
                    <a:lnTo>
                      <a:pt x="186" y="217"/>
                    </a:lnTo>
                    <a:lnTo>
                      <a:pt x="180" y="217"/>
                    </a:lnTo>
                    <a:lnTo>
                      <a:pt x="169" y="215"/>
                    </a:lnTo>
                    <a:lnTo>
                      <a:pt x="160" y="210"/>
                    </a:lnTo>
                    <a:lnTo>
                      <a:pt x="154" y="206"/>
                    </a:lnTo>
                    <a:lnTo>
                      <a:pt x="144" y="201"/>
                    </a:lnTo>
                    <a:lnTo>
                      <a:pt x="133" y="193"/>
                    </a:lnTo>
                    <a:lnTo>
                      <a:pt x="119" y="188"/>
                    </a:lnTo>
                    <a:lnTo>
                      <a:pt x="105" y="169"/>
                    </a:lnTo>
                    <a:lnTo>
                      <a:pt x="69" y="141"/>
                    </a:lnTo>
                    <a:lnTo>
                      <a:pt x="64" y="135"/>
                    </a:lnTo>
                    <a:lnTo>
                      <a:pt x="59" y="131"/>
                    </a:lnTo>
                    <a:lnTo>
                      <a:pt x="49" y="129"/>
                    </a:lnTo>
                    <a:lnTo>
                      <a:pt x="36" y="123"/>
                    </a:lnTo>
                    <a:lnTo>
                      <a:pt x="28" y="109"/>
                    </a:lnTo>
                    <a:lnTo>
                      <a:pt x="19" y="105"/>
                    </a:lnTo>
                    <a:lnTo>
                      <a:pt x="16" y="103"/>
                    </a:lnTo>
                    <a:lnTo>
                      <a:pt x="16" y="98"/>
                    </a:lnTo>
                    <a:lnTo>
                      <a:pt x="15" y="95"/>
                    </a:lnTo>
                    <a:lnTo>
                      <a:pt x="4" y="92"/>
                    </a:lnTo>
                    <a:lnTo>
                      <a:pt x="3" y="88"/>
                    </a:lnTo>
                    <a:lnTo>
                      <a:pt x="0" y="88"/>
                    </a:lnTo>
                    <a:lnTo>
                      <a:pt x="3" y="87"/>
                    </a:lnTo>
                    <a:lnTo>
                      <a:pt x="3" y="8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7" name="Freeform 40">
                <a:extLst>
                  <a:ext uri="{FF2B5EF4-FFF2-40B4-BE49-F238E27FC236}">
                    <a16:creationId xmlns:a16="http://schemas.microsoft.com/office/drawing/2014/main" id="{7AC1694B-7444-472E-A67B-60067FE7B56F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806156" y="3449984"/>
                <a:ext cx="204788" cy="169863"/>
              </a:xfrm>
              <a:custGeom>
                <a:avLst/>
                <a:gdLst/>
                <a:ahLst/>
                <a:cxnLst>
                  <a:cxn ang="0">
                    <a:pos x="48" y="85"/>
                  </a:cxn>
                  <a:cxn ang="0">
                    <a:pos x="55" y="67"/>
                  </a:cxn>
                  <a:cxn ang="0">
                    <a:pos x="75" y="43"/>
                  </a:cxn>
                  <a:cxn ang="0">
                    <a:pos x="96" y="9"/>
                  </a:cxn>
                  <a:cxn ang="0">
                    <a:pos x="139" y="3"/>
                  </a:cxn>
                  <a:cxn ang="0">
                    <a:pos x="199" y="20"/>
                  </a:cxn>
                  <a:cxn ang="0">
                    <a:pos x="233" y="48"/>
                  </a:cxn>
                  <a:cxn ang="0">
                    <a:pos x="264" y="30"/>
                  </a:cxn>
                  <a:cxn ang="0">
                    <a:pos x="303" y="37"/>
                  </a:cxn>
                  <a:cxn ang="0">
                    <a:pos x="362" y="58"/>
                  </a:cxn>
                  <a:cxn ang="0">
                    <a:pos x="406" y="32"/>
                  </a:cxn>
                  <a:cxn ang="0">
                    <a:pos x="459" y="30"/>
                  </a:cxn>
                  <a:cxn ang="0">
                    <a:pos x="496" y="26"/>
                  </a:cxn>
                  <a:cxn ang="0">
                    <a:pos x="517" y="36"/>
                  </a:cxn>
                  <a:cxn ang="0">
                    <a:pos x="544" y="22"/>
                  </a:cxn>
                  <a:cxn ang="0">
                    <a:pos x="558" y="15"/>
                  </a:cxn>
                  <a:cxn ang="0">
                    <a:pos x="571" y="3"/>
                  </a:cxn>
                  <a:cxn ang="0">
                    <a:pos x="581" y="20"/>
                  </a:cxn>
                  <a:cxn ang="0">
                    <a:pos x="604" y="43"/>
                  </a:cxn>
                  <a:cxn ang="0">
                    <a:pos x="624" y="76"/>
                  </a:cxn>
                  <a:cxn ang="0">
                    <a:pos x="639" y="84"/>
                  </a:cxn>
                  <a:cxn ang="0">
                    <a:pos x="642" y="119"/>
                  </a:cxn>
                  <a:cxn ang="0">
                    <a:pos x="604" y="142"/>
                  </a:cxn>
                  <a:cxn ang="0">
                    <a:pos x="587" y="159"/>
                  </a:cxn>
                  <a:cxn ang="0">
                    <a:pos x="567" y="207"/>
                  </a:cxn>
                  <a:cxn ang="0">
                    <a:pos x="554" y="257"/>
                  </a:cxn>
                  <a:cxn ang="0">
                    <a:pos x="549" y="280"/>
                  </a:cxn>
                  <a:cxn ang="0">
                    <a:pos x="517" y="315"/>
                  </a:cxn>
                  <a:cxn ang="0">
                    <a:pos x="501" y="360"/>
                  </a:cxn>
                  <a:cxn ang="0">
                    <a:pos x="478" y="406"/>
                  </a:cxn>
                  <a:cxn ang="0">
                    <a:pos x="447" y="401"/>
                  </a:cxn>
                  <a:cxn ang="0">
                    <a:pos x="440" y="392"/>
                  </a:cxn>
                  <a:cxn ang="0">
                    <a:pos x="392" y="386"/>
                  </a:cxn>
                  <a:cxn ang="0">
                    <a:pos x="371" y="403"/>
                  </a:cxn>
                  <a:cxn ang="0">
                    <a:pos x="344" y="427"/>
                  </a:cxn>
                  <a:cxn ang="0">
                    <a:pos x="330" y="472"/>
                  </a:cxn>
                  <a:cxn ang="0">
                    <a:pos x="313" y="497"/>
                  </a:cxn>
                  <a:cxn ang="0">
                    <a:pos x="304" y="497"/>
                  </a:cxn>
                  <a:cxn ang="0">
                    <a:pos x="276" y="516"/>
                  </a:cxn>
                  <a:cxn ang="0">
                    <a:pos x="237" y="515"/>
                  </a:cxn>
                  <a:cxn ang="0">
                    <a:pos x="227" y="524"/>
                  </a:cxn>
                  <a:cxn ang="0">
                    <a:pos x="216" y="522"/>
                  </a:cxn>
                  <a:cxn ang="0">
                    <a:pos x="193" y="532"/>
                  </a:cxn>
                  <a:cxn ang="0">
                    <a:pos x="180" y="524"/>
                  </a:cxn>
                  <a:cxn ang="0">
                    <a:pos x="151" y="500"/>
                  </a:cxn>
                  <a:cxn ang="0">
                    <a:pos x="151" y="467"/>
                  </a:cxn>
                  <a:cxn ang="0">
                    <a:pos x="136" y="454"/>
                  </a:cxn>
                  <a:cxn ang="0">
                    <a:pos x="126" y="444"/>
                  </a:cxn>
                  <a:cxn ang="0">
                    <a:pos x="96" y="417"/>
                  </a:cxn>
                  <a:cxn ang="0">
                    <a:pos x="5" y="417"/>
                  </a:cxn>
                  <a:cxn ang="0">
                    <a:pos x="1" y="366"/>
                  </a:cxn>
                  <a:cxn ang="0">
                    <a:pos x="6" y="295"/>
                  </a:cxn>
                  <a:cxn ang="0">
                    <a:pos x="23" y="248"/>
                  </a:cxn>
                  <a:cxn ang="0">
                    <a:pos x="49" y="218"/>
                  </a:cxn>
                  <a:cxn ang="0">
                    <a:pos x="53" y="208"/>
                  </a:cxn>
                  <a:cxn ang="0">
                    <a:pos x="48" y="197"/>
                  </a:cxn>
                  <a:cxn ang="0">
                    <a:pos x="58" y="189"/>
                  </a:cxn>
                  <a:cxn ang="0">
                    <a:pos x="55" y="154"/>
                  </a:cxn>
                  <a:cxn ang="0">
                    <a:pos x="43" y="134"/>
                  </a:cxn>
                </a:cxnLst>
                <a:rect l="0" t="0" r="r" b="b"/>
                <a:pathLst>
                  <a:path w="642" h="532">
                    <a:moveTo>
                      <a:pt x="49" y="117"/>
                    </a:moveTo>
                    <a:lnTo>
                      <a:pt x="50" y="110"/>
                    </a:lnTo>
                    <a:lnTo>
                      <a:pt x="48" y="85"/>
                    </a:lnTo>
                    <a:lnTo>
                      <a:pt x="49" y="76"/>
                    </a:lnTo>
                    <a:lnTo>
                      <a:pt x="51" y="72"/>
                    </a:lnTo>
                    <a:lnTo>
                      <a:pt x="55" y="67"/>
                    </a:lnTo>
                    <a:lnTo>
                      <a:pt x="62" y="63"/>
                    </a:lnTo>
                    <a:lnTo>
                      <a:pt x="67" y="57"/>
                    </a:lnTo>
                    <a:lnTo>
                      <a:pt x="75" y="43"/>
                    </a:lnTo>
                    <a:lnTo>
                      <a:pt x="77" y="25"/>
                    </a:lnTo>
                    <a:lnTo>
                      <a:pt x="78" y="21"/>
                    </a:lnTo>
                    <a:lnTo>
                      <a:pt x="96" y="9"/>
                    </a:lnTo>
                    <a:lnTo>
                      <a:pt x="115" y="4"/>
                    </a:lnTo>
                    <a:lnTo>
                      <a:pt x="133" y="4"/>
                    </a:lnTo>
                    <a:lnTo>
                      <a:pt x="139" y="3"/>
                    </a:lnTo>
                    <a:lnTo>
                      <a:pt x="147" y="0"/>
                    </a:lnTo>
                    <a:lnTo>
                      <a:pt x="162" y="2"/>
                    </a:lnTo>
                    <a:lnTo>
                      <a:pt x="199" y="20"/>
                    </a:lnTo>
                    <a:lnTo>
                      <a:pt x="221" y="41"/>
                    </a:lnTo>
                    <a:lnTo>
                      <a:pt x="228" y="46"/>
                    </a:lnTo>
                    <a:lnTo>
                      <a:pt x="233" y="48"/>
                    </a:lnTo>
                    <a:lnTo>
                      <a:pt x="242" y="48"/>
                    </a:lnTo>
                    <a:lnTo>
                      <a:pt x="248" y="38"/>
                    </a:lnTo>
                    <a:lnTo>
                      <a:pt x="264" y="30"/>
                    </a:lnTo>
                    <a:lnTo>
                      <a:pt x="274" y="27"/>
                    </a:lnTo>
                    <a:lnTo>
                      <a:pt x="286" y="27"/>
                    </a:lnTo>
                    <a:lnTo>
                      <a:pt x="303" y="37"/>
                    </a:lnTo>
                    <a:lnTo>
                      <a:pt x="327" y="52"/>
                    </a:lnTo>
                    <a:lnTo>
                      <a:pt x="339" y="56"/>
                    </a:lnTo>
                    <a:lnTo>
                      <a:pt x="362" y="58"/>
                    </a:lnTo>
                    <a:lnTo>
                      <a:pt x="375" y="57"/>
                    </a:lnTo>
                    <a:lnTo>
                      <a:pt x="389" y="47"/>
                    </a:lnTo>
                    <a:lnTo>
                      <a:pt x="406" y="32"/>
                    </a:lnTo>
                    <a:lnTo>
                      <a:pt x="415" y="27"/>
                    </a:lnTo>
                    <a:lnTo>
                      <a:pt x="441" y="27"/>
                    </a:lnTo>
                    <a:lnTo>
                      <a:pt x="459" y="30"/>
                    </a:lnTo>
                    <a:lnTo>
                      <a:pt x="469" y="26"/>
                    </a:lnTo>
                    <a:lnTo>
                      <a:pt x="489" y="24"/>
                    </a:lnTo>
                    <a:lnTo>
                      <a:pt x="496" y="26"/>
                    </a:lnTo>
                    <a:lnTo>
                      <a:pt x="503" y="30"/>
                    </a:lnTo>
                    <a:lnTo>
                      <a:pt x="511" y="32"/>
                    </a:lnTo>
                    <a:lnTo>
                      <a:pt x="517" y="36"/>
                    </a:lnTo>
                    <a:lnTo>
                      <a:pt x="528" y="36"/>
                    </a:lnTo>
                    <a:lnTo>
                      <a:pt x="534" y="32"/>
                    </a:lnTo>
                    <a:lnTo>
                      <a:pt x="544" y="22"/>
                    </a:lnTo>
                    <a:lnTo>
                      <a:pt x="544" y="21"/>
                    </a:lnTo>
                    <a:lnTo>
                      <a:pt x="550" y="16"/>
                    </a:lnTo>
                    <a:lnTo>
                      <a:pt x="558" y="15"/>
                    </a:lnTo>
                    <a:lnTo>
                      <a:pt x="564" y="15"/>
                    </a:lnTo>
                    <a:lnTo>
                      <a:pt x="570" y="3"/>
                    </a:lnTo>
                    <a:lnTo>
                      <a:pt x="571" y="3"/>
                    </a:lnTo>
                    <a:lnTo>
                      <a:pt x="574" y="0"/>
                    </a:lnTo>
                    <a:lnTo>
                      <a:pt x="577" y="11"/>
                    </a:lnTo>
                    <a:lnTo>
                      <a:pt x="581" y="20"/>
                    </a:lnTo>
                    <a:lnTo>
                      <a:pt x="588" y="30"/>
                    </a:lnTo>
                    <a:lnTo>
                      <a:pt x="599" y="36"/>
                    </a:lnTo>
                    <a:lnTo>
                      <a:pt x="604" y="43"/>
                    </a:lnTo>
                    <a:lnTo>
                      <a:pt x="613" y="65"/>
                    </a:lnTo>
                    <a:lnTo>
                      <a:pt x="623" y="73"/>
                    </a:lnTo>
                    <a:lnTo>
                      <a:pt x="624" y="76"/>
                    </a:lnTo>
                    <a:lnTo>
                      <a:pt x="635" y="80"/>
                    </a:lnTo>
                    <a:lnTo>
                      <a:pt x="636" y="81"/>
                    </a:lnTo>
                    <a:lnTo>
                      <a:pt x="639" y="84"/>
                    </a:lnTo>
                    <a:lnTo>
                      <a:pt x="641" y="89"/>
                    </a:lnTo>
                    <a:lnTo>
                      <a:pt x="640" y="106"/>
                    </a:lnTo>
                    <a:lnTo>
                      <a:pt x="642" y="119"/>
                    </a:lnTo>
                    <a:lnTo>
                      <a:pt x="623" y="132"/>
                    </a:lnTo>
                    <a:lnTo>
                      <a:pt x="620" y="135"/>
                    </a:lnTo>
                    <a:lnTo>
                      <a:pt x="604" y="142"/>
                    </a:lnTo>
                    <a:lnTo>
                      <a:pt x="601" y="143"/>
                    </a:lnTo>
                    <a:lnTo>
                      <a:pt x="592" y="153"/>
                    </a:lnTo>
                    <a:lnTo>
                      <a:pt x="587" y="159"/>
                    </a:lnTo>
                    <a:lnTo>
                      <a:pt x="583" y="166"/>
                    </a:lnTo>
                    <a:lnTo>
                      <a:pt x="576" y="189"/>
                    </a:lnTo>
                    <a:lnTo>
                      <a:pt x="567" y="207"/>
                    </a:lnTo>
                    <a:lnTo>
                      <a:pt x="564" y="218"/>
                    </a:lnTo>
                    <a:lnTo>
                      <a:pt x="562" y="229"/>
                    </a:lnTo>
                    <a:lnTo>
                      <a:pt x="554" y="257"/>
                    </a:lnTo>
                    <a:lnTo>
                      <a:pt x="553" y="269"/>
                    </a:lnTo>
                    <a:lnTo>
                      <a:pt x="551" y="275"/>
                    </a:lnTo>
                    <a:lnTo>
                      <a:pt x="549" y="280"/>
                    </a:lnTo>
                    <a:lnTo>
                      <a:pt x="534" y="287"/>
                    </a:lnTo>
                    <a:lnTo>
                      <a:pt x="523" y="299"/>
                    </a:lnTo>
                    <a:lnTo>
                      <a:pt x="517" y="315"/>
                    </a:lnTo>
                    <a:lnTo>
                      <a:pt x="513" y="331"/>
                    </a:lnTo>
                    <a:lnTo>
                      <a:pt x="511" y="338"/>
                    </a:lnTo>
                    <a:lnTo>
                      <a:pt x="501" y="360"/>
                    </a:lnTo>
                    <a:lnTo>
                      <a:pt x="483" y="391"/>
                    </a:lnTo>
                    <a:lnTo>
                      <a:pt x="481" y="400"/>
                    </a:lnTo>
                    <a:lnTo>
                      <a:pt x="478" y="406"/>
                    </a:lnTo>
                    <a:lnTo>
                      <a:pt x="469" y="409"/>
                    </a:lnTo>
                    <a:lnTo>
                      <a:pt x="456" y="408"/>
                    </a:lnTo>
                    <a:lnTo>
                      <a:pt x="447" y="401"/>
                    </a:lnTo>
                    <a:lnTo>
                      <a:pt x="443" y="398"/>
                    </a:lnTo>
                    <a:lnTo>
                      <a:pt x="443" y="397"/>
                    </a:lnTo>
                    <a:lnTo>
                      <a:pt x="440" y="392"/>
                    </a:lnTo>
                    <a:lnTo>
                      <a:pt x="429" y="382"/>
                    </a:lnTo>
                    <a:lnTo>
                      <a:pt x="414" y="381"/>
                    </a:lnTo>
                    <a:lnTo>
                      <a:pt x="392" y="386"/>
                    </a:lnTo>
                    <a:lnTo>
                      <a:pt x="377" y="386"/>
                    </a:lnTo>
                    <a:lnTo>
                      <a:pt x="375" y="386"/>
                    </a:lnTo>
                    <a:lnTo>
                      <a:pt x="371" y="403"/>
                    </a:lnTo>
                    <a:lnTo>
                      <a:pt x="360" y="408"/>
                    </a:lnTo>
                    <a:lnTo>
                      <a:pt x="352" y="416"/>
                    </a:lnTo>
                    <a:lnTo>
                      <a:pt x="344" y="427"/>
                    </a:lnTo>
                    <a:lnTo>
                      <a:pt x="335" y="443"/>
                    </a:lnTo>
                    <a:lnTo>
                      <a:pt x="332" y="458"/>
                    </a:lnTo>
                    <a:lnTo>
                      <a:pt x="330" y="472"/>
                    </a:lnTo>
                    <a:lnTo>
                      <a:pt x="327" y="481"/>
                    </a:lnTo>
                    <a:lnTo>
                      <a:pt x="320" y="490"/>
                    </a:lnTo>
                    <a:lnTo>
                      <a:pt x="313" y="497"/>
                    </a:lnTo>
                    <a:lnTo>
                      <a:pt x="313" y="504"/>
                    </a:lnTo>
                    <a:lnTo>
                      <a:pt x="309" y="498"/>
                    </a:lnTo>
                    <a:lnTo>
                      <a:pt x="304" y="497"/>
                    </a:lnTo>
                    <a:lnTo>
                      <a:pt x="301" y="505"/>
                    </a:lnTo>
                    <a:lnTo>
                      <a:pt x="300" y="517"/>
                    </a:lnTo>
                    <a:lnTo>
                      <a:pt x="276" y="516"/>
                    </a:lnTo>
                    <a:lnTo>
                      <a:pt x="265" y="517"/>
                    </a:lnTo>
                    <a:lnTo>
                      <a:pt x="242" y="508"/>
                    </a:lnTo>
                    <a:lnTo>
                      <a:pt x="237" y="515"/>
                    </a:lnTo>
                    <a:lnTo>
                      <a:pt x="234" y="516"/>
                    </a:lnTo>
                    <a:lnTo>
                      <a:pt x="231" y="521"/>
                    </a:lnTo>
                    <a:lnTo>
                      <a:pt x="227" y="524"/>
                    </a:lnTo>
                    <a:lnTo>
                      <a:pt x="225" y="524"/>
                    </a:lnTo>
                    <a:lnTo>
                      <a:pt x="221" y="525"/>
                    </a:lnTo>
                    <a:lnTo>
                      <a:pt x="216" y="522"/>
                    </a:lnTo>
                    <a:lnTo>
                      <a:pt x="212" y="525"/>
                    </a:lnTo>
                    <a:lnTo>
                      <a:pt x="210" y="524"/>
                    </a:lnTo>
                    <a:lnTo>
                      <a:pt x="193" y="532"/>
                    </a:lnTo>
                    <a:lnTo>
                      <a:pt x="190" y="524"/>
                    </a:lnTo>
                    <a:lnTo>
                      <a:pt x="182" y="524"/>
                    </a:lnTo>
                    <a:lnTo>
                      <a:pt x="180" y="524"/>
                    </a:lnTo>
                    <a:lnTo>
                      <a:pt x="168" y="521"/>
                    </a:lnTo>
                    <a:lnTo>
                      <a:pt x="163" y="513"/>
                    </a:lnTo>
                    <a:lnTo>
                      <a:pt x="151" y="500"/>
                    </a:lnTo>
                    <a:lnTo>
                      <a:pt x="146" y="482"/>
                    </a:lnTo>
                    <a:lnTo>
                      <a:pt x="146" y="471"/>
                    </a:lnTo>
                    <a:lnTo>
                      <a:pt x="151" y="467"/>
                    </a:lnTo>
                    <a:lnTo>
                      <a:pt x="147" y="467"/>
                    </a:lnTo>
                    <a:lnTo>
                      <a:pt x="140" y="465"/>
                    </a:lnTo>
                    <a:lnTo>
                      <a:pt x="136" y="454"/>
                    </a:lnTo>
                    <a:lnTo>
                      <a:pt x="133" y="451"/>
                    </a:lnTo>
                    <a:lnTo>
                      <a:pt x="130" y="445"/>
                    </a:lnTo>
                    <a:lnTo>
                      <a:pt x="126" y="444"/>
                    </a:lnTo>
                    <a:lnTo>
                      <a:pt x="124" y="439"/>
                    </a:lnTo>
                    <a:lnTo>
                      <a:pt x="117" y="429"/>
                    </a:lnTo>
                    <a:lnTo>
                      <a:pt x="96" y="417"/>
                    </a:lnTo>
                    <a:lnTo>
                      <a:pt x="86" y="416"/>
                    </a:lnTo>
                    <a:lnTo>
                      <a:pt x="64" y="413"/>
                    </a:lnTo>
                    <a:lnTo>
                      <a:pt x="5" y="417"/>
                    </a:lnTo>
                    <a:lnTo>
                      <a:pt x="2" y="414"/>
                    </a:lnTo>
                    <a:lnTo>
                      <a:pt x="0" y="375"/>
                    </a:lnTo>
                    <a:lnTo>
                      <a:pt x="1" y="366"/>
                    </a:lnTo>
                    <a:lnTo>
                      <a:pt x="6" y="345"/>
                    </a:lnTo>
                    <a:lnTo>
                      <a:pt x="5" y="315"/>
                    </a:lnTo>
                    <a:lnTo>
                      <a:pt x="6" y="295"/>
                    </a:lnTo>
                    <a:lnTo>
                      <a:pt x="10" y="283"/>
                    </a:lnTo>
                    <a:lnTo>
                      <a:pt x="22" y="263"/>
                    </a:lnTo>
                    <a:lnTo>
                      <a:pt x="23" y="248"/>
                    </a:lnTo>
                    <a:lnTo>
                      <a:pt x="26" y="239"/>
                    </a:lnTo>
                    <a:lnTo>
                      <a:pt x="34" y="229"/>
                    </a:lnTo>
                    <a:lnTo>
                      <a:pt x="49" y="218"/>
                    </a:lnTo>
                    <a:lnTo>
                      <a:pt x="49" y="212"/>
                    </a:lnTo>
                    <a:lnTo>
                      <a:pt x="53" y="209"/>
                    </a:lnTo>
                    <a:lnTo>
                      <a:pt x="53" y="208"/>
                    </a:lnTo>
                    <a:lnTo>
                      <a:pt x="53" y="204"/>
                    </a:lnTo>
                    <a:lnTo>
                      <a:pt x="48" y="199"/>
                    </a:lnTo>
                    <a:lnTo>
                      <a:pt x="48" y="197"/>
                    </a:lnTo>
                    <a:lnTo>
                      <a:pt x="50" y="191"/>
                    </a:lnTo>
                    <a:lnTo>
                      <a:pt x="53" y="189"/>
                    </a:lnTo>
                    <a:lnTo>
                      <a:pt x="58" y="189"/>
                    </a:lnTo>
                    <a:lnTo>
                      <a:pt x="59" y="187"/>
                    </a:lnTo>
                    <a:lnTo>
                      <a:pt x="59" y="169"/>
                    </a:lnTo>
                    <a:lnTo>
                      <a:pt x="55" y="154"/>
                    </a:lnTo>
                    <a:lnTo>
                      <a:pt x="54" y="149"/>
                    </a:lnTo>
                    <a:lnTo>
                      <a:pt x="44" y="139"/>
                    </a:lnTo>
                    <a:lnTo>
                      <a:pt x="43" y="134"/>
                    </a:lnTo>
                    <a:lnTo>
                      <a:pt x="44" y="123"/>
                    </a:lnTo>
                    <a:lnTo>
                      <a:pt x="49" y="11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8" name="Freeform 41">
                <a:extLst>
                  <a:ext uri="{FF2B5EF4-FFF2-40B4-BE49-F238E27FC236}">
                    <a16:creationId xmlns:a16="http://schemas.microsoft.com/office/drawing/2014/main" id="{C024D740-47D8-47B1-9887-0D0A6B4E9A3F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952206" y="3627784"/>
                <a:ext cx="133350" cy="152400"/>
              </a:xfrm>
              <a:custGeom>
                <a:avLst/>
                <a:gdLst/>
                <a:ahLst/>
                <a:cxnLst>
                  <a:cxn ang="0">
                    <a:pos x="408" y="5"/>
                  </a:cxn>
                  <a:cxn ang="0">
                    <a:pos x="377" y="16"/>
                  </a:cxn>
                  <a:cxn ang="0">
                    <a:pos x="343" y="0"/>
                  </a:cxn>
                  <a:cxn ang="0">
                    <a:pos x="300" y="17"/>
                  </a:cxn>
                  <a:cxn ang="0">
                    <a:pos x="274" y="47"/>
                  </a:cxn>
                  <a:cxn ang="0">
                    <a:pos x="274" y="101"/>
                  </a:cxn>
                  <a:cxn ang="0">
                    <a:pos x="267" y="114"/>
                  </a:cxn>
                  <a:cxn ang="0">
                    <a:pos x="234" y="96"/>
                  </a:cxn>
                  <a:cxn ang="0">
                    <a:pos x="205" y="90"/>
                  </a:cxn>
                  <a:cxn ang="0">
                    <a:pos x="118" y="84"/>
                  </a:cxn>
                  <a:cxn ang="0">
                    <a:pos x="111" y="117"/>
                  </a:cxn>
                  <a:cxn ang="0">
                    <a:pos x="121" y="140"/>
                  </a:cxn>
                  <a:cxn ang="0">
                    <a:pos x="166" y="124"/>
                  </a:cxn>
                  <a:cxn ang="0">
                    <a:pos x="177" y="157"/>
                  </a:cxn>
                  <a:cxn ang="0">
                    <a:pos x="158" y="204"/>
                  </a:cxn>
                  <a:cxn ang="0">
                    <a:pos x="173" y="246"/>
                  </a:cxn>
                  <a:cxn ang="0">
                    <a:pos x="169" y="275"/>
                  </a:cxn>
                  <a:cxn ang="0">
                    <a:pos x="161" y="329"/>
                  </a:cxn>
                  <a:cxn ang="0">
                    <a:pos x="127" y="318"/>
                  </a:cxn>
                  <a:cxn ang="0">
                    <a:pos x="92" y="310"/>
                  </a:cxn>
                  <a:cxn ang="0">
                    <a:pos x="74" y="313"/>
                  </a:cxn>
                  <a:cxn ang="0">
                    <a:pos x="42" y="333"/>
                  </a:cxn>
                  <a:cxn ang="0">
                    <a:pos x="27" y="350"/>
                  </a:cxn>
                  <a:cxn ang="0">
                    <a:pos x="31" y="375"/>
                  </a:cxn>
                  <a:cxn ang="0">
                    <a:pos x="31" y="394"/>
                  </a:cxn>
                  <a:cxn ang="0">
                    <a:pos x="8" y="397"/>
                  </a:cxn>
                  <a:cxn ang="0">
                    <a:pos x="0" y="419"/>
                  </a:cxn>
                  <a:cxn ang="0">
                    <a:pos x="19" y="434"/>
                  </a:cxn>
                  <a:cxn ang="0">
                    <a:pos x="40" y="456"/>
                  </a:cxn>
                  <a:cxn ang="0">
                    <a:pos x="63" y="469"/>
                  </a:cxn>
                  <a:cxn ang="0">
                    <a:pos x="80" y="449"/>
                  </a:cxn>
                  <a:cxn ang="0">
                    <a:pos x="100" y="447"/>
                  </a:cxn>
                  <a:cxn ang="0">
                    <a:pos x="121" y="468"/>
                  </a:cxn>
                  <a:cxn ang="0">
                    <a:pos x="140" y="452"/>
                  </a:cxn>
                  <a:cxn ang="0">
                    <a:pos x="161" y="444"/>
                  </a:cxn>
                  <a:cxn ang="0">
                    <a:pos x="177" y="445"/>
                  </a:cxn>
                  <a:cxn ang="0">
                    <a:pos x="188" y="466"/>
                  </a:cxn>
                  <a:cxn ang="0">
                    <a:pos x="232" y="437"/>
                  </a:cxn>
                  <a:cxn ang="0">
                    <a:pos x="261" y="415"/>
                  </a:cxn>
                  <a:cxn ang="0">
                    <a:pos x="278" y="376"/>
                  </a:cxn>
                  <a:cxn ang="0">
                    <a:pos x="282" y="337"/>
                  </a:cxn>
                  <a:cxn ang="0">
                    <a:pos x="312" y="280"/>
                  </a:cxn>
                  <a:cxn ang="0">
                    <a:pos x="348" y="254"/>
                  </a:cxn>
                  <a:cxn ang="0">
                    <a:pos x="364" y="237"/>
                  </a:cxn>
                  <a:cxn ang="0">
                    <a:pos x="372" y="141"/>
                  </a:cxn>
                  <a:cxn ang="0">
                    <a:pos x="391" y="73"/>
                  </a:cxn>
                  <a:cxn ang="0">
                    <a:pos x="417" y="17"/>
                  </a:cxn>
                </a:cxnLst>
                <a:rect l="0" t="0" r="r" b="b"/>
                <a:pathLst>
                  <a:path w="417" h="479">
                    <a:moveTo>
                      <a:pt x="414" y="0"/>
                    </a:moveTo>
                    <a:lnTo>
                      <a:pt x="408" y="5"/>
                    </a:lnTo>
                    <a:lnTo>
                      <a:pt x="393" y="12"/>
                    </a:lnTo>
                    <a:lnTo>
                      <a:pt x="377" y="16"/>
                    </a:lnTo>
                    <a:lnTo>
                      <a:pt x="360" y="10"/>
                    </a:lnTo>
                    <a:lnTo>
                      <a:pt x="343" y="0"/>
                    </a:lnTo>
                    <a:lnTo>
                      <a:pt x="323" y="3"/>
                    </a:lnTo>
                    <a:lnTo>
                      <a:pt x="300" y="17"/>
                    </a:lnTo>
                    <a:lnTo>
                      <a:pt x="283" y="33"/>
                    </a:lnTo>
                    <a:lnTo>
                      <a:pt x="274" y="47"/>
                    </a:lnTo>
                    <a:lnTo>
                      <a:pt x="272" y="58"/>
                    </a:lnTo>
                    <a:lnTo>
                      <a:pt x="274" y="101"/>
                    </a:lnTo>
                    <a:lnTo>
                      <a:pt x="272" y="111"/>
                    </a:lnTo>
                    <a:lnTo>
                      <a:pt x="267" y="114"/>
                    </a:lnTo>
                    <a:lnTo>
                      <a:pt x="244" y="96"/>
                    </a:lnTo>
                    <a:lnTo>
                      <a:pt x="234" y="96"/>
                    </a:lnTo>
                    <a:lnTo>
                      <a:pt x="220" y="91"/>
                    </a:lnTo>
                    <a:lnTo>
                      <a:pt x="205" y="90"/>
                    </a:lnTo>
                    <a:lnTo>
                      <a:pt x="194" y="84"/>
                    </a:lnTo>
                    <a:lnTo>
                      <a:pt x="118" y="84"/>
                    </a:lnTo>
                    <a:lnTo>
                      <a:pt x="112" y="98"/>
                    </a:lnTo>
                    <a:lnTo>
                      <a:pt x="111" y="117"/>
                    </a:lnTo>
                    <a:lnTo>
                      <a:pt x="112" y="135"/>
                    </a:lnTo>
                    <a:lnTo>
                      <a:pt x="121" y="140"/>
                    </a:lnTo>
                    <a:lnTo>
                      <a:pt x="137" y="117"/>
                    </a:lnTo>
                    <a:lnTo>
                      <a:pt x="166" y="124"/>
                    </a:lnTo>
                    <a:lnTo>
                      <a:pt x="176" y="137"/>
                    </a:lnTo>
                    <a:lnTo>
                      <a:pt x="177" y="157"/>
                    </a:lnTo>
                    <a:lnTo>
                      <a:pt x="159" y="187"/>
                    </a:lnTo>
                    <a:lnTo>
                      <a:pt x="158" y="204"/>
                    </a:lnTo>
                    <a:lnTo>
                      <a:pt x="162" y="218"/>
                    </a:lnTo>
                    <a:lnTo>
                      <a:pt x="173" y="246"/>
                    </a:lnTo>
                    <a:lnTo>
                      <a:pt x="172" y="262"/>
                    </a:lnTo>
                    <a:lnTo>
                      <a:pt x="169" y="275"/>
                    </a:lnTo>
                    <a:lnTo>
                      <a:pt x="166" y="312"/>
                    </a:lnTo>
                    <a:lnTo>
                      <a:pt x="161" y="329"/>
                    </a:lnTo>
                    <a:lnTo>
                      <a:pt x="145" y="334"/>
                    </a:lnTo>
                    <a:lnTo>
                      <a:pt x="127" y="318"/>
                    </a:lnTo>
                    <a:lnTo>
                      <a:pt x="102" y="321"/>
                    </a:lnTo>
                    <a:lnTo>
                      <a:pt x="92" y="310"/>
                    </a:lnTo>
                    <a:lnTo>
                      <a:pt x="85" y="305"/>
                    </a:lnTo>
                    <a:lnTo>
                      <a:pt x="74" y="313"/>
                    </a:lnTo>
                    <a:lnTo>
                      <a:pt x="65" y="324"/>
                    </a:lnTo>
                    <a:lnTo>
                      <a:pt x="42" y="333"/>
                    </a:lnTo>
                    <a:lnTo>
                      <a:pt x="32" y="342"/>
                    </a:lnTo>
                    <a:lnTo>
                      <a:pt x="27" y="350"/>
                    </a:lnTo>
                    <a:lnTo>
                      <a:pt x="26" y="363"/>
                    </a:lnTo>
                    <a:lnTo>
                      <a:pt x="31" y="375"/>
                    </a:lnTo>
                    <a:lnTo>
                      <a:pt x="33" y="390"/>
                    </a:lnTo>
                    <a:lnTo>
                      <a:pt x="31" y="394"/>
                    </a:lnTo>
                    <a:lnTo>
                      <a:pt x="19" y="394"/>
                    </a:lnTo>
                    <a:lnTo>
                      <a:pt x="8" y="397"/>
                    </a:lnTo>
                    <a:lnTo>
                      <a:pt x="2" y="404"/>
                    </a:lnTo>
                    <a:lnTo>
                      <a:pt x="0" y="419"/>
                    </a:lnTo>
                    <a:lnTo>
                      <a:pt x="13" y="425"/>
                    </a:lnTo>
                    <a:lnTo>
                      <a:pt x="19" y="434"/>
                    </a:lnTo>
                    <a:lnTo>
                      <a:pt x="33" y="449"/>
                    </a:lnTo>
                    <a:lnTo>
                      <a:pt x="40" y="456"/>
                    </a:lnTo>
                    <a:lnTo>
                      <a:pt x="49" y="479"/>
                    </a:lnTo>
                    <a:lnTo>
                      <a:pt x="63" y="469"/>
                    </a:lnTo>
                    <a:lnTo>
                      <a:pt x="73" y="463"/>
                    </a:lnTo>
                    <a:lnTo>
                      <a:pt x="80" y="449"/>
                    </a:lnTo>
                    <a:lnTo>
                      <a:pt x="90" y="444"/>
                    </a:lnTo>
                    <a:lnTo>
                      <a:pt x="100" y="447"/>
                    </a:lnTo>
                    <a:lnTo>
                      <a:pt x="105" y="458"/>
                    </a:lnTo>
                    <a:lnTo>
                      <a:pt x="121" y="468"/>
                    </a:lnTo>
                    <a:lnTo>
                      <a:pt x="133" y="465"/>
                    </a:lnTo>
                    <a:lnTo>
                      <a:pt x="140" y="452"/>
                    </a:lnTo>
                    <a:lnTo>
                      <a:pt x="148" y="446"/>
                    </a:lnTo>
                    <a:lnTo>
                      <a:pt x="161" y="444"/>
                    </a:lnTo>
                    <a:lnTo>
                      <a:pt x="175" y="440"/>
                    </a:lnTo>
                    <a:lnTo>
                      <a:pt x="177" y="445"/>
                    </a:lnTo>
                    <a:lnTo>
                      <a:pt x="178" y="463"/>
                    </a:lnTo>
                    <a:lnTo>
                      <a:pt x="188" y="466"/>
                    </a:lnTo>
                    <a:lnTo>
                      <a:pt x="209" y="458"/>
                    </a:lnTo>
                    <a:lnTo>
                      <a:pt x="232" y="437"/>
                    </a:lnTo>
                    <a:lnTo>
                      <a:pt x="246" y="430"/>
                    </a:lnTo>
                    <a:lnTo>
                      <a:pt x="261" y="415"/>
                    </a:lnTo>
                    <a:lnTo>
                      <a:pt x="274" y="394"/>
                    </a:lnTo>
                    <a:lnTo>
                      <a:pt x="278" y="376"/>
                    </a:lnTo>
                    <a:lnTo>
                      <a:pt x="278" y="358"/>
                    </a:lnTo>
                    <a:lnTo>
                      <a:pt x="282" y="337"/>
                    </a:lnTo>
                    <a:lnTo>
                      <a:pt x="289" y="316"/>
                    </a:lnTo>
                    <a:lnTo>
                      <a:pt x="312" y="280"/>
                    </a:lnTo>
                    <a:lnTo>
                      <a:pt x="329" y="264"/>
                    </a:lnTo>
                    <a:lnTo>
                      <a:pt x="348" y="254"/>
                    </a:lnTo>
                    <a:lnTo>
                      <a:pt x="363" y="241"/>
                    </a:lnTo>
                    <a:lnTo>
                      <a:pt x="364" y="237"/>
                    </a:lnTo>
                    <a:lnTo>
                      <a:pt x="371" y="207"/>
                    </a:lnTo>
                    <a:lnTo>
                      <a:pt x="372" y="141"/>
                    </a:lnTo>
                    <a:lnTo>
                      <a:pt x="381" y="97"/>
                    </a:lnTo>
                    <a:lnTo>
                      <a:pt x="391" y="73"/>
                    </a:lnTo>
                    <a:lnTo>
                      <a:pt x="412" y="36"/>
                    </a:lnTo>
                    <a:lnTo>
                      <a:pt x="417" y="17"/>
                    </a:lnTo>
                    <a:lnTo>
                      <a:pt x="414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29" name="Freeform 42">
                <a:extLst>
                  <a:ext uri="{FF2B5EF4-FFF2-40B4-BE49-F238E27FC236}">
                    <a16:creationId xmlns:a16="http://schemas.microsoft.com/office/drawing/2014/main" id="{777F881F-439D-4CF0-81AF-7F5AEF84EBEC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922043" y="3653184"/>
                <a:ext cx="33338" cy="22225"/>
              </a:xfrm>
              <a:custGeom>
                <a:avLst/>
                <a:gdLst/>
                <a:ahLst/>
                <a:cxnLst>
                  <a:cxn ang="0">
                    <a:pos x="107" y="0"/>
                  </a:cxn>
                  <a:cxn ang="0">
                    <a:pos x="67" y="0"/>
                  </a:cxn>
                  <a:cxn ang="0">
                    <a:pos x="25" y="3"/>
                  </a:cxn>
                  <a:cxn ang="0">
                    <a:pos x="21" y="4"/>
                  </a:cxn>
                  <a:cxn ang="0">
                    <a:pos x="21" y="14"/>
                  </a:cxn>
                  <a:cxn ang="0">
                    <a:pos x="14" y="26"/>
                  </a:cxn>
                  <a:cxn ang="0">
                    <a:pos x="11" y="37"/>
                  </a:cxn>
                  <a:cxn ang="0">
                    <a:pos x="0" y="56"/>
                  </a:cxn>
                  <a:cxn ang="0">
                    <a:pos x="15" y="63"/>
                  </a:cxn>
                  <a:cxn ang="0">
                    <a:pos x="15" y="65"/>
                  </a:cxn>
                  <a:cxn ang="0">
                    <a:pos x="13" y="69"/>
                  </a:cxn>
                  <a:cxn ang="0">
                    <a:pos x="13" y="68"/>
                  </a:cxn>
                  <a:cxn ang="0">
                    <a:pos x="36" y="63"/>
                  </a:cxn>
                  <a:cxn ang="0">
                    <a:pos x="107" y="60"/>
                  </a:cxn>
                  <a:cxn ang="0">
                    <a:pos x="105" y="58"/>
                  </a:cxn>
                  <a:cxn ang="0">
                    <a:pos x="102" y="38"/>
                  </a:cxn>
                  <a:cxn ang="0">
                    <a:pos x="101" y="15"/>
                  </a:cxn>
                  <a:cxn ang="0">
                    <a:pos x="107" y="0"/>
                  </a:cxn>
                </a:cxnLst>
                <a:rect l="0" t="0" r="r" b="b"/>
                <a:pathLst>
                  <a:path w="107" h="69">
                    <a:moveTo>
                      <a:pt x="107" y="0"/>
                    </a:moveTo>
                    <a:lnTo>
                      <a:pt x="67" y="0"/>
                    </a:lnTo>
                    <a:lnTo>
                      <a:pt x="25" y="3"/>
                    </a:lnTo>
                    <a:lnTo>
                      <a:pt x="21" y="4"/>
                    </a:lnTo>
                    <a:lnTo>
                      <a:pt x="21" y="14"/>
                    </a:lnTo>
                    <a:lnTo>
                      <a:pt x="14" y="26"/>
                    </a:lnTo>
                    <a:lnTo>
                      <a:pt x="11" y="37"/>
                    </a:lnTo>
                    <a:lnTo>
                      <a:pt x="0" y="56"/>
                    </a:lnTo>
                    <a:lnTo>
                      <a:pt x="15" y="63"/>
                    </a:lnTo>
                    <a:lnTo>
                      <a:pt x="15" y="65"/>
                    </a:lnTo>
                    <a:lnTo>
                      <a:pt x="13" y="69"/>
                    </a:lnTo>
                    <a:lnTo>
                      <a:pt x="13" y="68"/>
                    </a:lnTo>
                    <a:lnTo>
                      <a:pt x="36" y="63"/>
                    </a:lnTo>
                    <a:lnTo>
                      <a:pt x="107" y="60"/>
                    </a:lnTo>
                    <a:lnTo>
                      <a:pt x="105" y="58"/>
                    </a:lnTo>
                    <a:lnTo>
                      <a:pt x="102" y="38"/>
                    </a:lnTo>
                    <a:lnTo>
                      <a:pt x="101" y="15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0" name="Freeform 43">
                <a:extLst>
                  <a:ext uri="{FF2B5EF4-FFF2-40B4-BE49-F238E27FC236}">
                    <a16:creationId xmlns:a16="http://schemas.microsoft.com/office/drawing/2014/main" id="{FEE58CF2-D55E-4A93-9F63-ADD651405C8E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268117" y="3732559"/>
                <a:ext cx="28575" cy="34925"/>
              </a:xfrm>
              <a:custGeom>
                <a:avLst/>
                <a:gdLst/>
                <a:ahLst/>
                <a:cxnLst>
                  <a:cxn ang="0">
                    <a:pos x="83" y="5"/>
                  </a:cxn>
                  <a:cxn ang="0">
                    <a:pos x="81" y="1"/>
                  </a:cxn>
                  <a:cxn ang="0">
                    <a:pos x="76" y="1"/>
                  </a:cxn>
                  <a:cxn ang="0">
                    <a:pos x="76" y="0"/>
                  </a:cxn>
                  <a:cxn ang="0">
                    <a:pos x="71" y="0"/>
                  </a:cxn>
                  <a:cxn ang="0">
                    <a:pos x="59" y="4"/>
                  </a:cxn>
                  <a:cxn ang="0">
                    <a:pos x="49" y="4"/>
                  </a:cxn>
                  <a:cxn ang="0">
                    <a:pos x="46" y="6"/>
                  </a:cxn>
                  <a:cxn ang="0">
                    <a:pos x="45" y="9"/>
                  </a:cxn>
                  <a:cxn ang="0">
                    <a:pos x="45" y="17"/>
                  </a:cxn>
                  <a:cxn ang="0">
                    <a:pos x="41" y="22"/>
                  </a:cxn>
                  <a:cxn ang="0">
                    <a:pos x="33" y="22"/>
                  </a:cxn>
                  <a:cxn ang="0">
                    <a:pos x="28" y="25"/>
                  </a:cxn>
                  <a:cxn ang="0">
                    <a:pos x="22" y="26"/>
                  </a:cxn>
                  <a:cxn ang="0">
                    <a:pos x="19" y="25"/>
                  </a:cxn>
                  <a:cxn ang="0">
                    <a:pos x="16" y="16"/>
                  </a:cxn>
                  <a:cxn ang="0">
                    <a:pos x="13" y="11"/>
                  </a:cxn>
                  <a:cxn ang="0">
                    <a:pos x="11" y="10"/>
                  </a:cxn>
                  <a:cxn ang="0">
                    <a:pos x="6" y="10"/>
                  </a:cxn>
                  <a:cxn ang="0">
                    <a:pos x="1" y="13"/>
                  </a:cxn>
                  <a:cxn ang="0">
                    <a:pos x="1" y="22"/>
                  </a:cxn>
                  <a:cxn ang="0">
                    <a:pos x="0" y="22"/>
                  </a:cxn>
                  <a:cxn ang="0">
                    <a:pos x="6" y="28"/>
                  </a:cxn>
                  <a:cxn ang="0">
                    <a:pos x="8" y="34"/>
                  </a:cxn>
                  <a:cxn ang="0">
                    <a:pos x="11" y="58"/>
                  </a:cxn>
                  <a:cxn ang="0">
                    <a:pos x="13" y="61"/>
                  </a:cxn>
                  <a:cxn ang="0">
                    <a:pos x="16" y="69"/>
                  </a:cxn>
                  <a:cxn ang="0">
                    <a:pos x="17" y="79"/>
                  </a:cxn>
                  <a:cxn ang="0">
                    <a:pos x="17" y="91"/>
                  </a:cxn>
                  <a:cxn ang="0">
                    <a:pos x="18" y="101"/>
                  </a:cxn>
                  <a:cxn ang="0">
                    <a:pos x="23" y="108"/>
                  </a:cxn>
                  <a:cxn ang="0">
                    <a:pos x="29" y="114"/>
                  </a:cxn>
                  <a:cxn ang="0">
                    <a:pos x="32" y="113"/>
                  </a:cxn>
                  <a:cxn ang="0">
                    <a:pos x="43" y="110"/>
                  </a:cxn>
                  <a:cxn ang="0">
                    <a:pos x="57" y="106"/>
                  </a:cxn>
                  <a:cxn ang="0">
                    <a:pos x="68" y="86"/>
                  </a:cxn>
                  <a:cxn ang="0">
                    <a:pos x="73" y="80"/>
                  </a:cxn>
                  <a:cxn ang="0">
                    <a:pos x="79" y="66"/>
                  </a:cxn>
                  <a:cxn ang="0">
                    <a:pos x="89" y="54"/>
                  </a:cxn>
                  <a:cxn ang="0">
                    <a:pos x="93" y="48"/>
                  </a:cxn>
                  <a:cxn ang="0">
                    <a:pos x="93" y="40"/>
                  </a:cxn>
                  <a:cxn ang="0">
                    <a:pos x="91" y="34"/>
                  </a:cxn>
                  <a:cxn ang="0">
                    <a:pos x="87" y="31"/>
                  </a:cxn>
                  <a:cxn ang="0">
                    <a:pos x="81" y="29"/>
                  </a:cxn>
                  <a:cxn ang="0">
                    <a:pos x="77" y="26"/>
                  </a:cxn>
                  <a:cxn ang="0">
                    <a:pos x="77" y="22"/>
                  </a:cxn>
                  <a:cxn ang="0">
                    <a:pos x="77" y="16"/>
                  </a:cxn>
                  <a:cxn ang="0">
                    <a:pos x="78" y="10"/>
                  </a:cxn>
                  <a:cxn ang="0">
                    <a:pos x="83" y="5"/>
                  </a:cxn>
                </a:cxnLst>
                <a:rect l="0" t="0" r="r" b="b"/>
                <a:pathLst>
                  <a:path w="93" h="114">
                    <a:moveTo>
                      <a:pt x="83" y="5"/>
                    </a:moveTo>
                    <a:lnTo>
                      <a:pt x="81" y="1"/>
                    </a:lnTo>
                    <a:lnTo>
                      <a:pt x="76" y="1"/>
                    </a:lnTo>
                    <a:lnTo>
                      <a:pt x="76" y="0"/>
                    </a:lnTo>
                    <a:lnTo>
                      <a:pt x="71" y="0"/>
                    </a:lnTo>
                    <a:lnTo>
                      <a:pt x="59" y="4"/>
                    </a:lnTo>
                    <a:lnTo>
                      <a:pt x="49" y="4"/>
                    </a:lnTo>
                    <a:lnTo>
                      <a:pt x="46" y="6"/>
                    </a:lnTo>
                    <a:lnTo>
                      <a:pt x="45" y="9"/>
                    </a:lnTo>
                    <a:lnTo>
                      <a:pt x="45" y="17"/>
                    </a:lnTo>
                    <a:lnTo>
                      <a:pt x="41" y="22"/>
                    </a:lnTo>
                    <a:lnTo>
                      <a:pt x="33" y="22"/>
                    </a:lnTo>
                    <a:lnTo>
                      <a:pt x="28" y="25"/>
                    </a:lnTo>
                    <a:lnTo>
                      <a:pt x="22" y="26"/>
                    </a:lnTo>
                    <a:lnTo>
                      <a:pt x="19" y="25"/>
                    </a:lnTo>
                    <a:lnTo>
                      <a:pt x="16" y="16"/>
                    </a:lnTo>
                    <a:lnTo>
                      <a:pt x="13" y="11"/>
                    </a:lnTo>
                    <a:lnTo>
                      <a:pt x="11" y="10"/>
                    </a:lnTo>
                    <a:lnTo>
                      <a:pt x="6" y="10"/>
                    </a:lnTo>
                    <a:lnTo>
                      <a:pt x="1" y="13"/>
                    </a:lnTo>
                    <a:lnTo>
                      <a:pt x="1" y="22"/>
                    </a:lnTo>
                    <a:lnTo>
                      <a:pt x="0" y="22"/>
                    </a:lnTo>
                    <a:lnTo>
                      <a:pt x="6" y="28"/>
                    </a:lnTo>
                    <a:lnTo>
                      <a:pt x="8" y="34"/>
                    </a:lnTo>
                    <a:lnTo>
                      <a:pt x="11" y="58"/>
                    </a:lnTo>
                    <a:lnTo>
                      <a:pt x="13" y="61"/>
                    </a:lnTo>
                    <a:lnTo>
                      <a:pt x="16" y="69"/>
                    </a:lnTo>
                    <a:lnTo>
                      <a:pt x="17" y="79"/>
                    </a:lnTo>
                    <a:lnTo>
                      <a:pt x="17" y="91"/>
                    </a:lnTo>
                    <a:lnTo>
                      <a:pt x="18" y="101"/>
                    </a:lnTo>
                    <a:lnTo>
                      <a:pt x="23" y="108"/>
                    </a:lnTo>
                    <a:lnTo>
                      <a:pt x="29" y="114"/>
                    </a:lnTo>
                    <a:lnTo>
                      <a:pt x="32" y="113"/>
                    </a:lnTo>
                    <a:lnTo>
                      <a:pt x="43" y="110"/>
                    </a:lnTo>
                    <a:lnTo>
                      <a:pt x="57" y="106"/>
                    </a:lnTo>
                    <a:lnTo>
                      <a:pt x="68" y="86"/>
                    </a:lnTo>
                    <a:lnTo>
                      <a:pt x="73" y="80"/>
                    </a:lnTo>
                    <a:lnTo>
                      <a:pt x="79" y="66"/>
                    </a:lnTo>
                    <a:lnTo>
                      <a:pt x="89" y="54"/>
                    </a:lnTo>
                    <a:lnTo>
                      <a:pt x="93" y="48"/>
                    </a:lnTo>
                    <a:lnTo>
                      <a:pt x="93" y="40"/>
                    </a:lnTo>
                    <a:lnTo>
                      <a:pt x="91" y="34"/>
                    </a:lnTo>
                    <a:lnTo>
                      <a:pt x="87" y="31"/>
                    </a:lnTo>
                    <a:lnTo>
                      <a:pt x="81" y="29"/>
                    </a:lnTo>
                    <a:lnTo>
                      <a:pt x="77" y="26"/>
                    </a:lnTo>
                    <a:lnTo>
                      <a:pt x="77" y="22"/>
                    </a:lnTo>
                    <a:lnTo>
                      <a:pt x="77" y="16"/>
                    </a:lnTo>
                    <a:lnTo>
                      <a:pt x="78" y="10"/>
                    </a:lnTo>
                    <a:lnTo>
                      <a:pt x="83" y="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1" name="Freeform 44">
                <a:extLst>
                  <a:ext uri="{FF2B5EF4-FFF2-40B4-BE49-F238E27FC236}">
                    <a16:creationId xmlns:a16="http://schemas.microsoft.com/office/drawing/2014/main" id="{2FCA7360-87B4-40B8-A725-59507DE5B9B4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277642" y="3619847"/>
                <a:ext cx="92075" cy="96838"/>
              </a:xfrm>
              <a:custGeom>
                <a:avLst/>
                <a:gdLst/>
                <a:ahLst/>
                <a:cxnLst>
                  <a:cxn ang="0">
                    <a:pos x="232" y="0"/>
                  </a:cxn>
                  <a:cxn ang="0">
                    <a:pos x="205" y="21"/>
                  </a:cxn>
                  <a:cxn ang="0">
                    <a:pos x="170" y="19"/>
                  </a:cxn>
                  <a:cxn ang="0">
                    <a:pos x="143" y="25"/>
                  </a:cxn>
                  <a:cxn ang="0">
                    <a:pos x="120" y="22"/>
                  </a:cxn>
                  <a:cxn ang="0">
                    <a:pos x="98" y="25"/>
                  </a:cxn>
                  <a:cxn ang="0">
                    <a:pos x="73" y="23"/>
                  </a:cxn>
                  <a:cxn ang="0">
                    <a:pos x="66" y="32"/>
                  </a:cxn>
                  <a:cxn ang="0">
                    <a:pos x="60" y="59"/>
                  </a:cxn>
                  <a:cxn ang="0">
                    <a:pos x="63" y="89"/>
                  </a:cxn>
                  <a:cxn ang="0">
                    <a:pos x="73" y="98"/>
                  </a:cxn>
                  <a:cxn ang="0">
                    <a:pos x="84" y="105"/>
                  </a:cxn>
                  <a:cxn ang="0">
                    <a:pos x="82" y="121"/>
                  </a:cxn>
                  <a:cxn ang="0">
                    <a:pos x="67" y="135"/>
                  </a:cxn>
                  <a:cxn ang="0">
                    <a:pos x="52" y="147"/>
                  </a:cxn>
                  <a:cxn ang="0">
                    <a:pos x="44" y="159"/>
                  </a:cxn>
                  <a:cxn ang="0">
                    <a:pos x="20" y="186"/>
                  </a:cxn>
                  <a:cxn ang="0">
                    <a:pos x="11" y="202"/>
                  </a:cxn>
                  <a:cxn ang="0">
                    <a:pos x="3" y="247"/>
                  </a:cxn>
                  <a:cxn ang="0">
                    <a:pos x="0" y="296"/>
                  </a:cxn>
                  <a:cxn ang="0">
                    <a:pos x="11" y="302"/>
                  </a:cxn>
                  <a:cxn ang="0">
                    <a:pos x="25" y="290"/>
                  </a:cxn>
                  <a:cxn ang="0">
                    <a:pos x="36" y="285"/>
                  </a:cxn>
                  <a:cxn ang="0">
                    <a:pos x="63" y="283"/>
                  </a:cxn>
                  <a:cxn ang="0">
                    <a:pos x="70" y="278"/>
                  </a:cxn>
                  <a:cxn ang="0">
                    <a:pos x="110" y="274"/>
                  </a:cxn>
                  <a:cxn ang="0">
                    <a:pos x="120" y="240"/>
                  </a:cxn>
                  <a:cxn ang="0">
                    <a:pos x="132" y="232"/>
                  </a:cxn>
                  <a:cxn ang="0">
                    <a:pos x="147" y="221"/>
                  </a:cxn>
                  <a:cxn ang="0">
                    <a:pos x="157" y="222"/>
                  </a:cxn>
                  <a:cxn ang="0">
                    <a:pos x="164" y="218"/>
                  </a:cxn>
                  <a:cxn ang="0">
                    <a:pos x="183" y="223"/>
                  </a:cxn>
                  <a:cxn ang="0">
                    <a:pos x="201" y="211"/>
                  </a:cxn>
                  <a:cxn ang="0">
                    <a:pos x="223" y="213"/>
                  </a:cxn>
                  <a:cxn ang="0">
                    <a:pos x="234" y="213"/>
                  </a:cxn>
                  <a:cxn ang="0">
                    <a:pos x="258" y="181"/>
                  </a:cxn>
                  <a:cxn ang="0">
                    <a:pos x="270" y="167"/>
                  </a:cxn>
                  <a:cxn ang="0">
                    <a:pos x="286" y="143"/>
                  </a:cxn>
                  <a:cxn ang="0">
                    <a:pos x="289" y="110"/>
                  </a:cxn>
                  <a:cxn ang="0">
                    <a:pos x="287" y="82"/>
                  </a:cxn>
                  <a:cxn ang="0">
                    <a:pos x="278" y="67"/>
                  </a:cxn>
                  <a:cxn ang="0">
                    <a:pos x="267" y="61"/>
                  </a:cxn>
                  <a:cxn ang="0">
                    <a:pos x="260" y="50"/>
                  </a:cxn>
                  <a:cxn ang="0">
                    <a:pos x="253" y="21"/>
                  </a:cxn>
                  <a:cxn ang="0">
                    <a:pos x="251" y="11"/>
                  </a:cxn>
                  <a:cxn ang="0">
                    <a:pos x="237" y="7"/>
                  </a:cxn>
                  <a:cxn ang="0">
                    <a:pos x="232" y="3"/>
                  </a:cxn>
                </a:cxnLst>
                <a:rect l="0" t="0" r="r" b="b"/>
                <a:pathLst>
                  <a:path w="289" h="302">
                    <a:moveTo>
                      <a:pt x="232" y="3"/>
                    </a:moveTo>
                    <a:lnTo>
                      <a:pt x="232" y="0"/>
                    </a:lnTo>
                    <a:lnTo>
                      <a:pt x="232" y="3"/>
                    </a:lnTo>
                    <a:lnTo>
                      <a:pt x="205" y="21"/>
                    </a:lnTo>
                    <a:lnTo>
                      <a:pt x="186" y="21"/>
                    </a:lnTo>
                    <a:lnTo>
                      <a:pt x="170" y="19"/>
                    </a:lnTo>
                    <a:lnTo>
                      <a:pt x="157" y="24"/>
                    </a:lnTo>
                    <a:lnTo>
                      <a:pt x="143" y="25"/>
                    </a:lnTo>
                    <a:lnTo>
                      <a:pt x="126" y="29"/>
                    </a:lnTo>
                    <a:lnTo>
                      <a:pt x="120" y="22"/>
                    </a:lnTo>
                    <a:lnTo>
                      <a:pt x="108" y="23"/>
                    </a:lnTo>
                    <a:lnTo>
                      <a:pt x="98" y="25"/>
                    </a:lnTo>
                    <a:lnTo>
                      <a:pt x="87" y="22"/>
                    </a:lnTo>
                    <a:lnTo>
                      <a:pt x="73" y="23"/>
                    </a:lnTo>
                    <a:lnTo>
                      <a:pt x="66" y="28"/>
                    </a:lnTo>
                    <a:lnTo>
                      <a:pt x="66" y="32"/>
                    </a:lnTo>
                    <a:lnTo>
                      <a:pt x="63" y="41"/>
                    </a:lnTo>
                    <a:lnTo>
                      <a:pt x="60" y="59"/>
                    </a:lnTo>
                    <a:lnTo>
                      <a:pt x="61" y="81"/>
                    </a:lnTo>
                    <a:lnTo>
                      <a:pt x="63" y="89"/>
                    </a:lnTo>
                    <a:lnTo>
                      <a:pt x="68" y="94"/>
                    </a:lnTo>
                    <a:lnTo>
                      <a:pt x="73" y="98"/>
                    </a:lnTo>
                    <a:lnTo>
                      <a:pt x="82" y="100"/>
                    </a:lnTo>
                    <a:lnTo>
                      <a:pt x="84" y="105"/>
                    </a:lnTo>
                    <a:lnTo>
                      <a:pt x="86" y="113"/>
                    </a:lnTo>
                    <a:lnTo>
                      <a:pt x="82" y="121"/>
                    </a:lnTo>
                    <a:lnTo>
                      <a:pt x="73" y="130"/>
                    </a:lnTo>
                    <a:lnTo>
                      <a:pt x="67" y="135"/>
                    </a:lnTo>
                    <a:lnTo>
                      <a:pt x="56" y="140"/>
                    </a:lnTo>
                    <a:lnTo>
                      <a:pt x="52" y="147"/>
                    </a:lnTo>
                    <a:lnTo>
                      <a:pt x="50" y="153"/>
                    </a:lnTo>
                    <a:lnTo>
                      <a:pt x="44" y="159"/>
                    </a:lnTo>
                    <a:lnTo>
                      <a:pt x="33" y="172"/>
                    </a:lnTo>
                    <a:lnTo>
                      <a:pt x="20" y="186"/>
                    </a:lnTo>
                    <a:lnTo>
                      <a:pt x="17" y="191"/>
                    </a:lnTo>
                    <a:lnTo>
                      <a:pt x="11" y="202"/>
                    </a:lnTo>
                    <a:lnTo>
                      <a:pt x="3" y="233"/>
                    </a:lnTo>
                    <a:lnTo>
                      <a:pt x="3" y="247"/>
                    </a:lnTo>
                    <a:lnTo>
                      <a:pt x="1" y="275"/>
                    </a:lnTo>
                    <a:lnTo>
                      <a:pt x="0" y="296"/>
                    </a:lnTo>
                    <a:lnTo>
                      <a:pt x="4" y="299"/>
                    </a:lnTo>
                    <a:lnTo>
                      <a:pt x="11" y="302"/>
                    </a:lnTo>
                    <a:lnTo>
                      <a:pt x="19" y="301"/>
                    </a:lnTo>
                    <a:lnTo>
                      <a:pt x="25" y="290"/>
                    </a:lnTo>
                    <a:lnTo>
                      <a:pt x="29" y="286"/>
                    </a:lnTo>
                    <a:lnTo>
                      <a:pt x="36" y="285"/>
                    </a:lnTo>
                    <a:lnTo>
                      <a:pt x="41" y="281"/>
                    </a:lnTo>
                    <a:lnTo>
                      <a:pt x="63" y="283"/>
                    </a:lnTo>
                    <a:lnTo>
                      <a:pt x="70" y="280"/>
                    </a:lnTo>
                    <a:lnTo>
                      <a:pt x="70" y="278"/>
                    </a:lnTo>
                    <a:lnTo>
                      <a:pt x="115" y="278"/>
                    </a:lnTo>
                    <a:lnTo>
                      <a:pt x="110" y="274"/>
                    </a:lnTo>
                    <a:lnTo>
                      <a:pt x="122" y="247"/>
                    </a:lnTo>
                    <a:lnTo>
                      <a:pt x="120" y="240"/>
                    </a:lnTo>
                    <a:lnTo>
                      <a:pt x="121" y="234"/>
                    </a:lnTo>
                    <a:lnTo>
                      <a:pt x="132" y="232"/>
                    </a:lnTo>
                    <a:lnTo>
                      <a:pt x="142" y="228"/>
                    </a:lnTo>
                    <a:lnTo>
                      <a:pt x="147" y="221"/>
                    </a:lnTo>
                    <a:lnTo>
                      <a:pt x="153" y="223"/>
                    </a:lnTo>
                    <a:lnTo>
                      <a:pt x="157" y="222"/>
                    </a:lnTo>
                    <a:lnTo>
                      <a:pt x="159" y="216"/>
                    </a:lnTo>
                    <a:lnTo>
                      <a:pt x="164" y="218"/>
                    </a:lnTo>
                    <a:lnTo>
                      <a:pt x="175" y="220"/>
                    </a:lnTo>
                    <a:lnTo>
                      <a:pt x="183" y="223"/>
                    </a:lnTo>
                    <a:lnTo>
                      <a:pt x="195" y="207"/>
                    </a:lnTo>
                    <a:lnTo>
                      <a:pt x="201" y="211"/>
                    </a:lnTo>
                    <a:lnTo>
                      <a:pt x="215" y="216"/>
                    </a:lnTo>
                    <a:lnTo>
                      <a:pt x="223" y="213"/>
                    </a:lnTo>
                    <a:lnTo>
                      <a:pt x="232" y="216"/>
                    </a:lnTo>
                    <a:lnTo>
                      <a:pt x="234" y="213"/>
                    </a:lnTo>
                    <a:lnTo>
                      <a:pt x="240" y="208"/>
                    </a:lnTo>
                    <a:lnTo>
                      <a:pt x="258" y="181"/>
                    </a:lnTo>
                    <a:lnTo>
                      <a:pt x="267" y="170"/>
                    </a:lnTo>
                    <a:lnTo>
                      <a:pt x="270" y="167"/>
                    </a:lnTo>
                    <a:lnTo>
                      <a:pt x="278" y="156"/>
                    </a:lnTo>
                    <a:lnTo>
                      <a:pt x="286" y="143"/>
                    </a:lnTo>
                    <a:lnTo>
                      <a:pt x="288" y="130"/>
                    </a:lnTo>
                    <a:lnTo>
                      <a:pt x="289" y="110"/>
                    </a:lnTo>
                    <a:lnTo>
                      <a:pt x="287" y="100"/>
                    </a:lnTo>
                    <a:lnTo>
                      <a:pt x="287" y="82"/>
                    </a:lnTo>
                    <a:lnTo>
                      <a:pt x="286" y="76"/>
                    </a:lnTo>
                    <a:lnTo>
                      <a:pt x="278" y="67"/>
                    </a:lnTo>
                    <a:lnTo>
                      <a:pt x="274" y="65"/>
                    </a:lnTo>
                    <a:lnTo>
                      <a:pt x="267" y="61"/>
                    </a:lnTo>
                    <a:lnTo>
                      <a:pt x="262" y="56"/>
                    </a:lnTo>
                    <a:lnTo>
                      <a:pt x="260" y="50"/>
                    </a:lnTo>
                    <a:lnTo>
                      <a:pt x="255" y="23"/>
                    </a:lnTo>
                    <a:lnTo>
                      <a:pt x="253" y="21"/>
                    </a:lnTo>
                    <a:lnTo>
                      <a:pt x="251" y="18"/>
                    </a:lnTo>
                    <a:lnTo>
                      <a:pt x="251" y="11"/>
                    </a:lnTo>
                    <a:lnTo>
                      <a:pt x="249" y="9"/>
                    </a:lnTo>
                    <a:lnTo>
                      <a:pt x="237" y="7"/>
                    </a:lnTo>
                    <a:lnTo>
                      <a:pt x="234" y="5"/>
                    </a:lnTo>
                    <a:lnTo>
                      <a:pt x="232" y="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2" name="Freeform 45">
                <a:extLst>
                  <a:ext uri="{FF2B5EF4-FFF2-40B4-BE49-F238E27FC236}">
                    <a16:creationId xmlns:a16="http://schemas.microsoft.com/office/drawing/2014/main" id="{278E5210-7FF6-4F63-99A0-46AF072AA18C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264942" y="3710334"/>
                <a:ext cx="33338" cy="30163"/>
              </a:xfrm>
              <a:custGeom>
                <a:avLst/>
                <a:gdLst/>
                <a:ahLst/>
                <a:cxnLst>
                  <a:cxn ang="0">
                    <a:pos x="7" y="92"/>
                  </a:cxn>
                  <a:cxn ang="0">
                    <a:pos x="8" y="92"/>
                  </a:cxn>
                  <a:cxn ang="0">
                    <a:pos x="8" y="83"/>
                  </a:cxn>
                  <a:cxn ang="0">
                    <a:pos x="13" y="80"/>
                  </a:cxn>
                  <a:cxn ang="0">
                    <a:pos x="18" y="80"/>
                  </a:cxn>
                  <a:cxn ang="0">
                    <a:pos x="20" y="81"/>
                  </a:cxn>
                  <a:cxn ang="0">
                    <a:pos x="23" y="86"/>
                  </a:cxn>
                  <a:cxn ang="0">
                    <a:pos x="26" y="95"/>
                  </a:cxn>
                  <a:cxn ang="0">
                    <a:pos x="29" y="96"/>
                  </a:cxn>
                  <a:cxn ang="0">
                    <a:pos x="35" y="95"/>
                  </a:cxn>
                  <a:cxn ang="0">
                    <a:pos x="40" y="92"/>
                  </a:cxn>
                  <a:cxn ang="0">
                    <a:pos x="48" y="92"/>
                  </a:cxn>
                  <a:cxn ang="0">
                    <a:pos x="52" y="87"/>
                  </a:cxn>
                  <a:cxn ang="0">
                    <a:pos x="52" y="79"/>
                  </a:cxn>
                  <a:cxn ang="0">
                    <a:pos x="53" y="76"/>
                  </a:cxn>
                  <a:cxn ang="0">
                    <a:pos x="56" y="74"/>
                  </a:cxn>
                  <a:cxn ang="0">
                    <a:pos x="66" y="74"/>
                  </a:cxn>
                  <a:cxn ang="0">
                    <a:pos x="78" y="70"/>
                  </a:cxn>
                  <a:cxn ang="0">
                    <a:pos x="83" y="70"/>
                  </a:cxn>
                  <a:cxn ang="0">
                    <a:pos x="83" y="71"/>
                  </a:cxn>
                  <a:cxn ang="0">
                    <a:pos x="88" y="71"/>
                  </a:cxn>
                  <a:cxn ang="0">
                    <a:pos x="90" y="75"/>
                  </a:cxn>
                  <a:cxn ang="0">
                    <a:pos x="101" y="60"/>
                  </a:cxn>
                  <a:cxn ang="0">
                    <a:pos x="104" y="50"/>
                  </a:cxn>
                  <a:cxn ang="0">
                    <a:pos x="102" y="43"/>
                  </a:cxn>
                  <a:cxn ang="0">
                    <a:pos x="98" y="28"/>
                  </a:cxn>
                  <a:cxn ang="0">
                    <a:pos x="85" y="7"/>
                  </a:cxn>
                  <a:cxn ang="0">
                    <a:pos x="80" y="0"/>
                  </a:cxn>
                  <a:cxn ang="0">
                    <a:pos x="75" y="4"/>
                  </a:cxn>
                  <a:cxn ang="0">
                    <a:pos x="68" y="5"/>
                  </a:cxn>
                  <a:cxn ang="0">
                    <a:pos x="64" y="9"/>
                  </a:cxn>
                  <a:cxn ang="0">
                    <a:pos x="58" y="20"/>
                  </a:cxn>
                  <a:cxn ang="0">
                    <a:pos x="50" y="21"/>
                  </a:cxn>
                  <a:cxn ang="0">
                    <a:pos x="43" y="18"/>
                  </a:cxn>
                  <a:cxn ang="0">
                    <a:pos x="39" y="15"/>
                  </a:cxn>
                  <a:cxn ang="0">
                    <a:pos x="36" y="17"/>
                  </a:cxn>
                  <a:cxn ang="0">
                    <a:pos x="29" y="24"/>
                  </a:cxn>
                  <a:cxn ang="0">
                    <a:pos x="21" y="36"/>
                  </a:cxn>
                  <a:cxn ang="0">
                    <a:pos x="14" y="49"/>
                  </a:cxn>
                  <a:cxn ang="0">
                    <a:pos x="10" y="60"/>
                  </a:cxn>
                  <a:cxn ang="0">
                    <a:pos x="0" y="74"/>
                  </a:cxn>
                  <a:cxn ang="0">
                    <a:pos x="0" y="81"/>
                  </a:cxn>
                  <a:cxn ang="0">
                    <a:pos x="2" y="85"/>
                  </a:cxn>
                  <a:cxn ang="0">
                    <a:pos x="7" y="92"/>
                  </a:cxn>
                </a:cxnLst>
                <a:rect l="0" t="0" r="r" b="b"/>
                <a:pathLst>
                  <a:path w="104" h="96">
                    <a:moveTo>
                      <a:pt x="7" y="92"/>
                    </a:moveTo>
                    <a:lnTo>
                      <a:pt x="8" y="92"/>
                    </a:lnTo>
                    <a:lnTo>
                      <a:pt x="8" y="83"/>
                    </a:lnTo>
                    <a:lnTo>
                      <a:pt x="13" y="80"/>
                    </a:lnTo>
                    <a:lnTo>
                      <a:pt x="18" y="80"/>
                    </a:lnTo>
                    <a:lnTo>
                      <a:pt x="20" y="81"/>
                    </a:lnTo>
                    <a:lnTo>
                      <a:pt x="23" y="86"/>
                    </a:lnTo>
                    <a:lnTo>
                      <a:pt x="26" y="95"/>
                    </a:lnTo>
                    <a:lnTo>
                      <a:pt x="29" y="96"/>
                    </a:lnTo>
                    <a:lnTo>
                      <a:pt x="35" y="95"/>
                    </a:lnTo>
                    <a:lnTo>
                      <a:pt x="40" y="92"/>
                    </a:lnTo>
                    <a:lnTo>
                      <a:pt x="48" y="92"/>
                    </a:lnTo>
                    <a:lnTo>
                      <a:pt x="52" y="87"/>
                    </a:lnTo>
                    <a:lnTo>
                      <a:pt x="52" y="79"/>
                    </a:lnTo>
                    <a:lnTo>
                      <a:pt x="53" y="76"/>
                    </a:lnTo>
                    <a:lnTo>
                      <a:pt x="56" y="74"/>
                    </a:lnTo>
                    <a:lnTo>
                      <a:pt x="66" y="74"/>
                    </a:lnTo>
                    <a:lnTo>
                      <a:pt x="78" y="70"/>
                    </a:lnTo>
                    <a:lnTo>
                      <a:pt x="83" y="70"/>
                    </a:lnTo>
                    <a:lnTo>
                      <a:pt x="83" y="71"/>
                    </a:lnTo>
                    <a:lnTo>
                      <a:pt x="88" y="71"/>
                    </a:lnTo>
                    <a:lnTo>
                      <a:pt x="90" y="75"/>
                    </a:lnTo>
                    <a:lnTo>
                      <a:pt x="101" y="60"/>
                    </a:lnTo>
                    <a:lnTo>
                      <a:pt x="104" y="50"/>
                    </a:lnTo>
                    <a:lnTo>
                      <a:pt x="102" y="43"/>
                    </a:lnTo>
                    <a:lnTo>
                      <a:pt x="98" y="28"/>
                    </a:lnTo>
                    <a:lnTo>
                      <a:pt x="85" y="7"/>
                    </a:lnTo>
                    <a:lnTo>
                      <a:pt x="80" y="0"/>
                    </a:lnTo>
                    <a:lnTo>
                      <a:pt x="75" y="4"/>
                    </a:lnTo>
                    <a:lnTo>
                      <a:pt x="68" y="5"/>
                    </a:lnTo>
                    <a:lnTo>
                      <a:pt x="64" y="9"/>
                    </a:lnTo>
                    <a:lnTo>
                      <a:pt x="58" y="20"/>
                    </a:lnTo>
                    <a:lnTo>
                      <a:pt x="50" y="21"/>
                    </a:lnTo>
                    <a:lnTo>
                      <a:pt x="43" y="18"/>
                    </a:lnTo>
                    <a:lnTo>
                      <a:pt x="39" y="15"/>
                    </a:lnTo>
                    <a:lnTo>
                      <a:pt x="36" y="17"/>
                    </a:lnTo>
                    <a:lnTo>
                      <a:pt x="29" y="24"/>
                    </a:lnTo>
                    <a:lnTo>
                      <a:pt x="21" y="36"/>
                    </a:lnTo>
                    <a:lnTo>
                      <a:pt x="14" y="49"/>
                    </a:lnTo>
                    <a:lnTo>
                      <a:pt x="10" y="60"/>
                    </a:lnTo>
                    <a:lnTo>
                      <a:pt x="0" y="74"/>
                    </a:lnTo>
                    <a:lnTo>
                      <a:pt x="0" y="81"/>
                    </a:lnTo>
                    <a:lnTo>
                      <a:pt x="2" y="85"/>
                    </a:lnTo>
                    <a:lnTo>
                      <a:pt x="7" y="9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3" name="Freeform 46">
                <a:extLst>
                  <a:ext uri="{FF2B5EF4-FFF2-40B4-BE49-F238E27FC236}">
                    <a16:creationId xmlns:a16="http://schemas.microsoft.com/office/drawing/2014/main" id="{4B5DF79B-FA5B-49E8-88D7-D4654D776467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350667" y="3611909"/>
                <a:ext cx="138113" cy="160338"/>
              </a:xfrm>
              <a:custGeom>
                <a:avLst/>
                <a:gdLst/>
                <a:ahLst/>
                <a:cxnLst>
                  <a:cxn ang="0">
                    <a:pos x="387" y="204"/>
                  </a:cxn>
                  <a:cxn ang="0">
                    <a:pos x="387" y="98"/>
                  </a:cxn>
                  <a:cxn ang="0">
                    <a:pos x="412" y="74"/>
                  </a:cxn>
                  <a:cxn ang="0">
                    <a:pos x="435" y="37"/>
                  </a:cxn>
                  <a:cxn ang="0">
                    <a:pos x="421" y="37"/>
                  </a:cxn>
                  <a:cxn ang="0">
                    <a:pos x="374" y="22"/>
                  </a:cxn>
                  <a:cxn ang="0">
                    <a:pos x="336" y="32"/>
                  </a:cxn>
                  <a:cxn ang="0">
                    <a:pos x="297" y="60"/>
                  </a:cxn>
                  <a:cxn ang="0">
                    <a:pos x="250" y="53"/>
                  </a:cxn>
                  <a:cxn ang="0">
                    <a:pos x="213" y="47"/>
                  </a:cxn>
                  <a:cxn ang="0">
                    <a:pos x="164" y="12"/>
                  </a:cxn>
                  <a:cxn ang="0">
                    <a:pos x="132" y="3"/>
                  </a:cxn>
                  <a:cxn ang="0">
                    <a:pos x="103" y="0"/>
                  </a:cxn>
                  <a:cxn ang="0">
                    <a:pos x="69" y="3"/>
                  </a:cxn>
                  <a:cxn ang="0">
                    <a:pos x="28" y="1"/>
                  </a:cxn>
                  <a:cxn ang="0">
                    <a:pos x="0" y="28"/>
                  </a:cxn>
                  <a:cxn ang="0">
                    <a:pos x="5" y="32"/>
                  </a:cxn>
                  <a:cxn ang="0">
                    <a:pos x="19" y="36"/>
                  </a:cxn>
                  <a:cxn ang="0">
                    <a:pos x="21" y="46"/>
                  </a:cxn>
                  <a:cxn ang="0">
                    <a:pos x="28" y="75"/>
                  </a:cxn>
                  <a:cxn ang="0">
                    <a:pos x="35" y="86"/>
                  </a:cxn>
                  <a:cxn ang="0">
                    <a:pos x="46" y="92"/>
                  </a:cxn>
                  <a:cxn ang="0">
                    <a:pos x="55" y="107"/>
                  </a:cxn>
                  <a:cxn ang="0">
                    <a:pos x="57" y="135"/>
                  </a:cxn>
                  <a:cxn ang="0">
                    <a:pos x="54" y="168"/>
                  </a:cxn>
                  <a:cxn ang="0">
                    <a:pos x="38" y="192"/>
                  </a:cxn>
                  <a:cxn ang="0">
                    <a:pos x="26" y="206"/>
                  </a:cxn>
                  <a:cxn ang="0">
                    <a:pos x="2" y="238"/>
                  </a:cxn>
                  <a:cxn ang="0">
                    <a:pos x="8" y="263"/>
                  </a:cxn>
                  <a:cxn ang="0">
                    <a:pos x="18" y="270"/>
                  </a:cxn>
                  <a:cxn ang="0">
                    <a:pos x="35" y="265"/>
                  </a:cxn>
                  <a:cxn ang="0">
                    <a:pos x="45" y="270"/>
                  </a:cxn>
                  <a:cxn ang="0">
                    <a:pos x="26" y="281"/>
                  </a:cxn>
                  <a:cxn ang="0">
                    <a:pos x="7" y="295"/>
                  </a:cxn>
                  <a:cxn ang="0">
                    <a:pos x="207" y="415"/>
                  </a:cxn>
                  <a:cxn ang="0">
                    <a:pos x="210" y="428"/>
                  </a:cxn>
                  <a:cxn ang="0">
                    <a:pos x="218" y="458"/>
                  </a:cxn>
                  <a:cxn ang="0">
                    <a:pos x="306" y="499"/>
                  </a:cxn>
                  <a:cxn ang="0">
                    <a:pos x="314" y="488"/>
                  </a:cxn>
                  <a:cxn ang="0">
                    <a:pos x="324" y="463"/>
                  </a:cxn>
                  <a:cxn ang="0">
                    <a:pos x="342" y="429"/>
                  </a:cxn>
                  <a:cxn ang="0">
                    <a:pos x="352" y="399"/>
                  </a:cxn>
                  <a:cxn ang="0">
                    <a:pos x="360" y="391"/>
                  </a:cxn>
                  <a:cxn ang="0">
                    <a:pos x="379" y="376"/>
                  </a:cxn>
                  <a:cxn ang="0">
                    <a:pos x="388" y="361"/>
                  </a:cxn>
                  <a:cxn ang="0">
                    <a:pos x="403" y="358"/>
                  </a:cxn>
                  <a:cxn ang="0">
                    <a:pos x="417" y="340"/>
                  </a:cxn>
                  <a:cxn ang="0">
                    <a:pos x="393" y="308"/>
                  </a:cxn>
                  <a:cxn ang="0">
                    <a:pos x="387" y="257"/>
                  </a:cxn>
                </a:cxnLst>
                <a:rect l="0" t="0" r="r" b="b"/>
                <a:pathLst>
                  <a:path w="435" h="504">
                    <a:moveTo>
                      <a:pt x="387" y="257"/>
                    </a:moveTo>
                    <a:lnTo>
                      <a:pt x="387" y="204"/>
                    </a:lnTo>
                    <a:lnTo>
                      <a:pt x="387" y="151"/>
                    </a:lnTo>
                    <a:lnTo>
                      <a:pt x="387" y="98"/>
                    </a:lnTo>
                    <a:lnTo>
                      <a:pt x="390" y="96"/>
                    </a:lnTo>
                    <a:lnTo>
                      <a:pt x="412" y="74"/>
                    </a:lnTo>
                    <a:lnTo>
                      <a:pt x="433" y="42"/>
                    </a:lnTo>
                    <a:lnTo>
                      <a:pt x="435" y="37"/>
                    </a:lnTo>
                    <a:lnTo>
                      <a:pt x="430" y="38"/>
                    </a:lnTo>
                    <a:lnTo>
                      <a:pt x="421" y="37"/>
                    </a:lnTo>
                    <a:lnTo>
                      <a:pt x="408" y="38"/>
                    </a:lnTo>
                    <a:lnTo>
                      <a:pt x="374" y="22"/>
                    </a:lnTo>
                    <a:lnTo>
                      <a:pt x="355" y="26"/>
                    </a:lnTo>
                    <a:lnTo>
                      <a:pt x="336" y="32"/>
                    </a:lnTo>
                    <a:lnTo>
                      <a:pt x="320" y="48"/>
                    </a:lnTo>
                    <a:lnTo>
                      <a:pt x="297" y="60"/>
                    </a:lnTo>
                    <a:lnTo>
                      <a:pt x="272" y="59"/>
                    </a:lnTo>
                    <a:lnTo>
                      <a:pt x="250" y="53"/>
                    </a:lnTo>
                    <a:lnTo>
                      <a:pt x="233" y="53"/>
                    </a:lnTo>
                    <a:lnTo>
                      <a:pt x="213" y="47"/>
                    </a:lnTo>
                    <a:lnTo>
                      <a:pt x="202" y="34"/>
                    </a:lnTo>
                    <a:lnTo>
                      <a:pt x="164" y="12"/>
                    </a:lnTo>
                    <a:lnTo>
                      <a:pt x="147" y="4"/>
                    </a:lnTo>
                    <a:lnTo>
                      <a:pt x="132" y="3"/>
                    </a:lnTo>
                    <a:lnTo>
                      <a:pt x="116" y="5"/>
                    </a:lnTo>
                    <a:lnTo>
                      <a:pt x="103" y="0"/>
                    </a:lnTo>
                    <a:lnTo>
                      <a:pt x="82" y="3"/>
                    </a:lnTo>
                    <a:lnTo>
                      <a:pt x="69" y="3"/>
                    </a:lnTo>
                    <a:lnTo>
                      <a:pt x="39" y="0"/>
                    </a:lnTo>
                    <a:lnTo>
                      <a:pt x="28" y="1"/>
                    </a:lnTo>
                    <a:lnTo>
                      <a:pt x="16" y="9"/>
                    </a:lnTo>
                    <a:lnTo>
                      <a:pt x="0" y="28"/>
                    </a:lnTo>
                    <a:lnTo>
                      <a:pt x="2" y="30"/>
                    </a:lnTo>
                    <a:lnTo>
                      <a:pt x="5" y="32"/>
                    </a:lnTo>
                    <a:lnTo>
                      <a:pt x="17" y="34"/>
                    </a:lnTo>
                    <a:lnTo>
                      <a:pt x="19" y="36"/>
                    </a:lnTo>
                    <a:lnTo>
                      <a:pt x="19" y="43"/>
                    </a:lnTo>
                    <a:lnTo>
                      <a:pt x="21" y="46"/>
                    </a:lnTo>
                    <a:lnTo>
                      <a:pt x="23" y="48"/>
                    </a:lnTo>
                    <a:lnTo>
                      <a:pt x="28" y="75"/>
                    </a:lnTo>
                    <a:lnTo>
                      <a:pt x="30" y="81"/>
                    </a:lnTo>
                    <a:lnTo>
                      <a:pt x="35" y="86"/>
                    </a:lnTo>
                    <a:lnTo>
                      <a:pt x="42" y="90"/>
                    </a:lnTo>
                    <a:lnTo>
                      <a:pt x="46" y="92"/>
                    </a:lnTo>
                    <a:lnTo>
                      <a:pt x="54" y="101"/>
                    </a:lnTo>
                    <a:lnTo>
                      <a:pt x="55" y="107"/>
                    </a:lnTo>
                    <a:lnTo>
                      <a:pt x="55" y="125"/>
                    </a:lnTo>
                    <a:lnTo>
                      <a:pt x="57" y="135"/>
                    </a:lnTo>
                    <a:lnTo>
                      <a:pt x="56" y="155"/>
                    </a:lnTo>
                    <a:lnTo>
                      <a:pt x="54" y="168"/>
                    </a:lnTo>
                    <a:lnTo>
                      <a:pt x="46" y="181"/>
                    </a:lnTo>
                    <a:lnTo>
                      <a:pt x="38" y="192"/>
                    </a:lnTo>
                    <a:lnTo>
                      <a:pt x="35" y="195"/>
                    </a:lnTo>
                    <a:lnTo>
                      <a:pt x="26" y="206"/>
                    </a:lnTo>
                    <a:lnTo>
                      <a:pt x="8" y="233"/>
                    </a:lnTo>
                    <a:lnTo>
                      <a:pt x="2" y="238"/>
                    </a:lnTo>
                    <a:lnTo>
                      <a:pt x="1" y="253"/>
                    </a:lnTo>
                    <a:lnTo>
                      <a:pt x="8" y="263"/>
                    </a:lnTo>
                    <a:lnTo>
                      <a:pt x="12" y="272"/>
                    </a:lnTo>
                    <a:lnTo>
                      <a:pt x="18" y="270"/>
                    </a:lnTo>
                    <a:lnTo>
                      <a:pt x="26" y="267"/>
                    </a:lnTo>
                    <a:lnTo>
                      <a:pt x="35" y="265"/>
                    </a:lnTo>
                    <a:lnTo>
                      <a:pt x="45" y="265"/>
                    </a:lnTo>
                    <a:lnTo>
                      <a:pt x="45" y="270"/>
                    </a:lnTo>
                    <a:lnTo>
                      <a:pt x="34" y="274"/>
                    </a:lnTo>
                    <a:lnTo>
                      <a:pt x="26" y="281"/>
                    </a:lnTo>
                    <a:lnTo>
                      <a:pt x="14" y="281"/>
                    </a:lnTo>
                    <a:lnTo>
                      <a:pt x="7" y="295"/>
                    </a:lnTo>
                    <a:lnTo>
                      <a:pt x="16" y="303"/>
                    </a:lnTo>
                    <a:lnTo>
                      <a:pt x="207" y="415"/>
                    </a:lnTo>
                    <a:lnTo>
                      <a:pt x="210" y="420"/>
                    </a:lnTo>
                    <a:lnTo>
                      <a:pt x="210" y="428"/>
                    </a:lnTo>
                    <a:lnTo>
                      <a:pt x="215" y="447"/>
                    </a:lnTo>
                    <a:lnTo>
                      <a:pt x="218" y="458"/>
                    </a:lnTo>
                    <a:lnTo>
                      <a:pt x="296" y="504"/>
                    </a:lnTo>
                    <a:lnTo>
                      <a:pt x="306" y="499"/>
                    </a:lnTo>
                    <a:lnTo>
                      <a:pt x="309" y="495"/>
                    </a:lnTo>
                    <a:lnTo>
                      <a:pt x="314" y="488"/>
                    </a:lnTo>
                    <a:lnTo>
                      <a:pt x="318" y="479"/>
                    </a:lnTo>
                    <a:lnTo>
                      <a:pt x="324" y="463"/>
                    </a:lnTo>
                    <a:lnTo>
                      <a:pt x="333" y="450"/>
                    </a:lnTo>
                    <a:lnTo>
                      <a:pt x="342" y="429"/>
                    </a:lnTo>
                    <a:lnTo>
                      <a:pt x="346" y="413"/>
                    </a:lnTo>
                    <a:lnTo>
                      <a:pt x="352" y="399"/>
                    </a:lnTo>
                    <a:lnTo>
                      <a:pt x="357" y="392"/>
                    </a:lnTo>
                    <a:lnTo>
                      <a:pt x="360" y="391"/>
                    </a:lnTo>
                    <a:lnTo>
                      <a:pt x="378" y="382"/>
                    </a:lnTo>
                    <a:lnTo>
                      <a:pt x="379" y="376"/>
                    </a:lnTo>
                    <a:lnTo>
                      <a:pt x="382" y="370"/>
                    </a:lnTo>
                    <a:lnTo>
                      <a:pt x="388" y="361"/>
                    </a:lnTo>
                    <a:lnTo>
                      <a:pt x="394" y="358"/>
                    </a:lnTo>
                    <a:lnTo>
                      <a:pt x="403" y="358"/>
                    </a:lnTo>
                    <a:lnTo>
                      <a:pt x="414" y="346"/>
                    </a:lnTo>
                    <a:lnTo>
                      <a:pt x="417" y="340"/>
                    </a:lnTo>
                    <a:lnTo>
                      <a:pt x="416" y="337"/>
                    </a:lnTo>
                    <a:lnTo>
                      <a:pt x="393" y="308"/>
                    </a:lnTo>
                    <a:lnTo>
                      <a:pt x="387" y="300"/>
                    </a:lnTo>
                    <a:lnTo>
                      <a:pt x="387" y="25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4" name="Freeform 47">
                <a:extLst>
                  <a:ext uri="{FF2B5EF4-FFF2-40B4-BE49-F238E27FC236}">
                    <a16:creationId xmlns:a16="http://schemas.microsoft.com/office/drawing/2014/main" id="{60C63227-C30D-4607-8B0E-8EB9DA2C74A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455318" y="3399184"/>
                <a:ext cx="107950" cy="77788"/>
              </a:xfrm>
              <a:custGeom>
                <a:avLst/>
                <a:gdLst/>
                <a:ahLst/>
                <a:cxnLst>
                  <a:cxn ang="0">
                    <a:pos x="43" y="160"/>
                  </a:cxn>
                  <a:cxn ang="0">
                    <a:pos x="28" y="129"/>
                  </a:cxn>
                  <a:cxn ang="0">
                    <a:pos x="7" y="113"/>
                  </a:cxn>
                  <a:cxn ang="0">
                    <a:pos x="1" y="107"/>
                  </a:cxn>
                  <a:cxn ang="0">
                    <a:pos x="35" y="86"/>
                  </a:cxn>
                  <a:cxn ang="0">
                    <a:pos x="56" y="33"/>
                  </a:cxn>
                  <a:cxn ang="0">
                    <a:pos x="70" y="9"/>
                  </a:cxn>
                  <a:cxn ang="0">
                    <a:pos x="92" y="9"/>
                  </a:cxn>
                  <a:cxn ang="0">
                    <a:pos x="122" y="5"/>
                  </a:cxn>
                  <a:cxn ang="0">
                    <a:pos x="135" y="1"/>
                  </a:cxn>
                  <a:cxn ang="0">
                    <a:pos x="168" y="2"/>
                  </a:cxn>
                  <a:cxn ang="0">
                    <a:pos x="183" y="9"/>
                  </a:cxn>
                  <a:cxn ang="0">
                    <a:pos x="206" y="29"/>
                  </a:cxn>
                  <a:cxn ang="0">
                    <a:pos x="221" y="29"/>
                  </a:cxn>
                  <a:cxn ang="0">
                    <a:pos x="238" y="58"/>
                  </a:cxn>
                  <a:cxn ang="0">
                    <a:pos x="248" y="68"/>
                  </a:cxn>
                  <a:cxn ang="0">
                    <a:pos x="258" y="75"/>
                  </a:cxn>
                  <a:cxn ang="0">
                    <a:pos x="261" y="82"/>
                  </a:cxn>
                  <a:cxn ang="0">
                    <a:pos x="277" y="91"/>
                  </a:cxn>
                  <a:cxn ang="0">
                    <a:pos x="289" y="103"/>
                  </a:cxn>
                  <a:cxn ang="0">
                    <a:pos x="297" y="123"/>
                  </a:cxn>
                  <a:cxn ang="0">
                    <a:pos x="302" y="133"/>
                  </a:cxn>
                  <a:cxn ang="0">
                    <a:pos x="309" y="156"/>
                  </a:cxn>
                  <a:cxn ang="0">
                    <a:pos x="313" y="181"/>
                  </a:cxn>
                  <a:cxn ang="0">
                    <a:pos x="323" y="185"/>
                  </a:cxn>
                  <a:cxn ang="0">
                    <a:pos x="332" y="197"/>
                  </a:cxn>
                  <a:cxn ang="0">
                    <a:pos x="342" y="212"/>
                  </a:cxn>
                  <a:cxn ang="0">
                    <a:pos x="342" y="221"/>
                  </a:cxn>
                  <a:cxn ang="0">
                    <a:pos x="344" y="238"/>
                  </a:cxn>
                  <a:cxn ang="0">
                    <a:pos x="321" y="242"/>
                  </a:cxn>
                  <a:cxn ang="0">
                    <a:pos x="293" y="244"/>
                  </a:cxn>
                  <a:cxn ang="0">
                    <a:pos x="271" y="239"/>
                  </a:cxn>
                  <a:cxn ang="0">
                    <a:pos x="255" y="238"/>
                  </a:cxn>
                  <a:cxn ang="0">
                    <a:pos x="237" y="227"/>
                  </a:cxn>
                  <a:cxn ang="0">
                    <a:pos x="162" y="224"/>
                  </a:cxn>
                  <a:cxn ang="0">
                    <a:pos x="111" y="236"/>
                  </a:cxn>
                  <a:cxn ang="0">
                    <a:pos x="57" y="244"/>
                  </a:cxn>
                  <a:cxn ang="0">
                    <a:pos x="43" y="242"/>
                  </a:cxn>
                  <a:cxn ang="0">
                    <a:pos x="47" y="199"/>
                  </a:cxn>
                  <a:cxn ang="0">
                    <a:pos x="98" y="188"/>
                  </a:cxn>
                  <a:cxn ang="0">
                    <a:pos x="127" y="183"/>
                  </a:cxn>
                  <a:cxn ang="0">
                    <a:pos x="143" y="182"/>
                  </a:cxn>
                  <a:cxn ang="0">
                    <a:pos x="175" y="194"/>
                  </a:cxn>
                  <a:cxn ang="0">
                    <a:pos x="203" y="189"/>
                  </a:cxn>
                  <a:cxn ang="0">
                    <a:pos x="206" y="177"/>
                  </a:cxn>
                  <a:cxn ang="0">
                    <a:pos x="191" y="177"/>
                  </a:cxn>
                  <a:cxn ang="0">
                    <a:pos x="165" y="172"/>
                  </a:cxn>
                  <a:cxn ang="0">
                    <a:pos x="140" y="162"/>
                  </a:cxn>
                  <a:cxn ang="0">
                    <a:pos x="120" y="163"/>
                  </a:cxn>
                </a:cxnLst>
                <a:rect l="0" t="0" r="r" b="b"/>
                <a:pathLst>
                  <a:path w="344" h="244">
                    <a:moveTo>
                      <a:pt x="55" y="174"/>
                    </a:moveTo>
                    <a:lnTo>
                      <a:pt x="54" y="174"/>
                    </a:lnTo>
                    <a:lnTo>
                      <a:pt x="50" y="168"/>
                    </a:lnTo>
                    <a:lnTo>
                      <a:pt x="43" y="160"/>
                    </a:lnTo>
                    <a:lnTo>
                      <a:pt x="41" y="147"/>
                    </a:lnTo>
                    <a:lnTo>
                      <a:pt x="39" y="144"/>
                    </a:lnTo>
                    <a:lnTo>
                      <a:pt x="33" y="138"/>
                    </a:lnTo>
                    <a:lnTo>
                      <a:pt x="28" y="129"/>
                    </a:lnTo>
                    <a:lnTo>
                      <a:pt x="18" y="119"/>
                    </a:lnTo>
                    <a:lnTo>
                      <a:pt x="14" y="112"/>
                    </a:lnTo>
                    <a:lnTo>
                      <a:pt x="9" y="112"/>
                    </a:lnTo>
                    <a:lnTo>
                      <a:pt x="7" y="113"/>
                    </a:lnTo>
                    <a:lnTo>
                      <a:pt x="4" y="117"/>
                    </a:lnTo>
                    <a:lnTo>
                      <a:pt x="1" y="112"/>
                    </a:lnTo>
                    <a:lnTo>
                      <a:pt x="0" y="109"/>
                    </a:lnTo>
                    <a:lnTo>
                      <a:pt x="1" y="107"/>
                    </a:lnTo>
                    <a:lnTo>
                      <a:pt x="6" y="107"/>
                    </a:lnTo>
                    <a:lnTo>
                      <a:pt x="17" y="103"/>
                    </a:lnTo>
                    <a:lnTo>
                      <a:pt x="31" y="91"/>
                    </a:lnTo>
                    <a:lnTo>
                      <a:pt x="35" y="86"/>
                    </a:lnTo>
                    <a:lnTo>
                      <a:pt x="40" y="77"/>
                    </a:lnTo>
                    <a:lnTo>
                      <a:pt x="55" y="56"/>
                    </a:lnTo>
                    <a:lnTo>
                      <a:pt x="56" y="50"/>
                    </a:lnTo>
                    <a:lnTo>
                      <a:pt x="56" y="33"/>
                    </a:lnTo>
                    <a:lnTo>
                      <a:pt x="57" y="32"/>
                    </a:lnTo>
                    <a:lnTo>
                      <a:pt x="61" y="29"/>
                    </a:lnTo>
                    <a:lnTo>
                      <a:pt x="65" y="22"/>
                    </a:lnTo>
                    <a:lnTo>
                      <a:pt x="70" y="9"/>
                    </a:lnTo>
                    <a:lnTo>
                      <a:pt x="73" y="9"/>
                    </a:lnTo>
                    <a:lnTo>
                      <a:pt x="76" y="7"/>
                    </a:lnTo>
                    <a:lnTo>
                      <a:pt x="83" y="9"/>
                    </a:lnTo>
                    <a:lnTo>
                      <a:pt x="92" y="9"/>
                    </a:lnTo>
                    <a:lnTo>
                      <a:pt x="102" y="11"/>
                    </a:lnTo>
                    <a:lnTo>
                      <a:pt x="109" y="10"/>
                    </a:lnTo>
                    <a:lnTo>
                      <a:pt x="111" y="7"/>
                    </a:lnTo>
                    <a:lnTo>
                      <a:pt x="122" y="5"/>
                    </a:lnTo>
                    <a:lnTo>
                      <a:pt x="131" y="6"/>
                    </a:lnTo>
                    <a:lnTo>
                      <a:pt x="133" y="5"/>
                    </a:lnTo>
                    <a:lnTo>
                      <a:pt x="133" y="1"/>
                    </a:lnTo>
                    <a:lnTo>
                      <a:pt x="135" y="1"/>
                    </a:lnTo>
                    <a:lnTo>
                      <a:pt x="141" y="1"/>
                    </a:lnTo>
                    <a:lnTo>
                      <a:pt x="146" y="0"/>
                    </a:lnTo>
                    <a:lnTo>
                      <a:pt x="152" y="2"/>
                    </a:lnTo>
                    <a:lnTo>
                      <a:pt x="168" y="2"/>
                    </a:lnTo>
                    <a:lnTo>
                      <a:pt x="169" y="4"/>
                    </a:lnTo>
                    <a:lnTo>
                      <a:pt x="174" y="2"/>
                    </a:lnTo>
                    <a:lnTo>
                      <a:pt x="176" y="7"/>
                    </a:lnTo>
                    <a:lnTo>
                      <a:pt x="183" y="9"/>
                    </a:lnTo>
                    <a:lnTo>
                      <a:pt x="194" y="17"/>
                    </a:lnTo>
                    <a:lnTo>
                      <a:pt x="195" y="23"/>
                    </a:lnTo>
                    <a:lnTo>
                      <a:pt x="202" y="31"/>
                    </a:lnTo>
                    <a:lnTo>
                      <a:pt x="206" y="29"/>
                    </a:lnTo>
                    <a:lnTo>
                      <a:pt x="212" y="28"/>
                    </a:lnTo>
                    <a:lnTo>
                      <a:pt x="212" y="32"/>
                    </a:lnTo>
                    <a:lnTo>
                      <a:pt x="216" y="33"/>
                    </a:lnTo>
                    <a:lnTo>
                      <a:pt x="221" y="29"/>
                    </a:lnTo>
                    <a:lnTo>
                      <a:pt x="223" y="29"/>
                    </a:lnTo>
                    <a:lnTo>
                      <a:pt x="233" y="44"/>
                    </a:lnTo>
                    <a:lnTo>
                      <a:pt x="238" y="54"/>
                    </a:lnTo>
                    <a:lnTo>
                      <a:pt x="238" y="58"/>
                    </a:lnTo>
                    <a:lnTo>
                      <a:pt x="242" y="59"/>
                    </a:lnTo>
                    <a:lnTo>
                      <a:pt x="245" y="64"/>
                    </a:lnTo>
                    <a:lnTo>
                      <a:pt x="245" y="66"/>
                    </a:lnTo>
                    <a:lnTo>
                      <a:pt x="248" y="68"/>
                    </a:lnTo>
                    <a:lnTo>
                      <a:pt x="251" y="66"/>
                    </a:lnTo>
                    <a:lnTo>
                      <a:pt x="253" y="66"/>
                    </a:lnTo>
                    <a:lnTo>
                      <a:pt x="255" y="74"/>
                    </a:lnTo>
                    <a:lnTo>
                      <a:pt x="258" y="75"/>
                    </a:lnTo>
                    <a:lnTo>
                      <a:pt x="260" y="79"/>
                    </a:lnTo>
                    <a:lnTo>
                      <a:pt x="256" y="80"/>
                    </a:lnTo>
                    <a:lnTo>
                      <a:pt x="256" y="81"/>
                    </a:lnTo>
                    <a:lnTo>
                      <a:pt x="261" y="82"/>
                    </a:lnTo>
                    <a:lnTo>
                      <a:pt x="264" y="86"/>
                    </a:lnTo>
                    <a:lnTo>
                      <a:pt x="267" y="88"/>
                    </a:lnTo>
                    <a:lnTo>
                      <a:pt x="271" y="88"/>
                    </a:lnTo>
                    <a:lnTo>
                      <a:pt x="277" y="91"/>
                    </a:lnTo>
                    <a:lnTo>
                      <a:pt x="280" y="95"/>
                    </a:lnTo>
                    <a:lnTo>
                      <a:pt x="281" y="99"/>
                    </a:lnTo>
                    <a:lnTo>
                      <a:pt x="283" y="101"/>
                    </a:lnTo>
                    <a:lnTo>
                      <a:pt x="289" y="103"/>
                    </a:lnTo>
                    <a:lnTo>
                      <a:pt x="296" y="109"/>
                    </a:lnTo>
                    <a:lnTo>
                      <a:pt x="298" y="112"/>
                    </a:lnTo>
                    <a:lnTo>
                      <a:pt x="299" y="115"/>
                    </a:lnTo>
                    <a:lnTo>
                      <a:pt x="297" y="123"/>
                    </a:lnTo>
                    <a:lnTo>
                      <a:pt x="297" y="129"/>
                    </a:lnTo>
                    <a:lnTo>
                      <a:pt x="299" y="129"/>
                    </a:lnTo>
                    <a:lnTo>
                      <a:pt x="301" y="133"/>
                    </a:lnTo>
                    <a:lnTo>
                      <a:pt x="302" y="133"/>
                    </a:lnTo>
                    <a:lnTo>
                      <a:pt x="305" y="136"/>
                    </a:lnTo>
                    <a:lnTo>
                      <a:pt x="307" y="144"/>
                    </a:lnTo>
                    <a:lnTo>
                      <a:pt x="307" y="150"/>
                    </a:lnTo>
                    <a:lnTo>
                      <a:pt x="309" y="156"/>
                    </a:lnTo>
                    <a:lnTo>
                      <a:pt x="310" y="160"/>
                    </a:lnTo>
                    <a:lnTo>
                      <a:pt x="305" y="167"/>
                    </a:lnTo>
                    <a:lnTo>
                      <a:pt x="305" y="169"/>
                    </a:lnTo>
                    <a:lnTo>
                      <a:pt x="313" y="181"/>
                    </a:lnTo>
                    <a:lnTo>
                      <a:pt x="315" y="187"/>
                    </a:lnTo>
                    <a:lnTo>
                      <a:pt x="316" y="188"/>
                    </a:lnTo>
                    <a:lnTo>
                      <a:pt x="320" y="188"/>
                    </a:lnTo>
                    <a:lnTo>
                      <a:pt x="323" y="185"/>
                    </a:lnTo>
                    <a:lnTo>
                      <a:pt x="328" y="185"/>
                    </a:lnTo>
                    <a:lnTo>
                      <a:pt x="328" y="189"/>
                    </a:lnTo>
                    <a:lnTo>
                      <a:pt x="331" y="193"/>
                    </a:lnTo>
                    <a:lnTo>
                      <a:pt x="332" y="197"/>
                    </a:lnTo>
                    <a:lnTo>
                      <a:pt x="335" y="199"/>
                    </a:lnTo>
                    <a:lnTo>
                      <a:pt x="337" y="204"/>
                    </a:lnTo>
                    <a:lnTo>
                      <a:pt x="341" y="209"/>
                    </a:lnTo>
                    <a:lnTo>
                      <a:pt x="342" y="212"/>
                    </a:lnTo>
                    <a:lnTo>
                      <a:pt x="341" y="212"/>
                    </a:lnTo>
                    <a:lnTo>
                      <a:pt x="340" y="214"/>
                    </a:lnTo>
                    <a:lnTo>
                      <a:pt x="342" y="217"/>
                    </a:lnTo>
                    <a:lnTo>
                      <a:pt x="342" y="221"/>
                    </a:lnTo>
                    <a:lnTo>
                      <a:pt x="339" y="225"/>
                    </a:lnTo>
                    <a:lnTo>
                      <a:pt x="340" y="232"/>
                    </a:lnTo>
                    <a:lnTo>
                      <a:pt x="344" y="236"/>
                    </a:lnTo>
                    <a:lnTo>
                      <a:pt x="344" y="238"/>
                    </a:lnTo>
                    <a:lnTo>
                      <a:pt x="341" y="239"/>
                    </a:lnTo>
                    <a:lnTo>
                      <a:pt x="331" y="239"/>
                    </a:lnTo>
                    <a:lnTo>
                      <a:pt x="325" y="242"/>
                    </a:lnTo>
                    <a:lnTo>
                      <a:pt x="321" y="242"/>
                    </a:lnTo>
                    <a:lnTo>
                      <a:pt x="310" y="241"/>
                    </a:lnTo>
                    <a:lnTo>
                      <a:pt x="308" y="242"/>
                    </a:lnTo>
                    <a:lnTo>
                      <a:pt x="301" y="242"/>
                    </a:lnTo>
                    <a:lnTo>
                      <a:pt x="293" y="244"/>
                    </a:lnTo>
                    <a:lnTo>
                      <a:pt x="287" y="244"/>
                    </a:lnTo>
                    <a:lnTo>
                      <a:pt x="282" y="242"/>
                    </a:lnTo>
                    <a:lnTo>
                      <a:pt x="278" y="242"/>
                    </a:lnTo>
                    <a:lnTo>
                      <a:pt x="271" y="239"/>
                    </a:lnTo>
                    <a:lnTo>
                      <a:pt x="264" y="239"/>
                    </a:lnTo>
                    <a:lnTo>
                      <a:pt x="258" y="233"/>
                    </a:lnTo>
                    <a:lnTo>
                      <a:pt x="255" y="235"/>
                    </a:lnTo>
                    <a:lnTo>
                      <a:pt x="255" y="238"/>
                    </a:lnTo>
                    <a:lnTo>
                      <a:pt x="248" y="237"/>
                    </a:lnTo>
                    <a:lnTo>
                      <a:pt x="248" y="231"/>
                    </a:lnTo>
                    <a:lnTo>
                      <a:pt x="245" y="228"/>
                    </a:lnTo>
                    <a:lnTo>
                      <a:pt x="237" y="227"/>
                    </a:lnTo>
                    <a:lnTo>
                      <a:pt x="231" y="228"/>
                    </a:lnTo>
                    <a:lnTo>
                      <a:pt x="226" y="225"/>
                    </a:lnTo>
                    <a:lnTo>
                      <a:pt x="212" y="224"/>
                    </a:lnTo>
                    <a:lnTo>
                      <a:pt x="162" y="224"/>
                    </a:lnTo>
                    <a:lnTo>
                      <a:pt x="159" y="225"/>
                    </a:lnTo>
                    <a:lnTo>
                      <a:pt x="135" y="225"/>
                    </a:lnTo>
                    <a:lnTo>
                      <a:pt x="122" y="231"/>
                    </a:lnTo>
                    <a:lnTo>
                      <a:pt x="111" y="236"/>
                    </a:lnTo>
                    <a:lnTo>
                      <a:pt x="102" y="238"/>
                    </a:lnTo>
                    <a:lnTo>
                      <a:pt x="72" y="237"/>
                    </a:lnTo>
                    <a:lnTo>
                      <a:pt x="68" y="239"/>
                    </a:lnTo>
                    <a:lnTo>
                      <a:pt x="57" y="244"/>
                    </a:lnTo>
                    <a:lnTo>
                      <a:pt x="50" y="244"/>
                    </a:lnTo>
                    <a:lnTo>
                      <a:pt x="46" y="243"/>
                    </a:lnTo>
                    <a:lnTo>
                      <a:pt x="45" y="241"/>
                    </a:lnTo>
                    <a:lnTo>
                      <a:pt x="43" y="242"/>
                    </a:lnTo>
                    <a:lnTo>
                      <a:pt x="44" y="241"/>
                    </a:lnTo>
                    <a:lnTo>
                      <a:pt x="41" y="239"/>
                    </a:lnTo>
                    <a:lnTo>
                      <a:pt x="43" y="205"/>
                    </a:lnTo>
                    <a:lnTo>
                      <a:pt x="47" y="199"/>
                    </a:lnTo>
                    <a:lnTo>
                      <a:pt x="86" y="195"/>
                    </a:lnTo>
                    <a:lnTo>
                      <a:pt x="94" y="195"/>
                    </a:lnTo>
                    <a:lnTo>
                      <a:pt x="95" y="195"/>
                    </a:lnTo>
                    <a:lnTo>
                      <a:pt x="98" y="188"/>
                    </a:lnTo>
                    <a:lnTo>
                      <a:pt x="103" y="187"/>
                    </a:lnTo>
                    <a:lnTo>
                      <a:pt x="106" y="188"/>
                    </a:lnTo>
                    <a:lnTo>
                      <a:pt x="119" y="187"/>
                    </a:lnTo>
                    <a:lnTo>
                      <a:pt x="127" y="183"/>
                    </a:lnTo>
                    <a:lnTo>
                      <a:pt x="131" y="178"/>
                    </a:lnTo>
                    <a:lnTo>
                      <a:pt x="133" y="177"/>
                    </a:lnTo>
                    <a:lnTo>
                      <a:pt x="140" y="178"/>
                    </a:lnTo>
                    <a:lnTo>
                      <a:pt x="143" y="182"/>
                    </a:lnTo>
                    <a:lnTo>
                      <a:pt x="151" y="184"/>
                    </a:lnTo>
                    <a:lnTo>
                      <a:pt x="159" y="189"/>
                    </a:lnTo>
                    <a:lnTo>
                      <a:pt x="167" y="190"/>
                    </a:lnTo>
                    <a:lnTo>
                      <a:pt x="175" y="194"/>
                    </a:lnTo>
                    <a:lnTo>
                      <a:pt x="183" y="194"/>
                    </a:lnTo>
                    <a:lnTo>
                      <a:pt x="185" y="195"/>
                    </a:lnTo>
                    <a:lnTo>
                      <a:pt x="191" y="192"/>
                    </a:lnTo>
                    <a:lnTo>
                      <a:pt x="203" y="189"/>
                    </a:lnTo>
                    <a:lnTo>
                      <a:pt x="207" y="185"/>
                    </a:lnTo>
                    <a:lnTo>
                      <a:pt x="207" y="182"/>
                    </a:lnTo>
                    <a:lnTo>
                      <a:pt x="207" y="177"/>
                    </a:lnTo>
                    <a:lnTo>
                      <a:pt x="206" y="177"/>
                    </a:lnTo>
                    <a:lnTo>
                      <a:pt x="203" y="177"/>
                    </a:lnTo>
                    <a:lnTo>
                      <a:pt x="200" y="176"/>
                    </a:lnTo>
                    <a:lnTo>
                      <a:pt x="195" y="176"/>
                    </a:lnTo>
                    <a:lnTo>
                      <a:pt x="191" y="177"/>
                    </a:lnTo>
                    <a:lnTo>
                      <a:pt x="180" y="182"/>
                    </a:lnTo>
                    <a:lnTo>
                      <a:pt x="175" y="181"/>
                    </a:lnTo>
                    <a:lnTo>
                      <a:pt x="169" y="178"/>
                    </a:lnTo>
                    <a:lnTo>
                      <a:pt x="165" y="172"/>
                    </a:lnTo>
                    <a:lnTo>
                      <a:pt x="164" y="171"/>
                    </a:lnTo>
                    <a:lnTo>
                      <a:pt x="152" y="171"/>
                    </a:lnTo>
                    <a:lnTo>
                      <a:pt x="146" y="163"/>
                    </a:lnTo>
                    <a:lnTo>
                      <a:pt x="140" y="162"/>
                    </a:lnTo>
                    <a:lnTo>
                      <a:pt x="137" y="161"/>
                    </a:lnTo>
                    <a:lnTo>
                      <a:pt x="131" y="162"/>
                    </a:lnTo>
                    <a:lnTo>
                      <a:pt x="126" y="165"/>
                    </a:lnTo>
                    <a:lnTo>
                      <a:pt x="120" y="163"/>
                    </a:lnTo>
                    <a:lnTo>
                      <a:pt x="115" y="168"/>
                    </a:lnTo>
                    <a:lnTo>
                      <a:pt x="111" y="174"/>
                    </a:lnTo>
                    <a:lnTo>
                      <a:pt x="55" y="17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5" name="Freeform 48">
                <a:extLst>
                  <a:ext uri="{FF2B5EF4-FFF2-40B4-BE49-F238E27FC236}">
                    <a16:creationId xmlns:a16="http://schemas.microsoft.com/office/drawing/2014/main" id="{9D745B40-4C75-46A4-A43E-E8258A60A5A0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276055" y="3708747"/>
                <a:ext cx="190500" cy="187325"/>
              </a:xfrm>
              <a:custGeom>
                <a:avLst/>
                <a:gdLst/>
                <a:ahLst/>
                <a:cxnLst>
                  <a:cxn ang="0">
                    <a:pos x="450" y="144"/>
                  </a:cxn>
                  <a:cxn ang="0">
                    <a:pos x="521" y="238"/>
                  </a:cxn>
                  <a:cxn ang="0">
                    <a:pos x="505" y="292"/>
                  </a:cxn>
                  <a:cxn ang="0">
                    <a:pos x="538" y="325"/>
                  </a:cxn>
                  <a:cxn ang="0">
                    <a:pos x="537" y="349"/>
                  </a:cxn>
                  <a:cxn ang="0">
                    <a:pos x="536" y="380"/>
                  </a:cxn>
                  <a:cxn ang="0">
                    <a:pos x="528" y="402"/>
                  </a:cxn>
                  <a:cxn ang="0">
                    <a:pos x="542" y="432"/>
                  </a:cxn>
                  <a:cxn ang="0">
                    <a:pos x="550" y="467"/>
                  </a:cxn>
                  <a:cxn ang="0">
                    <a:pos x="561" y="488"/>
                  </a:cxn>
                  <a:cxn ang="0">
                    <a:pos x="587" y="514"/>
                  </a:cxn>
                  <a:cxn ang="0">
                    <a:pos x="593" y="526"/>
                  </a:cxn>
                  <a:cxn ang="0">
                    <a:pos x="541" y="557"/>
                  </a:cxn>
                  <a:cxn ang="0">
                    <a:pos x="476" y="564"/>
                  </a:cxn>
                  <a:cxn ang="0">
                    <a:pos x="436" y="583"/>
                  </a:cxn>
                  <a:cxn ang="0">
                    <a:pos x="378" y="589"/>
                  </a:cxn>
                  <a:cxn ang="0">
                    <a:pos x="355" y="580"/>
                  </a:cxn>
                  <a:cxn ang="0">
                    <a:pos x="331" y="584"/>
                  </a:cxn>
                  <a:cxn ang="0">
                    <a:pos x="280" y="567"/>
                  </a:cxn>
                  <a:cxn ang="0">
                    <a:pos x="270" y="531"/>
                  </a:cxn>
                  <a:cxn ang="0">
                    <a:pos x="249" y="476"/>
                  </a:cxn>
                  <a:cxn ang="0">
                    <a:pos x="229" y="473"/>
                  </a:cxn>
                  <a:cxn ang="0">
                    <a:pos x="208" y="475"/>
                  </a:cxn>
                  <a:cxn ang="0">
                    <a:pos x="178" y="459"/>
                  </a:cxn>
                  <a:cxn ang="0">
                    <a:pos x="125" y="440"/>
                  </a:cxn>
                  <a:cxn ang="0">
                    <a:pos x="95" y="418"/>
                  </a:cxn>
                  <a:cxn ang="0">
                    <a:pos x="65" y="386"/>
                  </a:cxn>
                  <a:cxn ang="0">
                    <a:pos x="49" y="328"/>
                  </a:cxn>
                  <a:cxn ang="0">
                    <a:pos x="11" y="278"/>
                  </a:cxn>
                  <a:cxn ang="0">
                    <a:pos x="9" y="231"/>
                  </a:cxn>
                  <a:cxn ang="0">
                    <a:pos x="0" y="187"/>
                  </a:cxn>
                  <a:cxn ang="0">
                    <a:pos x="39" y="159"/>
                  </a:cxn>
                  <a:cxn ang="0">
                    <a:pos x="64" y="121"/>
                  </a:cxn>
                  <a:cxn ang="0">
                    <a:pos x="52" y="102"/>
                  </a:cxn>
                  <a:cxn ang="0">
                    <a:pos x="49" y="83"/>
                  </a:cxn>
                  <a:cxn ang="0">
                    <a:pos x="66" y="46"/>
                  </a:cxn>
                  <a:cxn ang="0">
                    <a:pos x="66" y="5"/>
                  </a:cxn>
                  <a:cxn ang="0">
                    <a:pos x="119" y="7"/>
                  </a:cxn>
                  <a:cxn ang="0">
                    <a:pos x="118" y="83"/>
                  </a:cxn>
                  <a:cxn ang="0">
                    <a:pos x="133" y="88"/>
                  </a:cxn>
                  <a:cxn ang="0">
                    <a:pos x="148" y="75"/>
                  </a:cxn>
                  <a:cxn ang="0">
                    <a:pos x="173" y="86"/>
                  </a:cxn>
                  <a:cxn ang="0">
                    <a:pos x="186" y="84"/>
                  </a:cxn>
                  <a:cxn ang="0">
                    <a:pos x="214" y="79"/>
                  </a:cxn>
                  <a:cxn ang="0">
                    <a:pos x="209" y="66"/>
                  </a:cxn>
                  <a:cxn ang="0">
                    <a:pos x="209" y="48"/>
                  </a:cxn>
                  <a:cxn ang="0">
                    <a:pos x="225" y="35"/>
                  </a:cxn>
                  <a:cxn ang="0">
                    <a:pos x="238" y="21"/>
                  </a:cxn>
                  <a:cxn ang="0">
                    <a:pos x="251" y="0"/>
                  </a:cxn>
                </a:cxnLst>
                <a:rect l="0" t="0" r="r" b="b"/>
                <a:pathLst>
                  <a:path w="596" h="591">
                    <a:moveTo>
                      <a:pt x="442" y="112"/>
                    </a:moveTo>
                    <a:lnTo>
                      <a:pt x="445" y="117"/>
                    </a:lnTo>
                    <a:lnTo>
                      <a:pt x="445" y="125"/>
                    </a:lnTo>
                    <a:lnTo>
                      <a:pt x="450" y="144"/>
                    </a:lnTo>
                    <a:lnTo>
                      <a:pt x="453" y="155"/>
                    </a:lnTo>
                    <a:lnTo>
                      <a:pt x="531" y="201"/>
                    </a:lnTo>
                    <a:lnTo>
                      <a:pt x="528" y="207"/>
                    </a:lnTo>
                    <a:lnTo>
                      <a:pt x="521" y="238"/>
                    </a:lnTo>
                    <a:lnTo>
                      <a:pt x="517" y="244"/>
                    </a:lnTo>
                    <a:lnTo>
                      <a:pt x="514" y="256"/>
                    </a:lnTo>
                    <a:lnTo>
                      <a:pt x="504" y="281"/>
                    </a:lnTo>
                    <a:lnTo>
                      <a:pt x="505" y="292"/>
                    </a:lnTo>
                    <a:lnTo>
                      <a:pt x="507" y="298"/>
                    </a:lnTo>
                    <a:lnTo>
                      <a:pt x="523" y="309"/>
                    </a:lnTo>
                    <a:lnTo>
                      <a:pt x="530" y="317"/>
                    </a:lnTo>
                    <a:lnTo>
                      <a:pt x="538" y="325"/>
                    </a:lnTo>
                    <a:lnTo>
                      <a:pt x="544" y="336"/>
                    </a:lnTo>
                    <a:lnTo>
                      <a:pt x="544" y="341"/>
                    </a:lnTo>
                    <a:lnTo>
                      <a:pt x="542" y="342"/>
                    </a:lnTo>
                    <a:lnTo>
                      <a:pt x="537" y="349"/>
                    </a:lnTo>
                    <a:lnTo>
                      <a:pt x="536" y="362"/>
                    </a:lnTo>
                    <a:lnTo>
                      <a:pt x="533" y="368"/>
                    </a:lnTo>
                    <a:lnTo>
                      <a:pt x="537" y="374"/>
                    </a:lnTo>
                    <a:lnTo>
                      <a:pt x="536" y="380"/>
                    </a:lnTo>
                    <a:lnTo>
                      <a:pt x="538" y="385"/>
                    </a:lnTo>
                    <a:lnTo>
                      <a:pt x="537" y="395"/>
                    </a:lnTo>
                    <a:lnTo>
                      <a:pt x="531" y="395"/>
                    </a:lnTo>
                    <a:lnTo>
                      <a:pt x="528" y="402"/>
                    </a:lnTo>
                    <a:lnTo>
                      <a:pt x="531" y="412"/>
                    </a:lnTo>
                    <a:lnTo>
                      <a:pt x="537" y="425"/>
                    </a:lnTo>
                    <a:lnTo>
                      <a:pt x="542" y="429"/>
                    </a:lnTo>
                    <a:lnTo>
                      <a:pt x="542" y="432"/>
                    </a:lnTo>
                    <a:lnTo>
                      <a:pt x="538" y="435"/>
                    </a:lnTo>
                    <a:lnTo>
                      <a:pt x="550" y="455"/>
                    </a:lnTo>
                    <a:lnTo>
                      <a:pt x="552" y="460"/>
                    </a:lnTo>
                    <a:lnTo>
                      <a:pt x="550" y="467"/>
                    </a:lnTo>
                    <a:lnTo>
                      <a:pt x="555" y="472"/>
                    </a:lnTo>
                    <a:lnTo>
                      <a:pt x="558" y="478"/>
                    </a:lnTo>
                    <a:lnTo>
                      <a:pt x="558" y="484"/>
                    </a:lnTo>
                    <a:lnTo>
                      <a:pt x="561" y="488"/>
                    </a:lnTo>
                    <a:lnTo>
                      <a:pt x="561" y="497"/>
                    </a:lnTo>
                    <a:lnTo>
                      <a:pt x="573" y="503"/>
                    </a:lnTo>
                    <a:lnTo>
                      <a:pt x="577" y="513"/>
                    </a:lnTo>
                    <a:lnTo>
                      <a:pt x="587" y="514"/>
                    </a:lnTo>
                    <a:lnTo>
                      <a:pt x="592" y="518"/>
                    </a:lnTo>
                    <a:lnTo>
                      <a:pt x="595" y="519"/>
                    </a:lnTo>
                    <a:lnTo>
                      <a:pt x="596" y="525"/>
                    </a:lnTo>
                    <a:lnTo>
                      <a:pt x="593" y="526"/>
                    </a:lnTo>
                    <a:lnTo>
                      <a:pt x="579" y="536"/>
                    </a:lnTo>
                    <a:lnTo>
                      <a:pt x="564" y="550"/>
                    </a:lnTo>
                    <a:lnTo>
                      <a:pt x="560" y="552"/>
                    </a:lnTo>
                    <a:lnTo>
                      <a:pt x="541" y="557"/>
                    </a:lnTo>
                    <a:lnTo>
                      <a:pt x="507" y="569"/>
                    </a:lnTo>
                    <a:lnTo>
                      <a:pt x="499" y="570"/>
                    </a:lnTo>
                    <a:lnTo>
                      <a:pt x="489" y="570"/>
                    </a:lnTo>
                    <a:lnTo>
                      <a:pt x="476" y="564"/>
                    </a:lnTo>
                    <a:lnTo>
                      <a:pt x="467" y="567"/>
                    </a:lnTo>
                    <a:lnTo>
                      <a:pt x="453" y="568"/>
                    </a:lnTo>
                    <a:lnTo>
                      <a:pt x="440" y="581"/>
                    </a:lnTo>
                    <a:lnTo>
                      <a:pt x="436" y="583"/>
                    </a:lnTo>
                    <a:lnTo>
                      <a:pt x="429" y="583"/>
                    </a:lnTo>
                    <a:lnTo>
                      <a:pt x="398" y="581"/>
                    </a:lnTo>
                    <a:lnTo>
                      <a:pt x="387" y="589"/>
                    </a:lnTo>
                    <a:lnTo>
                      <a:pt x="378" y="589"/>
                    </a:lnTo>
                    <a:lnTo>
                      <a:pt x="371" y="591"/>
                    </a:lnTo>
                    <a:lnTo>
                      <a:pt x="366" y="590"/>
                    </a:lnTo>
                    <a:lnTo>
                      <a:pt x="361" y="588"/>
                    </a:lnTo>
                    <a:lnTo>
                      <a:pt x="355" y="580"/>
                    </a:lnTo>
                    <a:lnTo>
                      <a:pt x="348" y="578"/>
                    </a:lnTo>
                    <a:lnTo>
                      <a:pt x="340" y="578"/>
                    </a:lnTo>
                    <a:lnTo>
                      <a:pt x="334" y="583"/>
                    </a:lnTo>
                    <a:lnTo>
                      <a:pt x="331" y="584"/>
                    </a:lnTo>
                    <a:lnTo>
                      <a:pt x="290" y="583"/>
                    </a:lnTo>
                    <a:lnTo>
                      <a:pt x="290" y="579"/>
                    </a:lnTo>
                    <a:lnTo>
                      <a:pt x="285" y="570"/>
                    </a:lnTo>
                    <a:lnTo>
                      <a:pt x="280" y="567"/>
                    </a:lnTo>
                    <a:lnTo>
                      <a:pt x="275" y="559"/>
                    </a:lnTo>
                    <a:lnTo>
                      <a:pt x="274" y="557"/>
                    </a:lnTo>
                    <a:lnTo>
                      <a:pt x="275" y="538"/>
                    </a:lnTo>
                    <a:lnTo>
                      <a:pt x="270" y="531"/>
                    </a:lnTo>
                    <a:lnTo>
                      <a:pt x="269" y="513"/>
                    </a:lnTo>
                    <a:lnTo>
                      <a:pt x="264" y="494"/>
                    </a:lnTo>
                    <a:lnTo>
                      <a:pt x="261" y="487"/>
                    </a:lnTo>
                    <a:lnTo>
                      <a:pt x="249" y="476"/>
                    </a:lnTo>
                    <a:lnTo>
                      <a:pt x="237" y="472"/>
                    </a:lnTo>
                    <a:lnTo>
                      <a:pt x="232" y="480"/>
                    </a:lnTo>
                    <a:lnTo>
                      <a:pt x="230" y="476"/>
                    </a:lnTo>
                    <a:lnTo>
                      <a:pt x="229" y="473"/>
                    </a:lnTo>
                    <a:lnTo>
                      <a:pt x="226" y="472"/>
                    </a:lnTo>
                    <a:lnTo>
                      <a:pt x="221" y="472"/>
                    </a:lnTo>
                    <a:lnTo>
                      <a:pt x="210" y="476"/>
                    </a:lnTo>
                    <a:lnTo>
                      <a:pt x="208" y="475"/>
                    </a:lnTo>
                    <a:lnTo>
                      <a:pt x="203" y="468"/>
                    </a:lnTo>
                    <a:lnTo>
                      <a:pt x="193" y="470"/>
                    </a:lnTo>
                    <a:lnTo>
                      <a:pt x="182" y="462"/>
                    </a:lnTo>
                    <a:lnTo>
                      <a:pt x="178" y="459"/>
                    </a:lnTo>
                    <a:lnTo>
                      <a:pt x="176" y="456"/>
                    </a:lnTo>
                    <a:lnTo>
                      <a:pt x="165" y="456"/>
                    </a:lnTo>
                    <a:lnTo>
                      <a:pt x="154" y="452"/>
                    </a:lnTo>
                    <a:lnTo>
                      <a:pt x="125" y="440"/>
                    </a:lnTo>
                    <a:lnTo>
                      <a:pt x="117" y="438"/>
                    </a:lnTo>
                    <a:lnTo>
                      <a:pt x="109" y="434"/>
                    </a:lnTo>
                    <a:lnTo>
                      <a:pt x="105" y="427"/>
                    </a:lnTo>
                    <a:lnTo>
                      <a:pt x="95" y="418"/>
                    </a:lnTo>
                    <a:lnTo>
                      <a:pt x="87" y="416"/>
                    </a:lnTo>
                    <a:lnTo>
                      <a:pt x="81" y="417"/>
                    </a:lnTo>
                    <a:lnTo>
                      <a:pt x="70" y="398"/>
                    </a:lnTo>
                    <a:lnTo>
                      <a:pt x="65" y="386"/>
                    </a:lnTo>
                    <a:lnTo>
                      <a:pt x="58" y="374"/>
                    </a:lnTo>
                    <a:lnTo>
                      <a:pt x="49" y="352"/>
                    </a:lnTo>
                    <a:lnTo>
                      <a:pt x="50" y="338"/>
                    </a:lnTo>
                    <a:lnTo>
                      <a:pt x="49" y="328"/>
                    </a:lnTo>
                    <a:lnTo>
                      <a:pt x="31" y="310"/>
                    </a:lnTo>
                    <a:lnTo>
                      <a:pt x="9" y="298"/>
                    </a:lnTo>
                    <a:lnTo>
                      <a:pt x="6" y="284"/>
                    </a:lnTo>
                    <a:lnTo>
                      <a:pt x="11" y="278"/>
                    </a:lnTo>
                    <a:lnTo>
                      <a:pt x="15" y="272"/>
                    </a:lnTo>
                    <a:lnTo>
                      <a:pt x="11" y="258"/>
                    </a:lnTo>
                    <a:lnTo>
                      <a:pt x="9" y="246"/>
                    </a:lnTo>
                    <a:lnTo>
                      <a:pt x="9" y="231"/>
                    </a:lnTo>
                    <a:lnTo>
                      <a:pt x="5" y="225"/>
                    </a:lnTo>
                    <a:lnTo>
                      <a:pt x="1" y="222"/>
                    </a:lnTo>
                    <a:lnTo>
                      <a:pt x="0" y="206"/>
                    </a:lnTo>
                    <a:lnTo>
                      <a:pt x="0" y="187"/>
                    </a:lnTo>
                    <a:lnTo>
                      <a:pt x="3" y="186"/>
                    </a:lnTo>
                    <a:lnTo>
                      <a:pt x="14" y="183"/>
                    </a:lnTo>
                    <a:lnTo>
                      <a:pt x="28" y="179"/>
                    </a:lnTo>
                    <a:lnTo>
                      <a:pt x="39" y="159"/>
                    </a:lnTo>
                    <a:lnTo>
                      <a:pt x="44" y="153"/>
                    </a:lnTo>
                    <a:lnTo>
                      <a:pt x="50" y="139"/>
                    </a:lnTo>
                    <a:lnTo>
                      <a:pt x="60" y="127"/>
                    </a:lnTo>
                    <a:lnTo>
                      <a:pt x="64" y="121"/>
                    </a:lnTo>
                    <a:lnTo>
                      <a:pt x="64" y="113"/>
                    </a:lnTo>
                    <a:lnTo>
                      <a:pt x="62" y="107"/>
                    </a:lnTo>
                    <a:lnTo>
                      <a:pt x="58" y="104"/>
                    </a:lnTo>
                    <a:lnTo>
                      <a:pt x="52" y="102"/>
                    </a:lnTo>
                    <a:lnTo>
                      <a:pt x="48" y="99"/>
                    </a:lnTo>
                    <a:lnTo>
                      <a:pt x="48" y="95"/>
                    </a:lnTo>
                    <a:lnTo>
                      <a:pt x="48" y="89"/>
                    </a:lnTo>
                    <a:lnTo>
                      <a:pt x="49" y="83"/>
                    </a:lnTo>
                    <a:lnTo>
                      <a:pt x="54" y="78"/>
                    </a:lnTo>
                    <a:lnTo>
                      <a:pt x="65" y="63"/>
                    </a:lnTo>
                    <a:lnTo>
                      <a:pt x="68" y="53"/>
                    </a:lnTo>
                    <a:lnTo>
                      <a:pt x="66" y="46"/>
                    </a:lnTo>
                    <a:lnTo>
                      <a:pt x="62" y="31"/>
                    </a:lnTo>
                    <a:lnTo>
                      <a:pt x="49" y="10"/>
                    </a:lnTo>
                    <a:lnTo>
                      <a:pt x="44" y="3"/>
                    </a:lnTo>
                    <a:lnTo>
                      <a:pt x="66" y="5"/>
                    </a:lnTo>
                    <a:lnTo>
                      <a:pt x="73" y="2"/>
                    </a:lnTo>
                    <a:lnTo>
                      <a:pt x="73" y="0"/>
                    </a:lnTo>
                    <a:lnTo>
                      <a:pt x="118" y="0"/>
                    </a:lnTo>
                    <a:lnTo>
                      <a:pt x="119" y="7"/>
                    </a:lnTo>
                    <a:lnTo>
                      <a:pt x="118" y="26"/>
                    </a:lnTo>
                    <a:lnTo>
                      <a:pt x="114" y="40"/>
                    </a:lnTo>
                    <a:lnTo>
                      <a:pt x="113" y="61"/>
                    </a:lnTo>
                    <a:lnTo>
                      <a:pt x="118" y="83"/>
                    </a:lnTo>
                    <a:lnTo>
                      <a:pt x="117" y="90"/>
                    </a:lnTo>
                    <a:lnTo>
                      <a:pt x="122" y="99"/>
                    </a:lnTo>
                    <a:lnTo>
                      <a:pt x="129" y="95"/>
                    </a:lnTo>
                    <a:lnTo>
                      <a:pt x="133" y="88"/>
                    </a:lnTo>
                    <a:lnTo>
                      <a:pt x="139" y="86"/>
                    </a:lnTo>
                    <a:lnTo>
                      <a:pt x="138" y="78"/>
                    </a:lnTo>
                    <a:lnTo>
                      <a:pt x="143" y="72"/>
                    </a:lnTo>
                    <a:lnTo>
                      <a:pt x="148" y="75"/>
                    </a:lnTo>
                    <a:lnTo>
                      <a:pt x="157" y="85"/>
                    </a:lnTo>
                    <a:lnTo>
                      <a:pt x="163" y="90"/>
                    </a:lnTo>
                    <a:lnTo>
                      <a:pt x="170" y="86"/>
                    </a:lnTo>
                    <a:lnTo>
                      <a:pt x="173" y="86"/>
                    </a:lnTo>
                    <a:lnTo>
                      <a:pt x="176" y="107"/>
                    </a:lnTo>
                    <a:lnTo>
                      <a:pt x="183" y="101"/>
                    </a:lnTo>
                    <a:lnTo>
                      <a:pt x="182" y="94"/>
                    </a:lnTo>
                    <a:lnTo>
                      <a:pt x="186" y="84"/>
                    </a:lnTo>
                    <a:lnTo>
                      <a:pt x="189" y="83"/>
                    </a:lnTo>
                    <a:lnTo>
                      <a:pt x="200" y="83"/>
                    </a:lnTo>
                    <a:lnTo>
                      <a:pt x="205" y="83"/>
                    </a:lnTo>
                    <a:lnTo>
                      <a:pt x="214" y="79"/>
                    </a:lnTo>
                    <a:lnTo>
                      <a:pt x="225" y="72"/>
                    </a:lnTo>
                    <a:lnTo>
                      <a:pt x="226" y="69"/>
                    </a:lnTo>
                    <a:lnTo>
                      <a:pt x="224" y="64"/>
                    </a:lnTo>
                    <a:lnTo>
                      <a:pt x="209" y="66"/>
                    </a:lnTo>
                    <a:lnTo>
                      <a:pt x="200" y="62"/>
                    </a:lnTo>
                    <a:lnTo>
                      <a:pt x="202" y="58"/>
                    </a:lnTo>
                    <a:lnTo>
                      <a:pt x="211" y="52"/>
                    </a:lnTo>
                    <a:lnTo>
                      <a:pt x="209" y="48"/>
                    </a:lnTo>
                    <a:lnTo>
                      <a:pt x="211" y="46"/>
                    </a:lnTo>
                    <a:lnTo>
                      <a:pt x="219" y="46"/>
                    </a:lnTo>
                    <a:lnTo>
                      <a:pt x="220" y="42"/>
                    </a:lnTo>
                    <a:lnTo>
                      <a:pt x="225" y="35"/>
                    </a:lnTo>
                    <a:lnTo>
                      <a:pt x="226" y="30"/>
                    </a:lnTo>
                    <a:lnTo>
                      <a:pt x="231" y="29"/>
                    </a:lnTo>
                    <a:lnTo>
                      <a:pt x="234" y="20"/>
                    </a:lnTo>
                    <a:lnTo>
                      <a:pt x="238" y="21"/>
                    </a:lnTo>
                    <a:lnTo>
                      <a:pt x="240" y="18"/>
                    </a:lnTo>
                    <a:lnTo>
                      <a:pt x="236" y="12"/>
                    </a:lnTo>
                    <a:lnTo>
                      <a:pt x="240" y="5"/>
                    </a:lnTo>
                    <a:lnTo>
                      <a:pt x="251" y="0"/>
                    </a:lnTo>
                    <a:lnTo>
                      <a:pt x="442" y="11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6" name="Freeform 49">
                <a:extLst>
                  <a:ext uri="{FF2B5EF4-FFF2-40B4-BE49-F238E27FC236}">
                    <a16:creationId xmlns:a16="http://schemas.microsoft.com/office/drawing/2014/main" id="{881797B6-CBC0-4A4E-BCDA-E0E61F42B249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528343" y="3518247"/>
                <a:ext cx="52388" cy="52388"/>
              </a:xfrm>
              <a:custGeom>
                <a:avLst/>
                <a:gdLst/>
                <a:ahLst/>
                <a:cxnLst>
                  <a:cxn ang="0">
                    <a:pos x="8" y="51"/>
                  </a:cxn>
                  <a:cxn ang="0">
                    <a:pos x="17" y="50"/>
                  </a:cxn>
                  <a:cxn ang="0">
                    <a:pos x="23" y="39"/>
                  </a:cxn>
                  <a:cxn ang="0">
                    <a:pos x="32" y="37"/>
                  </a:cxn>
                  <a:cxn ang="0">
                    <a:pos x="37" y="31"/>
                  </a:cxn>
                  <a:cxn ang="0">
                    <a:pos x="46" y="16"/>
                  </a:cxn>
                  <a:cxn ang="0">
                    <a:pos x="49" y="6"/>
                  </a:cxn>
                  <a:cxn ang="0">
                    <a:pos x="61" y="7"/>
                  </a:cxn>
                  <a:cxn ang="0">
                    <a:pos x="70" y="5"/>
                  </a:cxn>
                  <a:cxn ang="0">
                    <a:pos x="76" y="0"/>
                  </a:cxn>
                  <a:cxn ang="0">
                    <a:pos x="115" y="1"/>
                  </a:cxn>
                  <a:cxn ang="0">
                    <a:pos x="125" y="12"/>
                  </a:cxn>
                  <a:cxn ang="0">
                    <a:pos x="134" y="21"/>
                  </a:cxn>
                  <a:cxn ang="0">
                    <a:pos x="136" y="27"/>
                  </a:cxn>
                  <a:cxn ang="0">
                    <a:pos x="135" y="32"/>
                  </a:cxn>
                  <a:cxn ang="0">
                    <a:pos x="145" y="35"/>
                  </a:cxn>
                  <a:cxn ang="0">
                    <a:pos x="143" y="40"/>
                  </a:cxn>
                  <a:cxn ang="0">
                    <a:pos x="143" y="45"/>
                  </a:cxn>
                  <a:cxn ang="0">
                    <a:pos x="146" y="53"/>
                  </a:cxn>
                  <a:cxn ang="0">
                    <a:pos x="152" y="60"/>
                  </a:cxn>
                  <a:cxn ang="0">
                    <a:pos x="153" y="71"/>
                  </a:cxn>
                  <a:cxn ang="0">
                    <a:pos x="146" y="85"/>
                  </a:cxn>
                  <a:cxn ang="0">
                    <a:pos x="143" y="92"/>
                  </a:cxn>
                  <a:cxn ang="0">
                    <a:pos x="162" y="82"/>
                  </a:cxn>
                  <a:cxn ang="0">
                    <a:pos x="164" y="85"/>
                  </a:cxn>
                  <a:cxn ang="0">
                    <a:pos x="163" y="93"/>
                  </a:cxn>
                  <a:cxn ang="0">
                    <a:pos x="167" y="98"/>
                  </a:cxn>
                  <a:cxn ang="0">
                    <a:pos x="152" y="105"/>
                  </a:cxn>
                  <a:cxn ang="0">
                    <a:pos x="150" y="123"/>
                  </a:cxn>
                  <a:cxn ang="0">
                    <a:pos x="143" y="129"/>
                  </a:cxn>
                  <a:cxn ang="0">
                    <a:pos x="136" y="136"/>
                  </a:cxn>
                  <a:cxn ang="0">
                    <a:pos x="121" y="146"/>
                  </a:cxn>
                  <a:cxn ang="0">
                    <a:pos x="113" y="148"/>
                  </a:cxn>
                  <a:cxn ang="0">
                    <a:pos x="112" y="156"/>
                  </a:cxn>
                  <a:cxn ang="0">
                    <a:pos x="108" y="163"/>
                  </a:cxn>
                  <a:cxn ang="0">
                    <a:pos x="102" y="166"/>
                  </a:cxn>
                  <a:cxn ang="0">
                    <a:pos x="61" y="147"/>
                  </a:cxn>
                  <a:cxn ang="0">
                    <a:pos x="51" y="140"/>
                  </a:cxn>
                  <a:cxn ang="0">
                    <a:pos x="32" y="124"/>
                  </a:cxn>
                  <a:cxn ang="0">
                    <a:pos x="23" y="118"/>
                  </a:cxn>
                  <a:cxn ang="0">
                    <a:pos x="22" y="110"/>
                  </a:cxn>
                  <a:cxn ang="0">
                    <a:pos x="16" y="102"/>
                  </a:cxn>
                  <a:cxn ang="0">
                    <a:pos x="5" y="93"/>
                  </a:cxn>
                  <a:cxn ang="0">
                    <a:pos x="8" y="86"/>
                  </a:cxn>
                  <a:cxn ang="0">
                    <a:pos x="13" y="87"/>
                  </a:cxn>
                  <a:cxn ang="0">
                    <a:pos x="11" y="82"/>
                  </a:cxn>
                  <a:cxn ang="0">
                    <a:pos x="5" y="78"/>
                  </a:cxn>
                  <a:cxn ang="0">
                    <a:pos x="5" y="65"/>
                  </a:cxn>
                  <a:cxn ang="0">
                    <a:pos x="0" y="60"/>
                  </a:cxn>
                  <a:cxn ang="0">
                    <a:pos x="2" y="49"/>
                  </a:cxn>
                </a:cxnLst>
                <a:rect l="0" t="0" r="r" b="b"/>
                <a:pathLst>
                  <a:path w="167" h="166">
                    <a:moveTo>
                      <a:pt x="2" y="49"/>
                    </a:moveTo>
                    <a:lnTo>
                      <a:pt x="8" y="51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19" y="49"/>
                    </a:lnTo>
                    <a:lnTo>
                      <a:pt x="23" y="39"/>
                    </a:lnTo>
                    <a:lnTo>
                      <a:pt x="28" y="39"/>
                    </a:lnTo>
                    <a:lnTo>
                      <a:pt x="32" y="37"/>
                    </a:lnTo>
                    <a:lnTo>
                      <a:pt x="32" y="32"/>
                    </a:lnTo>
                    <a:lnTo>
                      <a:pt x="37" y="31"/>
                    </a:lnTo>
                    <a:lnTo>
                      <a:pt x="43" y="23"/>
                    </a:lnTo>
                    <a:lnTo>
                      <a:pt x="46" y="16"/>
                    </a:lnTo>
                    <a:lnTo>
                      <a:pt x="45" y="7"/>
                    </a:lnTo>
                    <a:lnTo>
                      <a:pt x="49" y="6"/>
                    </a:lnTo>
                    <a:lnTo>
                      <a:pt x="57" y="5"/>
                    </a:lnTo>
                    <a:lnTo>
                      <a:pt x="61" y="7"/>
                    </a:lnTo>
                    <a:lnTo>
                      <a:pt x="65" y="7"/>
                    </a:lnTo>
                    <a:lnTo>
                      <a:pt x="70" y="5"/>
                    </a:lnTo>
                    <a:lnTo>
                      <a:pt x="76" y="5"/>
                    </a:lnTo>
                    <a:lnTo>
                      <a:pt x="76" y="0"/>
                    </a:lnTo>
                    <a:lnTo>
                      <a:pt x="102" y="0"/>
                    </a:lnTo>
                    <a:lnTo>
                      <a:pt x="115" y="1"/>
                    </a:lnTo>
                    <a:lnTo>
                      <a:pt x="119" y="8"/>
                    </a:lnTo>
                    <a:lnTo>
                      <a:pt x="125" y="12"/>
                    </a:lnTo>
                    <a:lnTo>
                      <a:pt x="129" y="17"/>
                    </a:lnTo>
                    <a:lnTo>
                      <a:pt x="134" y="21"/>
                    </a:lnTo>
                    <a:lnTo>
                      <a:pt x="134" y="23"/>
                    </a:lnTo>
                    <a:lnTo>
                      <a:pt x="136" y="27"/>
                    </a:lnTo>
                    <a:lnTo>
                      <a:pt x="135" y="29"/>
                    </a:lnTo>
                    <a:lnTo>
                      <a:pt x="135" y="32"/>
                    </a:lnTo>
                    <a:lnTo>
                      <a:pt x="142" y="34"/>
                    </a:lnTo>
                    <a:lnTo>
                      <a:pt x="145" y="35"/>
                    </a:lnTo>
                    <a:lnTo>
                      <a:pt x="145" y="38"/>
                    </a:lnTo>
                    <a:lnTo>
                      <a:pt x="143" y="40"/>
                    </a:lnTo>
                    <a:lnTo>
                      <a:pt x="145" y="45"/>
                    </a:lnTo>
                    <a:lnTo>
                      <a:pt x="143" y="45"/>
                    </a:lnTo>
                    <a:lnTo>
                      <a:pt x="145" y="50"/>
                    </a:lnTo>
                    <a:lnTo>
                      <a:pt x="146" y="53"/>
                    </a:lnTo>
                    <a:lnTo>
                      <a:pt x="151" y="56"/>
                    </a:lnTo>
                    <a:lnTo>
                      <a:pt x="152" y="60"/>
                    </a:lnTo>
                    <a:lnTo>
                      <a:pt x="155" y="70"/>
                    </a:lnTo>
                    <a:lnTo>
                      <a:pt x="153" y="71"/>
                    </a:lnTo>
                    <a:lnTo>
                      <a:pt x="148" y="74"/>
                    </a:lnTo>
                    <a:lnTo>
                      <a:pt x="146" y="85"/>
                    </a:lnTo>
                    <a:lnTo>
                      <a:pt x="143" y="90"/>
                    </a:lnTo>
                    <a:lnTo>
                      <a:pt x="143" y="92"/>
                    </a:lnTo>
                    <a:lnTo>
                      <a:pt x="156" y="87"/>
                    </a:lnTo>
                    <a:lnTo>
                      <a:pt x="162" y="82"/>
                    </a:lnTo>
                    <a:lnTo>
                      <a:pt x="163" y="82"/>
                    </a:lnTo>
                    <a:lnTo>
                      <a:pt x="164" y="85"/>
                    </a:lnTo>
                    <a:lnTo>
                      <a:pt x="164" y="88"/>
                    </a:lnTo>
                    <a:lnTo>
                      <a:pt x="163" y="93"/>
                    </a:lnTo>
                    <a:lnTo>
                      <a:pt x="167" y="97"/>
                    </a:lnTo>
                    <a:lnTo>
                      <a:pt x="167" y="98"/>
                    </a:lnTo>
                    <a:lnTo>
                      <a:pt x="157" y="99"/>
                    </a:lnTo>
                    <a:lnTo>
                      <a:pt x="152" y="105"/>
                    </a:lnTo>
                    <a:lnTo>
                      <a:pt x="150" y="107"/>
                    </a:lnTo>
                    <a:lnTo>
                      <a:pt x="150" y="123"/>
                    </a:lnTo>
                    <a:lnTo>
                      <a:pt x="146" y="124"/>
                    </a:lnTo>
                    <a:lnTo>
                      <a:pt x="143" y="129"/>
                    </a:lnTo>
                    <a:lnTo>
                      <a:pt x="140" y="129"/>
                    </a:lnTo>
                    <a:lnTo>
                      <a:pt x="136" y="136"/>
                    </a:lnTo>
                    <a:lnTo>
                      <a:pt x="130" y="137"/>
                    </a:lnTo>
                    <a:lnTo>
                      <a:pt x="121" y="146"/>
                    </a:lnTo>
                    <a:lnTo>
                      <a:pt x="118" y="148"/>
                    </a:lnTo>
                    <a:lnTo>
                      <a:pt x="113" y="148"/>
                    </a:lnTo>
                    <a:lnTo>
                      <a:pt x="112" y="151"/>
                    </a:lnTo>
                    <a:lnTo>
                      <a:pt x="112" y="156"/>
                    </a:lnTo>
                    <a:lnTo>
                      <a:pt x="109" y="157"/>
                    </a:lnTo>
                    <a:lnTo>
                      <a:pt x="108" y="163"/>
                    </a:lnTo>
                    <a:lnTo>
                      <a:pt x="103" y="166"/>
                    </a:lnTo>
                    <a:lnTo>
                      <a:pt x="102" y="166"/>
                    </a:lnTo>
                    <a:lnTo>
                      <a:pt x="91" y="163"/>
                    </a:lnTo>
                    <a:lnTo>
                      <a:pt x="61" y="147"/>
                    </a:lnTo>
                    <a:lnTo>
                      <a:pt x="53" y="146"/>
                    </a:lnTo>
                    <a:lnTo>
                      <a:pt x="51" y="140"/>
                    </a:lnTo>
                    <a:lnTo>
                      <a:pt x="48" y="135"/>
                    </a:lnTo>
                    <a:lnTo>
                      <a:pt x="32" y="124"/>
                    </a:lnTo>
                    <a:lnTo>
                      <a:pt x="24" y="120"/>
                    </a:lnTo>
                    <a:lnTo>
                      <a:pt x="23" y="118"/>
                    </a:lnTo>
                    <a:lnTo>
                      <a:pt x="23" y="113"/>
                    </a:lnTo>
                    <a:lnTo>
                      <a:pt x="22" y="110"/>
                    </a:lnTo>
                    <a:lnTo>
                      <a:pt x="22" y="107"/>
                    </a:lnTo>
                    <a:lnTo>
                      <a:pt x="16" y="102"/>
                    </a:lnTo>
                    <a:lnTo>
                      <a:pt x="10" y="102"/>
                    </a:lnTo>
                    <a:lnTo>
                      <a:pt x="5" y="93"/>
                    </a:lnTo>
                    <a:lnTo>
                      <a:pt x="5" y="86"/>
                    </a:lnTo>
                    <a:lnTo>
                      <a:pt x="8" y="86"/>
                    </a:lnTo>
                    <a:lnTo>
                      <a:pt x="10" y="87"/>
                    </a:lnTo>
                    <a:lnTo>
                      <a:pt x="13" y="87"/>
                    </a:lnTo>
                    <a:lnTo>
                      <a:pt x="13" y="86"/>
                    </a:lnTo>
                    <a:lnTo>
                      <a:pt x="11" y="82"/>
                    </a:lnTo>
                    <a:lnTo>
                      <a:pt x="7" y="81"/>
                    </a:lnTo>
                    <a:lnTo>
                      <a:pt x="5" y="78"/>
                    </a:lnTo>
                    <a:lnTo>
                      <a:pt x="6" y="71"/>
                    </a:lnTo>
                    <a:lnTo>
                      <a:pt x="5" y="65"/>
                    </a:lnTo>
                    <a:lnTo>
                      <a:pt x="3" y="62"/>
                    </a:lnTo>
                    <a:lnTo>
                      <a:pt x="0" y="60"/>
                    </a:lnTo>
                    <a:lnTo>
                      <a:pt x="0" y="55"/>
                    </a:lnTo>
                    <a:lnTo>
                      <a:pt x="2" y="4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7" name="Freeform 50">
                <a:extLst>
                  <a:ext uri="{FF2B5EF4-FFF2-40B4-BE49-F238E27FC236}">
                    <a16:creationId xmlns:a16="http://schemas.microsoft.com/office/drawing/2014/main" id="{520BD5D4-21A3-4ECD-BEF0-2B5657DEBCFC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610893" y="3505547"/>
                <a:ext cx="106363" cy="111125"/>
              </a:xfrm>
              <a:custGeom>
                <a:avLst/>
                <a:gdLst/>
                <a:ahLst/>
                <a:cxnLst>
                  <a:cxn ang="0">
                    <a:pos x="97" y="342"/>
                  </a:cxn>
                  <a:cxn ang="0">
                    <a:pos x="173" y="317"/>
                  </a:cxn>
                  <a:cxn ang="0">
                    <a:pos x="258" y="307"/>
                  </a:cxn>
                  <a:cxn ang="0">
                    <a:pos x="301" y="315"/>
                  </a:cxn>
                  <a:cxn ang="0">
                    <a:pos x="317" y="310"/>
                  </a:cxn>
                  <a:cxn ang="0">
                    <a:pos x="318" y="280"/>
                  </a:cxn>
                  <a:cxn ang="0">
                    <a:pos x="296" y="238"/>
                  </a:cxn>
                  <a:cxn ang="0">
                    <a:pos x="307" y="199"/>
                  </a:cxn>
                  <a:cxn ang="0">
                    <a:pos x="318" y="161"/>
                  </a:cxn>
                  <a:cxn ang="0">
                    <a:pos x="332" y="144"/>
                  </a:cxn>
                  <a:cxn ang="0">
                    <a:pos x="327" y="95"/>
                  </a:cxn>
                  <a:cxn ang="0">
                    <a:pos x="326" y="82"/>
                  </a:cxn>
                  <a:cxn ang="0">
                    <a:pos x="322" y="70"/>
                  </a:cxn>
                  <a:cxn ang="0">
                    <a:pos x="307" y="54"/>
                  </a:cxn>
                  <a:cxn ang="0">
                    <a:pos x="290" y="48"/>
                  </a:cxn>
                  <a:cxn ang="0">
                    <a:pos x="250" y="49"/>
                  </a:cxn>
                  <a:cxn ang="0">
                    <a:pos x="230" y="61"/>
                  </a:cxn>
                  <a:cxn ang="0">
                    <a:pos x="218" y="57"/>
                  </a:cxn>
                  <a:cxn ang="0">
                    <a:pos x="205" y="50"/>
                  </a:cxn>
                  <a:cxn ang="0">
                    <a:pos x="197" y="39"/>
                  </a:cxn>
                  <a:cxn ang="0">
                    <a:pos x="188" y="30"/>
                  </a:cxn>
                  <a:cxn ang="0">
                    <a:pos x="173" y="25"/>
                  </a:cxn>
                  <a:cxn ang="0">
                    <a:pos x="154" y="16"/>
                  </a:cxn>
                  <a:cxn ang="0">
                    <a:pos x="140" y="27"/>
                  </a:cxn>
                  <a:cxn ang="0">
                    <a:pos x="129" y="10"/>
                  </a:cxn>
                  <a:cxn ang="0">
                    <a:pos x="124" y="1"/>
                  </a:cxn>
                  <a:cxn ang="0">
                    <a:pos x="108" y="5"/>
                  </a:cxn>
                  <a:cxn ang="0">
                    <a:pos x="105" y="18"/>
                  </a:cxn>
                  <a:cxn ang="0">
                    <a:pos x="86" y="27"/>
                  </a:cxn>
                  <a:cxn ang="0">
                    <a:pos x="73" y="25"/>
                  </a:cxn>
                  <a:cxn ang="0">
                    <a:pos x="65" y="27"/>
                  </a:cxn>
                  <a:cxn ang="0">
                    <a:pos x="53" y="18"/>
                  </a:cxn>
                  <a:cxn ang="0">
                    <a:pos x="42" y="25"/>
                  </a:cxn>
                  <a:cxn ang="0">
                    <a:pos x="26" y="39"/>
                  </a:cxn>
                  <a:cxn ang="0">
                    <a:pos x="24" y="70"/>
                  </a:cxn>
                  <a:cxn ang="0">
                    <a:pos x="37" y="90"/>
                  </a:cxn>
                  <a:cxn ang="0">
                    <a:pos x="42" y="97"/>
                  </a:cxn>
                  <a:cxn ang="0">
                    <a:pos x="41" y="111"/>
                  </a:cxn>
                  <a:cxn ang="0">
                    <a:pos x="47" y="125"/>
                  </a:cxn>
                  <a:cxn ang="0">
                    <a:pos x="41" y="129"/>
                  </a:cxn>
                  <a:cxn ang="0">
                    <a:pos x="17" y="128"/>
                  </a:cxn>
                  <a:cxn ang="0">
                    <a:pos x="17" y="139"/>
                  </a:cxn>
                  <a:cxn ang="0">
                    <a:pos x="31" y="145"/>
                  </a:cxn>
                  <a:cxn ang="0">
                    <a:pos x="28" y="152"/>
                  </a:cxn>
                  <a:cxn ang="0">
                    <a:pos x="22" y="177"/>
                  </a:cxn>
                  <a:cxn ang="0">
                    <a:pos x="8" y="192"/>
                  </a:cxn>
                  <a:cxn ang="0">
                    <a:pos x="17" y="202"/>
                  </a:cxn>
                  <a:cxn ang="0">
                    <a:pos x="0" y="233"/>
                  </a:cxn>
                  <a:cxn ang="0">
                    <a:pos x="8" y="236"/>
                  </a:cxn>
                  <a:cxn ang="0">
                    <a:pos x="22" y="245"/>
                  </a:cxn>
                  <a:cxn ang="0">
                    <a:pos x="38" y="256"/>
                  </a:cxn>
                  <a:cxn ang="0">
                    <a:pos x="52" y="267"/>
                  </a:cxn>
                  <a:cxn ang="0">
                    <a:pos x="65" y="280"/>
                  </a:cxn>
                  <a:cxn ang="0">
                    <a:pos x="66" y="300"/>
                  </a:cxn>
                  <a:cxn ang="0">
                    <a:pos x="57" y="311"/>
                  </a:cxn>
                  <a:cxn ang="0">
                    <a:pos x="57" y="350"/>
                  </a:cxn>
                </a:cxnLst>
                <a:rect l="0" t="0" r="r" b="b"/>
                <a:pathLst>
                  <a:path w="337" h="354">
                    <a:moveTo>
                      <a:pt x="57" y="350"/>
                    </a:moveTo>
                    <a:lnTo>
                      <a:pt x="58" y="353"/>
                    </a:lnTo>
                    <a:lnTo>
                      <a:pt x="74" y="354"/>
                    </a:lnTo>
                    <a:lnTo>
                      <a:pt x="97" y="342"/>
                    </a:lnTo>
                    <a:lnTo>
                      <a:pt x="121" y="332"/>
                    </a:lnTo>
                    <a:lnTo>
                      <a:pt x="135" y="326"/>
                    </a:lnTo>
                    <a:lnTo>
                      <a:pt x="160" y="318"/>
                    </a:lnTo>
                    <a:lnTo>
                      <a:pt x="173" y="317"/>
                    </a:lnTo>
                    <a:lnTo>
                      <a:pt x="208" y="311"/>
                    </a:lnTo>
                    <a:lnTo>
                      <a:pt x="219" y="310"/>
                    </a:lnTo>
                    <a:lnTo>
                      <a:pt x="240" y="307"/>
                    </a:lnTo>
                    <a:lnTo>
                      <a:pt x="258" y="307"/>
                    </a:lnTo>
                    <a:lnTo>
                      <a:pt x="274" y="312"/>
                    </a:lnTo>
                    <a:lnTo>
                      <a:pt x="295" y="316"/>
                    </a:lnTo>
                    <a:lnTo>
                      <a:pt x="299" y="316"/>
                    </a:lnTo>
                    <a:lnTo>
                      <a:pt x="301" y="315"/>
                    </a:lnTo>
                    <a:lnTo>
                      <a:pt x="305" y="308"/>
                    </a:lnTo>
                    <a:lnTo>
                      <a:pt x="307" y="307"/>
                    </a:lnTo>
                    <a:lnTo>
                      <a:pt x="313" y="307"/>
                    </a:lnTo>
                    <a:lnTo>
                      <a:pt x="317" y="310"/>
                    </a:lnTo>
                    <a:lnTo>
                      <a:pt x="323" y="308"/>
                    </a:lnTo>
                    <a:lnTo>
                      <a:pt x="323" y="294"/>
                    </a:lnTo>
                    <a:lnTo>
                      <a:pt x="321" y="281"/>
                    </a:lnTo>
                    <a:lnTo>
                      <a:pt x="318" y="280"/>
                    </a:lnTo>
                    <a:lnTo>
                      <a:pt x="311" y="279"/>
                    </a:lnTo>
                    <a:lnTo>
                      <a:pt x="307" y="274"/>
                    </a:lnTo>
                    <a:lnTo>
                      <a:pt x="304" y="258"/>
                    </a:lnTo>
                    <a:lnTo>
                      <a:pt x="296" y="238"/>
                    </a:lnTo>
                    <a:lnTo>
                      <a:pt x="296" y="230"/>
                    </a:lnTo>
                    <a:lnTo>
                      <a:pt x="297" y="213"/>
                    </a:lnTo>
                    <a:lnTo>
                      <a:pt x="301" y="206"/>
                    </a:lnTo>
                    <a:lnTo>
                      <a:pt x="307" y="199"/>
                    </a:lnTo>
                    <a:lnTo>
                      <a:pt x="310" y="194"/>
                    </a:lnTo>
                    <a:lnTo>
                      <a:pt x="310" y="183"/>
                    </a:lnTo>
                    <a:lnTo>
                      <a:pt x="312" y="174"/>
                    </a:lnTo>
                    <a:lnTo>
                      <a:pt x="318" y="161"/>
                    </a:lnTo>
                    <a:lnTo>
                      <a:pt x="322" y="152"/>
                    </a:lnTo>
                    <a:lnTo>
                      <a:pt x="324" y="150"/>
                    </a:lnTo>
                    <a:lnTo>
                      <a:pt x="328" y="145"/>
                    </a:lnTo>
                    <a:lnTo>
                      <a:pt x="332" y="144"/>
                    </a:lnTo>
                    <a:lnTo>
                      <a:pt x="332" y="139"/>
                    </a:lnTo>
                    <a:lnTo>
                      <a:pt x="337" y="138"/>
                    </a:lnTo>
                    <a:lnTo>
                      <a:pt x="334" y="122"/>
                    </a:lnTo>
                    <a:lnTo>
                      <a:pt x="327" y="95"/>
                    </a:lnTo>
                    <a:lnTo>
                      <a:pt x="324" y="91"/>
                    </a:lnTo>
                    <a:lnTo>
                      <a:pt x="321" y="90"/>
                    </a:lnTo>
                    <a:lnTo>
                      <a:pt x="321" y="87"/>
                    </a:lnTo>
                    <a:lnTo>
                      <a:pt x="326" y="82"/>
                    </a:lnTo>
                    <a:lnTo>
                      <a:pt x="323" y="77"/>
                    </a:lnTo>
                    <a:lnTo>
                      <a:pt x="324" y="74"/>
                    </a:lnTo>
                    <a:lnTo>
                      <a:pt x="324" y="68"/>
                    </a:lnTo>
                    <a:lnTo>
                      <a:pt x="322" y="70"/>
                    </a:lnTo>
                    <a:lnTo>
                      <a:pt x="316" y="70"/>
                    </a:lnTo>
                    <a:lnTo>
                      <a:pt x="313" y="69"/>
                    </a:lnTo>
                    <a:lnTo>
                      <a:pt x="308" y="59"/>
                    </a:lnTo>
                    <a:lnTo>
                      <a:pt x="307" y="54"/>
                    </a:lnTo>
                    <a:lnTo>
                      <a:pt x="302" y="53"/>
                    </a:lnTo>
                    <a:lnTo>
                      <a:pt x="296" y="43"/>
                    </a:lnTo>
                    <a:lnTo>
                      <a:pt x="295" y="43"/>
                    </a:lnTo>
                    <a:lnTo>
                      <a:pt x="290" y="48"/>
                    </a:lnTo>
                    <a:lnTo>
                      <a:pt x="279" y="43"/>
                    </a:lnTo>
                    <a:lnTo>
                      <a:pt x="272" y="43"/>
                    </a:lnTo>
                    <a:lnTo>
                      <a:pt x="262" y="46"/>
                    </a:lnTo>
                    <a:lnTo>
                      <a:pt x="250" y="49"/>
                    </a:lnTo>
                    <a:lnTo>
                      <a:pt x="242" y="52"/>
                    </a:lnTo>
                    <a:lnTo>
                      <a:pt x="236" y="53"/>
                    </a:lnTo>
                    <a:lnTo>
                      <a:pt x="234" y="59"/>
                    </a:lnTo>
                    <a:lnTo>
                      <a:pt x="230" y="61"/>
                    </a:lnTo>
                    <a:lnTo>
                      <a:pt x="223" y="58"/>
                    </a:lnTo>
                    <a:lnTo>
                      <a:pt x="221" y="54"/>
                    </a:lnTo>
                    <a:lnTo>
                      <a:pt x="220" y="54"/>
                    </a:lnTo>
                    <a:lnTo>
                      <a:pt x="218" y="57"/>
                    </a:lnTo>
                    <a:lnTo>
                      <a:pt x="214" y="57"/>
                    </a:lnTo>
                    <a:lnTo>
                      <a:pt x="214" y="58"/>
                    </a:lnTo>
                    <a:lnTo>
                      <a:pt x="207" y="54"/>
                    </a:lnTo>
                    <a:lnTo>
                      <a:pt x="205" y="50"/>
                    </a:lnTo>
                    <a:lnTo>
                      <a:pt x="202" y="47"/>
                    </a:lnTo>
                    <a:lnTo>
                      <a:pt x="198" y="47"/>
                    </a:lnTo>
                    <a:lnTo>
                      <a:pt x="198" y="42"/>
                    </a:lnTo>
                    <a:lnTo>
                      <a:pt x="197" y="39"/>
                    </a:lnTo>
                    <a:lnTo>
                      <a:pt x="194" y="38"/>
                    </a:lnTo>
                    <a:lnTo>
                      <a:pt x="191" y="32"/>
                    </a:lnTo>
                    <a:lnTo>
                      <a:pt x="189" y="31"/>
                    </a:lnTo>
                    <a:lnTo>
                      <a:pt x="188" y="30"/>
                    </a:lnTo>
                    <a:lnTo>
                      <a:pt x="187" y="25"/>
                    </a:lnTo>
                    <a:lnTo>
                      <a:pt x="187" y="23"/>
                    </a:lnTo>
                    <a:lnTo>
                      <a:pt x="184" y="22"/>
                    </a:lnTo>
                    <a:lnTo>
                      <a:pt x="173" y="25"/>
                    </a:lnTo>
                    <a:lnTo>
                      <a:pt x="171" y="23"/>
                    </a:lnTo>
                    <a:lnTo>
                      <a:pt x="167" y="17"/>
                    </a:lnTo>
                    <a:lnTo>
                      <a:pt x="165" y="16"/>
                    </a:lnTo>
                    <a:lnTo>
                      <a:pt x="154" y="16"/>
                    </a:lnTo>
                    <a:lnTo>
                      <a:pt x="150" y="16"/>
                    </a:lnTo>
                    <a:lnTo>
                      <a:pt x="148" y="23"/>
                    </a:lnTo>
                    <a:lnTo>
                      <a:pt x="144" y="23"/>
                    </a:lnTo>
                    <a:lnTo>
                      <a:pt x="140" y="27"/>
                    </a:lnTo>
                    <a:lnTo>
                      <a:pt x="130" y="27"/>
                    </a:lnTo>
                    <a:lnTo>
                      <a:pt x="132" y="25"/>
                    </a:lnTo>
                    <a:lnTo>
                      <a:pt x="130" y="14"/>
                    </a:lnTo>
                    <a:lnTo>
                      <a:pt x="129" y="10"/>
                    </a:lnTo>
                    <a:lnTo>
                      <a:pt x="129" y="9"/>
                    </a:lnTo>
                    <a:lnTo>
                      <a:pt x="129" y="4"/>
                    </a:lnTo>
                    <a:lnTo>
                      <a:pt x="127" y="0"/>
                    </a:lnTo>
                    <a:lnTo>
                      <a:pt x="124" y="1"/>
                    </a:lnTo>
                    <a:lnTo>
                      <a:pt x="118" y="1"/>
                    </a:lnTo>
                    <a:lnTo>
                      <a:pt x="116" y="9"/>
                    </a:lnTo>
                    <a:lnTo>
                      <a:pt x="114" y="9"/>
                    </a:lnTo>
                    <a:lnTo>
                      <a:pt x="108" y="5"/>
                    </a:lnTo>
                    <a:lnTo>
                      <a:pt x="106" y="5"/>
                    </a:lnTo>
                    <a:lnTo>
                      <a:pt x="103" y="9"/>
                    </a:lnTo>
                    <a:lnTo>
                      <a:pt x="103" y="12"/>
                    </a:lnTo>
                    <a:lnTo>
                      <a:pt x="105" y="18"/>
                    </a:lnTo>
                    <a:lnTo>
                      <a:pt x="103" y="21"/>
                    </a:lnTo>
                    <a:lnTo>
                      <a:pt x="92" y="21"/>
                    </a:lnTo>
                    <a:lnTo>
                      <a:pt x="86" y="23"/>
                    </a:lnTo>
                    <a:lnTo>
                      <a:pt x="86" y="27"/>
                    </a:lnTo>
                    <a:lnTo>
                      <a:pt x="84" y="32"/>
                    </a:lnTo>
                    <a:lnTo>
                      <a:pt x="80" y="32"/>
                    </a:lnTo>
                    <a:lnTo>
                      <a:pt x="76" y="30"/>
                    </a:lnTo>
                    <a:lnTo>
                      <a:pt x="73" y="25"/>
                    </a:lnTo>
                    <a:lnTo>
                      <a:pt x="70" y="25"/>
                    </a:lnTo>
                    <a:lnTo>
                      <a:pt x="68" y="26"/>
                    </a:lnTo>
                    <a:lnTo>
                      <a:pt x="66" y="27"/>
                    </a:lnTo>
                    <a:lnTo>
                      <a:pt x="65" y="27"/>
                    </a:lnTo>
                    <a:lnTo>
                      <a:pt x="64" y="21"/>
                    </a:lnTo>
                    <a:lnTo>
                      <a:pt x="60" y="16"/>
                    </a:lnTo>
                    <a:lnTo>
                      <a:pt x="57" y="15"/>
                    </a:lnTo>
                    <a:lnTo>
                      <a:pt x="53" y="18"/>
                    </a:lnTo>
                    <a:lnTo>
                      <a:pt x="48" y="17"/>
                    </a:lnTo>
                    <a:lnTo>
                      <a:pt x="46" y="18"/>
                    </a:lnTo>
                    <a:lnTo>
                      <a:pt x="43" y="21"/>
                    </a:lnTo>
                    <a:lnTo>
                      <a:pt x="42" y="25"/>
                    </a:lnTo>
                    <a:lnTo>
                      <a:pt x="39" y="28"/>
                    </a:lnTo>
                    <a:lnTo>
                      <a:pt x="33" y="30"/>
                    </a:lnTo>
                    <a:lnTo>
                      <a:pt x="32" y="32"/>
                    </a:lnTo>
                    <a:lnTo>
                      <a:pt x="26" y="39"/>
                    </a:lnTo>
                    <a:lnTo>
                      <a:pt x="25" y="42"/>
                    </a:lnTo>
                    <a:lnTo>
                      <a:pt x="22" y="44"/>
                    </a:lnTo>
                    <a:lnTo>
                      <a:pt x="24" y="53"/>
                    </a:lnTo>
                    <a:lnTo>
                      <a:pt x="24" y="70"/>
                    </a:lnTo>
                    <a:lnTo>
                      <a:pt x="24" y="73"/>
                    </a:lnTo>
                    <a:lnTo>
                      <a:pt x="31" y="76"/>
                    </a:lnTo>
                    <a:lnTo>
                      <a:pt x="38" y="76"/>
                    </a:lnTo>
                    <a:lnTo>
                      <a:pt x="37" y="90"/>
                    </a:lnTo>
                    <a:lnTo>
                      <a:pt x="41" y="89"/>
                    </a:lnTo>
                    <a:lnTo>
                      <a:pt x="44" y="93"/>
                    </a:lnTo>
                    <a:lnTo>
                      <a:pt x="44" y="96"/>
                    </a:lnTo>
                    <a:lnTo>
                      <a:pt x="42" y="97"/>
                    </a:lnTo>
                    <a:lnTo>
                      <a:pt x="38" y="101"/>
                    </a:lnTo>
                    <a:lnTo>
                      <a:pt x="35" y="109"/>
                    </a:lnTo>
                    <a:lnTo>
                      <a:pt x="37" y="109"/>
                    </a:lnTo>
                    <a:lnTo>
                      <a:pt x="41" y="111"/>
                    </a:lnTo>
                    <a:lnTo>
                      <a:pt x="44" y="111"/>
                    </a:lnTo>
                    <a:lnTo>
                      <a:pt x="44" y="117"/>
                    </a:lnTo>
                    <a:lnTo>
                      <a:pt x="47" y="120"/>
                    </a:lnTo>
                    <a:lnTo>
                      <a:pt x="47" y="125"/>
                    </a:lnTo>
                    <a:lnTo>
                      <a:pt x="48" y="134"/>
                    </a:lnTo>
                    <a:lnTo>
                      <a:pt x="47" y="134"/>
                    </a:lnTo>
                    <a:lnTo>
                      <a:pt x="44" y="128"/>
                    </a:lnTo>
                    <a:lnTo>
                      <a:pt x="41" y="129"/>
                    </a:lnTo>
                    <a:lnTo>
                      <a:pt x="38" y="129"/>
                    </a:lnTo>
                    <a:lnTo>
                      <a:pt x="35" y="125"/>
                    </a:lnTo>
                    <a:lnTo>
                      <a:pt x="26" y="124"/>
                    </a:lnTo>
                    <a:lnTo>
                      <a:pt x="17" y="128"/>
                    </a:lnTo>
                    <a:lnTo>
                      <a:pt x="17" y="129"/>
                    </a:lnTo>
                    <a:lnTo>
                      <a:pt x="19" y="129"/>
                    </a:lnTo>
                    <a:lnTo>
                      <a:pt x="20" y="134"/>
                    </a:lnTo>
                    <a:lnTo>
                      <a:pt x="17" y="139"/>
                    </a:lnTo>
                    <a:lnTo>
                      <a:pt x="20" y="141"/>
                    </a:lnTo>
                    <a:lnTo>
                      <a:pt x="26" y="141"/>
                    </a:lnTo>
                    <a:lnTo>
                      <a:pt x="30" y="141"/>
                    </a:lnTo>
                    <a:lnTo>
                      <a:pt x="31" y="145"/>
                    </a:lnTo>
                    <a:lnTo>
                      <a:pt x="30" y="147"/>
                    </a:lnTo>
                    <a:lnTo>
                      <a:pt x="32" y="147"/>
                    </a:lnTo>
                    <a:lnTo>
                      <a:pt x="33" y="150"/>
                    </a:lnTo>
                    <a:lnTo>
                      <a:pt x="28" y="152"/>
                    </a:lnTo>
                    <a:lnTo>
                      <a:pt x="27" y="157"/>
                    </a:lnTo>
                    <a:lnTo>
                      <a:pt x="27" y="166"/>
                    </a:lnTo>
                    <a:lnTo>
                      <a:pt x="22" y="172"/>
                    </a:lnTo>
                    <a:lnTo>
                      <a:pt x="22" y="177"/>
                    </a:lnTo>
                    <a:lnTo>
                      <a:pt x="9" y="176"/>
                    </a:lnTo>
                    <a:lnTo>
                      <a:pt x="5" y="178"/>
                    </a:lnTo>
                    <a:lnTo>
                      <a:pt x="6" y="183"/>
                    </a:lnTo>
                    <a:lnTo>
                      <a:pt x="8" y="192"/>
                    </a:lnTo>
                    <a:lnTo>
                      <a:pt x="10" y="193"/>
                    </a:lnTo>
                    <a:lnTo>
                      <a:pt x="12" y="197"/>
                    </a:lnTo>
                    <a:lnTo>
                      <a:pt x="12" y="198"/>
                    </a:lnTo>
                    <a:lnTo>
                      <a:pt x="17" y="202"/>
                    </a:lnTo>
                    <a:lnTo>
                      <a:pt x="14" y="217"/>
                    </a:lnTo>
                    <a:lnTo>
                      <a:pt x="12" y="220"/>
                    </a:lnTo>
                    <a:lnTo>
                      <a:pt x="4" y="227"/>
                    </a:lnTo>
                    <a:lnTo>
                      <a:pt x="0" y="233"/>
                    </a:lnTo>
                    <a:lnTo>
                      <a:pt x="0" y="235"/>
                    </a:lnTo>
                    <a:lnTo>
                      <a:pt x="3" y="235"/>
                    </a:lnTo>
                    <a:lnTo>
                      <a:pt x="4" y="237"/>
                    </a:lnTo>
                    <a:lnTo>
                      <a:pt x="8" y="236"/>
                    </a:lnTo>
                    <a:lnTo>
                      <a:pt x="9" y="238"/>
                    </a:lnTo>
                    <a:lnTo>
                      <a:pt x="11" y="240"/>
                    </a:lnTo>
                    <a:lnTo>
                      <a:pt x="15" y="240"/>
                    </a:lnTo>
                    <a:lnTo>
                      <a:pt x="22" y="245"/>
                    </a:lnTo>
                    <a:lnTo>
                      <a:pt x="32" y="245"/>
                    </a:lnTo>
                    <a:lnTo>
                      <a:pt x="35" y="245"/>
                    </a:lnTo>
                    <a:lnTo>
                      <a:pt x="38" y="252"/>
                    </a:lnTo>
                    <a:lnTo>
                      <a:pt x="38" y="256"/>
                    </a:lnTo>
                    <a:lnTo>
                      <a:pt x="41" y="257"/>
                    </a:lnTo>
                    <a:lnTo>
                      <a:pt x="44" y="262"/>
                    </a:lnTo>
                    <a:lnTo>
                      <a:pt x="46" y="265"/>
                    </a:lnTo>
                    <a:lnTo>
                      <a:pt x="52" y="267"/>
                    </a:lnTo>
                    <a:lnTo>
                      <a:pt x="57" y="272"/>
                    </a:lnTo>
                    <a:lnTo>
                      <a:pt x="63" y="270"/>
                    </a:lnTo>
                    <a:lnTo>
                      <a:pt x="63" y="275"/>
                    </a:lnTo>
                    <a:lnTo>
                      <a:pt x="65" y="280"/>
                    </a:lnTo>
                    <a:lnTo>
                      <a:pt x="66" y="286"/>
                    </a:lnTo>
                    <a:lnTo>
                      <a:pt x="64" y="294"/>
                    </a:lnTo>
                    <a:lnTo>
                      <a:pt x="66" y="299"/>
                    </a:lnTo>
                    <a:lnTo>
                      <a:pt x="66" y="300"/>
                    </a:lnTo>
                    <a:lnTo>
                      <a:pt x="62" y="300"/>
                    </a:lnTo>
                    <a:lnTo>
                      <a:pt x="60" y="303"/>
                    </a:lnTo>
                    <a:lnTo>
                      <a:pt x="60" y="311"/>
                    </a:lnTo>
                    <a:lnTo>
                      <a:pt x="57" y="311"/>
                    </a:lnTo>
                    <a:lnTo>
                      <a:pt x="57" y="313"/>
                    </a:lnTo>
                    <a:lnTo>
                      <a:pt x="57" y="318"/>
                    </a:lnTo>
                    <a:lnTo>
                      <a:pt x="55" y="323"/>
                    </a:lnTo>
                    <a:lnTo>
                      <a:pt x="57" y="35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8" name="Freeform 51">
                <a:extLst>
                  <a:ext uri="{FF2B5EF4-FFF2-40B4-BE49-F238E27FC236}">
                    <a16:creationId xmlns:a16="http://schemas.microsoft.com/office/drawing/2014/main" id="{6A42CBA5-1E39-4D46-949A-69879DE66E53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756943" y="3497609"/>
                <a:ext cx="38100" cy="90488"/>
              </a:xfrm>
              <a:custGeom>
                <a:avLst/>
                <a:gdLst/>
                <a:ahLst/>
                <a:cxnLst>
                  <a:cxn ang="0">
                    <a:pos x="80" y="281"/>
                  </a:cxn>
                  <a:cxn ang="0">
                    <a:pos x="77" y="279"/>
                  </a:cxn>
                  <a:cxn ang="0">
                    <a:pos x="61" y="262"/>
                  </a:cxn>
                  <a:cxn ang="0">
                    <a:pos x="53" y="252"/>
                  </a:cxn>
                  <a:cxn ang="0">
                    <a:pos x="48" y="241"/>
                  </a:cxn>
                  <a:cxn ang="0">
                    <a:pos x="47" y="231"/>
                  </a:cxn>
                  <a:cxn ang="0">
                    <a:pos x="46" y="209"/>
                  </a:cxn>
                  <a:cxn ang="0">
                    <a:pos x="47" y="188"/>
                  </a:cxn>
                  <a:cxn ang="0">
                    <a:pos x="43" y="148"/>
                  </a:cxn>
                  <a:cxn ang="0">
                    <a:pos x="42" y="114"/>
                  </a:cxn>
                  <a:cxn ang="0">
                    <a:pos x="41" y="101"/>
                  </a:cxn>
                  <a:cxn ang="0">
                    <a:pos x="38" y="95"/>
                  </a:cxn>
                  <a:cxn ang="0">
                    <a:pos x="34" y="89"/>
                  </a:cxn>
                  <a:cxn ang="0">
                    <a:pos x="32" y="68"/>
                  </a:cxn>
                  <a:cxn ang="0">
                    <a:pos x="29" y="53"/>
                  </a:cxn>
                  <a:cxn ang="0">
                    <a:pos x="25" y="48"/>
                  </a:cxn>
                  <a:cxn ang="0">
                    <a:pos x="18" y="41"/>
                  </a:cxn>
                  <a:cxn ang="0">
                    <a:pos x="14" y="33"/>
                  </a:cxn>
                  <a:cxn ang="0">
                    <a:pos x="5" y="27"/>
                  </a:cxn>
                  <a:cxn ang="0">
                    <a:pos x="4" y="21"/>
                  </a:cxn>
                  <a:cxn ang="0">
                    <a:pos x="8" y="16"/>
                  </a:cxn>
                  <a:cxn ang="0">
                    <a:pos x="8" y="11"/>
                  </a:cxn>
                  <a:cxn ang="0">
                    <a:pos x="11" y="6"/>
                  </a:cxn>
                  <a:cxn ang="0">
                    <a:pos x="10" y="5"/>
                  </a:cxn>
                  <a:cxn ang="0">
                    <a:pos x="2" y="4"/>
                  </a:cxn>
                  <a:cxn ang="0">
                    <a:pos x="0" y="3"/>
                  </a:cxn>
                  <a:cxn ang="0">
                    <a:pos x="0" y="0"/>
                  </a:cxn>
                  <a:cxn ang="0">
                    <a:pos x="0" y="1"/>
                  </a:cxn>
                  <a:cxn ang="0">
                    <a:pos x="35" y="6"/>
                  </a:cxn>
                  <a:cxn ang="0">
                    <a:pos x="38" y="11"/>
                  </a:cxn>
                  <a:cxn ang="0">
                    <a:pos x="42" y="11"/>
                  </a:cxn>
                  <a:cxn ang="0">
                    <a:pos x="45" y="8"/>
                  </a:cxn>
                  <a:cxn ang="0">
                    <a:pos x="59" y="9"/>
                  </a:cxn>
                  <a:cxn ang="0">
                    <a:pos x="61" y="8"/>
                  </a:cxn>
                  <a:cxn ang="0">
                    <a:pos x="58" y="10"/>
                  </a:cxn>
                  <a:cxn ang="0">
                    <a:pos x="57" y="17"/>
                  </a:cxn>
                  <a:cxn ang="0">
                    <a:pos x="53" y="25"/>
                  </a:cxn>
                  <a:cxn ang="0">
                    <a:pos x="52" y="35"/>
                  </a:cxn>
                  <a:cxn ang="0">
                    <a:pos x="52" y="43"/>
                  </a:cxn>
                  <a:cxn ang="0">
                    <a:pos x="57" y="47"/>
                  </a:cxn>
                  <a:cxn ang="0">
                    <a:pos x="63" y="51"/>
                  </a:cxn>
                  <a:cxn ang="0">
                    <a:pos x="67" y="51"/>
                  </a:cxn>
                  <a:cxn ang="0">
                    <a:pos x="72" y="53"/>
                  </a:cxn>
                  <a:cxn ang="0">
                    <a:pos x="84" y="69"/>
                  </a:cxn>
                  <a:cxn ang="0">
                    <a:pos x="93" y="89"/>
                  </a:cxn>
                  <a:cxn ang="0">
                    <a:pos x="99" y="110"/>
                  </a:cxn>
                  <a:cxn ang="0">
                    <a:pos x="102" y="119"/>
                  </a:cxn>
                  <a:cxn ang="0">
                    <a:pos x="104" y="125"/>
                  </a:cxn>
                  <a:cxn ang="0">
                    <a:pos x="106" y="134"/>
                  </a:cxn>
                  <a:cxn ang="0">
                    <a:pos x="108" y="145"/>
                  </a:cxn>
                  <a:cxn ang="0">
                    <a:pos x="110" y="164"/>
                  </a:cxn>
                  <a:cxn ang="0">
                    <a:pos x="110" y="215"/>
                  </a:cxn>
                  <a:cxn ang="0">
                    <a:pos x="106" y="238"/>
                  </a:cxn>
                  <a:cxn ang="0">
                    <a:pos x="106" y="248"/>
                  </a:cxn>
                  <a:cxn ang="0">
                    <a:pos x="110" y="261"/>
                  </a:cxn>
                  <a:cxn ang="0">
                    <a:pos x="112" y="268"/>
                  </a:cxn>
                  <a:cxn ang="0">
                    <a:pos x="113" y="269"/>
                  </a:cxn>
                  <a:cxn ang="0">
                    <a:pos x="120" y="270"/>
                  </a:cxn>
                  <a:cxn ang="0">
                    <a:pos x="99" y="275"/>
                  </a:cxn>
                  <a:cxn ang="0">
                    <a:pos x="80" y="281"/>
                  </a:cxn>
                </a:cxnLst>
                <a:rect l="0" t="0" r="r" b="b"/>
                <a:pathLst>
                  <a:path w="120" h="281">
                    <a:moveTo>
                      <a:pt x="80" y="281"/>
                    </a:moveTo>
                    <a:lnTo>
                      <a:pt x="77" y="279"/>
                    </a:lnTo>
                    <a:lnTo>
                      <a:pt x="61" y="262"/>
                    </a:lnTo>
                    <a:lnTo>
                      <a:pt x="53" y="252"/>
                    </a:lnTo>
                    <a:lnTo>
                      <a:pt x="48" y="241"/>
                    </a:lnTo>
                    <a:lnTo>
                      <a:pt x="47" y="231"/>
                    </a:lnTo>
                    <a:lnTo>
                      <a:pt x="46" y="209"/>
                    </a:lnTo>
                    <a:lnTo>
                      <a:pt x="47" y="188"/>
                    </a:lnTo>
                    <a:lnTo>
                      <a:pt x="43" y="148"/>
                    </a:lnTo>
                    <a:lnTo>
                      <a:pt x="42" y="114"/>
                    </a:lnTo>
                    <a:lnTo>
                      <a:pt x="41" y="101"/>
                    </a:lnTo>
                    <a:lnTo>
                      <a:pt x="38" y="95"/>
                    </a:lnTo>
                    <a:lnTo>
                      <a:pt x="34" y="89"/>
                    </a:lnTo>
                    <a:lnTo>
                      <a:pt x="32" y="68"/>
                    </a:lnTo>
                    <a:lnTo>
                      <a:pt x="29" y="53"/>
                    </a:lnTo>
                    <a:lnTo>
                      <a:pt x="25" y="48"/>
                    </a:lnTo>
                    <a:lnTo>
                      <a:pt x="18" y="41"/>
                    </a:lnTo>
                    <a:lnTo>
                      <a:pt x="14" y="33"/>
                    </a:lnTo>
                    <a:lnTo>
                      <a:pt x="5" y="27"/>
                    </a:lnTo>
                    <a:lnTo>
                      <a:pt x="4" y="21"/>
                    </a:lnTo>
                    <a:lnTo>
                      <a:pt x="8" y="16"/>
                    </a:lnTo>
                    <a:lnTo>
                      <a:pt x="8" y="11"/>
                    </a:lnTo>
                    <a:lnTo>
                      <a:pt x="11" y="6"/>
                    </a:lnTo>
                    <a:lnTo>
                      <a:pt x="10" y="5"/>
                    </a:lnTo>
                    <a:lnTo>
                      <a:pt x="2" y="4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1"/>
                    </a:lnTo>
                    <a:lnTo>
                      <a:pt x="35" y="6"/>
                    </a:lnTo>
                    <a:lnTo>
                      <a:pt x="38" y="11"/>
                    </a:lnTo>
                    <a:lnTo>
                      <a:pt x="42" y="11"/>
                    </a:lnTo>
                    <a:lnTo>
                      <a:pt x="45" y="8"/>
                    </a:lnTo>
                    <a:lnTo>
                      <a:pt x="59" y="9"/>
                    </a:lnTo>
                    <a:lnTo>
                      <a:pt x="61" y="8"/>
                    </a:lnTo>
                    <a:lnTo>
                      <a:pt x="58" y="10"/>
                    </a:lnTo>
                    <a:lnTo>
                      <a:pt x="57" y="17"/>
                    </a:lnTo>
                    <a:lnTo>
                      <a:pt x="53" y="25"/>
                    </a:lnTo>
                    <a:lnTo>
                      <a:pt x="52" y="35"/>
                    </a:lnTo>
                    <a:lnTo>
                      <a:pt x="52" y="43"/>
                    </a:lnTo>
                    <a:lnTo>
                      <a:pt x="57" y="47"/>
                    </a:lnTo>
                    <a:lnTo>
                      <a:pt x="63" y="51"/>
                    </a:lnTo>
                    <a:lnTo>
                      <a:pt x="67" y="51"/>
                    </a:lnTo>
                    <a:lnTo>
                      <a:pt x="72" y="53"/>
                    </a:lnTo>
                    <a:lnTo>
                      <a:pt x="84" y="69"/>
                    </a:lnTo>
                    <a:lnTo>
                      <a:pt x="93" y="89"/>
                    </a:lnTo>
                    <a:lnTo>
                      <a:pt x="99" y="110"/>
                    </a:lnTo>
                    <a:lnTo>
                      <a:pt x="102" y="119"/>
                    </a:lnTo>
                    <a:lnTo>
                      <a:pt x="104" y="125"/>
                    </a:lnTo>
                    <a:lnTo>
                      <a:pt x="106" y="134"/>
                    </a:lnTo>
                    <a:lnTo>
                      <a:pt x="108" y="145"/>
                    </a:lnTo>
                    <a:lnTo>
                      <a:pt x="110" y="164"/>
                    </a:lnTo>
                    <a:lnTo>
                      <a:pt x="110" y="215"/>
                    </a:lnTo>
                    <a:lnTo>
                      <a:pt x="106" y="238"/>
                    </a:lnTo>
                    <a:lnTo>
                      <a:pt x="106" y="248"/>
                    </a:lnTo>
                    <a:lnTo>
                      <a:pt x="110" y="261"/>
                    </a:lnTo>
                    <a:lnTo>
                      <a:pt x="112" y="268"/>
                    </a:lnTo>
                    <a:lnTo>
                      <a:pt x="113" y="269"/>
                    </a:lnTo>
                    <a:lnTo>
                      <a:pt x="120" y="270"/>
                    </a:lnTo>
                    <a:lnTo>
                      <a:pt x="99" y="275"/>
                    </a:lnTo>
                    <a:lnTo>
                      <a:pt x="80" y="28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39" name="Freeform 52">
                <a:extLst>
                  <a:ext uri="{FF2B5EF4-FFF2-40B4-BE49-F238E27FC236}">
                    <a16:creationId xmlns:a16="http://schemas.microsoft.com/office/drawing/2014/main" id="{C1694C6E-C7E4-4155-9D6F-DF610D40C564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4972842" y="3600797"/>
                <a:ext cx="331788" cy="323850"/>
              </a:xfrm>
              <a:custGeom>
                <a:avLst/>
                <a:gdLst/>
                <a:ahLst/>
                <a:cxnLst>
                  <a:cxn ang="0">
                    <a:pos x="960" y="671"/>
                  </a:cxn>
                  <a:cxn ang="0">
                    <a:pos x="939" y="609"/>
                  </a:cxn>
                  <a:cxn ang="0">
                    <a:pos x="933" y="528"/>
                  </a:cxn>
                  <a:cxn ang="0">
                    <a:pos x="933" y="488"/>
                  </a:cxn>
                  <a:cxn ang="0">
                    <a:pos x="927" y="435"/>
                  </a:cxn>
                  <a:cxn ang="0">
                    <a:pos x="934" y="392"/>
                  </a:cxn>
                  <a:cxn ang="0">
                    <a:pos x="960" y="337"/>
                  </a:cxn>
                  <a:cxn ang="0">
                    <a:pos x="979" y="248"/>
                  </a:cxn>
                  <a:cxn ang="0">
                    <a:pos x="1015" y="202"/>
                  </a:cxn>
                  <a:cxn ang="0">
                    <a:pos x="1043" y="167"/>
                  </a:cxn>
                  <a:cxn ang="0">
                    <a:pos x="1020" y="143"/>
                  </a:cxn>
                  <a:cxn ang="0">
                    <a:pos x="1019" y="90"/>
                  </a:cxn>
                  <a:cxn ang="0">
                    <a:pos x="955" y="36"/>
                  </a:cxn>
                  <a:cxn ang="0">
                    <a:pos x="892" y="52"/>
                  </a:cxn>
                  <a:cxn ang="0">
                    <a:pos x="839" y="5"/>
                  </a:cxn>
                  <a:cxn ang="0">
                    <a:pos x="771" y="0"/>
                  </a:cxn>
                  <a:cxn ang="0">
                    <a:pos x="697" y="16"/>
                  </a:cxn>
                  <a:cxn ang="0">
                    <a:pos x="676" y="10"/>
                  </a:cxn>
                  <a:cxn ang="0">
                    <a:pos x="601" y="27"/>
                  </a:cxn>
                  <a:cxn ang="0">
                    <a:pos x="509" y="53"/>
                  </a:cxn>
                  <a:cxn ang="0">
                    <a:pos x="436" y="25"/>
                  </a:cxn>
                  <a:cxn ang="0">
                    <a:pos x="384" y="16"/>
                  </a:cxn>
                  <a:cxn ang="0">
                    <a:pos x="359" y="75"/>
                  </a:cxn>
                  <a:cxn ang="0">
                    <a:pos x="326" y="159"/>
                  </a:cxn>
                  <a:cxn ang="0">
                    <a:pos x="298" y="327"/>
                  </a:cxn>
                  <a:cxn ang="0">
                    <a:pos x="217" y="423"/>
                  </a:cxn>
                  <a:cxn ang="0">
                    <a:pos x="181" y="516"/>
                  </a:cxn>
                  <a:cxn ang="0">
                    <a:pos x="112" y="531"/>
                  </a:cxn>
                  <a:cxn ang="0">
                    <a:pos x="68" y="551"/>
                  </a:cxn>
                  <a:cxn ang="0">
                    <a:pos x="18" y="560"/>
                  </a:cxn>
                  <a:cxn ang="0">
                    <a:pos x="3" y="612"/>
                  </a:cxn>
                  <a:cxn ang="0">
                    <a:pos x="9" y="624"/>
                  </a:cxn>
                  <a:cxn ang="0">
                    <a:pos x="70" y="606"/>
                  </a:cxn>
                  <a:cxn ang="0">
                    <a:pos x="155" y="606"/>
                  </a:cxn>
                  <a:cxn ang="0">
                    <a:pos x="225" y="613"/>
                  </a:cxn>
                  <a:cxn ang="0">
                    <a:pos x="244" y="654"/>
                  </a:cxn>
                  <a:cxn ang="0">
                    <a:pos x="289" y="727"/>
                  </a:cxn>
                  <a:cxn ang="0">
                    <a:pos x="366" y="725"/>
                  </a:cxn>
                  <a:cxn ang="0">
                    <a:pos x="393" y="694"/>
                  </a:cxn>
                  <a:cxn ang="0">
                    <a:pos x="444" y="664"/>
                  </a:cxn>
                  <a:cxn ang="0">
                    <a:pos x="520" y="699"/>
                  </a:cxn>
                  <a:cxn ang="0">
                    <a:pos x="527" y="781"/>
                  </a:cxn>
                  <a:cxn ang="0">
                    <a:pos x="541" y="850"/>
                  </a:cxn>
                  <a:cxn ang="0">
                    <a:pos x="531" y="894"/>
                  </a:cxn>
                  <a:cxn ang="0">
                    <a:pos x="549" y="908"/>
                  </a:cxn>
                  <a:cxn ang="0">
                    <a:pos x="613" y="891"/>
                  </a:cxn>
                  <a:cxn ang="0">
                    <a:pos x="645" y="882"/>
                  </a:cxn>
                  <a:cxn ang="0">
                    <a:pos x="667" y="903"/>
                  </a:cxn>
                  <a:cxn ang="0">
                    <a:pos x="697" y="901"/>
                  </a:cxn>
                  <a:cxn ang="0">
                    <a:pos x="736" y="925"/>
                  </a:cxn>
                  <a:cxn ang="0">
                    <a:pos x="799" y="934"/>
                  </a:cxn>
                  <a:cxn ang="0">
                    <a:pos x="858" y="961"/>
                  </a:cxn>
                  <a:cxn ang="0">
                    <a:pos x="898" y="999"/>
                  </a:cxn>
                  <a:cxn ang="0">
                    <a:pos x="941" y="1010"/>
                  </a:cxn>
                  <a:cxn ang="0">
                    <a:pos x="959" y="1018"/>
                  </a:cxn>
                  <a:cxn ang="0">
                    <a:pos x="956" y="958"/>
                  </a:cxn>
                  <a:cxn ang="0">
                    <a:pos x="911" y="955"/>
                  </a:cxn>
                  <a:cxn ang="0">
                    <a:pos x="895" y="917"/>
                  </a:cxn>
                  <a:cxn ang="0">
                    <a:pos x="912" y="820"/>
                  </a:cxn>
                  <a:cxn ang="0">
                    <a:pos x="914" y="772"/>
                  </a:cxn>
                  <a:cxn ang="0">
                    <a:pos x="941" y="748"/>
                  </a:cxn>
                </a:cxnLst>
                <a:rect l="0" t="0" r="r" b="b"/>
                <a:pathLst>
                  <a:path w="1045" h="1018">
                    <a:moveTo>
                      <a:pt x="1003" y="735"/>
                    </a:moveTo>
                    <a:lnTo>
                      <a:pt x="995" y="700"/>
                    </a:lnTo>
                    <a:lnTo>
                      <a:pt x="986" y="688"/>
                    </a:lnTo>
                    <a:lnTo>
                      <a:pt x="972" y="684"/>
                    </a:lnTo>
                    <a:lnTo>
                      <a:pt x="960" y="671"/>
                    </a:lnTo>
                    <a:lnTo>
                      <a:pt x="952" y="662"/>
                    </a:lnTo>
                    <a:lnTo>
                      <a:pt x="945" y="646"/>
                    </a:lnTo>
                    <a:lnTo>
                      <a:pt x="940" y="639"/>
                    </a:lnTo>
                    <a:lnTo>
                      <a:pt x="936" y="622"/>
                    </a:lnTo>
                    <a:lnTo>
                      <a:pt x="939" y="609"/>
                    </a:lnTo>
                    <a:lnTo>
                      <a:pt x="939" y="597"/>
                    </a:lnTo>
                    <a:lnTo>
                      <a:pt x="933" y="585"/>
                    </a:lnTo>
                    <a:lnTo>
                      <a:pt x="927" y="566"/>
                    </a:lnTo>
                    <a:lnTo>
                      <a:pt x="928" y="551"/>
                    </a:lnTo>
                    <a:lnTo>
                      <a:pt x="933" y="528"/>
                    </a:lnTo>
                    <a:lnTo>
                      <a:pt x="932" y="517"/>
                    </a:lnTo>
                    <a:lnTo>
                      <a:pt x="928" y="520"/>
                    </a:lnTo>
                    <a:lnTo>
                      <a:pt x="927" y="515"/>
                    </a:lnTo>
                    <a:lnTo>
                      <a:pt x="928" y="503"/>
                    </a:lnTo>
                    <a:lnTo>
                      <a:pt x="933" y="488"/>
                    </a:lnTo>
                    <a:lnTo>
                      <a:pt x="934" y="478"/>
                    </a:lnTo>
                    <a:lnTo>
                      <a:pt x="938" y="471"/>
                    </a:lnTo>
                    <a:lnTo>
                      <a:pt x="935" y="447"/>
                    </a:lnTo>
                    <a:lnTo>
                      <a:pt x="933" y="441"/>
                    </a:lnTo>
                    <a:lnTo>
                      <a:pt x="927" y="435"/>
                    </a:lnTo>
                    <a:lnTo>
                      <a:pt x="922" y="428"/>
                    </a:lnTo>
                    <a:lnTo>
                      <a:pt x="920" y="424"/>
                    </a:lnTo>
                    <a:lnTo>
                      <a:pt x="920" y="417"/>
                    </a:lnTo>
                    <a:lnTo>
                      <a:pt x="930" y="403"/>
                    </a:lnTo>
                    <a:lnTo>
                      <a:pt x="934" y="392"/>
                    </a:lnTo>
                    <a:lnTo>
                      <a:pt x="941" y="379"/>
                    </a:lnTo>
                    <a:lnTo>
                      <a:pt x="949" y="367"/>
                    </a:lnTo>
                    <a:lnTo>
                      <a:pt x="956" y="360"/>
                    </a:lnTo>
                    <a:lnTo>
                      <a:pt x="959" y="358"/>
                    </a:lnTo>
                    <a:lnTo>
                      <a:pt x="960" y="337"/>
                    </a:lnTo>
                    <a:lnTo>
                      <a:pt x="962" y="309"/>
                    </a:lnTo>
                    <a:lnTo>
                      <a:pt x="962" y="295"/>
                    </a:lnTo>
                    <a:lnTo>
                      <a:pt x="970" y="264"/>
                    </a:lnTo>
                    <a:lnTo>
                      <a:pt x="976" y="253"/>
                    </a:lnTo>
                    <a:lnTo>
                      <a:pt x="979" y="248"/>
                    </a:lnTo>
                    <a:lnTo>
                      <a:pt x="992" y="234"/>
                    </a:lnTo>
                    <a:lnTo>
                      <a:pt x="1003" y="221"/>
                    </a:lnTo>
                    <a:lnTo>
                      <a:pt x="1009" y="215"/>
                    </a:lnTo>
                    <a:lnTo>
                      <a:pt x="1011" y="209"/>
                    </a:lnTo>
                    <a:lnTo>
                      <a:pt x="1015" y="202"/>
                    </a:lnTo>
                    <a:lnTo>
                      <a:pt x="1026" y="197"/>
                    </a:lnTo>
                    <a:lnTo>
                      <a:pt x="1032" y="192"/>
                    </a:lnTo>
                    <a:lnTo>
                      <a:pt x="1041" y="183"/>
                    </a:lnTo>
                    <a:lnTo>
                      <a:pt x="1045" y="175"/>
                    </a:lnTo>
                    <a:lnTo>
                      <a:pt x="1043" y="167"/>
                    </a:lnTo>
                    <a:lnTo>
                      <a:pt x="1041" y="162"/>
                    </a:lnTo>
                    <a:lnTo>
                      <a:pt x="1032" y="160"/>
                    </a:lnTo>
                    <a:lnTo>
                      <a:pt x="1027" y="156"/>
                    </a:lnTo>
                    <a:lnTo>
                      <a:pt x="1022" y="151"/>
                    </a:lnTo>
                    <a:lnTo>
                      <a:pt x="1020" y="143"/>
                    </a:lnTo>
                    <a:lnTo>
                      <a:pt x="1019" y="121"/>
                    </a:lnTo>
                    <a:lnTo>
                      <a:pt x="1022" y="103"/>
                    </a:lnTo>
                    <a:lnTo>
                      <a:pt x="1025" y="94"/>
                    </a:lnTo>
                    <a:lnTo>
                      <a:pt x="1025" y="90"/>
                    </a:lnTo>
                    <a:lnTo>
                      <a:pt x="1019" y="90"/>
                    </a:lnTo>
                    <a:lnTo>
                      <a:pt x="1013" y="85"/>
                    </a:lnTo>
                    <a:lnTo>
                      <a:pt x="1004" y="76"/>
                    </a:lnTo>
                    <a:lnTo>
                      <a:pt x="990" y="68"/>
                    </a:lnTo>
                    <a:lnTo>
                      <a:pt x="966" y="42"/>
                    </a:lnTo>
                    <a:lnTo>
                      <a:pt x="955" y="36"/>
                    </a:lnTo>
                    <a:lnTo>
                      <a:pt x="943" y="46"/>
                    </a:lnTo>
                    <a:lnTo>
                      <a:pt x="932" y="47"/>
                    </a:lnTo>
                    <a:lnTo>
                      <a:pt x="905" y="41"/>
                    </a:lnTo>
                    <a:lnTo>
                      <a:pt x="898" y="49"/>
                    </a:lnTo>
                    <a:lnTo>
                      <a:pt x="892" y="52"/>
                    </a:lnTo>
                    <a:lnTo>
                      <a:pt x="869" y="43"/>
                    </a:lnTo>
                    <a:lnTo>
                      <a:pt x="864" y="33"/>
                    </a:lnTo>
                    <a:lnTo>
                      <a:pt x="858" y="25"/>
                    </a:lnTo>
                    <a:lnTo>
                      <a:pt x="846" y="16"/>
                    </a:lnTo>
                    <a:lnTo>
                      <a:pt x="839" y="5"/>
                    </a:lnTo>
                    <a:lnTo>
                      <a:pt x="811" y="5"/>
                    </a:lnTo>
                    <a:lnTo>
                      <a:pt x="803" y="16"/>
                    </a:lnTo>
                    <a:lnTo>
                      <a:pt x="791" y="9"/>
                    </a:lnTo>
                    <a:lnTo>
                      <a:pt x="784" y="16"/>
                    </a:lnTo>
                    <a:lnTo>
                      <a:pt x="771" y="0"/>
                    </a:lnTo>
                    <a:lnTo>
                      <a:pt x="756" y="5"/>
                    </a:lnTo>
                    <a:lnTo>
                      <a:pt x="733" y="9"/>
                    </a:lnTo>
                    <a:lnTo>
                      <a:pt x="713" y="4"/>
                    </a:lnTo>
                    <a:lnTo>
                      <a:pt x="709" y="16"/>
                    </a:lnTo>
                    <a:lnTo>
                      <a:pt x="697" y="16"/>
                    </a:lnTo>
                    <a:lnTo>
                      <a:pt x="690" y="19"/>
                    </a:lnTo>
                    <a:lnTo>
                      <a:pt x="682" y="16"/>
                    </a:lnTo>
                    <a:lnTo>
                      <a:pt x="683" y="16"/>
                    </a:lnTo>
                    <a:lnTo>
                      <a:pt x="682" y="10"/>
                    </a:lnTo>
                    <a:lnTo>
                      <a:pt x="676" y="10"/>
                    </a:lnTo>
                    <a:lnTo>
                      <a:pt x="665" y="16"/>
                    </a:lnTo>
                    <a:lnTo>
                      <a:pt x="639" y="21"/>
                    </a:lnTo>
                    <a:lnTo>
                      <a:pt x="628" y="27"/>
                    </a:lnTo>
                    <a:lnTo>
                      <a:pt x="610" y="32"/>
                    </a:lnTo>
                    <a:lnTo>
                      <a:pt x="601" y="27"/>
                    </a:lnTo>
                    <a:lnTo>
                      <a:pt x="583" y="24"/>
                    </a:lnTo>
                    <a:lnTo>
                      <a:pt x="569" y="32"/>
                    </a:lnTo>
                    <a:lnTo>
                      <a:pt x="567" y="49"/>
                    </a:lnTo>
                    <a:lnTo>
                      <a:pt x="559" y="53"/>
                    </a:lnTo>
                    <a:lnTo>
                      <a:pt x="509" y="53"/>
                    </a:lnTo>
                    <a:lnTo>
                      <a:pt x="486" y="47"/>
                    </a:lnTo>
                    <a:lnTo>
                      <a:pt x="472" y="37"/>
                    </a:lnTo>
                    <a:lnTo>
                      <a:pt x="465" y="46"/>
                    </a:lnTo>
                    <a:lnTo>
                      <a:pt x="457" y="43"/>
                    </a:lnTo>
                    <a:lnTo>
                      <a:pt x="436" y="25"/>
                    </a:lnTo>
                    <a:lnTo>
                      <a:pt x="434" y="16"/>
                    </a:lnTo>
                    <a:lnTo>
                      <a:pt x="427" y="6"/>
                    </a:lnTo>
                    <a:lnTo>
                      <a:pt x="411" y="5"/>
                    </a:lnTo>
                    <a:lnTo>
                      <a:pt x="397" y="5"/>
                    </a:lnTo>
                    <a:lnTo>
                      <a:pt x="384" y="16"/>
                    </a:lnTo>
                    <a:lnTo>
                      <a:pt x="378" y="22"/>
                    </a:lnTo>
                    <a:lnTo>
                      <a:pt x="371" y="37"/>
                    </a:lnTo>
                    <a:lnTo>
                      <a:pt x="363" y="42"/>
                    </a:lnTo>
                    <a:lnTo>
                      <a:pt x="360" y="56"/>
                    </a:lnTo>
                    <a:lnTo>
                      <a:pt x="359" y="75"/>
                    </a:lnTo>
                    <a:lnTo>
                      <a:pt x="362" y="84"/>
                    </a:lnTo>
                    <a:lnTo>
                      <a:pt x="349" y="86"/>
                    </a:lnTo>
                    <a:lnTo>
                      <a:pt x="352" y="103"/>
                    </a:lnTo>
                    <a:lnTo>
                      <a:pt x="347" y="122"/>
                    </a:lnTo>
                    <a:lnTo>
                      <a:pt x="326" y="159"/>
                    </a:lnTo>
                    <a:lnTo>
                      <a:pt x="316" y="183"/>
                    </a:lnTo>
                    <a:lnTo>
                      <a:pt x="307" y="227"/>
                    </a:lnTo>
                    <a:lnTo>
                      <a:pt x="306" y="293"/>
                    </a:lnTo>
                    <a:lnTo>
                      <a:pt x="299" y="323"/>
                    </a:lnTo>
                    <a:lnTo>
                      <a:pt x="298" y="327"/>
                    </a:lnTo>
                    <a:lnTo>
                      <a:pt x="283" y="340"/>
                    </a:lnTo>
                    <a:lnTo>
                      <a:pt x="264" y="350"/>
                    </a:lnTo>
                    <a:lnTo>
                      <a:pt x="247" y="366"/>
                    </a:lnTo>
                    <a:lnTo>
                      <a:pt x="224" y="402"/>
                    </a:lnTo>
                    <a:lnTo>
                      <a:pt x="217" y="423"/>
                    </a:lnTo>
                    <a:lnTo>
                      <a:pt x="213" y="444"/>
                    </a:lnTo>
                    <a:lnTo>
                      <a:pt x="213" y="462"/>
                    </a:lnTo>
                    <a:lnTo>
                      <a:pt x="209" y="480"/>
                    </a:lnTo>
                    <a:lnTo>
                      <a:pt x="196" y="501"/>
                    </a:lnTo>
                    <a:lnTo>
                      <a:pt x="181" y="516"/>
                    </a:lnTo>
                    <a:lnTo>
                      <a:pt x="167" y="523"/>
                    </a:lnTo>
                    <a:lnTo>
                      <a:pt x="144" y="544"/>
                    </a:lnTo>
                    <a:lnTo>
                      <a:pt x="123" y="552"/>
                    </a:lnTo>
                    <a:lnTo>
                      <a:pt x="113" y="549"/>
                    </a:lnTo>
                    <a:lnTo>
                      <a:pt x="112" y="531"/>
                    </a:lnTo>
                    <a:lnTo>
                      <a:pt x="110" y="526"/>
                    </a:lnTo>
                    <a:lnTo>
                      <a:pt x="96" y="530"/>
                    </a:lnTo>
                    <a:lnTo>
                      <a:pt x="83" y="532"/>
                    </a:lnTo>
                    <a:lnTo>
                      <a:pt x="75" y="538"/>
                    </a:lnTo>
                    <a:lnTo>
                      <a:pt x="68" y="551"/>
                    </a:lnTo>
                    <a:lnTo>
                      <a:pt x="56" y="554"/>
                    </a:lnTo>
                    <a:lnTo>
                      <a:pt x="40" y="544"/>
                    </a:lnTo>
                    <a:lnTo>
                      <a:pt x="36" y="546"/>
                    </a:lnTo>
                    <a:lnTo>
                      <a:pt x="27" y="552"/>
                    </a:lnTo>
                    <a:lnTo>
                      <a:pt x="18" y="560"/>
                    </a:lnTo>
                    <a:lnTo>
                      <a:pt x="14" y="576"/>
                    </a:lnTo>
                    <a:lnTo>
                      <a:pt x="11" y="591"/>
                    </a:lnTo>
                    <a:lnTo>
                      <a:pt x="10" y="603"/>
                    </a:lnTo>
                    <a:lnTo>
                      <a:pt x="2" y="608"/>
                    </a:lnTo>
                    <a:lnTo>
                      <a:pt x="3" y="612"/>
                    </a:lnTo>
                    <a:lnTo>
                      <a:pt x="3" y="619"/>
                    </a:lnTo>
                    <a:lnTo>
                      <a:pt x="0" y="625"/>
                    </a:lnTo>
                    <a:lnTo>
                      <a:pt x="2" y="629"/>
                    </a:lnTo>
                    <a:lnTo>
                      <a:pt x="3" y="627"/>
                    </a:lnTo>
                    <a:lnTo>
                      <a:pt x="9" y="624"/>
                    </a:lnTo>
                    <a:lnTo>
                      <a:pt x="27" y="619"/>
                    </a:lnTo>
                    <a:lnTo>
                      <a:pt x="41" y="612"/>
                    </a:lnTo>
                    <a:lnTo>
                      <a:pt x="54" y="607"/>
                    </a:lnTo>
                    <a:lnTo>
                      <a:pt x="63" y="607"/>
                    </a:lnTo>
                    <a:lnTo>
                      <a:pt x="70" y="606"/>
                    </a:lnTo>
                    <a:lnTo>
                      <a:pt x="94" y="607"/>
                    </a:lnTo>
                    <a:lnTo>
                      <a:pt x="116" y="605"/>
                    </a:lnTo>
                    <a:lnTo>
                      <a:pt x="123" y="607"/>
                    </a:lnTo>
                    <a:lnTo>
                      <a:pt x="142" y="608"/>
                    </a:lnTo>
                    <a:lnTo>
                      <a:pt x="155" y="606"/>
                    </a:lnTo>
                    <a:lnTo>
                      <a:pt x="169" y="606"/>
                    </a:lnTo>
                    <a:lnTo>
                      <a:pt x="202" y="603"/>
                    </a:lnTo>
                    <a:lnTo>
                      <a:pt x="218" y="605"/>
                    </a:lnTo>
                    <a:lnTo>
                      <a:pt x="220" y="606"/>
                    </a:lnTo>
                    <a:lnTo>
                      <a:pt x="225" y="613"/>
                    </a:lnTo>
                    <a:lnTo>
                      <a:pt x="229" y="614"/>
                    </a:lnTo>
                    <a:lnTo>
                      <a:pt x="233" y="613"/>
                    </a:lnTo>
                    <a:lnTo>
                      <a:pt x="237" y="622"/>
                    </a:lnTo>
                    <a:lnTo>
                      <a:pt x="242" y="640"/>
                    </a:lnTo>
                    <a:lnTo>
                      <a:pt x="244" y="654"/>
                    </a:lnTo>
                    <a:lnTo>
                      <a:pt x="245" y="659"/>
                    </a:lnTo>
                    <a:lnTo>
                      <a:pt x="252" y="671"/>
                    </a:lnTo>
                    <a:lnTo>
                      <a:pt x="256" y="687"/>
                    </a:lnTo>
                    <a:lnTo>
                      <a:pt x="268" y="700"/>
                    </a:lnTo>
                    <a:lnTo>
                      <a:pt x="289" y="727"/>
                    </a:lnTo>
                    <a:lnTo>
                      <a:pt x="301" y="732"/>
                    </a:lnTo>
                    <a:lnTo>
                      <a:pt x="315" y="732"/>
                    </a:lnTo>
                    <a:lnTo>
                      <a:pt x="336" y="725"/>
                    </a:lnTo>
                    <a:lnTo>
                      <a:pt x="349" y="722"/>
                    </a:lnTo>
                    <a:lnTo>
                      <a:pt x="366" y="725"/>
                    </a:lnTo>
                    <a:lnTo>
                      <a:pt x="386" y="725"/>
                    </a:lnTo>
                    <a:lnTo>
                      <a:pt x="389" y="710"/>
                    </a:lnTo>
                    <a:lnTo>
                      <a:pt x="390" y="703"/>
                    </a:lnTo>
                    <a:lnTo>
                      <a:pt x="392" y="698"/>
                    </a:lnTo>
                    <a:lnTo>
                      <a:pt x="393" y="694"/>
                    </a:lnTo>
                    <a:lnTo>
                      <a:pt x="395" y="689"/>
                    </a:lnTo>
                    <a:lnTo>
                      <a:pt x="396" y="678"/>
                    </a:lnTo>
                    <a:lnTo>
                      <a:pt x="398" y="670"/>
                    </a:lnTo>
                    <a:lnTo>
                      <a:pt x="441" y="670"/>
                    </a:lnTo>
                    <a:lnTo>
                      <a:pt x="444" y="664"/>
                    </a:lnTo>
                    <a:lnTo>
                      <a:pt x="467" y="664"/>
                    </a:lnTo>
                    <a:lnTo>
                      <a:pt x="466" y="686"/>
                    </a:lnTo>
                    <a:lnTo>
                      <a:pt x="514" y="687"/>
                    </a:lnTo>
                    <a:lnTo>
                      <a:pt x="518" y="691"/>
                    </a:lnTo>
                    <a:lnTo>
                      <a:pt x="520" y="699"/>
                    </a:lnTo>
                    <a:lnTo>
                      <a:pt x="522" y="731"/>
                    </a:lnTo>
                    <a:lnTo>
                      <a:pt x="525" y="743"/>
                    </a:lnTo>
                    <a:lnTo>
                      <a:pt x="525" y="759"/>
                    </a:lnTo>
                    <a:lnTo>
                      <a:pt x="527" y="775"/>
                    </a:lnTo>
                    <a:lnTo>
                      <a:pt x="527" y="781"/>
                    </a:lnTo>
                    <a:lnTo>
                      <a:pt x="524" y="792"/>
                    </a:lnTo>
                    <a:lnTo>
                      <a:pt x="524" y="806"/>
                    </a:lnTo>
                    <a:lnTo>
                      <a:pt x="526" y="815"/>
                    </a:lnTo>
                    <a:lnTo>
                      <a:pt x="535" y="829"/>
                    </a:lnTo>
                    <a:lnTo>
                      <a:pt x="541" y="850"/>
                    </a:lnTo>
                    <a:lnTo>
                      <a:pt x="547" y="866"/>
                    </a:lnTo>
                    <a:lnTo>
                      <a:pt x="547" y="874"/>
                    </a:lnTo>
                    <a:lnTo>
                      <a:pt x="542" y="881"/>
                    </a:lnTo>
                    <a:lnTo>
                      <a:pt x="531" y="892"/>
                    </a:lnTo>
                    <a:lnTo>
                      <a:pt x="531" y="894"/>
                    </a:lnTo>
                    <a:lnTo>
                      <a:pt x="532" y="897"/>
                    </a:lnTo>
                    <a:lnTo>
                      <a:pt x="534" y="898"/>
                    </a:lnTo>
                    <a:lnTo>
                      <a:pt x="537" y="899"/>
                    </a:lnTo>
                    <a:lnTo>
                      <a:pt x="543" y="907"/>
                    </a:lnTo>
                    <a:lnTo>
                      <a:pt x="549" y="908"/>
                    </a:lnTo>
                    <a:lnTo>
                      <a:pt x="552" y="907"/>
                    </a:lnTo>
                    <a:lnTo>
                      <a:pt x="554" y="901"/>
                    </a:lnTo>
                    <a:lnTo>
                      <a:pt x="557" y="893"/>
                    </a:lnTo>
                    <a:lnTo>
                      <a:pt x="562" y="891"/>
                    </a:lnTo>
                    <a:lnTo>
                      <a:pt x="613" y="891"/>
                    </a:lnTo>
                    <a:lnTo>
                      <a:pt x="623" y="887"/>
                    </a:lnTo>
                    <a:lnTo>
                      <a:pt x="632" y="890"/>
                    </a:lnTo>
                    <a:lnTo>
                      <a:pt x="634" y="890"/>
                    </a:lnTo>
                    <a:lnTo>
                      <a:pt x="644" y="882"/>
                    </a:lnTo>
                    <a:lnTo>
                      <a:pt x="645" y="882"/>
                    </a:lnTo>
                    <a:lnTo>
                      <a:pt x="655" y="880"/>
                    </a:lnTo>
                    <a:lnTo>
                      <a:pt x="659" y="880"/>
                    </a:lnTo>
                    <a:lnTo>
                      <a:pt x="661" y="881"/>
                    </a:lnTo>
                    <a:lnTo>
                      <a:pt x="667" y="891"/>
                    </a:lnTo>
                    <a:lnTo>
                      <a:pt x="667" y="903"/>
                    </a:lnTo>
                    <a:lnTo>
                      <a:pt x="669" y="908"/>
                    </a:lnTo>
                    <a:lnTo>
                      <a:pt x="672" y="908"/>
                    </a:lnTo>
                    <a:lnTo>
                      <a:pt x="686" y="902"/>
                    </a:lnTo>
                    <a:lnTo>
                      <a:pt x="691" y="901"/>
                    </a:lnTo>
                    <a:lnTo>
                      <a:pt x="697" y="901"/>
                    </a:lnTo>
                    <a:lnTo>
                      <a:pt x="708" y="896"/>
                    </a:lnTo>
                    <a:lnTo>
                      <a:pt x="714" y="904"/>
                    </a:lnTo>
                    <a:lnTo>
                      <a:pt x="718" y="913"/>
                    </a:lnTo>
                    <a:lnTo>
                      <a:pt x="723" y="919"/>
                    </a:lnTo>
                    <a:lnTo>
                      <a:pt x="736" y="925"/>
                    </a:lnTo>
                    <a:lnTo>
                      <a:pt x="748" y="933"/>
                    </a:lnTo>
                    <a:lnTo>
                      <a:pt x="766" y="940"/>
                    </a:lnTo>
                    <a:lnTo>
                      <a:pt x="778" y="941"/>
                    </a:lnTo>
                    <a:lnTo>
                      <a:pt x="787" y="939"/>
                    </a:lnTo>
                    <a:lnTo>
                      <a:pt x="799" y="934"/>
                    </a:lnTo>
                    <a:lnTo>
                      <a:pt x="809" y="931"/>
                    </a:lnTo>
                    <a:lnTo>
                      <a:pt x="814" y="933"/>
                    </a:lnTo>
                    <a:lnTo>
                      <a:pt x="833" y="951"/>
                    </a:lnTo>
                    <a:lnTo>
                      <a:pt x="847" y="957"/>
                    </a:lnTo>
                    <a:lnTo>
                      <a:pt x="858" y="961"/>
                    </a:lnTo>
                    <a:lnTo>
                      <a:pt x="869" y="962"/>
                    </a:lnTo>
                    <a:lnTo>
                      <a:pt x="876" y="968"/>
                    </a:lnTo>
                    <a:lnTo>
                      <a:pt x="881" y="980"/>
                    </a:lnTo>
                    <a:lnTo>
                      <a:pt x="885" y="987"/>
                    </a:lnTo>
                    <a:lnTo>
                      <a:pt x="898" y="999"/>
                    </a:lnTo>
                    <a:lnTo>
                      <a:pt x="912" y="1007"/>
                    </a:lnTo>
                    <a:lnTo>
                      <a:pt x="922" y="1011"/>
                    </a:lnTo>
                    <a:lnTo>
                      <a:pt x="932" y="1012"/>
                    </a:lnTo>
                    <a:lnTo>
                      <a:pt x="935" y="1012"/>
                    </a:lnTo>
                    <a:lnTo>
                      <a:pt x="941" y="1010"/>
                    </a:lnTo>
                    <a:lnTo>
                      <a:pt x="945" y="1009"/>
                    </a:lnTo>
                    <a:lnTo>
                      <a:pt x="946" y="1010"/>
                    </a:lnTo>
                    <a:lnTo>
                      <a:pt x="951" y="1017"/>
                    </a:lnTo>
                    <a:lnTo>
                      <a:pt x="955" y="1018"/>
                    </a:lnTo>
                    <a:lnTo>
                      <a:pt x="959" y="1018"/>
                    </a:lnTo>
                    <a:lnTo>
                      <a:pt x="961" y="1016"/>
                    </a:lnTo>
                    <a:lnTo>
                      <a:pt x="961" y="1009"/>
                    </a:lnTo>
                    <a:lnTo>
                      <a:pt x="960" y="1001"/>
                    </a:lnTo>
                    <a:lnTo>
                      <a:pt x="959" y="966"/>
                    </a:lnTo>
                    <a:lnTo>
                      <a:pt x="956" y="958"/>
                    </a:lnTo>
                    <a:lnTo>
                      <a:pt x="950" y="957"/>
                    </a:lnTo>
                    <a:lnTo>
                      <a:pt x="941" y="962"/>
                    </a:lnTo>
                    <a:lnTo>
                      <a:pt x="930" y="960"/>
                    </a:lnTo>
                    <a:lnTo>
                      <a:pt x="918" y="960"/>
                    </a:lnTo>
                    <a:lnTo>
                      <a:pt x="911" y="955"/>
                    </a:lnTo>
                    <a:lnTo>
                      <a:pt x="901" y="942"/>
                    </a:lnTo>
                    <a:lnTo>
                      <a:pt x="895" y="936"/>
                    </a:lnTo>
                    <a:lnTo>
                      <a:pt x="893" y="934"/>
                    </a:lnTo>
                    <a:lnTo>
                      <a:pt x="892" y="924"/>
                    </a:lnTo>
                    <a:lnTo>
                      <a:pt x="895" y="917"/>
                    </a:lnTo>
                    <a:lnTo>
                      <a:pt x="897" y="905"/>
                    </a:lnTo>
                    <a:lnTo>
                      <a:pt x="912" y="866"/>
                    </a:lnTo>
                    <a:lnTo>
                      <a:pt x="913" y="859"/>
                    </a:lnTo>
                    <a:lnTo>
                      <a:pt x="914" y="834"/>
                    </a:lnTo>
                    <a:lnTo>
                      <a:pt x="912" y="820"/>
                    </a:lnTo>
                    <a:lnTo>
                      <a:pt x="905" y="801"/>
                    </a:lnTo>
                    <a:lnTo>
                      <a:pt x="905" y="791"/>
                    </a:lnTo>
                    <a:lnTo>
                      <a:pt x="907" y="788"/>
                    </a:lnTo>
                    <a:lnTo>
                      <a:pt x="909" y="779"/>
                    </a:lnTo>
                    <a:lnTo>
                      <a:pt x="914" y="772"/>
                    </a:lnTo>
                    <a:lnTo>
                      <a:pt x="922" y="758"/>
                    </a:lnTo>
                    <a:lnTo>
                      <a:pt x="924" y="756"/>
                    </a:lnTo>
                    <a:lnTo>
                      <a:pt x="929" y="752"/>
                    </a:lnTo>
                    <a:lnTo>
                      <a:pt x="932" y="752"/>
                    </a:lnTo>
                    <a:lnTo>
                      <a:pt x="941" y="748"/>
                    </a:lnTo>
                    <a:lnTo>
                      <a:pt x="1003" y="73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40" name="Freeform 134">
                <a:extLst>
                  <a:ext uri="{FF2B5EF4-FFF2-40B4-BE49-F238E27FC236}">
                    <a16:creationId xmlns:a16="http://schemas.microsoft.com/office/drawing/2014/main" id="{7ECEDE49-4246-46C5-8197-DAED9E026094}"/>
                  </a:ext>
                </a:extLst>
              </p:cNvPr>
              <p:cNvSpPr>
                <a:spLocks noChangeAspect="1"/>
              </p:cNvSpPr>
              <p:nvPr/>
            </p:nvSpPr>
            <p:spPr bwMode="gray">
              <a:xfrm>
                <a:off x="5488780" y="3469034"/>
                <a:ext cx="25400" cy="33338"/>
              </a:xfrm>
              <a:custGeom>
                <a:avLst/>
                <a:gdLst/>
                <a:ahLst/>
                <a:cxnLst>
                  <a:cxn ang="0">
                    <a:pos x="65" y="0"/>
                  </a:cxn>
                  <a:cxn ang="0">
                    <a:pos x="48" y="11"/>
                  </a:cxn>
                  <a:cxn ang="0">
                    <a:pos x="33" y="19"/>
                  </a:cxn>
                  <a:cxn ang="0">
                    <a:pos x="28" y="25"/>
                  </a:cxn>
                  <a:cxn ang="0">
                    <a:pos x="22" y="29"/>
                  </a:cxn>
                  <a:cxn ang="0">
                    <a:pos x="17" y="51"/>
                  </a:cxn>
                  <a:cxn ang="0">
                    <a:pos x="15" y="62"/>
                  </a:cxn>
                  <a:cxn ang="0">
                    <a:pos x="9" y="74"/>
                  </a:cxn>
                  <a:cxn ang="0">
                    <a:pos x="0" y="85"/>
                  </a:cxn>
                  <a:cxn ang="0">
                    <a:pos x="0" y="88"/>
                  </a:cxn>
                  <a:cxn ang="0">
                    <a:pos x="1" y="97"/>
                  </a:cxn>
                  <a:cxn ang="0">
                    <a:pos x="7" y="103"/>
                  </a:cxn>
                  <a:cxn ang="0">
                    <a:pos x="20" y="105"/>
                  </a:cxn>
                  <a:cxn ang="0">
                    <a:pos x="24" y="102"/>
                  </a:cxn>
                  <a:cxn ang="0">
                    <a:pos x="31" y="105"/>
                  </a:cxn>
                  <a:cxn ang="0">
                    <a:pos x="32" y="103"/>
                  </a:cxn>
                  <a:cxn ang="0">
                    <a:pos x="33" y="100"/>
                  </a:cxn>
                  <a:cxn ang="0">
                    <a:pos x="45" y="96"/>
                  </a:cxn>
                  <a:cxn ang="0">
                    <a:pos x="50" y="97"/>
                  </a:cxn>
                  <a:cxn ang="0">
                    <a:pos x="59" y="105"/>
                  </a:cxn>
                  <a:cxn ang="0">
                    <a:pos x="59" y="106"/>
                  </a:cxn>
                  <a:cxn ang="0">
                    <a:pos x="61" y="100"/>
                  </a:cxn>
                  <a:cxn ang="0">
                    <a:pos x="71" y="88"/>
                  </a:cxn>
                  <a:cxn ang="0">
                    <a:pos x="76" y="76"/>
                  </a:cxn>
                  <a:cxn ang="0">
                    <a:pos x="79" y="74"/>
                  </a:cxn>
                  <a:cxn ang="0">
                    <a:pos x="76" y="72"/>
                  </a:cxn>
                  <a:cxn ang="0">
                    <a:pos x="74" y="72"/>
                  </a:cxn>
                  <a:cxn ang="0">
                    <a:pos x="71" y="69"/>
                  </a:cxn>
                  <a:cxn ang="0">
                    <a:pos x="64" y="70"/>
                  </a:cxn>
                  <a:cxn ang="0">
                    <a:pos x="56" y="69"/>
                  </a:cxn>
                  <a:cxn ang="0">
                    <a:pos x="48" y="72"/>
                  </a:cxn>
                  <a:cxn ang="0">
                    <a:pos x="47" y="74"/>
                  </a:cxn>
                  <a:cxn ang="0">
                    <a:pos x="44" y="75"/>
                  </a:cxn>
                  <a:cxn ang="0">
                    <a:pos x="40" y="74"/>
                  </a:cxn>
                  <a:cxn ang="0">
                    <a:pos x="38" y="70"/>
                  </a:cxn>
                  <a:cxn ang="0">
                    <a:pos x="39" y="69"/>
                  </a:cxn>
                  <a:cxn ang="0">
                    <a:pos x="44" y="70"/>
                  </a:cxn>
                  <a:cxn ang="0">
                    <a:pos x="47" y="70"/>
                  </a:cxn>
                  <a:cxn ang="0">
                    <a:pos x="48" y="67"/>
                  </a:cxn>
                  <a:cxn ang="0">
                    <a:pos x="53" y="59"/>
                  </a:cxn>
                  <a:cxn ang="0">
                    <a:pos x="56" y="57"/>
                  </a:cxn>
                  <a:cxn ang="0">
                    <a:pos x="61" y="57"/>
                  </a:cxn>
                  <a:cxn ang="0">
                    <a:pos x="66" y="51"/>
                  </a:cxn>
                  <a:cxn ang="0">
                    <a:pos x="77" y="48"/>
                  </a:cxn>
                  <a:cxn ang="0">
                    <a:pos x="83" y="45"/>
                  </a:cxn>
                  <a:cxn ang="0">
                    <a:pos x="83" y="38"/>
                  </a:cxn>
                  <a:cxn ang="0">
                    <a:pos x="81" y="22"/>
                  </a:cxn>
                  <a:cxn ang="0">
                    <a:pos x="80" y="20"/>
                  </a:cxn>
                  <a:cxn ang="0">
                    <a:pos x="75" y="16"/>
                  </a:cxn>
                  <a:cxn ang="0">
                    <a:pos x="71" y="9"/>
                  </a:cxn>
                  <a:cxn ang="0">
                    <a:pos x="67" y="5"/>
                  </a:cxn>
                  <a:cxn ang="0">
                    <a:pos x="65" y="0"/>
                  </a:cxn>
                </a:cxnLst>
                <a:rect l="0" t="0" r="r" b="b"/>
                <a:pathLst>
                  <a:path w="83" h="106">
                    <a:moveTo>
                      <a:pt x="65" y="0"/>
                    </a:moveTo>
                    <a:lnTo>
                      <a:pt x="48" y="11"/>
                    </a:lnTo>
                    <a:lnTo>
                      <a:pt x="33" y="19"/>
                    </a:lnTo>
                    <a:lnTo>
                      <a:pt x="28" y="25"/>
                    </a:lnTo>
                    <a:lnTo>
                      <a:pt x="22" y="29"/>
                    </a:lnTo>
                    <a:lnTo>
                      <a:pt x="17" y="51"/>
                    </a:lnTo>
                    <a:lnTo>
                      <a:pt x="15" y="62"/>
                    </a:lnTo>
                    <a:lnTo>
                      <a:pt x="9" y="74"/>
                    </a:lnTo>
                    <a:lnTo>
                      <a:pt x="0" y="85"/>
                    </a:lnTo>
                    <a:lnTo>
                      <a:pt x="0" y="88"/>
                    </a:lnTo>
                    <a:lnTo>
                      <a:pt x="1" y="97"/>
                    </a:lnTo>
                    <a:lnTo>
                      <a:pt x="7" y="103"/>
                    </a:lnTo>
                    <a:lnTo>
                      <a:pt x="20" y="105"/>
                    </a:lnTo>
                    <a:lnTo>
                      <a:pt x="24" y="102"/>
                    </a:lnTo>
                    <a:lnTo>
                      <a:pt x="31" y="105"/>
                    </a:lnTo>
                    <a:lnTo>
                      <a:pt x="32" y="103"/>
                    </a:lnTo>
                    <a:lnTo>
                      <a:pt x="33" y="100"/>
                    </a:lnTo>
                    <a:lnTo>
                      <a:pt x="45" y="96"/>
                    </a:lnTo>
                    <a:lnTo>
                      <a:pt x="50" y="97"/>
                    </a:lnTo>
                    <a:lnTo>
                      <a:pt x="59" y="105"/>
                    </a:lnTo>
                    <a:lnTo>
                      <a:pt x="59" y="106"/>
                    </a:lnTo>
                    <a:lnTo>
                      <a:pt x="61" y="100"/>
                    </a:lnTo>
                    <a:lnTo>
                      <a:pt x="71" y="88"/>
                    </a:lnTo>
                    <a:lnTo>
                      <a:pt x="76" y="76"/>
                    </a:lnTo>
                    <a:lnTo>
                      <a:pt x="79" y="74"/>
                    </a:lnTo>
                    <a:lnTo>
                      <a:pt x="76" y="72"/>
                    </a:lnTo>
                    <a:lnTo>
                      <a:pt x="74" y="72"/>
                    </a:lnTo>
                    <a:lnTo>
                      <a:pt x="71" y="69"/>
                    </a:lnTo>
                    <a:lnTo>
                      <a:pt x="64" y="70"/>
                    </a:lnTo>
                    <a:lnTo>
                      <a:pt x="56" y="69"/>
                    </a:lnTo>
                    <a:lnTo>
                      <a:pt x="48" y="72"/>
                    </a:lnTo>
                    <a:lnTo>
                      <a:pt x="47" y="74"/>
                    </a:lnTo>
                    <a:lnTo>
                      <a:pt x="44" y="75"/>
                    </a:lnTo>
                    <a:lnTo>
                      <a:pt x="40" y="74"/>
                    </a:lnTo>
                    <a:lnTo>
                      <a:pt x="38" y="70"/>
                    </a:lnTo>
                    <a:lnTo>
                      <a:pt x="39" y="69"/>
                    </a:lnTo>
                    <a:lnTo>
                      <a:pt x="44" y="70"/>
                    </a:lnTo>
                    <a:lnTo>
                      <a:pt x="47" y="70"/>
                    </a:lnTo>
                    <a:lnTo>
                      <a:pt x="48" y="67"/>
                    </a:lnTo>
                    <a:lnTo>
                      <a:pt x="53" y="59"/>
                    </a:lnTo>
                    <a:lnTo>
                      <a:pt x="56" y="57"/>
                    </a:lnTo>
                    <a:lnTo>
                      <a:pt x="61" y="57"/>
                    </a:lnTo>
                    <a:lnTo>
                      <a:pt x="66" y="51"/>
                    </a:lnTo>
                    <a:lnTo>
                      <a:pt x="77" y="48"/>
                    </a:lnTo>
                    <a:lnTo>
                      <a:pt x="83" y="45"/>
                    </a:lnTo>
                    <a:lnTo>
                      <a:pt x="83" y="38"/>
                    </a:lnTo>
                    <a:lnTo>
                      <a:pt x="81" y="22"/>
                    </a:lnTo>
                    <a:lnTo>
                      <a:pt x="80" y="20"/>
                    </a:lnTo>
                    <a:lnTo>
                      <a:pt x="75" y="16"/>
                    </a:lnTo>
                    <a:lnTo>
                      <a:pt x="71" y="9"/>
                    </a:lnTo>
                    <a:lnTo>
                      <a:pt x="67" y="5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7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141" name="Group 364">
                <a:extLst>
                  <a:ext uri="{FF2B5EF4-FFF2-40B4-BE49-F238E27FC236}">
                    <a16:creationId xmlns:a16="http://schemas.microsoft.com/office/drawing/2014/main" id="{EDBB4330-E19A-4C83-91AB-FAC7AF9B3FB8}"/>
                  </a:ext>
                </a:extLst>
              </p:cNvPr>
              <p:cNvGrpSpPr>
                <a:grpSpLocks noChangeAspect="1"/>
              </p:cNvGrpSpPr>
              <p:nvPr/>
            </p:nvGrpSpPr>
            <p:grpSpPr bwMode="gray">
              <a:xfrm>
                <a:off x="5141117" y="3280172"/>
                <a:ext cx="289379" cy="349201"/>
                <a:chOff x="3548063" y="12700"/>
                <a:chExt cx="5667375" cy="6838950"/>
              </a:xfrm>
              <a:grpFill/>
            </p:grpSpPr>
            <p:sp>
              <p:nvSpPr>
                <p:cNvPr id="1142" name="Freeform 6">
                  <a:extLst>
                    <a:ext uri="{FF2B5EF4-FFF2-40B4-BE49-F238E27FC236}">
                      <a16:creationId xmlns:a16="http://schemas.microsoft.com/office/drawing/2014/main" id="{15AE9D6D-4608-4CC1-998F-DC3A6F6E72A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084638" y="3873500"/>
                  <a:ext cx="4257675" cy="2978150"/>
                </a:xfrm>
                <a:custGeom>
                  <a:avLst/>
                  <a:gdLst/>
                  <a:ahLst/>
                  <a:cxnLst>
                    <a:cxn ang="0">
                      <a:pos x="48" y="773"/>
                    </a:cxn>
                    <a:cxn ang="0">
                      <a:pos x="161" y="852"/>
                    </a:cxn>
                    <a:cxn ang="0">
                      <a:pos x="327" y="893"/>
                    </a:cxn>
                    <a:cxn ang="0">
                      <a:pos x="367" y="981"/>
                    </a:cxn>
                    <a:cxn ang="0">
                      <a:pos x="535" y="1117"/>
                    </a:cxn>
                    <a:cxn ang="0">
                      <a:pos x="626" y="1220"/>
                    </a:cxn>
                    <a:cxn ang="0">
                      <a:pos x="678" y="1341"/>
                    </a:cxn>
                    <a:cxn ang="0">
                      <a:pos x="854" y="1468"/>
                    </a:cxn>
                    <a:cxn ang="0">
                      <a:pos x="909" y="1581"/>
                    </a:cxn>
                    <a:cxn ang="0">
                      <a:pos x="1000" y="1688"/>
                    </a:cxn>
                    <a:cxn ang="0">
                      <a:pos x="1141" y="1680"/>
                    </a:cxn>
                    <a:cxn ang="0">
                      <a:pos x="1339" y="1660"/>
                    </a:cxn>
                    <a:cxn ang="0">
                      <a:pos x="1531" y="1816"/>
                    </a:cxn>
                    <a:cxn ang="0">
                      <a:pos x="1614" y="1872"/>
                    </a:cxn>
                    <a:cxn ang="0">
                      <a:pos x="1741" y="1860"/>
                    </a:cxn>
                    <a:cxn ang="0">
                      <a:pos x="1850" y="1876"/>
                    </a:cxn>
                    <a:cxn ang="0">
                      <a:pos x="2024" y="1836"/>
                    </a:cxn>
                    <a:cxn ang="0">
                      <a:pos x="2268" y="1775"/>
                    </a:cxn>
                    <a:cxn ang="0">
                      <a:pos x="2420" y="1664"/>
                    </a:cxn>
                    <a:cxn ang="0">
                      <a:pos x="2674" y="1664"/>
                    </a:cxn>
                    <a:cxn ang="0">
                      <a:pos x="2678" y="1511"/>
                    </a:cxn>
                    <a:cxn ang="0">
                      <a:pos x="2523" y="1448"/>
                    </a:cxn>
                    <a:cxn ang="0">
                      <a:pos x="2444" y="1260"/>
                    </a:cxn>
                    <a:cxn ang="0">
                      <a:pos x="2311" y="1137"/>
                    </a:cxn>
                    <a:cxn ang="0">
                      <a:pos x="2248" y="1028"/>
                    </a:cxn>
                    <a:cxn ang="0">
                      <a:pos x="2137" y="1000"/>
                    </a:cxn>
                    <a:cxn ang="0">
                      <a:pos x="2060" y="957"/>
                    </a:cxn>
                    <a:cxn ang="0">
                      <a:pos x="2101" y="852"/>
                    </a:cxn>
                    <a:cxn ang="0">
                      <a:pos x="2272" y="824"/>
                    </a:cxn>
                    <a:cxn ang="0">
                      <a:pos x="2307" y="608"/>
                    </a:cxn>
                    <a:cxn ang="0">
                      <a:pos x="2284" y="481"/>
                    </a:cxn>
                    <a:cxn ang="0">
                      <a:pos x="2115" y="123"/>
                    </a:cxn>
                    <a:cxn ang="0">
                      <a:pos x="2020" y="60"/>
                    </a:cxn>
                    <a:cxn ang="0">
                      <a:pos x="1947" y="254"/>
                    </a:cxn>
                    <a:cxn ang="0">
                      <a:pos x="1713" y="551"/>
                    </a:cxn>
                    <a:cxn ang="0">
                      <a:pos x="1412" y="428"/>
                    </a:cxn>
                    <a:cxn ang="0">
                      <a:pos x="1222" y="561"/>
                    </a:cxn>
                    <a:cxn ang="0">
                      <a:pos x="965" y="586"/>
                    </a:cxn>
                    <a:cxn ang="0">
                      <a:pos x="632" y="598"/>
                    </a:cxn>
                    <a:cxn ang="0">
                      <a:pos x="521" y="408"/>
                    </a:cxn>
                    <a:cxn ang="0">
                      <a:pos x="299" y="555"/>
                    </a:cxn>
                    <a:cxn ang="0">
                      <a:pos x="18" y="583"/>
                    </a:cxn>
                  </a:cxnLst>
                  <a:rect l="0" t="0" r="r" b="b"/>
                  <a:pathLst>
                    <a:path w="2682" h="1876">
                      <a:moveTo>
                        <a:pt x="0" y="682"/>
                      </a:moveTo>
                      <a:lnTo>
                        <a:pt x="8" y="733"/>
                      </a:lnTo>
                      <a:lnTo>
                        <a:pt x="48" y="773"/>
                      </a:lnTo>
                      <a:lnTo>
                        <a:pt x="92" y="777"/>
                      </a:lnTo>
                      <a:lnTo>
                        <a:pt x="143" y="792"/>
                      </a:lnTo>
                      <a:lnTo>
                        <a:pt x="161" y="852"/>
                      </a:lnTo>
                      <a:lnTo>
                        <a:pt x="204" y="866"/>
                      </a:lnTo>
                      <a:lnTo>
                        <a:pt x="296" y="866"/>
                      </a:lnTo>
                      <a:lnTo>
                        <a:pt x="327" y="893"/>
                      </a:lnTo>
                      <a:lnTo>
                        <a:pt x="367" y="921"/>
                      </a:lnTo>
                      <a:lnTo>
                        <a:pt x="371" y="941"/>
                      </a:lnTo>
                      <a:lnTo>
                        <a:pt x="367" y="981"/>
                      </a:lnTo>
                      <a:lnTo>
                        <a:pt x="391" y="1024"/>
                      </a:lnTo>
                      <a:lnTo>
                        <a:pt x="466" y="1072"/>
                      </a:lnTo>
                      <a:lnTo>
                        <a:pt x="535" y="1117"/>
                      </a:lnTo>
                      <a:lnTo>
                        <a:pt x="563" y="1157"/>
                      </a:lnTo>
                      <a:lnTo>
                        <a:pt x="606" y="1181"/>
                      </a:lnTo>
                      <a:lnTo>
                        <a:pt x="626" y="1220"/>
                      </a:lnTo>
                      <a:lnTo>
                        <a:pt x="642" y="1264"/>
                      </a:lnTo>
                      <a:lnTo>
                        <a:pt x="670" y="1300"/>
                      </a:lnTo>
                      <a:lnTo>
                        <a:pt x="678" y="1341"/>
                      </a:lnTo>
                      <a:lnTo>
                        <a:pt x="713" y="1353"/>
                      </a:lnTo>
                      <a:lnTo>
                        <a:pt x="830" y="1432"/>
                      </a:lnTo>
                      <a:lnTo>
                        <a:pt x="854" y="1468"/>
                      </a:lnTo>
                      <a:lnTo>
                        <a:pt x="858" y="1511"/>
                      </a:lnTo>
                      <a:lnTo>
                        <a:pt x="882" y="1539"/>
                      </a:lnTo>
                      <a:lnTo>
                        <a:pt x="909" y="1581"/>
                      </a:lnTo>
                      <a:lnTo>
                        <a:pt x="957" y="1616"/>
                      </a:lnTo>
                      <a:lnTo>
                        <a:pt x="981" y="1648"/>
                      </a:lnTo>
                      <a:lnTo>
                        <a:pt x="1000" y="1688"/>
                      </a:lnTo>
                      <a:lnTo>
                        <a:pt x="1092" y="1723"/>
                      </a:lnTo>
                      <a:lnTo>
                        <a:pt x="1115" y="1712"/>
                      </a:lnTo>
                      <a:lnTo>
                        <a:pt x="1141" y="1680"/>
                      </a:lnTo>
                      <a:lnTo>
                        <a:pt x="1248" y="1704"/>
                      </a:lnTo>
                      <a:lnTo>
                        <a:pt x="1292" y="1700"/>
                      </a:lnTo>
                      <a:lnTo>
                        <a:pt x="1339" y="1660"/>
                      </a:lnTo>
                      <a:lnTo>
                        <a:pt x="1383" y="1684"/>
                      </a:lnTo>
                      <a:lnTo>
                        <a:pt x="1476" y="1787"/>
                      </a:lnTo>
                      <a:lnTo>
                        <a:pt x="1531" y="1816"/>
                      </a:lnTo>
                      <a:lnTo>
                        <a:pt x="1567" y="1852"/>
                      </a:lnTo>
                      <a:lnTo>
                        <a:pt x="1591" y="1872"/>
                      </a:lnTo>
                      <a:lnTo>
                        <a:pt x="1614" y="1872"/>
                      </a:lnTo>
                      <a:lnTo>
                        <a:pt x="1642" y="1852"/>
                      </a:lnTo>
                      <a:lnTo>
                        <a:pt x="1697" y="1848"/>
                      </a:lnTo>
                      <a:lnTo>
                        <a:pt x="1741" y="1860"/>
                      </a:lnTo>
                      <a:lnTo>
                        <a:pt x="1779" y="1852"/>
                      </a:lnTo>
                      <a:lnTo>
                        <a:pt x="1826" y="1848"/>
                      </a:lnTo>
                      <a:lnTo>
                        <a:pt x="1850" y="1876"/>
                      </a:lnTo>
                      <a:lnTo>
                        <a:pt x="1917" y="1860"/>
                      </a:lnTo>
                      <a:lnTo>
                        <a:pt x="1973" y="1856"/>
                      </a:lnTo>
                      <a:lnTo>
                        <a:pt x="2024" y="1836"/>
                      </a:lnTo>
                      <a:lnTo>
                        <a:pt x="2086" y="1844"/>
                      </a:lnTo>
                      <a:lnTo>
                        <a:pt x="2161" y="1844"/>
                      </a:lnTo>
                      <a:lnTo>
                        <a:pt x="2268" y="1775"/>
                      </a:lnTo>
                      <a:lnTo>
                        <a:pt x="2331" y="1700"/>
                      </a:lnTo>
                      <a:lnTo>
                        <a:pt x="2379" y="1668"/>
                      </a:lnTo>
                      <a:lnTo>
                        <a:pt x="2420" y="1664"/>
                      </a:lnTo>
                      <a:lnTo>
                        <a:pt x="2539" y="1676"/>
                      </a:lnTo>
                      <a:lnTo>
                        <a:pt x="2591" y="1676"/>
                      </a:lnTo>
                      <a:lnTo>
                        <a:pt x="2674" y="1664"/>
                      </a:lnTo>
                      <a:lnTo>
                        <a:pt x="2678" y="1577"/>
                      </a:lnTo>
                      <a:lnTo>
                        <a:pt x="2682" y="1539"/>
                      </a:lnTo>
                      <a:lnTo>
                        <a:pt x="2678" y="1511"/>
                      </a:lnTo>
                      <a:lnTo>
                        <a:pt x="2650" y="1492"/>
                      </a:lnTo>
                      <a:lnTo>
                        <a:pt x="2555" y="1472"/>
                      </a:lnTo>
                      <a:lnTo>
                        <a:pt x="2523" y="1448"/>
                      </a:lnTo>
                      <a:lnTo>
                        <a:pt x="2503" y="1412"/>
                      </a:lnTo>
                      <a:lnTo>
                        <a:pt x="2464" y="1307"/>
                      </a:lnTo>
                      <a:lnTo>
                        <a:pt x="2444" y="1260"/>
                      </a:lnTo>
                      <a:lnTo>
                        <a:pt x="2424" y="1220"/>
                      </a:lnTo>
                      <a:lnTo>
                        <a:pt x="2339" y="1169"/>
                      </a:lnTo>
                      <a:lnTo>
                        <a:pt x="2311" y="1137"/>
                      </a:lnTo>
                      <a:lnTo>
                        <a:pt x="2288" y="1105"/>
                      </a:lnTo>
                      <a:lnTo>
                        <a:pt x="2280" y="1068"/>
                      </a:lnTo>
                      <a:lnTo>
                        <a:pt x="2248" y="1028"/>
                      </a:lnTo>
                      <a:lnTo>
                        <a:pt x="2212" y="1008"/>
                      </a:lnTo>
                      <a:lnTo>
                        <a:pt x="2169" y="993"/>
                      </a:lnTo>
                      <a:lnTo>
                        <a:pt x="2137" y="1000"/>
                      </a:lnTo>
                      <a:lnTo>
                        <a:pt x="2105" y="973"/>
                      </a:lnTo>
                      <a:lnTo>
                        <a:pt x="2082" y="973"/>
                      </a:lnTo>
                      <a:lnTo>
                        <a:pt x="2060" y="957"/>
                      </a:lnTo>
                      <a:lnTo>
                        <a:pt x="2078" y="925"/>
                      </a:lnTo>
                      <a:lnTo>
                        <a:pt x="2101" y="905"/>
                      </a:lnTo>
                      <a:lnTo>
                        <a:pt x="2101" y="852"/>
                      </a:lnTo>
                      <a:lnTo>
                        <a:pt x="2141" y="836"/>
                      </a:lnTo>
                      <a:lnTo>
                        <a:pt x="2228" y="844"/>
                      </a:lnTo>
                      <a:lnTo>
                        <a:pt x="2272" y="824"/>
                      </a:lnTo>
                      <a:lnTo>
                        <a:pt x="2299" y="800"/>
                      </a:lnTo>
                      <a:lnTo>
                        <a:pt x="2307" y="741"/>
                      </a:lnTo>
                      <a:lnTo>
                        <a:pt x="2307" y="608"/>
                      </a:lnTo>
                      <a:lnTo>
                        <a:pt x="2295" y="608"/>
                      </a:lnTo>
                      <a:lnTo>
                        <a:pt x="2264" y="608"/>
                      </a:lnTo>
                      <a:lnTo>
                        <a:pt x="2284" y="481"/>
                      </a:lnTo>
                      <a:lnTo>
                        <a:pt x="2204" y="371"/>
                      </a:lnTo>
                      <a:lnTo>
                        <a:pt x="2131" y="329"/>
                      </a:lnTo>
                      <a:lnTo>
                        <a:pt x="2115" y="123"/>
                      </a:lnTo>
                      <a:lnTo>
                        <a:pt x="2137" y="16"/>
                      </a:lnTo>
                      <a:lnTo>
                        <a:pt x="2026" y="0"/>
                      </a:lnTo>
                      <a:lnTo>
                        <a:pt x="2020" y="60"/>
                      </a:lnTo>
                      <a:lnTo>
                        <a:pt x="1899" y="79"/>
                      </a:lnTo>
                      <a:lnTo>
                        <a:pt x="1947" y="139"/>
                      </a:lnTo>
                      <a:lnTo>
                        <a:pt x="1947" y="254"/>
                      </a:lnTo>
                      <a:lnTo>
                        <a:pt x="1957" y="285"/>
                      </a:lnTo>
                      <a:lnTo>
                        <a:pt x="1862" y="345"/>
                      </a:lnTo>
                      <a:lnTo>
                        <a:pt x="1713" y="551"/>
                      </a:lnTo>
                      <a:lnTo>
                        <a:pt x="1630" y="571"/>
                      </a:lnTo>
                      <a:lnTo>
                        <a:pt x="1567" y="513"/>
                      </a:lnTo>
                      <a:lnTo>
                        <a:pt x="1412" y="428"/>
                      </a:lnTo>
                      <a:lnTo>
                        <a:pt x="1329" y="466"/>
                      </a:lnTo>
                      <a:lnTo>
                        <a:pt x="1333" y="555"/>
                      </a:lnTo>
                      <a:lnTo>
                        <a:pt x="1222" y="561"/>
                      </a:lnTo>
                      <a:lnTo>
                        <a:pt x="1159" y="630"/>
                      </a:lnTo>
                      <a:lnTo>
                        <a:pt x="1006" y="630"/>
                      </a:lnTo>
                      <a:lnTo>
                        <a:pt x="965" y="586"/>
                      </a:lnTo>
                      <a:lnTo>
                        <a:pt x="795" y="583"/>
                      </a:lnTo>
                      <a:lnTo>
                        <a:pt x="715" y="624"/>
                      </a:lnTo>
                      <a:lnTo>
                        <a:pt x="632" y="598"/>
                      </a:lnTo>
                      <a:lnTo>
                        <a:pt x="610" y="519"/>
                      </a:lnTo>
                      <a:lnTo>
                        <a:pt x="547" y="472"/>
                      </a:lnTo>
                      <a:lnTo>
                        <a:pt x="521" y="408"/>
                      </a:lnTo>
                      <a:lnTo>
                        <a:pt x="357" y="444"/>
                      </a:lnTo>
                      <a:lnTo>
                        <a:pt x="367" y="497"/>
                      </a:lnTo>
                      <a:lnTo>
                        <a:pt x="299" y="555"/>
                      </a:lnTo>
                      <a:lnTo>
                        <a:pt x="204" y="535"/>
                      </a:lnTo>
                      <a:lnTo>
                        <a:pt x="125" y="577"/>
                      </a:lnTo>
                      <a:lnTo>
                        <a:pt x="18" y="583"/>
                      </a:lnTo>
                      <a:lnTo>
                        <a:pt x="8" y="620"/>
                      </a:lnTo>
                      <a:lnTo>
                        <a:pt x="0" y="68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GB" sz="7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143" name="Freeform 9">
                  <a:extLst>
                    <a:ext uri="{FF2B5EF4-FFF2-40B4-BE49-F238E27FC236}">
                      <a16:creationId xmlns:a16="http://schemas.microsoft.com/office/drawing/2014/main" id="{846D38F4-5D97-4400-A1CE-76CABCCB75A1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548063" y="12700"/>
                  <a:ext cx="5667375" cy="4860925"/>
                </a:xfrm>
                <a:custGeom>
                  <a:avLst/>
                  <a:gdLst/>
                  <a:ahLst/>
                  <a:cxnLst>
                    <a:cxn ang="0">
                      <a:pos x="158" y="2581"/>
                    </a:cxn>
                    <a:cxn ang="0">
                      <a:pos x="200" y="2618"/>
                    </a:cxn>
                    <a:cxn ang="0">
                      <a:pos x="178" y="2702"/>
                    </a:cxn>
                    <a:cxn ang="0">
                      <a:pos x="346" y="2917"/>
                    </a:cxn>
                    <a:cxn ang="0">
                      <a:pos x="463" y="3009"/>
                    </a:cxn>
                    <a:cxn ang="0">
                      <a:pos x="705" y="2929"/>
                    </a:cxn>
                    <a:cxn ang="0">
                      <a:pos x="885" y="2904"/>
                    </a:cxn>
                    <a:cxn ang="0">
                      <a:pos x="1053" y="3056"/>
                    </a:cxn>
                    <a:cxn ang="0">
                      <a:pos x="1344" y="3062"/>
                    </a:cxn>
                    <a:cxn ang="0">
                      <a:pos x="1671" y="2987"/>
                    </a:cxn>
                    <a:cxn ang="0">
                      <a:pos x="1905" y="2945"/>
                    </a:cxn>
                    <a:cxn ang="0">
                      <a:pos x="2200" y="2777"/>
                    </a:cxn>
                    <a:cxn ang="0">
                      <a:pos x="2285" y="2571"/>
                    </a:cxn>
                    <a:cxn ang="0">
                      <a:pos x="2364" y="2432"/>
                    </a:cxn>
                    <a:cxn ang="0">
                      <a:pos x="2469" y="2761"/>
                    </a:cxn>
                    <a:cxn ang="0">
                      <a:pos x="2602" y="3040"/>
                    </a:cxn>
                    <a:cxn ang="0">
                      <a:pos x="2645" y="2997"/>
                    </a:cxn>
                    <a:cxn ang="0">
                      <a:pos x="2661" y="2866"/>
                    </a:cxn>
                    <a:cxn ang="0">
                      <a:pos x="2689" y="2805"/>
                    </a:cxn>
                    <a:cxn ang="0">
                      <a:pos x="2786" y="2737"/>
                    </a:cxn>
                    <a:cxn ang="0">
                      <a:pos x="2845" y="2557"/>
                    </a:cxn>
                    <a:cxn ang="0">
                      <a:pos x="3053" y="2317"/>
                    </a:cxn>
                    <a:cxn ang="0">
                      <a:pos x="3152" y="1998"/>
                    </a:cxn>
                    <a:cxn ang="0">
                      <a:pos x="3156" y="1790"/>
                    </a:cxn>
                    <a:cxn ang="0">
                      <a:pos x="3231" y="1519"/>
                    </a:cxn>
                    <a:cxn ang="0">
                      <a:pos x="3263" y="1371"/>
                    </a:cxn>
                    <a:cxn ang="0">
                      <a:pos x="3368" y="1319"/>
                    </a:cxn>
                    <a:cxn ang="0">
                      <a:pos x="3534" y="1244"/>
                    </a:cxn>
                    <a:cxn ang="0">
                      <a:pos x="3558" y="1115"/>
                    </a:cxn>
                    <a:cxn ang="0">
                      <a:pos x="3507" y="1107"/>
                    </a:cxn>
                    <a:cxn ang="0">
                      <a:pos x="3435" y="1032"/>
                    </a:cxn>
                    <a:cxn ang="0">
                      <a:pos x="3334" y="960"/>
                    </a:cxn>
                    <a:cxn ang="0">
                      <a:pos x="3295" y="616"/>
                    </a:cxn>
                    <a:cxn ang="0">
                      <a:pos x="3291" y="436"/>
                    </a:cxn>
                    <a:cxn ang="0">
                      <a:pos x="3224" y="255"/>
                    </a:cxn>
                    <a:cxn ang="0">
                      <a:pos x="3097" y="121"/>
                    </a:cxn>
                    <a:cxn ang="0">
                      <a:pos x="2948" y="0"/>
                    </a:cxn>
                    <a:cxn ang="0">
                      <a:pos x="2758" y="180"/>
                    </a:cxn>
                    <a:cxn ang="0">
                      <a:pos x="2507" y="313"/>
                    </a:cxn>
                    <a:cxn ang="0">
                      <a:pos x="2075" y="212"/>
                    </a:cxn>
                    <a:cxn ang="0">
                      <a:pos x="2043" y="208"/>
                    </a:cxn>
                    <a:cxn ang="0">
                      <a:pos x="1697" y="255"/>
                    </a:cxn>
                    <a:cxn ang="0">
                      <a:pos x="1083" y="255"/>
                    </a:cxn>
                    <a:cxn ang="0">
                      <a:pos x="669" y="463"/>
                    </a:cxn>
                    <a:cxn ang="0">
                      <a:pos x="465" y="824"/>
                    </a:cxn>
                    <a:cxn ang="0">
                      <a:pos x="465" y="1472"/>
                    </a:cxn>
                    <a:cxn ang="0">
                      <a:pos x="319" y="1668"/>
                    </a:cxn>
                    <a:cxn ang="0">
                      <a:pos x="232" y="1683"/>
                    </a:cxn>
                    <a:cxn ang="0">
                      <a:pos x="200" y="1806"/>
                    </a:cxn>
                    <a:cxn ang="0">
                      <a:pos x="91" y="1994"/>
                    </a:cxn>
                    <a:cxn ang="0">
                      <a:pos x="87" y="2050"/>
                    </a:cxn>
                    <a:cxn ang="0">
                      <a:pos x="36" y="2125"/>
                    </a:cxn>
                    <a:cxn ang="0">
                      <a:pos x="4" y="2258"/>
                    </a:cxn>
                    <a:cxn ang="0">
                      <a:pos x="12" y="2341"/>
                    </a:cxn>
                    <a:cxn ang="0">
                      <a:pos x="91" y="2383"/>
                    </a:cxn>
                  </a:cxnLst>
                  <a:rect l="0" t="0" r="r" b="b"/>
                  <a:pathLst>
                    <a:path w="3570" h="3062">
                      <a:moveTo>
                        <a:pt x="91" y="2383"/>
                      </a:moveTo>
                      <a:lnTo>
                        <a:pt x="111" y="2446"/>
                      </a:lnTo>
                      <a:lnTo>
                        <a:pt x="158" y="2581"/>
                      </a:lnTo>
                      <a:lnTo>
                        <a:pt x="162" y="2589"/>
                      </a:lnTo>
                      <a:lnTo>
                        <a:pt x="188" y="2599"/>
                      </a:lnTo>
                      <a:lnTo>
                        <a:pt x="200" y="2618"/>
                      </a:lnTo>
                      <a:lnTo>
                        <a:pt x="212" y="2654"/>
                      </a:lnTo>
                      <a:lnTo>
                        <a:pt x="212" y="2686"/>
                      </a:lnTo>
                      <a:lnTo>
                        <a:pt x="178" y="2702"/>
                      </a:lnTo>
                      <a:lnTo>
                        <a:pt x="216" y="2761"/>
                      </a:lnTo>
                      <a:lnTo>
                        <a:pt x="283" y="2834"/>
                      </a:lnTo>
                      <a:lnTo>
                        <a:pt x="346" y="2917"/>
                      </a:lnTo>
                      <a:lnTo>
                        <a:pt x="366" y="2981"/>
                      </a:lnTo>
                      <a:lnTo>
                        <a:pt x="356" y="3015"/>
                      </a:lnTo>
                      <a:lnTo>
                        <a:pt x="463" y="3009"/>
                      </a:lnTo>
                      <a:lnTo>
                        <a:pt x="542" y="2967"/>
                      </a:lnTo>
                      <a:lnTo>
                        <a:pt x="637" y="2987"/>
                      </a:lnTo>
                      <a:lnTo>
                        <a:pt x="705" y="2929"/>
                      </a:lnTo>
                      <a:lnTo>
                        <a:pt x="695" y="2876"/>
                      </a:lnTo>
                      <a:lnTo>
                        <a:pt x="859" y="2840"/>
                      </a:lnTo>
                      <a:lnTo>
                        <a:pt x="885" y="2904"/>
                      </a:lnTo>
                      <a:lnTo>
                        <a:pt x="948" y="2951"/>
                      </a:lnTo>
                      <a:lnTo>
                        <a:pt x="970" y="3030"/>
                      </a:lnTo>
                      <a:lnTo>
                        <a:pt x="1053" y="3056"/>
                      </a:lnTo>
                      <a:lnTo>
                        <a:pt x="1133" y="3015"/>
                      </a:lnTo>
                      <a:lnTo>
                        <a:pt x="1303" y="3018"/>
                      </a:lnTo>
                      <a:lnTo>
                        <a:pt x="1344" y="3062"/>
                      </a:lnTo>
                      <a:lnTo>
                        <a:pt x="1497" y="3062"/>
                      </a:lnTo>
                      <a:lnTo>
                        <a:pt x="1560" y="2993"/>
                      </a:lnTo>
                      <a:lnTo>
                        <a:pt x="1671" y="2987"/>
                      </a:lnTo>
                      <a:lnTo>
                        <a:pt x="1667" y="2898"/>
                      </a:lnTo>
                      <a:lnTo>
                        <a:pt x="1750" y="2860"/>
                      </a:lnTo>
                      <a:lnTo>
                        <a:pt x="1905" y="2945"/>
                      </a:lnTo>
                      <a:lnTo>
                        <a:pt x="1968" y="3003"/>
                      </a:lnTo>
                      <a:lnTo>
                        <a:pt x="2051" y="2983"/>
                      </a:lnTo>
                      <a:lnTo>
                        <a:pt x="2200" y="2777"/>
                      </a:lnTo>
                      <a:lnTo>
                        <a:pt x="2295" y="2717"/>
                      </a:lnTo>
                      <a:lnTo>
                        <a:pt x="2285" y="2686"/>
                      </a:lnTo>
                      <a:lnTo>
                        <a:pt x="2285" y="2571"/>
                      </a:lnTo>
                      <a:lnTo>
                        <a:pt x="2237" y="2511"/>
                      </a:lnTo>
                      <a:lnTo>
                        <a:pt x="2358" y="2492"/>
                      </a:lnTo>
                      <a:lnTo>
                        <a:pt x="2364" y="2432"/>
                      </a:lnTo>
                      <a:lnTo>
                        <a:pt x="2475" y="2448"/>
                      </a:lnTo>
                      <a:lnTo>
                        <a:pt x="2453" y="2555"/>
                      </a:lnTo>
                      <a:lnTo>
                        <a:pt x="2469" y="2761"/>
                      </a:lnTo>
                      <a:lnTo>
                        <a:pt x="2542" y="2803"/>
                      </a:lnTo>
                      <a:lnTo>
                        <a:pt x="2622" y="2913"/>
                      </a:lnTo>
                      <a:lnTo>
                        <a:pt x="2602" y="3040"/>
                      </a:lnTo>
                      <a:lnTo>
                        <a:pt x="2633" y="3040"/>
                      </a:lnTo>
                      <a:lnTo>
                        <a:pt x="2645" y="3040"/>
                      </a:lnTo>
                      <a:lnTo>
                        <a:pt x="2645" y="2997"/>
                      </a:lnTo>
                      <a:lnTo>
                        <a:pt x="2661" y="2933"/>
                      </a:lnTo>
                      <a:lnTo>
                        <a:pt x="2669" y="2890"/>
                      </a:lnTo>
                      <a:lnTo>
                        <a:pt x="2661" y="2866"/>
                      </a:lnTo>
                      <a:lnTo>
                        <a:pt x="2661" y="2822"/>
                      </a:lnTo>
                      <a:lnTo>
                        <a:pt x="2677" y="2830"/>
                      </a:lnTo>
                      <a:lnTo>
                        <a:pt x="2689" y="2805"/>
                      </a:lnTo>
                      <a:lnTo>
                        <a:pt x="2717" y="2757"/>
                      </a:lnTo>
                      <a:lnTo>
                        <a:pt x="2742" y="2737"/>
                      </a:lnTo>
                      <a:lnTo>
                        <a:pt x="2786" y="2737"/>
                      </a:lnTo>
                      <a:lnTo>
                        <a:pt x="2806" y="2717"/>
                      </a:lnTo>
                      <a:lnTo>
                        <a:pt x="2826" y="2610"/>
                      </a:lnTo>
                      <a:lnTo>
                        <a:pt x="2845" y="2557"/>
                      </a:lnTo>
                      <a:lnTo>
                        <a:pt x="2984" y="2363"/>
                      </a:lnTo>
                      <a:lnTo>
                        <a:pt x="3020" y="2325"/>
                      </a:lnTo>
                      <a:lnTo>
                        <a:pt x="3053" y="2317"/>
                      </a:lnTo>
                      <a:lnTo>
                        <a:pt x="3081" y="2286"/>
                      </a:lnTo>
                      <a:lnTo>
                        <a:pt x="3152" y="2062"/>
                      </a:lnTo>
                      <a:lnTo>
                        <a:pt x="3152" y="1998"/>
                      </a:lnTo>
                      <a:lnTo>
                        <a:pt x="3140" y="1935"/>
                      </a:lnTo>
                      <a:lnTo>
                        <a:pt x="3140" y="1858"/>
                      </a:lnTo>
                      <a:lnTo>
                        <a:pt x="3156" y="1790"/>
                      </a:lnTo>
                      <a:lnTo>
                        <a:pt x="3184" y="1735"/>
                      </a:lnTo>
                      <a:lnTo>
                        <a:pt x="3220" y="1602"/>
                      </a:lnTo>
                      <a:lnTo>
                        <a:pt x="3231" y="1519"/>
                      </a:lnTo>
                      <a:lnTo>
                        <a:pt x="3231" y="1487"/>
                      </a:lnTo>
                      <a:lnTo>
                        <a:pt x="3247" y="1406"/>
                      </a:lnTo>
                      <a:lnTo>
                        <a:pt x="3263" y="1371"/>
                      </a:lnTo>
                      <a:lnTo>
                        <a:pt x="3315" y="1367"/>
                      </a:lnTo>
                      <a:lnTo>
                        <a:pt x="3350" y="1347"/>
                      </a:lnTo>
                      <a:lnTo>
                        <a:pt x="3368" y="1319"/>
                      </a:lnTo>
                      <a:lnTo>
                        <a:pt x="3451" y="1279"/>
                      </a:lnTo>
                      <a:lnTo>
                        <a:pt x="3483" y="1268"/>
                      </a:lnTo>
                      <a:lnTo>
                        <a:pt x="3534" y="1244"/>
                      </a:lnTo>
                      <a:lnTo>
                        <a:pt x="3562" y="1186"/>
                      </a:lnTo>
                      <a:lnTo>
                        <a:pt x="3570" y="1151"/>
                      </a:lnTo>
                      <a:lnTo>
                        <a:pt x="3558" y="1115"/>
                      </a:lnTo>
                      <a:lnTo>
                        <a:pt x="3538" y="1115"/>
                      </a:lnTo>
                      <a:lnTo>
                        <a:pt x="3527" y="1099"/>
                      </a:lnTo>
                      <a:lnTo>
                        <a:pt x="3507" y="1107"/>
                      </a:lnTo>
                      <a:lnTo>
                        <a:pt x="3491" y="1060"/>
                      </a:lnTo>
                      <a:lnTo>
                        <a:pt x="3463" y="1036"/>
                      </a:lnTo>
                      <a:lnTo>
                        <a:pt x="3435" y="1032"/>
                      </a:lnTo>
                      <a:lnTo>
                        <a:pt x="3376" y="1008"/>
                      </a:lnTo>
                      <a:lnTo>
                        <a:pt x="3354" y="988"/>
                      </a:lnTo>
                      <a:lnTo>
                        <a:pt x="3334" y="960"/>
                      </a:lnTo>
                      <a:lnTo>
                        <a:pt x="3307" y="840"/>
                      </a:lnTo>
                      <a:lnTo>
                        <a:pt x="3295" y="749"/>
                      </a:lnTo>
                      <a:lnTo>
                        <a:pt x="3295" y="616"/>
                      </a:lnTo>
                      <a:lnTo>
                        <a:pt x="3291" y="459"/>
                      </a:lnTo>
                      <a:lnTo>
                        <a:pt x="3303" y="463"/>
                      </a:lnTo>
                      <a:lnTo>
                        <a:pt x="3291" y="436"/>
                      </a:lnTo>
                      <a:lnTo>
                        <a:pt x="3231" y="368"/>
                      </a:lnTo>
                      <a:lnTo>
                        <a:pt x="3228" y="317"/>
                      </a:lnTo>
                      <a:lnTo>
                        <a:pt x="3224" y="255"/>
                      </a:lnTo>
                      <a:lnTo>
                        <a:pt x="3180" y="192"/>
                      </a:lnTo>
                      <a:lnTo>
                        <a:pt x="3140" y="172"/>
                      </a:lnTo>
                      <a:lnTo>
                        <a:pt x="3097" y="121"/>
                      </a:lnTo>
                      <a:lnTo>
                        <a:pt x="3053" y="97"/>
                      </a:lnTo>
                      <a:lnTo>
                        <a:pt x="2996" y="73"/>
                      </a:lnTo>
                      <a:lnTo>
                        <a:pt x="2948" y="0"/>
                      </a:lnTo>
                      <a:lnTo>
                        <a:pt x="2861" y="77"/>
                      </a:lnTo>
                      <a:lnTo>
                        <a:pt x="2806" y="57"/>
                      </a:lnTo>
                      <a:lnTo>
                        <a:pt x="2758" y="180"/>
                      </a:lnTo>
                      <a:lnTo>
                        <a:pt x="2645" y="208"/>
                      </a:lnTo>
                      <a:lnTo>
                        <a:pt x="2614" y="305"/>
                      </a:lnTo>
                      <a:lnTo>
                        <a:pt x="2507" y="313"/>
                      </a:lnTo>
                      <a:lnTo>
                        <a:pt x="2435" y="261"/>
                      </a:lnTo>
                      <a:lnTo>
                        <a:pt x="2055" y="255"/>
                      </a:lnTo>
                      <a:lnTo>
                        <a:pt x="2075" y="212"/>
                      </a:lnTo>
                      <a:lnTo>
                        <a:pt x="2063" y="212"/>
                      </a:lnTo>
                      <a:lnTo>
                        <a:pt x="2055" y="208"/>
                      </a:lnTo>
                      <a:lnTo>
                        <a:pt x="2043" y="208"/>
                      </a:lnTo>
                      <a:lnTo>
                        <a:pt x="2016" y="255"/>
                      </a:lnTo>
                      <a:lnTo>
                        <a:pt x="1905" y="255"/>
                      </a:lnTo>
                      <a:lnTo>
                        <a:pt x="1697" y="255"/>
                      </a:lnTo>
                      <a:lnTo>
                        <a:pt x="1491" y="255"/>
                      </a:lnTo>
                      <a:lnTo>
                        <a:pt x="1283" y="255"/>
                      </a:lnTo>
                      <a:lnTo>
                        <a:pt x="1083" y="255"/>
                      </a:lnTo>
                      <a:lnTo>
                        <a:pt x="877" y="255"/>
                      </a:lnTo>
                      <a:lnTo>
                        <a:pt x="669" y="255"/>
                      </a:lnTo>
                      <a:lnTo>
                        <a:pt x="669" y="463"/>
                      </a:lnTo>
                      <a:lnTo>
                        <a:pt x="669" y="695"/>
                      </a:lnTo>
                      <a:lnTo>
                        <a:pt x="465" y="695"/>
                      </a:lnTo>
                      <a:lnTo>
                        <a:pt x="465" y="824"/>
                      </a:lnTo>
                      <a:lnTo>
                        <a:pt x="465" y="1044"/>
                      </a:lnTo>
                      <a:lnTo>
                        <a:pt x="465" y="1256"/>
                      </a:lnTo>
                      <a:lnTo>
                        <a:pt x="465" y="1472"/>
                      </a:lnTo>
                      <a:lnTo>
                        <a:pt x="457" y="1664"/>
                      </a:lnTo>
                      <a:lnTo>
                        <a:pt x="434" y="1668"/>
                      </a:lnTo>
                      <a:lnTo>
                        <a:pt x="319" y="1668"/>
                      </a:lnTo>
                      <a:lnTo>
                        <a:pt x="283" y="1672"/>
                      </a:lnTo>
                      <a:lnTo>
                        <a:pt x="236" y="1679"/>
                      </a:lnTo>
                      <a:lnTo>
                        <a:pt x="232" y="1683"/>
                      </a:lnTo>
                      <a:lnTo>
                        <a:pt x="220" y="1719"/>
                      </a:lnTo>
                      <a:lnTo>
                        <a:pt x="216" y="1763"/>
                      </a:lnTo>
                      <a:lnTo>
                        <a:pt x="200" y="1806"/>
                      </a:lnTo>
                      <a:lnTo>
                        <a:pt x="154" y="1874"/>
                      </a:lnTo>
                      <a:lnTo>
                        <a:pt x="91" y="1943"/>
                      </a:lnTo>
                      <a:lnTo>
                        <a:pt x="91" y="1994"/>
                      </a:lnTo>
                      <a:lnTo>
                        <a:pt x="95" y="2026"/>
                      </a:lnTo>
                      <a:lnTo>
                        <a:pt x="91" y="2046"/>
                      </a:lnTo>
                      <a:lnTo>
                        <a:pt x="87" y="2050"/>
                      </a:lnTo>
                      <a:lnTo>
                        <a:pt x="55" y="2070"/>
                      </a:lnTo>
                      <a:lnTo>
                        <a:pt x="43" y="2086"/>
                      </a:lnTo>
                      <a:lnTo>
                        <a:pt x="36" y="2125"/>
                      </a:lnTo>
                      <a:lnTo>
                        <a:pt x="36" y="2179"/>
                      </a:lnTo>
                      <a:lnTo>
                        <a:pt x="28" y="2214"/>
                      </a:lnTo>
                      <a:lnTo>
                        <a:pt x="4" y="2258"/>
                      </a:lnTo>
                      <a:lnTo>
                        <a:pt x="0" y="2278"/>
                      </a:lnTo>
                      <a:lnTo>
                        <a:pt x="0" y="2341"/>
                      </a:lnTo>
                      <a:lnTo>
                        <a:pt x="12" y="2341"/>
                      </a:lnTo>
                      <a:lnTo>
                        <a:pt x="32" y="2337"/>
                      </a:lnTo>
                      <a:lnTo>
                        <a:pt x="95" y="2321"/>
                      </a:lnTo>
                      <a:lnTo>
                        <a:pt x="91" y="2383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GB" sz="70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Route Information</a:t>
            </a:r>
            <a:endParaRPr lang="ko-KR" altLang="en-US"/>
          </a:p>
        </p:txBody>
      </p:sp>
      <p:sp>
        <p:nvSpPr>
          <p:cNvPr id="425" name="텍스트 개체 틀 2">
            <a:extLst>
              <a:ext uri="{FF2B5EF4-FFF2-40B4-BE49-F238E27FC236}">
                <a16:creationId xmlns:a16="http://schemas.microsoft.com/office/drawing/2014/main" id="{C6E1933B-A8C6-4399-AAE8-8FACC66D73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/>
              <a:t>Understanding of the Target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A00A11-AEEF-4130-B2DB-154BFF519307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사선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척을 운용하고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각각 동남아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중동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호주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미국 및 동아시아를 연결하는 항로를 취하고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2020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E1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LPG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선을 활용한 운송계약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(T/C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을 신규로 체결하면서 사업 포트폴리오 다각화에 성공하였고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과거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최대 공급처 및 수요처가 중동과 아시아태평양 지역에 위치하여 해상 교역 거리가 비교적 짧았던 반면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최근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미국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셰일가스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생산량 증가로 인하여 태평양과 대서양을 가로지르는 교역량이 점차 증가할 것으로 예상됩니다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E0176F1-347C-4863-B231-0B50CFF82FE9}"/>
              </a:ext>
            </a:extLst>
          </p:cNvPr>
          <p:cNvGraphicFramePr>
            <a:graphicFrameLocks noGrp="1"/>
          </p:cNvGraphicFramePr>
          <p:nvPr/>
        </p:nvGraphicFramePr>
        <p:xfrm>
          <a:off x="488950" y="4174918"/>
          <a:ext cx="8919334" cy="1560935"/>
        </p:xfrm>
        <a:graphic>
          <a:graphicData uri="http://schemas.openxmlformats.org/drawingml/2006/table">
            <a:tbl>
              <a:tblPr/>
              <a:tblGrid>
                <a:gridCol w="262402">
                  <a:extLst>
                    <a:ext uri="{9D8B030D-6E8A-4147-A177-3AD203B41FA5}">
                      <a16:colId xmlns:a16="http://schemas.microsoft.com/office/drawing/2014/main" val="1752032135"/>
                    </a:ext>
                  </a:extLst>
                </a:gridCol>
                <a:gridCol w="721610">
                  <a:extLst>
                    <a:ext uri="{9D8B030D-6E8A-4147-A177-3AD203B41FA5}">
                      <a16:colId xmlns:a16="http://schemas.microsoft.com/office/drawing/2014/main" val="4208005172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146439958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592512000"/>
                    </a:ext>
                  </a:extLst>
                </a:gridCol>
                <a:gridCol w="442806">
                  <a:extLst>
                    <a:ext uri="{9D8B030D-6E8A-4147-A177-3AD203B41FA5}">
                      <a16:colId xmlns:a16="http://schemas.microsoft.com/office/drawing/2014/main" val="2916735297"/>
                    </a:ext>
                  </a:extLst>
                </a:gridCol>
                <a:gridCol w="442806">
                  <a:extLst>
                    <a:ext uri="{9D8B030D-6E8A-4147-A177-3AD203B41FA5}">
                      <a16:colId xmlns:a16="http://schemas.microsoft.com/office/drawing/2014/main" val="1022648191"/>
                    </a:ext>
                  </a:extLst>
                </a:gridCol>
                <a:gridCol w="1346866">
                  <a:extLst>
                    <a:ext uri="{9D8B030D-6E8A-4147-A177-3AD203B41FA5}">
                      <a16:colId xmlns:a16="http://schemas.microsoft.com/office/drawing/2014/main" val="1963435999"/>
                    </a:ext>
                  </a:extLst>
                </a:gridCol>
                <a:gridCol w="1049613">
                  <a:extLst>
                    <a:ext uri="{9D8B030D-6E8A-4147-A177-3AD203B41FA5}">
                      <a16:colId xmlns:a16="http://schemas.microsoft.com/office/drawing/2014/main" val="3269390658"/>
                    </a:ext>
                  </a:extLst>
                </a:gridCol>
                <a:gridCol w="442806">
                  <a:extLst>
                    <a:ext uri="{9D8B030D-6E8A-4147-A177-3AD203B41FA5}">
                      <a16:colId xmlns:a16="http://schemas.microsoft.com/office/drawing/2014/main" val="2182341506"/>
                    </a:ext>
                  </a:extLst>
                </a:gridCol>
                <a:gridCol w="557606">
                  <a:extLst>
                    <a:ext uri="{9D8B030D-6E8A-4147-A177-3AD203B41FA5}">
                      <a16:colId xmlns:a16="http://schemas.microsoft.com/office/drawing/2014/main" val="1919360019"/>
                    </a:ext>
                  </a:extLst>
                </a:gridCol>
                <a:gridCol w="369004">
                  <a:extLst>
                    <a:ext uri="{9D8B030D-6E8A-4147-A177-3AD203B41FA5}">
                      <a16:colId xmlns:a16="http://schemas.microsoft.com/office/drawing/2014/main" val="2733652674"/>
                    </a:ext>
                  </a:extLst>
                </a:gridCol>
                <a:gridCol w="541206">
                  <a:extLst>
                    <a:ext uri="{9D8B030D-6E8A-4147-A177-3AD203B41FA5}">
                      <a16:colId xmlns:a16="http://schemas.microsoft.com/office/drawing/2014/main" val="364864406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866060857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154058452"/>
                    </a:ext>
                  </a:extLst>
                </a:gridCol>
                <a:gridCol w="762609">
                  <a:extLst>
                    <a:ext uri="{9D8B030D-6E8A-4147-A177-3AD203B41FA5}">
                      <a16:colId xmlns:a16="http://schemas.microsoft.com/office/drawing/2014/main" val="4267108662"/>
                    </a:ext>
                  </a:extLst>
                </a:gridCol>
              </a:tblGrid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Vessel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보유방식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Shipper</a:t>
                      </a:r>
                      <a:r>
                        <a:rPr lang="en-US" sz="700" b="1" i="0" u="none" strike="noStrike" baseline="300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계약방식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노선구분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주요 선적지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주요 양하지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화물종류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Tank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DWT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계약시작일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계약종료일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 </a:t>
                      </a: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항차수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 평균 수송량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252289"/>
                  </a:ext>
                </a:extLst>
              </a:tr>
              <a:tr h="242375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동남아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인도네시아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DSLNG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Terminal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인도네시아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DSLNG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일본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DSLNG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Moss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71,910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1994-06</a:t>
                      </a:r>
                      <a:b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2015-07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2014-06</a:t>
                      </a:r>
                      <a:r>
                        <a:rPr lang="en-US" altLang="ko-KR" sz="7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b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2027-12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  <a:b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125K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302934"/>
                  </a:ext>
                </a:extLst>
              </a:tr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r>
                        <a:rPr lang="en-US" sz="7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호주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GLNG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Moss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71,684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1996-11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2022-12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125K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2366368"/>
                  </a:ext>
                </a:extLst>
              </a:tr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카타르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Ras Laffan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Moss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77,584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1999-07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035546"/>
                  </a:ext>
                </a:extLst>
              </a:tr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카타르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Ras Laffan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Moss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77,591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2000-01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6480613"/>
                  </a:ext>
                </a:extLst>
              </a:tr>
              <a:tr h="91374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오만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Qalhat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Moss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77,565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2000-03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867974"/>
                  </a:ext>
                </a:extLst>
              </a:tr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오만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Qalhat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Moss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77,513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2000-07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2024-12</a:t>
                      </a:r>
                      <a:r>
                        <a:rPr lang="en-US" altLang="ko-KR" sz="7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(*4)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359178"/>
                  </a:ext>
                </a:extLst>
              </a:tr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Sabine Pass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Membrane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98,344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2017-05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2037-05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171K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497083"/>
                  </a:ext>
                </a:extLst>
              </a:tr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Sabine Pass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Membrane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98,344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2017-06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2037-06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171K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290547"/>
                  </a:ext>
                </a:extLst>
              </a:tr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 Sovereign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Partial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호주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GLNG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Moss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72,021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1994-12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2015-12</a:t>
                      </a:r>
                      <a:r>
                        <a:rPr lang="en-US" altLang="ko-KR" sz="7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en-US" altLang="ko-KR" sz="7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125K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2166932"/>
                  </a:ext>
                </a:extLst>
              </a:tr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 Pyeongtaek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Partial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호주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GLNG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한국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 Terminal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Membrane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71,041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1995-09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2015-12</a:t>
                      </a:r>
                      <a:r>
                        <a:rPr lang="en-US" altLang="ko-KR" sz="7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en-US" altLang="ko-KR" sz="7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128K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59660"/>
                  </a:ext>
                </a:extLst>
              </a:tr>
              <a:tr h="121188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Worldwide (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화주 지정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LPG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LPG Carrier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54,223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2020-09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2027-09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84.6K CBM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049575"/>
                  </a:ext>
                </a:extLst>
              </a:tr>
            </a:tbl>
          </a:graphicData>
        </a:graphic>
      </p:graphicFrame>
      <p:grpSp>
        <p:nvGrpSpPr>
          <p:cNvPr id="1371" name="그룹 1370">
            <a:extLst>
              <a:ext uri="{FF2B5EF4-FFF2-40B4-BE49-F238E27FC236}">
                <a16:creationId xmlns:a16="http://schemas.microsoft.com/office/drawing/2014/main" id="{5EDA4624-E53C-43F3-8666-46963A3E1535}"/>
              </a:ext>
            </a:extLst>
          </p:cNvPr>
          <p:cNvGrpSpPr/>
          <p:nvPr/>
        </p:nvGrpSpPr>
        <p:grpSpPr>
          <a:xfrm>
            <a:off x="2657823" y="2706007"/>
            <a:ext cx="2013035" cy="1055192"/>
            <a:chOff x="2675337" y="2804221"/>
            <a:chExt cx="2013035" cy="1055192"/>
          </a:xfrm>
        </p:grpSpPr>
        <p:sp>
          <p:nvSpPr>
            <p:cNvPr id="1350" name="Freeform 6">
              <a:extLst>
                <a:ext uri="{FF2B5EF4-FFF2-40B4-BE49-F238E27FC236}">
                  <a16:creationId xmlns:a16="http://schemas.microsoft.com/office/drawing/2014/main" id="{E1C91C46-5260-4811-A8A5-2FFBEDCB85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04446" y="3113548"/>
              <a:ext cx="108000" cy="144000"/>
            </a:xfrm>
            <a:custGeom>
              <a:avLst/>
              <a:gdLst/>
              <a:ahLst/>
              <a:cxnLst>
                <a:cxn ang="0">
                  <a:pos x="238" y="192"/>
                </a:cxn>
                <a:cxn ang="0">
                  <a:pos x="252" y="162"/>
                </a:cxn>
                <a:cxn ang="0">
                  <a:pos x="256" y="128"/>
                </a:cxn>
                <a:cxn ang="0">
                  <a:pos x="256" y="114"/>
                </a:cxn>
                <a:cxn ang="0">
                  <a:pos x="250" y="90"/>
                </a:cxn>
                <a:cxn ang="0">
                  <a:pos x="240" y="66"/>
                </a:cxn>
                <a:cxn ang="0">
                  <a:pos x="218" y="38"/>
                </a:cxn>
                <a:cxn ang="0">
                  <a:pos x="190" y="16"/>
                </a:cxn>
                <a:cxn ang="0">
                  <a:pos x="166" y="6"/>
                </a:cxn>
                <a:cxn ang="0">
                  <a:pos x="142" y="0"/>
                </a:cxn>
                <a:cxn ang="0">
                  <a:pos x="128" y="0"/>
                </a:cxn>
                <a:cxn ang="0">
                  <a:pos x="102" y="2"/>
                </a:cxn>
                <a:cxn ang="0">
                  <a:pos x="78" y="10"/>
                </a:cxn>
                <a:cxn ang="0">
                  <a:pos x="56" y="22"/>
                </a:cxn>
                <a:cxn ang="0">
                  <a:pos x="22" y="56"/>
                </a:cxn>
                <a:cxn ang="0">
                  <a:pos x="10" y="78"/>
                </a:cxn>
                <a:cxn ang="0">
                  <a:pos x="2" y="102"/>
                </a:cxn>
                <a:cxn ang="0">
                  <a:pos x="0" y="128"/>
                </a:cxn>
                <a:cxn ang="0">
                  <a:pos x="2" y="146"/>
                </a:cxn>
                <a:cxn ang="0">
                  <a:pos x="10" y="178"/>
                </a:cxn>
                <a:cxn ang="0">
                  <a:pos x="122" y="380"/>
                </a:cxn>
                <a:cxn ang="0">
                  <a:pos x="124" y="382"/>
                </a:cxn>
                <a:cxn ang="0">
                  <a:pos x="128" y="384"/>
                </a:cxn>
                <a:cxn ang="0">
                  <a:pos x="134" y="380"/>
                </a:cxn>
                <a:cxn ang="0">
                  <a:pos x="128" y="80"/>
                </a:cxn>
                <a:cxn ang="0">
                  <a:pos x="138" y="80"/>
                </a:cxn>
                <a:cxn ang="0">
                  <a:pos x="156" y="88"/>
                </a:cxn>
                <a:cxn ang="0">
                  <a:pos x="168" y="100"/>
                </a:cxn>
                <a:cxn ang="0">
                  <a:pos x="176" y="118"/>
                </a:cxn>
                <a:cxn ang="0">
                  <a:pos x="176" y="128"/>
                </a:cxn>
                <a:cxn ang="0">
                  <a:pos x="172" y="146"/>
                </a:cxn>
                <a:cxn ang="0">
                  <a:pos x="162" y="162"/>
                </a:cxn>
                <a:cxn ang="0">
                  <a:pos x="146" y="172"/>
                </a:cxn>
                <a:cxn ang="0">
                  <a:pos x="128" y="176"/>
                </a:cxn>
                <a:cxn ang="0">
                  <a:pos x="118" y="176"/>
                </a:cxn>
                <a:cxn ang="0">
                  <a:pos x="100" y="168"/>
                </a:cxn>
                <a:cxn ang="0">
                  <a:pos x="88" y="156"/>
                </a:cxn>
                <a:cxn ang="0">
                  <a:pos x="80" y="138"/>
                </a:cxn>
                <a:cxn ang="0">
                  <a:pos x="80" y="128"/>
                </a:cxn>
                <a:cxn ang="0">
                  <a:pos x="84" y="110"/>
                </a:cxn>
                <a:cxn ang="0">
                  <a:pos x="94" y="94"/>
                </a:cxn>
                <a:cxn ang="0">
                  <a:pos x="110" y="84"/>
                </a:cxn>
                <a:cxn ang="0">
                  <a:pos x="128" y="80"/>
                </a:cxn>
              </a:cxnLst>
              <a:rect l="0" t="0" r="r" b="b"/>
              <a:pathLst>
                <a:path w="256" h="384">
                  <a:moveTo>
                    <a:pt x="238" y="192"/>
                  </a:moveTo>
                  <a:lnTo>
                    <a:pt x="238" y="192"/>
                  </a:lnTo>
                  <a:lnTo>
                    <a:pt x="246" y="178"/>
                  </a:lnTo>
                  <a:lnTo>
                    <a:pt x="252" y="162"/>
                  </a:lnTo>
                  <a:lnTo>
                    <a:pt x="254" y="146"/>
                  </a:lnTo>
                  <a:lnTo>
                    <a:pt x="256" y="128"/>
                  </a:lnTo>
                  <a:lnTo>
                    <a:pt x="256" y="128"/>
                  </a:lnTo>
                  <a:lnTo>
                    <a:pt x="256" y="114"/>
                  </a:lnTo>
                  <a:lnTo>
                    <a:pt x="254" y="102"/>
                  </a:lnTo>
                  <a:lnTo>
                    <a:pt x="250" y="90"/>
                  </a:lnTo>
                  <a:lnTo>
                    <a:pt x="246" y="78"/>
                  </a:lnTo>
                  <a:lnTo>
                    <a:pt x="240" y="66"/>
                  </a:lnTo>
                  <a:lnTo>
                    <a:pt x="234" y="56"/>
                  </a:lnTo>
                  <a:lnTo>
                    <a:pt x="218" y="38"/>
                  </a:lnTo>
                  <a:lnTo>
                    <a:pt x="200" y="22"/>
                  </a:lnTo>
                  <a:lnTo>
                    <a:pt x="190" y="16"/>
                  </a:lnTo>
                  <a:lnTo>
                    <a:pt x="178" y="10"/>
                  </a:lnTo>
                  <a:lnTo>
                    <a:pt x="166" y="6"/>
                  </a:lnTo>
                  <a:lnTo>
                    <a:pt x="154" y="2"/>
                  </a:lnTo>
                  <a:lnTo>
                    <a:pt x="142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14" y="0"/>
                  </a:lnTo>
                  <a:lnTo>
                    <a:pt x="102" y="2"/>
                  </a:lnTo>
                  <a:lnTo>
                    <a:pt x="90" y="6"/>
                  </a:lnTo>
                  <a:lnTo>
                    <a:pt x="78" y="10"/>
                  </a:lnTo>
                  <a:lnTo>
                    <a:pt x="66" y="16"/>
                  </a:lnTo>
                  <a:lnTo>
                    <a:pt x="56" y="22"/>
                  </a:lnTo>
                  <a:lnTo>
                    <a:pt x="38" y="38"/>
                  </a:lnTo>
                  <a:lnTo>
                    <a:pt x="22" y="56"/>
                  </a:lnTo>
                  <a:lnTo>
                    <a:pt x="16" y="66"/>
                  </a:lnTo>
                  <a:lnTo>
                    <a:pt x="10" y="78"/>
                  </a:lnTo>
                  <a:lnTo>
                    <a:pt x="6" y="90"/>
                  </a:lnTo>
                  <a:lnTo>
                    <a:pt x="2" y="102"/>
                  </a:lnTo>
                  <a:lnTo>
                    <a:pt x="0" y="114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2" y="146"/>
                  </a:lnTo>
                  <a:lnTo>
                    <a:pt x="4" y="162"/>
                  </a:lnTo>
                  <a:lnTo>
                    <a:pt x="10" y="178"/>
                  </a:lnTo>
                  <a:lnTo>
                    <a:pt x="18" y="192"/>
                  </a:lnTo>
                  <a:lnTo>
                    <a:pt x="122" y="380"/>
                  </a:lnTo>
                  <a:lnTo>
                    <a:pt x="122" y="380"/>
                  </a:lnTo>
                  <a:lnTo>
                    <a:pt x="124" y="382"/>
                  </a:lnTo>
                  <a:lnTo>
                    <a:pt x="128" y="384"/>
                  </a:lnTo>
                  <a:lnTo>
                    <a:pt x="128" y="384"/>
                  </a:lnTo>
                  <a:lnTo>
                    <a:pt x="132" y="382"/>
                  </a:lnTo>
                  <a:lnTo>
                    <a:pt x="134" y="380"/>
                  </a:lnTo>
                  <a:lnTo>
                    <a:pt x="238" y="192"/>
                  </a:lnTo>
                  <a:close/>
                  <a:moveTo>
                    <a:pt x="128" y="80"/>
                  </a:moveTo>
                  <a:lnTo>
                    <a:pt x="128" y="80"/>
                  </a:lnTo>
                  <a:lnTo>
                    <a:pt x="138" y="80"/>
                  </a:lnTo>
                  <a:lnTo>
                    <a:pt x="146" y="84"/>
                  </a:lnTo>
                  <a:lnTo>
                    <a:pt x="156" y="88"/>
                  </a:lnTo>
                  <a:lnTo>
                    <a:pt x="162" y="94"/>
                  </a:lnTo>
                  <a:lnTo>
                    <a:pt x="168" y="100"/>
                  </a:lnTo>
                  <a:lnTo>
                    <a:pt x="172" y="110"/>
                  </a:lnTo>
                  <a:lnTo>
                    <a:pt x="176" y="118"/>
                  </a:lnTo>
                  <a:lnTo>
                    <a:pt x="176" y="128"/>
                  </a:lnTo>
                  <a:lnTo>
                    <a:pt x="176" y="128"/>
                  </a:lnTo>
                  <a:lnTo>
                    <a:pt x="176" y="138"/>
                  </a:lnTo>
                  <a:lnTo>
                    <a:pt x="172" y="146"/>
                  </a:lnTo>
                  <a:lnTo>
                    <a:pt x="168" y="156"/>
                  </a:lnTo>
                  <a:lnTo>
                    <a:pt x="162" y="162"/>
                  </a:lnTo>
                  <a:lnTo>
                    <a:pt x="156" y="168"/>
                  </a:lnTo>
                  <a:lnTo>
                    <a:pt x="146" y="172"/>
                  </a:lnTo>
                  <a:lnTo>
                    <a:pt x="138" y="176"/>
                  </a:lnTo>
                  <a:lnTo>
                    <a:pt x="128" y="176"/>
                  </a:lnTo>
                  <a:lnTo>
                    <a:pt x="128" y="176"/>
                  </a:lnTo>
                  <a:lnTo>
                    <a:pt x="118" y="176"/>
                  </a:lnTo>
                  <a:lnTo>
                    <a:pt x="110" y="172"/>
                  </a:lnTo>
                  <a:lnTo>
                    <a:pt x="100" y="168"/>
                  </a:lnTo>
                  <a:lnTo>
                    <a:pt x="94" y="162"/>
                  </a:lnTo>
                  <a:lnTo>
                    <a:pt x="88" y="156"/>
                  </a:lnTo>
                  <a:lnTo>
                    <a:pt x="84" y="146"/>
                  </a:lnTo>
                  <a:lnTo>
                    <a:pt x="80" y="138"/>
                  </a:lnTo>
                  <a:lnTo>
                    <a:pt x="80" y="128"/>
                  </a:lnTo>
                  <a:lnTo>
                    <a:pt x="80" y="128"/>
                  </a:lnTo>
                  <a:lnTo>
                    <a:pt x="80" y="118"/>
                  </a:lnTo>
                  <a:lnTo>
                    <a:pt x="84" y="110"/>
                  </a:lnTo>
                  <a:lnTo>
                    <a:pt x="88" y="100"/>
                  </a:lnTo>
                  <a:lnTo>
                    <a:pt x="94" y="94"/>
                  </a:lnTo>
                  <a:lnTo>
                    <a:pt x="100" y="88"/>
                  </a:lnTo>
                  <a:lnTo>
                    <a:pt x="110" y="84"/>
                  </a:lnTo>
                  <a:lnTo>
                    <a:pt x="118" y="80"/>
                  </a:lnTo>
                  <a:lnTo>
                    <a:pt x="128" y="80"/>
                  </a:lnTo>
                  <a:lnTo>
                    <a:pt x="128" y="80"/>
                  </a:lnTo>
                  <a:close/>
                </a:path>
              </a:pathLst>
            </a:custGeom>
            <a:solidFill>
              <a:srgbClr val="00338D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370" name="그룹 1369">
              <a:extLst>
                <a:ext uri="{FF2B5EF4-FFF2-40B4-BE49-F238E27FC236}">
                  <a16:creationId xmlns:a16="http://schemas.microsoft.com/office/drawing/2014/main" id="{109977ED-CFCC-4796-99CA-D7A22AD5419A}"/>
                </a:ext>
              </a:extLst>
            </p:cNvPr>
            <p:cNvGrpSpPr/>
            <p:nvPr/>
          </p:nvGrpSpPr>
          <p:grpSpPr>
            <a:xfrm>
              <a:off x="2675337" y="2804221"/>
              <a:ext cx="2013035" cy="1055192"/>
              <a:chOff x="2675337" y="2804221"/>
              <a:chExt cx="2013035" cy="1055192"/>
            </a:xfrm>
          </p:grpSpPr>
          <p:grpSp>
            <p:nvGrpSpPr>
              <p:cNvPr id="1342" name="Group 97">
                <a:extLst>
                  <a:ext uri="{FF2B5EF4-FFF2-40B4-BE49-F238E27FC236}">
                    <a16:creationId xmlns:a16="http://schemas.microsoft.com/office/drawing/2014/main" id="{9BB15B2F-89C9-46DA-BCF5-654A11348789}"/>
                  </a:ext>
                </a:extLst>
              </p:cNvPr>
              <p:cNvGrpSpPr/>
              <p:nvPr/>
            </p:nvGrpSpPr>
            <p:grpSpPr>
              <a:xfrm>
                <a:off x="4159600" y="2804221"/>
                <a:ext cx="108000" cy="144000"/>
                <a:chOff x="2725738" y="2274888"/>
                <a:chExt cx="406400" cy="609600"/>
              </a:xfrm>
              <a:solidFill>
                <a:srgbClr val="00A3A1"/>
              </a:solidFill>
            </p:grpSpPr>
            <p:sp>
              <p:nvSpPr>
                <p:cNvPr id="1343" name="Freeform 94">
                  <a:extLst>
                    <a:ext uri="{FF2B5EF4-FFF2-40B4-BE49-F238E27FC236}">
                      <a16:creationId xmlns:a16="http://schemas.microsoft.com/office/drawing/2014/main" id="{070C307C-F3DF-4777-A333-23B8967F692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725738" y="2274888"/>
                  <a:ext cx="406400" cy="609600"/>
                </a:xfrm>
                <a:custGeom>
                  <a:avLst/>
                  <a:gdLst/>
                  <a:ahLst/>
                  <a:cxnLst>
                    <a:cxn ang="0">
                      <a:pos x="256" y="128"/>
                    </a:cxn>
                    <a:cxn ang="0">
                      <a:pos x="254" y="102"/>
                    </a:cxn>
                    <a:cxn ang="0">
                      <a:pos x="246" y="78"/>
                    </a:cxn>
                    <a:cxn ang="0">
                      <a:pos x="234" y="56"/>
                    </a:cxn>
                    <a:cxn ang="0">
                      <a:pos x="200" y="22"/>
                    </a:cxn>
                    <a:cxn ang="0">
                      <a:pos x="178" y="10"/>
                    </a:cxn>
                    <a:cxn ang="0">
                      <a:pos x="154" y="2"/>
                    </a:cxn>
                    <a:cxn ang="0">
                      <a:pos x="128" y="0"/>
                    </a:cxn>
                    <a:cxn ang="0">
                      <a:pos x="114" y="0"/>
                    </a:cxn>
                    <a:cxn ang="0">
                      <a:pos x="90" y="6"/>
                    </a:cxn>
                    <a:cxn ang="0">
                      <a:pos x="66" y="16"/>
                    </a:cxn>
                    <a:cxn ang="0">
                      <a:pos x="38" y="38"/>
                    </a:cxn>
                    <a:cxn ang="0">
                      <a:pos x="16" y="66"/>
                    </a:cxn>
                    <a:cxn ang="0">
                      <a:pos x="6" y="90"/>
                    </a:cxn>
                    <a:cxn ang="0">
                      <a:pos x="0" y="114"/>
                    </a:cxn>
                    <a:cxn ang="0">
                      <a:pos x="0" y="128"/>
                    </a:cxn>
                    <a:cxn ang="0">
                      <a:pos x="4" y="162"/>
                    </a:cxn>
                    <a:cxn ang="0">
                      <a:pos x="18" y="192"/>
                    </a:cxn>
                    <a:cxn ang="0">
                      <a:pos x="128" y="384"/>
                    </a:cxn>
                    <a:cxn ang="0">
                      <a:pos x="238" y="192"/>
                    </a:cxn>
                    <a:cxn ang="0">
                      <a:pos x="246" y="178"/>
                    </a:cxn>
                    <a:cxn ang="0">
                      <a:pos x="254" y="146"/>
                    </a:cxn>
                    <a:cxn ang="0">
                      <a:pos x="256" y="128"/>
                    </a:cxn>
                    <a:cxn ang="0">
                      <a:pos x="128" y="210"/>
                    </a:cxn>
                    <a:cxn ang="0">
                      <a:pos x="96" y="204"/>
                    </a:cxn>
                    <a:cxn ang="0">
                      <a:pos x="70" y="186"/>
                    </a:cxn>
                    <a:cxn ang="0">
                      <a:pos x="52" y="160"/>
                    </a:cxn>
                    <a:cxn ang="0">
                      <a:pos x="46" y="128"/>
                    </a:cxn>
                    <a:cxn ang="0">
                      <a:pos x="48" y="112"/>
                    </a:cxn>
                    <a:cxn ang="0">
                      <a:pos x="60" y="82"/>
                    </a:cxn>
                    <a:cxn ang="0">
                      <a:pos x="82" y="60"/>
                    </a:cxn>
                    <a:cxn ang="0">
                      <a:pos x="112" y="48"/>
                    </a:cxn>
                    <a:cxn ang="0">
                      <a:pos x="128" y="46"/>
                    </a:cxn>
                    <a:cxn ang="0">
                      <a:pos x="160" y="52"/>
                    </a:cxn>
                    <a:cxn ang="0">
                      <a:pos x="186" y="70"/>
                    </a:cxn>
                    <a:cxn ang="0">
                      <a:pos x="204" y="96"/>
                    </a:cxn>
                    <a:cxn ang="0">
                      <a:pos x="210" y="128"/>
                    </a:cxn>
                    <a:cxn ang="0">
                      <a:pos x="208" y="144"/>
                    </a:cxn>
                    <a:cxn ang="0">
                      <a:pos x="196" y="174"/>
                    </a:cxn>
                    <a:cxn ang="0">
                      <a:pos x="174" y="196"/>
                    </a:cxn>
                    <a:cxn ang="0">
                      <a:pos x="144" y="208"/>
                    </a:cxn>
                    <a:cxn ang="0">
                      <a:pos x="128" y="210"/>
                    </a:cxn>
                  </a:cxnLst>
                  <a:rect l="0" t="0" r="r" b="b"/>
                  <a:pathLst>
                    <a:path w="256" h="384">
                      <a:moveTo>
                        <a:pt x="256" y="128"/>
                      </a:moveTo>
                      <a:lnTo>
                        <a:pt x="256" y="128"/>
                      </a:lnTo>
                      <a:lnTo>
                        <a:pt x="256" y="114"/>
                      </a:lnTo>
                      <a:lnTo>
                        <a:pt x="254" y="102"/>
                      </a:lnTo>
                      <a:lnTo>
                        <a:pt x="250" y="90"/>
                      </a:lnTo>
                      <a:lnTo>
                        <a:pt x="246" y="78"/>
                      </a:lnTo>
                      <a:lnTo>
                        <a:pt x="240" y="66"/>
                      </a:lnTo>
                      <a:lnTo>
                        <a:pt x="234" y="56"/>
                      </a:lnTo>
                      <a:lnTo>
                        <a:pt x="218" y="38"/>
                      </a:lnTo>
                      <a:lnTo>
                        <a:pt x="200" y="22"/>
                      </a:lnTo>
                      <a:lnTo>
                        <a:pt x="190" y="16"/>
                      </a:lnTo>
                      <a:lnTo>
                        <a:pt x="178" y="10"/>
                      </a:lnTo>
                      <a:lnTo>
                        <a:pt x="166" y="6"/>
                      </a:lnTo>
                      <a:lnTo>
                        <a:pt x="154" y="2"/>
                      </a:lnTo>
                      <a:lnTo>
                        <a:pt x="142" y="0"/>
                      </a:lnTo>
                      <a:lnTo>
                        <a:pt x="128" y="0"/>
                      </a:lnTo>
                      <a:lnTo>
                        <a:pt x="128" y="0"/>
                      </a:lnTo>
                      <a:lnTo>
                        <a:pt x="114" y="0"/>
                      </a:lnTo>
                      <a:lnTo>
                        <a:pt x="102" y="2"/>
                      </a:lnTo>
                      <a:lnTo>
                        <a:pt x="90" y="6"/>
                      </a:lnTo>
                      <a:lnTo>
                        <a:pt x="78" y="10"/>
                      </a:lnTo>
                      <a:lnTo>
                        <a:pt x="66" y="16"/>
                      </a:lnTo>
                      <a:lnTo>
                        <a:pt x="56" y="22"/>
                      </a:lnTo>
                      <a:lnTo>
                        <a:pt x="38" y="38"/>
                      </a:lnTo>
                      <a:lnTo>
                        <a:pt x="22" y="56"/>
                      </a:lnTo>
                      <a:lnTo>
                        <a:pt x="16" y="66"/>
                      </a:lnTo>
                      <a:lnTo>
                        <a:pt x="10" y="78"/>
                      </a:lnTo>
                      <a:lnTo>
                        <a:pt x="6" y="90"/>
                      </a:lnTo>
                      <a:lnTo>
                        <a:pt x="2" y="102"/>
                      </a:lnTo>
                      <a:lnTo>
                        <a:pt x="0" y="114"/>
                      </a:lnTo>
                      <a:lnTo>
                        <a:pt x="0" y="128"/>
                      </a:lnTo>
                      <a:lnTo>
                        <a:pt x="0" y="128"/>
                      </a:lnTo>
                      <a:lnTo>
                        <a:pt x="2" y="146"/>
                      </a:lnTo>
                      <a:lnTo>
                        <a:pt x="4" y="162"/>
                      </a:lnTo>
                      <a:lnTo>
                        <a:pt x="10" y="178"/>
                      </a:lnTo>
                      <a:lnTo>
                        <a:pt x="18" y="192"/>
                      </a:lnTo>
                      <a:lnTo>
                        <a:pt x="18" y="192"/>
                      </a:lnTo>
                      <a:lnTo>
                        <a:pt x="128" y="384"/>
                      </a:lnTo>
                      <a:lnTo>
                        <a:pt x="238" y="192"/>
                      </a:lnTo>
                      <a:lnTo>
                        <a:pt x="238" y="192"/>
                      </a:lnTo>
                      <a:lnTo>
                        <a:pt x="238" y="192"/>
                      </a:lnTo>
                      <a:lnTo>
                        <a:pt x="246" y="178"/>
                      </a:lnTo>
                      <a:lnTo>
                        <a:pt x="252" y="162"/>
                      </a:lnTo>
                      <a:lnTo>
                        <a:pt x="254" y="146"/>
                      </a:lnTo>
                      <a:lnTo>
                        <a:pt x="256" y="128"/>
                      </a:lnTo>
                      <a:lnTo>
                        <a:pt x="256" y="128"/>
                      </a:lnTo>
                      <a:close/>
                      <a:moveTo>
                        <a:pt x="128" y="210"/>
                      </a:moveTo>
                      <a:lnTo>
                        <a:pt x="128" y="210"/>
                      </a:lnTo>
                      <a:lnTo>
                        <a:pt x="112" y="208"/>
                      </a:lnTo>
                      <a:lnTo>
                        <a:pt x="96" y="204"/>
                      </a:lnTo>
                      <a:lnTo>
                        <a:pt x="82" y="196"/>
                      </a:lnTo>
                      <a:lnTo>
                        <a:pt x="70" y="186"/>
                      </a:lnTo>
                      <a:lnTo>
                        <a:pt x="60" y="174"/>
                      </a:lnTo>
                      <a:lnTo>
                        <a:pt x="52" y="160"/>
                      </a:lnTo>
                      <a:lnTo>
                        <a:pt x="48" y="144"/>
                      </a:lnTo>
                      <a:lnTo>
                        <a:pt x="46" y="128"/>
                      </a:lnTo>
                      <a:lnTo>
                        <a:pt x="46" y="128"/>
                      </a:lnTo>
                      <a:lnTo>
                        <a:pt x="48" y="112"/>
                      </a:lnTo>
                      <a:lnTo>
                        <a:pt x="52" y="96"/>
                      </a:lnTo>
                      <a:lnTo>
                        <a:pt x="60" y="82"/>
                      </a:lnTo>
                      <a:lnTo>
                        <a:pt x="70" y="70"/>
                      </a:lnTo>
                      <a:lnTo>
                        <a:pt x="82" y="60"/>
                      </a:lnTo>
                      <a:lnTo>
                        <a:pt x="96" y="52"/>
                      </a:lnTo>
                      <a:lnTo>
                        <a:pt x="112" y="48"/>
                      </a:lnTo>
                      <a:lnTo>
                        <a:pt x="128" y="46"/>
                      </a:lnTo>
                      <a:lnTo>
                        <a:pt x="128" y="46"/>
                      </a:lnTo>
                      <a:lnTo>
                        <a:pt x="144" y="48"/>
                      </a:lnTo>
                      <a:lnTo>
                        <a:pt x="160" y="52"/>
                      </a:lnTo>
                      <a:lnTo>
                        <a:pt x="174" y="60"/>
                      </a:lnTo>
                      <a:lnTo>
                        <a:pt x="186" y="70"/>
                      </a:lnTo>
                      <a:lnTo>
                        <a:pt x="196" y="82"/>
                      </a:lnTo>
                      <a:lnTo>
                        <a:pt x="204" y="96"/>
                      </a:lnTo>
                      <a:lnTo>
                        <a:pt x="208" y="112"/>
                      </a:lnTo>
                      <a:lnTo>
                        <a:pt x="210" y="128"/>
                      </a:lnTo>
                      <a:lnTo>
                        <a:pt x="210" y="128"/>
                      </a:lnTo>
                      <a:lnTo>
                        <a:pt x="208" y="144"/>
                      </a:lnTo>
                      <a:lnTo>
                        <a:pt x="204" y="160"/>
                      </a:lnTo>
                      <a:lnTo>
                        <a:pt x="196" y="174"/>
                      </a:lnTo>
                      <a:lnTo>
                        <a:pt x="186" y="186"/>
                      </a:lnTo>
                      <a:lnTo>
                        <a:pt x="174" y="196"/>
                      </a:lnTo>
                      <a:lnTo>
                        <a:pt x="160" y="204"/>
                      </a:lnTo>
                      <a:lnTo>
                        <a:pt x="144" y="208"/>
                      </a:lnTo>
                      <a:lnTo>
                        <a:pt x="128" y="210"/>
                      </a:lnTo>
                      <a:lnTo>
                        <a:pt x="128" y="210"/>
                      </a:lnTo>
                      <a:close/>
                    </a:path>
                  </a:pathLst>
                </a:custGeom>
                <a:solidFill>
                  <a:srgbClr val="00338D"/>
                </a:solidFill>
                <a:ln w="9525">
                  <a:solidFill>
                    <a:srgbClr val="FFFFFF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344" name="Freeform 95">
                  <a:extLst>
                    <a:ext uri="{FF2B5EF4-FFF2-40B4-BE49-F238E27FC236}">
                      <a16:creationId xmlns:a16="http://schemas.microsoft.com/office/drawing/2014/main" id="{DF730BB5-C74E-4F08-9628-4C9AA28D9C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27338" y="2376488"/>
                  <a:ext cx="203200" cy="203200"/>
                </a:xfrm>
                <a:custGeom>
                  <a:avLst/>
                  <a:gdLst/>
                  <a:ahLst/>
                  <a:cxnLst>
                    <a:cxn ang="0">
                      <a:pos x="64" y="128"/>
                    </a:cxn>
                    <a:cxn ang="0">
                      <a:pos x="64" y="128"/>
                    </a:cxn>
                    <a:cxn ang="0">
                      <a:pos x="52" y="126"/>
                    </a:cxn>
                    <a:cxn ang="0">
                      <a:pos x="40" y="122"/>
                    </a:cxn>
                    <a:cxn ang="0">
                      <a:pos x="28" y="118"/>
                    </a:cxn>
                    <a:cxn ang="0">
                      <a:pos x="18" y="110"/>
                    </a:cxn>
                    <a:cxn ang="0">
                      <a:pos x="10" y="100"/>
                    </a:cxn>
                    <a:cxn ang="0">
                      <a:pos x="6" y="88"/>
                    </a:cxn>
                    <a:cxn ang="0">
                      <a:pos x="2" y="76"/>
                    </a:cxn>
                    <a:cxn ang="0">
                      <a:pos x="0" y="64"/>
                    </a:cxn>
                    <a:cxn ang="0">
                      <a:pos x="0" y="64"/>
                    </a:cxn>
                    <a:cxn ang="0">
                      <a:pos x="2" y="52"/>
                    </a:cxn>
                    <a:cxn ang="0">
                      <a:pos x="6" y="40"/>
                    </a:cxn>
                    <a:cxn ang="0">
                      <a:pos x="10" y="28"/>
                    </a:cxn>
                    <a:cxn ang="0">
                      <a:pos x="18" y="18"/>
                    </a:cxn>
                    <a:cxn ang="0">
                      <a:pos x="28" y="10"/>
                    </a:cxn>
                    <a:cxn ang="0">
                      <a:pos x="40" y="6"/>
                    </a:cxn>
                    <a:cxn ang="0">
                      <a:pos x="52" y="2"/>
                    </a:cxn>
                    <a:cxn ang="0">
                      <a:pos x="64" y="0"/>
                    </a:cxn>
                    <a:cxn ang="0">
                      <a:pos x="64" y="0"/>
                    </a:cxn>
                    <a:cxn ang="0">
                      <a:pos x="76" y="2"/>
                    </a:cxn>
                    <a:cxn ang="0">
                      <a:pos x="88" y="6"/>
                    </a:cxn>
                    <a:cxn ang="0">
                      <a:pos x="100" y="10"/>
                    </a:cxn>
                    <a:cxn ang="0">
                      <a:pos x="110" y="18"/>
                    </a:cxn>
                    <a:cxn ang="0">
                      <a:pos x="118" y="28"/>
                    </a:cxn>
                    <a:cxn ang="0">
                      <a:pos x="122" y="40"/>
                    </a:cxn>
                    <a:cxn ang="0">
                      <a:pos x="126" y="52"/>
                    </a:cxn>
                    <a:cxn ang="0">
                      <a:pos x="128" y="64"/>
                    </a:cxn>
                    <a:cxn ang="0">
                      <a:pos x="128" y="64"/>
                    </a:cxn>
                    <a:cxn ang="0">
                      <a:pos x="126" y="76"/>
                    </a:cxn>
                    <a:cxn ang="0">
                      <a:pos x="122" y="88"/>
                    </a:cxn>
                    <a:cxn ang="0">
                      <a:pos x="118" y="100"/>
                    </a:cxn>
                    <a:cxn ang="0">
                      <a:pos x="110" y="110"/>
                    </a:cxn>
                    <a:cxn ang="0">
                      <a:pos x="100" y="118"/>
                    </a:cxn>
                    <a:cxn ang="0">
                      <a:pos x="88" y="122"/>
                    </a:cxn>
                    <a:cxn ang="0">
                      <a:pos x="76" y="126"/>
                    </a:cxn>
                    <a:cxn ang="0">
                      <a:pos x="64" y="128"/>
                    </a:cxn>
                    <a:cxn ang="0">
                      <a:pos x="64" y="128"/>
                    </a:cxn>
                  </a:cxnLst>
                  <a:rect l="0" t="0" r="r" b="b"/>
                  <a:pathLst>
                    <a:path w="128" h="128">
                      <a:moveTo>
                        <a:pt x="64" y="128"/>
                      </a:moveTo>
                      <a:lnTo>
                        <a:pt x="64" y="128"/>
                      </a:lnTo>
                      <a:lnTo>
                        <a:pt x="52" y="126"/>
                      </a:lnTo>
                      <a:lnTo>
                        <a:pt x="40" y="122"/>
                      </a:lnTo>
                      <a:lnTo>
                        <a:pt x="28" y="118"/>
                      </a:lnTo>
                      <a:lnTo>
                        <a:pt x="18" y="110"/>
                      </a:lnTo>
                      <a:lnTo>
                        <a:pt x="10" y="100"/>
                      </a:lnTo>
                      <a:lnTo>
                        <a:pt x="6" y="88"/>
                      </a:lnTo>
                      <a:lnTo>
                        <a:pt x="2" y="76"/>
                      </a:lnTo>
                      <a:lnTo>
                        <a:pt x="0" y="64"/>
                      </a:lnTo>
                      <a:lnTo>
                        <a:pt x="0" y="64"/>
                      </a:lnTo>
                      <a:lnTo>
                        <a:pt x="2" y="52"/>
                      </a:lnTo>
                      <a:lnTo>
                        <a:pt x="6" y="40"/>
                      </a:lnTo>
                      <a:lnTo>
                        <a:pt x="10" y="28"/>
                      </a:lnTo>
                      <a:lnTo>
                        <a:pt x="18" y="18"/>
                      </a:lnTo>
                      <a:lnTo>
                        <a:pt x="28" y="10"/>
                      </a:lnTo>
                      <a:lnTo>
                        <a:pt x="40" y="6"/>
                      </a:lnTo>
                      <a:lnTo>
                        <a:pt x="52" y="2"/>
                      </a:lnTo>
                      <a:lnTo>
                        <a:pt x="64" y="0"/>
                      </a:lnTo>
                      <a:lnTo>
                        <a:pt x="64" y="0"/>
                      </a:lnTo>
                      <a:lnTo>
                        <a:pt x="76" y="2"/>
                      </a:lnTo>
                      <a:lnTo>
                        <a:pt x="88" y="6"/>
                      </a:lnTo>
                      <a:lnTo>
                        <a:pt x="100" y="10"/>
                      </a:lnTo>
                      <a:lnTo>
                        <a:pt x="110" y="18"/>
                      </a:lnTo>
                      <a:lnTo>
                        <a:pt x="118" y="28"/>
                      </a:lnTo>
                      <a:lnTo>
                        <a:pt x="122" y="40"/>
                      </a:lnTo>
                      <a:lnTo>
                        <a:pt x="126" y="52"/>
                      </a:lnTo>
                      <a:lnTo>
                        <a:pt x="128" y="64"/>
                      </a:lnTo>
                      <a:lnTo>
                        <a:pt x="128" y="64"/>
                      </a:lnTo>
                      <a:lnTo>
                        <a:pt x="126" y="76"/>
                      </a:lnTo>
                      <a:lnTo>
                        <a:pt x="122" y="88"/>
                      </a:lnTo>
                      <a:lnTo>
                        <a:pt x="118" y="100"/>
                      </a:lnTo>
                      <a:lnTo>
                        <a:pt x="110" y="110"/>
                      </a:lnTo>
                      <a:lnTo>
                        <a:pt x="100" y="118"/>
                      </a:lnTo>
                      <a:lnTo>
                        <a:pt x="88" y="122"/>
                      </a:lnTo>
                      <a:lnTo>
                        <a:pt x="76" y="126"/>
                      </a:lnTo>
                      <a:lnTo>
                        <a:pt x="64" y="128"/>
                      </a:lnTo>
                      <a:lnTo>
                        <a:pt x="64" y="128"/>
                      </a:lnTo>
                      <a:close/>
                    </a:path>
                  </a:pathLst>
                </a:custGeom>
                <a:solidFill>
                  <a:srgbClr val="00338D"/>
                </a:solidFill>
                <a:ln w="9525">
                  <a:solidFill>
                    <a:srgbClr val="FFFFFF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1345" name="Group 97">
                <a:extLst>
                  <a:ext uri="{FF2B5EF4-FFF2-40B4-BE49-F238E27FC236}">
                    <a16:creationId xmlns:a16="http://schemas.microsoft.com/office/drawing/2014/main" id="{C5C8638D-47BC-4367-9149-2EFCF93962EB}"/>
                  </a:ext>
                </a:extLst>
              </p:cNvPr>
              <p:cNvGrpSpPr/>
              <p:nvPr/>
            </p:nvGrpSpPr>
            <p:grpSpPr>
              <a:xfrm>
                <a:off x="4409663" y="2825814"/>
                <a:ext cx="108000" cy="144000"/>
                <a:chOff x="2725738" y="2274888"/>
                <a:chExt cx="406400" cy="609600"/>
              </a:xfrm>
              <a:solidFill>
                <a:srgbClr val="00A3A1"/>
              </a:solidFill>
            </p:grpSpPr>
            <p:sp>
              <p:nvSpPr>
                <p:cNvPr id="1346" name="Freeform 94">
                  <a:extLst>
                    <a:ext uri="{FF2B5EF4-FFF2-40B4-BE49-F238E27FC236}">
                      <a16:creationId xmlns:a16="http://schemas.microsoft.com/office/drawing/2014/main" id="{33BF190C-B9B5-4BCE-9AB0-CFB89F74EDE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725738" y="2274888"/>
                  <a:ext cx="406400" cy="609600"/>
                </a:xfrm>
                <a:custGeom>
                  <a:avLst/>
                  <a:gdLst/>
                  <a:ahLst/>
                  <a:cxnLst>
                    <a:cxn ang="0">
                      <a:pos x="256" y="128"/>
                    </a:cxn>
                    <a:cxn ang="0">
                      <a:pos x="254" y="102"/>
                    </a:cxn>
                    <a:cxn ang="0">
                      <a:pos x="246" y="78"/>
                    </a:cxn>
                    <a:cxn ang="0">
                      <a:pos x="234" y="56"/>
                    </a:cxn>
                    <a:cxn ang="0">
                      <a:pos x="200" y="22"/>
                    </a:cxn>
                    <a:cxn ang="0">
                      <a:pos x="178" y="10"/>
                    </a:cxn>
                    <a:cxn ang="0">
                      <a:pos x="154" y="2"/>
                    </a:cxn>
                    <a:cxn ang="0">
                      <a:pos x="128" y="0"/>
                    </a:cxn>
                    <a:cxn ang="0">
                      <a:pos x="114" y="0"/>
                    </a:cxn>
                    <a:cxn ang="0">
                      <a:pos x="90" y="6"/>
                    </a:cxn>
                    <a:cxn ang="0">
                      <a:pos x="66" y="16"/>
                    </a:cxn>
                    <a:cxn ang="0">
                      <a:pos x="38" y="38"/>
                    </a:cxn>
                    <a:cxn ang="0">
                      <a:pos x="16" y="66"/>
                    </a:cxn>
                    <a:cxn ang="0">
                      <a:pos x="6" y="90"/>
                    </a:cxn>
                    <a:cxn ang="0">
                      <a:pos x="0" y="114"/>
                    </a:cxn>
                    <a:cxn ang="0">
                      <a:pos x="0" y="128"/>
                    </a:cxn>
                    <a:cxn ang="0">
                      <a:pos x="4" y="162"/>
                    </a:cxn>
                    <a:cxn ang="0">
                      <a:pos x="18" y="192"/>
                    </a:cxn>
                    <a:cxn ang="0">
                      <a:pos x="128" y="384"/>
                    </a:cxn>
                    <a:cxn ang="0">
                      <a:pos x="238" y="192"/>
                    </a:cxn>
                    <a:cxn ang="0">
                      <a:pos x="246" y="178"/>
                    </a:cxn>
                    <a:cxn ang="0">
                      <a:pos x="254" y="146"/>
                    </a:cxn>
                    <a:cxn ang="0">
                      <a:pos x="256" y="128"/>
                    </a:cxn>
                    <a:cxn ang="0">
                      <a:pos x="128" y="210"/>
                    </a:cxn>
                    <a:cxn ang="0">
                      <a:pos x="96" y="204"/>
                    </a:cxn>
                    <a:cxn ang="0">
                      <a:pos x="70" y="186"/>
                    </a:cxn>
                    <a:cxn ang="0">
                      <a:pos x="52" y="160"/>
                    </a:cxn>
                    <a:cxn ang="0">
                      <a:pos x="46" y="128"/>
                    </a:cxn>
                    <a:cxn ang="0">
                      <a:pos x="48" y="112"/>
                    </a:cxn>
                    <a:cxn ang="0">
                      <a:pos x="60" y="82"/>
                    </a:cxn>
                    <a:cxn ang="0">
                      <a:pos x="82" y="60"/>
                    </a:cxn>
                    <a:cxn ang="0">
                      <a:pos x="112" y="48"/>
                    </a:cxn>
                    <a:cxn ang="0">
                      <a:pos x="128" y="46"/>
                    </a:cxn>
                    <a:cxn ang="0">
                      <a:pos x="160" y="52"/>
                    </a:cxn>
                    <a:cxn ang="0">
                      <a:pos x="186" y="70"/>
                    </a:cxn>
                    <a:cxn ang="0">
                      <a:pos x="204" y="96"/>
                    </a:cxn>
                    <a:cxn ang="0">
                      <a:pos x="210" y="128"/>
                    </a:cxn>
                    <a:cxn ang="0">
                      <a:pos x="208" y="144"/>
                    </a:cxn>
                    <a:cxn ang="0">
                      <a:pos x="196" y="174"/>
                    </a:cxn>
                    <a:cxn ang="0">
                      <a:pos x="174" y="196"/>
                    </a:cxn>
                    <a:cxn ang="0">
                      <a:pos x="144" y="208"/>
                    </a:cxn>
                    <a:cxn ang="0">
                      <a:pos x="128" y="210"/>
                    </a:cxn>
                  </a:cxnLst>
                  <a:rect l="0" t="0" r="r" b="b"/>
                  <a:pathLst>
                    <a:path w="256" h="384">
                      <a:moveTo>
                        <a:pt x="256" y="128"/>
                      </a:moveTo>
                      <a:lnTo>
                        <a:pt x="256" y="128"/>
                      </a:lnTo>
                      <a:lnTo>
                        <a:pt x="256" y="114"/>
                      </a:lnTo>
                      <a:lnTo>
                        <a:pt x="254" y="102"/>
                      </a:lnTo>
                      <a:lnTo>
                        <a:pt x="250" y="90"/>
                      </a:lnTo>
                      <a:lnTo>
                        <a:pt x="246" y="78"/>
                      </a:lnTo>
                      <a:lnTo>
                        <a:pt x="240" y="66"/>
                      </a:lnTo>
                      <a:lnTo>
                        <a:pt x="234" y="56"/>
                      </a:lnTo>
                      <a:lnTo>
                        <a:pt x="218" y="38"/>
                      </a:lnTo>
                      <a:lnTo>
                        <a:pt x="200" y="22"/>
                      </a:lnTo>
                      <a:lnTo>
                        <a:pt x="190" y="16"/>
                      </a:lnTo>
                      <a:lnTo>
                        <a:pt x="178" y="10"/>
                      </a:lnTo>
                      <a:lnTo>
                        <a:pt x="166" y="6"/>
                      </a:lnTo>
                      <a:lnTo>
                        <a:pt x="154" y="2"/>
                      </a:lnTo>
                      <a:lnTo>
                        <a:pt x="142" y="0"/>
                      </a:lnTo>
                      <a:lnTo>
                        <a:pt x="128" y="0"/>
                      </a:lnTo>
                      <a:lnTo>
                        <a:pt x="128" y="0"/>
                      </a:lnTo>
                      <a:lnTo>
                        <a:pt x="114" y="0"/>
                      </a:lnTo>
                      <a:lnTo>
                        <a:pt x="102" y="2"/>
                      </a:lnTo>
                      <a:lnTo>
                        <a:pt x="90" y="6"/>
                      </a:lnTo>
                      <a:lnTo>
                        <a:pt x="78" y="10"/>
                      </a:lnTo>
                      <a:lnTo>
                        <a:pt x="66" y="16"/>
                      </a:lnTo>
                      <a:lnTo>
                        <a:pt x="56" y="22"/>
                      </a:lnTo>
                      <a:lnTo>
                        <a:pt x="38" y="38"/>
                      </a:lnTo>
                      <a:lnTo>
                        <a:pt x="22" y="56"/>
                      </a:lnTo>
                      <a:lnTo>
                        <a:pt x="16" y="66"/>
                      </a:lnTo>
                      <a:lnTo>
                        <a:pt x="10" y="78"/>
                      </a:lnTo>
                      <a:lnTo>
                        <a:pt x="6" y="90"/>
                      </a:lnTo>
                      <a:lnTo>
                        <a:pt x="2" y="102"/>
                      </a:lnTo>
                      <a:lnTo>
                        <a:pt x="0" y="114"/>
                      </a:lnTo>
                      <a:lnTo>
                        <a:pt x="0" y="128"/>
                      </a:lnTo>
                      <a:lnTo>
                        <a:pt x="0" y="128"/>
                      </a:lnTo>
                      <a:lnTo>
                        <a:pt x="2" y="146"/>
                      </a:lnTo>
                      <a:lnTo>
                        <a:pt x="4" y="162"/>
                      </a:lnTo>
                      <a:lnTo>
                        <a:pt x="10" y="178"/>
                      </a:lnTo>
                      <a:lnTo>
                        <a:pt x="18" y="192"/>
                      </a:lnTo>
                      <a:lnTo>
                        <a:pt x="18" y="192"/>
                      </a:lnTo>
                      <a:lnTo>
                        <a:pt x="128" y="384"/>
                      </a:lnTo>
                      <a:lnTo>
                        <a:pt x="238" y="192"/>
                      </a:lnTo>
                      <a:lnTo>
                        <a:pt x="238" y="192"/>
                      </a:lnTo>
                      <a:lnTo>
                        <a:pt x="238" y="192"/>
                      </a:lnTo>
                      <a:lnTo>
                        <a:pt x="246" y="178"/>
                      </a:lnTo>
                      <a:lnTo>
                        <a:pt x="252" y="162"/>
                      </a:lnTo>
                      <a:lnTo>
                        <a:pt x="254" y="146"/>
                      </a:lnTo>
                      <a:lnTo>
                        <a:pt x="256" y="128"/>
                      </a:lnTo>
                      <a:lnTo>
                        <a:pt x="256" y="128"/>
                      </a:lnTo>
                      <a:close/>
                      <a:moveTo>
                        <a:pt x="128" y="210"/>
                      </a:moveTo>
                      <a:lnTo>
                        <a:pt x="128" y="210"/>
                      </a:lnTo>
                      <a:lnTo>
                        <a:pt x="112" y="208"/>
                      </a:lnTo>
                      <a:lnTo>
                        <a:pt x="96" y="204"/>
                      </a:lnTo>
                      <a:lnTo>
                        <a:pt x="82" y="196"/>
                      </a:lnTo>
                      <a:lnTo>
                        <a:pt x="70" y="186"/>
                      </a:lnTo>
                      <a:lnTo>
                        <a:pt x="60" y="174"/>
                      </a:lnTo>
                      <a:lnTo>
                        <a:pt x="52" y="160"/>
                      </a:lnTo>
                      <a:lnTo>
                        <a:pt x="48" y="144"/>
                      </a:lnTo>
                      <a:lnTo>
                        <a:pt x="46" y="128"/>
                      </a:lnTo>
                      <a:lnTo>
                        <a:pt x="46" y="128"/>
                      </a:lnTo>
                      <a:lnTo>
                        <a:pt x="48" y="112"/>
                      </a:lnTo>
                      <a:lnTo>
                        <a:pt x="52" y="96"/>
                      </a:lnTo>
                      <a:lnTo>
                        <a:pt x="60" y="82"/>
                      </a:lnTo>
                      <a:lnTo>
                        <a:pt x="70" y="70"/>
                      </a:lnTo>
                      <a:lnTo>
                        <a:pt x="82" y="60"/>
                      </a:lnTo>
                      <a:lnTo>
                        <a:pt x="96" y="52"/>
                      </a:lnTo>
                      <a:lnTo>
                        <a:pt x="112" y="48"/>
                      </a:lnTo>
                      <a:lnTo>
                        <a:pt x="128" y="46"/>
                      </a:lnTo>
                      <a:lnTo>
                        <a:pt x="128" y="46"/>
                      </a:lnTo>
                      <a:lnTo>
                        <a:pt x="144" y="48"/>
                      </a:lnTo>
                      <a:lnTo>
                        <a:pt x="160" y="52"/>
                      </a:lnTo>
                      <a:lnTo>
                        <a:pt x="174" y="60"/>
                      </a:lnTo>
                      <a:lnTo>
                        <a:pt x="186" y="70"/>
                      </a:lnTo>
                      <a:lnTo>
                        <a:pt x="196" y="82"/>
                      </a:lnTo>
                      <a:lnTo>
                        <a:pt x="204" y="96"/>
                      </a:lnTo>
                      <a:lnTo>
                        <a:pt x="208" y="112"/>
                      </a:lnTo>
                      <a:lnTo>
                        <a:pt x="210" y="128"/>
                      </a:lnTo>
                      <a:lnTo>
                        <a:pt x="210" y="128"/>
                      </a:lnTo>
                      <a:lnTo>
                        <a:pt x="208" y="144"/>
                      </a:lnTo>
                      <a:lnTo>
                        <a:pt x="204" y="160"/>
                      </a:lnTo>
                      <a:lnTo>
                        <a:pt x="196" y="174"/>
                      </a:lnTo>
                      <a:lnTo>
                        <a:pt x="186" y="186"/>
                      </a:lnTo>
                      <a:lnTo>
                        <a:pt x="174" y="196"/>
                      </a:lnTo>
                      <a:lnTo>
                        <a:pt x="160" y="204"/>
                      </a:lnTo>
                      <a:lnTo>
                        <a:pt x="144" y="208"/>
                      </a:lnTo>
                      <a:lnTo>
                        <a:pt x="128" y="210"/>
                      </a:lnTo>
                      <a:lnTo>
                        <a:pt x="128" y="210"/>
                      </a:lnTo>
                      <a:close/>
                    </a:path>
                  </a:pathLst>
                </a:custGeom>
                <a:solidFill>
                  <a:srgbClr val="00338D"/>
                </a:solidFill>
                <a:ln w="9525">
                  <a:solidFill>
                    <a:srgbClr val="FFFFFF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347" name="Freeform 95">
                  <a:extLst>
                    <a:ext uri="{FF2B5EF4-FFF2-40B4-BE49-F238E27FC236}">
                      <a16:creationId xmlns:a16="http://schemas.microsoft.com/office/drawing/2014/main" id="{C0DA24EB-EC98-4D5F-A79F-01B7321ACA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27338" y="2376488"/>
                  <a:ext cx="203200" cy="203200"/>
                </a:xfrm>
                <a:custGeom>
                  <a:avLst/>
                  <a:gdLst/>
                  <a:ahLst/>
                  <a:cxnLst>
                    <a:cxn ang="0">
                      <a:pos x="64" y="128"/>
                    </a:cxn>
                    <a:cxn ang="0">
                      <a:pos x="64" y="128"/>
                    </a:cxn>
                    <a:cxn ang="0">
                      <a:pos x="52" y="126"/>
                    </a:cxn>
                    <a:cxn ang="0">
                      <a:pos x="40" y="122"/>
                    </a:cxn>
                    <a:cxn ang="0">
                      <a:pos x="28" y="118"/>
                    </a:cxn>
                    <a:cxn ang="0">
                      <a:pos x="18" y="110"/>
                    </a:cxn>
                    <a:cxn ang="0">
                      <a:pos x="10" y="100"/>
                    </a:cxn>
                    <a:cxn ang="0">
                      <a:pos x="6" y="88"/>
                    </a:cxn>
                    <a:cxn ang="0">
                      <a:pos x="2" y="76"/>
                    </a:cxn>
                    <a:cxn ang="0">
                      <a:pos x="0" y="64"/>
                    </a:cxn>
                    <a:cxn ang="0">
                      <a:pos x="0" y="64"/>
                    </a:cxn>
                    <a:cxn ang="0">
                      <a:pos x="2" y="52"/>
                    </a:cxn>
                    <a:cxn ang="0">
                      <a:pos x="6" y="40"/>
                    </a:cxn>
                    <a:cxn ang="0">
                      <a:pos x="10" y="28"/>
                    </a:cxn>
                    <a:cxn ang="0">
                      <a:pos x="18" y="18"/>
                    </a:cxn>
                    <a:cxn ang="0">
                      <a:pos x="28" y="10"/>
                    </a:cxn>
                    <a:cxn ang="0">
                      <a:pos x="40" y="6"/>
                    </a:cxn>
                    <a:cxn ang="0">
                      <a:pos x="52" y="2"/>
                    </a:cxn>
                    <a:cxn ang="0">
                      <a:pos x="64" y="0"/>
                    </a:cxn>
                    <a:cxn ang="0">
                      <a:pos x="64" y="0"/>
                    </a:cxn>
                    <a:cxn ang="0">
                      <a:pos x="76" y="2"/>
                    </a:cxn>
                    <a:cxn ang="0">
                      <a:pos x="88" y="6"/>
                    </a:cxn>
                    <a:cxn ang="0">
                      <a:pos x="100" y="10"/>
                    </a:cxn>
                    <a:cxn ang="0">
                      <a:pos x="110" y="18"/>
                    </a:cxn>
                    <a:cxn ang="0">
                      <a:pos x="118" y="28"/>
                    </a:cxn>
                    <a:cxn ang="0">
                      <a:pos x="122" y="40"/>
                    </a:cxn>
                    <a:cxn ang="0">
                      <a:pos x="126" y="52"/>
                    </a:cxn>
                    <a:cxn ang="0">
                      <a:pos x="128" y="64"/>
                    </a:cxn>
                    <a:cxn ang="0">
                      <a:pos x="128" y="64"/>
                    </a:cxn>
                    <a:cxn ang="0">
                      <a:pos x="126" y="76"/>
                    </a:cxn>
                    <a:cxn ang="0">
                      <a:pos x="122" y="88"/>
                    </a:cxn>
                    <a:cxn ang="0">
                      <a:pos x="118" y="100"/>
                    </a:cxn>
                    <a:cxn ang="0">
                      <a:pos x="110" y="110"/>
                    </a:cxn>
                    <a:cxn ang="0">
                      <a:pos x="100" y="118"/>
                    </a:cxn>
                    <a:cxn ang="0">
                      <a:pos x="88" y="122"/>
                    </a:cxn>
                    <a:cxn ang="0">
                      <a:pos x="76" y="126"/>
                    </a:cxn>
                    <a:cxn ang="0">
                      <a:pos x="64" y="128"/>
                    </a:cxn>
                    <a:cxn ang="0">
                      <a:pos x="64" y="128"/>
                    </a:cxn>
                  </a:cxnLst>
                  <a:rect l="0" t="0" r="r" b="b"/>
                  <a:pathLst>
                    <a:path w="128" h="128">
                      <a:moveTo>
                        <a:pt x="64" y="128"/>
                      </a:moveTo>
                      <a:lnTo>
                        <a:pt x="64" y="128"/>
                      </a:lnTo>
                      <a:lnTo>
                        <a:pt x="52" y="126"/>
                      </a:lnTo>
                      <a:lnTo>
                        <a:pt x="40" y="122"/>
                      </a:lnTo>
                      <a:lnTo>
                        <a:pt x="28" y="118"/>
                      </a:lnTo>
                      <a:lnTo>
                        <a:pt x="18" y="110"/>
                      </a:lnTo>
                      <a:lnTo>
                        <a:pt x="10" y="100"/>
                      </a:lnTo>
                      <a:lnTo>
                        <a:pt x="6" y="88"/>
                      </a:lnTo>
                      <a:lnTo>
                        <a:pt x="2" y="76"/>
                      </a:lnTo>
                      <a:lnTo>
                        <a:pt x="0" y="64"/>
                      </a:lnTo>
                      <a:lnTo>
                        <a:pt x="0" y="64"/>
                      </a:lnTo>
                      <a:lnTo>
                        <a:pt x="2" y="52"/>
                      </a:lnTo>
                      <a:lnTo>
                        <a:pt x="6" y="40"/>
                      </a:lnTo>
                      <a:lnTo>
                        <a:pt x="10" y="28"/>
                      </a:lnTo>
                      <a:lnTo>
                        <a:pt x="18" y="18"/>
                      </a:lnTo>
                      <a:lnTo>
                        <a:pt x="28" y="10"/>
                      </a:lnTo>
                      <a:lnTo>
                        <a:pt x="40" y="6"/>
                      </a:lnTo>
                      <a:lnTo>
                        <a:pt x="52" y="2"/>
                      </a:lnTo>
                      <a:lnTo>
                        <a:pt x="64" y="0"/>
                      </a:lnTo>
                      <a:lnTo>
                        <a:pt x="64" y="0"/>
                      </a:lnTo>
                      <a:lnTo>
                        <a:pt x="76" y="2"/>
                      </a:lnTo>
                      <a:lnTo>
                        <a:pt x="88" y="6"/>
                      </a:lnTo>
                      <a:lnTo>
                        <a:pt x="100" y="10"/>
                      </a:lnTo>
                      <a:lnTo>
                        <a:pt x="110" y="18"/>
                      </a:lnTo>
                      <a:lnTo>
                        <a:pt x="118" y="28"/>
                      </a:lnTo>
                      <a:lnTo>
                        <a:pt x="122" y="40"/>
                      </a:lnTo>
                      <a:lnTo>
                        <a:pt x="126" y="52"/>
                      </a:lnTo>
                      <a:lnTo>
                        <a:pt x="128" y="64"/>
                      </a:lnTo>
                      <a:lnTo>
                        <a:pt x="128" y="64"/>
                      </a:lnTo>
                      <a:lnTo>
                        <a:pt x="126" y="76"/>
                      </a:lnTo>
                      <a:lnTo>
                        <a:pt x="122" y="88"/>
                      </a:lnTo>
                      <a:lnTo>
                        <a:pt x="118" y="100"/>
                      </a:lnTo>
                      <a:lnTo>
                        <a:pt x="110" y="110"/>
                      </a:lnTo>
                      <a:lnTo>
                        <a:pt x="100" y="118"/>
                      </a:lnTo>
                      <a:lnTo>
                        <a:pt x="88" y="122"/>
                      </a:lnTo>
                      <a:lnTo>
                        <a:pt x="76" y="126"/>
                      </a:lnTo>
                      <a:lnTo>
                        <a:pt x="64" y="128"/>
                      </a:lnTo>
                      <a:lnTo>
                        <a:pt x="64" y="128"/>
                      </a:lnTo>
                      <a:close/>
                    </a:path>
                  </a:pathLst>
                </a:custGeom>
                <a:solidFill>
                  <a:srgbClr val="00338D"/>
                </a:solidFill>
                <a:ln w="9525">
                  <a:solidFill>
                    <a:srgbClr val="FFFFFF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349" name="Freeform 6">
                <a:extLst>
                  <a:ext uri="{FF2B5EF4-FFF2-40B4-BE49-F238E27FC236}">
                    <a16:creationId xmlns:a16="http://schemas.microsoft.com/office/drawing/2014/main" id="{FB752267-7D81-4650-B739-B1D5F37AE6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72590" y="3715413"/>
                <a:ext cx="108000" cy="144000"/>
              </a:xfrm>
              <a:custGeom>
                <a:avLst/>
                <a:gdLst/>
                <a:ahLst/>
                <a:cxnLst>
                  <a:cxn ang="0">
                    <a:pos x="238" y="192"/>
                  </a:cxn>
                  <a:cxn ang="0">
                    <a:pos x="252" y="162"/>
                  </a:cxn>
                  <a:cxn ang="0">
                    <a:pos x="256" y="128"/>
                  </a:cxn>
                  <a:cxn ang="0">
                    <a:pos x="256" y="114"/>
                  </a:cxn>
                  <a:cxn ang="0">
                    <a:pos x="250" y="90"/>
                  </a:cxn>
                  <a:cxn ang="0">
                    <a:pos x="240" y="66"/>
                  </a:cxn>
                  <a:cxn ang="0">
                    <a:pos x="218" y="38"/>
                  </a:cxn>
                  <a:cxn ang="0">
                    <a:pos x="190" y="16"/>
                  </a:cxn>
                  <a:cxn ang="0">
                    <a:pos x="166" y="6"/>
                  </a:cxn>
                  <a:cxn ang="0">
                    <a:pos x="142" y="0"/>
                  </a:cxn>
                  <a:cxn ang="0">
                    <a:pos x="128" y="0"/>
                  </a:cxn>
                  <a:cxn ang="0">
                    <a:pos x="102" y="2"/>
                  </a:cxn>
                  <a:cxn ang="0">
                    <a:pos x="78" y="10"/>
                  </a:cxn>
                  <a:cxn ang="0">
                    <a:pos x="56" y="22"/>
                  </a:cxn>
                  <a:cxn ang="0">
                    <a:pos x="22" y="56"/>
                  </a:cxn>
                  <a:cxn ang="0">
                    <a:pos x="10" y="78"/>
                  </a:cxn>
                  <a:cxn ang="0">
                    <a:pos x="2" y="102"/>
                  </a:cxn>
                  <a:cxn ang="0">
                    <a:pos x="0" y="128"/>
                  </a:cxn>
                  <a:cxn ang="0">
                    <a:pos x="2" y="146"/>
                  </a:cxn>
                  <a:cxn ang="0">
                    <a:pos x="10" y="178"/>
                  </a:cxn>
                  <a:cxn ang="0">
                    <a:pos x="122" y="380"/>
                  </a:cxn>
                  <a:cxn ang="0">
                    <a:pos x="124" y="382"/>
                  </a:cxn>
                  <a:cxn ang="0">
                    <a:pos x="128" y="384"/>
                  </a:cxn>
                  <a:cxn ang="0">
                    <a:pos x="134" y="380"/>
                  </a:cxn>
                  <a:cxn ang="0">
                    <a:pos x="128" y="80"/>
                  </a:cxn>
                  <a:cxn ang="0">
                    <a:pos x="138" y="80"/>
                  </a:cxn>
                  <a:cxn ang="0">
                    <a:pos x="156" y="88"/>
                  </a:cxn>
                  <a:cxn ang="0">
                    <a:pos x="168" y="100"/>
                  </a:cxn>
                  <a:cxn ang="0">
                    <a:pos x="176" y="118"/>
                  </a:cxn>
                  <a:cxn ang="0">
                    <a:pos x="176" y="128"/>
                  </a:cxn>
                  <a:cxn ang="0">
                    <a:pos x="172" y="146"/>
                  </a:cxn>
                  <a:cxn ang="0">
                    <a:pos x="162" y="162"/>
                  </a:cxn>
                  <a:cxn ang="0">
                    <a:pos x="146" y="172"/>
                  </a:cxn>
                  <a:cxn ang="0">
                    <a:pos x="128" y="176"/>
                  </a:cxn>
                  <a:cxn ang="0">
                    <a:pos x="118" y="176"/>
                  </a:cxn>
                  <a:cxn ang="0">
                    <a:pos x="100" y="168"/>
                  </a:cxn>
                  <a:cxn ang="0">
                    <a:pos x="88" y="156"/>
                  </a:cxn>
                  <a:cxn ang="0">
                    <a:pos x="80" y="138"/>
                  </a:cxn>
                  <a:cxn ang="0">
                    <a:pos x="80" y="128"/>
                  </a:cxn>
                  <a:cxn ang="0">
                    <a:pos x="84" y="110"/>
                  </a:cxn>
                  <a:cxn ang="0">
                    <a:pos x="94" y="94"/>
                  </a:cxn>
                  <a:cxn ang="0">
                    <a:pos x="110" y="84"/>
                  </a:cxn>
                  <a:cxn ang="0">
                    <a:pos x="128" y="80"/>
                  </a:cxn>
                </a:cxnLst>
                <a:rect l="0" t="0" r="r" b="b"/>
                <a:pathLst>
                  <a:path w="256" h="384">
                    <a:moveTo>
                      <a:pt x="238" y="192"/>
                    </a:moveTo>
                    <a:lnTo>
                      <a:pt x="238" y="192"/>
                    </a:lnTo>
                    <a:lnTo>
                      <a:pt x="246" y="178"/>
                    </a:lnTo>
                    <a:lnTo>
                      <a:pt x="252" y="162"/>
                    </a:lnTo>
                    <a:lnTo>
                      <a:pt x="254" y="146"/>
                    </a:lnTo>
                    <a:lnTo>
                      <a:pt x="256" y="128"/>
                    </a:lnTo>
                    <a:lnTo>
                      <a:pt x="256" y="128"/>
                    </a:lnTo>
                    <a:lnTo>
                      <a:pt x="256" y="114"/>
                    </a:lnTo>
                    <a:lnTo>
                      <a:pt x="254" y="102"/>
                    </a:lnTo>
                    <a:lnTo>
                      <a:pt x="250" y="90"/>
                    </a:lnTo>
                    <a:lnTo>
                      <a:pt x="246" y="78"/>
                    </a:lnTo>
                    <a:lnTo>
                      <a:pt x="240" y="66"/>
                    </a:lnTo>
                    <a:lnTo>
                      <a:pt x="234" y="56"/>
                    </a:lnTo>
                    <a:lnTo>
                      <a:pt x="218" y="38"/>
                    </a:lnTo>
                    <a:lnTo>
                      <a:pt x="200" y="22"/>
                    </a:lnTo>
                    <a:lnTo>
                      <a:pt x="190" y="16"/>
                    </a:lnTo>
                    <a:lnTo>
                      <a:pt x="178" y="10"/>
                    </a:lnTo>
                    <a:lnTo>
                      <a:pt x="166" y="6"/>
                    </a:lnTo>
                    <a:lnTo>
                      <a:pt x="154" y="2"/>
                    </a:lnTo>
                    <a:lnTo>
                      <a:pt x="142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14" y="0"/>
                    </a:lnTo>
                    <a:lnTo>
                      <a:pt x="102" y="2"/>
                    </a:lnTo>
                    <a:lnTo>
                      <a:pt x="90" y="6"/>
                    </a:lnTo>
                    <a:lnTo>
                      <a:pt x="78" y="10"/>
                    </a:lnTo>
                    <a:lnTo>
                      <a:pt x="66" y="16"/>
                    </a:lnTo>
                    <a:lnTo>
                      <a:pt x="56" y="22"/>
                    </a:lnTo>
                    <a:lnTo>
                      <a:pt x="38" y="38"/>
                    </a:lnTo>
                    <a:lnTo>
                      <a:pt x="22" y="56"/>
                    </a:lnTo>
                    <a:lnTo>
                      <a:pt x="16" y="66"/>
                    </a:lnTo>
                    <a:lnTo>
                      <a:pt x="10" y="78"/>
                    </a:lnTo>
                    <a:lnTo>
                      <a:pt x="6" y="90"/>
                    </a:lnTo>
                    <a:lnTo>
                      <a:pt x="2" y="102"/>
                    </a:lnTo>
                    <a:lnTo>
                      <a:pt x="0" y="114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2" y="146"/>
                    </a:lnTo>
                    <a:lnTo>
                      <a:pt x="4" y="162"/>
                    </a:lnTo>
                    <a:lnTo>
                      <a:pt x="10" y="178"/>
                    </a:lnTo>
                    <a:lnTo>
                      <a:pt x="18" y="192"/>
                    </a:lnTo>
                    <a:lnTo>
                      <a:pt x="122" y="380"/>
                    </a:lnTo>
                    <a:lnTo>
                      <a:pt x="122" y="380"/>
                    </a:lnTo>
                    <a:lnTo>
                      <a:pt x="124" y="382"/>
                    </a:lnTo>
                    <a:lnTo>
                      <a:pt x="128" y="384"/>
                    </a:lnTo>
                    <a:lnTo>
                      <a:pt x="128" y="384"/>
                    </a:lnTo>
                    <a:lnTo>
                      <a:pt x="132" y="382"/>
                    </a:lnTo>
                    <a:lnTo>
                      <a:pt x="134" y="380"/>
                    </a:lnTo>
                    <a:lnTo>
                      <a:pt x="238" y="192"/>
                    </a:lnTo>
                    <a:close/>
                    <a:moveTo>
                      <a:pt x="128" y="80"/>
                    </a:moveTo>
                    <a:lnTo>
                      <a:pt x="128" y="80"/>
                    </a:lnTo>
                    <a:lnTo>
                      <a:pt x="138" y="80"/>
                    </a:lnTo>
                    <a:lnTo>
                      <a:pt x="146" y="84"/>
                    </a:lnTo>
                    <a:lnTo>
                      <a:pt x="156" y="88"/>
                    </a:lnTo>
                    <a:lnTo>
                      <a:pt x="162" y="94"/>
                    </a:lnTo>
                    <a:lnTo>
                      <a:pt x="168" y="100"/>
                    </a:lnTo>
                    <a:lnTo>
                      <a:pt x="172" y="110"/>
                    </a:lnTo>
                    <a:lnTo>
                      <a:pt x="176" y="118"/>
                    </a:lnTo>
                    <a:lnTo>
                      <a:pt x="176" y="128"/>
                    </a:lnTo>
                    <a:lnTo>
                      <a:pt x="176" y="128"/>
                    </a:lnTo>
                    <a:lnTo>
                      <a:pt x="176" y="138"/>
                    </a:lnTo>
                    <a:lnTo>
                      <a:pt x="172" y="146"/>
                    </a:lnTo>
                    <a:lnTo>
                      <a:pt x="168" y="156"/>
                    </a:lnTo>
                    <a:lnTo>
                      <a:pt x="162" y="162"/>
                    </a:lnTo>
                    <a:lnTo>
                      <a:pt x="156" y="168"/>
                    </a:lnTo>
                    <a:lnTo>
                      <a:pt x="146" y="172"/>
                    </a:lnTo>
                    <a:lnTo>
                      <a:pt x="138" y="176"/>
                    </a:lnTo>
                    <a:lnTo>
                      <a:pt x="128" y="176"/>
                    </a:lnTo>
                    <a:lnTo>
                      <a:pt x="128" y="176"/>
                    </a:lnTo>
                    <a:lnTo>
                      <a:pt x="118" y="176"/>
                    </a:lnTo>
                    <a:lnTo>
                      <a:pt x="110" y="172"/>
                    </a:lnTo>
                    <a:lnTo>
                      <a:pt x="100" y="168"/>
                    </a:lnTo>
                    <a:lnTo>
                      <a:pt x="94" y="162"/>
                    </a:lnTo>
                    <a:lnTo>
                      <a:pt x="88" y="156"/>
                    </a:lnTo>
                    <a:lnTo>
                      <a:pt x="84" y="146"/>
                    </a:lnTo>
                    <a:lnTo>
                      <a:pt x="80" y="138"/>
                    </a:lnTo>
                    <a:lnTo>
                      <a:pt x="80" y="128"/>
                    </a:lnTo>
                    <a:lnTo>
                      <a:pt x="80" y="128"/>
                    </a:lnTo>
                    <a:lnTo>
                      <a:pt x="80" y="118"/>
                    </a:lnTo>
                    <a:lnTo>
                      <a:pt x="84" y="110"/>
                    </a:lnTo>
                    <a:lnTo>
                      <a:pt x="88" y="100"/>
                    </a:lnTo>
                    <a:lnTo>
                      <a:pt x="94" y="94"/>
                    </a:lnTo>
                    <a:lnTo>
                      <a:pt x="100" y="88"/>
                    </a:lnTo>
                    <a:lnTo>
                      <a:pt x="110" y="84"/>
                    </a:lnTo>
                    <a:lnTo>
                      <a:pt x="118" y="80"/>
                    </a:lnTo>
                    <a:lnTo>
                      <a:pt x="128" y="80"/>
                    </a:lnTo>
                    <a:lnTo>
                      <a:pt x="128" y="80"/>
                    </a:lnTo>
                    <a:close/>
                  </a:path>
                </a:pathLst>
              </a:custGeom>
              <a:solidFill>
                <a:srgbClr val="00338D"/>
              </a:solidFill>
              <a:ln w="9525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51" name="Freeform 6">
                <a:extLst>
                  <a:ext uri="{FF2B5EF4-FFF2-40B4-BE49-F238E27FC236}">
                    <a16:creationId xmlns:a16="http://schemas.microsoft.com/office/drawing/2014/main" id="{75E44A2C-A131-4461-BCB6-8A84624988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75337" y="2983551"/>
                <a:ext cx="108000" cy="144000"/>
              </a:xfrm>
              <a:custGeom>
                <a:avLst/>
                <a:gdLst/>
                <a:ahLst/>
                <a:cxnLst>
                  <a:cxn ang="0">
                    <a:pos x="238" y="192"/>
                  </a:cxn>
                  <a:cxn ang="0">
                    <a:pos x="252" y="162"/>
                  </a:cxn>
                  <a:cxn ang="0">
                    <a:pos x="256" y="128"/>
                  </a:cxn>
                  <a:cxn ang="0">
                    <a:pos x="256" y="114"/>
                  </a:cxn>
                  <a:cxn ang="0">
                    <a:pos x="250" y="90"/>
                  </a:cxn>
                  <a:cxn ang="0">
                    <a:pos x="240" y="66"/>
                  </a:cxn>
                  <a:cxn ang="0">
                    <a:pos x="218" y="38"/>
                  </a:cxn>
                  <a:cxn ang="0">
                    <a:pos x="190" y="16"/>
                  </a:cxn>
                  <a:cxn ang="0">
                    <a:pos x="166" y="6"/>
                  </a:cxn>
                  <a:cxn ang="0">
                    <a:pos x="142" y="0"/>
                  </a:cxn>
                  <a:cxn ang="0">
                    <a:pos x="128" y="0"/>
                  </a:cxn>
                  <a:cxn ang="0">
                    <a:pos x="102" y="2"/>
                  </a:cxn>
                  <a:cxn ang="0">
                    <a:pos x="78" y="10"/>
                  </a:cxn>
                  <a:cxn ang="0">
                    <a:pos x="56" y="22"/>
                  </a:cxn>
                  <a:cxn ang="0">
                    <a:pos x="22" y="56"/>
                  </a:cxn>
                  <a:cxn ang="0">
                    <a:pos x="10" y="78"/>
                  </a:cxn>
                  <a:cxn ang="0">
                    <a:pos x="2" y="102"/>
                  </a:cxn>
                  <a:cxn ang="0">
                    <a:pos x="0" y="128"/>
                  </a:cxn>
                  <a:cxn ang="0">
                    <a:pos x="2" y="146"/>
                  </a:cxn>
                  <a:cxn ang="0">
                    <a:pos x="10" y="178"/>
                  </a:cxn>
                  <a:cxn ang="0">
                    <a:pos x="122" y="380"/>
                  </a:cxn>
                  <a:cxn ang="0">
                    <a:pos x="124" y="382"/>
                  </a:cxn>
                  <a:cxn ang="0">
                    <a:pos x="128" y="384"/>
                  </a:cxn>
                  <a:cxn ang="0">
                    <a:pos x="134" y="380"/>
                  </a:cxn>
                  <a:cxn ang="0">
                    <a:pos x="128" y="80"/>
                  </a:cxn>
                  <a:cxn ang="0">
                    <a:pos x="138" y="80"/>
                  </a:cxn>
                  <a:cxn ang="0">
                    <a:pos x="156" y="88"/>
                  </a:cxn>
                  <a:cxn ang="0">
                    <a:pos x="168" y="100"/>
                  </a:cxn>
                  <a:cxn ang="0">
                    <a:pos x="176" y="118"/>
                  </a:cxn>
                  <a:cxn ang="0">
                    <a:pos x="176" y="128"/>
                  </a:cxn>
                  <a:cxn ang="0">
                    <a:pos x="172" y="146"/>
                  </a:cxn>
                  <a:cxn ang="0">
                    <a:pos x="162" y="162"/>
                  </a:cxn>
                  <a:cxn ang="0">
                    <a:pos x="146" y="172"/>
                  </a:cxn>
                  <a:cxn ang="0">
                    <a:pos x="128" y="176"/>
                  </a:cxn>
                  <a:cxn ang="0">
                    <a:pos x="118" y="176"/>
                  </a:cxn>
                  <a:cxn ang="0">
                    <a:pos x="100" y="168"/>
                  </a:cxn>
                  <a:cxn ang="0">
                    <a:pos x="88" y="156"/>
                  </a:cxn>
                  <a:cxn ang="0">
                    <a:pos x="80" y="138"/>
                  </a:cxn>
                  <a:cxn ang="0">
                    <a:pos x="80" y="128"/>
                  </a:cxn>
                  <a:cxn ang="0">
                    <a:pos x="84" y="110"/>
                  </a:cxn>
                  <a:cxn ang="0">
                    <a:pos x="94" y="94"/>
                  </a:cxn>
                  <a:cxn ang="0">
                    <a:pos x="110" y="84"/>
                  </a:cxn>
                  <a:cxn ang="0">
                    <a:pos x="128" y="80"/>
                  </a:cxn>
                </a:cxnLst>
                <a:rect l="0" t="0" r="r" b="b"/>
                <a:pathLst>
                  <a:path w="256" h="384">
                    <a:moveTo>
                      <a:pt x="238" y="192"/>
                    </a:moveTo>
                    <a:lnTo>
                      <a:pt x="238" y="192"/>
                    </a:lnTo>
                    <a:lnTo>
                      <a:pt x="246" y="178"/>
                    </a:lnTo>
                    <a:lnTo>
                      <a:pt x="252" y="162"/>
                    </a:lnTo>
                    <a:lnTo>
                      <a:pt x="254" y="146"/>
                    </a:lnTo>
                    <a:lnTo>
                      <a:pt x="256" y="128"/>
                    </a:lnTo>
                    <a:lnTo>
                      <a:pt x="256" y="128"/>
                    </a:lnTo>
                    <a:lnTo>
                      <a:pt x="256" y="114"/>
                    </a:lnTo>
                    <a:lnTo>
                      <a:pt x="254" y="102"/>
                    </a:lnTo>
                    <a:lnTo>
                      <a:pt x="250" y="90"/>
                    </a:lnTo>
                    <a:lnTo>
                      <a:pt x="246" y="78"/>
                    </a:lnTo>
                    <a:lnTo>
                      <a:pt x="240" y="66"/>
                    </a:lnTo>
                    <a:lnTo>
                      <a:pt x="234" y="56"/>
                    </a:lnTo>
                    <a:lnTo>
                      <a:pt x="218" y="38"/>
                    </a:lnTo>
                    <a:lnTo>
                      <a:pt x="200" y="22"/>
                    </a:lnTo>
                    <a:lnTo>
                      <a:pt x="190" y="16"/>
                    </a:lnTo>
                    <a:lnTo>
                      <a:pt x="178" y="10"/>
                    </a:lnTo>
                    <a:lnTo>
                      <a:pt x="166" y="6"/>
                    </a:lnTo>
                    <a:lnTo>
                      <a:pt x="154" y="2"/>
                    </a:lnTo>
                    <a:lnTo>
                      <a:pt x="142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14" y="0"/>
                    </a:lnTo>
                    <a:lnTo>
                      <a:pt x="102" y="2"/>
                    </a:lnTo>
                    <a:lnTo>
                      <a:pt x="90" y="6"/>
                    </a:lnTo>
                    <a:lnTo>
                      <a:pt x="78" y="10"/>
                    </a:lnTo>
                    <a:lnTo>
                      <a:pt x="66" y="16"/>
                    </a:lnTo>
                    <a:lnTo>
                      <a:pt x="56" y="22"/>
                    </a:lnTo>
                    <a:lnTo>
                      <a:pt x="38" y="38"/>
                    </a:lnTo>
                    <a:lnTo>
                      <a:pt x="22" y="56"/>
                    </a:lnTo>
                    <a:lnTo>
                      <a:pt x="16" y="66"/>
                    </a:lnTo>
                    <a:lnTo>
                      <a:pt x="10" y="78"/>
                    </a:lnTo>
                    <a:lnTo>
                      <a:pt x="6" y="90"/>
                    </a:lnTo>
                    <a:lnTo>
                      <a:pt x="2" y="102"/>
                    </a:lnTo>
                    <a:lnTo>
                      <a:pt x="0" y="114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2" y="146"/>
                    </a:lnTo>
                    <a:lnTo>
                      <a:pt x="4" y="162"/>
                    </a:lnTo>
                    <a:lnTo>
                      <a:pt x="10" y="178"/>
                    </a:lnTo>
                    <a:lnTo>
                      <a:pt x="18" y="192"/>
                    </a:lnTo>
                    <a:lnTo>
                      <a:pt x="122" y="380"/>
                    </a:lnTo>
                    <a:lnTo>
                      <a:pt x="122" y="380"/>
                    </a:lnTo>
                    <a:lnTo>
                      <a:pt x="124" y="382"/>
                    </a:lnTo>
                    <a:lnTo>
                      <a:pt x="128" y="384"/>
                    </a:lnTo>
                    <a:lnTo>
                      <a:pt x="128" y="384"/>
                    </a:lnTo>
                    <a:lnTo>
                      <a:pt x="132" y="382"/>
                    </a:lnTo>
                    <a:lnTo>
                      <a:pt x="134" y="380"/>
                    </a:lnTo>
                    <a:lnTo>
                      <a:pt x="238" y="192"/>
                    </a:lnTo>
                    <a:close/>
                    <a:moveTo>
                      <a:pt x="128" y="80"/>
                    </a:moveTo>
                    <a:lnTo>
                      <a:pt x="128" y="80"/>
                    </a:lnTo>
                    <a:lnTo>
                      <a:pt x="138" y="80"/>
                    </a:lnTo>
                    <a:lnTo>
                      <a:pt x="146" y="84"/>
                    </a:lnTo>
                    <a:lnTo>
                      <a:pt x="156" y="88"/>
                    </a:lnTo>
                    <a:lnTo>
                      <a:pt x="162" y="94"/>
                    </a:lnTo>
                    <a:lnTo>
                      <a:pt x="168" y="100"/>
                    </a:lnTo>
                    <a:lnTo>
                      <a:pt x="172" y="110"/>
                    </a:lnTo>
                    <a:lnTo>
                      <a:pt x="176" y="118"/>
                    </a:lnTo>
                    <a:lnTo>
                      <a:pt x="176" y="128"/>
                    </a:lnTo>
                    <a:lnTo>
                      <a:pt x="176" y="128"/>
                    </a:lnTo>
                    <a:lnTo>
                      <a:pt x="176" y="138"/>
                    </a:lnTo>
                    <a:lnTo>
                      <a:pt x="172" y="146"/>
                    </a:lnTo>
                    <a:lnTo>
                      <a:pt x="168" y="156"/>
                    </a:lnTo>
                    <a:lnTo>
                      <a:pt x="162" y="162"/>
                    </a:lnTo>
                    <a:lnTo>
                      <a:pt x="156" y="168"/>
                    </a:lnTo>
                    <a:lnTo>
                      <a:pt x="146" y="172"/>
                    </a:lnTo>
                    <a:lnTo>
                      <a:pt x="138" y="176"/>
                    </a:lnTo>
                    <a:lnTo>
                      <a:pt x="128" y="176"/>
                    </a:lnTo>
                    <a:lnTo>
                      <a:pt x="128" y="176"/>
                    </a:lnTo>
                    <a:lnTo>
                      <a:pt x="118" y="176"/>
                    </a:lnTo>
                    <a:lnTo>
                      <a:pt x="110" y="172"/>
                    </a:lnTo>
                    <a:lnTo>
                      <a:pt x="100" y="168"/>
                    </a:lnTo>
                    <a:lnTo>
                      <a:pt x="94" y="162"/>
                    </a:lnTo>
                    <a:lnTo>
                      <a:pt x="88" y="156"/>
                    </a:lnTo>
                    <a:lnTo>
                      <a:pt x="84" y="146"/>
                    </a:lnTo>
                    <a:lnTo>
                      <a:pt x="80" y="138"/>
                    </a:lnTo>
                    <a:lnTo>
                      <a:pt x="80" y="128"/>
                    </a:lnTo>
                    <a:lnTo>
                      <a:pt x="80" y="128"/>
                    </a:lnTo>
                    <a:lnTo>
                      <a:pt x="80" y="118"/>
                    </a:lnTo>
                    <a:lnTo>
                      <a:pt x="84" y="110"/>
                    </a:lnTo>
                    <a:lnTo>
                      <a:pt x="88" y="100"/>
                    </a:lnTo>
                    <a:lnTo>
                      <a:pt x="94" y="94"/>
                    </a:lnTo>
                    <a:lnTo>
                      <a:pt x="100" y="88"/>
                    </a:lnTo>
                    <a:lnTo>
                      <a:pt x="110" y="84"/>
                    </a:lnTo>
                    <a:lnTo>
                      <a:pt x="118" y="80"/>
                    </a:lnTo>
                    <a:lnTo>
                      <a:pt x="128" y="80"/>
                    </a:lnTo>
                    <a:lnTo>
                      <a:pt x="128" y="80"/>
                    </a:lnTo>
                    <a:close/>
                  </a:path>
                </a:pathLst>
              </a:custGeom>
              <a:solidFill>
                <a:srgbClr val="00338D"/>
              </a:solidFill>
              <a:ln w="9525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58" name="자유형: 도형 1357">
                <a:extLst>
                  <a:ext uri="{FF2B5EF4-FFF2-40B4-BE49-F238E27FC236}">
                    <a16:creationId xmlns:a16="http://schemas.microsoft.com/office/drawing/2014/main" id="{FC46105A-B172-4313-8552-CFFCB1C2C23C}"/>
                  </a:ext>
                </a:extLst>
              </p:cNvPr>
              <p:cNvSpPr/>
              <p:nvPr/>
            </p:nvSpPr>
            <p:spPr>
              <a:xfrm>
                <a:off x="2774298" y="2949012"/>
                <a:ext cx="1405414" cy="535087"/>
              </a:xfrm>
              <a:custGeom>
                <a:avLst/>
                <a:gdLst>
                  <a:gd name="connsiteX0" fmla="*/ 0 w 1029128"/>
                  <a:gd name="connsiteY0" fmla="*/ 361121 h 1031681"/>
                  <a:gd name="connsiteX1" fmla="*/ 457200 w 1029128"/>
                  <a:gd name="connsiteY1" fmla="*/ 10601 h 1031681"/>
                  <a:gd name="connsiteX2" fmla="*/ 929640 w 1029128"/>
                  <a:gd name="connsiteY2" fmla="*/ 124901 h 1031681"/>
                  <a:gd name="connsiteX3" fmla="*/ 1021080 w 1029128"/>
                  <a:gd name="connsiteY3" fmla="*/ 467801 h 1031681"/>
                  <a:gd name="connsiteX4" fmla="*/ 800100 w 1029128"/>
                  <a:gd name="connsiteY4" fmla="*/ 825941 h 1031681"/>
                  <a:gd name="connsiteX5" fmla="*/ 731520 w 1029128"/>
                  <a:gd name="connsiteY5" fmla="*/ 1031681 h 1031681"/>
                  <a:gd name="connsiteX0" fmla="*/ 0 w 1029654"/>
                  <a:gd name="connsiteY0" fmla="*/ 238907 h 909467"/>
                  <a:gd name="connsiteX1" fmla="*/ 434340 w 1029654"/>
                  <a:gd name="connsiteY1" fmla="*/ 536087 h 909467"/>
                  <a:gd name="connsiteX2" fmla="*/ 929640 w 1029654"/>
                  <a:gd name="connsiteY2" fmla="*/ 2687 h 909467"/>
                  <a:gd name="connsiteX3" fmla="*/ 1021080 w 1029654"/>
                  <a:gd name="connsiteY3" fmla="*/ 345587 h 909467"/>
                  <a:gd name="connsiteX4" fmla="*/ 800100 w 1029654"/>
                  <a:gd name="connsiteY4" fmla="*/ 703727 h 909467"/>
                  <a:gd name="connsiteX5" fmla="*/ 731520 w 102965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8542"/>
                  <a:gd name="connsiteY0" fmla="*/ 215671 h 909091"/>
                  <a:gd name="connsiteX1" fmla="*/ 281940 w 1018542"/>
                  <a:gd name="connsiteY1" fmla="*/ 520471 h 909091"/>
                  <a:gd name="connsiteX2" fmla="*/ 914400 w 1018542"/>
                  <a:gd name="connsiteY2" fmla="*/ 2311 h 909091"/>
                  <a:gd name="connsiteX3" fmla="*/ 1005840 w 1018542"/>
                  <a:gd name="connsiteY3" fmla="*/ 345211 h 909091"/>
                  <a:gd name="connsiteX4" fmla="*/ 784860 w 1018542"/>
                  <a:gd name="connsiteY4" fmla="*/ 703351 h 909091"/>
                  <a:gd name="connsiteX5" fmla="*/ 716280 w 1018542"/>
                  <a:gd name="connsiteY5" fmla="*/ 909091 h 909091"/>
                  <a:gd name="connsiteX0" fmla="*/ 0 w 1007690"/>
                  <a:gd name="connsiteY0" fmla="*/ 0 h 693420"/>
                  <a:gd name="connsiteX1" fmla="*/ 281940 w 1007690"/>
                  <a:gd name="connsiteY1" fmla="*/ 30480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07690"/>
                  <a:gd name="connsiteY0" fmla="*/ 0 h 693420"/>
                  <a:gd name="connsiteX1" fmla="*/ 251460 w 1007690"/>
                  <a:gd name="connsiteY1" fmla="*/ 24384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10684"/>
                  <a:gd name="connsiteY0" fmla="*/ 0 h 693420"/>
                  <a:gd name="connsiteX1" fmla="*/ 251460 w 1010684"/>
                  <a:gd name="connsiteY1" fmla="*/ 24384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97180 w 1010684"/>
                  <a:gd name="connsiteY1" fmla="*/ 21336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74320 w 1010684"/>
                  <a:gd name="connsiteY1" fmla="*/ 22098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1005840 w 1326007"/>
                  <a:gd name="connsiteY3" fmla="*/ 14059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12728"/>
                  <a:gd name="connsiteX1" fmla="*/ 274320 w 1326007"/>
                  <a:gd name="connsiteY1" fmla="*/ 232037 h 512728"/>
                  <a:gd name="connsiteX2" fmla="*/ 548640 w 1326007"/>
                  <a:gd name="connsiteY2" fmla="*/ 491117 h 512728"/>
                  <a:gd name="connsiteX3" fmla="*/ 670560 w 1326007"/>
                  <a:gd name="connsiteY3" fmla="*/ 498737 h 512728"/>
                  <a:gd name="connsiteX4" fmla="*/ 784860 w 1326007"/>
                  <a:gd name="connsiteY4" fmla="*/ 498737 h 512728"/>
                  <a:gd name="connsiteX5" fmla="*/ 1325880 w 1326007"/>
                  <a:gd name="connsiteY5" fmla="*/ 3437 h 51272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530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5880"/>
                  <a:gd name="connsiteY0" fmla="*/ 7620 h 526740"/>
                  <a:gd name="connsiteX1" fmla="*/ 274320 w 1325880"/>
                  <a:gd name="connsiteY1" fmla="*/ 228600 h 526740"/>
                  <a:gd name="connsiteX2" fmla="*/ 548640 w 1325880"/>
                  <a:gd name="connsiteY2" fmla="*/ 449580 h 526740"/>
                  <a:gd name="connsiteX3" fmla="*/ 792480 w 1325880"/>
                  <a:gd name="connsiteY3" fmla="*/ 411480 h 526740"/>
                  <a:gd name="connsiteX4" fmla="*/ 998220 w 1325880"/>
                  <a:gd name="connsiteY4" fmla="*/ 487680 h 526740"/>
                  <a:gd name="connsiteX5" fmla="*/ 990458 w 1325880"/>
                  <a:gd name="connsiteY5" fmla="*/ 487606 h 526740"/>
                  <a:gd name="connsiteX6" fmla="*/ 1325880 w 1325880"/>
                  <a:gd name="connsiteY6" fmla="*/ 0 h 526740"/>
                  <a:gd name="connsiteX0" fmla="*/ 0 w 1325880"/>
                  <a:gd name="connsiteY0" fmla="*/ 7620 h 506701"/>
                  <a:gd name="connsiteX1" fmla="*/ 274320 w 1325880"/>
                  <a:gd name="connsiteY1" fmla="*/ 228600 h 506701"/>
                  <a:gd name="connsiteX2" fmla="*/ 548640 w 1325880"/>
                  <a:gd name="connsiteY2" fmla="*/ 449580 h 506701"/>
                  <a:gd name="connsiteX3" fmla="*/ 792480 w 1325880"/>
                  <a:gd name="connsiteY3" fmla="*/ 411480 h 506701"/>
                  <a:gd name="connsiteX4" fmla="*/ 998220 w 1325880"/>
                  <a:gd name="connsiteY4" fmla="*/ 487680 h 506701"/>
                  <a:gd name="connsiteX5" fmla="*/ 1325880 w 1325880"/>
                  <a:gd name="connsiteY5" fmla="*/ 0 h 506701"/>
                  <a:gd name="connsiteX0" fmla="*/ 0 w 1325880"/>
                  <a:gd name="connsiteY0" fmla="*/ 7620 h 458054"/>
                  <a:gd name="connsiteX1" fmla="*/ 274320 w 1325880"/>
                  <a:gd name="connsiteY1" fmla="*/ 228600 h 458054"/>
                  <a:gd name="connsiteX2" fmla="*/ 548640 w 1325880"/>
                  <a:gd name="connsiteY2" fmla="*/ 449580 h 458054"/>
                  <a:gd name="connsiteX3" fmla="*/ 792480 w 1325880"/>
                  <a:gd name="connsiteY3" fmla="*/ 411480 h 458054"/>
                  <a:gd name="connsiteX4" fmla="*/ 1074420 w 1325880"/>
                  <a:gd name="connsiteY4" fmla="*/ 403860 h 458054"/>
                  <a:gd name="connsiteX5" fmla="*/ 1325880 w 1325880"/>
                  <a:gd name="connsiteY5" fmla="*/ 0 h 458054"/>
                  <a:gd name="connsiteX0" fmla="*/ 0 w 1325880"/>
                  <a:gd name="connsiteY0" fmla="*/ 7620 h 459112"/>
                  <a:gd name="connsiteX1" fmla="*/ 274320 w 1325880"/>
                  <a:gd name="connsiteY1" fmla="*/ 228600 h 459112"/>
                  <a:gd name="connsiteX2" fmla="*/ 548640 w 1325880"/>
                  <a:gd name="connsiteY2" fmla="*/ 449580 h 459112"/>
                  <a:gd name="connsiteX3" fmla="*/ 792480 w 1325880"/>
                  <a:gd name="connsiteY3" fmla="*/ 411480 h 459112"/>
                  <a:gd name="connsiteX4" fmla="*/ 1074420 w 1325880"/>
                  <a:gd name="connsiteY4" fmla="*/ 342900 h 459112"/>
                  <a:gd name="connsiteX5" fmla="*/ 1325880 w 1325880"/>
                  <a:gd name="connsiteY5" fmla="*/ 0 h 459112"/>
                  <a:gd name="connsiteX0" fmla="*/ 0 w 1325880"/>
                  <a:gd name="connsiteY0" fmla="*/ 7620 h 457936"/>
                  <a:gd name="connsiteX1" fmla="*/ 274320 w 1325880"/>
                  <a:gd name="connsiteY1" fmla="*/ 228600 h 457936"/>
                  <a:gd name="connsiteX2" fmla="*/ 548640 w 1325880"/>
                  <a:gd name="connsiteY2" fmla="*/ 449580 h 457936"/>
                  <a:gd name="connsiteX3" fmla="*/ 792480 w 1325880"/>
                  <a:gd name="connsiteY3" fmla="*/ 411480 h 457936"/>
                  <a:gd name="connsiteX4" fmla="*/ 1059180 w 1325880"/>
                  <a:gd name="connsiteY4" fmla="*/ 411480 h 457936"/>
                  <a:gd name="connsiteX5" fmla="*/ 1325880 w 1325880"/>
                  <a:gd name="connsiteY5" fmla="*/ 0 h 457936"/>
                  <a:gd name="connsiteX0" fmla="*/ 0 w 1341120"/>
                  <a:gd name="connsiteY0" fmla="*/ 91440 h 541756"/>
                  <a:gd name="connsiteX1" fmla="*/ 274320 w 1341120"/>
                  <a:gd name="connsiteY1" fmla="*/ 312420 h 541756"/>
                  <a:gd name="connsiteX2" fmla="*/ 548640 w 1341120"/>
                  <a:gd name="connsiteY2" fmla="*/ 533400 h 541756"/>
                  <a:gd name="connsiteX3" fmla="*/ 792480 w 1341120"/>
                  <a:gd name="connsiteY3" fmla="*/ 495300 h 541756"/>
                  <a:gd name="connsiteX4" fmla="*/ 1059180 w 1341120"/>
                  <a:gd name="connsiteY4" fmla="*/ 495300 h 541756"/>
                  <a:gd name="connsiteX5" fmla="*/ 1341120 w 1341120"/>
                  <a:gd name="connsiteY5" fmla="*/ 0 h 541756"/>
                  <a:gd name="connsiteX0" fmla="*/ 0 w 1341120"/>
                  <a:gd name="connsiteY0" fmla="*/ 91440 h 541421"/>
                  <a:gd name="connsiteX1" fmla="*/ 274320 w 1341120"/>
                  <a:gd name="connsiteY1" fmla="*/ 312420 h 541421"/>
                  <a:gd name="connsiteX2" fmla="*/ 548640 w 1341120"/>
                  <a:gd name="connsiteY2" fmla="*/ 533400 h 541421"/>
                  <a:gd name="connsiteX3" fmla="*/ 792480 w 1341120"/>
                  <a:gd name="connsiteY3" fmla="*/ 495300 h 541421"/>
                  <a:gd name="connsiteX4" fmla="*/ 975218 w 1341120"/>
                  <a:gd name="connsiteY4" fmla="*/ 518086 h 541421"/>
                  <a:gd name="connsiteX5" fmla="*/ 1059180 w 1341120"/>
                  <a:gd name="connsiteY5" fmla="*/ 495300 h 541421"/>
                  <a:gd name="connsiteX6" fmla="*/ 1341120 w 1341120"/>
                  <a:gd name="connsiteY6" fmla="*/ 0 h 541421"/>
                  <a:gd name="connsiteX0" fmla="*/ 0 w 1341120"/>
                  <a:gd name="connsiteY0" fmla="*/ 91440 h 541421"/>
                  <a:gd name="connsiteX1" fmla="*/ 274320 w 1341120"/>
                  <a:gd name="connsiteY1" fmla="*/ 312420 h 541421"/>
                  <a:gd name="connsiteX2" fmla="*/ 548640 w 1341120"/>
                  <a:gd name="connsiteY2" fmla="*/ 533400 h 541421"/>
                  <a:gd name="connsiteX3" fmla="*/ 792480 w 1341120"/>
                  <a:gd name="connsiteY3" fmla="*/ 495300 h 541421"/>
                  <a:gd name="connsiteX4" fmla="*/ 975218 w 1341120"/>
                  <a:gd name="connsiteY4" fmla="*/ 518086 h 541421"/>
                  <a:gd name="connsiteX5" fmla="*/ 1059180 w 1341120"/>
                  <a:gd name="connsiteY5" fmla="*/ 411480 h 541421"/>
                  <a:gd name="connsiteX6" fmla="*/ 1341120 w 1341120"/>
                  <a:gd name="connsiteY6" fmla="*/ 0 h 541421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059180 w 1341120"/>
                  <a:gd name="connsiteY5" fmla="*/ 411480 h 541314"/>
                  <a:gd name="connsiteX6" fmla="*/ 1341120 w 1341120"/>
                  <a:gd name="connsiteY6" fmla="*/ 0 h 541314"/>
                  <a:gd name="connsiteX0" fmla="*/ 0 w 1369149"/>
                  <a:gd name="connsiteY0" fmla="*/ 91440 h 576024"/>
                  <a:gd name="connsiteX1" fmla="*/ 274320 w 1369149"/>
                  <a:gd name="connsiteY1" fmla="*/ 312420 h 576024"/>
                  <a:gd name="connsiteX2" fmla="*/ 548640 w 1369149"/>
                  <a:gd name="connsiteY2" fmla="*/ 533400 h 576024"/>
                  <a:gd name="connsiteX3" fmla="*/ 792480 w 1369149"/>
                  <a:gd name="connsiteY3" fmla="*/ 495300 h 576024"/>
                  <a:gd name="connsiteX4" fmla="*/ 952358 w 1369149"/>
                  <a:gd name="connsiteY4" fmla="*/ 525706 h 576024"/>
                  <a:gd name="connsiteX5" fmla="*/ 1341120 w 1369149"/>
                  <a:gd name="connsiteY5" fmla="*/ 541314 h 576024"/>
                  <a:gd name="connsiteX6" fmla="*/ 1341120 w 1369149"/>
                  <a:gd name="connsiteY6" fmla="*/ 0 h 57602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65718 w 1341120"/>
                  <a:gd name="connsiteY5" fmla="*/ 31234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35238 w 1341120"/>
                  <a:gd name="connsiteY5" fmla="*/ 22090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089518 w 1341120"/>
                  <a:gd name="connsiteY5" fmla="*/ 29710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35238 w 1341120"/>
                  <a:gd name="connsiteY5" fmla="*/ 31996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12378 w 1341120"/>
                  <a:gd name="connsiteY5" fmla="*/ 312347 h 541314"/>
                  <a:gd name="connsiteX6" fmla="*/ 1341120 w 1341120"/>
                  <a:gd name="connsiteY6" fmla="*/ 0 h 541314"/>
                  <a:gd name="connsiteX0" fmla="*/ 0 w 1372076"/>
                  <a:gd name="connsiteY0" fmla="*/ 129540 h 541314"/>
                  <a:gd name="connsiteX1" fmla="*/ 305276 w 1372076"/>
                  <a:gd name="connsiteY1" fmla="*/ 312420 h 541314"/>
                  <a:gd name="connsiteX2" fmla="*/ 579596 w 1372076"/>
                  <a:gd name="connsiteY2" fmla="*/ 533400 h 541314"/>
                  <a:gd name="connsiteX3" fmla="*/ 823436 w 1372076"/>
                  <a:gd name="connsiteY3" fmla="*/ 495300 h 541314"/>
                  <a:gd name="connsiteX4" fmla="*/ 983314 w 1372076"/>
                  <a:gd name="connsiteY4" fmla="*/ 525706 h 541314"/>
                  <a:gd name="connsiteX5" fmla="*/ 1143334 w 1372076"/>
                  <a:gd name="connsiteY5" fmla="*/ 312347 h 541314"/>
                  <a:gd name="connsiteX6" fmla="*/ 1372076 w 1372076"/>
                  <a:gd name="connsiteY6" fmla="*/ 0 h 541314"/>
                  <a:gd name="connsiteX0" fmla="*/ 0 w 1372076"/>
                  <a:gd name="connsiteY0" fmla="*/ 129540 h 541314"/>
                  <a:gd name="connsiteX1" fmla="*/ 305276 w 1372076"/>
                  <a:gd name="connsiteY1" fmla="*/ 312420 h 541314"/>
                  <a:gd name="connsiteX2" fmla="*/ 579596 w 1372076"/>
                  <a:gd name="connsiteY2" fmla="*/ 533400 h 541314"/>
                  <a:gd name="connsiteX3" fmla="*/ 823436 w 1372076"/>
                  <a:gd name="connsiteY3" fmla="*/ 495300 h 541314"/>
                  <a:gd name="connsiteX4" fmla="*/ 983314 w 1372076"/>
                  <a:gd name="connsiteY4" fmla="*/ 525706 h 541314"/>
                  <a:gd name="connsiteX5" fmla="*/ 1143334 w 1372076"/>
                  <a:gd name="connsiteY5" fmla="*/ 312347 h 541314"/>
                  <a:gd name="connsiteX6" fmla="*/ 1372076 w 1372076"/>
                  <a:gd name="connsiteY6" fmla="*/ 0 h 541314"/>
                  <a:gd name="connsiteX0" fmla="*/ 0 w 1386364"/>
                  <a:gd name="connsiteY0" fmla="*/ 148590 h 541314"/>
                  <a:gd name="connsiteX1" fmla="*/ 319564 w 1386364"/>
                  <a:gd name="connsiteY1" fmla="*/ 312420 h 541314"/>
                  <a:gd name="connsiteX2" fmla="*/ 593884 w 1386364"/>
                  <a:gd name="connsiteY2" fmla="*/ 533400 h 541314"/>
                  <a:gd name="connsiteX3" fmla="*/ 837724 w 1386364"/>
                  <a:gd name="connsiteY3" fmla="*/ 495300 h 541314"/>
                  <a:gd name="connsiteX4" fmla="*/ 997602 w 1386364"/>
                  <a:gd name="connsiteY4" fmla="*/ 525706 h 541314"/>
                  <a:gd name="connsiteX5" fmla="*/ 1157622 w 1386364"/>
                  <a:gd name="connsiteY5" fmla="*/ 312347 h 541314"/>
                  <a:gd name="connsiteX6" fmla="*/ 1386364 w 1386364"/>
                  <a:gd name="connsiteY6" fmla="*/ 0 h 541314"/>
                  <a:gd name="connsiteX0" fmla="*/ 0 w 1386364"/>
                  <a:gd name="connsiteY0" fmla="*/ 148590 h 541314"/>
                  <a:gd name="connsiteX1" fmla="*/ 319564 w 1386364"/>
                  <a:gd name="connsiteY1" fmla="*/ 312420 h 541314"/>
                  <a:gd name="connsiteX2" fmla="*/ 593884 w 1386364"/>
                  <a:gd name="connsiteY2" fmla="*/ 533400 h 541314"/>
                  <a:gd name="connsiteX3" fmla="*/ 837724 w 1386364"/>
                  <a:gd name="connsiteY3" fmla="*/ 495300 h 541314"/>
                  <a:gd name="connsiteX4" fmla="*/ 997602 w 1386364"/>
                  <a:gd name="connsiteY4" fmla="*/ 525706 h 541314"/>
                  <a:gd name="connsiteX5" fmla="*/ 1157622 w 1386364"/>
                  <a:gd name="connsiteY5" fmla="*/ 312347 h 541314"/>
                  <a:gd name="connsiteX6" fmla="*/ 1386364 w 1386364"/>
                  <a:gd name="connsiteY6" fmla="*/ 0 h 541314"/>
                  <a:gd name="connsiteX0" fmla="*/ 0 w 1386364"/>
                  <a:gd name="connsiteY0" fmla="*/ 148590 h 541314"/>
                  <a:gd name="connsiteX1" fmla="*/ 319564 w 1386364"/>
                  <a:gd name="connsiteY1" fmla="*/ 312420 h 541314"/>
                  <a:gd name="connsiteX2" fmla="*/ 593884 w 1386364"/>
                  <a:gd name="connsiteY2" fmla="*/ 533400 h 541314"/>
                  <a:gd name="connsiteX3" fmla="*/ 837724 w 1386364"/>
                  <a:gd name="connsiteY3" fmla="*/ 495300 h 541314"/>
                  <a:gd name="connsiteX4" fmla="*/ 997602 w 1386364"/>
                  <a:gd name="connsiteY4" fmla="*/ 525706 h 541314"/>
                  <a:gd name="connsiteX5" fmla="*/ 1157622 w 1386364"/>
                  <a:gd name="connsiteY5" fmla="*/ 312347 h 541314"/>
                  <a:gd name="connsiteX6" fmla="*/ 1386364 w 1386364"/>
                  <a:gd name="connsiteY6" fmla="*/ 0 h 541314"/>
                  <a:gd name="connsiteX0" fmla="*/ 0 w 1386364"/>
                  <a:gd name="connsiteY0" fmla="*/ 148590 h 543248"/>
                  <a:gd name="connsiteX1" fmla="*/ 338614 w 1386364"/>
                  <a:gd name="connsiteY1" fmla="*/ 281463 h 543248"/>
                  <a:gd name="connsiteX2" fmla="*/ 593884 w 1386364"/>
                  <a:gd name="connsiteY2" fmla="*/ 533400 h 543248"/>
                  <a:gd name="connsiteX3" fmla="*/ 837724 w 1386364"/>
                  <a:gd name="connsiteY3" fmla="*/ 495300 h 543248"/>
                  <a:gd name="connsiteX4" fmla="*/ 997602 w 1386364"/>
                  <a:gd name="connsiteY4" fmla="*/ 525706 h 543248"/>
                  <a:gd name="connsiteX5" fmla="*/ 1157622 w 1386364"/>
                  <a:gd name="connsiteY5" fmla="*/ 312347 h 543248"/>
                  <a:gd name="connsiteX6" fmla="*/ 1386364 w 1386364"/>
                  <a:gd name="connsiteY6" fmla="*/ 0 h 543248"/>
                  <a:gd name="connsiteX0" fmla="*/ 0 w 1386364"/>
                  <a:gd name="connsiteY0" fmla="*/ 148590 h 543248"/>
                  <a:gd name="connsiteX1" fmla="*/ 338614 w 1386364"/>
                  <a:gd name="connsiteY1" fmla="*/ 281463 h 543248"/>
                  <a:gd name="connsiteX2" fmla="*/ 593884 w 1386364"/>
                  <a:gd name="connsiteY2" fmla="*/ 533400 h 543248"/>
                  <a:gd name="connsiteX3" fmla="*/ 837724 w 1386364"/>
                  <a:gd name="connsiteY3" fmla="*/ 495300 h 543248"/>
                  <a:gd name="connsiteX4" fmla="*/ 997602 w 1386364"/>
                  <a:gd name="connsiteY4" fmla="*/ 525706 h 543248"/>
                  <a:gd name="connsiteX5" fmla="*/ 1157622 w 1386364"/>
                  <a:gd name="connsiteY5" fmla="*/ 312347 h 543248"/>
                  <a:gd name="connsiteX6" fmla="*/ 1386364 w 1386364"/>
                  <a:gd name="connsiteY6" fmla="*/ 0 h 543248"/>
                  <a:gd name="connsiteX0" fmla="*/ 0 w 1386364"/>
                  <a:gd name="connsiteY0" fmla="*/ 148590 h 543248"/>
                  <a:gd name="connsiteX1" fmla="*/ 338614 w 1386364"/>
                  <a:gd name="connsiteY1" fmla="*/ 281463 h 543248"/>
                  <a:gd name="connsiteX2" fmla="*/ 593884 w 1386364"/>
                  <a:gd name="connsiteY2" fmla="*/ 533400 h 543248"/>
                  <a:gd name="connsiteX3" fmla="*/ 837724 w 1386364"/>
                  <a:gd name="connsiteY3" fmla="*/ 495300 h 543248"/>
                  <a:gd name="connsiteX4" fmla="*/ 997602 w 1386364"/>
                  <a:gd name="connsiteY4" fmla="*/ 525706 h 543248"/>
                  <a:gd name="connsiteX5" fmla="*/ 1157622 w 1386364"/>
                  <a:gd name="connsiteY5" fmla="*/ 312347 h 543248"/>
                  <a:gd name="connsiteX6" fmla="*/ 1386364 w 1386364"/>
                  <a:gd name="connsiteY6" fmla="*/ 0 h 543248"/>
                  <a:gd name="connsiteX0" fmla="*/ 0 w 1386364"/>
                  <a:gd name="connsiteY0" fmla="*/ 148590 h 543247"/>
                  <a:gd name="connsiteX1" fmla="*/ 395764 w 1386364"/>
                  <a:gd name="connsiteY1" fmla="*/ 281463 h 543247"/>
                  <a:gd name="connsiteX2" fmla="*/ 593884 w 1386364"/>
                  <a:gd name="connsiteY2" fmla="*/ 533400 h 543247"/>
                  <a:gd name="connsiteX3" fmla="*/ 837724 w 1386364"/>
                  <a:gd name="connsiteY3" fmla="*/ 495300 h 543247"/>
                  <a:gd name="connsiteX4" fmla="*/ 997602 w 1386364"/>
                  <a:gd name="connsiteY4" fmla="*/ 525706 h 543247"/>
                  <a:gd name="connsiteX5" fmla="*/ 1157622 w 1386364"/>
                  <a:gd name="connsiteY5" fmla="*/ 312347 h 543247"/>
                  <a:gd name="connsiteX6" fmla="*/ 1386364 w 1386364"/>
                  <a:gd name="connsiteY6" fmla="*/ 0 h 543247"/>
                  <a:gd name="connsiteX0" fmla="*/ 0 w 1386364"/>
                  <a:gd name="connsiteY0" fmla="*/ 148590 h 543247"/>
                  <a:gd name="connsiteX1" fmla="*/ 269785 w 1386364"/>
                  <a:gd name="connsiteY1" fmla="*/ 160054 h 543247"/>
                  <a:gd name="connsiteX2" fmla="*/ 395764 w 1386364"/>
                  <a:gd name="connsiteY2" fmla="*/ 281463 h 543247"/>
                  <a:gd name="connsiteX3" fmla="*/ 593884 w 1386364"/>
                  <a:gd name="connsiteY3" fmla="*/ 533400 h 543247"/>
                  <a:gd name="connsiteX4" fmla="*/ 837724 w 1386364"/>
                  <a:gd name="connsiteY4" fmla="*/ 495300 h 543247"/>
                  <a:gd name="connsiteX5" fmla="*/ 997602 w 1386364"/>
                  <a:gd name="connsiteY5" fmla="*/ 525706 h 543247"/>
                  <a:gd name="connsiteX6" fmla="*/ 1157622 w 1386364"/>
                  <a:gd name="connsiteY6" fmla="*/ 312347 h 543247"/>
                  <a:gd name="connsiteX7" fmla="*/ 1386364 w 1386364"/>
                  <a:gd name="connsiteY7" fmla="*/ 0 h 543247"/>
                  <a:gd name="connsiteX0" fmla="*/ 0 w 1386364"/>
                  <a:gd name="connsiteY0" fmla="*/ 148590 h 543247"/>
                  <a:gd name="connsiteX1" fmla="*/ 250735 w 1386364"/>
                  <a:gd name="connsiteY1" fmla="*/ 200535 h 543247"/>
                  <a:gd name="connsiteX2" fmla="*/ 395764 w 1386364"/>
                  <a:gd name="connsiteY2" fmla="*/ 281463 h 543247"/>
                  <a:gd name="connsiteX3" fmla="*/ 593884 w 1386364"/>
                  <a:gd name="connsiteY3" fmla="*/ 533400 h 543247"/>
                  <a:gd name="connsiteX4" fmla="*/ 837724 w 1386364"/>
                  <a:gd name="connsiteY4" fmla="*/ 495300 h 543247"/>
                  <a:gd name="connsiteX5" fmla="*/ 997602 w 1386364"/>
                  <a:gd name="connsiteY5" fmla="*/ 525706 h 543247"/>
                  <a:gd name="connsiteX6" fmla="*/ 1157622 w 1386364"/>
                  <a:gd name="connsiteY6" fmla="*/ 312347 h 543247"/>
                  <a:gd name="connsiteX7" fmla="*/ 1386364 w 1386364"/>
                  <a:gd name="connsiteY7" fmla="*/ 0 h 543247"/>
                  <a:gd name="connsiteX0" fmla="*/ 0 w 1386364"/>
                  <a:gd name="connsiteY0" fmla="*/ 148590 h 543247"/>
                  <a:gd name="connsiteX1" fmla="*/ 203110 w 1386364"/>
                  <a:gd name="connsiteY1" fmla="*/ 191010 h 543247"/>
                  <a:gd name="connsiteX2" fmla="*/ 395764 w 1386364"/>
                  <a:gd name="connsiteY2" fmla="*/ 281463 h 543247"/>
                  <a:gd name="connsiteX3" fmla="*/ 593884 w 1386364"/>
                  <a:gd name="connsiteY3" fmla="*/ 533400 h 543247"/>
                  <a:gd name="connsiteX4" fmla="*/ 837724 w 1386364"/>
                  <a:gd name="connsiteY4" fmla="*/ 495300 h 543247"/>
                  <a:gd name="connsiteX5" fmla="*/ 997602 w 1386364"/>
                  <a:gd name="connsiteY5" fmla="*/ 525706 h 543247"/>
                  <a:gd name="connsiteX6" fmla="*/ 1157622 w 1386364"/>
                  <a:gd name="connsiteY6" fmla="*/ 312347 h 543247"/>
                  <a:gd name="connsiteX7" fmla="*/ 1386364 w 1386364"/>
                  <a:gd name="connsiteY7" fmla="*/ 0 h 543247"/>
                  <a:gd name="connsiteX0" fmla="*/ 0 w 1386364"/>
                  <a:gd name="connsiteY0" fmla="*/ 148590 h 543247"/>
                  <a:gd name="connsiteX1" fmla="*/ 176916 w 1386364"/>
                  <a:gd name="connsiteY1" fmla="*/ 155291 h 543247"/>
                  <a:gd name="connsiteX2" fmla="*/ 395764 w 1386364"/>
                  <a:gd name="connsiteY2" fmla="*/ 281463 h 543247"/>
                  <a:gd name="connsiteX3" fmla="*/ 593884 w 1386364"/>
                  <a:gd name="connsiteY3" fmla="*/ 533400 h 543247"/>
                  <a:gd name="connsiteX4" fmla="*/ 837724 w 1386364"/>
                  <a:gd name="connsiteY4" fmla="*/ 495300 h 543247"/>
                  <a:gd name="connsiteX5" fmla="*/ 997602 w 1386364"/>
                  <a:gd name="connsiteY5" fmla="*/ 525706 h 543247"/>
                  <a:gd name="connsiteX6" fmla="*/ 1157622 w 1386364"/>
                  <a:gd name="connsiteY6" fmla="*/ 312347 h 543247"/>
                  <a:gd name="connsiteX7" fmla="*/ 1386364 w 1386364"/>
                  <a:gd name="connsiteY7" fmla="*/ 0 h 543247"/>
                  <a:gd name="connsiteX0" fmla="*/ 0 w 1386364"/>
                  <a:gd name="connsiteY0" fmla="*/ 148590 h 543247"/>
                  <a:gd name="connsiteX1" fmla="*/ 169772 w 1386364"/>
                  <a:gd name="connsiteY1" fmla="*/ 152910 h 543247"/>
                  <a:gd name="connsiteX2" fmla="*/ 395764 w 1386364"/>
                  <a:gd name="connsiteY2" fmla="*/ 281463 h 543247"/>
                  <a:gd name="connsiteX3" fmla="*/ 593884 w 1386364"/>
                  <a:gd name="connsiteY3" fmla="*/ 533400 h 543247"/>
                  <a:gd name="connsiteX4" fmla="*/ 837724 w 1386364"/>
                  <a:gd name="connsiteY4" fmla="*/ 495300 h 543247"/>
                  <a:gd name="connsiteX5" fmla="*/ 997602 w 1386364"/>
                  <a:gd name="connsiteY5" fmla="*/ 525706 h 543247"/>
                  <a:gd name="connsiteX6" fmla="*/ 1157622 w 1386364"/>
                  <a:gd name="connsiteY6" fmla="*/ 312347 h 543247"/>
                  <a:gd name="connsiteX7" fmla="*/ 1386364 w 1386364"/>
                  <a:gd name="connsiteY7" fmla="*/ 0 h 543247"/>
                  <a:gd name="connsiteX0" fmla="*/ 0 w 1386364"/>
                  <a:gd name="connsiteY0" fmla="*/ 148590 h 543247"/>
                  <a:gd name="connsiteX1" fmla="*/ 169772 w 1386364"/>
                  <a:gd name="connsiteY1" fmla="*/ 152910 h 543247"/>
                  <a:gd name="connsiteX2" fmla="*/ 300741 w 1386364"/>
                  <a:gd name="connsiteY2" fmla="*/ 210060 h 543247"/>
                  <a:gd name="connsiteX3" fmla="*/ 395764 w 1386364"/>
                  <a:gd name="connsiteY3" fmla="*/ 281463 h 543247"/>
                  <a:gd name="connsiteX4" fmla="*/ 593884 w 1386364"/>
                  <a:gd name="connsiteY4" fmla="*/ 533400 h 543247"/>
                  <a:gd name="connsiteX5" fmla="*/ 837724 w 1386364"/>
                  <a:gd name="connsiteY5" fmla="*/ 495300 h 543247"/>
                  <a:gd name="connsiteX6" fmla="*/ 997602 w 1386364"/>
                  <a:gd name="connsiteY6" fmla="*/ 525706 h 543247"/>
                  <a:gd name="connsiteX7" fmla="*/ 1157622 w 1386364"/>
                  <a:gd name="connsiteY7" fmla="*/ 312347 h 543247"/>
                  <a:gd name="connsiteX8" fmla="*/ 1386364 w 1386364"/>
                  <a:gd name="connsiteY8" fmla="*/ 0 h 543247"/>
                  <a:gd name="connsiteX0" fmla="*/ 0 w 1386364"/>
                  <a:gd name="connsiteY0" fmla="*/ 148590 h 543247"/>
                  <a:gd name="connsiteX1" fmla="*/ 169772 w 1386364"/>
                  <a:gd name="connsiteY1" fmla="*/ 152910 h 543247"/>
                  <a:gd name="connsiteX2" fmla="*/ 300741 w 1386364"/>
                  <a:gd name="connsiteY2" fmla="*/ 210060 h 543247"/>
                  <a:gd name="connsiteX3" fmla="*/ 395764 w 1386364"/>
                  <a:gd name="connsiteY3" fmla="*/ 281463 h 543247"/>
                  <a:gd name="connsiteX4" fmla="*/ 593884 w 1386364"/>
                  <a:gd name="connsiteY4" fmla="*/ 533400 h 543247"/>
                  <a:gd name="connsiteX5" fmla="*/ 837724 w 1386364"/>
                  <a:gd name="connsiteY5" fmla="*/ 495300 h 543247"/>
                  <a:gd name="connsiteX6" fmla="*/ 997602 w 1386364"/>
                  <a:gd name="connsiteY6" fmla="*/ 525706 h 543247"/>
                  <a:gd name="connsiteX7" fmla="*/ 1157622 w 1386364"/>
                  <a:gd name="connsiteY7" fmla="*/ 312347 h 543247"/>
                  <a:gd name="connsiteX8" fmla="*/ 1386364 w 1386364"/>
                  <a:gd name="connsiteY8" fmla="*/ 0 h 543247"/>
                  <a:gd name="connsiteX0" fmla="*/ 0 w 1386364"/>
                  <a:gd name="connsiteY0" fmla="*/ 148590 h 543247"/>
                  <a:gd name="connsiteX1" fmla="*/ 169772 w 1386364"/>
                  <a:gd name="connsiteY1" fmla="*/ 152910 h 543247"/>
                  <a:gd name="connsiteX2" fmla="*/ 315029 w 1386364"/>
                  <a:gd name="connsiteY2" fmla="*/ 219585 h 543247"/>
                  <a:gd name="connsiteX3" fmla="*/ 395764 w 1386364"/>
                  <a:gd name="connsiteY3" fmla="*/ 281463 h 543247"/>
                  <a:gd name="connsiteX4" fmla="*/ 593884 w 1386364"/>
                  <a:gd name="connsiteY4" fmla="*/ 533400 h 543247"/>
                  <a:gd name="connsiteX5" fmla="*/ 837724 w 1386364"/>
                  <a:gd name="connsiteY5" fmla="*/ 495300 h 543247"/>
                  <a:gd name="connsiteX6" fmla="*/ 997602 w 1386364"/>
                  <a:gd name="connsiteY6" fmla="*/ 525706 h 543247"/>
                  <a:gd name="connsiteX7" fmla="*/ 1157622 w 1386364"/>
                  <a:gd name="connsiteY7" fmla="*/ 312347 h 543247"/>
                  <a:gd name="connsiteX8" fmla="*/ 1386364 w 1386364"/>
                  <a:gd name="connsiteY8" fmla="*/ 0 h 543247"/>
                  <a:gd name="connsiteX0" fmla="*/ 0 w 1386364"/>
                  <a:gd name="connsiteY0" fmla="*/ 148590 h 540447"/>
                  <a:gd name="connsiteX1" fmla="*/ 169772 w 1386364"/>
                  <a:gd name="connsiteY1" fmla="*/ 152910 h 540447"/>
                  <a:gd name="connsiteX2" fmla="*/ 315029 w 1386364"/>
                  <a:gd name="connsiteY2" fmla="*/ 219585 h 540447"/>
                  <a:gd name="connsiteX3" fmla="*/ 417195 w 1386364"/>
                  <a:gd name="connsiteY3" fmla="*/ 326707 h 540447"/>
                  <a:gd name="connsiteX4" fmla="*/ 593884 w 1386364"/>
                  <a:gd name="connsiteY4" fmla="*/ 533400 h 540447"/>
                  <a:gd name="connsiteX5" fmla="*/ 837724 w 1386364"/>
                  <a:gd name="connsiteY5" fmla="*/ 495300 h 540447"/>
                  <a:gd name="connsiteX6" fmla="*/ 997602 w 1386364"/>
                  <a:gd name="connsiteY6" fmla="*/ 525706 h 540447"/>
                  <a:gd name="connsiteX7" fmla="*/ 1157622 w 1386364"/>
                  <a:gd name="connsiteY7" fmla="*/ 312347 h 540447"/>
                  <a:gd name="connsiteX8" fmla="*/ 1386364 w 1386364"/>
                  <a:gd name="connsiteY8" fmla="*/ 0 h 540447"/>
                  <a:gd name="connsiteX0" fmla="*/ 0 w 1386364"/>
                  <a:gd name="connsiteY0" fmla="*/ 148590 h 539321"/>
                  <a:gd name="connsiteX1" fmla="*/ 169772 w 1386364"/>
                  <a:gd name="connsiteY1" fmla="*/ 152910 h 539321"/>
                  <a:gd name="connsiteX2" fmla="*/ 315029 w 1386364"/>
                  <a:gd name="connsiteY2" fmla="*/ 219585 h 539321"/>
                  <a:gd name="connsiteX3" fmla="*/ 429101 w 1386364"/>
                  <a:gd name="connsiteY3" fmla="*/ 345757 h 539321"/>
                  <a:gd name="connsiteX4" fmla="*/ 593884 w 1386364"/>
                  <a:gd name="connsiteY4" fmla="*/ 533400 h 539321"/>
                  <a:gd name="connsiteX5" fmla="*/ 837724 w 1386364"/>
                  <a:gd name="connsiteY5" fmla="*/ 495300 h 539321"/>
                  <a:gd name="connsiteX6" fmla="*/ 997602 w 1386364"/>
                  <a:gd name="connsiteY6" fmla="*/ 525706 h 539321"/>
                  <a:gd name="connsiteX7" fmla="*/ 1157622 w 1386364"/>
                  <a:gd name="connsiteY7" fmla="*/ 312347 h 539321"/>
                  <a:gd name="connsiteX8" fmla="*/ 1386364 w 1386364"/>
                  <a:gd name="connsiteY8" fmla="*/ 0 h 539321"/>
                  <a:gd name="connsiteX0" fmla="*/ 0 w 1386364"/>
                  <a:gd name="connsiteY0" fmla="*/ 148590 h 539321"/>
                  <a:gd name="connsiteX1" fmla="*/ 169772 w 1386364"/>
                  <a:gd name="connsiteY1" fmla="*/ 152910 h 539321"/>
                  <a:gd name="connsiteX2" fmla="*/ 315029 w 1386364"/>
                  <a:gd name="connsiteY2" fmla="*/ 219585 h 539321"/>
                  <a:gd name="connsiteX3" fmla="*/ 429101 w 1386364"/>
                  <a:gd name="connsiteY3" fmla="*/ 345757 h 539321"/>
                  <a:gd name="connsiteX4" fmla="*/ 593884 w 1386364"/>
                  <a:gd name="connsiteY4" fmla="*/ 533400 h 539321"/>
                  <a:gd name="connsiteX5" fmla="*/ 837724 w 1386364"/>
                  <a:gd name="connsiteY5" fmla="*/ 495300 h 539321"/>
                  <a:gd name="connsiteX6" fmla="*/ 997602 w 1386364"/>
                  <a:gd name="connsiteY6" fmla="*/ 525706 h 539321"/>
                  <a:gd name="connsiteX7" fmla="*/ 1157622 w 1386364"/>
                  <a:gd name="connsiteY7" fmla="*/ 312347 h 539321"/>
                  <a:gd name="connsiteX8" fmla="*/ 1386364 w 1386364"/>
                  <a:gd name="connsiteY8" fmla="*/ 0 h 539321"/>
                  <a:gd name="connsiteX0" fmla="*/ 0 w 1386364"/>
                  <a:gd name="connsiteY0" fmla="*/ 148590 h 539321"/>
                  <a:gd name="connsiteX1" fmla="*/ 169772 w 1386364"/>
                  <a:gd name="connsiteY1" fmla="*/ 152910 h 539321"/>
                  <a:gd name="connsiteX2" fmla="*/ 315029 w 1386364"/>
                  <a:gd name="connsiteY2" fmla="*/ 219585 h 539321"/>
                  <a:gd name="connsiteX3" fmla="*/ 429101 w 1386364"/>
                  <a:gd name="connsiteY3" fmla="*/ 345757 h 539321"/>
                  <a:gd name="connsiteX4" fmla="*/ 593884 w 1386364"/>
                  <a:gd name="connsiteY4" fmla="*/ 533400 h 539321"/>
                  <a:gd name="connsiteX5" fmla="*/ 837724 w 1386364"/>
                  <a:gd name="connsiteY5" fmla="*/ 495300 h 539321"/>
                  <a:gd name="connsiteX6" fmla="*/ 997602 w 1386364"/>
                  <a:gd name="connsiteY6" fmla="*/ 525706 h 539321"/>
                  <a:gd name="connsiteX7" fmla="*/ 1157622 w 1386364"/>
                  <a:gd name="connsiteY7" fmla="*/ 312347 h 539321"/>
                  <a:gd name="connsiteX8" fmla="*/ 1386364 w 1386364"/>
                  <a:gd name="connsiteY8" fmla="*/ 0 h 539321"/>
                  <a:gd name="connsiteX0" fmla="*/ 0 w 1386364"/>
                  <a:gd name="connsiteY0" fmla="*/ 148590 h 539321"/>
                  <a:gd name="connsiteX1" fmla="*/ 169772 w 1386364"/>
                  <a:gd name="connsiteY1" fmla="*/ 152910 h 539321"/>
                  <a:gd name="connsiteX2" fmla="*/ 315029 w 1386364"/>
                  <a:gd name="connsiteY2" fmla="*/ 219585 h 539321"/>
                  <a:gd name="connsiteX3" fmla="*/ 429101 w 1386364"/>
                  <a:gd name="connsiteY3" fmla="*/ 345757 h 539321"/>
                  <a:gd name="connsiteX4" fmla="*/ 593884 w 1386364"/>
                  <a:gd name="connsiteY4" fmla="*/ 533400 h 539321"/>
                  <a:gd name="connsiteX5" fmla="*/ 837724 w 1386364"/>
                  <a:gd name="connsiteY5" fmla="*/ 495300 h 539321"/>
                  <a:gd name="connsiteX6" fmla="*/ 997602 w 1386364"/>
                  <a:gd name="connsiteY6" fmla="*/ 525706 h 539321"/>
                  <a:gd name="connsiteX7" fmla="*/ 1157622 w 1386364"/>
                  <a:gd name="connsiteY7" fmla="*/ 312347 h 539321"/>
                  <a:gd name="connsiteX8" fmla="*/ 1386364 w 1386364"/>
                  <a:gd name="connsiteY8" fmla="*/ 0 h 539321"/>
                  <a:gd name="connsiteX0" fmla="*/ 0 w 1386364"/>
                  <a:gd name="connsiteY0" fmla="*/ 148590 h 538909"/>
                  <a:gd name="connsiteX1" fmla="*/ 169772 w 1386364"/>
                  <a:gd name="connsiteY1" fmla="*/ 152910 h 538909"/>
                  <a:gd name="connsiteX2" fmla="*/ 315029 w 1386364"/>
                  <a:gd name="connsiteY2" fmla="*/ 219585 h 538909"/>
                  <a:gd name="connsiteX3" fmla="*/ 417195 w 1386364"/>
                  <a:gd name="connsiteY3" fmla="*/ 352901 h 538909"/>
                  <a:gd name="connsiteX4" fmla="*/ 593884 w 1386364"/>
                  <a:gd name="connsiteY4" fmla="*/ 533400 h 538909"/>
                  <a:gd name="connsiteX5" fmla="*/ 837724 w 1386364"/>
                  <a:gd name="connsiteY5" fmla="*/ 495300 h 538909"/>
                  <a:gd name="connsiteX6" fmla="*/ 997602 w 1386364"/>
                  <a:gd name="connsiteY6" fmla="*/ 525706 h 538909"/>
                  <a:gd name="connsiteX7" fmla="*/ 1157622 w 1386364"/>
                  <a:gd name="connsiteY7" fmla="*/ 312347 h 538909"/>
                  <a:gd name="connsiteX8" fmla="*/ 1386364 w 1386364"/>
                  <a:gd name="connsiteY8" fmla="*/ 0 h 538909"/>
                  <a:gd name="connsiteX0" fmla="*/ 0 w 1386364"/>
                  <a:gd name="connsiteY0" fmla="*/ 148590 h 535087"/>
                  <a:gd name="connsiteX1" fmla="*/ 169772 w 1386364"/>
                  <a:gd name="connsiteY1" fmla="*/ 152910 h 535087"/>
                  <a:gd name="connsiteX2" fmla="*/ 315029 w 1386364"/>
                  <a:gd name="connsiteY2" fmla="*/ 219585 h 535087"/>
                  <a:gd name="connsiteX3" fmla="*/ 417195 w 1386364"/>
                  <a:gd name="connsiteY3" fmla="*/ 352901 h 535087"/>
                  <a:gd name="connsiteX4" fmla="*/ 593884 w 1386364"/>
                  <a:gd name="connsiteY4" fmla="*/ 533400 h 535087"/>
                  <a:gd name="connsiteX5" fmla="*/ 828199 w 1386364"/>
                  <a:gd name="connsiteY5" fmla="*/ 447675 h 535087"/>
                  <a:gd name="connsiteX6" fmla="*/ 997602 w 1386364"/>
                  <a:gd name="connsiteY6" fmla="*/ 525706 h 535087"/>
                  <a:gd name="connsiteX7" fmla="*/ 1157622 w 1386364"/>
                  <a:gd name="connsiteY7" fmla="*/ 312347 h 535087"/>
                  <a:gd name="connsiteX8" fmla="*/ 1386364 w 1386364"/>
                  <a:gd name="connsiteY8" fmla="*/ 0 h 535087"/>
                  <a:gd name="connsiteX0" fmla="*/ 0 w 1386364"/>
                  <a:gd name="connsiteY0" fmla="*/ 148590 h 535087"/>
                  <a:gd name="connsiteX1" fmla="*/ 169772 w 1386364"/>
                  <a:gd name="connsiteY1" fmla="*/ 152910 h 535087"/>
                  <a:gd name="connsiteX2" fmla="*/ 315029 w 1386364"/>
                  <a:gd name="connsiteY2" fmla="*/ 219585 h 535087"/>
                  <a:gd name="connsiteX3" fmla="*/ 417195 w 1386364"/>
                  <a:gd name="connsiteY3" fmla="*/ 352901 h 535087"/>
                  <a:gd name="connsiteX4" fmla="*/ 593884 w 1386364"/>
                  <a:gd name="connsiteY4" fmla="*/ 533400 h 535087"/>
                  <a:gd name="connsiteX5" fmla="*/ 828199 w 1386364"/>
                  <a:gd name="connsiteY5" fmla="*/ 447675 h 535087"/>
                  <a:gd name="connsiteX6" fmla="*/ 997602 w 1386364"/>
                  <a:gd name="connsiteY6" fmla="*/ 525706 h 535087"/>
                  <a:gd name="connsiteX7" fmla="*/ 1160004 w 1386364"/>
                  <a:gd name="connsiteY7" fmla="*/ 288534 h 535087"/>
                  <a:gd name="connsiteX8" fmla="*/ 1386364 w 1386364"/>
                  <a:gd name="connsiteY8" fmla="*/ 0 h 535087"/>
                  <a:gd name="connsiteX0" fmla="*/ 0 w 1386364"/>
                  <a:gd name="connsiteY0" fmla="*/ 148590 h 535087"/>
                  <a:gd name="connsiteX1" fmla="*/ 169772 w 1386364"/>
                  <a:gd name="connsiteY1" fmla="*/ 152910 h 535087"/>
                  <a:gd name="connsiteX2" fmla="*/ 315029 w 1386364"/>
                  <a:gd name="connsiteY2" fmla="*/ 219585 h 535087"/>
                  <a:gd name="connsiteX3" fmla="*/ 417195 w 1386364"/>
                  <a:gd name="connsiteY3" fmla="*/ 352901 h 535087"/>
                  <a:gd name="connsiteX4" fmla="*/ 593884 w 1386364"/>
                  <a:gd name="connsiteY4" fmla="*/ 533400 h 535087"/>
                  <a:gd name="connsiteX5" fmla="*/ 828199 w 1386364"/>
                  <a:gd name="connsiteY5" fmla="*/ 447675 h 535087"/>
                  <a:gd name="connsiteX6" fmla="*/ 997602 w 1386364"/>
                  <a:gd name="connsiteY6" fmla="*/ 525706 h 535087"/>
                  <a:gd name="connsiteX7" fmla="*/ 1160004 w 1386364"/>
                  <a:gd name="connsiteY7" fmla="*/ 288534 h 535087"/>
                  <a:gd name="connsiteX8" fmla="*/ 1267529 w 1386364"/>
                  <a:gd name="connsiteY8" fmla="*/ 181485 h 535087"/>
                  <a:gd name="connsiteX9" fmla="*/ 1386364 w 1386364"/>
                  <a:gd name="connsiteY9" fmla="*/ 0 h 535087"/>
                  <a:gd name="connsiteX0" fmla="*/ 0 w 1386364"/>
                  <a:gd name="connsiteY0" fmla="*/ 148590 h 535087"/>
                  <a:gd name="connsiteX1" fmla="*/ 169772 w 1386364"/>
                  <a:gd name="connsiteY1" fmla="*/ 152910 h 535087"/>
                  <a:gd name="connsiteX2" fmla="*/ 315029 w 1386364"/>
                  <a:gd name="connsiteY2" fmla="*/ 219585 h 535087"/>
                  <a:gd name="connsiteX3" fmla="*/ 417195 w 1386364"/>
                  <a:gd name="connsiteY3" fmla="*/ 352901 h 535087"/>
                  <a:gd name="connsiteX4" fmla="*/ 593884 w 1386364"/>
                  <a:gd name="connsiteY4" fmla="*/ 533400 h 535087"/>
                  <a:gd name="connsiteX5" fmla="*/ 828199 w 1386364"/>
                  <a:gd name="connsiteY5" fmla="*/ 447675 h 535087"/>
                  <a:gd name="connsiteX6" fmla="*/ 997602 w 1386364"/>
                  <a:gd name="connsiteY6" fmla="*/ 525706 h 535087"/>
                  <a:gd name="connsiteX7" fmla="*/ 1160004 w 1386364"/>
                  <a:gd name="connsiteY7" fmla="*/ 288534 h 535087"/>
                  <a:gd name="connsiteX8" fmla="*/ 1288961 w 1386364"/>
                  <a:gd name="connsiteY8" fmla="*/ 198154 h 535087"/>
                  <a:gd name="connsiteX9" fmla="*/ 1386364 w 1386364"/>
                  <a:gd name="connsiteY9" fmla="*/ 0 h 535087"/>
                  <a:gd name="connsiteX0" fmla="*/ 0 w 1405414"/>
                  <a:gd name="connsiteY0" fmla="*/ 148590 h 535087"/>
                  <a:gd name="connsiteX1" fmla="*/ 169772 w 1405414"/>
                  <a:gd name="connsiteY1" fmla="*/ 152910 h 535087"/>
                  <a:gd name="connsiteX2" fmla="*/ 315029 w 1405414"/>
                  <a:gd name="connsiteY2" fmla="*/ 219585 h 535087"/>
                  <a:gd name="connsiteX3" fmla="*/ 417195 w 1405414"/>
                  <a:gd name="connsiteY3" fmla="*/ 352901 h 535087"/>
                  <a:gd name="connsiteX4" fmla="*/ 593884 w 1405414"/>
                  <a:gd name="connsiteY4" fmla="*/ 533400 h 535087"/>
                  <a:gd name="connsiteX5" fmla="*/ 828199 w 1405414"/>
                  <a:gd name="connsiteY5" fmla="*/ 447675 h 535087"/>
                  <a:gd name="connsiteX6" fmla="*/ 997602 w 1405414"/>
                  <a:gd name="connsiteY6" fmla="*/ 525706 h 535087"/>
                  <a:gd name="connsiteX7" fmla="*/ 1160004 w 1405414"/>
                  <a:gd name="connsiteY7" fmla="*/ 288534 h 535087"/>
                  <a:gd name="connsiteX8" fmla="*/ 1288961 w 1405414"/>
                  <a:gd name="connsiteY8" fmla="*/ 198154 h 535087"/>
                  <a:gd name="connsiteX9" fmla="*/ 1405414 w 1405414"/>
                  <a:gd name="connsiteY9" fmla="*/ 0 h 535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05414" h="535087">
                    <a:moveTo>
                      <a:pt x="0" y="148590"/>
                    </a:moveTo>
                    <a:lnTo>
                      <a:pt x="169772" y="152910"/>
                    </a:lnTo>
                    <a:cubicBezTo>
                      <a:pt x="219895" y="163155"/>
                      <a:pt x="277364" y="198160"/>
                      <a:pt x="315029" y="219585"/>
                    </a:cubicBezTo>
                    <a:cubicBezTo>
                      <a:pt x="340787" y="245772"/>
                      <a:pt x="387388" y="295837"/>
                      <a:pt x="417195" y="352901"/>
                    </a:cubicBezTo>
                    <a:cubicBezTo>
                      <a:pt x="447002" y="409965"/>
                      <a:pt x="525383" y="517604"/>
                      <a:pt x="593884" y="533400"/>
                    </a:cubicBezTo>
                    <a:cubicBezTo>
                      <a:pt x="662385" y="549196"/>
                      <a:pt x="760913" y="448957"/>
                      <a:pt x="828199" y="447675"/>
                    </a:cubicBezTo>
                    <a:cubicBezTo>
                      <a:pt x="895485" y="446393"/>
                      <a:pt x="953152" y="525706"/>
                      <a:pt x="997602" y="525706"/>
                    </a:cubicBezTo>
                    <a:cubicBezTo>
                      <a:pt x="1042052" y="525706"/>
                      <a:pt x="1115016" y="345904"/>
                      <a:pt x="1160004" y="288534"/>
                    </a:cubicBezTo>
                    <a:cubicBezTo>
                      <a:pt x="1204992" y="231164"/>
                      <a:pt x="1251234" y="246243"/>
                      <a:pt x="1288961" y="198154"/>
                    </a:cubicBezTo>
                    <a:cubicBezTo>
                      <a:pt x="1326688" y="150065"/>
                      <a:pt x="1385608" y="30248"/>
                      <a:pt x="1405414" y="0"/>
                    </a:cubicBezTo>
                  </a:path>
                </a:pathLst>
              </a:custGeom>
              <a:noFill/>
              <a:ln w="15875">
                <a:solidFill>
                  <a:srgbClr val="EAAA00"/>
                </a:solidFill>
                <a:prstDash val="sysDash"/>
                <a:headEnd type="triangle" w="sm" len="med"/>
                <a:tailEnd type="triangle" w="sm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59" name="자유형: 도형 1358">
                <a:extLst>
                  <a:ext uri="{FF2B5EF4-FFF2-40B4-BE49-F238E27FC236}">
                    <a16:creationId xmlns:a16="http://schemas.microsoft.com/office/drawing/2014/main" id="{53344D23-6C87-4852-BC66-9F23E120B9D0}"/>
                  </a:ext>
                </a:extLst>
              </p:cNvPr>
              <p:cNvSpPr/>
              <p:nvPr/>
            </p:nvSpPr>
            <p:spPr>
              <a:xfrm>
                <a:off x="2889220" y="2962940"/>
                <a:ext cx="1316831" cy="546293"/>
              </a:xfrm>
              <a:custGeom>
                <a:avLst/>
                <a:gdLst>
                  <a:gd name="connsiteX0" fmla="*/ 0 w 1029128"/>
                  <a:gd name="connsiteY0" fmla="*/ 361121 h 1031681"/>
                  <a:gd name="connsiteX1" fmla="*/ 457200 w 1029128"/>
                  <a:gd name="connsiteY1" fmla="*/ 10601 h 1031681"/>
                  <a:gd name="connsiteX2" fmla="*/ 929640 w 1029128"/>
                  <a:gd name="connsiteY2" fmla="*/ 124901 h 1031681"/>
                  <a:gd name="connsiteX3" fmla="*/ 1021080 w 1029128"/>
                  <a:gd name="connsiteY3" fmla="*/ 467801 h 1031681"/>
                  <a:gd name="connsiteX4" fmla="*/ 800100 w 1029128"/>
                  <a:gd name="connsiteY4" fmla="*/ 825941 h 1031681"/>
                  <a:gd name="connsiteX5" fmla="*/ 731520 w 1029128"/>
                  <a:gd name="connsiteY5" fmla="*/ 1031681 h 1031681"/>
                  <a:gd name="connsiteX0" fmla="*/ 0 w 1029654"/>
                  <a:gd name="connsiteY0" fmla="*/ 238907 h 909467"/>
                  <a:gd name="connsiteX1" fmla="*/ 434340 w 1029654"/>
                  <a:gd name="connsiteY1" fmla="*/ 536087 h 909467"/>
                  <a:gd name="connsiteX2" fmla="*/ 929640 w 1029654"/>
                  <a:gd name="connsiteY2" fmla="*/ 2687 h 909467"/>
                  <a:gd name="connsiteX3" fmla="*/ 1021080 w 1029654"/>
                  <a:gd name="connsiteY3" fmla="*/ 345587 h 909467"/>
                  <a:gd name="connsiteX4" fmla="*/ 800100 w 1029654"/>
                  <a:gd name="connsiteY4" fmla="*/ 703727 h 909467"/>
                  <a:gd name="connsiteX5" fmla="*/ 731520 w 102965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8542"/>
                  <a:gd name="connsiteY0" fmla="*/ 215671 h 909091"/>
                  <a:gd name="connsiteX1" fmla="*/ 281940 w 1018542"/>
                  <a:gd name="connsiteY1" fmla="*/ 520471 h 909091"/>
                  <a:gd name="connsiteX2" fmla="*/ 914400 w 1018542"/>
                  <a:gd name="connsiteY2" fmla="*/ 2311 h 909091"/>
                  <a:gd name="connsiteX3" fmla="*/ 1005840 w 1018542"/>
                  <a:gd name="connsiteY3" fmla="*/ 345211 h 909091"/>
                  <a:gd name="connsiteX4" fmla="*/ 784860 w 1018542"/>
                  <a:gd name="connsiteY4" fmla="*/ 703351 h 909091"/>
                  <a:gd name="connsiteX5" fmla="*/ 716280 w 1018542"/>
                  <a:gd name="connsiteY5" fmla="*/ 909091 h 909091"/>
                  <a:gd name="connsiteX0" fmla="*/ 0 w 1007690"/>
                  <a:gd name="connsiteY0" fmla="*/ 0 h 693420"/>
                  <a:gd name="connsiteX1" fmla="*/ 281940 w 1007690"/>
                  <a:gd name="connsiteY1" fmla="*/ 30480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07690"/>
                  <a:gd name="connsiteY0" fmla="*/ 0 h 693420"/>
                  <a:gd name="connsiteX1" fmla="*/ 251460 w 1007690"/>
                  <a:gd name="connsiteY1" fmla="*/ 24384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10684"/>
                  <a:gd name="connsiteY0" fmla="*/ 0 h 693420"/>
                  <a:gd name="connsiteX1" fmla="*/ 251460 w 1010684"/>
                  <a:gd name="connsiteY1" fmla="*/ 24384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97180 w 1010684"/>
                  <a:gd name="connsiteY1" fmla="*/ 21336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74320 w 1010684"/>
                  <a:gd name="connsiteY1" fmla="*/ 22098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1005840 w 1326007"/>
                  <a:gd name="connsiteY3" fmla="*/ 14059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12728"/>
                  <a:gd name="connsiteX1" fmla="*/ 274320 w 1326007"/>
                  <a:gd name="connsiteY1" fmla="*/ 232037 h 512728"/>
                  <a:gd name="connsiteX2" fmla="*/ 548640 w 1326007"/>
                  <a:gd name="connsiteY2" fmla="*/ 491117 h 512728"/>
                  <a:gd name="connsiteX3" fmla="*/ 670560 w 1326007"/>
                  <a:gd name="connsiteY3" fmla="*/ 498737 h 512728"/>
                  <a:gd name="connsiteX4" fmla="*/ 784860 w 1326007"/>
                  <a:gd name="connsiteY4" fmla="*/ 498737 h 512728"/>
                  <a:gd name="connsiteX5" fmla="*/ 1325880 w 1326007"/>
                  <a:gd name="connsiteY5" fmla="*/ 3437 h 51272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530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5880"/>
                  <a:gd name="connsiteY0" fmla="*/ 7620 h 526740"/>
                  <a:gd name="connsiteX1" fmla="*/ 274320 w 1325880"/>
                  <a:gd name="connsiteY1" fmla="*/ 228600 h 526740"/>
                  <a:gd name="connsiteX2" fmla="*/ 548640 w 1325880"/>
                  <a:gd name="connsiteY2" fmla="*/ 449580 h 526740"/>
                  <a:gd name="connsiteX3" fmla="*/ 792480 w 1325880"/>
                  <a:gd name="connsiteY3" fmla="*/ 411480 h 526740"/>
                  <a:gd name="connsiteX4" fmla="*/ 998220 w 1325880"/>
                  <a:gd name="connsiteY4" fmla="*/ 487680 h 526740"/>
                  <a:gd name="connsiteX5" fmla="*/ 990458 w 1325880"/>
                  <a:gd name="connsiteY5" fmla="*/ 487606 h 526740"/>
                  <a:gd name="connsiteX6" fmla="*/ 1325880 w 1325880"/>
                  <a:gd name="connsiteY6" fmla="*/ 0 h 526740"/>
                  <a:gd name="connsiteX0" fmla="*/ 0 w 1325880"/>
                  <a:gd name="connsiteY0" fmla="*/ 7620 h 506701"/>
                  <a:gd name="connsiteX1" fmla="*/ 274320 w 1325880"/>
                  <a:gd name="connsiteY1" fmla="*/ 228600 h 506701"/>
                  <a:gd name="connsiteX2" fmla="*/ 548640 w 1325880"/>
                  <a:gd name="connsiteY2" fmla="*/ 449580 h 506701"/>
                  <a:gd name="connsiteX3" fmla="*/ 792480 w 1325880"/>
                  <a:gd name="connsiteY3" fmla="*/ 411480 h 506701"/>
                  <a:gd name="connsiteX4" fmla="*/ 998220 w 1325880"/>
                  <a:gd name="connsiteY4" fmla="*/ 487680 h 506701"/>
                  <a:gd name="connsiteX5" fmla="*/ 1325880 w 1325880"/>
                  <a:gd name="connsiteY5" fmla="*/ 0 h 506701"/>
                  <a:gd name="connsiteX0" fmla="*/ 0 w 1325880"/>
                  <a:gd name="connsiteY0" fmla="*/ 7620 h 458054"/>
                  <a:gd name="connsiteX1" fmla="*/ 274320 w 1325880"/>
                  <a:gd name="connsiteY1" fmla="*/ 228600 h 458054"/>
                  <a:gd name="connsiteX2" fmla="*/ 548640 w 1325880"/>
                  <a:gd name="connsiteY2" fmla="*/ 449580 h 458054"/>
                  <a:gd name="connsiteX3" fmla="*/ 792480 w 1325880"/>
                  <a:gd name="connsiteY3" fmla="*/ 411480 h 458054"/>
                  <a:gd name="connsiteX4" fmla="*/ 1074420 w 1325880"/>
                  <a:gd name="connsiteY4" fmla="*/ 403860 h 458054"/>
                  <a:gd name="connsiteX5" fmla="*/ 1325880 w 1325880"/>
                  <a:gd name="connsiteY5" fmla="*/ 0 h 458054"/>
                  <a:gd name="connsiteX0" fmla="*/ 0 w 1325880"/>
                  <a:gd name="connsiteY0" fmla="*/ 7620 h 459112"/>
                  <a:gd name="connsiteX1" fmla="*/ 274320 w 1325880"/>
                  <a:gd name="connsiteY1" fmla="*/ 228600 h 459112"/>
                  <a:gd name="connsiteX2" fmla="*/ 548640 w 1325880"/>
                  <a:gd name="connsiteY2" fmla="*/ 449580 h 459112"/>
                  <a:gd name="connsiteX3" fmla="*/ 792480 w 1325880"/>
                  <a:gd name="connsiteY3" fmla="*/ 411480 h 459112"/>
                  <a:gd name="connsiteX4" fmla="*/ 1074420 w 1325880"/>
                  <a:gd name="connsiteY4" fmla="*/ 342900 h 459112"/>
                  <a:gd name="connsiteX5" fmla="*/ 1325880 w 1325880"/>
                  <a:gd name="connsiteY5" fmla="*/ 0 h 459112"/>
                  <a:gd name="connsiteX0" fmla="*/ 0 w 1325880"/>
                  <a:gd name="connsiteY0" fmla="*/ 7620 h 457936"/>
                  <a:gd name="connsiteX1" fmla="*/ 274320 w 1325880"/>
                  <a:gd name="connsiteY1" fmla="*/ 228600 h 457936"/>
                  <a:gd name="connsiteX2" fmla="*/ 548640 w 1325880"/>
                  <a:gd name="connsiteY2" fmla="*/ 449580 h 457936"/>
                  <a:gd name="connsiteX3" fmla="*/ 792480 w 1325880"/>
                  <a:gd name="connsiteY3" fmla="*/ 411480 h 457936"/>
                  <a:gd name="connsiteX4" fmla="*/ 1059180 w 1325880"/>
                  <a:gd name="connsiteY4" fmla="*/ 411480 h 457936"/>
                  <a:gd name="connsiteX5" fmla="*/ 1325880 w 1325880"/>
                  <a:gd name="connsiteY5" fmla="*/ 0 h 457936"/>
                  <a:gd name="connsiteX0" fmla="*/ 0 w 1341120"/>
                  <a:gd name="connsiteY0" fmla="*/ 91440 h 541756"/>
                  <a:gd name="connsiteX1" fmla="*/ 274320 w 1341120"/>
                  <a:gd name="connsiteY1" fmla="*/ 312420 h 541756"/>
                  <a:gd name="connsiteX2" fmla="*/ 548640 w 1341120"/>
                  <a:gd name="connsiteY2" fmla="*/ 533400 h 541756"/>
                  <a:gd name="connsiteX3" fmla="*/ 792480 w 1341120"/>
                  <a:gd name="connsiteY3" fmla="*/ 495300 h 541756"/>
                  <a:gd name="connsiteX4" fmla="*/ 1059180 w 1341120"/>
                  <a:gd name="connsiteY4" fmla="*/ 495300 h 541756"/>
                  <a:gd name="connsiteX5" fmla="*/ 1341120 w 1341120"/>
                  <a:gd name="connsiteY5" fmla="*/ 0 h 541756"/>
                  <a:gd name="connsiteX0" fmla="*/ 0 w 1341120"/>
                  <a:gd name="connsiteY0" fmla="*/ 91440 h 544710"/>
                  <a:gd name="connsiteX1" fmla="*/ 297180 w 1341120"/>
                  <a:gd name="connsiteY1" fmla="*/ 266700 h 544710"/>
                  <a:gd name="connsiteX2" fmla="*/ 548640 w 1341120"/>
                  <a:gd name="connsiteY2" fmla="*/ 533400 h 544710"/>
                  <a:gd name="connsiteX3" fmla="*/ 792480 w 1341120"/>
                  <a:gd name="connsiteY3" fmla="*/ 495300 h 544710"/>
                  <a:gd name="connsiteX4" fmla="*/ 1059180 w 1341120"/>
                  <a:gd name="connsiteY4" fmla="*/ 495300 h 544710"/>
                  <a:gd name="connsiteX5" fmla="*/ 1341120 w 1341120"/>
                  <a:gd name="connsiteY5" fmla="*/ 0 h 544710"/>
                  <a:gd name="connsiteX0" fmla="*/ 0 w 1341120"/>
                  <a:gd name="connsiteY0" fmla="*/ 91440 h 546227"/>
                  <a:gd name="connsiteX1" fmla="*/ 297180 w 1341120"/>
                  <a:gd name="connsiteY1" fmla="*/ 243840 h 546227"/>
                  <a:gd name="connsiteX2" fmla="*/ 548640 w 1341120"/>
                  <a:gd name="connsiteY2" fmla="*/ 533400 h 546227"/>
                  <a:gd name="connsiteX3" fmla="*/ 792480 w 1341120"/>
                  <a:gd name="connsiteY3" fmla="*/ 495300 h 546227"/>
                  <a:gd name="connsiteX4" fmla="*/ 1059180 w 1341120"/>
                  <a:gd name="connsiteY4" fmla="*/ 495300 h 546227"/>
                  <a:gd name="connsiteX5" fmla="*/ 1341120 w 1341120"/>
                  <a:gd name="connsiteY5" fmla="*/ 0 h 546227"/>
                  <a:gd name="connsiteX0" fmla="*/ 0 w 1341120"/>
                  <a:gd name="connsiteY0" fmla="*/ 91440 h 528165"/>
                  <a:gd name="connsiteX1" fmla="*/ 297180 w 1341120"/>
                  <a:gd name="connsiteY1" fmla="*/ 243840 h 528165"/>
                  <a:gd name="connsiteX2" fmla="*/ 548640 w 1341120"/>
                  <a:gd name="connsiteY2" fmla="*/ 434340 h 528165"/>
                  <a:gd name="connsiteX3" fmla="*/ 792480 w 1341120"/>
                  <a:gd name="connsiteY3" fmla="*/ 495300 h 528165"/>
                  <a:gd name="connsiteX4" fmla="*/ 1059180 w 1341120"/>
                  <a:gd name="connsiteY4" fmla="*/ 495300 h 528165"/>
                  <a:gd name="connsiteX5" fmla="*/ 1341120 w 1341120"/>
                  <a:gd name="connsiteY5" fmla="*/ 0 h 528165"/>
                  <a:gd name="connsiteX0" fmla="*/ 0 w 1341120"/>
                  <a:gd name="connsiteY0" fmla="*/ 91440 h 513914"/>
                  <a:gd name="connsiteX1" fmla="*/ 297180 w 1341120"/>
                  <a:gd name="connsiteY1" fmla="*/ 243840 h 513914"/>
                  <a:gd name="connsiteX2" fmla="*/ 548640 w 1341120"/>
                  <a:gd name="connsiteY2" fmla="*/ 434340 h 513914"/>
                  <a:gd name="connsiteX3" fmla="*/ 822960 w 1341120"/>
                  <a:gd name="connsiteY3" fmla="*/ 411480 h 513914"/>
                  <a:gd name="connsiteX4" fmla="*/ 1059180 w 1341120"/>
                  <a:gd name="connsiteY4" fmla="*/ 495300 h 513914"/>
                  <a:gd name="connsiteX5" fmla="*/ 1341120 w 1341120"/>
                  <a:gd name="connsiteY5" fmla="*/ 0 h 513914"/>
                  <a:gd name="connsiteX0" fmla="*/ 0 w 1341120"/>
                  <a:gd name="connsiteY0" fmla="*/ 91440 h 513914"/>
                  <a:gd name="connsiteX1" fmla="*/ 251460 w 1341120"/>
                  <a:gd name="connsiteY1" fmla="*/ 220980 h 513914"/>
                  <a:gd name="connsiteX2" fmla="*/ 548640 w 1341120"/>
                  <a:gd name="connsiteY2" fmla="*/ 434340 h 513914"/>
                  <a:gd name="connsiteX3" fmla="*/ 822960 w 1341120"/>
                  <a:gd name="connsiteY3" fmla="*/ 411480 h 513914"/>
                  <a:gd name="connsiteX4" fmla="*/ 1059180 w 1341120"/>
                  <a:gd name="connsiteY4" fmla="*/ 495300 h 513914"/>
                  <a:gd name="connsiteX5" fmla="*/ 1341120 w 1341120"/>
                  <a:gd name="connsiteY5" fmla="*/ 0 h 513914"/>
                  <a:gd name="connsiteX0" fmla="*/ 0 w 1341120"/>
                  <a:gd name="connsiteY0" fmla="*/ 91440 h 514747"/>
                  <a:gd name="connsiteX1" fmla="*/ 251460 w 1341120"/>
                  <a:gd name="connsiteY1" fmla="*/ 220980 h 514747"/>
                  <a:gd name="connsiteX2" fmla="*/ 495300 w 1341120"/>
                  <a:gd name="connsiteY2" fmla="*/ 381000 h 514747"/>
                  <a:gd name="connsiteX3" fmla="*/ 822960 w 1341120"/>
                  <a:gd name="connsiteY3" fmla="*/ 411480 h 514747"/>
                  <a:gd name="connsiteX4" fmla="*/ 1059180 w 1341120"/>
                  <a:gd name="connsiteY4" fmla="*/ 495300 h 514747"/>
                  <a:gd name="connsiteX5" fmla="*/ 1341120 w 1341120"/>
                  <a:gd name="connsiteY5" fmla="*/ 0 h 514747"/>
                  <a:gd name="connsiteX0" fmla="*/ 0 w 1341120"/>
                  <a:gd name="connsiteY0" fmla="*/ 91440 h 509895"/>
                  <a:gd name="connsiteX1" fmla="*/ 251460 w 1341120"/>
                  <a:gd name="connsiteY1" fmla="*/ 220980 h 509895"/>
                  <a:gd name="connsiteX2" fmla="*/ 495300 w 1341120"/>
                  <a:gd name="connsiteY2" fmla="*/ 381000 h 509895"/>
                  <a:gd name="connsiteX3" fmla="*/ 784860 w 1341120"/>
                  <a:gd name="connsiteY3" fmla="*/ 350520 h 509895"/>
                  <a:gd name="connsiteX4" fmla="*/ 1059180 w 1341120"/>
                  <a:gd name="connsiteY4" fmla="*/ 495300 h 509895"/>
                  <a:gd name="connsiteX5" fmla="*/ 1341120 w 1341120"/>
                  <a:gd name="connsiteY5" fmla="*/ 0 h 509895"/>
                  <a:gd name="connsiteX0" fmla="*/ 0 w 1341120"/>
                  <a:gd name="connsiteY0" fmla="*/ 91440 h 509895"/>
                  <a:gd name="connsiteX1" fmla="*/ 251460 w 1341120"/>
                  <a:gd name="connsiteY1" fmla="*/ 220980 h 509895"/>
                  <a:gd name="connsiteX2" fmla="*/ 495300 w 1341120"/>
                  <a:gd name="connsiteY2" fmla="*/ 381000 h 509895"/>
                  <a:gd name="connsiteX3" fmla="*/ 762000 w 1341120"/>
                  <a:gd name="connsiteY3" fmla="*/ 350520 h 509895"/>
                  <a:gd name="connsiteX4" fmla="*/ 1059180 w 1341120"/>
                  <a:gd name="connsiteY4" fmla="*/ 495300 h 509895"/>
                  <a:gd name="connsiteX5" fmla="*/ 1341120 w 1341120"/>
                  <a:gd name="connsiteY5" fmla="*/ 0 h 509895"/>
                  <a:gd name="connsiteX0" fmla="*/ 0 w 1341120"/>
                  <a:gd name="connsiteY0" fmla="*/ 91440 h 386976"/>
                  <a:gd name="connsiteX1" fmla="*/ 251460 w 1341120"/>
                  <a:gd name="connsiteY1" fmla="*/ 220980 h 386976"/>
                  <a:gd name="connsiteX2" fmla="*/ 495300 w 1341120"/>
                  <a:gd name="connsiteY2" fmla="*/ 381000 h 386976"/>
                  <a:gd name="connsiteX3" fmla="*/ 762000 w 1341120"/>
                  <a:gd name="connsiteY3" fmla="*/ 350520 h 386976"/>
                  <a:gd name="connsiteX4" fmla="*/ 1036320 w 1341120"/>
                  <a:gd name="connsiteY4" fmla="*/ 327660 h 386976"/>
                  <a:gd name="connsiteX5" fmla="*/ 1341120 w 1341120"/>
                  <a:gd name="connsiteY5" fmla="*/ 0 h 386976"/>
                  <a:gd name="connsiteX0" fmla="*/ 0 w 1333500"/>
                  <a:gd name="connsiteY0" fmla="*/ 259080 h 554616"/>
                  <a:gd name="connsiteX1" fmla="*/ 251460 w 1333500"/>
                  <a:gd name="connsiteY1" fmla="*/ 388620 h 554616"/>
                  <a:gd name="connsiteX2" fmla="*/ 495300 w 1333500"/>
                  <a:gd name="connsiteY2" fmla="*/ 548640 h 554616"/>
                  <a:gd name="connsiteX3" fmla="*/ 762000 w 1333500"/>
                  <a:gd name="connsiteY3" fmla="*/ 518160 h 554616"/>
                  <a:gd name="connsiteX4" fmla="*/ 1036320 w 1333500"/>
                  <a:gd name="connsiteY4" fmla="*/ 495300 h 554616"/>
                  <a:gd name="connsiteX5" fmla="*/ 1333500 w 1333500"/>
                  <a:gd name="connsiteY5" fmla="*/ 0 h 554616"/>
                  <a:gd name="connsiteX0" fmla="*/ 0 w 1333500"/>
                  <a:gd name="connsiteY0" fmla="*/ 259080 h 552572"/>
                  <a:gd name="connsiteX1" fmla="*/ 251460 w 1333500"/>
                  <a:gd name="connsiteY1" fmla="*/ 388620 h 552572"/>
                  <a:gd name="connsiteX2" fmla="*/ 495300 w 1333500"/>
                  <a:gd name="connsiteY2" fmla="*/ 548640 h 552572"/>
                  <a:gd name="connsiteX3" fmla="*/ 723900 w 1333500"/>
                  <a:gd name="connsiteY3" fmla="*/ 502920 h 552572"/>
                  <a:gd name="connsiteX4" fmla="*/ 1036320 w 1333500"/>
                  <a:gd name="connsiteY4" fmla="*/ 495300 h 552572"/>
                  <a:gd name="connsiteX5" fmla="*/ 1333500 w 1333500"/>
                  <a:gd name="connsiteY5" fmla="*/ 0 h 552572"/>
                  <a:gd name="connsiteX0" fmla="*/ 0 w 1333500"/>
                  <a:gd name="connsiteY0" fmla="*/ 259080 h 552378"/>
                  <a:gd name="connsiteX1" fmla="*/ 251460 w 1333500"/>
                  <a:gd name="connsiteY1" fmla="*/ 388620 h 552378"/>
                  <a:gd name="connsiteX2" fmla="*/ 495300 w 1333500"/>
                  <a:gd name="connsiteY2" fmla="*/ 548640 h 552378"/>
                  <a:gd name="connsiteX3" fmla="*/ 723900 w 1333500"/>
                  <a:gd name="connsiteY3" fmla="*/ 502920 h 552378"/>
                  <a:gd name="connsiteX4" fmla="*/ 952500 w 1333500"/>
                  <a:gd name="connsiteY4" fmla="*/ 518160 h 552378"/>
                  <a:gd name="connsiteX5" fmla="*/ 1333500 w 1333500"/>
                  <a:gd name="connsiteY5" fmla="*/ 0 h 552378"/>
                  <a:gd name="connsiteX0" fmla="*/ 0 w 1333500"/>
                  <a:gd name="connsiteY0" fmla="*/ 259080 h 552378"/>
                  <a:gd name="connsiteX1" fmla="*/ 251460 w 1333500"/>
                  <a:gd name="connsiteY1" fmla="*/ 388620 h 552378"/>
                  <a:gd name="connsiteX2" fmla="*/ 495300 w 1333500"/>
                  <a:gd name="connsiteY2" fmla="*/ 548640 h 552378"/>
                  <a:gd name="connsiteX3" fmla="*/ 723900 w 1333500"/>
                  <a:gd name="connsiteY3" fmla="*/ 502920 h 552378"/>
                  <a:gd name="connsiteX4" fmla="*/ 952500 w 1333500"/>
                  <a:gd name="connsiteY4" fmla="*/ 518160 h 552378"/>
                  <a:gd name="connsiteX5" fmla="*/ 1096039 w 1333500"/>
                  <a:gd name="connsiteY5" fmla="*/ 327469 h 552378"/>
                  <a:gd name="connsiteX6" fmla="*/ 1333500 w 1333500"/>
                  <a:gd name="connsiteY6" fmla="*/ 0 h 552378"/>
                  <a:gd name="connsiteX0" fmla="*/ 0 w 1333500"/>
                  <a:gd name="connsiteY0" fmla="*/ 259080 h 552378"/>
                  <a:gd name="connsiteX1" fmla="*/ 251460 w 1333500"/>
                  <a:gd name="connsiteY1" fmla="*/ 388620 h 552378"/>
                  <a:gd name="connsiteX2" fmla="*/ 495300 w 1333500"/>
                  <a:gd name="connsiteY2" fmla="*/ 548640 h 552378"/>
                  <a:gd name="connsiteX3" fmla="*/ 723900 w 1333500"/>
                  <a:gd name="connsiteY3" fmla="*/ 502920 h 552378"/>
                  <a:gd name="connsiteX4" fmla="*/ 952500 w 1333500"/>
                  <a:gd name="connsiteY4" fmla="*/ 518160 h 552378"/>
                  <a:gd name="connsiteX5" fmla="*/ 1050319 w 1333500"/>
                  <a:gd name="connsiteY5" fmla="*/ 327469 h 552378"/>
                  <a:gd name="connsiteX6" fmla="*/ 1333500 w 1333500"/>
                  <a:gd name="connsiteY6" fmla="*/ 0 h 552378"/>
                  <a:gd name="connsiteX0" fmla="*/ 0 w 1333500"/>
                  <a:gd name="connsiteY0" fmla="*/ 259080 h 552378"/>
                  <a:gd name="connsiteX1" fmla="*/ 251460 w 1333500"/>
                  <a:gd name="connsiteY1" fmla="*/ 388620 h 552378"/>
                  <a:gd name="connsiteX2" fmla="*/ 495300 w 1333500"/>
                  <a:gd name="connsiteY2" fmla="*/ 548640 h 552378"/>
                  <a:gd name="connsiteX3" fmla="*/ 723900 w 1333500"/>
                  <a:gd name="connsiteY3" fmla="*/ 502920 h 552378"/>
                  <a:gd name="connsiteX4" fmla="*/ 952500 w 1333500"/>
                  <a:gd name="connsiteY4" fmla="*/ 518160 h 552378"/>
                  <a:gd name="connsiteX5" fmla="*/ 1065559 w 1333500"/>
                  <a:gd name="connsiteY5" fmla="*/ 342709 h 552378"/>
                  <a:gd name="connsiteX6" fmla="*/ 1333500 w 1333500"/>
                  <a:gd name="connsiteY6" fmla="*/ 0 h 552378"/>
                  <a:gd name="connsiteX0" fmla="*/ 0 w 1333500"/>
                  <a:gd name="connsiteY0" fmla="*/ 259080 h 555114"/>
                  <a:gd name="connsiteX1" fmla="*/ 251460 w 1333500"/>
                  <a:gd name="connsiteY1" fmla="*/ 338614 h 555114"/>
                  <a:gd name="connsiteX2" fmla="*/ 495300 w 1333500"/>
                  <a:gd name="connsiteY2" fmla="*/ 548640 h 555114"/>
                  <a:gd name="connsiteX3" fmla="*/ 723900 w 1333500"/>
                  <a:gd name="connsiteY3" fmla="*/ 502920 h 555114"/>
                  <a:gd name="connsiteX4" fmla="*/ 952500 w 1333500"/>
                  <a:gd name="connsiteY4" fmla="*/ 518160 h 555114"/>
                  <a:gd name="connsiteX5" fmla="*/ 1065559 w 1333500"/>
                  <a:gd name="connsiteY5" fmla="*/ 342709 h 555114"/>
                  <a:gd name="connsiteX6" fmla="*/ 1333500 w 1333500"/>
                  <a:gd name="connsiteY6" fmla="*/ 0 h 555114"/>
                  <a:gd name="connsiteX0" fmla="*/ 0 w 1333500"/>
                  <a:gd name="connsiteY0" fmla="*/ 259080 h 558564"/>
                  <a:gd name="connsiteX1" fmla="*/ 253841 w 1333500"/>
                  <a:gd name="connsiteY1" fmla="*/ 281464 h 558564"/>
                  <a:gd name="connsiteX2" fmla="*/ 495300 w 1333500"/>
                  <a:gd name="connsiteY2" fmla="*/ 548640 h 558564"/>
                  <a:gd name="connsiteX3" fmla="*/ 723900 w 1333500"/>
                  <a:gd name="connsiteY3" fmla="*/ 502920 h 558564"/>
                  <a:gd name="connsiteX4" fmla="*/ 952500 w 1333500"/>
                  <a:gd name="connsiteY4" fmla="*/ 518160 h 558564"/>
                  <a:gd name="connsiteX5" fmla="*/ 1065559 w 1333500"/>
                  <a:gd name="connsiteY5" fmla="*/ 342709 h 558564"/>
                  <a:gd name="connsiteX6" fmla="*/ 1333500 w 1333500"/>
                  <a:gd name="connsiteY6" fmla="*/ 0 h 558564"/>
                  <a:gd name="connsiteX0" fmla="*/ 0 w 1333500"/>
                  <a:gd name="connsiteY0" fmla="*/ 259080 h 558564"/>
                  <a:gd name="connsiteX1" fmla="*/ 253841 w 1333500"/>
                  <a:gd name="connsiteY1" fmla="*/ 281464 h 558564"/>
                  <a:gd name="connsiteX2" fmla="*/ 495300 w 1333500"/>
                  <a:gd name="connsiteY2" fmla="*/ 548640 h 558564"/>
                  <a:gd name="connsiteX3" fmla="*/ 723900 w 1333500"/>
                  <a:gd name="connsiteY3" fmla="*/ 502920 h 558564"/>
                  <a:gd name="connsiteX4" fmla="*/ 952500 w 1333500"/>
                  <a:gd name="connsiteY4" fmla="*/ 518160 h 558564"/>
                  <a:gd name="connsiteX5" fmla="*/ 1065559 w 1333500"/>
                  <a:gd name="connsiteY5" fmla="*/ 342709 h 558564"/>
                  <a:gd name="connsiteX6" fmla="*/ 1333500 w 1333500"/>
                  <a:gd name="connsiteY6" fmla="*/ 0 h 558564"/>
                  <a:gd name="connsiteX0" fmla="*/ 0 w 1333500"/>
                  <a:gd name="connsiteY0" fmla="*/ 259080 h 558564"/>
                  <a:gd name="connsiteX1" fmla="*/ 154862 w 1333500"/>
                  <a:gd name="connsiteY1" fmla="*/ 262805 h 558564"/>
                  <a:gd name="connsiteX2" fmla="*/ 253841 w 1333500"/>
                  <a:gd name="connsiteY2" fmla="*/ 281464 h 558564"/>
                  <a:gd name="connsiteX3" fmla="*/ 495300 w 1333500"/>
                  <a:gd name="connsiteY3" fmla="*/ 548640 h 558564"/>
                  <a:gd name="connsiteX4" fmla="*/ 723900 w 1333500"/>
                  <a:gd name="connsiteY4" fmla="*/ 502920 h 558564"/>
                  <a:gd name="connsiteX5" fmla="*/ 952500 w 1333500"/>
                  <a:gd name="connsiteY5" fmla="*/ 518160 h 558564"/>
                  <a:gd name="connsiteX6" fmla="*/ 1065559 w 1333500"/>
                  <a:gd name="connsiteY6" fmla="*/ 342709 h 558564"/>
                  <a:gd name="connsiteX7" fmla="*/ 1333500 w 1333500"/>
                  <a:gd name="connsiteY7" fmla="*/ 0 h 558564"/>
                  <a:gd name="connsiteX0" fmla="*/ 0 w 1333500"/>
                  <a:gd name="connsiteY0" fmla="*/ 259080 h 558564"/>
                  <a:gd name="connsiteX1" fmla="*/ 154862 w 1333500"/>
                  <a:gd name="connsiteY1" fmla="*/ 246136 h 558564"/>
                  <a:gd name="connsiteX2" fmla="*/ 253841 w 1333500"/>
                  <a:gd name="connsiteY2" fmla="*/ 281464 h 558564"/>
                  <a:gd name="connsiteX3" fmla="*/ 495300 w 1333500"/>
                  <a:gd name="connsiteY3" fmla="*/ 548640 h 558564"/>
                  <a:gd name="connsiteX4" fmla="*/ 723900 w 1333500"/>
                  <a:gd name="connsiteY4" fmla="*/ 502920 h 558564"/>
                  <a:gd name="connsiteX5" fmla="*/ 952500 w 1333500"/>
                  <a:gd name="connsiteY5" fmla="*/ 518160 h 558564"/>
                  <a:gd name="connsiteX6" fmla="*/ 1065559 w 1333500"/>
                  <a:gd name="connsiteY6" fmla="*/ 342709 h 558564"/>
                  <a:gd name="connsiteX7" fmla="*/ 1333500 w 1333500"/>
                  <a:gd name="connsiteY7" fmla="*/ 0 h 558564"/>
                  <a:gd name="connsiteX0" fmla="*/ 0 w 1333500"/>
                  <a:gd name="connsiteY0" fmla="*/ 259080 h 557532"/>
                  <a:gd name="connsiteX1" fmla="*/ 154862 w 1333500"/>
                  <a:gd name="connsiteY1" fmla="*/ 246136 h 557532"/>
                  <a:gd name="connsiteX2" fmla="*/ 246697 w 1333500"/>
                  <a:gd name="connsiteY2" fmla="*/ 298133 h 557532"/>
                  <a:gd name="connsiteX3" fmla="*/ 495300 w 1333500"/>
                  <a:gd name="connsiteY3" fmla="*/ 548640 h 557532"/>
                  <a:gd name="connsiteX4" fmla="*/ 723900 w 1333500"/>
                  <a:gd name="connsiteY4" fmla="*/ 502920 h 557532"/>
                  <a:gd name="connsiteX5" fmla="*/ 952500 w 1333500"/>
                  <a:gd name="connsiteY5" fmla="*/ 518160 h 557532"/>
                  <a:gd name="connsiteX6" fmla="*/ 1065559 w 1333500"/>
                  <a:gd name="connsiteY6" fmla="*/ 342709 h 557532"/>
                  <a:gd name="connsiteX7" fmla="*/ 1333500 w 1333500"/>
                  <a:gd name="connsiteY7" fmla="*/ 0 h 557532"/>
                  <a:gd name="connsiteX0" fmla="*/ 0 w 1333500"/>
                  <a:gd name="connsiteY0" fmla="*/ 259080 h 555670"/>
                  <a:gd name="connsiteX1" fmla="*/ 154862 w 1333500"/>
                  <a:gd name="connsiteY1" fmla="*/ 246136 h 555670"/>
                  <a:gd name="connsiteX2" fmla="*/ 270509 w 1333500"/>
                  <a:gd name="connsiteY2" fmla="*/ 329090 h 555670"/>
                  <a:gd name="connsiteX3" fmla="*/ 495300 w 1333500"/>
                  <a:gd name="connsiteY3" fmla="*/ 548640 h 555670"/>
                  <a:gd name="connsiteX4" fmla="*/ 723900 w 1333500"/>
                  <a:gd name="connsiteY4" fmla="*/ 502920 h 555670"/>
                  <a:gd name="connsiteX5" fmla="*/ 952500 w 1333500"/>
                  <a:gd name="connsiteY5" fmla="*/ 518160 h 555670"/>
                  <a:gd name="connsiteX6" fmla="*/ 1065559 w 1333500"/>
                  <a:gd name="connsiteY6" fmla="*/ 342709 h 555670"/>
                  <a:gd name="connsiteX7" fmla="*/ 1333500 w 1333500"/>
                  <a:gd name="connsiteY7" fmla="*/ 0 h 555670"/>
                  <a:gd name="connsiteX0" fmla="*/ 0 w 1333500"/>
                  <a:gd name="connsiteY0" fmla="*/ 259080 h 550572"/>
                  <a:gd name="connsiteX1" fmla="*/ 154862 w 1333500"/>
                  <a:gd name="connsiteY1" fmla="*/ 246136 h 550572"/>
                  <a:gd name="connsiteX2" fmla="*/ 270509 w 1333500"/>
                  <a:gd name="connsiteY2" fmla="*/ 329090 h 550572"/>
                  <a:gd name="connsiteX3" fmla="*/ 357268 w 1333500"/>
                  <a:gd name="connsiteY3" fmla="*/ 427111 h 550572"/>
                  <a:gd name="connsiteX4" fmla="*/ 495300 w 1333500"/>
                  <a:gd name="connsiteY4" fmla="*/ 548640 h 550572"/>
                  <a:gd name="connsiteX5" fmla="*/ 723900 w 1333500"/>
                  <a:gd name="connsiteY5" fmla="*/ 502920 h 550572"/>
                  <a:gd name="connsiteX6" fmla="*/ 952500 w 1333500"/>
                  <a:gd name="connsiteY6" fmla="*/ 518160 h 550572"/>
                  <a:gd name="connsiteX7" fmla="*/ 1065559 w 1333500"/>
                  <a:gd name="connsiteY7" fmla="*/ 342709 h 550572"/>
                  <a:gd name="connsiteX8" fmla="*/ 1333500 w 1333500"/>
                  <a:gd name="connsiteY8" fmla="*/ 0 h 550572"/>
                  <a:gd name="connsiteX0" fmla="*/ 0 w 1333500"/>
                  <a:gd name="connsiteY0" fmla="*/ 259080 h 550091"/>
                  <a:gd name="connsiteX1" fmla="*/ 154862 w 1333500"/>
                  <a:gd name="connsiteY1" fmla="*/ 246136 h 550091"/>
                  <a:gd name="connsiteX2" fmla="*/ 270509 w 1333500"/>
                  <a:gd name="connsiteY2" fmla="*/ 329090 h 550091"/>
                  <a:gd name="connsiteX3" fmla="*/ 347743 w 1333500"/>
                  <a:gd name="connsiteY3" fmla="*/ 439017 h 550091"/>
                  <a:gd name="connsiteX4" fmla="*/ 495300 w 1333500"/>
                  <a:gd name="connsiteY4" fmla="*/ 548640 h 550091"/>
                  <a:gd name="connsiteX5" fmla="*/ 723900 w 1333500"/>
                  <a:gd name="connsiteY5" fmla="*/ 502920 h 550091"/>
                  <a:gd name="connsiteX6" fmla="*/ 952500 w 1333500"/>
                  <a:gd name="connsiteY6" fmla="*/ 518160 h 550091"/>
                  <a:gd name="connsiteX7" fmla="*/ 1065559 w 1333500"/>
                  <a:gd name="connsiteY7" fmla="*/ 342709 h 550091"/>
                  <a:gd name="connsiteX8" fmla="*/ 1333500 w 1333500"/>
                  <a:gd name="connsiteY8" fmla="*/ 0 h 550091"/>
                  <a:gd name="connsiteX0" fmla="*/ 0 w 1333500"/>
                  <a:gd name="connsiteY0" fmla="*/ 259080 h 538482"/>
                  <a:gd name="connsiteX1" fmla="*/ 154862 w 1333500"/>
                  <a:gd name="connsiteY1" fmla="*/ 246136 h 538482"/>
                  <a:gd name="connsiteX2" fmla="*/ 270509 w 1333500"/>
                  <a:gd name="connsiteY2" fmla="*/ 329090 h 538482"/>
                  <a:gd name="connsiteX3" fmla="*/ 347743 w 1333500"/>
                  <a:gd name="connsiteY3" fmla="*/ 439017 h 538482"/>
                  <a:gd name="connsiteX4" fmla="*/ 495300 w 1333500"/>
                  <a:gd name="connsiteY4" fmla="*/ 536734 h 538482"/>
                  <a:gd name="connsiteX5" fmla="*/ 723900 w 1333500"/>
                  <a:gd name="connsiteY5" fmla="*/ 502920 h 538482"/>
                  <a:gd name="connsiteX6" fmla="*/ 952500 w 1333500"/>
                  <a:gd name="connsiteY6" fmla="*/ 518160 h 538482"/>
                  <a:gd name="connsiteX7" fmla="*/ 1065559 w 1333500"/>
                  <a:gd name="connsiteY7" fmla="*/ 342709 h 538482"/>
                  <a:gd name="connsiteX8" fmla="*/ 1333500 w 1333500"/>
                  <a:gd name="connsiteY8" fmla="*/ 0 h 538482"/>
                  <a:gd name="connsiteX0" fmla="*/ 0 w 1333500"/>
                  <a:gd name="connsiteY0" fmla="*/ 259080 h 531583"/>
                  <a:gd name="connsiteX1" fmla="*/ 154862 w 1333500"/>
                  <a:gd name="connsiteY1" fmla="*/ 246136 h 531583"/>
                  <a:gd name="connsiteX2" fmla="*/ 270509 w 1333500"/>
                  <a:gd name="connsiteY2" fmla="*/ 329090 h 531583"/>
                  <a:gd name="connsiteX3" fmla="*/ 347743 w 1333500"/>
                  <a:gd name="connsiteY3" fmla="*/ 439017 h 531583"/>
                  <a:gd name="connsiteX4" fmla="*/ 485775 w 1333500"/>
                  <a:gd name="connsiteY4" fmla="*/ 529590 h 531583"/>
                  <a:gd name="connsiteX5" fmla="*/ 723900 w 1333500"/>
                  <a:gd name="connsiteY5" fmla="*/ 502920 h 531583"/>
                  <a:gd name="connsiteX6" fmla="*/ 952500 w 1333500"/>
                  <a:gd name="connsiteY6" fmla="*/ 518160 h 531583"/>
                  <a:gd name="connsiteX7" fmla="*/ 1065559 w 1333500"/>
                  <a:gd name="connsiteY7" fmla="*/ 342709 h 531583"/>
                  <a:gd name="connsiteX8" fmla="*/ 1333500 w 1333500"/>
                  <a:gd name="connsiteY8" fmla="*/ 0 h 531583"/>
                  <a:gd name="connsiteX0" fmla="*/ 0 w 1333500"/>
                  <a:gd name="connsiteY0" fmla="*/ 259080 h 529594"/>
                  <a:gd name="connsiteX1" fmla="*/ 154862 w 1333500"/>
                  <a:gd name="connsiteY1" fmla="*/ 246136 h 529594"/>
                  <a:gd name="connsiteX2" fmla="*/ 270509 w 1333500"/>
                  <a:gd name="connsiteY2" fmla="*/ 329090 h 529594"/>
                  <a:gd name="connsiteX3" fmla="*/ 347743 w 1333500"/>
                  <a:gd name="connsiteY3" fmla="*/ 439017 h 529594"/>
                  <a:gd name="connsiteX4" fmla="*/ 485775 w 1333500"/>
                  <a:gd name="connsiteY4" fmla="*/ 529590 h 529594"/>
                  <a:gd name="connsiteX5" fmla="*/ 700087 w 1333500"/>
                  <a:gd name="connsiteY5" fmla="*/ 443388 h 529594"/>
                  <a:gd name="connsiteX6" fmla="*/ 952500 w 1333500"/>
                  <a:gd name="connsiteY6" fmla="*/ 518160 h 529594"/>
                  <a:gd name="connsiteX7" fmla="*/ 1065559 w 1333500"/>
                  <a:gd name="connsiteY7" fmla="*/ 342709 h 529594"/>
                  <a:gd name="connsiteX8" fmla="*/ 1333500 w 1333500"/>
                  <a:gd name="connsiteY8" fmla="*/ 0 h 529594"/>
                  <a:gd name="connsiteX0" fmla="*/ 0 w 1333500"/>
                  <a:gd name="connsiteY0" fmla="*/ 259080 h 529601"/>
                  <a:gd name="connsiteX1" fmla="*/ 154862 w 1333500"/>
                  <a:gd name="connsiteY1" fmla="*/ 246136 h 529601"/>
                  <a:gd name="connsiteX2" fmla="*/ 270509 w 1333500"/>
                  <a:gd name="connsiteY2" fmla="*/ 329090 h 529601"/>
                  <a:gd name="connsiteX3" fmla="*/ 347743 w 1333500"/>
                  <a:gd name="connsiteY3" fmla="*/ 439017 h 529601"/>
                  <a:gd name="connsiteX4" fmla="*/ 485775 w 1333500"/>
                  <a:gd name="connsiteY4" fmla="*/ 529590 h 529601"/>
                  <a:gd name="connsiteX5" fmla="*/ 723899 w 1333500"/>
                  <a:gd name="connsiteY5" fmla="*/ 445769 h 529601"/>
                  <a:gd name="connsiteX6" fmla="*/ 952500 w 1333500"/>
                  <a:gd name="connsiteY6" fmla="*/ 518160 h 529601"/>
                  <a:gd name="connsiteX7" fmla="*/ 1065559 w 1333500"/>
                  <a:gd name="connsiteY7" fmla="*/ 342709 h 529601"/>
                  <a:gd name="connsiteX8" fmla="*/ 1333500 w 1333500"/>
                  <a:gd name="connsiteY8" fmla="*/ 0 h 529601"/>
                  <a:gd name="connsiteX0" fmla="*/ 0 w 1333500"/>
                  <a:gd name="connsiteY0" fmla="*/ 259080 h 529601"/>
                  <a:gd name="connsiteX1" fmla="*/ 154862 w 1333500"/>
                  <a:gd name="connsiteY1" fmla="*/ 246136 h 529601"/>
                  <a:gd name="connsiteX2" fmla="*/ 270509 w 1333500"/>
                  <a:gd name="connsiteY2" fmla="*/ 329090 h 529601"/>
                  <a:gd name="connsiteX3" fmla="*/ 347743 w 1333500"/>
                  <a:gd name="connsiteY3" fmla="*/ 439017 h 529601"/>
                  <a:gd name="connsiteX4" fmla="*/ 485775 w 1333500"/>
                  <a:gd name="connsiteY4" fmla="*/ 529590 h 529601"/>
                  <a:gd name="connsiteX5" fmla="*/ 723899 w 1333500"/>
                  <a:gd name="connsiteY5" fmla="*/ 445769 h 529601"/>
                  <a:gd name="connsiteX6" fmla="*/ 952500 w 1333500"/>
                  <a:gd name="connsiteY6" fmla="*/ 518160 h 529601"/>
                  <a:gd name="connsiteX7" fmla="*/ 1065559 w 1333500"/>
                  <a:gd name="connsiteY7" fmla="*/ 342709 h 529601"/>
                  <a:gd name="connsiteX8" fmla="*/ 1333500 w 1333500"/>
                  <a:gd name="connsiteY8" fmla="*/ 0 h 529601"/>
                  <a:gd name="connsiteX0" fmla="*/ 0 w 1333500"/>
                  <a:gd name="connsiteY0" fmla="*/ 259080 h 529611"/>
                  <a:gd name="connsiteX1" fmla="*/ 154862 w 1333500"/>
                  <a:gd name="connsiteY1" fmla="*/ 246136 h 529611"/>
                  <a:gd name="connsiteX2" fmla="*/ 270509 w 1333500"/>
                  <a:gd name="connsiteY2" fmla="*/ 329090 h 529611"/>
                  <a:gd name="connsiteX3" fmla="*/ 347743 w 1333500"/>
                  <a:gd name="connsiteY3" fmla="*/ 439017 h 529611"/>
                  <a:gd name="connsiteX4" fmla="*/ 485775 w 1333500"/>
                  <a:gd name="connsiteY4" fmla="*/ 529590 h 529611"/>
                  <a:gd name="connsiteX5" fmla="*/ 716755 w 1333500"/>
                  <a:gd name="connsiteY5" fmla="*/ 448150 h 529611"/>
                  <a:gd name="connsiteX6" fmla="*/ 952500 w 1333500"/>
                  <a:gd name="connsiteY6" fmla="*/ 518160 h 529611"/>
                  <a:gd name="connsiteX7" fmla="*/ 1065559 w 1333500"/>
                  <a:gd name="connsiteY7" fmla="*/ 342709 h 529611"/>
                  <a:gd name="connsiteX8" fmla="*/ 1333500 w 1333500"/>
                  <a:gd name="connsiteY8" fmla="*/ 0 h 529611"/>
                  <a:gd name="connsiteX0" fmla="*/ 0 w 1333500"/>
                  <a:gd name="connsiteY0" fmla="*/ 259080 h 529624"/>
                  <a:gd name="connsiteX1" fmla="*/ 154862 w 1333500"/>
                  <a:gd name="connsiteY1" fmla="*/ 246136 h 529624"/>
                  <a:gd name="connsiteX2" fmla="*/ 270509 w 1333500"/>
                  <a:gd name="connsiteY2" fmla="*/ 329090 h 529624"/>
                  <a:gd name="connsiteX3" fmla="*/ 347743 w 1333500"/>
                  <a:gd name="connsiteY3" fmla="*/ 439017 h 529624"/>
                  <a:gd name="connsiteX4" fmla="*/ 485775 w 1333500"/>
                  <a:gd name="connsiteY4" fmla="*/ 529590 h 529624"/>
                  <a:gd name="connsiteX5" fmla="*/ 709611 w 1333500"/>
                  <a:gd name="connsiteY5" fmla="*/ 450531 h 529624"/>
                  <a:gd name="connsiteX6" fmla="*/ 952500 w 1333500"/>
                  <a:gd name="connsiteY6" fmla="*/ 518160 h 529624"/>
                  <a:gd name="connsiteX7" fmla="*/ 1065559 w 1333500"/>
                  <a:gd name="connsiteY7" fmla="*/ 342709 h 529624"/>
                  <a:gd name="connsiteX8" fmla="*/ 1333500 w 1333500"/>
                  <a:gd name="connsiteY8" fmla="*/ 0 h 529624"/>
                  <a:gd name="connsiteX0" fmla="*/ 0 w 1333500"/>
                  <a:gd name="connsiteY0" fmla="*/ 259080 h 529624"/>
                  <a:gd name="connsiteX1" fmla="*/ 154862 w 1333500"/>
                  <a:gd name="connsiteY1" fmla="*/ 246136 h 529624"/>
                  <a:gd name="connsiteX2" fmla="*/ 270509 w 1333500"/>
                  <a:gd name="connsiteY2" fmla="*/ 329090 h 529624"/>
                  <a:gd name="connsiteX3" fmla="*/ 347743 w 1333500"/>
                  <a:gd name="connsiteY3" fmla="*/ 439017 h 529624"/>
                  <a:gd name="connsiteX4" fmla="*/ 485775 w 1333500"/>
                  <a:gd name="connsiteY4" fmla="*/ 529590 h 529624"/>
                  <a:gd name="connsiteX5" fmla="*/ 709611 w 1333500"/>
                  <a:gd name="connsiteY5" fmla="*/ 450531 h 529624"/>
                  <a:gd name="connsiteX6" fmla="*/ 914400 w 1333500"/>
                  <a:gd name="connsiteY6" fmla="*/ 520542 h 529624"/>
                  <a:gd name="connsiteX7" fmla="*/ 1065559 w 1333500"/>
                  <a:gd name="connsiteY7" fmla="*/ 342709 h 529624"/>
                  <a:gd name="connsiteX8" fmla="*/ 1333500 w 1333500"/>
                  <a:gd name="connsiteY8" fmla="*/ 0 h 529624"/>
                  <a:gd name="connsiteX0" fmla="*/ 0 w 1333500"/>
                  <a:gd name="connsiteY0" fmla="*/ 259080 h 529624"/>
                  <a:gd name="connsiteX1" fmla="*/ 154862 w 1333500"/>
                  <a:gd name="connsiteY1" fmla="*/ 246136 h 529624"/>
                  <a:gd name="connsiteX2" fmla="*/ 270509 w 1333500"/>
                  <a:gd name="connsiteY2" fmla="*/ 329090 h 529624"/>
                  <a:gd name="connsiteX3" fmla="*/ 347743 w 1333500"/>
                  <a:gd name="connsiteY3" fmla="*/ 439017 h 529624"/>
                  <a:gd name="connsiteX4" fmla="*/ 485775 w 1333500"/>
                  <a:gd name="connsiteY4" fmla="*/ 529590 h 529624"/>
                  <a:gd name="connsiteX5" fmla="*/ 709611 w 1333500"/>
                  <a:gd name="connsiteY5" fmla="*/ 450531 h 529624"/>
                  <a:gd name="connsiteX6" fmla="*/ 904875 w 1333500"/>
                  <a:gd name="connsiteY6" fmla="*/ 513398 h 529624"/>
                  <a:gd name="connsiteX7" fmla="*/ 1065559 w 1333500"/>
                  <a:gd name="connsiteY7" fmla="*/ 342709 h 529624"/>
                  <a:gd name="connsiteX8" fmla="*/ 1333500 w 1333500"/>
                  <a:gd name="connsiteY8" fmla="*/ 0 h 529624"/>
                  <a:gd name="connsiteX0" fmla="*/ 0 w 1333500"/>
                  <a:gd name="connsiteY0" fmla="*/ 259080 h 529624"/>
                  <a:gd name="connsiteX1" fmla="*/ 154862 w 1333500"/>
                  <a:gd name="connsiteY1" fmla="*/ 246136 h 529624"/>
                  <a:gd name="connsiteX2" fmla="*/ 270509 w 1333500"/>
                  <a:gd name="connsiteY2" fmla="*/ 329090 h 529624"/>
                  <a:gd name="connsiteX3" fmla="*/ 347743 w 1333500"/>
                  <a:gd name="connsiteY3" fmla="*/ 439017 h 529624"/>
                  <a:gd name="connsiteX4" fmla="*/ 485775 w 1333500"/>
                  <a:gd name="connsiteY4" fmla="*/ 529590 h 529624"/>
                  <a:gd name="connsiteX5" fmla="*/ 709611 w 1333500"/>
                  <a:gd name="connsiteY5" fmla="*/ 450531 h 529624"/>
                  <a:gd name="connsiteX6" fmla="*/ 904875 w 1333500"/>
                  <a:gd name="connsiteY6" fmla="*/ 513398 h 529624"/>
                  <a:gd name="connsiteX7" fmla="*/ 1072703 w 1333500"/>
                  <a:gd name="connsiteY7" fmla="*/ 264128 h 529624"/>
                  <a:gd name="connsiteX8" fmla="*/ 1333500 w 1333500"/>
                  <a:gd name="connsiteY8" fmla="*/ 0 h 529624"/>
                  <a:gd name="connsiteX0" fmla="*/ 0 w 1333500"/>
                  <a:gd name="connsiteY0" fmla="*/ 259080 h 529624"/>
                  <a:gd name="connsiteX1" fmla="*/ 154862 w 1333500"/>
                  <a:gd name="connsiteY1" fmla="*/ 246136 h 529624"/>
                  <a:gd name="connsiteX2" fmla="*/ 270509 w 1333500"/>
                  <a:gd name="connsiteY2" fmla="*/ 329090 h 529624"/>
                  <a:gd name="connsiteX3" fmla="*/ 347743 w 1333500"/>
                  <a:gd name="connsiteY3" fmla="*/ 439017 h 529624"/>
                  <a:gd name="connsiteX4" fmla="*/ 485775 w 1333500"/>
                  <a:gd name="connsiteY4" fmla="*/ 529590 h 529624"/>
                  <a:gd name="connsiteX5" fmla="*/ 709611 w 1333500"/>
                  <a:gd name="connsiteY5" fmla="*/ 450531 h 529624"/>
                  <a:gd name="connsiteX6" fmla="*/ 904875 w 1333500"/>
                  <a:gd name="connsiteY6" fmla="*/ 513398 h 529624"/>
                  <a:gd name="connsiteX7" fmla="*/ 1072703 w 1333500"/>
                  <a:gd name="connsiteY7" fmla="*/ 264128 h 529624"/>
                  <a:gd name="connsiteX8" fmla="*/ 1188324 w 1333500"/>
                  <a:gd name="connsiteY8" fmla="*/ 146124 h 529624"/>
                  <a:gd name="connsiteX9" fmla="*/ 1333500 w 1333500"/>
                  <a:gd name="connsiteY9" fmla="*/ 0 h 529624"/>
                  <a:gd name="connsiteX0" fmla="*/ 0 w 1333500"/>
                  <a:gd name="connsiteY0" fmla="*/ 259080 h 529624"/>
                  <a:gd name="connsiteX1" fmla="*/ 154862 w 1333500"/>
                  <a:gd name="connsiteY1" fmla="*/ 246136 h 529624"/>
                  <a:gd name="connsiteX2" fmla="*/ 270509 w 1333500"/>
                  <a:gd name="connsiteY2" fmla="*/ 329090 h 529624"/>
                  <a:gd name="connsiteX3" fmla="*/ 347743 w 1333500"/>
                  <a:gd name="connsiteY3" fmla="*/ 439017 h 529624"/>
                  <a:gd name="connsiteX4" fmla="*/ 485775 w 1333500"/>
                  <a:gd name="connsiteY4" fmla="*/ 529590 h 529624"/>
                  <a:gd name="connsiteX5" fmla="*/ 709611 w 1333500"/>
                  <a:gd name="connsiteY5" fmla="*/ 450531 h 529624"/>
                  <a:gd name="connsiteX6" fmla="*/ 904875 w 1333500"/>
                  <a:gd name="connsiteY6" fmla="*/ 513398 h 529624"/>
                  <a:gd name="connsiteX7" fmla="*/ 1072703 w 1333500"/>
                  <a:gd name="connsiteY7" fmla="*/ 264128 h 529624"/>
                  <a:gd name="connsiteX8" fmla="*/ 1216899 w 1333500"/>
                  <a:gd name="connsiteY8" fmla="*/ 165174 h 529624"/>
                  <a:gd name="connsiteX9" fmla="*/ 1333500 w 1333500"/>
                  <a:gd name="connsiteY9" fmla="*/ 0 h 529624"/>
                  <a:gd name="connsiteX0" fmla="*/ 0 w 1333500"/>
                  <a:gd name="connsiteY0" fmla="*/ 259080 h 529624"/>
                  <a:gd name="connsiteX1" fmla="*/ 154862 w 1333500"/>
                  <a:gd name="connsiteY1" fmla="*/ 246136 h 529624"/>
                  <a:gd name="connsiteX2" fmla="*/ 270509 w 1333500"/>
                  <a:gd name="connsiteY2" fmla="*/ 329090 h 529624"/>
                  <a:gd name="connsiteX3" fmla="*/ 347743 w 1333500"/>
                  <a:gd name="connsiteY3" fmla="*/ 439017 h 529624"/>
                  <a:gd name="connsiteX4" fmla="*/ 485775 w 1333500"/>
                  <a:gd name="connsiteY4" fmla="*/ 529590 h 529624"/>
                  <a:gd name="connsiteX5" fmla="*/ 709611 w 1333500"/>
                  <a:gd name="connsiteY5" fmla="*/ 450531 h 529624"/>
                  <a:gd name="connsiteX6" fmla="*/ 904875 w 1333500"/>
                  <a:gd name="connsiteY6" fmla="*/ 513398 h 529624"/>
                  <a:gd name="connsiteX7" fmla="*/ 1072703 w 1333500"/>
                  <a:gd name="connsiteY7" fmla="*/ 264128 h 529624"/>
                  <a:gd name="connsiteX8" fmla="*/ 1216899 w 1333500"/>
                  <a:gd name="connsiteY8" fmla="*/ 165174 h 529624"/>
                  <a:gd name="connsiteX9" fmla="*/ 1333500 w 1333500"/>
                  <a:gd name="connsiteY9" fmla="*/ 0 h 529624"/>
                  <a:gd name="connsiteX0" fmla="*/ 0 w 1333500"/>
                  <a:gd name="connsiteY0" fmla="*/ 259080 h 529624"/>
                  <a:gd name="connsiteX1" fmla="*/ 154862 w 1333500"/>
                  <a:gd name="connsiteY1" fmla="*/ 246136 h 529624"/>
                  <a:gd name="connsiteX2" fmla="*/ 270509 w 1333500"/>
                  <a:gd name="connsiteY2" fmla="*/ 329090 h 529624"/>
                  <a:gd name="connsiteX3" fmla="*/ 347743 w 1333500"/>
                  <a:gd name="connsiteY3" fmla="*/ 439017 h 529624"/>
                  <a:gd name="connsiteX4" fmla="*/ 485775 w 1333500"/>
                  <a:gd name="connsiteY4" fmla="*/ 529590 h 529624"/>
                  <a:gd name="connsiteX5" fmla="*/ 709611 w 1333500"/>
                  <a:gd name="connsiteY5" fmla="*/ 450531 h 529624"/>
                  <a:gd name="connsiteX6" fmla="*/ 904875 w 1333500"/>
                  <a:gd name="connsiteY6" fmla="*/ 513398 h 529624"/>
                  <a:gd name="connsiteX7" fmla="*/ 1072703 w 1333500"/>
                  <a:gd name="connsiteY7" fmla="*/ 264128 h 529624"/>
                  <a:gd name="connsiteX8" fmla="*/ 1185942 w 1333500"/>
                  <a:gd name="connsiteY8" fmla="*/ 191367 h 529624"/>
                  <a:gd name="connsiteX9" fmla="*/ 1333500 w 1333500"/>
                  <a:gd name="connsiteY9" fmla="*/ 0 h 529624"/>
                  <a:gd name="connsiteX0" fmla="*/ 0 w 1316831"/>
                  <a:gd name="connsiteY0" fmla="*/ 275749 h 546293"/>
                  <a:gd name="connsiteX1" fmla="*/ 154862 w 1316831"/>
                  <a:gd name="connsiteY1" fmla="*/ 262805 h 546293"/>
                  <a:gd name="connsiteX2" fmla="*/ 270509 w 1316831"/>
                  <a:gd name="connsiteY2" fmla="*/ 345759 h 546293"/>
                  <a:gd name="connsiteX3" fmla="*/ 347743 w 1316831"/>
                  <a:gd name="connsiteY3" fmla="*/ 455686 h 546293"/>
                  <a:gd name="connsiteX4" fmla="*/ 485775 w 1316831"/>
                  <a:gd name="connsiteY4" fmla="*/ 546259 h 546293"/>
                  <a:gd name="connsiteX5" fmla="*/ 709611 w 1316831"/>
                  <a:gd name="connsiteY5" fmla="*/ 467200 h 546293"/>
                  <a:gd name="connsiteX6" fmla="*/ 904875 w 1316831"/>
                  <a:gd name="connsiteY6" fmla="*/ 530067 h 546293"/>
                  <a:gd name="connsiteX7" fmla="*/ 1072703 w 1316831"/>
                  <a:gd name="connsiteY7" fmla="*/ 280797 h 546293"/>
                  <a:gd name="connsiteX8" fmla="*/ 1185942 w 1316831"/>
                  <a:gd name="connsiteY8" fmla="*/ 208036 h 546293"/>
                  <a:gd name="connsiteX9" fmla="*/ 1316831 w 1316831"/>
                  <a:gd name="connsiteY9" fmla="*/ 0 h 546293"/>
                  <a:gd name="connsiteX0" fmla="*/ 0 w 1316831"/>
                  <a:gd name="connsiteY0" fmla="*/ 275749 h 546293"/>
                  <a:gd name="connsiteX1" fmla="*/ 154862 w 1316831"/>
                  <a:gd name="connsiteY1" fmla="*/ 262805 h 546293"/>
                  <a:gd name="connsiteX2" fmla="*/ 270509 w 1316831"/>
                  <a:gd name="connsiteY2" fmla="*/ 345759 h 546293"/>
                  <a:gd name="connsiteX3" fmla="*/ 347743 w 1316831"/>
                  <a:gd name="connsiteY3" fmla="*/ 455686 h 546293"/>
                  <a:gd name="connsiteX4" fmla="*/ 485775 w 1316831"/>
                  <a:gd name="connsiteY4" fmla="*/ 546259 h 546293"/>
                  <a:gd name="connsiteX5" fmla="*/ 709611 w 1316831"/>
                  <a:gd name="connsiteY5" fmla="*/ 467200 h 546293"/>
                  <a:gd name="connsiteX6" fmla="*/ 904875 w 1316831"/>
                  <a:gd name="connsiteY6" fmla="*/ 530067 h 546293"/>
                  <a:gd name="connsiteX7" fmla="*/ 1072703 w 1316831"/>
                  <a:gd name="connsiteY7" fmla="*/ 280797 h 546293"/>
                  <a:gd name="connsiteX8" fmla="*/ 1185942 w 1316831"/>
                  <a:gd name="connsiteY8" fmla="*/ 208036 h 546293"/>
                  <a:gd name="connsiteX9" fmla="*/ 1316831 w 1316831"/>
                  <a:gd name="connsiteY9" fmla="*/ 0 h 546293"/>
                  <a:gd name="connsiteX0" fmla="*/ 0 w 1316831"/>
                  <a:gd name="connsiteY0" fmla="*/ 275749 h 546293"/>
                  <a:gd name="connsiteX1" fmla="*/ 154862 w 1316831"/>
                  <a:gd name="connsiteY1" fmla="*/ 262805 h 546293"/>
                  <a:gd name="connsiteX2" fmla="*/ 270509 w 1316831"/>
                  <a:gd name="connsiteY2" fmla="*/ 345759 h 546293"/>
                  <a:gd name="connsiteX3" fmla="*/ 347743 w 1316831"/>
                  <a:gd name="connsiteY3" fmla="*/ 455686 h 546293"/>
                  <a:gd name="connsiteX4" fmla="*/ 485775 w 1316831"/>
                  <a:gd name="connsiteY4" fmla="*/ 546259 h 546293"/>
                  <a:gd name="connsiteX5" fmla="*/ 709611 w 1316831"/>
                  <a:gd name="connsiteY5" fmla="*/ 467200 h 546293"/>
                  <a:gd name="connsiteX6" fmla="*/ 904875 w 1316831"/>
                  <a:gd name="connsiteY6" fmla="*/ 530067 h 546293"/>
                  <a:gd name="connsiteX7" fmla="*/ 1072703 w 1316831"/>
                  <a:gd name="connsiteY7" fmla="*/ 280797 h 546293"/>
                  <a:gd name="connsiteX8" fmla="*/ 1185942 w 1316831"/>
                  <a:gd name="connsiteY8" fmla="*/ 208036 h 546293"/>
                  <a:gd name="connsiteX9" fmla="*/ 1316831 w 1316831"/>
                  <a:gd name="connsiteY9" fmla="*/ 0 h 546293"/>
                  <a:gd name="connsiteX0" fmla="*/ 0 w 1316831"/>
                  <a:gd name="connsiteY0" fmla="*/ 275749 h 546293"/>
                  <a:gd name="connsiteX1" fmla="*/ 154862 w 1316831"/>
                  <a:gd name="connsiteY1" fmla="*/ 262805 h 546293"/>
                  <a:gd name="connsiteX2" fmla="*/ 270509 w 1316831"/>
                  <a:gd name="connsiteY2" fmla="*/ 345759 h 546293"/>
                  <a:gd name="connsiteX3" fmla="*/ 347743 w 1316831"/>
                  <a:gd name="connsiteY3" fmla="*/ 455686 h 546293"/>
                  <a:gd name="connsiteX4" fmla="*/ 485775 w 1316831"/>
                  <a:gd name="connsiteY4" fmla="*/ 546259 h 546293"/>
                  <a:gd name="connsiteX5" fmla="*/ 709611 w 1316831"/>
                  <a:gd name="connsiteY5" fmla="*/ 467200 h 546293"/>
                  <a:gd name="connsiteX6" fmla="*/ 904875 w 1316831"/>
                  <a:gd name="connsiteY6" fmla="*/ 530067 h 546293"/>
                  <a:gd name="connsiteX7" fmla="*/ 1072703 w 1316831"/>
                  <a:gd name="connsiteY7" fmla="*/ 280797 h 546293"/>
                  <a:gd name="connsiteX8" fmla="*/ 1185942 w 1316831"/>
                  <a:gd name="connsiteY8" fmla="*/ 208036 h 546293"/>
                  <a:gd name="connsiteX9" fmla="*/ 1316831 w 1316831"/>
                  <a:gd name="connsiteY9" fmla="*/ 0 h 546293"/>
                  <a:gd name="connsiteX0" fmla="*/ 0 w 1316831"/>
                  <a:gd name="connsiteY0" fmla="*/ 275749 h 546293"/>
                  <a:gd name="connsiteX1" fmla="*/ 154862 w 1316831"/>
                  <a:gd name="connsiteY1" fmla="*/ 262805 h 546293"/>
                  <a:gd name="connsiteX2" fmla="*/ 270509 w 1316831"/>
                  <a:gd name="connsiteY2" fmla="*/ 345759 h 546293"/>
                  <a:gd name="connsiteX3" fmla="*/ 347743 w 1316831"/>
                  <a:gd name="connsiteY3" fmla="*/ 455686 h 546293"/>
                  <a:gd name="connsiteX4" fmla="*/ 485775 w 1316831"/>
                  <a:gd name="connsiteY4" fmla="*/ 546259 h 546293"/>
                  <a:gd name="connsiteX5" fmla="*/ 709611 w 1316831"/>
                  <a:gd name="connsiteY5" fmla="*/ 467200 h 546293"/>
                  <a:gd name="connsiteX6" fmla="*/ 904875 w 1316831"/>
                  <a:gd name="connsiteY6" fmla="*/ 530067 h 546293"/>
                  <a:gd name="connsiteX7" fmla="*/ 1072703 w 1316831"/>
                  <a:gd name="connsiteY7" fmla="*/ 280797 h 546293"/>
                  <a:gd name="connsiteX8" fmla="*/ 1185942 w 1316831"/>
                  <a:gd name="connsiteY8" fmla="*/ 208036 h 546293"/>
                  <a:gd name="connsiteX9" fmla="*/ 1271669 w 1316831"/>
                  <a:gd name="connsiteY9" fmla="*/ 93738 h 546293"/>
                  <a:gd name="connsiteX10" fmla="*/ 1316831 w 1316831"/>
                  <a:gd name="connsiteY10" fmla="*/ 0 h 546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16831" h="546293">
                    <a:moveTo>
                      <a:pt x="0" y="275749"/>
                    </a:moveTo>
                    <a:cubicBezTo>
                      <a:pt x="25810" y="276370"/>
                      <a:pt x="112555" y="259074"/>
                      <a:pt x="154862" y="262805"/>
                    </a:cubicBezTo>
                    <a:cubicBezTo>
                      <a:pt x="197169" y="266536"/>
                      <a:pt x="238362" y="313612"/>
                      <a:pt x="270509" y="345759"/>
                    </a:cubicBezTo>
                    <a:cubicBezTo>
                      <a:pt x="302656" y="377906"/>
                      <a:pt x="310278" y="419095"/>
                      <a:pt x="347743" y="455686"/>
                    </a:cubicBezTo>
                    <a:cubicBezTo>
                      <a:pt x="385208" y="492277"/>
                      <a:pt x="425464" y="544340"/>
                      <a:pt x="485775" y="546259"/>
                    </a:cubicBezTo>
                    <a:cubicBezTo>
                      <a:pt x="546086" y="548178"/>
                      <a:pt x="639761" y="469899"/>
                      <a:pt x="709611" y="467200"/>
                    </a:cubicBezTo>
                    <a:cubicBezTo>
                      <a:pt x="779461" y="464501"/>
                      <a:pt x="842852" y="559309"/>
                      <a:pt x="904875" y="530067"/>
                    </a:cubicBezTo>
                    <a:cubicBezTo>
                      <a:pt x="966898" y="500825"/>
                      <a:pt x="1025462" y="342009"/>
                      <a:pt x="1072703" y="280797"/>
                    </a:cubicBezTo>
                    <a:cubicBezTo>
                      <a:pt x="1119945" y="219585"/>
                      <a:pt x="1152781" y="239212"/>
                      <a:pt x="1185942" y="208036"/>
                    </a:cubicBezTo>
                    <a:cubicBezTo>
                      <a:pt x="1219103" y="176860"/>
                      <a:pt x="1249854" y="128411"/>
                      <a:pt x="1271669" y="93738"/>
                    </a:cubicBezTo>
                    <a:cubicBezTo>
                      <a:pt x="1293484" y="59065"/>
                      <a:pt x="1309304" y="15623"/>
                      <a:pt x="1316831" y="0"/>
                    </a:cubicBezTo>
                  </a:path>
                </a:pathLst>
              </a:custGeom>
              <a:noFill/>
              <a:ln w="15875">
                <a:solidFill>
                  <a:srgbClr val="009A44"/>
                </a:solidFill>
                <a:prstDash val="sysDash"/>
                <a:headEnd type="triangle" w="sm" len="med"/>
                <a:tailEnd type="triangle" w="sm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62" name="Freeform 6">
                <a:extLst>
                  <a:ext uri="{FF2B5EF4-FFF2-40B4-BE49-F238E27FC236}">
                    <a16:creationId xmlns:a16="http://schemas.microsoft.com/office/drawing/2014/main" id="{59E3878C-5FB2-45AE-9481-7F71C20CE7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68564" y="3418630"/>
                <a:ext cx="108000" cy="144000"/>
              </a:xfrm>
              <a:custGeom>
                <a:avLst/>
                <a:gdLst/>
                <a:ahLst/>
                <a:cxnLst>
                  <a:cxn ang="0">
                    <a:pos x="238" y="192"/>
                  </a:cxn>
                  <a:cxn ang="0">
                    <a:pos x="252" y="162"/>
                  </a:cxn>
                  <a:cxn ang="0">
                    <a:pos x="256" y="128"/>
                  </a:cxn>
                  <a:cxn ang="0">
                    <a:pos x="256" y="114"/>
                  </a:cxn>
                  <a:cxn ang="0">
                    <a:pos x="250" y="90"/>
                  </a:cxn>
                  <a:cxn ang="0">
                    <a:pos x="240" y="66"/>
                  </a:cxn>
                  <a:cxn ang="0">
                    <a:pos x="218" y="38"/>
                  </a:cxn>
                  <a:cxn ang="0">
                    <a:pos x="190" y="16"/>
                  </a:cxn>
                  <a:cxn ang="0">
                    <a:pos x="166" y="6"/>
                  </a:cxn>
                  <a:cxn ang="0">
                    <a:pos x="142" y="0"/>
                  </a:cxn>
                  <a:cxn ang="0">
                    <a:pos x="128" y="0"/>
                  </a:cxn>
                  <a:cxn ang="0">
                    <a:pos x="102" y="2"/>
                  </a:cxn>
                  <a:cxn ang="0">
                    <a:pos x="78" y="10"/>
                  </a:cxn>
                  <a:cxn ang="0">
                    <a:pos x="56" y="22"/>
                  </a:cxn>
                  <a:cxn ang="0">
                    <a:pos x="22" y="56"/>
                  </a:cxn>
                  <a:cxn ang="0">
                    <a:pos x="10" y="78"/>
                  </a:cxn>
                  <a:cxn ang="0">
                    <a:pos x="2" y="102"/>
                  </a:cxn>
                  <a:cxn ang="0">
                    <a:pos x="0" y="128"/>
                  </a:cxn>
                  <a:cxn ang="0">
                    <a:pos x="2" y="146"/>
                  </a:cxn>
                  <a:cxn ang="0">
                    <a:pos x="10" y="178"/>
                  </a:cxn>
                  <a:cxn ang="0">
                    <a:pos x="122" y="380"/>
                  </a:cxn>
                  <a:cxn ang="0">
                    <a:pos x="124" y="382"/>
                  </a:cxn>
                  <a:cxn ang="0">
                    <a:pos x="128" y="384"/>
                  </a:cxn>
                  <a:cxn ang="0">
                    <a:pos x="134" y="380"/>
                  </a:cxn>
                  <a:cxn ang="0">
                    <a:pos x="128" y="80"/>
                  </a:cxn>
                  <a:cxn ang="0">
                    <a:pos x="138" y="80"/>
                  </a:cxn>
                  <a:cxn ang="0">
                    <a:pos x="156" y="88"/>
                  </a:cxn>
                  <a:cxn ang="0">
                    <a:pos x="168" y="100"/>
                  </a:cxn>
                  <a:cxn ang="0">
                    <a:pos x="176" y="118"/>
                  </a:cxn>
                  <a:cxn ang="0">
                    <a:pos x="176" y="128"/>
                  </a:cxn>
                  <a:cxn ang="0">
                    <a:pos x="172" y="146"/>
                  </a:cxn>
                  <a:cxn ang="0">
                    <a:pos x="162" y="162"/>
                  </a:cxn>
                  <a:cxn ang="0">
                    <a:pos x="146" y="172"/>
                  </a:cxn>
                  <a:cxn ang="0">
                    <a:pos x="128" y="176"/>
                  </a:cxn>
                  <a:cxn ang="0">
                    <a:pos x="118" y="176"/>
                  </a:cxn>
                  <a:cxn ang="0">
                    <a:pos x="100" y="168"/>
                  </a:cxn>
                  <a:cxn ang="0">
                    <a:pos x="88" y="156"/>
                  </a:cxn>
                  <a:cxn ang="0">
                    <a:pos x="80" y="138"/>
                  </a:cxn>
                  <a:cxn ang="0">
                    <a:pos x="80" y="128"/>
                  </a:cxn>
                  <a:cxn ang="0">
                    <a:pos x="84" y="110"/>
                  </a:cxn>
                  <a:cxn ang="0">
                    <a:pos x="94" y="94"/>
                  </a:cxn>
                  <a:cxn ang="0">
                    <a:pos x="110" y="84"/>
                  </a:cxn>
                  <a:cxn ang="0">
                    <a:pos x="128" y="80"/>
                  </a:cxn>
                </a:cxnLst>
                <a:rect l="0" t="0" r="r" b="b"/>
                <a:pathLst>
                  <a:path w="256" h="384">
                    <a:moveTo>
                      <a:pt x="238" y="192"/>
                    </a:moveTo>
                    <a:lnTo>
                      <a:pt x="238" y="192"/>
                    </a:lnTo>
                    <a:lnTo>
                      <a:pt x="246" y="178"/>
                    </a:lnTo>
                    <a:lnTo>
                      <a:pt x="252" y="162"/>
                    </a:lnTo>
                    <a:lnTo>
                      <a:pt x="254" y="146"/>
                    </a:lnTo>
                    <a:lnTo>
                      <a:pt x="256" y="128"/>
                    </a:lnTo>
                    <a:lnTo>
                      <a:pt x="256" y="128"/>
                    </a:lnTo>
                    <a:lnTo>
                      <a:pt x="256" y="114"/>
                    </a:lnTo>
                    <a:lnTo>
                      <a:pt x="254" y="102"/>
                    </a:lnTo>
                    <a:lnTo>
                      <a:pt x="250" y="90"/>
                    </a:lnTo>
                    <a:lnTo>
                      <a:pt x="246" y="78"/>
                    </a:lnTo>
                    <a:lnTo>
                      <a:pt x="240" y="66"/>
                    </a:lnTo>
                    <a:lnTo>
                      <a:pt x="234" y="56"/>
                    </a:lnTo>
                    <a:lnTo>
                      <a:pt x="218" y="38"/>
                    </a:lnTo>
                    <a:lnTo>
                      <a:pt x="200" y="22"/>
                    </a:lnTo>
                    <a:lnTo>
                      <a:pt x="190" y="16"/>
                    </a:lnTo>
                    <a:lnTo>
                      <a:pt x="178" y="10"/>
                    </a:lnTo>
                    <a:lnTo>
                      <a:pt x="166" y="6"/>
                    </a:lnTo>
                    <a:lnTo>
                      <a:pt x="154" y="2"/>
                    </a:lnTo>
                    <a:lnTo>
                      <a:pt x="142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14" y="0"/>
                    </a:lnTo>
                    <a:lnTo>
                      <a:pt x="102" y="2"/>
                    </a:lnTo>
                    <a:lnTo>
                      <a:pt x="90" y="6"/>
                    </a:lnTo>
                    <a:lnTo>
                      <a:pt x="78" y="10"/>
                    </a:lnTo>
                    <a:lnTo>
                      <a:pt x="66" y="16"/>
                    </a:lnTo>
                    <a:lnTo>
                      <a:pt x="56" y="22"/>
                    </a:lnTo>
                    <a:lnTo>
                      <a:pt x="38" y="38"/>
                    </a:lnTo>
                    <a:lnTo>
                      <a:pt x="22" y="56"/>
                    </a:lnTo>
                    <a:lnTo>
                      <a:pt x="16" y="66"/>
                    </a:lnTo>
                    <a:lnTo>
                      <a:pt x="10" y="78"/>
                    </a:lnTo>
                    <a:lnTo>
                      <a:pt x="6" y="90"/>
                    </a:lnTo>
                    <a:lnTo>
                      <a:pt x="2" y="102"/>
                    </a:lnTo>
                    <a:lnTo>
                      <a:pt x="0" y="114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2" y="146"/>
                    </a:lnTo>
                    <a:lnTo>
                      <a:pt x="4" y="162"/>
                    </a:lnTo>
                    <a:lnTo>
                      <a:pt x="10" y="178"/>
                    </a:lnTo>
                    <a:lnTo>
                      <a:pt x="18" y="192"/>
                    </a:lnTo>
                    <a:lnTo>
                      <a:pt x="122" y="380"/>
                    </a:lnTo>
                    <a:lnTo>
                      <a:pt x="122" y="380"/>
                    </a:lnTo>
                    <a:lnTo>
                      <a:pt x="124" y="382"/>
                    </a:lnTo>
                    <a:lnTo>
                      <a:pt x="128" y="384"/>
                    </a:lnTo>
                    <a:lnTo>
                      <a:pt x="128" y="384"/>
                    </a:lnTo>
                    <a:lnTo>
                      <a:pt x="132" y="382"/>
                    </a:lnTo>
                    <a:lnTo>
                      <a:pt x="134" y="380"/>
                    </a:lnTo>
                    <a:lnTo>
                      <a:pt x="238" y="192"/>
                    </a:lnTo>
                    <a:close/>
                    <a:moveTo>
                      <a:pt x="128" y="80"/>
                    </a:moveTo>
                    <a:lnTo>
                      <a:pt x="128" y="80"/>
                    </a:lnTo>
                    <a:lnTo>
                      <a:pt x="138" y="80"/>
                    </a:lnTo>
                    <a:lnTo>
                      <a:pt x="146" y="84"/>
                    </a:lnTo>
                    <a:lnTo>
                      <a:pt x="156" y="88"/>
                    </a:lnTo>
                    <a:lnTo>
                      <a:pt x="162" y="94"/>
                    </a:lnTo>
                    <a:lnTo>
                      <a:pt x="168" y="100"/>
                    </a:lnTo>
                    <a:lnTo>
                      <a:pt x="172" y="110"/>
                    </a:lnTo>
                    <a:lnTo>
                      <a:pt x="176" y="118"/>
                    </a:lnTo>
                    <a:lnTo>
                      <a:pt x="176" y="128"/>
                    </a:lnTo>
                    <a:lnTo>
                      <a:pt x="176" y="128"/>
                    </a:lnTo>
                    <a:lnTo>
                      <a:pt x="176" y="138"/>
                    </a:lnTo>
                    <a:lnTo>
                      <a:pt x="172" y="146"/>
                    </a:lnTo>
                    <a:lnTo>
                      <a:pt x="168" y="156"/>
                    </a:lnTo>
                    <a:lnTo>
                      <a:pt x="162" y="162"/>
                    </a:lnTo>
                    <a:lnTo>
                      <a:pt x="156" y="168"/>
                    </a:lnTo>
                    <a:lnTo>
                      <a:pt x="146" y="172"/>
                    </a:lnTo>
                    <a:lnTo>
                      <a:pt x="138" y="176"/>
                    </a:lnTo>
                    <a:lnTo>
                      <a:pt x="128" y="176"/>
                    </a:lnTo>
                    <a:lnTo>
                      <a:pt x="128" y="176"/>
                    </a:lnTo>
                    <a:lnTo>
                      <a:pt x="118" y="176"/>
                    </a:lnTo>
                    <a:lnTo>
                      <a:pt x="110" y="172"/>
                    </a:lnTo>
                    <a:lnTo>
                      <a:pt x="100" y="168"/>
                    </a:lnTo>
                    <a:lnTo>
                      <a:pt x="94" y="162"/>
                    </a:lnTo>
                    <a:lnTo>
                      <a:pt x="88" y="156"/>
                    </a:lnTo>
                    <a:lnTo>
                      <a:pt x="84" y="146"/>
                    </a:lnTo>
                    <a:lnTo>
                      <a:pt x="80" y="138"/>
                    </a:lnTo>
                    <a:lnTo>
                      <a:pt x="80" y="128"/>
                    </a:lnTo>
                    <a:lnTo>
                      <a:pt x="80" y="128"/>
                    </a:lnTo>
                    <a:lnTo>
                      <a:pt x="80" y="118"/>
                    </a:lnTo>
                    <a:lnTo>
                      <a:pt x="84" y="110"/>
                    </a:lnTo>
                    <a:lnTo>
                      <a:pt x="88" y="100"/>
                    </a:lnTo>
                    <a:lnTo>
                      <a:pt x="94" y="94"/>
                    </a:lnTo>
                    <a:lnTo>
                      <a:pt x="100" y="88"/>
                    </a:lnTo>
                    <a:lnTo>
                      <a:pt x="110" y="84"/>
                    </a:lnTo>
                    <a:lnTo>
                      <a:pt x="118" y="80"/>
                    </a:lnTo>
                    <a:lnTo>
                      <a:pt x="128" y="80"/>
                    </a:lnTo>
                    <a:lnTo>
                      <a:pt x="128" y="80"/>
                    </a:lnTo>
                    <a:close/>
                  </a:path>
                </a:pathLst>
              </a:custGeom>
              <a:solidFill>
                <a:srgbClr val="00338D"/>
              </a:solidFill>
              <a:ln w="9525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63" name="자유형: 도형 1362">
                <a:extLst>
                  <a:ext uri="{FF2B5EF4-FFF2-40B4-BE49-F238E27FC236}">
                    <a16:creationId xmlns:a16="http://schemas.microsoft.com/office/drawing/2014/main" id="{CE8D5FCE-901E-4F24-94FB-F64576094658}"/>
                  </a:ext>
                </a:extLst>
              </p:cNvPr>
              <p:cNvSpPr/>
              <p:nvPr/>
            </p:nvSpPr>
            <p:spPr>
              <a:xfrm>
                <a:off x="4166595" y="2972314"/>
                <a:ext cx="118152" cy="565785"/>
              </a:xfrm>
              <a:custGeom>
                <a:avLst/>
                <a:gdLst>
                  <a:gd name="connsiteX0" fmla="*/ 0 w 1029128"/>
                  <a:gd name="connsiteY0" fmla="*/ 361121 h 1031681"/>
                  <a:gd name="connsiteX1" fmla="*/ 457200 w 1029128"/>
                  <a:gd name="connsiteY1" fmla="*/ 10601 h 1031681"/>
                  <a:gd name="connsiteX2" fmla="*/ 929640 w 1029128"/>
                  <a:gd name="connsiteY2" fmla="*/ 124901 h 1031681"/>
                  <a:gd name="connsiteX3" fmla="*/ 1021080 w 1029128"/>
                  <a:gd name="connsiteY3" fmla="*/ 467801 h 1031681"/>
                  <a:gd name="connsiteX4" fmla="*/ 800100 w 1029128"/>
                  <a:gd name="connsiteY4" fmla="*/ 825941 h 1031681"/>
                  <a:gd name="connsiteX5" fmla="*/ 731520 w 1029128"/>
                  <a:gd name="connsiteY5" fmla="*/ 1031681 h 1031681"/>
                  <a:gd name="connsiteX0" fmla="*/ 0 w 1029654"/>
                  <a:gd name="connsiteY0" fmla="*/ 238907 h 909467"/>
                  <a:gd name="connsiteX1" fmla="*/ 434340 w 1029654"/>
                  <a:gd name="connsiteY1" fmla="*/ 536087 h 909467"/>
                  <a:gd name="connsiteX2" fmla="*/ 929640 w 1029654"/>
                  <a:gd name="connsiteY2" fmla="*/ 2687 h 909467"/>
                  <a:gd name="connsiteX3" fmla="*/ 1021080 w 1029654"/>
                  <a:gd name="connsiteY3" fmla="*/ 345587 h 909467"/>
                  <a:gd name="connsiteX4" fmla="*/ 800100 w 1029654"/>
                  <a:gd name="connsiteY4" fmla="*/ 703727 h 909467"/>
                  <a:gd name="connsiteX5" fmla="*/ 731520 w 102965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8542"/>
                  <a:gd name="connsiteY0" fmla="*/ 215671 h 909091"/>
                  <a:gd name="connsiteX1" fmla="*/ 281940 w 1018542"/>
                  <a:gd name="connsiteY1" fmla="*/ 520471 h 909091"/>
                  <a:gd name="connsiteX2" fmla="*/ 914400 w 1018542"/>
                  <a:gd name="connsiteY2" fmla="*/ 2311 h 909091"/>
                  <a:gd name="connsiteX3" fmla="*/ 1005840 w 1018542"/>
                  <a:gd name="connsiteY3" fmla="*/ 345211 h 909091"/>
                  <a:gd name="connsiteX4" fmla="*/ 784860 w 1018542"/>
                  <a:gd name="connsiteY4" fmla="*/ 703351 h 909091"/>
                  <a:gd name="connsiteX5" fmla="*/ 716280 w 1018542"/>
                  <a:gd name="connsiteY5" fmla="*/ 909091 h 909091"/>
                  <a:gd name="connsiteX0" fmla="*/ 0 w 1007690"/>
                  <a:gd name="connsiteY0" fmla="*/ 0 h 693420"/>
                  <a:gd name="connsiteX1" fmla="*/ 281940 w 1007690"/>
                  <a:gd name="connsiteY1" fmla="*/ 30480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07690"/>
                  <a:gd name="connsiteY0" fmla="*/ 0 h 693420"/>
                  <a:gd name="connsiteX1" fmla="*/ 251460 w 1007690"/>
                  <a:gd name="connsiteY1" fmla="*/ 24384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10684"/>
                  <a:gd name="connsiteY0" fmla="*/ 0 h 693420"/>
                  <a:gd name="connsiteX1" fmla="*/ 251460 w 1010684"/>
                  <a:gd name="connsiteY1" fmla="*/ 24384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97180 w 1010684"/>
                  <a:gd name="connsiteY1" fmla="*/ 21336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74320 w 1010684"/>
                  <a:gd name="connsiteY1" fmla="*/ 22098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1005840 w 1326007"/>
                  <a:gd name="connsiteY3" fmla="*/ 14059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12728"/>
                  <a:gd name="connsiteX1" fmla="*/ 274320 w 1326007"/>
                  <a:gd name="connsiteY1" fmla="*/ 232037 h 512728"/>
                  <a:gd name="connsiteX2" fmla="*/ 548640 w 1326007"/>
                  <a:gd name="connsiteY2" fmla="*/ 491117 h 512728"/>
                  <a:gd name="connsiteX3" fmla="*/ 670560 w 1326007"/>
                  <a:gd name="connsiteY3" fmla="*/ 498737 h 512728"/>
                  <a:gd name="connsiteX4" fmla="*/ 784860 w 1326007"/>
                  <a:gd name="connsiteY4" fmla="*/ 498737 h 512728"/>
                  <a:gd name="connsiteX5" fmla="*/ 1325880 w 1326007"/>
                  <a:gd name="connsiteY5" fmla="*/ 3437 h 51272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530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5880"/>
                  <a:gd name="connsiteY0" fmla="*/ 7620 h 526740"/>
                  <a:gd name="connsiteX1" fmla="*/ 274320 w 1325880"/>
                  <a:gd name="connsiteY1" fmla="*/ 228600 h 526740"/>
                  <a:gd name="connsiteX2" fmla="*/ 548640 w 1325880"/>
                  <a:gd name="connsiteY2" fmla="*/ 449580 h 526740"/>
                  <a:gd name="connsiteX3" fmla="*/ 792480 w 1325880"/>
                  <a:gd name="connsiteY3" fmla="*/ 411480 h 526740"/>
                  <a:gd name="connsiteX4" fmla="*/ 998220 w 1325880"/>
                  <a:gd name="connsiteY4" fmla="*/ 487680 h 526740"/>
                  <a:gd name="connsiteX5" fmla="*/ 990458 w 1325880"/>
                  <a:gd name="connsiteY5" fmla="*/ 487606 h 526740"/>
                  <a:gd name="connsiteX6" fmla="*/ 1325880 w 1325880"/>
                  <a:gd name="connsiteY6" fmla="*/ 0 h 526740"/>
                  <a:gd name="connsiteX0" fmla="*/ 0 w 1325880"/>
                  <a:gd name="connsiteY0" fmla="*/ 7620 h 506701"/>
                  <a:gd name="connsiteX1" fmla="*/ 274320 w 1325880"/>
                  <a:gd name="connsiteY1" fmla="*/ 228600 h 506701"/>
                  <a:gd name="connsiteX2" fmla="*/ 548640 w 1325880"/>
                  <a:gd name="connsiteY2" fmla="*/ 449580 h 506701"/>
                  <a:gd name="connsiteX3" fmla="*/ 792480 w 1325880"/>
                  <a:gd name="connsiteY3" fmla="*/ 411480 h 506701"/>
                  <a:gd name="connsiteX4" fmla="*/ 998220 w 1325880"/>
                  <a:gd name="connsiteY4" fmla="*/ 487680 h 506701"/>
                  <a:gd name="connsiteX5" fmla="*/ 1325880 w 1325880"/>
                  <a:gd name="connsiteY5" fmla="*/ 0 h 506701"/>
                  <a:gd name="connsiteX0" fmla="*/ 0 w 1325880"/>
                  <a:gd name="connsiteY0" fmla="*/ 7620 h 458054"/>
                  <a:gd name="connsiteX1" fmla="*/ 274320 w 1325880"/>
                  <a:gd name="connsiteY1" fmla="*/ 228600 h 458054"/>
                  <a:gd name="connsiteX2" fmla="*/ 548640 w 1325880"/>
                  <a:gd name="connsiteY2" fmla="*/ 449580 h 458054"/>
                  <a:gd name="connsiteX3" fmla="*/ 792480 w 1325880"/>
                  <a:gd name="connsiteY3" fmla="*/ 411480 h 458054"/>
                  <a:gd name="connsiteX4" fmla="*/ 1074420 w 1325880"/>
                  <a:gd name="connsiteY4" fmla="*/ 403860 h 458054"/>
                  <a:gd name="connsiteX5" fmla="*/ 1325880 w 1325880"/>
                  <a:gd name="connsiteY5" fmla="*/ 0 h 458054"/>
                  <a:gd name="connsiteX0" fmla="*/ 0 w 1325880"/>
                  <a:gd name="connsiteY0" fmla="*/ 7620 h 459112"/>
                  <a:gd name="connsiteX1" fmla="*/ 274320 w 1325880"/>
                  <a:gd name="connsiteY1" fmla="*/ 228600 h 459112"/>
                  <a:gd name="connsiteX2" fmla="*/ 548640 w 1325880"/>
                  <a:gd name="connsiteY2" fmla="*/ 449580 h 459112"/>
                  <a:gd name="connsiteX3" fmla="*/ 792480 w 1325880"/>
                  <a:gd name="connsiteY3" fmla="*/ 411480 h 459112"/>
                  <a:gd name="connsiteX4" fmla="*/ 1074420 w 1325880"/>
                  <a:gd name="connsiteY4" fmla="*/ 342900 h 459112"/>
                  <a:gd name="connsiteX5" fmla="*/ 1325880 w 1325880"/>
                  <a:gd name="connsiteY5" fmla="*/ 0 h 459112"/>
                  <a:gd name="connsiteX0" fmla="*/ 0 w 1325880"/>
                  <a:gd name="connsiteY0" fmla="*/ 7620 h 457936"/>
                  <a:gd name="connsiteX1" fmla="*/ 274320 w 1325880"/>
                  <a:gd name="connsiteY1" fmla="*/ 228600 h 457936"/>
                  <a:gd name="connsiteX2" fmla="*/ 548640 w 1325880"/>
                  <a:gd name="connsiteY2" fmla="*/ 449580 h 457936"/>
                  <a:gd name="connsiteX3" fmla="*/ 792480 w 1325880"/>
                  <a:gd name="connsiteY3" fmla="*/ 411480 h 457936"/>
                  <a:gd name="connsiteX4" fmla="*/ 1059180 w 1325880"/>
                  <a:gd name="connsiteY4" fmla="*/ 411480 h 457936"/>
                  <a:gd name="connsiteX5" fmla="*/ 1325880 w 1325880"/>
                  <a:gd name="connsiteY5" fmla="*/ 0 h 457936"/>
                  <a:gd name="connsiteX0" fmla="*/ 0 w 1341120"/>
                  <a:gd name="connsiteY0" fmla="*/ 91440 h 541756"/>
                  <a:gd name="connsiteX1" fmla="*/ 274320 w 1341120"/>
                  <a:gd name="connsiteY1" fmla="*/ 312420 h 541756"/>
                  <a:gd name="connsiteX2" fmla="*/ 548640 w 1341120"/>
                  <a:gd name="connsiteY2" fmla="*/ 533400 h 541756"/>
                  <a:gd name="connsiteX3" fmla="*/ 792480 w 1341120"/>
                  <a:gd name="connsiteY3" fmla="*/ 495300 h 541756"/>
                  <a:gd name="connsiteX4" fmla="*/ 1059180 w 1341120"/>
                  <a:gd name="connsiteY4" fmla="*/ 495300 h 541756"/>
                  <a:gd name="connsiteX5" fmla="*/ 1341120 w 1341120"/>
                  <a:gd name="connsiteY5" fmla="*/ 0 h 541756"/>
                  <a:gd name="connsiteX0" fmla="*/ 0 w 1341120"/>
                  <a:gd name="connsiteY0" fmla="*/ 91440 h 541421"/>
                  <a:gd name="connsiteX1" fmla="*/ 274320 w 1341120"/>
                  <a:gd name="connsiteY1" fmla="*/ 312420 h 541421"/>
                  <a:gd name="connsiteX2" fmla="*/ 548640 w 1341120"/>
                  <a:gd name="connsiteY2" fmla="*/ 533400 h 541421"/>
                  <a:gd name="connsiteX3" fmla="*/ 792480 w 1341120"/>
                  <a:gd name="connsiteY3" fmla="*/ 495300 h 541421"/>
                  <a:gd name="connsiteX4" fmla="*/ 975218 w 1341120"/>
                  <a:gd name="connsiteY4" fmla="*/ 518086 h 541421"/>
                  <a:gd name="connsiteX5" fmla="*/ 1059180 w 1341120"/>
                  <a:gd name="connsiteY5" fmla="*/ 495300 h 541421"/>
                  <a:gd name="connsiteX6" fmla="*/ 1341120 w 1341120"/>
                  <a:gd name="connsiteY6" fmla="*/ 0 h 541421"/>
                  <a:gd name="connsiteX0" fmla="*/ 0 w 1341120"/>
                  <a:gd name="connsiteY0" fmla="*/ 91440 h 541421"/>
                  <a:gd name="connsiteX1" fmla="*/ 274320 w 1341120"/>
                  <a:gd name="connsiteY1" fmla="*/ 312420 h 541421"/>
                  <a:gd name="connsiteX2" fmla="*/ 548640 w 1341120"/>
                  <a:gd name="connsiteY2" fmla="*/ 533400 h 541421"/>
                  <a:gd name="connsiteX3" fmla="*/ 792480 w 1341120"/>
                  <a:gd name="connsiteY3" fmla="*/ 495300 h 541421"/>
                  <a:gd name="connsiteX4" fmla="*/ 975218 w 1341120"/>
                  <a:gd name="connsiteY4" fmla="*/ 518086 h 541421"/>
                  <a:gd name="connsiteX5" fmla="*/ 1059180 w 1341120"/>
                  <a:gd name="connsiteY5" fmla="*/ 411480 h 541421"/>
                  <a:gd name="connsiteX6" fmla="*/ 1341120 w 1341120"/>
                  <a:gd name="connsiteY6" fmla="*/ 0 h 541421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059180 w 1341120"/>
                  <a:gd name="connsiteY5" fmla="*/ 411480 h 541314"/>
                  <a:gd name="connsiteX6" fmla="*/ 1341120 w 1341120"/>
                  <a:gd name="connsiteY6" fmla="*/ 0 h 541314"/>
                  <a:gd name="connsiteX0" fmla="*/ 0 w 1369149"/>
                  <a:gd name="connsiteY0" fmla="*/ 91440 h 576024"/>
                  <a:gd name="connsiteX1" fmla="*/ 274320 w 1369149"/>
                  <a:gd name="connsiteY1" fmla="*/ 312420 h 576024"/>
                  <a:gd name="connsiteX2" fmla="*/ 548640 w 1369149"/>
                  <a:gd name="connsiteY2" fmla="*/ 533400 h 576024"/>
                  <a:gd name="connsiteX3" fmla="*/ 792480 w 1369149"/>
                  <a:gd name="connsiteY3" fmla="*/ 495300 h 576024"/>
                  <a:gd name="connsiteX4" fmla="*/ 952358 w 1369149"/>
                  <a:gd name="connsiteY4" fmla="*/ 525706 h 576024"/>
                  <a:gd name="connsiteX5" fmla="*/ 1341120 w 1369149"/>
                  <a:gd name="connsiteY5" fmla="*/ 541314 h 576024"/>
                  <a:gd name="connsiteX6" fmla="*/ 1341120 w 1369149"/>
                  <a:gd name="connsiteY6" fmla="*/ 0 h 57602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65718 w 1341120"/>
                  <a:gd name="connsiteY5" fmla="*/ 31234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35238 w 1341120"/>
                  <a:gd name="connsiteY5" fmla="*/ 22090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089518 w 1341120"/>
                  <a:gd name="connsiteY5" fmla="*/ 29710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35238 w 1341120"/>
                  <a:gd name="connsiteY5" fmla="*/ 31996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12378 w 1341120"/>
                  <a:gd name="connsiteY5" fmla="*/ 312347 h 541314"/>
                  <a:gd name="connsiteX6" fmla="*/ 1341120 w 1341120"/>
                  <a:gd name="connsiteY6" fmla="*/ 0 h 541314"/>
                  <a:gd name="connsiteX0" fmla="*/ 0 w 1668780"/>
                  <a:gd name="connsiteY0" fmla="*/ 358140 h 541314"/>
                  <a:gd name="connsiteX1" fmla="*/ 601980 w 1668780"/>
                  <a:gd name="connsiteY1" fmla="*/ 312420 h 541314"/>
                  <a:gd name="connsiteX2" fmla="*/ 876300 w 1668780"/>
                  <a:gd name="connsiteY2" fmla="*/ 533400 h 541314"/>
                  <a:gd name="connsiteX3" fmla="*/ 1120140 w 1668780"/>
                  <a:gd name="connsiteY3" fmla="*/ 495300 h 541314"/>
                  <a:gd name="connsiteX4" fmla="*/ 1280018 w 1668780"/>
                  <a:gd name="connsiteY4" fmla="*/ 525706 h 541314"/>
                  <a:gd name="connsiteX5" fmla="*/ 1440038 w 1668780"/>
                  <a:gd name="connsiteY5" fmla="*/ 312347 h 541314"/>
                  <a:gd name="connsiteX6" fmla="*/ 1668780 w 1668780"/>
                  <a:gd name="connsiteY6" fmla="*/ 0 h 541314"/>
                  <a:gd name="connsiteX0" fmla="*/ 0 w 1668780"/>
                  <a:gd name="connsiteY0" fmla="*/ 358140 h 541314"/>
                  <a:gd name="connsiteX1" fmla="*/ 601980 w 1668780"/>
                  <a:gd name="connsiteY1" fmla="*/ 312420 h 541314"/>
                  <a:gd name="connsiteX2" fmla="*/ 876300 w 1668780"/>
                  <a:gd name="connsiteY2" fmla="*/ 533400 h 541314"/>
                  <a:gd name="connsiteX3" fmla="*/ 1120140 w 1668780"/>
                  <a:gd name="connsiteY3" fmla="*/ 495300 h 541314"/>
                  <a:gd name="connsiteX4" fmla="*/ 1280018 w 1668780"/>
                  <a:gd name="connsiteY4" fmla="*/ 525706 h 541314"/>
                  <a:gd name="connsiteX5" fmla="*/ 1440038 w 1668780"/>
                  <a:gd name="connsiteY5" fmla="*/ 312347 h 541314"/>
                  <a:gd name="connsiteX6" fmla="*/ 1668780 w 1668780"/>
                  <a:gd name="connsiteY6" fmla="*/ 0 h 541314"/>
                  <a:gd name="connsiteX0" fmla="*/ 0 w 1714500"/>
                  <a:gd name="connsiteY0" fmla="*/ 457200 h 541314"/>
                  <a:gd name="connsiteX1" fmla="*/ 647700 w 1714500"/>
                  <a:gd name="connsiteY1" fmla="*/ 312420 h 541314"/>
                  <a:gd name="connsiteX2" fmla="*/ 922020 w 1714500"/>
                  <a:gd name="connsiteY2" fmla="*/ 533400 h 541314"/>
                  <a:gd name="connsiteX3" fmla="*/ 1165860 w 1714500"/>
                  <a:gd name="connsiteY3" fmla="*/ 495300 h 541314"/>
                  <a:gd name="connsiteX4" fmla="*/ 1325738 w 1714500"/>
                  <a:gd name="connsiteY4" fmla="*/ 525706 h 541314"/>
                  <a:gd name="connsiteX5" fmla="*/ 1485758 w 1714500"/>
                  <a:gd name="connsiteY5" fmla="*/ 312347 h 541314"/>
                  <a:gd name="connsiteX6" fmla="*/ 1714500 w 1714500"/>
                  <a:gd name="connsiteY6" fmla="*/ 0 h 541314"/>
                  <a:gd name="connsiteX0" fmla="*/ 0 w 1714500"/>
                  <a:gd name="connsiteY0" fmla="*/ 457200 h 525964"/>
                  <a:gd name="connsiteX1" fmla="*/ 647700 w 1714500"/>
                  <a:gd name="connsiteY1" fmla="*/ 312420 h 525964"/>
                  <a:gd name="connsiteX2" fmla="*/ 1165860 w 1714500"/>
                  <a:gd name="connsiteY2" fmla="*/ 495300 h 525964"/>
                  <a:gd name="connsiteX3" fmla="*/ 1325738 w 1714500"/>
                  <a:gd name="connsiteY3" fmla="*/ 525706 h 525964"/>
                  <a:gd name="connsiteX4" fmla="*/ 1485758 w 1714500"/>
                  <a:gd name="connsiteY4" fmla="*/ 312347 h 525964"/>
                  <a:gd name="connsiteX5" fmla="*/ 1714500 w 1714500"/>
                  <a:gd name="connsiteY5" fmla="*/ 0 h 525964"/>
                  <a:gd name="connsiteX0" fmla="*/ 0 w 1714500"/>
                  <a:gd name="connsiteY0" fmla="*/ 457200 h 525706"/>
                  <a:gd name="connsiteX1" fmla="*/ 647700 w 1714500"/>
                  <a:gd name="connsiteY1" fmla="*/ 312420 h 525706"/>
                  <a:gd name="connsiteX2" fmla="*/ 1325738 w 1714500"/>
                  <a:gd name="connsiteY2" fmla="*/ 525706 h 525706"/>
                  <a:gd name="connsiteX3" fmla="*/ 1485758 w 1714500"/>
                  <a:gd name="connsiteY3" fmla="*/ 312347 h 525706"/>
                  <a:gd name="connsiteX4" fmla="*/ 1714500 w 1714500"/>
                  <a:gd name="connsiteY4" fmla="*/ 0 h 525706"/>
                  <a:gd name="connsiteX0" fmla="*/ 0 w 1714500"/>
                  <a:gd name="connsiteY0" fmla="*/ 457200 h 457200"/>
                  <a:gd name="connsiteX1" fmla="*/ 647700 w 1714500"/>
                  <a:gd name="connsiteY1" fmla="*/ 312420 h 457200"/>
                  <a:gd name="connsiteX2" fmla="*/ 1485758 w 1714500"/>
                  <a:gd name="connsiteY2" fmla="*/ 31234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1485758 w 1714500"/>
                  <a:gd name="connsiteY2" fmla="*/ 31234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1485758 w 1714500"/>
                  <a:gd name="connsiteY2" fmla="*/ 31234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99060 w 1714500"/>
                  <a:gd name="connsiteY1" fmla="*/ 25146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99060 w 1714500"/>
                  <a:gd name="connsiteY1" fmla="*/ 25146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99060 w 1714500"/>
                  <a:gd name="connsiteY1" fmla="*/ 25146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445127"/>
                  <a:gd name="connsiteY0" fmla="*/ 571500 h 571500"/>
                  <a:gd name="connsiteX1" fmla="*/ 99060 w 445127"/>
                  <a:gd name="connsiteY1" fmla="*/ 365760 h 571500"/>
                  <a:gd name="connsiteX2" fmla="*/ 434198 w 445127"/>
                  <a:gd name="connsiteY2" fmla="*/ 190427 h 571500"/>
                  <a:gd name="connsiteX3" fmla="*/ 106680 w 445127"/>
                  <a:gd name="connsiteY3" fmla="*/ 0 h 571500"/>
                  <a:gd name="connsiteX0" fmla="*/ 0 w 147888"/>
                  <a:gd name="connsiteY0" fmla="*/ 571500 h 571500"/>
                  <a:gd name="connsiteX1" fmla="*/ 99060 w 147888"/>
                  <a:gd name="connsiteY1" fmla="*/ 365760 h 571500"/>
                  <a:gd name="connsiteX2" fmla="*/ 121778 w 147888"/>
                  <a:gd name="connsiteY2" fmla="*/ 228527 h 571500"/>
                  <a:gd name="connsiteX3" fmla="*/ 106680 w 147888"/>
                  <a:gd name="connsiteY3" fmla="*/ 0 h 571500"/>
                  <a:gd name="connsiteX0" fmla="*/ 0 w 147888"/>
                  <a:gd name="connsiteY0" fmla="*/ 571500 h 571500"/>
                  <a:gd name="connsiteX1" fmla="*/ 99060 w 147888"/>
                  <a:gd name="connsiteY1" fmla="*/ 365760 h 571500"/>
                  <a:gd name="connsiteX2" fmla="*/ 121778 w 147888"/>
                  <a:gd name="connsiteY2" fmla="*/ 228527 h 571500"/>
                  <a:gd name="connsiteX3" fmla="*/ 106680 w 147888"/>
                  <a:gd name="connsiteY3" fmla="*/ 0 h 571500"/>
                  <a:gd name="connsiteX0" fmla="*/ 0 w 121778"/>
                  <a:gd name="connsiteY0" fmla="*/ 571500 h 571500"/>
                  <a:gd name="connsiteX1" fmla="*/ 99060 w 121778"/>
                  <a:gd name="connsiteY1" fmla="*/ 365760 h 571500"/>
                  <a:gd name="connsiteX2" fmla="*/ 121778 w 121778"/>
                  <a:gd name="connsiteY2" fmla="*/ 228527 h 571500"/>
                  <a:gd name="connsiteX3" fmla="*/ 106680 w 121778"/>
                  <a:gd name="connsiteY3" fmla="*/ 0 h 571500"/>
                  <a:gd name="connsiteX0" fmla="*/ 0 w 121778"/>
                  <a:gd name="connsiteY0" fmla="*/ 571500 h 571500"/>
                  <a:gd name="connsiteX1" fmla="*/ 99060 w 121778"/>
                  <a:gd name="connsiteY1" fmla="*/ 365760 h 571500"/>
                  <a:gd name="connsiteX2" fmla="*/ 121778 w 121778"/>
                  <a:gd name="connsiteY2" fmla="*/ 228527 h 571500"/>
                  <a:gd name="connsiteX3" fmla="*/ 106680 w 121778"/>
                  <a:gd name="connsiteY3" fmla="*/ 0 h 571500"/>
                  <a:gd name="connsiteX0" fmla="*/ 0 w 121778"/>
                  <a:gd name="connsiteY0" fmla="*/ 579120 h 579120"/>
                  <a:gd name="connsiteX1" fmla="*/ 99060 w 121778"/>
                  <a:gd name="connsiteY1" fmla="*/ 373380 h 579120"/>
                  <a:gd name="connsiteX2" fmla="*/ 121778 w 121778"/>
                  <a:gd name="connsiteY2" fmla="*/ 236147 h 579120"/>
                  <a:gd name="connsiteX3" fmla="*/ 68580 w 121778"/>
                  <a:gd name="connsiteY3" fmla="*/ 0 h 579120"/>
                  <a:gd name="connsiteX0" fmla="*/ 0 w 144638"/>
                  <a:gd name="connsiteY0" fmla="*/ 579120 h 579120"/>
                  <a:gd name="connsiteX1" fmla="*/ 99060 w 144638"/>
                  <a:gd name="connsiteY1" fmla="*/ 373380 h 579120"/>
                  <a:gd name="connsiteX2" fmla="*/ 144638 w 144638"/>
                  <a:gd name="connsiteY2" fmla="*/ 236147 h 579120"/>
                  <a:gd name="connsiteX3" fmla="*/ 68580 w 144638"/>
                  <a:gd name="connsiteY3" fmla="*/ 0 h 579120"/>
                  <a:gd name="connsiteX0" fmla="*/ 0 w 121778"/>
                  <a:gd name="connsiteY0" fmla="*/ 579120 h 579120"/>
                  <a:gd name="connsiteX1" fmla="*/ 99060 w 121778"/>
                  <a:gd name="connsiteY1" fmla="*/ 373380 h 579120"/>
                  <a:gd name="connsiteX2" fmla="*/ 121778 w 121778"/>
                  <a:gd name="connsiteY2" fmla="*/ 236147 h 579120"/>
                  <a:gd name="connsiteX3" fmla="*/ 68580 w 121778"/>
                  <a:gd name="connsiteY3" fmla="*/ 0 h 579120"/>
                  <a:gd name="connsiteX0" fmla="*/ 0 w 106538"/>
                  <a:gd name="connsiteY0" fmla="*/ 579120 h 579120"/>
                  <a:gd name="connsiteX1" fmla="*/ 99060 w 106538"/>
                  <a:gd name="connsiteY1" fmla="*/ 373380 h 579120"/>
                  <a:gd name="connsiteX2" fmla="*/ 106538 w 106538"/>
                  <a:gd name="connsiteY2" fmla="*/ 228527 h 579120"/>
                  <a:gd name="connsiteX3" fmla="*/ 68580 w 106538"/>
                  <a:gd name="connsiteY3" fmla="*/ 0 h 579120"/>
                  <a:gd name="connsiteX0" fmla="*/ 0 w 137018"/>
                  <a:gd name="connsiteY0" fmla="*/ 579120 h 579120"/>
                  <a:gd name="connsiteX1" fmla="*/ 99060 w 137018"/>
                  <a:gd name="connsiteY1" fmla="*/ 373380 h 579120"/>
                  <a:gd name="connsiteX2" fmla="*/ 137018 w 137018"/>
                  <a:gd name="connsiteY2" fmla="*/ 228527 h 579120"/>
                  <a:gd name="connsiteX3" fmla="*/ 68580 w 137018"/>
                  <a:gd name="connsiteY3" fmla="*/ 0 h 579120"/>
                  <a:gd name="connsiteX0" fmla="*/ 0 w 137018"/>
                  <a:gd name="connsiteY0" fmla="*/ 579120 h 579120"/>
                  <a:gd name="connsiteX1" fmla="*/ 99060 w 137018"/>
                  <a:gd name="connsiteY1" fmla="*/ 373380 h 579120"/>
                  <a:gd name="connsiteX2" fmla="*/ 137018 w 137018"/>
                  <a:gd name="connsiteY2" fmla="*/ 228527 h 579120"/>
                  <a:gd name="connsiteX3" fmla="*/ 68580 w 137018"/>
                  <a:gd name="connsiteY3" fmla="*/ 0 h 579120"/>
                  <a:gd name="connsiteX0" fmla="*/ 0 w 137018"/>
                  <a:gd name="connsiteY0" fmla="*/ 556260 h 556260"/>
                  <a:gd name="connsiteX1" fmla="*/ 99060 w 137018"/>
                  <a:gd name="connsiteY1" fmla="*/ 35052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99060 w 137018"/>
                  <a:gd name="connsiteY1" fmla="*/ 35052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99060 w 137018"/>
                  <a:gd name="connsiteY1" fmla="*/ 35052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76200 w 137018"/>
                  <a:gd name="connsiteY1" fmla="*/ 34290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76200 w 137018"/>
                  <a:gd name="connsiteY1" fmla="*/ 34290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06538"/>
                  <a:gd name="connsiteY0" fmla="*/ 556260 h 556260"/>
                  <a:gd name="connsiteX1" fmla="*/ 76200 w 106538"/>
                  <a:gd name="connsiteY1" fmla="*/ 342900 h 556260"/>
                  <a:gd name="connsiteX2" fmla="*/ 106538 w 106538"/>
                  <a:gd name="connsiteY2" fmla="*/ 205667 h 556260"/>
                  <a:gd name="connsiteX3" fmla="*/ 53340 w 106538"/>
                  <a:gd name="connsiteY3" fmla="*/ 0 h 556260"/>
                  <a:gd name="connsiteX0" fmla="*/ 0 w 106538"/>
                  <a:gd name="connsiteY0" fmla="*/ 556260 h 556260"/>
                  <a:gd name="connsiteX1" fmla="*/ 76200 w 106538"/>
                  <a:gd name="connsiteY1" fmla="*/ 342900 h 556260"/>
                  <a:gd name="connsiteX2" fmla="*/ 106538 w 106538"/>
                  <a:gd name="connsiteY2" fmla="*/ 205667 h 556260"/>
                  <a:gd name="connsiteX3" fmla="*/ 53340 w 106538"/>
                  <a:gd name="connsiteY3" fmla="*/ 0 h 556260"/>
                  <a:gd name="connsiteX0" fmla="*/ 0 w 77983"/>
                  <a:gd name="connsiteY0" fmla="*/ 556260 h 556260"/>
                  <a:gd name="connsiteX1" fmla="*/ 76200 w 77983"/>
                  <a:gd name="connsiteY1" fmla="*/ 342900 h 556260"/>
                  <a:gd name="connsiteX2" fmla="*/ 53340 w 77983"/>
                  <a:gd name="connsiteY2" fmla="*/ 0 h 556260"/>
                  <a:gd name="connsiteX0" fmla="*/ 0 w 100119"/>
                  <a:gd name="connsiteY0" fmla="*/ 556260 h 556260"/>
                  <a:gd name="connsiteX1" fmla="*/ 99060 w 100119"/>
                  <a:gd name="connsiteY1" fmla="*/ 274320 h 556260"/>
                  <a:gd name="connsiteX2" fmla="*/ 53340 w 100119"/>
                  <a:gd name="connsiteY2" fmla="*/ 0 h 556260"/>
                  <a:gd name="connsiteX0" fmla="*/ 0 w 110748"/>
                  <a:gd name="connsiteY0" fmla="*/ 556260 h 556260"/>
                  <a:gd name="connsiteX1" fmla="*/ 99060 w 110748"/>
                  <a:gd name="connsiteY1" fmla="*/ 274320 h 556260"/>
                  <a:gd name="connsiteX2" fmla="*/ 53340 w 110748"/>
                  <a:gd name="connsiteY2" fmla="*/ 0 h 556260"/>
                  <a:gd name="connsiteX0" fmla="*/ 0 w 125276"/>
                  <a:gd name="connsiteY0" fmla="*/ 556260 h 556260"/>
                  <a:gd name="connsiteX1" fmla="*/ 99060 w 125276"/>
                  <a:gd name="connsiteY1" fmla="*/ 274320 h 556260"/>
                  <a:gd name="connsiteX2" fmla="*/ 53340 w 125276"/>
                  <a:gd name="connsiteY2" fmla="*/ 0 h 556260"/>
                  <a:gd name="connsiteX0" fmla="*/ 0 w 104407"/>
                  <a:gd name="connsiteY0" fmla="*/ 556260 h 556260"/>
                  <a:gd name="connsiteX1" fmla="*/ 99060 w 104407"/>
                  <a:gd name="connsiteY1" fmla="*/ 274320 h 556260"/>
                  <a:gd name="connsiteX2" fmla="*/ 53340 w 104407"/>
                  <a:gd name="connsiteY2" fmla="*/ 0 h 556260"/>
                  <a:gd name="connsiteX0" fmla="*/ 0 w 93404"/>
                  <a:gd name="connsiteY0" fmla="*/ 556260 h 556260"/>
                  <a:gd name="connsiteX1" fmla="*/ 87154 w 93404"/>
                  <a:gd name="connsiteY1" fmla="*/ 383858 h 556260"/>
                  <a:gd name="connsiteX2" fmla="*/ 53340 w 93404"/>
                  <a:gd name="connsiteY2" fmla="*/ 0 h 556260"/>
                  <a:gd name="connsiteX0" fmla="*/ 0 w 93404"/>
                  <a:gd name="connsiteY0" fmla="*/ 556260 h 556260"/>
                  <a:gd name="connsiteX1" fmla="*/ 87154 w 93404"/>
                  <a:gd name="connsiteY1" fmla="*/ 319564 h 556260"/>
                  <a:gd name="connsiteX2" fmla="*/ 53340 w 93404"/>
                  <a:gd name="connsiteY2" fmla="*/ 0 h 556260"/>
                  <a:gd name="connsiteX0" fmla="*/ 0 w 90129"/>
                  <a:gd name="connsiteY0" fmla="*/ 556260 h 556260"/>
                  <a:gd name="connsiteX1" fmla="*/ 87154 w 90129"/>
                  <a:gd name="connsiteY1" fmla="*/ 319564 h 556260"/>
                  <a:gd name="connsiteX2" fmla="*/ 53340 w 90129"/>
                  <a:gd name="connsiteY2" fmla="*/ 0 h 556260"/>
                  <a:gd name="connsiteX0" fmla="*/ 0 w 88227"/>
                  <a:gd name="connsiteY0" fmla="*/ 556260 h 556260"/>
                  <a:gd name="connsiteX1" fmla="*/ 87154 w 88227"/>
                  <a:gd name="connsiteY1" fmla="*/ 319564 h 556260"/>
                  <a:gd name="connsiteX2" fmla="*/ 53340 w 88227"/>
                  <a:gd name="connsiteY2" fmla="*/ 0 h 556260"/>
                  <a:gd name="connsiteX0" fmla="*/ 0 w 89407"/>
                  <a:gd name="connsiteY0" fmla="*/ 556260 h 556260"/>
                  <a:gd name="connsiteX1" fmla="*/ 87154 w 89407"/>
                  <a:gd name="connsiteY1" fmla="*/ 319564 h 556260"/>
                  <a:gd name="connsiteX2" fmla="*/ 53340 w 89407"/>
                  <a:gd name="connsiteY2" fmla="*/ 0 h 556260"/>
                  <a:gd name="connsiteX0" fmla="*/ 0 w 93280"/>
                  <a:gd name="connsiteY0" fmla="*/ 556260 h 556260"/>
                  <a:gd name="connsiteX1" fmla="*/ 87154 w 93280"/>
                  <a:gd name="connsiteY1" fmla="*/ 319564 h 556260"/>
                  <a:gd name="connsiteX2" fmla="*/ 82400 w 93280"/>
                  <a:gd name="connsiteY2" fmla="*/ 203427 h 556260"/>
                  <a:gd name="connsiteX3" fmla="*/ 53340 w 93280"/>
                  <a:gd name="connsiteY3" fmla="*/ 0 h 556260"/>
                  <a:gd name="connsiteX0" fmla="*/ 0 w 94427"/>
                  <a:gd name="connsiteY0" fmla="*/ 556260 h 556260"/>
                  <a:gd name="connsiteX1" fmla="*/ 87154 w 94427"/>
                  <a:gd name="connsiteY1" fmla="*/ 319564 h 556260"/>
                  <a:gd name="connsiteX2" fmla="*/ 82400 w 94427"/>
                  <a:gd name="connsiteY2" fmla="*/ 203427 h 556260"/>
                  <a:gd name="connsiteX3" fmla="*/ 53340 w 94427"/>
                  <a:gd name="connsiteY3" fmla="*/ 0 h 556260"/>
                  <a:gd name="connsiteX0" fmla="*/ 0 w 94427"/>
                  <a:gd name="connsiteY0" fmla="*/ 556260 h 556260"/>
                  <a:gd name="connsiteX1" fmla="*/ 87154 w 94427"/>
                  <a:gd name="connsiteY1" fmla="*/ 319564 h 556260"/>
                  <a:gd name="connsiteX2" fmla="*/ 82400 w 94427"/>
                  <a:gd name="connsiteY2" fmla="*/ 203427 h 556260"/>
                  <a:gd name="connsiteX3" fmla="*/ 53340 w 94427"/>
                  <a:gd name="connsiteY3" fmla="*/ 0 h 556260"/>
                  <a:gd name="connsiteX0" fmla="*/ 0 w 89213"/>
                  <a:gd name="connsiteY0" fmla="*/ 556260 h 556260"/>
                  <a:gd name="connsiteX1" fmla="*/ 77629 w 89213"/>
                  <a:gd name="connsiteY1" fmla="*/ 319564 h 556260"/>
                  <a:gd name="connsiteX2" fmla="*/ 82400 w 89213"/>
                  <a:gd name="connsiteY2" fmla="*/ 203427 h 556260"/>
                  <a:gd name="connsiteX3" fmla="*/ 53340 w 89213"/>
                  <a:gd name="connsiteY3" fmla="*/ 0 h 556260"/>
                  <a:gd name="connsiteX0" fmla="*/ 0 w 99763"/>
                  <a:gd name="connsiteY0" fmla="*/ 556260 h 556260"/>
                  <a:gd name="connsiteX1" fmla="*/ 94298 w 99763"/>
                  <a:gd name="connsiteY1" fmla="*/ 321945 h 556260"/>
                  <a:gd name="connsiteX2" fmla="*/ 82400 w 99763"/>
                  <a:gd name="connsiteY2" fmla="*/ 203427 h 556260"/>
                  <a:gd name="connsiteX3" fmla="*/ 53340 w 99763"/>
                  <a:gd name="connsiteY3" fmla="*/ 0 h 556260"/>
                  <a:gd name="connsiteX0" fmla="*/ 0 w 98646"/>
                  <a:gd name="connsiteY0" fmla="*/ 556260 h 556260"/>
                  <a:gd name="connsiteX1" fmla="*/ 94298 w 98646"/>
                  <a:gd name="connsiteY1" fmla="*/ 321945 h 556260"/>
                  <a:gd name="connsiteX2" fmla="*/ 82400 w 98646"/>
                  <a:gd name="connsiteY2" fmla="*/ 203427 h 556260"/>
                  <a:gd name="connsiteX3" fmla="*/ 53340 w 98646"/>
                  <a:gd name="connsiteY3" fmla="*/ 0 h 556260"/>
                  <a:gd name="connsiteX0" fmla="*/ 0 w 96680"/>
                  <a:gd name="connsiteY0" fmla="*/ 556260 h 556260"/>
                  <a:gd name="connsiteX1" fmla="*/ 94298 w 96680"/>
                  <a:gd name="connsiteY1" fmla="*/ 321945 h 556260"/>
                  <a:gd name="connsiteX2" fmla="*/ 82400 w 96680"/>
                  <a:gd name="connsiteY2" fmla="*/ 203427 h 556260"/>
                  <a:gd name="connsiteX3" fmla="*/ 53340 w 96680"/>
                  <a:gd name="connsiteY3" fmla="*/ 0 h 556260"/>
                  <a:gd name="connsiteX0" fmla="*/ 0 w 94773"/>
                  <a:gd name="connsiteY0" fmla="*/ 556260 h 556260"/>
                  <a:gd name="connsiteX1" fmla="*/ 94298 w 94773"/>
                  <a:gd name="connsiteY1" fmla="*/ 321945 h 556260"/>
                  <a:gd name="connsiteX2" fmla="*/ 82400 w 94773"/>
                  <a:gd name="connsiteY2" fmla="*/ 203427 h 556260"/>
                  <a:gd name="connsiteX3" fmla="*/ 53340 w 94773"/>
                  <a:gd name="connsiteY3" fmla="*/ 0 h 556260"/>
                  <a:gd name="connsiteX0" fmla="*/ 0 w 86821"/>
                  <a:gd name="connsiteY0" fmla="*/ 556260 h 556260"/>
                  <a:gd name="connsiteX1" fmla="*/ 80011 w 86821"/>
                  <a:gd name="connsiteY1" fmla="*/ 324326 h 556260"/>
                  <a:gd name="connsiteX2" fmla="*/ 82400 w 86821"/>
                  <a:gd name="connsiteY2" fmla="*/ 203427 h 556260"/>
                  <a:gd name="connsiteX3" fmla="*/ 53340 w 86821"/>
                  <a:gd name="connsiteY3" fmla="*/ 0 h 556260"/>
                  <a:gd name="connsiteX0" fmla="*/ 0 w 90823"/>
                  <a:gd name="connsiteY0" fmla="*/ 556260 h 556260"/>
                  <a:gd name="connsiteX1" fmla="*/ 89536 w 90823"/>
                  <a:gd name="connsiteY1" fmla="*/ 324326 h 556260"/>
                  <a:gd name="connsiteX2" fmla="*/ 82400 w 90823"/>
                  <a:gd name="connsiteY2" fmla="*/ 203427 h 556260"/>
                  <a:gd name="connsiteX3" fmla="*/ 53340 w 90823"/>
                  <a:gd name="connsiteY3" fmla="*/ 0 h 556260"/>
                  <a:gd name="connsiteX0" fmla="*/ 0 w 93634"/>
                  <a:gd name="connsiteY0" fmla="*/ 556260 h 556260"/>
                  <a:gd name="connsiteX1" fmla="*/ 89536 w 93634"/>
                  <a:gd name="connsiteY1" fmla="*/ 324326 h 556260"/>
                  <a:gd name="connsiteX2" fmla="*/ 82400 w 93634"/>
                  <a:gd name="connsiteY2" fmla="*/ 203427 h 556260"/>
                  <a:gd name="connsiteX3" fmla="*/ 53340 w 93634"/>
                  <a:gd name="connsiteY3" fmla="*/ 0 h 556260"/>
                  <a:gd name="connsiteX0" fmla="*/ 0 w 84951"/>
                  <a:gd name="connsiteY0" fmla="*/ 556260 h 556260"/>
                  <a:gd name="connsiteX1" fmla="*/ 75248 w 84951"/>
                  <a:gd name="connsiteY1" fmla="*/ 321945 h 556260"/>
                  <a:gd name="connsiteX2" fmla="*/ 82400 w 84951"/>
                  <a:gd name="connsiteY2" fmla="*/ 203427 h 556260"/>
                  <a:gd name="connsiteX3" fmla="*/ 53340 w 84951"/>
                  <a:gd name="connsiteY3" fmla="*/ 0 h 556260"/>
                  <a:gd name="connsiteX0" fmla="*/ 0 w 108758"/>
                  <a:gd name="connsiteY0" fmla="*/ 556260 h 556260"/>
                  <a:gd name="connsiteX1" fmla="*/ 75248 w 108758"/>
                  <a:gd name="connsiteY1" fmla="*/ 321945 h 556260"/>
                  <a:gd name="connsiteX2" fmla="*/ 106212 w 108758"/>
                  <a:gd name="connsiteY2" fmla="*/ 232002 h 556260"/>
                  <a:gd name="connsiteX3" fmla="*/ 53340 w 108758"/>
                  <a:gd name="connsiteY3" fmla="*/ 0 h 556260"/>
                  <a:gd name="connsiteX0" fmla="*/ 0 w 106212"/>
                  <a:gd name="connsiteY0" fmla="*/ 556260 h 556260"/>
                  <a:gd name="connsiteX1" fmla="*/ 75248 w 106212"/>
                  <a:gd name="connsiteY1" fmla="*/ 321945 h 556260"/>
                  <a:gd name="connsiteX2" fmla="*/ 106212 w 106212"/>
                  <a:gd name="connsiteY2" fmla="*/ 232002 h 556260"/>
                  <a:gd name="connsiteX3" fmla="*/ 53340 w 106212"/>
                  <a:gd name="connsiteY3" fmla="*/ 0 h 556260"/>
                  <a:gd name="connsiteX0" fmla="*/ 0 w 89543"/>
                  <a:gd name="connsiteY0" fmla="*/ 556260 h 556260"/>
                  <a:gd name="connsiteX1" fmla="*/ 75248 w 89543"/>
                  <a:gd name="connsiteY1" fmla="*/ 321945 h 556260"/>
                  <a:gd name="connsiteX2" fmla="*/ 89543 w 89543"/>
                  <a:gd name="connsiteY2" fmla="*/ 155802 h 556260"/>
                  <a:gd name="connsiteX3" fmla="*/ 53340 w 89543"/>
                  <a:gd name="connsiteY3" fmla="*/ 0 h 556260"/>
                  <a:gd name="connsiteX0" fmla="*/ 0 w 97709"/>
                  <a:gd name="connsiteY0" fmla="*/ 556260 h 556260"/>
                  <a:gd name="connsiteX1" fmla="*/ 91917 w 97709"/>
                  <a:gd name="connsiteY1" fmla="*/ 324326 h 556260"/>
                  <a:gd name="connsiteX2" fmla="*/ 89543 w 97709"/>
                  <a:gd name="connsiteY2" fmla="*/ 155802 h 556260"/>
                  <a:gd name="connsiteX3" fmla="*/ 53340 w 97709"/>
                  <a:gd name="connsiteY3" fmla="*/ 0 h 556260"/>
                  <a:gd name="connsiteX0" fmla="*/ 0 w 95636"/>
                  <a:gd name="connsiteY0" fmla="*/ 556260 h 556260"/>
                  <a:gd name="connsiteX1" fmla="*/ 91917 w 95636"/>
                  <a:gd name="connsiteY1" fmla="*/ 324326 h 556260"/>
                  <a:gd name="connsiteX2" fmla="*/ 89543 w 95636"/>
                  <a:gd name="connsiteY2" fmla="*/ 155802 h 556260"/>
                  <a:gd name="connsiteX3" fmla="*/ 53340 w 95636"/>
                  <a:gd name="connsiteY3" fmla="*/ 0 h 556260"/>
                  <a:gd name="connsiteX0" fmla="*/ 0 w 118152"/>
                  <a:gd name="connsiteY0" fmla="*/ 565785 h 565785"/>
                  <a:gd name="connsiteX1" fmla="*/ 110967 w 118152"/>
                  <a:gd name="connsiteY1" fmla="*/ 324326 h 565785"/>
                  <a:gd name="connsiteX2" fmla="*/ 108593 w 118152"/>
                  <a:gd name="connsiteY2" fmla="*/ 155802 h 565785"/>
                  <a:gd name="connsiteX3" fmla="*/ 72390 w 118152"/>
                  <a:gd name="connsiteY3" fmla="*/ 0 h 565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152" h="565785">
                    <a:moveTo>
                      <a:pt x="0" y="565785"/>
                    </a:moveTo>
                    <a:cubicBezTo>
                      <a:pt x="105410" y="356870"/>
                      <a:pt x="92868" y="392656"/>
                      <a:pt x="110967" y="324326"/>
                    </a:cubicBezTo>
                    <a:cubicBezTo>
                      <a:pt x="129066" y="255996"/>
                      <a:pt x="107084" y="242400"/>
                      <a:pt x="108593" y="155802"/>
                    </a:cubicBezTo>
                    <a:cubicBezTo>
                      <a:pt x="102957" y="83491"/>
                      <a:pt x="77233" y="33904"/>
                      <a:pt x="72390" y="0"/>
                    </a:cubicBezTo>
                  </a:path>
                </a:pathLst>
              </a:custGeom>
              <a:noFill/>
              <a:ln w="15875">
                <a:solidFill>
                  <a:srgbClr val="F68D2E"/>
                </a:solidFill>
                <a:prstDash val="sysDash"/>
                <a:headEnd type="triangle" w="sm" len="med"/>
                <a:tailEnd type="triangle" w="sm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64" name="자유형: 도형 1363">
                <a:extLst>
                  <a:ext uri="{FF2B5EF4-FFF2-40B4-BE49-F238E27FC236}">
                    <a16:creationId xmlns:a16="http://schemas.microsoft.com/office/drawing/2014/main" id="{5640D104-C2A9-45DC-9FDD-BE1CE11BB9C2}"/>
                  </a:ext>
                </a:extLst>
              </p:cNvPr>
              <p:cNvSpPr/>
              <p:nvPr/>
            </p:nvSpPr>
            <p:spPr>
              <a:xfrm rot="1620798">
                <a:off x="4309635" y="2987881"/>
                <a:ext cx="133130" cy="634521"/>
              </a:xfrm>
              <a:custGeom>
                <a:avLst/>
                <a:gdLst>
                  <a:gd name="connsiteX0" fmla="*/ 0 w 1029128"/>
                  <a:gd name="connsiteY0" fmla="*/ 361121 h 1031681"/>
                  <a:gd name="connsiteX1" fmla="*/ 457200 w 1029128"/>
                  <a:gd name="connsiteY1" fmla="*/ 10601 h 1031681"/>
                  <a:gd name="connsiteX2" fmla="*/ 929640 w 1029128"/>
                  <a:gd name="connsiteY2" fmla="*/ 124901 h 1031681"/>
                  <a:gd name="connsiteX3" fmla="*/ 1021080 w 1029128"/>
                  <a:gd name="connsiteY3" fmla="*/ 467801 h 1031681"/>
                  <a:gd name="connsiteX4" fmla="*/ 800100 w 1029128"/>
                  <a:gd name="connsiteY4" fmla="*/ 825941 h 1031681"/>
                  <a:gd name="connsiteX5" fmla="*/ 731520 w 1029128"/>
                  <a:gd name="connsiteY5" fmla="*/ 1031681 h 1031681"/>
                  <a:gd name="connsiteX0" fmla="*/ 0 w 1029654"/>
                  <a:gd name="connsiteY0" fmla="*/ 238907 h 909467"/>
                  <a:gd name="connsiteX1" fmla="*/ 434340 w 1029654"/>
                  <a:gd name="connsiteY1" fmla="*/ 536087 h 909467"/>
                  <a:gd name="connsiteX2" fmla="*/ 929640 w 1029654"/>
                  <a:gd name="connsiteY2" fmla="*/ 2687 h 909467"/>
                  <a:gd name="connsiteX3" fmla="*/ 1021080 w 1029654"/>
                  <a:gd name="connsiteY3" fmla="*/ 345587 h 909467"/>
                  <a:gd name="connsiteX4" fmla="*/ 800100 w 1029654"/>
                  <a:gd name="connsiteY4" fmla="*/ 703727 h 909467"/>
                  <a:gd name="connsiteX5" fmla="*/ 731520 w 102965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8542"/>
                  <a:gd name="connsiteY0" fmla="*/ 215671 h 909091"/>
                  <a:gd name="connsiteX1" fmla="*/ 281940 w 1018542"/>
                  <a:gd name="connsiteY1" fmla="*/ 520471 h 909091"/>
                  <a:gd name="connsiteX2" fmla="*/ 914400 w 1018542"/>
                  <a:gd name="connsiteY2" fmla="*/ 2311 h 909091"/>
                  <a:gd name="connsiteX3" fmla="*/ 1005840 w 1018542"/>
                  <a:gd name="connsiteY3" fmla="*/ 345211 h 909091"/>
                  <a:gd name="connsiteX4" fmla="*/ 784860 w 1018542"/>
                  <a:gd name="connsiteY4" fmla="*/ 703351 h 909091"/>
                  <a:gd name="connsiteX5" fmla="*/ 716280 w 1018542"/>
                  <a:gd name="connsiteY5" fmla="*/ 909091 h 909091"/>
                  <a:gd name="connsiteX0" fmla="*/ 0 w 1007690"/>
                  <a:gd name="connsiteY0" fmla="*/ 0 h 693420"/>
                  <a:gd name="connsiteX1" fmla="*/ 281940 w 1007690"/>
                  <a:gd name="connsiteY1" fmla="*/ 30480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07690"/>
                  <a:gd name="connsiteY0" fmla="*/ 0 h 693420"/>
                  <a:gd name="connsiteX1" fmla="*/ 251460 w 1007690"/>
                  <a:gd name="connsiteY1" fmla="*/ 24384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10684"/>
                  <a:gd name="connsiteY0" fmla="*/ 0 h 693420"/>
                  <a:gd name="connsiteX1" fmla="*/ 251460 w 1010684"/>
                  <a:gd name="connsiteY1" fmla="*/ 24384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97180 w 1010684"/>
                  <a:gd name="connsiteY1" fmla="*/ 21336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74320 w 1010684"/>
                  <a:gd name="connsiteY1" fmla="*/ 22098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1005840 w 1326007"/>
                  <a:gd name="connsiteY3" fmla="*/ 14059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12728"/>
                  <a:gd name="connsiteX1" fmla="*/ 274320 w 1326007"/>
                  <a:gd name="connsiteY1" fmla="*/ 232037 h 512728"/>
                  <a:gd name="connsiteX2" fmla="*/ 548640 w 1326007"/>
                  <a:gd name="connsiteY2" fmla="*/ 491117 h 512728"/>
                  <a:gd name="connsiteX3" fmla="*/ 670560 w 1326007"/>
                  <a:gd name="connsiteY3" fmla="*/ 498737 h 512728"/>
                  <a:gd name="connsiteX4" fmla="*/ 784860 w 1326007"/>
                  <a:gd name="connsiteY4" fmla="*/ 498737 h 512728"/>
                  <a:gd name="connsiteX5" fmla="*/ 1325880 w 1326007"/>
                  <a:gd name="connsiteY5" fmla="*/ 3437 h 51272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530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5880"/>
                  <a:gd name="connsiteY0" fmla="*/ 7620 h 526740"/>
                  <a:gd name="connsiteX1" fmla="*/ 274320 w 1325880"/>
                  <a:gd name="connsiteY1" fmla="*/ 228600 h 526740"/>
                  <a:gd name="connsiteX2" fmla="*/ 548640 w 1325880"/>
                  <a:gd name="connsiteY2" fmla="*/ 449580 h 526740"/>
                  <a:gd name="connsiteX3" fmla="*/ 792480 w 1325880"/>
                  <a:gd name="connsiteY3" fmla="*/ 411480 h 526740"/>
                  <a:gd name="connsiteX4" fmla="*/ 998220 w 1325880"/>
                  <a:gd name="connsiteY4" fmla="*/ 487680 h 526740"/>
                  <a:gd name="connsiteX5" fmla="*/ 990458 w 1325880"/>
                  <a:gd name="connsiteY5" fmla="*/ 487606 h 526740"/>
                  <a:gd name="connsiteX6" fmla="*/ 1325880 w 1325880"/>
                  <a:gd name="connsiteY6" fmla="*/ 0 h 526740"/>
                  <a:gd name="connsiteX0" fmla="*/ 0 w 1325880"/>
                  <a:gd name="connsiteY0" fmla="*/ 7620 h 506701"/>
                  <a:gd name="connsiteX1" fmla="*/ 274320 w 1325880"/>
                  <a:gd name="connsiteY1" fmla="*/ 228600 h 506701"/>
                  <a:gd name="connsiteX2" fmla="*/ 548640 w 1325880"/>
                  <a:gd name="connsiteY2" fmla="*/ 449580 h 506701"/>
                  <a:gd name="connsiteX3" fmla="*/ 792480 w 1325880"/>
                  <a:gd name="connsiteY3" fmla="*/ 411480 h 506701"/>
                  <a:gd name="connsiteX4" fmla="*/ 998220 w 1325880"/>
                  <a:gd name="connsiteY4" fmla="*/ 487680 h 506701"/>
                  <a:gd name="connsiteX5" fmla="*/ 1325880 w 1325880"/>
                  <a:gd name="connsiteY5" fmla="*/ 0 h 506701"/>
                  <a:gd name="connsiteX0" fmla="*/ 0 w 1325880"/>
                  <a:gd name="connsiteY0" fmla="*/ 7620 h 458054"/>
                  <a:gd name="connsiteX1" fmla="*/ 274320 w 1325880"/>
                  <a:gd name="connsiteY1" fmla="*/ 228600 h 458054"/>
                  <a:gd name="connsiteX2" fmla="*/ 548640 w 1325880"/>
                  <a:gd name="connsiteY2" fmla="*/ 449580 h 458054"/>
                  <a:gd name="connsiteX3" fmla="*/ 792480 w 1325880"/>
                  <a:gd name="connsiteY3" fmla="*/ 411480 h 458054"/>
                  <a:gd name="connsiteX4" fmla="*/ 1074420 w 1325880"/>
                  <a:gd name="connsiteY4" fmla="*/ 403860 h 458054"/>
                  <a:gd name="connsiteX5" fmla="*/ 1325880 w 1325880"/>
                  <a:gd name="connsiteY5" fmla="*/ 0 h 458054"/>
                  <a:gd name="connsiteX0" fmla="*/ 0 w 1325880"/>
                  <a:gd name="connsiteY0" fmla="*/ 7620 h 459112"/>
                  <a:gd name="connsiteX1" fmla="*/ 274320 w 1325880"/>
                  <a:gd name="connsiteY1" fmla="*/ 228600 h 459112"/>
                  <a:gd name="connsiteX2" fmla="*/ 548640 w 1325880"/>
                  <a:gd name="connsiteY2" fmla="*/ 449580 h 459112"/>
                  <a:gd name="connsiteX3" fmla="*/ 792480 w 1325880"/>
                  <a:gd name="connsiteY3" fmla="*/ 411480 h 459112"/>
                  <a:gd name="connsiteX4" fmla="*/ 1074420 w 1325880"/>
                  <a:gd name="connsiteY4" fmla="*/ 342900 h 459112"/>
                  <a:gd name="connsiteX5" fmla="*/ 1325880 w 1325880"/>
                  <a:gd name="connsiteY5" fmla="*/ 0 h 459112"/>
                  <a:gd name="connsiteX0" fmla="*/ 0 w 1325880"/>
                  <a:gd name="connsiteY0" fmla="*/ 7620 h 457936"/>
                  <a:gd name="connsiteX1" fmla="*/ 274320 w 1325880"/>
                  <a:gd name="connsiteY1" fmla="*/ 228600 h 457936"/>
                  <a:gd name="connsiteX2" fmla="*/ 548640 w 1325880"/>
                  <a:gd name="connsiteY2" fmla="*/ 449580 h 457936"/>
                  <a:gd name="connsiteX3" fmla="*/ 792480 w 1325880"/>
                  <a:gd name="connsiteY3" fmla="*/ 411480 h 457936"/>
                  <a:gd name="connsiteX4" fmla="*/ 1059180 w 1325880"/>
                  <a:gd name="connsiteY4" fmla="*/ 411480 h 457936"/>
                  <a:gd name="connsiteX5" fmla="*/ 1325880 w 1325880"/>
                  <a:gd name="connsiteY5" fmla="*/ 0 h 457936"/>
                  <a:gd name="connsiteX0" fmla="*/ 0 w 1341120"/>
                  <a:gd name="connsiteY0" fmla="*/ 91440 h 541756"/>
                  <a:gd name="connsiteX1" fmla="*/ 274320 w 1341120"/>
                  <a:gd name="connsiteY1" fmla="*/ 312420 h 541756"/>
                  <a:gd name="connsiteX2" fmla="*/ 548640 w 1341120"/>
                  <a:gd name="connsiteY2" fmla="*/ 533400 h 541756"/>
                  <a:gd name="connsiteX3" fmla="*/ 792480 w 1341120"/>
                  <a:gd name="connsiteY3" fmla="*/ 495300 h 541756"/>
                  <a:gd name="connsiteX4" fmla="*/ 1059180 w 1341120"/>
                  <a:gd name="connsiteY4" fmla="*/ 495300 h 541756"/>
                  <a:gd name="connsiteX5" fmla="*/ 1341120 w 1341120"/>
                  <a:gd name="connsiteY5" fmla="*/ 0 h 541756"/>
                  <a:gd name="connsiteX0" fmla="*/ 0 w 1341120"/>
                  <a:gd name="connsiteY0" fmla="*/ 91440 h 541421"/>
                  <a:gd name="connsiteX1" fmla="*/ 274320 w 1341120"/>
                  <a:gd name="connsiteY1" fmla="*/ 312420 h 541421"/>
                  <a:gd name="connsiteX2" fmla="*/ 548640 w 1341120"/>
                  <a:gd name="connsiteY2" fmla="*/ 533400 h 541421"/>
                  <a:gd name="connsiteX3" fmla="*/ 792480 w 1341120"/>
                  <a:gd name="connsiteY3" fmla="*/ 495300 h 541421"/>
                  <a:gd name="connsiteX4" fmla="*/ 975218 w 1341120"/>
                  <a:gd name="connsiteY4" fmla="*/ 518086 h 541421"/>
                  <a:gd name="connsiteX5" fmla="*/ 1059180 w 1341120"/>
                  <a:gd name="connsiteY5" fmla="*/ 495300 h 541421"/>
                  <a:gd name="connsiteX6" fmla="*/ 1341120 w 1341120"/>
                  <a:gd name="connsiteY6" fmla="*/ 0 h 541421"/>
                  <a:gd name="connsiteX0" fmla="*/ 0 w 1341120"/>
                  <a:gd name="connsiteY0" fmla="*/ 91440 h 541421"/>
                  <a:gd name="connsiteX1" fmla="*/ 274320 w 1341120"/>
                  <a:gd name="connsiteY1" fmla="*/ 312420 h 541421"/>
                  <a:gd name="connsiteX2" fmla="*/ 548640 w 1341120"/>
                  <a:gd name="connsiteY2" fmla="*/ 533400 h 541421"/>
                  <a:gd name="connsiteX3" fmla="*/ 792480 w 1341120"/>
                  <a:gd name="connsiteY3" fmla="*/ 495300 h 541421"/>
                  <a:gd name="connsiteX4" fmla="*/ 975218 w 1341120"/>
                  <a:gd name="connsiteY4" fmla="*/ 518086 h 541421"/>
                  <a:gd name="connsiteX5" fmla="*/ 1059180 w 1341120"/>
                  <a:gd name="connsiteY5" fmla="*/ 411480 h 541421"/>
                  <a:gd name="connsiteX6" fmla="*/ 1341120 w 1341120"/>
                  <a:gd name="connsiteY6" fmla="*/ 0 h 541421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059180 w 1341120"/>
                  <a:gd name="connsiteY5" fmla="*/ 411480 h 541314"/>
                  <a:gd name="connsiteX6" fmla="*/ 1341120 w 1341120"/>
                  <a:gd name="connsiteY6" fmla="*/ 0 h 541314"/>
                  <a:gd name="connsiteX0" fmla="*/ 0 w 1369149"/>
                  <a:gd name="connsiteY0" fmla="*/ 91440 h 576024"/>
                  <a:gd name="connsiteX1" fmla="*/ 274320 w 1369149"/>
                  <a:gd name="connsiteY1" fmla="*/ 312420 h 576024"/>
                  <a:gd name="connsiteX2" fmla="*/ 548640 w 1369149"/>
                  <a:gd name="connsiteY2" fmla="*/ 533400 h 576024"/>
                  <a:gd name="connsiteX3" fmla="*/ 792480 w 1369149"/>
                  <a:gd name="connsiteY3" fmla="*/ 495300 h 576024"/>
                  <a:gd name="connsiteX4" fmla="*/ 952358 w 1369149"/>
                  <a:gd name="connsiteY4" fmla="*/ 525706 h 576024"/>
                  <a:gd name="connsiteX5" fmla="*/ 1341120 w 1369149"/>
                  <a:gd name="connsiteY5" fmla="*/ 541314 h 576024"/>
                  <a:gd name="connsiteX6" fmla="*/ 1341120 w 1369149"/>
                  <a:gd name="connsiteY6" fmla="*/ 0 h 57602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65718 w 1341120"/>
                  <a:gd name="connsiteY5" fmla="*/ 31234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35238 w 1341120"/>
                  <a:gd name="connsiteY5" fmla="*/ 22090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089518 w 1341120"/>
                  <a:gd name="connsiteY5" fmla="*/ 29710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35238 w 1341120"/>
                  <a:gd name="connsiteY5" fmla="*/ 31996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12378 w 1341120"/>
                  <a:gd name="connsiteY5" fmla="*/ 312347 h 541314"/>
                  <a:gd name="connsiteX6" fmla="*/ 1341120 w 1341120"/>
                  <a:gd name="connsiteY6" fmla="*/ 0 h 541314"/>
                  <a:gd name="connsiteX0" fmla="*/ 0 w 1668780"/>
                  <a:gd name="connsiteY0" fmla="*/ 358140 h 541314"/>
                  <a:gd name="connsiteX1" fmla="*/ 601980 w 1668780"/>
                  <a:gd name="connsiteY1" fmla="*/ 312420 h 541314"/>
                  <a:gd name="connsiteX2" fmla="*/ 876300 w 1668780"/>
                  <a:gd name="connsiteY2" fmla="*/ 533400 h 541314"/>
                  <a:gd name="connsiteX3" fmla="*/ 1120140 w 1668780"/>
                  <a:gd name="connsiteY3" fmla="*/ 495300 h 541314"/>
                  <a:gd name="connsiteX4" fmla="*/ 1280018 w 1668780"/>
                  <a:gd name="connsiteY4" fmla="*/ 525706 h 541314"/>
                  <a:gd name="connsiteX5" fmla="*/ 1440038 w 1668780"/>
                  <a:gd name="connsiteY5" fmla="*/ 312347 h 541314"/>
                  <a:gd name="connsiteX6" fmla="*/ 1668780 w 1668780"/>
                  <a:gd name="connsiteY6" fmla="*/ 0 h 541314"/>
                  <a:gd name="connsiteX0" fmla="*/ 0 w 1668780"/>
                  <a:gd name="connsiteY0" fmla="*/ 358140 h 541314"/>
                  <a:gd name="connsiteX1" fmla="*/ 601980 w 1668780"/>
                  <a:gd name="connsiteY1" fmla="*/ 312420 h 541314"/>
                  <a:gd name="connsiteX2" fmla="*/ 876300 w 1668780"/>
                  <a:gd name="connsiteY2" fmla="*/ 533400 h 541314"/>
                  <a:gd name="connsiteX3" fmla="*/ 1120140 w 1668780"/>
                  <a:gd name="connsiteY3" fmla="*/ 495300 h 541314"/>
                  <a:gd name="connsiteX4" fmla="*/ 1280018 w 1668780"/>
                  <a:gd name="connsiteY4" fmla="*/ 525706 h 541314"/>
                  <a:gd name="connsiteX5" fmla="*/ 1440038 w 1668780"/>
                  <a:gd name="connsiteY5" fmla="*/ 312347 h 541314"/>
                  <a:gd name="connsiteX6" fmla="*/ 1668780 w 1668780"/>
                  <a:gd name="connsiteY6" fmla="*/ 0 h 541314"/>
                  <a:gd name="connsiteX0" fmla="*/ 0 w 1714500"/>
                  <a:gd name="connsiteY0" fmla="*/ 457200 h 541314"/>
                  <a:gd name="connsiteX1" fmla="*/ 647700 w 1714500"/>
                  <a:gd name="connsiteY1" fmla="*/ 312420 h 541314"/>
                  <a:gd name="connsiteX2" fmla="*/ 922020 w 1714500"/>
                  <a:gd name="connsiteY2" fmla="*/ 533400 h 541314"/>
                  <a:gd name="connsiteX3" fmla="*/ 1165860 w 1714500"/>
                  <a:gd name="connsiteY3" fmla="*/ 495300 h 541314"/>
                  <a:gd name="connsiteX4" fmla="*/ 1325738 w 1714500"/>
                  <a:gd name="connsiteY4" fmla="*/ 525706 h 541314"/>
                  <a:gd name="connsiteX5" fmla="*/ 1485758 w 1714500"/>
                  <a:gd name="connsiteY5" fmla="*/ 312347 h 541314"/>
                  <a:gd name="connsiteX6" fmla="*/ 1714500 w 1714500"/>
                  <a:gd name="connsiteY6" fmla="*/ 0 h 541314"/>
                  <a:gd name="connsiteX0" fmla="*/ 0 w 1714500"/>
                  <a:gd name="connsiteY0" fmla="*/ 457200 h 525964"/>
                  <a:gd name="connsiteX1" fmla="*/ 647700 w 1714500"/>
                  <a:gd name="connsiteY1" fmla="*/ 312420 h 525964"/>
                  <a:gd name="connsiteX2" fmla="*/ 1165860 w 1714500"/>
                  <a:gd name="connsiteY2" fmla="*/ 495300 h 525964"/>
                  <a:gd name="connsiteX3" fmla="*/ 1325738 w 1714500"/>
                  <a:gd name="connsiteY3" fmla="*/ 525706 h 525964"/>
                  <a:gd name="connsiteX4" fmla="*/ 1485758 w 1714500"/>
                  <a:gd name="connsiteY4" fmla="*/ 312347 h 525964"/>
                  <a:gd name="connsiteX5" fmla="*/ 1714500 w 1714500"/>
                  <a:gd name="connsiteY5" fmla="*/ 0 h 525964"/>
                  <a:gd name="connsiteX0" fmla="*/ 0 w 1714500"/>
                  <a:gd name="connsiteY0" fmla="*/ 457200 h 525706"/>
                  <a:gd name="connsiteX1" fmla="*/ 647700 w 1714500"/>
                  <a:gd name="connsiteY1" fmla="*/ 312420 h 525706"/>
                  <a:gd name="connsiteX2" fmla="*/ 1325738 w 1714500"/>
                  <a:gd name="connsiteY2" fmla="*/ 525706 h 525706"/>
                  <a:gd name="connsiteX3" fmla="*/ 1485758 w 1714500"/>
                  <a:gd name="connsiteY3" fmla="*/ 312347 h 525706"/>
                  <a:gd name="connsiteX4" fmla="*/ 1714500 w 1714500"/>
                  <a:gd name="connsiteY4" fmla="*/ 0 h 525706"/>
                  <a:gd name="connsiteX0" fmla="*/ 0 w 1714500"/>
                  <a:gd name="connsiteY0" fmla="*/ 457200 h 457200"/>
                  <a:gd name="connsiteX1" fmla="*/ 647700 w 1714500"/>
                  <a:gd name="connsiteY1" fmla="*/ 312420 h 457200"/>
                  <a:gd name="connsiteX2" fmla="*/ 1485758 w 1714500"/>
                  <a:gd name="connsiteY2" fmla="*/ 31234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1485758 w 1714500"/>
                  <a:gd name="connsiteY2" fmla="*/ 31234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1485758 w 1714500"/>
                  <a:gd name="connsiteY2" fmla="*/ 31234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99060 w 1714500"/>
                  <a:gd name="connsiteY1" fmla="*/ 25146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99060 w 1714500"/>
                  <a:gd name="connsiteY1" fmla="*/ 25146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99060 w 1714500"/>
                  <a:gd name="connsiteY1" fmla="*/ 25146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445127"/>
                  <a:gd name="connsiteY0" fmla="*/ 571500 h 571500"/>
                  <a:gd name="connsiteX1" fmla="*/ 99060 w 445127"/>
                  <a:gd name="connsiteY1" fmla="*/ 365760 h 571500"/>
                  <a:gd name="connsiteX2" fmla="*/ 434198 w 445127"/>
                  <a:gd name="connsiteY2" fmla="*/ 190427 h 571500"/>
                  <a:gd name="connsiteX3" fmla="*/ 106680 w 445127"/>
                  <a:gd name="connsiteY3" fmla="*/ 0 h 571500"/>
                  <a:gd name="connsiteX0" fmla="*/ 0 w 147888"/>
                  <a:gd name="connsiteY0" fmla="*/ 571500 h 571500"/>
                  <a:gd name="connsiteX1" fmla="*/ 99060 w 147888"/>
                  <a:gd name="connsiteY1" fmla="*/ 365760 h 571500"/>
                  <a:gd name="connsiteX2" fmla="*/ 121778 w 147888"/>
                  <a:gd name="connsiteY2" fmla="*/ 228527 h 571500"/>
                  <a:gd name="connsiteX3" fmla="*/ 106680 w 147888"/>
                  <a:gd name="connsiteY3" fmla="*/ 0 h 571500"/>
                  <a:gd name="connsiteX0" fmla="*/ 0 w 147888"/>
                  <a:gd name="connsiteY0" fmla="*/ 571500 h 571500"/>
                  <a:gd name="connsiteX1" fmla="*/ 99060 w 147888"/>
                  <a:gd name="connsiteY1" fmla="*/ 365760 h 571500"/>
                  <a:gd name="connsiteX2" fmla="*/ 121778 w 147888"/>
                  <a:gd name="connsiteY2" fmla="*/ 228527 h 571500"/>
                  <a:gd name="connsiteX3" fmla="*/ 106680 w 147888"/>
                  <a:gd name="connsiteY3" fmla="*/ 0 h 571500"/>
                  <a:gd name="connsiteX0" fmla="*/ 0 w 121778"/>
                  <a:gd name="connsiteY0" fmla="*/ 571500 h 571500"/>
                  <a:gd name="connsiteX1" fmla="*/ 99060 w 121778"/>
                  <a:gd name="connsiteY1" fmla="*/ 365760 h 571500"/>
                  <a:gd name="connsiteX2" fmla="*/ 121778 w 121778"/>
                  <a:gd name="connsiteY2" fmla="*/ 228527 h 571500"/>
                  <a:gd name="connsiteX3" fmla="*/ 106680 w 121778"/>
                  <a:gd name="connsiteY3" fmla="*/ 0 h 571500"/>
                  <a:gd name="connsiteX0" fmla="*/ 0 w 121778"/>
                  <a:gd name="connsiteY0" fmla="*/ 571500 h 571500"/>
                  <a:gd name="connsiteX1" fmla="*/ 99060 w 121778"/>
                  <a:gd name="connsiteY1" fmla="*/ 365760 h 571500"/>
                  <a:gd name="connsiteX2" fmla="*/ 121778 w 121778"/>
                  <a:gd name="connsiteY2" fmla="*/ 228527 h 571500"/>
                  <a:gd name="connsiteX3" fmla="*/ 106680 w 121778"/>
                  <a:gd name="connsiteY3" fmla="*/ 0 h 571500"/>
                  <a:gd name="connsiteX0" fmla="*/ 0 w 121778"/>
                  <a:gd name="connsiteY0" fmla="*/ 579120 h 579120"/>
                  <a:gd name="connsiteX1" fmla="*/ 99060 w 121778"/>
                  <a:gd name="connsiteY1" fmla="*/ 373380 h 579120"/>
                  <a:gd name="connsiteX2" fmla="*/ 121778 w 121778"/>
                  <a:gd name="connsiteY2" fmla="*/ 236147 h 579120"/>
                  <a:gd name="connsiteX3" fmla="*/ 68580 w 121778"/>
                  <a:gd name="connsiteY3" fmla="*/ 0 h 579120"/>
                  <a:gd name="connsiteX0" fmla="*/ 0 w 144638"/>
                  <a:gd name="connsiteY0" fmla="*/ 579120 h 579120"/>
                  <a:gd name="connsiteX1" fmla="*/ 99060 w 144638"/>
                  <a:gd name="connsiteY1" fmla="*/ 373380 h 579120"/>
                  <a:gd name="connsiteX2" fmla="*/ 144638 w 144638"/>
                  <a:gd name="connsiteY2" fmla="*/ 236147 h 579120"/>
                  <a:gd name="connsiteX3" fmla="*/ 68580 w 144638"/>
                  <a:gd name="connsiteY3" fmla="*/ 0 h 579120"/>
                  <a:gd name="connsiteX0" fmla="*/ 0 w 121778"/>
                  <a:gd name="connsiteY0" fmla="*/ 579120 h 579120"/>
                  <a:gd name="connsiteX1" fmla="*/ 99060 w 121778"/>
                  <a:gd name="connsiteY1" fmla="*/ 373380 h 579120"/>
                  <a:gd name="connsiteX2" fmla="*/ 121778 w 121778"/>
                  <a:gd name="connsiteY2" fmla="*/ 236147 h 579120"/>
                  <a:gd name="connsiteX3" fmla="*/ 68580 w 121778"/>
                  <a:gd name="connsiteY3" fmla="*/ 0 h 579120"/>
                  <a:gd name="connsiteX0" fmla="*/ 0 w 106538"/>
                  <a:gd name="connsiteY0" fmla="*/ 579120 h 579120"/>
                  <a:gd name="connsiteX1" fmla="*/ 99060 w 106538"/>
                  <a:gd name="connsiteY1" fmla="*/ 373380 h 579120"/>
                  <a:gd name="connsiteX2" fmla="*/ 106538 w 106538"/>
                  <a:gd name="connsiteY2" fmla="*/ 228527 h 579120"/>
                  <a:gd name="connsiteX3" fmla="*/ 68580 w 106538"/>
                  <a:gd name="connsiteY3" fmla="*/ 0 h 579120"/>
                  <a:gd name="connsiteX0" fmla="*/ 0 w 137018"/>
                  <a:gd name="connsiteY0" fmla="*/ 579120 h 579120"/>
                  <a:gd name="connsiteX1" fmla="*/ 99060 w 137018"/>
                  <a:gd name="connsiteY1" fmla="*/ 373380 h 579120"/>
                  <a:gd name="connsiteX2" fmla="*/ 137018 w 137018"/>
                  <a:gd name="connsiteY2" fmla="*/ 228527 h 579120"/>
                  <a:gd name="connsiteX3" fmla="*/ 68580 w 137018"/>
                  <a:gd name="connsiteY3" fmla="*/ 0 h 579120"/>
                  <a:gd name="connsiteX0" fmla="*/ 0 w 137018"/>
                  <a:gd name="connsiteY0" fmla="*/ 579120 h 579120"/>
                  <a:gd name="connsiteX1" fmla="*/ 99060 w 137018"/>
                  <a:gd name="connsiteY1" fmla="*/ 373380 h 579120"/>
                  <a:gd name="connsiteX2" fmla="*/ 137018 w 137018"/>
                  <a:gd name="connsiteY2" fmla="*/ 228527 h 579120"/>
                  <a:gd name="connsiteX3" fmla="*/ 68580 w 137018"/>
                  <a:gd name="connsiteY3" fmla="*/ 0 h 579120"/>
                  <a:gd name="connsiteX0" fmla="*/ 0 w 137018"/>
                  <a:gd name="connsiteY0" fmla="*/ 556260 h 556260"/>
                  <a:gd name="connsiteX1" fmla="*/ 99060 w 137018"/>
                  <a:gd name="connsiteY1" fmla="*/ 35052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99060 w 137018"/>
                  <a:gd name="connsiteY1" fmla="*/ 35052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99060 w 137018"/>
                  <a:gd name="connsiteY1" fmla="*/ 35052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76200 w 137018"/>
                  <a:gd name="connsiteY1" fmla="*/ 34290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76200 w 137018"/>
                  <a:gd name="connsiteY1" fmla="*/ 34290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06538"/>
                  <a:gd name="connsiteY0" fmla="*/ 556260 h 556260"/>
                  <a:gd name="connsiteX1" fmla="*/ 76200 w 106538"/>
                  <a:gd name="connsiteY1" fmla="*/ 342900 h 556260"/>
                  <a:gd name="connsiteX2" fmla="*/ 106538 w 106538"/>
                  <a:gd name="connsiteY2" fmla="*/ 205667 h 556260"/>
                  <a:gd name="connsiteX3" fmla="*/ 53340 w 106538"/>
                  <a:gd name="connsiteY3" fmla="*/ 0 h 556260"/>
                  <a:gd name="connsiteX0" fmla="*/ 0 w 106538"/>
                  <a:gd name="connsiteY0" fmla="*/ 556260 h 556260"/>
                  <a:gd name="connsiteX1" fmla="*/ 76200 w 106538"/>
                  <a:gd name="connsiteY1" fmla="*/ 342900 h 556260"/>
                  <a:gd name="connsiteX2" fmla="*/ 106538 w 106538"/>
                  <a:gd name="connsiteY2" fmla="*/ 205667 h 556260"/>
                  <a:gd name="connsiteX3" fmla="*/ 53340 w 106538"/>
                  <a:gd name="connsiteY3" fmla="*/ 0 h 556260"/>
                  <a:gd name="connsiteX0" fmla="*/ 0 w 77983"/>
                  <a:gd name="connsiteY0" fmla="*/ 556260 h 556260"/>
                  <a:gd name="connsiteX1" fmla="*/ 76200 w 77983"/>
                  <a:gd name="connsiteY1" fmla="*/ 342900 h 556260"/>
                  <a:gd name="connsiteX2" fmla="*/ 53340 w 77983"/>
                  <a:gd name="connsiteY2" fmla="*/ 0 h 556260"/>
                  <a:gd name="connsiteX0" fmla="*/ 0 w 100119"/>
                  <a:gd name="connsiteY0" fmla="*/ 556260 h 556260"/>
                  <a:gd name="connsiteX1" fmla="*/ 99060 w 100119"/>
                  <a:gd name="connsiteY1" fmla="*/ 274320 h 556260"/>
                  <a:gd name="connsiteX2" fmla="*/ 53340 w 100119"/>
                  <a:gd name="connsiteY2" fmla="*/ 0 h 556260"/>
                  <a:gd name="connsiteX0" fmla="*/ 0 w 110748"/>
                  <a:gd name="connsiteY0" fmla="*/ 556260 h 556260"/>
                  <a:gd name="connsiteX1" fmla="*/ 99060 w 110748"/>
                  <a:gd name="connsiteY1" fmla="*/ 274320 h 556260"/>
                  <a:gd name="connsiteX2" fmla="*/ 53340 w 110748"/>
                  <a:gd name="connsiteY2" fmla="*/ 0 h 556260"/>
                  <a:gd name="connsiteX0" fmla="*/ 0 w 125276"/>
                  <a:gd name="connsiteY0" fmla="*/ 556260 h 556260"/>
                  <a:gd name="connsiteX1" fmla="*/ 99060 w 125276"/>
                  <a:gd name="connsiteY1" fmla="*/ 274320 h 556260"/>
                  <a:gd name="connsiteX2" fmla="*/ 53340 w 125276"/>
                  <a:gd name="connsiteY2" fmla="*/ 0 h 556260"/>
                  <a:gd name="connsiteX0" fmla="*/ 0 w 104407"/>
                  <a:gd name="connsiteY0" fmla="*/ 556260 h 556260"/>
                  <a:gd name="connsiteX1" fmla="*/ 99060 w 104407"/>
                  <a:gd name="connsiteY1" fmla="*/ 274320 h 556260"/>
                  <a:gd name="connsiteX2" fmla="*/ 53340 w 104407"/>
                  <a:gd name="connsiteY2" fmla="*/ 0 h 556260"/>
                  <a:gd name="connsiteX0" fmla="*/ 22135 w 122463"/>
                  <a:gd name="connsiteY0" fmla="*/ 620419 h 620419"/>
                  <a:gd name="connsiteX1" fmla="*/ 121195 w 122463"/>
                  <a:gd name="connsiteY1" fmla="*/ 338479 h 620419"/>
                  <a:gd name="connsiteX2" fmla="*/ 0 w 122463"/>
                  <a:gd name="connsiteY2" fmla="*/ 0 h 620419"/>
                  <a:gd name="connsiteX0" fmla="*/ 22135 w 122463"/>
                  <a:gd name="connsiteY0" fmla="*/ 620419 h 620419"/>
                  <a:gd name="connsiteX1" fmla="*/ 121195 w 122463"/>
                  <a:gd name="connsiteY1" fmla="*/ 338479 h 620419"/>
                  <a:gd name="connsiteX2" fmla="*/ 0 w 122463"/>
                  <a:gd name="connsiteY2" fmla="*/ 0 h 620419"/>
                  <a:gd name="connsiteX0" fmla="*/ 0 w 133130"/>
                  <a:gd name="connsiteY0" fmla="*/ 634521 h 634521"/>
                  <a:gd name="connsiteX1" fmla="*/ 131963 w 133130"/>
                  <a:gd name="connsiteY1" fmla="*/ 338479 h 634521"/>
                  <a:gd name="connsiteX2" fmla="*/ 10768 w 133130"/>
                  <a:gd name="connsiteY2" fmla="*/ 0 h 634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3130" h="634521">
                    <a:moveTo>
                      <a:pt x="0" y="634521"/>
                    </a:moveTo>
                    <a:cubicBezTo>
                      <a:pt x="105410" y="425606"/>
                      <a:pt x="130168" y="444232"/>
                      <a:pt x="131963" y="338479"/>
                    </a:cubicBezTo>
                    <a:cubicBezTo>
                      <a:pt x="133758" y="232726"/>
                      <a:pt x="147048" y="329407"/>
                      <a:pt x="10768" y="0"/>
                    </a:cubicBezTo>
                  </a:path>
                </a:pathLst>
              </a:custGeom>
              <a:noFill/>
              <a:ln w="15875">
                <a:solidFill>
                  <a:srgbClr val="0091DA"/>
                </a:solidFill>
                <a:prstDash val="sysDash"/>
                <a:headEnd type="triangle" w="sm" len="med"/>
                <a:tailEnd type="triangle" w="sm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65" name="자유형: 도형 1364">
                <a:extLst>
                  <a:ext uri="{FF2B5EF4-FFF2-40B4-BE49-F238E27FC236}">
                    <a16:creationId xmlns:a16="http://schemas.microsoft.com/office/drawing/2014/main" id="{6F457BE3-5204-4577-B016-7086CE7E8864}"/>
                  </a:ext>
                </a:extLst>
              </p:cNvPr>
              <p:cNvSpPr/>
              <p:nvPr/>
            </p:nvSpPr>
            <p:spPr>
              <a:xfrm>
                <a:off x="4248567" y="2943069"/>
                <a:ext cx="439805" cy="816633"/>
              </a:xfrm>
              <a:custGeom>
                <a:avLst/>
                <a:gdLst>
                  <a:gd name="connsiteX0" fmla="*/ 0 w 1029128"/>
                  <a:gd name="connsiteY0" fmla="*/ 361121 h 1031681"/>
                  <a:gd name="connsiteX1" fmla="*/ 457200 w 1029128"/>
                  <a:gd name="connsiteY1" fmla="*/ 10601 h 1031681"/>
                  <a:gd name="connsiteX2" fmla="*/ 929640 w 1029128"/>
                  <a:gd name="connsiteY2" fmla="*/ 124901 h 1031681"/>
                  <a:gd name="connsiteX3" fmla="*/ 1021080 w 1029128"/>
                  <a:gd name="connsiteY3" fmla="*/ 467801 h 1031681"/>
                  <a:gd name="connsiteX4" fmla="*/ 800100 w 1029128"/>
                  <a:gd name="connsiteY4" fmla="*/ 825941 h 1031681"/>
                  <a:gd name="connsiteX5" fmla="*/ 731520 w 1029128"/>
                  <a:gd name="connsiteY5" fmla="*/ 1031681 h 1031681"/>
                  <a:gd name="connsiteX0" fmla="*/ 0 w 1029654"/>
                  <a:gd name="connsiteY0" fmla="*/ 238907 h 909467"/>
                  <a:gd name="connsiteX1" fmla="*/ 434340 w 1029654"/>
                  <a:gd name="connsiteY1" fmla="*/ 536087 h 909467"/>
                  <a:gd name="connsiteX2" fmla="*/ 929640 w 1029654"/>
                  <a:gd name="connsiteY2" fmla="*/ 2687 h 909467"/>
                  <a:gd name="connsiteX3" fmla="*/ 1021080 w 1029654"/>
                  <a:gd name="connsiteY3" fmla="*/ 345587 h 909467"/>
                  <a:gd name="connsiteX4" fmla="*/ 800100 w 1029654"/>
                  <a:gd name="connsiteY4" fmla="*/ 703727 h 909467"/>
                  <a:gd name="connsiteX5" fmla="*/ 731520 w 102965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37274"/>
                  <a:gd name="connsiteY0" fmla="*/ 231287 h 909467"/>
                  <a:gd name="connsiteX1" fmla="*/ 441960 w 1037274"/>
                  <a:gd name="connsiteY1" fmla="*/ 536087 h 909467"/>
                  <a:gd name="connsiteX2" fmla="*/ 937260 w 1037274"/>
                  <a:gd name="connsiteY2" fmla="*/ 2687 h 909467"/>
                  <a:gd name="connsiteX3" fmla="*/ 1028700 w 1037274"/>
                  <a:gd name="connsiteY3" fmla="*/ 345587 h 909467"/>
                  <a:gd name="connsiteX4" fmla="*/ 807720 w 1037274"/>
                  <a:gd name="connsiteY4" fmla="*/ 703727 h 909467"/>
                  <a:gd name="connsiteX5" fmla="*/ 739140 w 103727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4414"/>
                  <a:gd name="connsiteY0" fmla="*/ 216047 h 909467"/>
                  <a:gd name="connsiteX1" fmla="*/ 419100 w 1014414"/>
                  <a:gd name="connsiteY1" fmla="*/ 536087 h 909467"/>
                  <a:gd name="connsiteX2" fmla="*/ 914400 w 1014414"/>
                  <a:gd name="connsiteY2" fmla="*/ 2687 h 909467"/>
                  <a:gd name="connsiteX3" fmla="*/ 1005840 w 1014414"/>
                  <a:gd name="connsiteY3" fmla="*/ 345587 h 909467"/>
                  <a:gd name="connsiteX4" fmla="*/ 784860 w 1014414"/>
                  <a:gd name="connsiteY4" fmla="*/ 703727 h 909467"/>
                  <a:gd name="connsiteX5" fmla="*/ 716280 w 1014414"/>
                  <a:gd name="connsiteY5" fmla="*/ 909467 h 909467"/>
                  <a:gd name="connsiteX0" fmla="*/ 0 w 1018542"/>
                  <a:gd name="connsiteY0" fmla="*/ 215671 h 909091"/>
                  <a:gd name="connsiteX1" fmla="*/ 281940 w 1018542"/>
                  <a:gd name="connsiteY1" fmla="*/ 520471 h 909091"/>
                  <a:gd name="connsiteX2" fmla="*/ 914400 w 1018542"/>
                  <a:gd name="connsiteY2" fmla="*/ 2311 h 909091"/>
                  <a:gd name="connsiteX3" fmla="*/ 1005840 w 1018542"/>
                  <a:gd name="connsiteY3" fmla="*/ 345211 h 909091"/>
                  <a:gd name="connsiteX4" fmla="*/ 784860 w 1018542"/>
                  <a:gd name="connsiteY4" fmla="*/ 703351 h 909091"/>
                  <a:gd name="connsiteX5" fmla="*/ 716280 w 1018542"/>
                  <a:gd name="connsiteY5" fmla="*/ 909091 h 909091"/>
                  <a:gd name="connsiteX0" fmla="*/ 0 w 1007690"/>
                  <a:gd name="connsiteY0" fmla="*/ 0 h 693420"/>
                  <a:gd name="connsiteX1" fmla="*/ 281940 w 1007690"/>
                  <a:gd name="connsiteY1" fmla="*/ 30480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07690"/>
                  <a:gd name="connsiteY0" fmla="*/ 0 h 693420"/>
                  <a:gd name="connsiteX1" fmla="*/ 251460 w 1007690"/>
                  <a:gd name="connsiteY1" fmla="*/ 243840 h 693420"/>
                  <a:gd name="connsiteX2" fmla="*/ 647700 w 1007690"/>
                  <a:gd name="connsiteY2" fmla="*/ 396240 h 693420"/>
                  <a:gd name="connsiteX3" fmla="*/ 1005840 w 1007690"/>
                  <a:gd name="connsiteY3" fmla="*/ 129540 h 693420"/>
                  <a:gd name="connsiteX4" fmla="*/ 784860 w 1007690"/>
                  <a:gd name="connsiteY4" fmla="*/ 487680 h 693420"/>
                  <a:gd name="connsiteX5" fmla="*/ 716280 w 1007690"/>
                  <a:gd name="connsiteY5" fmla="*/ 693420 h 693420"/>
                  <a:gd name="connsiteX0" fmla="*/ 0 w 1010684"/>
                  <a:gd name="connsiteY0" fmla="*/ 0 h 693420"/>
                  <a:gd name="connsiteX1" fmla="*/ 251460 w 1010684"/>
                  <a:gd name="connsiteY1" fmla="*/ 24384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97180 w 1010684"/>
                  <a:gd name="connsiteY1" fmla="*/ 21336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010684"/>
                  <a:gd name="connsiteY0" fmla="*/ 0 h 693420"/>
                  <a:gd name="connsiteX1" fmla="*/ 274320 w 1010684"/>
                  <a:gd name="connsiteY1" fmla="*/ 220980 h 693420"/>
                  <a:gd name="connsiteX2" fmla="*/ 548640 w 1010684"/>
                  <a:gd name="connsiteY2" fmla="*/ 480060 h 693420"/>
                  <a:gd name="connsiteX3" fmla="*/ 1005840 w 1010684"/>
                  <a:gd name="connsiteY3" fmla="*/ 129540 h 693420"/>
                  <a:gd name="connsiteX4" fmla="*/ 784860 w 1010684"/>
                  <a:gd name="connsiteY4" fmla="*/ 487680 h 693420"/>
                  <a:gd name="connsiteX5" fmla="*/ 716280 w 1010684"/>
                  <a:gd name="connsiteY5" fmla="*/ 693420 h 693420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1005840 w 1326007"/>
                  <a:gd name="connsiteY3" fmla="*/ 14059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12728"/>
                  <a:gd name="connsiteX1" fmla="*/ 274320 w 1326007"/>
                  <a:gd name="connsiteY1" fmla="*/ 232037 h 512728"/>
                  <a:gd name="connsiteX2" fmla="*/ 548640 w 1326007"/>
                  <a:gd name="connsiteY2" fmla="*/ 491117 h 512728"/>
                  <a:gd name="connsiteX3" fmla="*/ 670560 w 1326007"/>
                  <a:gd name="connsiteY3" fmla="*/ 498737 h 512728"/>
                  <a:gd name="connsiteX4" fmla="*/ 784860 w 1326007"/>
                  <a:gd name="connsiteY4" fmla="*/ 498737 h 512728"/>
                  <a:gd name="connsiteX5" fmla="*/ 1325880 w 1326007"/>
                  <a:gd name="connsiteY5" fmla="*/ 3437 h 51272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911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07"/>
                  <a:gd name="connsiteY0" fmla="*/ 11057 h 508108"/>
                  <a:gd name="connsiteX1" fmla="*/ 274320 w 1326007"/>
                  <a:gd name="connsiteY1" fmla="*/ 232037 h 508108"/>
                  <a:gd name="connsiteX2" fmla="*/ 548640 w 1326007"/>
                  <a:gd name="connsiteY2" fmla="*/ 453017 h 508108"/>
                  <a:gd name="connsiteX3" fmla="*/ 792480 w 1326007"/>
                  <a:gd name="connsiteY3" fmla="*/ 414917 h 508108"/>
                  <a:gd name="connsiteX4" fmla="*/ 784860 w 1326007"/>
                  <a:gd name="connsiteY4" fmla="*/ 498737 h 508108"/>
                  <a:gd name="connsiteX5" fmla="*/ 1325880 w 1326007"/>
                  <a:gd name="connsiteY5" fmla="*/ 3437 h 508108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6077"/>
                  <a:gd name="connsiteY0" fmla="*/ 11096 h 500629"/>
                  <a:gd name="connsiteX1" fmla="*/ 274320 w 1326077"/>
                  <a:gd name="connsiteY1" fmla="*/ 232076 h 500629"/>
                  <a:gd name="connsiteX2" fmla="*/ 548640 w 1326077"/>
                  <a:gd name="connsiteY2" fmla="*/ 453056 h 500629"/>
                  <a:gd name="connsiteX3" fmla="*/ 792480 w 1326077"/>
                  <a:gd name="connsiteY3" fmla="*/ 414956 h 500629"/>
                  <a:gd name="connsiteX4" fmla="*/ 998220 w 1326077"/>
                  <a:gd name="connsiteY4" fmla="*/ 491156 h 500629"/>
                  <a:gd name="connsiteX5" fmla="*/ 1325880 w 1326077"/>
                  <a:gd name="connsiteY5" fmla="*/ 3476 h 500629"/>
                  <a:gd name="connsiteX0" fmla="*/ 0 w 1325880"/>
                  <a:gd name="connsiteY0" fmla="*/ 7620 h 526740"/>
                  <a:gd name="connsiteX1" fmla="*/ 274320 w 1325880"/>
                  <a:gd name="connsiteY1" fmla="*/ 228600 h 526740"/>
                  <a:gd name="connsiteX2" fmla="*/ 548640 w 1325880"/>
                  <a:gd name="connsiteY2" fmla="*/ 449580 h 526740"/>
                  <a:gd name="connsiteX3" fmla="*/ 792480 w 1325880"/>
                  <a:gd name="connsiteY3" fmla="*/ 411480 h 526740"/>
                  <a:gd name="connsiteX4" fmla="*/ 998220 w 1325880"/>
                  <a:gd name="connsiteY4" fmla="*/ 487680 h 526740"/>
                  <a:gd name="connsiteX5" fmla="*/ 990458 w 1325880"/>
                  <a:gd name="connsiteY5" fmla="*/ 487606 h 526740"/>
                  <a:gd name="connsiteX6" fmla="*/ 1325880 w 1325880"/>
                  <a:gd name="connsiteY6" fmla="*/ 0 h 526740"/>
                  <a:gd name="connsiteX0" fmla="*/ 0 w 1325880"/>
                  <a:gd name="connsiteY0" fmla="*/ 7620 h 506701"/>
                  <a:gd name="connsiteX1" fmla="*/ 274320 w 1325880"/>
                  <a:gd name="connsiteY1" fmla="*/ 228600 h 506701"/>
                  <a:gd name="connsiteX2" fmla="*/ 548640 w 1325880"/>
                  <a:gd name="connsiteY2" fmla="*/ 449580 h 506701"/>
                  <a:gd name="connsiteX3" fmla="*/ 792480 w 1325880"/>
                  <a:gd name="connsiteY3" fmla="*/ 411480 h 506701"/>
                  <a:gd name="connsiteX4" fmla="*/ 998220 w 1325880"/>
                  <a:gd name="connsiteY4" fmla="*/ 487680 h 506701"/>
                  <a:gd name="connsiteX5" fmla="*/ 1325880 w 1325880"/>
                  <a:gd name="connsiteY5" fmla="*/ 0 h 506701"/>
                  <a:gd name="connsiteX0" fmla="*/ 0 w 1325880"/>
                  <a:gd name="connsiteY0" fmla="*/ 7620 h 458054"/>
                  <a:gd name="connsiteX1" fmla="*/ 274320 w 1325880"/>
                  <a:gd name="connsiteY1" fmla="*/ 228600 h 458054"/>
                  <a:gd name="connsiteX2" fmla="*/ 548640 w 1325880"/>
                  <a:gd name="connsiteY2" fmla="*/ 449580 h 458054"/>
                  <a:gd name="connsiteX3" fmla="*/ 792480 w 1325880"/>
                  <a:gd name="connsiteY3" fmla="*/ 411480 h 458054"/>
                  <a:gd name="connsiteX4" fmla="*/ 1074420 w 1325880"/>
                  <a:gd name="connsiteY4" fmla="*/ 403860 h 458054"/>
                  <a:gd name="connsiteX5" fmla="*/ 1325880 w 1325880"/>
                  <a:gd name="connsiteY5" fmla="*/ 0 h 458054"/>
                  <a:gd name="connsiteX0" fmla="*/ 0 w 1325880"/>
                  <a:gd name="connsiteY0" fmla="*/ 7620 h 459112"/>
                  <a:gd name="connsiteX1" fmla="*/ 274320 w 1325880"/>
                  <a:gd name="connsiteY1" fmla="*/ 228600 h 459112"/>
                  <a:gd name="connsiteX2" fmla="*/ 548640 w 1325880"/>
                  <a:gd name="connsiteY2" fmla="*/ 449580 h 459112"/>
                  <a:gd name="connsiteX3" fmla="*/ 792480 w 1325880"/>
                  <a:gd name="connsiteY3" fmla="*/ 411480 h 459112"/>
                  <a:gd name="connsiteX4" fmla="*/ 1074420 w 1325880"/>
                  <a:gd name="connsiteY4" fmla="*/ 342900 h 459112"/>
                  <a:gd name="connsiteX5" fmla="*/ 1325880 w 1325880"/>
                  <a:gd name="connsiteY5" fmla="*/ 0 h 459112"/>
                  <a:gd name="connsiteX0" fmla="*/ 0 w 1325880"/>
                  <a:gd name="connsiteY0" fmla="*/ 7620 h 457936"/>
                  <a:gd name="connsiteX1" fmla="*/ 274320 w 1325880"/>
                  <a:gd name="connsiteY1" fmla="*/ 228600 h 457936"/>
                  <a:gd name="connsiteX2" fmla="*/ 548640 w 1325880"/>
                  <a:gd name="connsiteY2" fmla="*/ 449580 h 457936"/>
                  <a:gd name="connsiteX3" fmla="*/ 792480 w 1325880"/>
                  <a:gd name="connsiteY3" fmla="*/ 411480 h 457936"/>
                  <a:gd name="connsiteX4" fmla="*/ 1059180 w 1325880"/>
                  <a:gd name="connsiteY4" fmla="*/ 411480 h 457936"/>
                  <a:gd name="connsiteX5" fmla="*/ 1325880 w 1325880"/>
                  <a:gd name="connsiteY5" fmla="*/ 0 h 457936"/>
                  <a:gd name="connsiteX0" fmla="*/ 0 w 1341120"/>
                  <a:gd name="connsiteY0" fmla="*/ 91440 h 541756"/>
                  <a:gd name="connsiteX1" fmla="*/ 274320 w 1341120"/>
                  <a:gd name="connsiteY1" fmla="*/ 312420 h 541756"/>
                  <a:gd name="connsiteX2" fmla="*/ 548640 w 1341120"/>
                  <a:gd name="connsiteY2" fmla="*/ 533400 h 541756"/>
                  <a:gd name="connsiteX3" fmla="*/ 792480 w 1341120"/>
                  <a:gd name="connsiteY3" fmla="*/ 495300 h 541756"/>
                  <a:gd name="connsiteX4" fmla="*/ 1059180 w 1341120"/>
                  <a:gd name="connsiteY4" fmla="*/ 495300 h 541756"/>
                  <a:gd name="connsiteX5" fmla="*/ 1341120 w 1341120"/>
                  <a:gd name="connsiteY5" fmla="*/ 0 h 541756"/>
                  <a:gd name="connsiteX0" fmla="*/ 0 w 1341120"/>
                  <a:gd name="connsiteY0" fmla="*/ 91440 h 541421"/>
                  <a:gd name="connsiteX1" fmla="*/ 274320 w 1341120"/>
                  <a:gd name="connsiteY1" fmla="*/ 312420 h 541421"/>
                  <a:gd name="connsiteX2" fmla="*/ 548640 w 1341120"/>
                  <a:gd name="connsiteY2" fmla="*/ 533400 h 541421"/>
                  <a:gd name="connsiteX3" fmla="*/ 792480 w 1341120"/>
                  <a:gd name="connsiteY3" fmla="*/ 495300 h 541421"/>
                  <a:gd name="connsiteX4" fmla="*/ 975218 w 1341120"/>
                  <a:gd name="connsiteY4" fmla="*/ 518086 h 541421"/>
                  <a:gd name="connsiteX5" fmla="*/ 1059180 w 1341120"/>
                  <a:gd name="connsiteY5" fmla="*/ 495300 h 541421"/>
                  <a:gd name="connsiteX6" fmla="*/ 1341120 w 1341120"/>
                  <a:gd name="connsiteY6" fmla="*/ 0 h 541421"/>
                  <a:gd name="connsiteX0" fmla="*/ 0 w 1341120"/>
                  <a:gd name="connsiteY0" fmla="*/ 91440 h 541421"/>
                  <a:gd name="connsiteX1" fmla="*/ 274320 w 1341120"/>
                  <a:gd name="connsiteY1" fmla="*/ 312420 h 541421"/>
                  <a:gd name="connsiteX2" fmla="*/ 548640 w 1341120"/>
                  <a:gd name="connsiteY2" fmla="*/ 533400 h 541421"/>
                  <a:gd name="connsiteX3" fmla="*/ 792480 w 1341120"/>
                  <a:gd name="connsiteY3" fmla="*/ 495300 h 541421"/>
                  <a:gd name="connsiteX4" fmla="*/ 975218 w 1341120"/>
                  <a:gd name="connsiteY4" fmla="*/ 518086 h 541421"/>
                  <a:gd name="connsiteX5" fmla="*/ 1059180 w 1341120"/>
                  <a:gd name="connsiteY5" fmla="*/ 411480 h 541421"/>
                  <a:gd name="connsiteX6" fmla="*/ 1341120 w 1341120"/>
                  <a:gd name="connsiteY6" fmla="*/ 0 h 541421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059180 w 1341120"/>
                  <a:gd name="connsiteY5" fmla="*/ 411480 h 541314"/>
                  <a:gd name="connsiteX6" fmla="*/ 1341120 w 1341120"/>
                  <a:gd name="connsiteY6" fmla="*/ 0 h 541314"/>
                  <a:gd name="connsiteX0" fmla="*/ 0 w 1369149"/>
                  <a:gd name="connsiteY0" fmla="*/ 91440 h 576024"/>
                  <a:gd name="connsiteX1" fmla="*/ 274320 w 1369149"/>
                  <a:gd name="connsiteY1" fmla="*/ 312420 h 576024"/>
                  <a:gd name="connsiteX2" fmla="*/ 548640 w 1369149"/>
                  <a:gd name="connsiteY2" fmla="*/ 533400 h 576024"/>
                  <a:gd name="connsiteX3" fmla="*/ 792480 w 1369149"/>
                  <a:gd name="connsiteY3" fmla="*/ 495300 h 576024"/>
                  <a:gd name="connsiteX4" fmla="*/ 952358 w 1369149"/>
                  <a:gd name="connsiteY4" fmla="*/ 525706 h 576024"/>
                  <a:gd name="connsiteX5" fmla="*/ 1341120 w 1369149"/>
                  <a:gd name="connsiteY5" fmla="*/ 541314 h 576024"/>
                  <a:gd name="connsiteX6" fmla="*/ 1341120 w 1369149"/>
                  <a:gd name="connsiteY6" fmla="*/ 0 h 57602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65718 w 1341120"/>
                  <a:gd name="connsiteY5" fmla="*/ 31234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35238 w 1341120"/>
                  <a:gd name="connsiteY5" fmla="*/ 22090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089518 w 1341120"/>
                  <a:gd name="connsiteY5" fmla="*/ 29710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35238 w 1341120"/>
                  <a:gd name="connsiteY5" fmla="*/ 319967 h 541314"/>
                  <a:gd name="connsiteX6" fmla="*/ 1341120 w 1341120"/>
                  <a:gd name="connsiteY6" fmla="*/ 0 h 541314"/>
                  <a:gd name="connsiteX0" fmla="*/ 0 w 1341120"/>
                  <a:gd name="connsiteY0" fmla="*/ 91440 h 541314"/>
                  <a:gd name="connsiteX1" fmla="*/ 274320 w 1341120"/>
                  <a:gd name="connsiteY1" fmla="*/ 312420 h 541314"/>
                  <a:gd name="connsiteX2" fmla="*/ 548640 w 1341120"/>
                  <a:gd name="connsiteY2" fmla="*/ 533400 h 541314"/>
                  <a:gd name="connsiteX3" fmla="*/ 792480 w 1341120"/>
                  <a:gd name="connsiteY3" fmla="*/ 495300 h 541314"/>
                  <a:gd name="connsiteX4" fmla="*/ 952358 w 1341120"/>
                  <a:gd name="connsiteY4" fmla="*/ 525706 h 541314"/>
                  <a:gd name="connsiteX5" fmla="*/ 1112378 w 1341120"/>
                  <a:gd name="connsiteY5" fmla="*/ 312347 h 541314"/>
                  <a:gd name="connsiteX6" fmla="*/ 1341120 w 1341120"/>
                  <a:gd name="connsiteY6" fmla="*/ 0 h 541314"/>
                  <a:gd name="connsiteX0" fmla="*/ 0 w 1668780"/>
                  <a:gd name="connsiteY0" fmla="*/ 358140 h 541314"/>
                  <a:gd name="connsiteX1" fmla="*/ 601980 w 1668780"/>
                  <a:gd name="connsiteY1" fmla="*/ 312420 h 541314"/>
                  <a:gd name="connsiteX2" fmla="*/ 876300 w 1668780"/>
                  <a:gd name="connsiteY2" fmla="*/ 533400 h 541314"/>
                  <a:gd name="connsiteX3" fmla="*/ 1120140 w 1668780"/>
                  <a:gd name="connsiteY3" fmla="*/ 495300 h 541314"/>
                  <a:gd name="connsiteX4" fmla="*/ 1280018 w 1668780"/>
                  <a:gd name="connsiteY4" fmla="*/ 525706 h 541314"/>
                  <a:gd name="connsiteX5" fmla="*/ 1440038 w 1668780"/>
                  <a:gd name="connsiteY5" fmla="*/ 312347 h 541314"/>
                  <a:gd name="connsiteX6" fmla="*/ 1668780 w 1668780"/>
                  <a:gd name="connsiteY6" fmla="*/ 0 h 541314"/>
                  <a:gd name="connsiteX0" fmla="*/ 0 w 1668780"/>
                  <a:gd name="connsiteY0" fmla="*/ 358140 h 541314"/>
                  <a:gd name="connsiteX1" fmla="*/ 601980 w 1668780"/>
                  <a:gd name="connsiteY1" fmla="*/ 312420 h 541314"/>
                  <a:gd name="connsiteX2" fmla="*/ 876300 w 1668780"/>
                  <a:gd name="connsiteY2" fmla="*/ 533400 h 541314"/>
                  <a:gd name="connsiteX3" fmla="*/ 1120140 w 1668780"/>
                  <a:gd name="connsiteY3" fmla="*/ 495300 h 541314"/>
                  <a:gd name="connsiteX4" fmla="*/ 1280018 w 1668780"/>
                  <a:gd name="connsiteY4" fmla="*/ 525706 h 541314"/>
                  <a:gd name="connsiteX5" fmla="*/ 1440038 w 1668780"/>
                  <a:gd name="connsiteY5" fmla="*/ 312347 h 541314"/>
                  <a:gd name="connsiteX6" fmla="*/ 1668780 w 1668780"/>
                  <a:gd name="connsiteY6" fmla="*/ 0 h 541314"/>
                  <a:gd name="connsiteX0" fmla="*/ 0 w 1714500"/>
                  <a:gd name="connsiteY0" fmla="*/ 457200 h 541314"/>
                  <a:gd name="connsiteX1" fmla="*/ 647700 w 1714500"/>
                  <a:gd name="connsiteY1" fmla="*/ 312420 h 541314"/>
                  <a:gd name="connsiteX2" fmla="*/ 922020 w 1714500"/>
                  <a:gd name="connsiteY2" fmla="*/ 533400 h 541314"/>
                  <a:gd name="connsiteX3" fmla="*/ 1165860 w 1714500"/>
                  <a:gd name="connsiteY3" fmla="*/ 495300 h 541314"/>
                  <a:gd name="connsiteX4" fmla="*/ 1325738 w 1714500"/>
                  <a:gd name="connsiteY4" fmla="*/ 525706 h 541314"/>
                  <a:gd name="connsiteX5" fmla="*/ 1485758 w 1714500"/>
                  <a:gd name="connsiteY5" fmla="*/ 312347 h 541314"/>
                  <a:gd name="connsiteX6" fmla="*/ 1714500 w 1714500"/>
                  <a:gd name="connsiteY6" fmla="*/ 0 h 541314"/>
                  <a:gd name="connsiteX0" fmla="*/ 0 w 1714500"/>
                  <a:gd name="connsiteY0" fmla="*/ 457200 h 525964"/>
                  <a:gd name="connsiteX1" fmla="*/ 647700 w 1714500"/>
                  <a:gd name="connsiteY1" fmla="*/ 312420 h 525964"/>
                  <a:gd name="connsiteX2" fmla="*/ 1165860 w 1714500"/>
                  <a:gd name="connsiteY2" fmla="*/ 495300 h 525964"/>
                  <a:gd name="connsiteX3" fmla="*/ 1325738 w 1714500"/>
                  <a:gd name="connsiteY3" fmla="*/ 525706 h 525964"/>
                  <a:gd name="connsiteX4" fmla="*/ 1485758 w 1714500"/>
                  <a:gd name="connsiteY4" fmla="*/ 312347 h 525964"/>
                  <a:gd name="connsiteX5" fmla="*/ 1714500 w 1714500"/>
                  <a:gd name="connsiteY5" fmla="*/ 0 h 525964"/>
                  <a:gd name="connsiteX0" fmla="*/ 0 w 1714500"/>
                  <a:gd name="connsiteY0" fmla="*/ 457200 h 525706"/>
                  <a:gd name="connsiteX1" fmla="*/ 647700 w 1714500"/>
                  <a:gd name="connsiteY1" fmla="*/ 312420 h 525706"/>
                  <a:gd name="connsiteX2" fmla="*/ 1325738 w 1714500"/>
                  <a:gd name="connsiteY2" fmla="*/ 525706 h 525706"/>
                  <a:gd name="connsiteX3" fmla="*/ 1485758 w 1714500"/>
                  <a:gd name="connsiteY3" fmla="*/ 312347 h 525706"/>
                  <a:gd name="connsiteX4" fmla="*/ 1714500 w 1714500"/>
                  <a:gd name="connsiteY4" fmla="*/ 0 h 525706"/>
                  <a:gd name="connsiteX0" fmla="*/ 0 w 1714500"/>
                  <a:gd name="connsiteY0" fmla="*/ 457200 h 457200"/>
                  <a:gd name="connsiteX1" fmla="*/ 647700 w 1714500"/>
                  <a:gd name="connsiteY1" fmla="*/ 312420 h 457200"/>
                  <a:gd name="connsiteX2" fmla="*/ 1485758 w 1714500"/>
                  <a:gd name="connsiteY2" fmla="*/ 31234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1485758 w 1714500"/>
                  <a:gd name="connsiteY2" fmla="*/ 31234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1485758 w 1714500"/>
                  <a:gd name="connsiteY2" fmla="*/ 31234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259080 w 1714500"/>
                  <a:gd name="connsiteY1" fmla="*/ 31242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99060 w 1714500"/>
                  <a:gd name="connsiteY1" fmla="*/ 25146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99060 w 1714500"/>
                  <a:gd name="connsiteY1" fmla="*/ 25146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1714500"/>
                  <a:gd name="connsiteY0" fmla="*/ 457200 h 457200"/>
                  <a:gd name="connsiteX1" fmla="*/ 99060 w 1714500"/>
                  <a:gd name="connsiteY1" fmla="*/ 251460 h 457200"/>
                  <a:gd name="connsiteX2" fmla="*/ 434198 w 1714500"/>
                  <a:gd name="connsiteY2" fmla="*/ 76127 h 457200"/>
                  <a:gd name="connsiteX3" fmla="*/ 1714500 w 1714500"/>
                  <a:gd name="connsiteY3" fmla="*/ 0 h 457200"/>
                  <a:gd name="connsiteX0" fmla="*/ 0 w 445127"/>
                  <a:gd name="connsiteY0" fmla="*/ 571500 h 571500"/>
                  <a:gd name="connsiteX1" fmla="*/ 99060 w 445127"/>
                  <a:gd name="connsiteY1" fmla="*/ 365760 h 571500"/>
                  <a:gd name="connsiteX2" fmla="*/ 434198 w 445127"/>
                  <a:gd name="connsiteY2" fmla="*/ 190427 h 571500"/>
                  <a:gd name="connsiteX3" fmla="*/ 106680 w 445127"/>
                  <a:gd name="connsiteY3" fmla="*/ 0 h 571500"/>
                  <a:gd name="connsiteX0" fmla="*/ 0 w 147888"/>
                  <a:gd name="connsiteY0" fmla="*/ 571500 h 571500"/>
                  <a:gd name="connsiteX1" fmla="*/ 99060 w 147888"/>
                  <a:gd name="connsiteY1" fmla="*/ 365760 h 571500"/>
                  <a:gd name="connsiteX2" fmla="*/ 121778 w 147888"/>
                  <a:gd name="connsiteY2" fmla="*/ 228527 h 571500"/>
                  <a:gd name="connsiteX3" fmla="*/ 106680 w 147888"/>
                  <a:gd name="connsiteY3" fmla="*/ 0 h 571500"/>
                  <a:gd name="connsiteX0" fmla="*/ 0 w 147888"/>
                  <a:gd name="connsiteY0" fmla="*/ 571500 h 571500"/>
                  <a:gd name="connsiteX1" fmla="*/ 99060 w 147888"/>
                  <a:gd name="connsiteY1" fmla="*/ 365760 h 571500"/>
                  <a:gd name="connsiteX2" fmla="*/ 121778 w 147888"/>
                  <a:gd name="connsiteY2" fmla="*/ 228527 h 571500"/>
                  <a:gd name="connsiteX3" fmla="*/ 106680 w 147888"/>
                  <a:gd name="connsiteY3" fmla="*/ 0 h 571500"/>
                  <a:gd name="connsiteX0" fmla="*/ 0 w 121778"/>
                  <a:gd name="connsiteY0" fmla="*/ 571500 h 571500"/>
                  <a:gd name="connsiteX1" fmla="*/ 99060 w 121778"/>
                  <a:gd name="connsiteY1" fmla="*/ 365760 h 571500"/>
                  <a:gd name="connsiteX2" fmla="*/ 121778 w 121778"/>
                  <a:gd name="connsiteY2" fmla="*/ 228527 h 571500"/>
                  <a:gd name="connsiteX3" fmla="*/ 106680 w 121778"/>
                  <a:gd name="connsiteY3" fmla="*/ 0 h 571500"/>
                  <a:gd name="connsiteX0" fmla="*/ 0 w 121778"/>
                  <a:gd name="connsiteY0" fmla="*/ 571500 h 571500"/>
                  <a:gd name="connsiteX1" fmla="*/ 99060 w 121778"/>
                  <a:gd name="connsiteY1" fmla="*/ 365760 h 571500"/>
                  <a:gd name="connsiteX2" fmla="*/ 121778 w 121778"/>
                  <a:gd name="connsiteY2" fmla="*/ 228527 h 571500"/>
                  <a:gd name="connsiteX3" fmla="*/ 106680 w 121778"/>
                  <a:gd name="connsiteY3" fmla="*/ 0 h 571500"/>
                  <a:gd name="connsiteX0" fmla="*/ 0 w 121778"/>
                  <a:gd name="connsiteY0" fmla="*/ 579120 h 579120"/>
                  <a:gd name="connsiteX1" fmla="*/ 99060 w 121778"/>
                  <a:gd name="connsiteY1" fmla="*/ 373380 h 579120"/>
                  <a:gd name="connsiteX2" fmla="*/ 121778 w 121778"/>
                  <a:gd name="connsiteY2" fmla="*/ 236147 h 579120"/>
                  <a:gd name="connsiteX3" fmla="*/ 68580 w 121778"/>
                  <a:gd name="connsiteY3" fmla="*/ 0 h 579120"/>
                  <a:gd name="connsiteX0" fmla="*/ 0 w 144638"/>
                  <a:gd name="connsiteY0" fmla="*/ 579120 h 579120"/>
                  <a:gd name="connsiteX1" fmla="*/ 99060 w 144638"/>
                  <a:gd name="connsiteY1" fmla="*/ 373380 h 579120"/>
                  <a:gd name="connsiteX2" fmla="*/ 144638 w 144638"/>
                  <a:gd name="connsiteY2" fmla="*/ 236147 h 579120"/>
                  <a:gd name="connsiteX3" fmla="*/ 68580 w 144638"/>
                  <a:gd name="connsiteY3" fmla="*/ 0 h 579120"/>
                  <a:gd name="connsiteX0" fmla="*/ 0 w 121778"/>
                  <a:gd name="connsiteY0" fmla="*/ 579120 h 579120"/>
                  <a:gd name="connsiteX1" fmla="*/ 99060 w 121778"/>
                  <a:gd name="connsiteY1" fmla="*/ 373380 h 579120"/>
                  <a:gd name="connsiteX2" fmla="*/ 121778 w 121778"/>
                  <a:gd name="connsiteY2" fmla="*/ 236147 h 579120"/>
                  <a:gd name="connsiteX3" fmla="*/ 68580 w 121778"/>
                  <a:gd name="connsiteY3" fmla="*/ 0 h 579120"/>
                  <a:gd name="connsiteX0" fmla="*/ 0 w 106538"/>
                  <a:gd name="connsiteY0" fmla="*/ 579120 h 579120"/>
                  <a:gd name="connsiteX1" fmla="*/ 99060 w 106538"/>
                  <a:gd name="connsiteY1" fmla="*/ 373380 h 579120"/>
                  <a:gd name="connsiteX2" fmla="*/ 106538 w 106538"/>
                  <a:gd name="connsiteY2" fmla="*/ 228527 h 579120"/>
                  <a:gd name="connsiteX3" fmla="*/ 68580 w 106538"/>
                  <a:gd name="connsiteY3" fmla="*/ 0 h 579120"/>
                  <a:gd name="connsiteX0" fmla="*/ 0 w 137018"/>
                  <a:gd name="connsiteY0" fmla="*/ 579120 h 579120"/>
                  <a:gd name="connsiteX1" fmla="*/ 99060 w 137018"/>
                  <a:gd name="connsiteY1" fmla="*/ 373380 h 579120"/>
                  <a:gd name="connsiteX2" fmla="*/ 137018 w 137018"/>
                  <a:gd name="connsiteY2" fmla="*/ 228527 h 579120"/>
                  <a:gd name="connsiteX3" fmla="*/ 68580 w 137018"/>
                  <a:gd name="connsiteY3" fmla="*/ 0 h 579120"/>
                  <a:gd name="connsiteX0" fmla="*/ 0 w 137018"/>
                  <a:gd name="connsiteY0" fmla="*/ 579120 h 579120"/>
                  <a:gd name="connsiteX1" fmla="*/ 99060 w 137018"/>
                  <a:gd name="connsiteY1" fmla="*/ 373380 h 579120"/>
                  <a:gd name="connsiteX2" fmla="*/ 137018 w 137018"/>
                  <a:gd name="connsiteY2" fmla="*/ 228527 h 579120"/>
                  <a:gd name="connsiteX3" fmla="*/ 68580 w 137018"/>
                  <a:gd name="connsiteY3" fmla="*/ 0 h 579120"/>
                  <a:gd name="connsiteX0" fmla="*/ 0 w 137018"/>
                  <a:gd name="connsiteY0" fmla="*/ 556260 h 556260"/>
                  <a:gd name="connsiteX1" fmla="*/ 99060 w 137018"/>
                  <a:gd name="connsiteY1" fmla="*/ 35052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99060 w 137018"/>
                  <a:gd name="connsiteY1" fmla="*/ 35052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99060 w 137018"/>
                  <a:gd name="connsiteY1" fmla="*/ 35052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76200 w 137018"/>
                  <a:gd name="connsiteY1" fmla="*/ 34290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37018"/>
                  <a:gd name="connsiteY0" fmla="*/ 556260 h 556260"/>
                  <a:gd name="connsiteX1" fmla="*/ 76200 w 137018"/>
                  <a:gd name="connsiteY1" fmla="*/ 342900 h 556260"/>
                  <a:gd name="connsiteX2" fmla="*/ 137018 w 137018"/>
                  <a:gd name="connsiteY2" fmla="*/ 205667 h 556260"/>
                  <a:gd name="connsiteX3" fmla="*/ 53340 w 137018"/>
                  <a:gd name="connsiteY3" fmla="*/ 0 h 556260"/>
                  <a:gd name="connsiteX0" fmla="*/ 0 w 106538"/>
                  <a:gd name="connsiteY0" fmla="*/ 556260 h 556260"/>
                  <a:gd name="connsiteX1" fmla="*/ 76200 w 106538"/>
                  <a:gd name="connsiteY1" fmla="*/ 342900 h 556260"/>
                  <a:gd name="connsiteX2" fmla="*/ 106538 w 106538"/>
                  <a:gd name="connsiteY2" fmla="*/ 205667 h 556260"/>
                  <a:gd name="connsiteX3" fmla="*/ 53340 w 106538"/>
                  <a:gd name="connsiteY3" fmla="*/ 0 h 556260"/>
                  <a:gd name="connsiteX0" fmla="*/ 0 w 106538"/>
                  <a:gd name="connsiteY0" fmla="*/ 556260 h 556260"/>
                  <a:gd name="connsiteX1" fmla="*/ 76200 w 106538"/>
                  <a:gd name="connsiteY1" fmla="*/ 342900 h 556260"/>
                  <a:gd name="connsiteX2" fmla="*/ 106538 w 106538"/>
                  <a:gd name="connsiteY2" fmla="*/ 205667 h 556260"/>
                  <a:gd name="connsiteX3" fmla="*/ 53340 w 106538"/>
                  <a:gd name="connsiteY3" fmla="*/ 0 h 556260"/>
                  <a:gd name="connsiteX0" fmla="*/ 0 w 77983"/>
                  <a:gd name="connsiteY0" fmla="*/ 556260 h 556260"/>
                  <a:gd name="connsiteX1" fmla="*/ 76200 w 77983"/>
                  <a:gd name="connsiteY1" fmla="*/ 342900 h 556260"/>
                  <a:gd name="connsiteX2" fmla="*/ 53340 w 77983"/>
                  <a:gd name="connsiteY2" fmla="*/ 0 h 556260"/>
                  <a:gd name="connsiteX0" fmla="*/ 0 w 100119"/>
                  <a:gd name="connsiteY0" fmla="*/ 556260 h 556260"/>
                  <a:gd name="connsiteX1" fmla="*/ 99060 w 100119"/>
                  <a:gd name="connsiteY1" fmla="*/ 274320 h 556260"/>
                  <a:gd name="connsiteX2" fmla="*/ 53340 w 100119"/>
                  <a:gd name="connsiteY2" fmla="*/ 0 h 556260"/>
                  <a:gd name="connsiteX0" fmla="*/ 0 w 110748"/>
                  <a:gd name="connsiteY0" fmla="*/ 556260 h 556260"/>
                  <a:gd name="connsiteX1" fmla="*/ 99060 w 110748"/>
                  <a:gd name="connsiteY1" fmla="*/ 274320 h 556260"/>
                  <a:gd name="connsiteX2" fmla="*/ 53340 w 110748"/>
                  <a:gd name="connsiteY2" fmla="*/ 0 h 556260"/>
                  <a:gd name="connsiteX0" fmla="*/ 0 w 125276"/>
                  <a:gd name="connsiteY0" fmla="*/ 556260 h 556260"/>
                  <a:gd name="connsiteX1" fmla="*/ 99060 w 125276"/>
                  <a:gd name="connsiteY1" fmla="*/ 274320 h 556260"/>
                  <a:gd name="connsiteX2" fmla="*/ 53340 w 125276"/>
                  <a:gd name="connsiteY2" fmla="*/ 0 h 556260"/>
                  <a:gd name="connsiteX0" fmla="*/ 0 w 104407"/>
                  <a:gd name="connsiteY0" fmla="*/ 556260 h 556260"/>
                  <a:gd name="connsiteX1" fmla="*/ 99060 w 104407"/>
                  <a:gd name="connsiteY1" fmla="*/ 274320 h 556260"/>
                  <a:gd name="connsiteX2" fmla="*/ 53340 w 104407"/>
                  <a:gd name="connsiteY2" fmla="*/ 0 h 556260"/>
                  <a:gd name="connsiteX0" fmla="*/ 22135 w 122463"/>
                  <a:gd name="connsiteY0" fmla="*/ 620419 h 620419"/>
                  <a:gd name="connsiteX1" fmla="*/ 121195 w 122463"/>
                  <a:gd name="connsiteY1" fmla="*/ 338479 h 620419"/>
                  <a:gd name="connsiteX2" fmla="*/ 0 w 122463"/>
                  <a:gd name="connsiteY2" fmla="*/ 0 h 620419"/>
                  <a:gd name="connsiteX0" fmla="*/ 22135 w 122463"/>
                  <a:gd name="connsiteY0" fmla="*/ 620419 h 620419"/>
                  <a:gd name="connsiteX1" fmla="*/ 121195 w 122463"/>
                  <a:gd name="connsiteY1" fmla="*/ 338479 h 620419"/>
                  <a:gd name="connsiteX2" fmla="*/ 0 w 122463"/>
                  <a:gd name="connsiteY2" fmla="*/ 0 h 620419"/>
                  <a:gd name="connsiteX0" fmla="*/ 0 w 236383"/>
                  <a:gd name="connsiteY0" fmla="*/ 696619 h 696619"/>
                  <a:gd name="connsiteX1" fmla="*/ 228600 w 236383"/>
                  <a:gd name="connsiteY1" fmla="*/ 338479 h 696619"/>
                  <a:gd name="connsiteX2" fmla="*/ 107405 w 236383"/>
                  <a:gd name="connsiteY2" fmla="*/ 0 h 696619"/>
                  <a:gd name="connsiteX0" fmla="*/ 0 w 162504"/>
                  <a:gd name="connsiteY0" fmla="*/ 696619 h 696619"/>
                  <a:gd name="connsiteX1" fmla="*/ 68580 w 162504"/>
                  <a:gd name="connsiteY1" fmla="*/ 384199 h 696619"/>
                  <a:gd name="connsiteX2" fmla="*/ 107405 w 162504"/>
                  <a:gd name="connsiteY2" fmla="*/ 0 h 696619"/>
                  <a:gd name="connsiteX0" fmla="*/ 0 w 170362"/>
                  <a:gd name="connsiteY0" fmla="*/ 696619 h 696619"/>
                  <a:gd name="connsiteX1" fmla="*/ 68580 w 170362"/>
                  <a:gd name="connsiteY1" fmla="*/ 384199 h 696619"/>
                  <a:gd name="connsiteX2" fmla="*/ 107405 w 170362"/>
                  <a:gd name="connsiteY2" fmla="*/ 0 h 696619"/>
                  <a:gd name="connsiteX0" fmla="*/ 387895 w 491038"/>
                  <a:gd name="connsiteY0" fmla="*/ 742339 h 742339"/>
                  <a:gd name="connsiteX1" fmla="*/ 456475 w 491038"/>
                  <a:gd name="connsiteY1" fmla="*/ 429919 h 742339"/>
                  <a:gd name="connsiteX2" fmla="*/ 0 w 491038"/>
                  <a:gd name="connsiteY2" fmla="*/ 0 h 742339"/>
                  <a:gd name="connsiteX0" fmla="*/ 418375 w 523766"/>
                  <a:gd name="connsiteY0" fmla="*/ 788059 h 788059"/>
                  <a:gd name="connsiteX1" fmla="*/ 486955 w 523766"/>
                  <a:gd name="connsiteY1" fmla="*/ 475639 h 788059"/>
                  <a:gd name="connsiteX2" fmla="*/ 0 w 523766"/>
                  <a:gd name="connsiteY2" fmla="*/ 0 h 788059"/>
                  <a:gd name="connsiteX0" fmla="*/ 418375 w 523766"/>
                  <a:gd name="connsiteY0" fmla="*/ 788059 h 788059"/>
                  <a:gd name="connsiteX1" fmla="*/ 486955 w 523766"/>
                  <a:gd name="connsiteY1" fmla="*/ 475639 h 788059"/>
                  <a:gd name="connsiteX2" fmla="*/ 0 w 523766"/>
                  <a:gd name="connsiteY2" fmla="*/ 0 h 788059"/>
                  <a:gd name="connsiteX0" fmla="*/ 418375 w 450665"/>
                  <a:gd name="connsiteY0" fmla="*/ 788059 h 788059"/>
                  <a:gd name="connsiteX1" fmla="*/ 273595 w 450665"/>
                  <a:gd name="connsiteY1" fmla="*/ 498499 h 788059"/>
                  <a:gd name="connsiteX2" fmla="*/ 0 w 450665"/>
                  <a:gd name="connsiteY2" fmla="*/ 0 h 788059"/>
                  <a:gd name="connsiteX0" fmla="*/ 418375 w 490147"/>
                  <a:gd name="connsiteY0" fmla="*/ 788059 h 788059"/>
                  <a:gd name="connsiteX1" fmla="*/ 273595 w 490147"/>
                  <a:gd name="connsiteY1" fmla="*/ 498499 h 788059"/>
                  <a:gd name="connsiteX2" fmla="*/ 0 w 490147"/>
                  <a:gd name="connsiteY2" fmla="*/ 0 h 788059"/>
                  <a:gd name="connsiteX0" fmla="*/ 418375 w 449051"/>
                  <a:gd name="connsiteY0" fmla="*/ 788059 h 788059"/>
                  <a:gd name="connsiteX1" fmla="*/ 273595 w 449051"/>
                  <a:gd name="connsiteY1" fmla="*/ 498499 h 788059"/>
                  <a:gd name="connsiteX2" fmla="*/ 0 w 449051"/>
                  <a:gd name="connsiteY2" fmla="*/ 0 h 788059"/>
                  <a:gd name="connsiteX0" fmla="*/ 418375 w 449051"/>
                  <a:gd name="connsiteY0" fmla="*/ 788059 h 788059"/>
                  <a:gd name="connsiteX1" fmla="*/ 273595 w 449051"/>
                  <a:gd name="connsiteY1" fmla="*/ 437539 h 788059"/>
                  <a:gd name="connsiteX2" fmla="*/ 0 w 449051"/>
                  <a:gd name="connsiteY2" fmla="*/ 0 h 788059"/>
                  <a:gd name="connsiteX0" fmla="*/ 418375 w 449051"/>
                  <a:gd name="connsiteY0" fmla="*/ 788059 h 788059"/>
                  <a:gd name="connsiteX1" fmla="*/ 273595 w 449051"/>
                  <a:gd name="connsiteY1" fmla="*/ 437539 h 788059"/>
                  <a:gd name="connsiteX2" fmla="*/ 0 w 449051"/>
                  <a:gd name="connsiteY2" fmla="*/ 0 h 788059"/>
                  <a:gd name="connsiteX0" fmla="*/ 418375 w 446018"/>
                  <a:gd name="connsiteY0" fmla="*/ 788059 h 788059"/>
                  <a:gd name="connsiteX1" fmla="*/ 243115 w 446018"/>
                  <a:gd name="connsiteY1" fmla="*/ 506119 h 788059"/>
                  <a:gd name="connsiteX2" fmla="*/ 0 w 446018"/>
                  <a:gd name="connsiteY2" fmla="*/ 0 h 788059"/>
                  <a:gd name="connsiteX0" fmla="*/ 404087 w 434292"/>
                  <a:gd name="connsiteY0" fmla="*/ 821396 h 821396"/>
                  <a:gd name="connsiteX1" fmla="*/ 243115 w 434292"/>
                  <a:gd name="connsiteY1" fmla="*/ 506119 h 821396"/>
                  <a:gd name="connsiteX2" fmla="*/ 0 w 434292"/>
                  <a:gd name="connsiteY2" fmla="*/ 0 h 821396"/>
                  <a:gd name="connsiteX0" fmla="*/ 404087 w 404087"/>
                  <a:gd name="connsiteY0" fmla="*/ 821396 h 821396"/>
                  <a:gd name="connsiteX1" fmla="*/ 379047 w 404087"/>
                  <a:gd name="connsiteY1" fmla="*/ 625578 h 821396"/>
                  <a:gd name="connsiteX2" fmla="*/ 243115 w 404087"/>
                  <a:gd name="connsiteY2" fmla="*/ 506119 h 821396"/>
                  <a:gd name="connsiteX3" fmla="*/ 0 w 404087"/>
                  <a:gd name="connsiteY3" fmla="*/ 0 h 821396"/>
                  <a:gd name="connsiteX0" fmla="*/ 404087 w 421826"/>
                  <a:gd name="connsiteY0" fmla="*/ 821396 h 821396"/>
                  <a:gd name="connsiteX1" fmla="*/ 412384 w 421826"/>
                  <a:gd name="connsiteY1" fmla="*/ 608909 h 821396"/>
                  <a:gd name="connsiteX2" fmla="*/ 243115 w 421826"/>
                  <a:gd name="connsiteY2" fmla="*/ 506119 h 821396"/>
                  <a:gd name="connsiteX3" fmla="*/ 0 w 421826"/>
                  <a:gd name="connsiteY3" fmla="*/ 0 h 821396"/>
                  <a:gd name="connsiteX0" fmla="*/ 404087 w 425862"/>
                  <a:gd name="connsiteY0" fmla="*/ 821396 h 821396"/>
                  <a:gd name="connsiteX1" fmla="*/ 417147 w 425862"/>
                  <a:gd name="connsiteY1" fmla="*/ 573190 h 821396"/>
                  <a:gd name="connsiteX2" fmla="*/ 243115 w 425862"/>
                  <a:gd name="connsiteY2" fmla="*/ 506119 h 821396"/>
                  <a:gd name="connsiteX3" fmla="*/ 0 w 425862"/>
                  <a:gd name="connsiteY3" fmla="*/ 0 h 821396"/>
                  <a:gd name="connsiteX0" fmla="*/ 404087 w 425862"/>
                  <a:gd name="connsiteY0" fmla="*/ 821396 h 821396"/>
                  <a:gd name="connsiteX1" fmla="*/ 417147 w 425862"/>
                  <a:gd name="connsiteY1" fmla="*/ 573190 h 821396"/>
                  <a:gd name="connsiteX2" fmla="*/ 290740 w 425862"/>
                  <a:gd name="connsiteY2" fmla="*/ 422775 h 821396"/>
                  <a:gd name="connsiteX3" fmla="*/ 0 w 425862"/>
                  <a:gd name="connsiteY3" fmla="*/ 0 h 821396"/>
                  <a:gd name="connsiteX0" fmla="*/ 404087 w 425862"/>
                  <a:gd name="connsiteY0" fmla="*/ 821396 h 821396"/>
                  <a:gd name="connsiteX1" fmla="*/ 417147 w 425862"/>
                  <a:gd name="connsiteY1" fmla="*/ 573190 h 821396"/>
                  <a:gd name="connsiteX2" fmla="*/ 316934 w 425862"/>
                  <a:gd name="connsiteY2" fmla="*/ 403725 h 821396"/>
                  <a:gd name="connsiteX3" fmla="*/ 0 w 425862"/>
                  <a:gd name="connsiteY3" fmla="*/ 0 h 821396"/>
                  <a:gd name="connsiteX0" fmla="*/ 404087 w 425862"/>
                  <a:gd name="connsiteY0" fmla="*/ 821396 h 821396"/>
                  <a:gd name="connsiteX1" fmla="*/ 417147 w 425862"/>
                  <a:gd name="connsiteY1" fmla="*/ 573190 h 821396"/>
                  <a:gd name="connsiteX2" fmla="*/ 364759 w 425862"/>
                  <a:gd name="connsiteY2" fmla="*/ 473178 h 821396"/>
                  <a:gd name="connsiteX3" fmla="*/ 316934 w 425862"/>
                  <a:gd name="connsiteY3" fmla="*/ 403725 h 821396"/>
                  <a:gd name="connsiteX4" fmla="*/ 0 w 425862"/>
                  <a:gd name="connsiteY4" fmla="*/ 0 h 821396"/>
                  <a:gd name="connsiteX0" fmla="*/ 404087 w 425862"/>
                  <a:gd name="connsiteY0" fmla="*/ 821396 h 821396"/>
                  <a:gd name="connsiteX1" fmla="*/ 417147 w 425862"/>
                  <a:gd name="connsiteY1" fmla="*/ 573190 h 821396"/>
                  <a:gd name="connsiteX2" fmla="*/ 321897 w 425862"/>
                  <a:gd name="connsiteY2" fmla="*/ 496991 h 821396"/>
                  <a:gd name="connsiteX3" fmla="*/ 316934 w 425862"/>
                  <a:gd name="connsiteY3" fmla="*/ 403725 h 821396"/>
                  <a:gd name="connsiteX4" fmla="*/ 0 w 425862"/>
                  <a:gd name="connsiteY4" fmla="*/ 0 h 821396"/>
                  <a:gd name="connsiteX0" fmla="*/ 404087 w 404087"/>
                  <a:gd name="connsiteY0" fmla="*/ 821396 h 821396"/>
                  <a:gd name="connsiteX1" fmla="*/ 340947 w 404087"/>
                  <a:gd name="connsiteY1" fmla="*/ 620815 h 821396"/>
                  <a:gd name="connsiteX2" fmla="*/ 321897 w 404087"/>
                  <a:gd name="connsiteY2" fmla="*/ 496991 h 821396"/>
                  <a:gd name="connsiteX3" fmla="*/ 316934 w 404087"/>
                  <a:gd name="connsiteY3" fmla="*/ 403725 h 821396"/>
                  <a:gd name="connsiteX4" fmla="*/ 0 w 404087"/>
                  <a:gd name="connsiteY4" fmla="*/ 0 h 821396"/>
                  <a:gd name="connsiteX0" fmla="*/ 404087 w 404087"/>
                  <a:gd name="connsiteY0" fmla="*/ 821396 h 821396"/>
                  <a:gd name="connsiteX1" fmla="*/ 340947 w 404087"/>
                  <a:gd name="connsiteY1" fmla="*/ 620815 h 821396"/>
                  <a:gd name="connsiteX2" fmla="*/ 226647 w 404087"/>
                  <a:gd name="connsiteY2" fmla="*/ 554141 h 821396"/>
                  <a:gd name="connsiteX3" fmla="*/ 316934 w 404087"/>
                  <a:gd name="connsiteY3" fmla="*/ 403725 h 821396"/>
                  <a:gd name="connsiteX4" fmla="*/ 0 w 404087"/>
                  <a:gd name="connsiteY4" fmla="*/ 0 h 821396"/>
                  <a:gd name="connsiteX0" fmla="*/ 404087 w 404087"/>
                  <a:gd name="connsiteY0" fmla="*/ 821396 h 821396"/>
                  <a:gd name="connsiteX1" fmla="*/ 340947 w 404087"/>
                  <a:gd name="connsiteY1" fmla="*/ 620815 h 821396"/>
                  <a:gd name="connsiteX2" fmla="*/ 226647 w 404087"/>
                  <a:gd name="connsiteY2" fmla="*/ 554141 h 821396"/>
                  <a:gd name="connsiteX3" fmla="*/ 131196 w 404087"/>
                  <a:gd name="connsiteY3" fmla="*/ 334668 h 821396"/>
                  <a:gd name="connsiteX4" fmla="*/ 0 w 404087"/>
                  <a:gd name="connsiteY4" fmla="*/ 0 h 821396"/>
                  <a:gd name="connsiteX0" fmla="*/ 404087 w 404087"/>
                  <a:gd name="connsiteY0" fmla="*/ 821396 h 821396"/>
                  <a:gd name="connsiteX1" fmla="*/ 340947 w 404087"/>
                  <a:gd name="connsiteY1" fmla="*/ 620815 h 821396"/>
                  <a:gd name="connsiteX2" fmla="*/ 226647 w 404087"/>
                  <a:gd name="connsiteY2" fmla="*/ 554141 h 821396"/>
                  <a:gd name="connsiteX3" fmla="*/ 131196 w 404087"/>
                  <a:gd name="connsiteY3" fmla="*/ 334668 h 821396"/>
                  <a:gd name="connsiteX4" fmla="*/ 86154 w 404087"/>
                  <a:gd name="connsiteY4" fmla="*/ 163616 h 821396"/>
                  <a:gd name="connsiteX5" fmla="*/ 0 w 404087"/>
                  <a:gd name="connsiteY5" fmla="*/ 0 h 821396"/>
                  <a:gd name="connsiteX0" fmla="*/ 404087 w 404087"/>
                  <a:gd name="connsiteY0" fmla="*/ 821396 h 821396"/>
                  <a:gd name="connsiteX1" fmla="*/ 340947 w 404087"/>
                  <a:gd name="connsiteY1" fmla="*/ 620815 h 821396"/>
                  <a:gd name="connsiteX2" fmla="*/ 226647 w 404087"/>
                  <a:gd name="connsiteY2" fmla="*/ 554141 h 821396"/>
                  <a:gd name="connsiteX3" fmla="*/ 131196 w 404087"/>
                  <a:gd name="connsiteY3" fmla="*/ 334668 h 821396"/>
                  <a:gd name="connsiteX4" fmla="*/ 81392 w 404087"/>
                  <a:gd name="connsiteY4" fmla="*/ 189809 h 821396"/>
                  <a:gd name="connsiteX5" fmla="*/ 0 w 404087"/>
                  <a:gd name="connsiteY5" fmla="*/ 0 h 821396"/>
                  <a:gd name="connsiteX0" fmla="*/ 404087 w 404087"/>
                  <a:gd name="connsiteY0" fmla="*/ 821396 h 821396"/>
                  <a:gd name="connsiteX1" fmla="*/ 340947 w 404087"/>
                  <a:gd name="connsiteY1" fmla="*/ 620815 h 821396"/>
                  <a:gd name="connsiteX2" fmla="*/ 226647 w 404087"/>
                  <a:gd name="connsiteY2" fmla="*/ 554141 h 821396"/>
                  <a:gd name="connsiteX3" fmla="*/ 131196 w 404087"/>
                  <a:gd name="connsiteY3" fmla="*/ 334668 h 821396"/>
                  <a:gd name="connsiteX4" fmla="*/ 81392 w 404087"/>
                  <a:gd name="connsiteY4" fmla="*/ 189809 h 821396"/>
                  <a:gd name="connsiteX5" fmla="*/ 0 w 404087"/>
                  <a:gd name="connsiteY5" fmla="*/ 0 h 821396"/>
                  <a:gd name="connsiteX0" fmla="*/ 404087 w 404087"/>
                  <a:gd name="connsiteY0" fmla="*/ 821396 h 821396"/>
                  <a:gd name="connsiteX1" fmla="*/ 340947 w 404087"/>
                  <a:gd name="connsiteY1" fmla="*/ 620815 h 821396"/>
                  <a:gd name="connsiteX2" fmla="*/ 226647 w 404087"/>
                  <a:gd name="connsiteY2" fmla="*/ 554141 h 821396"/>
                  <a:gd name="connsiteX3" fmla="*/ 131196 w 404087"/>
                  <a:gd name="connsiteY3" fmla="*/ 334668 h 821396"/>
                  <a:gd name="connsiteX4" fmla="*/ 81392 w 404087"/>
                  <a:gd name="connsiteY4" fmla="*/ 189809 h 821396"/>
                  <a:gd name="connsiteX5" fmla="*/ 0 w 404087"/>
                  <a:gd name="connsiteY5" fmla="*/ 0 h 821396"/>
                  <a:gd name="connsiteX0" fmla="*/ 439805 w 439805"/>
                  <a:gd name="connsiteY0" fmla="*/ 816633 h 816633"/>
                  <a:gd name="connsiteX1" fmla="*/ 376665 w 439805"/>
                  <a:gd name="connsiteY1" fmla="*/ 616052 h 816633"/>
                  <a:gd name="connsiteX2" fmla="*/ 262365 w 439805"/>
                  <a:gd name="connsiteY2" fmla="*/ 549378 h 816633"/>
                  <a:gd name="connsiteX3" fmla="*/ 166914 w 439805"/>
                  <a:gd name="connsiteY3" fmla="*/ 329905 h 816633"/>
                  <a:gd name="connsiteX4" fmla="*/ 117110 w 439805"/>
                  <a:gd name="connsiteY4" fmla="*/ 185046 h 816633"/>
                  <a:gd name="connsiteX5" fmla="*/ 0 w 439805"/>
                  <a:gd name="connsiteY5" fmla="*/ 0 h 816633"/>
                  <a:gd name="connsiteX0" fmla="*/ 439805 w 439805"/>
                  <a:gd name="connsiteY0" fmla="*/ 816633 h 816633"/>
                  <a:gd name="connsiteX1" fmla="*/ 376665 w 439805"/>
                  <a:gd name="connsiteY1" fmla="*/ 616052 h 816633"/>
                  <a:gd name="connsiteX2" fmla="*/ 262365 w 439805"/>
                  <a:gd name="connsiteY2" fmla="*/ 549378 h 816633"/>
                  <a:gd name="connsiteX3" fmla="*/ 166914 w 439805"/>
                  <a:gd name="connsiteY3" fmla="*/ 329905 h 816633"/>
                  <a:gd name="connsiteX4" fmla="*/ 117110 w 439805"/>
                  <a:gd name="connsiteY4" fmla="*/ 185046 h 816633"/>
                  <a:gd name="connsiteX5" fmla="*/ 0 w 439805"/>
                  <a:gd name="connsiteY5" fmla="*/ 0 h 816633"/>
                  <a:gd name="connsiteX0" fmla="*/ 439805 w 439805"/>
                  <a:gd name="connsiteY0" fmla="*/ 816633 h 816633"/>
                  <a:gd name="connsiteX1" fmla="*/ 376665 w 439805"/>
                  <a:gd name="connsiteY1" fmla="*/ 616052 h 816633"/>
                  <a:gd name="connsiteX2" fmla="*/ 262365 w 439805"/>
                  <a:gd name="connsiteY2" fmla="*/ 549378 h 816633"/>
                  <a:gd name="connsiteX3" fmla="*/ 166914 w 439805"/>
                  <a:gd name="connsiteY3" fmla="*/ 329905 h 816633"/>
                  <a:gd name="connsiteX4" fmla="*/ 117110 w 439805"/>
                  <a:gd name="connsiteY4" fmla="*/ 185046 h 816633"/>
                  <a:gd name="connsiteX5" fmla="*/ 0 w 439805"/>
                  <a:gd name="connsiteY5" fmla="*/ 0 h 81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9805" h="816633">
                    <a:moveTo>
                      <a:pt x="439805" y="816633"/>
                    </a:moveTo>
                    <a:cubicBezTo>
                      <a:pt x="435632" y="783997"/>
                      <a:pt x="403494" y="668598"/>
                      <a:pt x="376665" y="616052"/>
                    </a:cubicBezTo>
                    <a:cubicBezTo>
                      <a:pt x="370110" y="558016"/>
                      <a:pt x="279067" y="577622"/>
                      <a:pt x="262365" y="549378"/>
                    </a:cubicBezTo>
                    <a:cubicBezTo>
                      <a:pt x="245663" y="521134"/>
                      <a:pt x="191123" y="390627"/>
                      <a:pt x="166914" y="329905"/>
                    </a:cubicBezTo>
                    <a:cubicBezTo>
                      <a:pt x="142705" y="269183"/>
                      <a:pt x="131832" y="240824"/>
                      <a:pt x="117110" y="185046"/>
                    </a:cubicBezTo>
                    <a:cubicBezTo>
                      <a:pt x="95244" y="129268"/>
                      <a:pt x="59602" y="41556"/>
                      <a:pt x="0" y="0"/>
                    </a:cubicBezTo>
                  </a:path>
                </a:pathLst>
              </a:custGeom>
              <a:noFill/>
              <a:ln w="15875">
                <a:solidFill>
                  <a:srgbClr val="00A3A1"/>
                </a:solidFill>
                <a:prstDash val="sysDash"/>
                <a:headEnd type="triangle" w="sm" len="med"/>
                <a:tailEnd type="triangle" w="sm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369" name="그룹 1368">
            <a:extLst>
              <a:ext uri="{FF2B5EF4-FFF2-40B4-BE49-F238E27FC236}">
                <a16:creationId xmlns:a16="http://schemas.microsoft.com/office/drawing/2014/main" id="{364E43CE-5298-43BE-8273-615181E0086B}"/>
              </a:ext>
            </a:extLst>
          </p:cNvPr>
          <p:cNvGrpSpPr/>
          <p:nvPr/>
        </p:nvGrpSpPr>
        <p:grpSpPr>
          <a:xfrm>
            <a:off x="4225731" y="2514199"/>
            <a:ext cx="4069408" cy="756090"/>
            <a:chOff x="4236226" y="2635789"/>
            <a:chExt cx="4069408" cy="756090"/>
          </a:xfrm>
        </p:grpSpPr>
        <p:sp>
          <p:nvSpPr>
            <p:cNvPr id="1352" name="Freeform 6">
              <a:extLst>
                <a:ext uri="{FF2B5EF4-FFF2-40B4-BE49-F238E27FC236}">
                  <a16:creationId xmlns:a16="http://schemas.microsoft.com/office/drawing/2014/main" id="{033D02C8-4536-4821-B2C7-0361AD720B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74348" y="2923549"/>
              <a:ext cx="108000" cy="144000"/>
            </a:xfrm>
            <a:custGeom>
              <a:avLst/>
              <a:gdLst/>
              <a:ahLst/>
              <a:cxnLst>
                <a:cxn ang="0">
                  <a:pos x="238" y="192"/>
                </a:cxn>
                <a:cxn ang="0">
                  <a:pos x="252" y="162"/>
                </a:cxn>
                <a:cxn ang="0">
                  <a:pos x="256" y="128"/>
                </a:cxn>
                <a:cxn ang="0">
                  <a:pos x="256" y="114"/>
                </a:cxn>
                <a:cxn ang="0">
                  <a:pos x="250" y="90"/>
                </a:cxn>
                <a:cxn ang="0">
                  <a:pos x="240" y="66"/>
                </a:cxn>
                <a:cxn ang="0">
                  <a:pos x="218" y="38"/>
                </a:cxn>
                <a:cxn ang="0">
                  <a:pos x="190" y="16"/>
                </a:cxn>
                <a:cxn ang="0">
                  <a:pos x="166" y="6"/>
                </a:cxn>
                <a:cxn ang="0">
                  <a:pos x="142" y="0"/>
                </a:cxn>
                <a:cxn ang="0">
                  <a:pos x="128" y="0"/>
                </a:cxn>
                <a:cxn ang="0">
                  <a:pos x="102" y="2"/>
                </a:cxn>
                <a:cxn ang="0">
                  <a:pos x="78" y="10"/>
                </a:cxn>
                <a:cxn ang="0">
                  <a:pos x="56" y="22"/>
                </a:cxn>
                <a:cxn ang="0">
                  <a:pos x="22" y="56"/>
                </a:cxn>
                <a:cxn ang="0">
                  <a:pos x="10" y="78"/>
                </a:cxn>
                <a:cxn ang="0">
                  <a:pos x="2" y="102"/>
                </a:cxn>
                <a:cxn ang="0">
                  <a:pos x="0" y="128"/>
                </a:cxn>
                <a:cxn ang="0">
                  <a:pos x="2" y="146"/>
                </a:cxn>
                <a:cxn ang="0">
                  <a:pos x="10" y="178"/>
                </a:cxn>
                <a:cxn ang="0">
                  <a:pos x="122" y="380"/>
                </a:cxn>
                <a:cxn ang="0">
                  <a:pos x="124" y="382"/>
                </a:cxn>
                <a:cxn ang="0">
                  <a:pos x="128" y="384"/>
                </a:cxn>
                <a:cxn ang="0">
                  <a:pos x="134" y="380"/>
                </a:cxn>
                <a:cxn ang="0">
                  <a:pos x="128" y="80"/>
                </a:cxn>
                <a:cxn ang="0">
                  <a:pos x="138" y="80"/>
                </a:cxn>
                <a:cxn ang="0">
                  <a:pos x="156" y="88"/>
                </a:cxn>
                <a:cxn ang="0">
                  <a:pos x="168" y="100"/>
                </a:cxn>
                <a:cxn ang="0">
                  <a:pos x="176" y="118"/>
                </a:cxn>
                <a:cxn ang="0">
                  <a:pos x="176" y="128"/>
                </a:cxn>
                <a:cxn ang="0">
                  <a:pos x="172" y="146"/>
                </a:cxn>
                <a:cxn ang="0">
                  <a:pos x="162" y="162"/>
                </a:cxn>
                <a:cxn ang="0">
                  <a:pos x="146" y="172"/>
                </a:cxn>
                <a:cxn ang="0">
                  <a:pos x="128" y="176"/>
                </a:cxn>
                <a:cxn ang="0">
                  <a:pos x="118" y="176"/>
                </a:cxn>
                <a:cxn ang="0">
                  <a:pos x="100" y="168"/>
                </a:cxn>
                <a:cxn ang="0">
                  <a:pos x="88" y="156"/>
                </a:cxn>
                <a:cxn ang="0">
                  <a:pos x="80" y="138"/>
                </a:cxn>
                <a:cxn ang="0">
                  <a:pos x="80" y="128"/>
                </a:cxn>
                <a:cxn ang="0">
                  <a:pos x="84" y="110"/>
                </a:cxn>
                <a:cxn ang="0">
                  <a:pos x="94" y="94"/>
                </a:cxn>
                <a:cxn ang="0">
                  <a:pos x="110" y="84"/>
                </a:cxn>
                <a:cxn ang="0">
                  <a:pos x="128" y="80"/>
                </a:cxn>
              </a:cxnLst>
              <a:rect l="0" t="0" r="r" b="b"/>
              <a:pathLst>
                <a:path w="256" h="384">
                  <a:moveTo>
                    <a:pt x="238" y="192"/>
                  </a:moveTo>
                  <a:lnTo>
                    <a:pt x="238" y="192"/>
                  </a:lnTo>
                  <a:lnTo>
                    <a:pt x="246" y="178"/>
                  </a:lnTo>
                  <a:lnTo>
                    <a:pt x="252" y="162"/>
                  </a:lnTo>
                  <a:lnTo>
                    <a:pt x="254" y="146"/>
                  </a:lnTo>
                  <a:lnTo>
                    <a:pt x="256" y="128"/>
                  </a:lnTo>
                  <a:lnTo>
                    <a:pt x="256" y="128"/>
                  </a:lnTo>
                  <a:lnTo>
                    <a:pt x="256" y="114"/>
                  </a:lnTo>
                  <a:lnTo>
                    <a:pt x="254" y="102"/>
                  </a:lnTo>
                  <a:lnTo>
                    <a:pt x="250" y="90"/>
                  </a:lnTo>
                  <a:lnTo>
                    <a:pt x="246" y="78"/>
                  </a:lnTo>
                  <a:lnTo>
                    <a:pt x="240" y="66"/>
                  </a:lnTo>
                  <a:lnTo>
                    <a:pt x="234" y="56"/>
                  </a:lnTo>
                  <a:lnTo>
                    <a:pt x="218" y="38"/>
                  </a:lnTo>
                  <a:lnTo>
                    <a:pt x="200" y="22"/>
                  </a:lnTo>
                  <a:lnTo>
                    <a:pt x="190" y="16"/>
                  </a:lnTo>
                  <a:lnTo>
                    <a:pt x="178" y="10"/>
                  </a:lnTo>
                  <a:lnTo>
                    <a:pt x="166" y="6"/>
                  </a:lnTo>
                  <a:lnTo>
                    <a:pt x="154" y="2"/>
                  </a:lnTo>
                  <a:lnTo>
                    <a:pt x="142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14" y="0"/>
                  </a:lnTo>
                  <a:lnTo>
                    <a:pt x="102" y="2"/>
                  </a:lnTo>
                  <a:lnTo>
                    <a:pt x="90" y="6"/>
                  </a:lnTo>
                  <a:lnTo>
                    <a:pt x="78" y="10"/>
                  </a:lnTo>
                  <a:lnTo>
                    <a:pt x="66" y="16"/>
                  </a:lnTo>
                  <a:lnTo>
                    <a:pt x="56" y="22"/>
                  </a:lnTo>
                  <a:lnTo>
                    <a:pt x="38" y="38"/>
                  </a:lnTo>
                  <a:lnTo>
                    <a:pt x="22" y="56"/>
                  </a:lnTo>
                  <a:lnTo>
                    <a:pt x="16" y="66"/>
                  </a:lnTo>
                  <a:lnTo>
                    <a:pt x="10" y="78"/>
                  </a:lnTo>
                  <a:lnTo>
                    <a:pt x="6" y="90"/>
                  </a:lnTo>
                  <a:lnTo>
                    <a:pt x="2" y="102"/>
                  </a:lnTo>
                  <a:lnTo>
                    <a:pt x="0" y="114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2" y="146"/>
                  </a:lnTo>
                  <a:lnTo>
                    <a:pt x="4" y="162"/>
                  </a:lnTo>
                  <a:lnTo>
                    <a:pt x="10" y="178"/>
                  </a:lnTo>
                  <a:lnTo>
                    <a:pt x="18" y="192"/>
                  </a:lnTo>
                  <a:lnTo>
                    <a:pt x="122" y="380"/>
                  </a:lnTo>
                  <a:lnTo>
                    <a:pt x="122" y="380"/>
                  </a:lnTo>
                  <a:lnTo>
                    <a:pt x="124" y="382"/>
                  </a:lnTo>
                  <a:lnTo>
                    <a:pt x="128" y="384"/>
                  </a:lnTo>
                  <a:lnTo>
                    <a:pt x="128" y="384"/>
                  </a:lnTo>
                  <a:lnTo>
                    <a:pt x="132" y="382"/>
                  </a:lnTo>
                  <a:lnTo>
                    <a:pt x="134" y="380"/>
                  </a:lnTo>
                  <a:lnTo>
                    <a:pt x="238" y="192"/>
                  </a:lnTo>
                  <a:close/>
                  <a:moveTo>
                    <a:pt x="128" y="80"/>
                  </a:moveTo>
                  <a:lnTo>
                    <a:pt x="128" y="80"/>
                  </a:lnTo>
                  <a:lnTo>
                    <a:pt x="138" y="80"/>
                  </a:lnTo>
                  <a:lnTo>
                    <a:pt x="146" y="84"/>
                  </a:lnTo>
                  <a:lnTo>
                    <a:pt x="156" y="88"/>
                  </a:lnTo>
                  <a:lnTo>
                    <a:pt x="162" y="94"/>
                  </a:lnTo>
                  <a:lnTo>
                    <a:pt x="168" y="100"/>
                  </a:lnTo>
                  <a:lnTo>
                    <a:pt x="172" y="110"/>
                  </a:lnTo>
                  <a:lnTo>
                    <a:pt x="176" y="118"/>
                  </a:lnTo>
                  <a:lnTo>
                    <a:pt x="176" y="128"/>
                  </a:lnTo>
                  <a:lnTo>
                    <a:pt x="176" y="128"/>
                  </a:lnTo>
                  <a:lnTo>
                    <a:pt x="176" y="138"/>
                  </a:lnTo>
                  <a:lnTo>
                    <a:pt x="172" y="146"/>
                  </a:lnTo>
                  <a:lnTo>
                    <a:pt x="168" y="156"/>
                  </a:lnTo>
                  <a:lnTo>
                    <a:pt x="162" y="162"/>
                  </a:lnTo>
                  <a:lnTo>
                    <a:pt x="156" y="168"/>
                  </a:lnTo>
                  <a:lnTo>
                    <a:pt x="146" y="172"/>
                  </a:lnTo>
                  <a:lnTo>
                    <a:pt x="138" y="176"/>
                  </a:lnTo>
                  <a:lnTo>
                    <a:pt x="128" y="176"/>
                  </a:lnTo>
                  <a:lnTo>
                    <a:pt x="128" y="176"/>
                  </a:lnTo>
                  <a:lnTo>
                    <a:pt x="118" y="176"/>
                  </a:lnTo>
                  <a:lnTo>
                    <a:pt x="110" y="172"/>
                  </a:lnTo>
                  <a:lnTo>
                    <a:pt x="100" y="168"/>
                  </a:lnTo>
                  <a:lnTo>
                    <a:pt x="94" y="162"/>
                  </a:lnTo>
                  <a:lnTo>
                    <a:pt x="88" y="156"/>
                  </a:lnTo>
                  <a:lnTo>
                    <a:pt x="84" y="146"/>
                  </a:lnTo>
                  <a:lnTo>
                    <a:pt x="80" y="138"/>
                  </a:lnTo>
                  <a:lnTo>
                    <a:pt x="80" y="128"/>
                  </a:lnTo>
                  <a:lnTo>
                    <a:pt x="80" y="128"/>
                  </a:lnTo>
                  <a:lnTo>
                    <a:pt x="80" y="118"/>
                  </a:lnTo>
                  <a:lnTo>
                    <a:pt x="84" y="110"/>
                  </a:lnTo>
                  <a:lnTo>
                    <a:pt x="88" y="100"/>
                  </a:lnTo>
                  <a:lnTo>
                    <a:pt x="94" y="94"/>
                  </a:lnTo>
                  <a:lnTo>
                    <a:pt x="100" y="88"/>
                  </a:lnTo>
                  <a:lnTo>
                    <a:pt x="110" y="84"/>
                  </a:lnTo>
                  <a:lnTo>
                    <a:pt x="118" y="80"/>
                  </a:lnTo>
                  <a:lnTo>
                    <a:pt x="128" y="80"/>
                  </a:lnTo>
                  <a:lnTo>
                    <a:pt x="128" y="80"/>
                  </a:lnTo>
                  <a:close/>
                </a:path>
              </a:pathLst>
            </a:custGeom>
            <a:solidFill>
              <a:srgbClr val="00338D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67" name="자유형: 도형 1366">
              <a:extLst>
                <a:ext uri="{FF2B5EF4-FFF2-40B4-BE49-F238E27FC236}">
                  <a16:creationId xmlns:a16="http://schemas.microsoft.com/office/drawing/2014/main" id="{683A267A-D084-4FBB-A3B1-DC83367BFF9F}"/>
                </a:ext>
              </a:extLst>
            </p:cNvPr>
            <p:cNvSpPr/>
            <p:nvPr/>
          </p:nvSpPr>
          <p:spPr>
            <a:xfrm>
              <a:off x="4236226" y="2717409"/>
              <a:ext cx="2973465" cy="674470"/>
            </a:xfrm>
            <a:custGeom>
              <a:avLst/>
              <a:gdLst>
                <a:gd name="connsiteX0" fmla="*/ 0 w 1029128"/>
                <a:gd name="connsiteY0" fmla="*/ 361121 h 1031681"/>
                <a:gd name="connsiteX1" fmla="*/ 457200 w 1029128"/>
                <a:gd name="connsiteY1" fmla="*/ 10601 h 1031681"/>
                <a:gd name="connsiteX2" fmla="*/ 929640 w 1029128"/>
                <a:gd name="connsiteY2" fmla="*/ 124901 h 1031681"/>
                <a:gd name="connsiteX3" fmla="*/ 1021080 w 1029128"/>
                <a:gd name="connsiteY3" fmla="*/ 467801 h 1031681"/>
                <a:gd name="connsiteX4" fmla="*/ 800100 w 1029128"/>
                <a:gd name="connsiteY4" fmla="*/ 825941 h 1031681"/>
                <a:gd name="connsiteX5" fmla="*/ 731520 w 1029128"/>
                <a:gd name="connsiteY5" fmla="*/ 1031681 h 1031681"/>
                <a:gd name="connsiteX0" fmla="*/ 0 w 1029654"/>
                <a:gd name="connsiteY0" fmla="*/ 238907 h 909467"/>
                <a:gd name="connsiteX1" fmla="*/ 434340 w 1029654"/>
                <a:gd name="connsiteY1" fmla="*/ 536087 h 909467"/>
                <a:gd name="connsiteX2" fmla="*/ 929640 w 1029654"/>
                <a:gd name="connsiteY2" fmla="*/ 2687 h 909467"/>
                <a:gd name="connsiteX3" fmla="*/ 1021080 w 1029654"/>
                <a:gd name="connsiteY3" fmla="*/ 345587 h 909467"/>
                <a:gd name="connsiteX4" fmla="*/ 800100 w 1029654"/>
                <a:gd name="connsiteY4" fmla="*/ 703727 h 909467"/>
                <a:gd name="connsiteX5" fmla="*/ 731520 w 1029654"/>
                <a:gd name="connsiteY5" fmla="*/ 909467 h 909467"/>
                <a:gd name="connsiteX0" fmla="*/ 0 w 1037274"/>
                <a:gd name="connsiteY0" fmla="*/ 231287 h 909467"/>
                <a:gd name="connsiteX1" fmla="*/ 441960 w 1037274"/>
                <a:gd name="connsiteY1" fmla="*/ 536087 h 909467"/>
                <a:gd name="connsiteX2" fmla="*/ 937260 w 1037274"/>
                <a:gd name="connsiteY2" fmla="*/ 2687 h 909467"/>
                <a:gd name="connsiteX3" fmla="*/ 1028700 w 1037274"/>
                <a:gd name="connsiteY3" fmla="*/ 345587 h 909467"/>
                <a:gd name="connsiteX4" fmla="*/ 807720 w 1037274"/>
                <a:gd name="connsiteY4" fmla="*/ 703727 h 909467"/>
                <a:gd name="connsiteX5" fmla="*/ 739140 w 1037274"/>
                <a:gd name="connsiteY5" fmla="*/ 909467 h 909467"/>
                <a:gd name="connsiteX0" fmla="*/ 0 w 1037274"/>
                <a:gd name="connsiteY0" fmla="*/ 231287 h 909467"/>
                <a:gd name="connsiteX1" fmla="*/ 441960 w 1037274"/>
                <a:gd name="connsiteY1" fmla="*/ 536087 h 909467"/>
                <a:gd name="connsiteX2" fmla="*/ 937260 w 1037274"/>
                <a:gd name="connsiteY2" fmla="*/ 2687 h 909467"/>
                <a:gd name="connsiteX3" fmla="*/ 1028700 w 1037274"/>
                <a:gd name="connsiteY3" fmla="*/ 345587 h 909467"/>
                <a:gd name="connsiteX4" fmla="*/ 807720 w 1037274"/>
                <a:gd name="connsiteY4" fmla="*/ 703727 h 909467"/>
                <a:gd name="connsiteX5" fmla="*/ 739140 w 1037274"/>
                <a:gd name="connsiteY5" fmla="*/ 909467 h 909467"/>
                <a:gd name="connsiteX0" fmla="*/ 0 w 1014414"/>
                <a:gd name="connsiteY0" fmla="*/ 216047 h 909467"/>
                <a:gd name="connsiteX1" fmla="*/ 419100 w 1014414"/>
                <a:gd name="connsiteY1" fmla="*/ 536087 h 909467"/>
                <a:gd name="connsiteX2" fmla="*/ 914400 w 1014414"/>
                <a:gd name="connsiteY2" fmla="*/ 2687 h 909467"/>
                <a:gd name="connsiteX3" fmla="*/ 1005840 w 1014414"/>
                <a:gd name="connsiteY3" fmla="*/ 345587 h 909467"/>
                <a:gd name="connsiteX4" fmla="*/ 784860 w 1014414"/>
                <a:gd name="connsiteY4" fmla="*/ 703727 h 909467"/>
                <a:gd name="connsiteX5" fmla="*/ 716280 w 1014414"/>
                <a:gd name="connsiteY5" fmla="*/ 909467 h 909467"/>
                <a:gd name="connsiteX0" fmla="*/ 0 w 1014414"/>
                <a:gd name="connsiteY0" fmla="*/ 216047 h 909467"/>
                <a:gd name="connsiteX1" fmla="*/ 419100 w 1014414"/>
                <a:gd name="connsiteY1" fmla="*/ 536087 h 909467"/>
                <a:gd name="connsiteX2" fmla="*/ 914400 w 1014414"/>
                <a:gd name="connsiteY2" fmla="*/ 2687 h 909467"/>
                <a:gd name="connsiteX3" fmla="*/ 1005840 w 1014414"/>
                <a:gd name="connsiteY3" fmla="*/ 345587 h 909467"/>
                <a:gd name="connsiteX4" fmla="*/ 784860 w 1014414"/>
                <a:gd name="connsiteY4" fmla="*/ 703727 h 909467"/>
                <a:gd name="connsiteX5" fmla="*/ 716280 w 1014414"/>
                <a:gd name="connsiteY5" fmla="*/ 909467 h 909467"/>
                <a:gd name="connsiteX0" fmla="*/ 0 w 1018542"/>
                <a:gd name="connsiteY0" fmla="*/ 215671 h 909091"/>
                <a:gd name="connsiteX1" fmla="*/ 281940 w 1018542"/>
                <a:gd name="connsiteY1" fmla="*/ 520471 h 909091"/>
                <a:gd name="connsiteX2" fmla="*/ 914400 w 1018542"/>
                <a:gd name="connsiteY2" fmla="*/ 2311 h 909091"/>
                <a:gd name="connsiteX3" fmla="*/ 1005840 w 1018542"/>
                <a:gd name="connsiteY3" fmla="*/ 345211 h 909091"/>
                <a:gd name="connsiteX4" fmla="*/ 784860 w 1018542"/>
                <a:gd name="connsiteY4" fmla="*/ 703351 h 909091"/>
                <a:gd name="connsiteX5" fmla="*/ 716280 w 1018542"/>
                <a:gd name="connsiteY5" fmla="*/ 909091 h 909091"/>
                <a:gd name="connsiteX0" fmla="*/ 0 w 1007690"/>
                <a:gd name="connsiteY0" fmla="*/ 0 h 693420"/>
                <a:gd name="connsiteX1" fmla="*/ 281940 w 1007690"/>
                <a:gd name="connsiteY1" fmla="*/ 304800 h 693420"/>
                <a:gd name="connsiteX2" fmla="*/ 647700 w 1007690"/>
                <a:gd name="connsiteY2" fmla="*/ 396240 h 693420"/>
                <a:gd name="connsiteX3" fmla="*/ 1005840 w 1007690"/>
                <a:gd name="connsiteY3" fmla="*/ 129540 h 693420"/>
                <a:gd name="connsiteX4" fmla="*/ 784860 w 1007690"/>
                <a:gd name="connsiteY4" fmla="*/ 487680 h 693420"/>
                <a:gd name="connsiteX5" fmla="*/ 716280 w 1007690"/>
                <a:gd name="connsiteY5" fmla="*/ 693420 h 693420"/>
                <a:gd name="connsiteX0" fmla="*/ 0 w 1007690"/>
                <a:gd name="connsiteY0" fmla="*/ 0 h 693420"/>
                <a:gd name="connsiteX1" fmla="*/ 251460 w 1007690"/>
                <a:gd name="connsiteY1" fmla="*/ 243840 h 693420"/>
                <a:gd name="connsiteX2" fmla="*/ 647700 w 1007690"/>
                <a:gd name="connsiteY2" fmla="*/ 396240 h 693420"/>
                <a:gd name="connsiteX3" fmla="*/ 1005840 w 1007690"/>
                <a:gd name="connsiteY3" fmla="*/ 129540 h 693420"/>
                <a:gd name="connsiteX4" fmla="*/ 784860 w 1007690"/>
                <a:gd name="connsiteY4" fmla="*/ 487680 h 693420"/>
                <a:gd name="connsiteX5" fmla="*/ 716280 w 1007690"/>
                <a:gd name="connsiteY5" fmla="*/ 693420 h 693420"/>
                <a:gd name="connsiteX0" fmla="*/ 0 w 1010684"/>
                <a:gd name="connsiteY0" fmla="*/ 0 h 693420"/>
                <a:gd name="connsiteX1" fmla="*/ 251460 w 1010684"/>
                <a:gd name="connsiteY1" fmla="*/ 243840 h 693420"/>
                <a:gd name="connsiteX2" fmla="*/ 548640 w 1010684"/>
                <a:gd name="connsiteY2" fmla="*/ 480060 h 693420"/>
                <a:gd name="connsiteX3" fmla="*/ 1005840 w 1010684"/>
                <a:gd name="connsiteY3" fmla="*/ 129540 h 693420"/>
                <a:gd name="connsiteX4" fmla="*/ 784860 w 1010684"/>
                <a:gd name="connsiteY4" fmla="*/ 487680 h 693420"/>
                <a:gd name="connsiteX5" fmla="*/ 716280 w 1010684"/>
                <a:gd name="connsiteY5" fmla="*/ 693420 h 693420"/>
                <a:gd name="connsiteX0" fmla="*/ 0 w 1010684"/>
                <a:gd name="connsiteY0" fmla="*/ 0 h 693420"/>
                <a:gd name="connsiteX1" fmla="*/ 297180 w 1010684"/>
                <a:gd name="connsiteY1" fmla="*/ 213360 h 693420"/>
                <a:gd name="connsiteX2" fmla="*/ 548640 w 1010684"/>
                <a:gd name="connsiteY2" fmla="*/ 480060 h 693420"/>
                <a:gd name="connsiteX3" fmla="*/ 1005840 w 1010684"/>
                <a:gd name="connsiteY3" fmla="*/ 129540 h 693420"/>
                <a:gd name="connsiteX4" fmla="*/ 784860 w 1010684"/>
                <a:gd name="connsiteY4" fmla="*/ 487680 h 693420"/>
                <a:gd name="connsiteX5" fmla="*/ 716280 w 1010684"/>
                <a:gd name="connsiteY5" fmla="*/ 693420 h 693420"/>
                <a:gd name="connsiteX0" fmla="*/ 0 w 1010684"/>
                <a:gd name="connsiteY0" fmla="*/ 0 h 693420"/>
                <a:gd name="connsiteX1" fmla="*/ 274320 w 1010684"/>
                <a:gd name="connsiteY1" fmla="*/ 220980 h 693420"/>
                <a:gd name="connsiteX2" fmla="*/ 548640 w 1010684"/>
                <a:gd name="connsiteY2" fmla="*/ 480060 h 693420"/>
                <a:gd name="connsiteX3" fmla="*/ 1005840 w 1010684"/>
                <a:gd name="connsiteY3" fmla="*/ 129540 h 693420"/>
                <a:gd name="connsiteX4" fmla="*/ 784860 w 1010684"/>
                <a:gd name="connsiteY4" fmla="*/ 487680 h 693420"/>
                <a:gd name="connsiteX5" fmla="*/ 716280 w 1010684"/>
                <a:gd name="connsiteY5" fmla="*/ 693420 h 693420"/>
                <a:gd name="connsiteX0" fmla="*/ 0 w 1326007"/>
                <a:gd name="connsiteY0" fmla="*/ 11057 h 508108"/>
                <a:gd name="connsiteX1" fmla="*/ 274320 w 1326007"/>
                <a:gd name="connsiteY1" fmla="*/ 232037 h 508108"/>
                <a:gd name="connsiteX2" fmla="*/ 548640 w 1326007"/>
                <a:gd name="connsiteY2" fmla="*/ 491117 h 508108"/>
                <a:gd name="connsiteX3" fmla="*/ 1005840 w 1326007"/>
                <a:gd name="connsiteY3" fmla="*/ 140597 h 508108"/>
                <a:gd name="connsiteX4" fmla="*/ 784860 w 1326007"/>
                <a:gd name="connsiteY4" fmla="*/ 498737 h 508108"/>
                <a:gd name="connsiteX5" fmla="*/ 1325880 w 1326007"/>
                <a:gd name="connsiteY5" fmla="*/ 3437 h 508108"/>
                <a:gd name="connsiteX0" fmla="*/ 0 w 1326007"/>
                <a:gd name="connsiteY0" fmla="*/ 11057 h 512728"/>
                <a:gd name="connsiteX1" fmla="*/ 274320 w 1326007"/>
                <a:gd name="connsiteY1" fmla="*/ 232037 h 512728"/>
                <a:gd name="connsiteX2" fmla="*/ 548640 w 1326007"/>
                <a:gd name="connsiteY2" fmla="*/ 491117 h 512728"/>
                <a:gd name="connsiteX3" fmla="*/ 670560 w 1326007"/>
                <a:gd name="connsiteY3" fmla="*/ 498737 h 512728"/>
                <a:gd name="connsiteX4" fmla="*/ 784860 w 1326007"/>
                <a:gd name="connsiteY4" fmla="*/ 498737 h 512728"/>
                <a:gd name="connsiteX5" fmla="*/ 1325880 w 1326007"/>
                <a:gd name="connsiteY5" fmla="*/ 3437 h 512728"/>
                <a:gd name="connsiteX0" fmla="*/ 0 w 1326007"/>
                <a:gd name="connsiteY0" fmla="*/ 11057 h 508108"/>
                <a:gd name="connsiteX1" fmla="*/ 274320 w 1326007"/>
                <a:gd name="connsiteY1" fmla="*/ 232037 h 508108"/>
                <a:gd name="connsiteX2" fmla="*/ 548640 w 1326007"/>
                <a:gd name="connsiteY2" fmla="*/ 491117 h 508108"/>
                <a:gd name="connsiteX3" fmla="*/ 792480 w 1326007"/>
                <a:gd name="connsiteY3" fmla="*/ 414917 h 508108"/>
                <a:gd name="connsiteX4" fmla="*/ 784860 w 1326007"/>
                <a:gd name="connsiteY4" fmla="*/ 498737 h 508108"/>
                <a:gd name="connsiteX5" fmla="*/ 1325880 w 1326007"/>
                <a:gd name="connsiteY5" fmla="*/ 3437 h 508108"/>
                <a:gd name="connsiteX0" fmla="*/ 0 w 1326007"/>
                <a:gd name="connsiteY0" fmla="*/ 11057 h 508108"/>
                <a:gd name="connsiteX1" fmla="*/ 274320 w 1326007"/>
                <a:gd name="connsiteY1" fmla="*/ 232037 h 508108"/>
                <a:gd name="connsiteX2" fmla="*/ 548640 w 1326007"/>
                <a:gd name="connsiteY2" fmla="*/ 453017 h 508108"/>
                <a:gd name="connsiteX3" fmla="*/ 792480 w 1326007"/>
                <a:gd name="connsiteY3" fmla="*/ 414917 h 508108"/>
                <a:gd name="connsiteX4" fmla="*/ 784860 w 1326007"/>
                <a:gd name="connsiteY4" fmla="*/ 498737 h 508108"/>
                <a:gd name="connsiteX5" fmla="*/ 1325880 w 1326007"/>
                <a:gd name="connsiteY5" fmla="*/ 3437 h 508108"/>
                <a:gd name="connsiteX0" fmla="*/ 0 w 1326077"/>
                <a:gd name="connsiteY0" fmla="*/ 11096 h 500629"/>
                <a:gd name="connsiteX1" fmla="*/ 274320 w 1326077"/>
                <a:gd name="connsiteY1" fmla="*/ 232076 h 500629"/>
                <a:gd name="connsiteX2" fmla="*/ 548640 w 1326077"/>
                <a:gd name="connsiteY2" fmla="*/ 453056 h 500629"/>
                <a:gd name="connsiteX3" fmla="*/ 792480 w 1326077"/>
                <a:gd name="connsiteY3" fmla="*/ 414956 h 500629"/>
                <a:gd name="connsiteX4" fmla="*/ 998220 w 1326077"/>
                <a:gd name="connsiteY4" fmla="*/ 491156 h 500629"/>
                <a:gd name="connsiteX5" fmla="*/ 1325880 w 1326077"/>
                <a:gd name="connsiteY5" fmla="*/ 3476 h 500629"/>
                <a:gd name="connsiteX0" fmla="*/ 0 w 1326077"/>
                <a:gd name="connsiteY0" fmla="*/ 11096 h 500629"/>
                <a:gd name="connsiteX1" fmla="*/ 274320 w 1326077"/>
                <a:gd name="connsiteY1" fmla="*/ 232076 h 500629"/>
                <a:gd name="connsiteX2" fmla="*/ 548640 w 1326077"/>
                <a:gd name="connsiteY2" fmla="*/ 453056 h 500629"/>
                <a:gd name="connsiteX3" fmla="*/ 792480 w 1326077"/>
                <a:gd name="connsiteY3" fmla="*/ 414956 h 500629"/>
                <a:gd name="connsiteX4" fmla="*/ 998220 w 1326077"/>
                <a:gd name="connsiteY4" fmla="*/ 491156 h 500629"/>
                <a:gd name="connsiteX5" fmla="*/ 1325880 w 1326077"/>
                <a:gd name="connsiteY5" fmla="*/ 3476 h 500629"/>
                <a:gd name="connsiteX0" fmla="*/ 0 w 1326077"/>
                <a:gd name="connsiteY0" fmla="*/ 11096 h 500629"/>
                <a:gd name="connsiteX1" fmla="*/ 274320 w 1326077"/>
                <a:gd name="connsiteY1" fmla="*/ 232076 h 500629"/>
                <a:gd name="connsiteX2" fmla="*/ 548640 w 1326077"/>
                <a:gd name="connsiteY2" fmla="*/ 453056 h 500629"/>
                <a:gd name="connsiteX3" fmla="*/ 792480 w 1326077"/>
                <a:gd name="connsiteY3" fmla="*/ 414956 h 500629"/>
                <a:gd name="connsiteX4" fmla="*/ 998220 w 1326077"/>
                <a:gd name="connsiteY4" fmla="*/ 491156 h 500629"/>
                <a:gd name="connsiteX5" fmla="*/ 1325880 w 1326077"/>
                <a:gd name="connsiteY5" fmla="*/ 3476 h 500629"/>
                <a:gd name="connsiteX0" fmla="*/ 0 w 1325880"/>
                <a:gd name="connsiteY0" fmla="*/ 7620 h 526740"/>
                <a:gd name="connsiteX1" fmla="*/ 274320 w 1325880"/>
                <a:gd name="connsiteY1" fmla="*/ 228600 h 526740"/>
                <a:gd name="connsiteX2" fmla="*/ 548640 w 1325880"/>
                <a:gd name="connsiteY2" fmla="*/ 449580 h 526740"/>
                <a:gd name="connsiteX3" fmla="*/ 792480 w 1325880"/>
                <a:gd name="connsiteY3" fmla="*/ 411480 h 526740"/>
                <a:gd name="connsiteX4" fmla="*/ 998220 w 1325880"/>
                <a:gd name="connsiteY4" fmla="*/ 487680 h 526740"/>
                <a:gd name="connsiteX5" fmla="*/ 990458 w 1325880"/>
                <a:gd name="connsiteY5" fmla="*/ 487606 h 526740"/>
                <a:gd name="connsiteX6" fmla="*/ 1325880 w 1325880"/>
                <a:gd name="connsiteY6" fmla="*/ 0 h 526740"/>
                <a:gd name="connsiteX0" fmla="*/ 0 w 1325880"/>
                <a:gd name="connsiteY0" fmla="*/ 7620 h 506701"/>
                <a:gd name="connsiteX1" fmla="*/ 274320 w 1325880"/>
                <a:gd name="connsiteY1" fmla="*/ 228600 h 506701"/>
                <a:gd name="connsiteX2" fmla="*/ 548640 w 1325880"/>
                <a:gd name="connsiteY2" fmla="*/ 449580 h 506701"/>
                <a:gd name="connsiteX3" fmla="*/ 792480 w 1325880"/>
                <a:gd name="connsiteY3" fmla="*/ 411480 h 506701"/>
                <a:gd name="connsiteX4" fmla="*/ 998220 w 1325880"/>
                <a:gd name="connsiteY4" fmla="*/ 487680 h 506701"/>
                <a:gd name="connsiteX5" fmla="*/ 1325880 w 1325880"/>
                <a:gd name="connsiteY5" fmla="*/ 0 h 506701"/>
                <a:gd name="connsiteX0" fmla="*/ 0 w 1325880"/>
                <a:gd name="connsiteY0" fmla="*/ 7620 h 458054"/>
                <a:gd name="connsiteX1" fmla="*/ 274320 w 1325880"/>
                <a:gd name="connsiteY1" fmla="*/ 228600 h 458054"/>
                <a:gd name="connsiteX2" fmla="*/ 548640 w 1325880"/>
                <a:gd name="connsiteY2" fmla="*/ 449580 h 458054"/>
                <a:gd name="connsiteX3" fmla="*/ 792480 w 1325880"/>
                <a:gd name="connsiteY3" fmla="*/ 411480 h 458054"/>
                <a:gd name="connsiteX4" fmla="*/ 1074420 w 1325880"/>
                <a:gd name="connsiteY4" fmla="*/ 403860 h 458054"/>
                <a:gd name="connsiteX5" fmla="*/ 1325880 w 1325880"/>
                <a:gd name="connsiteY5" fmla="*/ 0 h 458054"/>
                <a:gd name="connsiteX0" fmla="*/ 0 w 1325880"/>
                <a:gd name="connsiteY0" fmla="*/ 7620 h 459112"/>
                <a:gd name="connsiteX1" fmla="*/ 274320 w 1325880"/>
                <a:gd name="connsiteY1" fmla="*/ 228600 h 459112"/>
                <a:gd name="connsiteX2" fmla="*/ 548640 w 1325880"/>
                <a:gd name="connsiteY2" fmla="*/ 449580 h 459112"/>
                <a:gd name="connsiteX3" fmla="*/ 792480 w 1325880"/>
                <a:gd name="connsiteY3" fmla="*/ 411480 h 459112"/>
                <a:gd name="connsiteX4" fmla="*/ 1074420 w 1325880"/>
                <a:gd name="connsiteY4" fmla="*/ 342900 h 459112"/>
                <a:gd name="connsiteX5" fmla="*/ 1325880 w 1325880"/>
                <a:gd name="connsiteY5" fmla="*/ 0 h 459112"/>
                <a:gd name="connsiteX0" fmla="*/ 0 w 1325880"/>
                <a:gd name="connsiteY0" fmla="*/ 7620 h 457936"/>
                <a:gd name="connsiteX1" fmla="*/ 274320 w 1325880"/>
                <a:gd name="connsiteY1" fmla="*/ 228600 h 457936"/>
                <a:gd name="connsiteX2" fmla="*/ 548640 w 1325880"/>
                <a:gd name="connsiteY2" fmla="*/ 449580 h 457936"/>
                <a:gd name="connsiteX3" fmla="*/ 792480 w 1325880"/>
                <a:gd name="connsiteY3" fmla="*/ 411480 h 457936"/>
                <a:gd name="connsiteX4" fmla="*/ 1059180 w 1325880"/>
                <a:gd name="connsiteY4" fmla="*/ 411480 h 457936"/>
                <a:gd name="connsiteX5" fmla="*/ 1325880 w 1325880"/>
                <a:gd name="connsiteY5" fmla="*/ 0 h 457936"/>
                <a:gd name="connsiteX0" fmla="*/ 0 w 1341120"/>
                <a:gd name="connsiteY0" fmla="*/ 91440 h 541756"/>
                <a:gd name="connsiteX1" fmla="*/ 274320 w 1341120"/>
                <a:gd name="connsiteY1" fmla="*/ 312420 h 541756"/>
                <a:gd name="connsiteX2" fmla="*/ 548640 w 1341120"/>
                <a:gd name="connsiteY2" fmla="*/ 533400 h 541756"/>
                <a:gd name="connsiteX3" fmla="*/ 792480 w 1341120"/>
                <a:gd name="connsiteY3" fmla="*/ 495300 h 541756"/>
                <a:gd name="connsiteX4" fmla="*/ 1059180 w 1341120"/>
                <a:gd name="connsiteY4" fmla="*/ 495300 h 541756"/>
                <a:gd name="connsiteX5" fmla="*/ 1341120 w 1341120"/>
                <a:gd name="connsiteY5" fmla="*/ 0 h 541756"/>
                <a:gd name="connsiteX0" fmla="*/ 0 w 1341120"/>
                <a:gd name="connsiteY0" fmla="*/ 91440 h 541421"/>
                <a:gd name="connsiteX1" fmla="*/ 274320 w 1341120"/>
                <a:gd name="connsiteY1" fmla="*/ 312420 h 541421"/>
                <a:gd name="connsiteX2" fmla="*/ 548640 w 1341120"/>
                <a:gd name="connsiteY2" fmla="*/ 533400 h 541421"/>
                <a:gd name="connsiteX3" fmla="*/ 792480 w 1341120"/>
                <a:gd name="connsiteY3" fmla="*/ 495300 h 541421"/>
                <a:gd name="connsiteX4" fmla="*/ 975218 w 1341120"/>
                <a:gd name="connsiteY4" fmla="*/ 518086 h 541421"/>
                <a:gd name="connsiteX5" fmla="*/ 1059180 w 1341120"/>
                <a:gd name="connsiteY5" fmla="*/ 495300 h 541421"/>
                <a:gd name="connsiteX6" fmla="*/ 1341120 w 1341120"/>
                <a:gd name="connsiteY6" fmla="*/ 0 h 541421"/>
                <a:gd name="connsiteX0" fmla="*/ 0 w 1341120"/>
                <a:gd name="connsiteY0" fmla="*/ 91440 h 541421"/>
                <a:gd name="connsiteX1" fmla="*/ 274320 w 1341120"/>
                <a:gd name="connsiteY1" fmla="*/ 312420 h 541421"/>
                <a:gd name="connsiteX2" fmla="*/ 548640 w 1341120"/>
                <a:gd name="connsiteY2" fmla="*/ 533400 h 541421"/>
                <a:gd name="connsiteX3" fmla="*/ 792480 w 1341120"/>
                <a:gd name="connsiteY3" fmla="*/ 495300 h 541421"/>
                <a:gd name="connsiteX4" fmla="*/ 975218 w 1341120"/>
                <a:gd name="connsiteY4" fmla="*/ 518086 h 541421"/>
                <a:gd name="connsiteX5" fmla="*/ 1059180 w 1341120"/>
                <a:gd name="connsiteY5" fmla="*/ 411480 h 541421"/>
                <a:gd name="connsiteX6" fmla="*/ 1341120 w 1341120"/>
                <a:gd name="connsiteY6" fmla="*/ 0 h 541421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059180 w 1341120"/>
                <a:gd name="connsiteY5" fmla="*/ 411480 h 541314"/>
                <a:gd name="connsiteX6" fmla="*/ 1341120 w 1341120"/>
                <a:gd name="connsiteY6" fmla="*/ 0 h 541314"/>
                <a:gd name="connsiteX0" fmla="*/ 0 w 1369149"/>
                <a:gd name="connsiteY0" fmla="*/ 91440 h 576024"/>
                <a:gd name="connsiteX1" fmla="*/ 274320 w 1369149"/>
                <a:gd name="connsiteY1" fmla="*/ 312420 h 576024"/>
                <a:gd name="connsiteX2" fmla="*/ 548640 w 1369149"/>
                <a:gd name="connsiteY2" fmla="*/ 533400 h 576024"/>
                <a:gd name="connsiteX3" fmla="*/ 792480 w 1369149"/>
                <a:gd name="connsiteY3" fmla="*/ 495300 h 576024"/>
                <a:gd name="connsiteX4" fmla="*/ 952358 w 1369149"/>
                <a:gd name="connsiteY4" fmla="*/ 525706 h 576024"/>
                <a:gd name="connsiteX5" fmla="*/ 1341120 w 1369149"/>
                <a:gd name="connsiteY5" fmla="*/ 541314 h 576024"/>
                <a:gd name="connsiteX6" fmla="*/ 1341120 w 1369149"/>
                <a:gd name="connsiteY6" fmla="*/ 0 h 57602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165718 w 1341120"/>
                <a:gd name="connsiteY5" fmla="*/ 312347 h 541314"/>
                <a:gd name="connsiteX6" fmla="*/ 1341120 w 1341120"/>
                <a:gd name="connsiteY6" fmla="*/ 0 h 54131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135238 w 1341120"/>
                <a:gd name="connsiteY5" fmla="*/ 220907 h 541314"/>
                <a:gd name="connsiteX6" fmla="*/ 1341120 w 1341120"/>
                <a:gd name="connsiteY6" fmla="*/ 0 h 54131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089518 w 1341120"/>
                <a:gd name="connsiteY5" fmla="*/ 297107 h 541314"/>
                <a:gd name="connsiteX6" fmla="*/ 1341120 w 1341120"/>
                <a:gd name="connsiteY6" fmla="*/ 0 h 54131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135238 w 1341120"/>
                <a:gd name="connsiteY5" fmla="*/ 319967 h 541314"/>
                <a:gd name="connsiteX6" fmla="*/ 1341120 w 1341120"/>
                <a:gd name="connsiteY6" fmla="*/ 0 h 54131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112378 w 1341120"/>
                <a:gd name="connsiteY5" fmla="*/ 312347 h 541314"/>
                <a:gd name="connsiteX6" fmla="*/ 1341120 w 1341120"/>
                <a:gd name="connsiteY6" fmla="*/ 0 h 541314"/>
                <a:gd name="connsiteX0" fmla="*/ 0 w 1668780"/>
                <a:gd name="connsiteY0" fmla="*/ 358140 h 541314"/>
                <a:gd name="connsiteX1" fmla="*/ 601980 w 1668780"/>
                <a:gd name="connsiteY1" fmla="*/ 312420 h 541314"/>
                <a:gd name="connsiteX2" fmla="*/ 876300 w 1668780"/>
                <a:gd name="connsiteY2" fmla="*/ 533400 h 541314"/>
                <a:gd name="connsiteX3" fmla="*/ 1120140 w 1668780"/>
                <a:gd name="connsiteY3" fmla="*/ 495300 h 541314"/>
                <a:gd name="connsiteX4" fmla="*/ 1280018 w 1668780"/>
                <a:gd name="connsiteY4" fmla="*/ 525706 h 541314"/>
                <a:gd name="connsiteX5" fmla="*/ 1440038 w 1668780"/>
                <a:gd name="connsiteY5" fmla="*/ 312347 h 541314"/>
                <a:gd name="connsiteX6" fmla="*/ 1668780 w 1668780"/>
                <a:gd name="connsiteY6" fmla="*/ 0 h 541314"/>
                <a:gd name="connsiteX0" fmla="*/ 0 w 1668780"/>
                <a:gd name="connsiteY0" fmla="*/ 358140 h 541314"/>
                <a:gd name="connsiteX1" fmla="*/ 601980 w 1668780"/>
                <a:gd name="connsiteY1" fmla="*/ 312420 h 541314"/>
                <a:gd name="connsiteX2" fmla="*/ 876300 w 1668780"/>
                <a:gd name="connsiteY2" fmla="*/ 533400 h 541314"/>
                <a:gd name="connsiteX3" fmla="*/ 1120140 w 1668780"/>
                <a:gd name="connsiteY3" fmla="*/ 495300 h 541314"/>
                <a:gd name="connsiteX4" fmla="*/ 1280018 w 1668780"/>
                <a:gd name="connsiteY4" fmla="*/ 525706 h 541314"/>
                <a:gd name="connsiteX5" fmla="*/ 1440038 w 1668780"/>
                <a:gd name="connsiteY5" fmla="*/ 312347 h 541314"/>
                <a:gd name="connsiteX6" fmla="*/ 1668780 w 1668780"/>
                <a:gd name="connsiteY6" fmla="*/ 0 h 541314"/>
                <a:gd name="connsiteX0" fmla="*/ 0 w 1714500"/>
                <a:gd name="connsiteY0" fmla="*/ 457200 h 541314"/>
                <a:gd name="connsiteX1" fmla="*/ 647700 w 1714500"/>
                <a:gd name="connsiteY1" fmla="*/ 312420 h 541314"/>
                <a:gd name="connsiteX2" fmla="*/ 922020 w 1714500"/>
                <a:gd name="connsiteY2" fmla="*/ 533400 h 541314"/>
                <a:gd name="connsiteX3" fmla="*/ 1165860 w 1714500"/>
                <a:gd name="connsiteY3" fmla="*/ 495300 h 541314"/>
                <a:gd name="connsiteX4" fmla="*/ 1325738 w 1714500"/>
                <a:gd name="connsiteY4" fmla="*/ 525706 h 541314"/>
                <a:gd name="connsiteX5" fmla="*/ 1485758 w 1714500"/>
                <a:gd name="connsiteY5" fmla="*/ 312347 h 541314"/>
                <a:gd name="connsiteX6" fmla="*/ 1714500 w 1714500"/>
                <a:gd name="connsiteY6" fmla="*/ 0 h 541314"/>
                <a:gd name="connsiteX0" fmla="*/ 0 w 1714500"/>
                <a:gd name="connsiteY0" fmla="*/ 457200 h 525964"/>
                <a:gd name="connsiteX1" fmla="*/ 647700 w 1714500"/>
                <a:gd name="connsiteY1" fmla="*/ 312420 h 525964"/>
                <a:gd name="connsiteX2" fmla="*/ 1165860 w 1714500"/>
                <a:gd name="connsiteY2" fmla="*/ 495300 h 525964"/>
                <a:gd name="connsiteX3" fmla="*/ 1325738 w 1714500"/>
                <a:gd name="connsiteY3" fmla="*/ 525706 h 525964"/>
                <a:gd name="connsiteX4" fmla="*/ 1485758 w 1714500"/>
                <a:gd name="connsiteY4" fmla="*/ 312347 h 525964"/>
                <a:gd name="connsiteX5" fmla="*/ 1714500 w 1714500"/>
                <a:gd name="connsiteY5" fmla="*/ 0 h 525964"/>
                <a:gd name="connsiteX0" fmla="*/ 0 w 1714500"/>
                <a:gd name="connsiteY0" fmla="*/ 457200 h 525706"/>
                <a:gd name="connsiteX1" fmla="*/ 647700 w 1714500"/>
                <a:gd name="connsiteY1" fmla="*/ 312420 h 525706"/>
                <a:gd name="connsiteX2" fmla="*/ 1325738 w 1714500"/>
                <a:gd name="connsiteY2" fmla="*/ 525706 h 525706"/>
                <a:gd name="connsiteX3" fmla="*/ 1485758 w 1714500"/>
                <a:gd name="connsiteY3" fmla="*/ 312347 h 525706"/>
                <a:gd name="connsiteX4" fmla="*/ 1714500 w 1714500"/>
                <a:gd name="connsiteY4" fmla="*/ 0 h 525706"/>
                <a:gd name="connsiteX0" fmla="*/ 0 w 1714500"/>
                <a:gd name="connsiteY0" fmla="*/ 457200 h 457200"/>
                <a:gd name="connsiteX1" fmla="*/ 647700 w 1714500"/>
                <a:gd name="connsiteY1" fmla="*/ 312420 h 457200"/>
                <a:gd name="connsiteX2" fmla="*/ 1485758 w 1714500"/>
                <a:gd name="connsiteY2" fmla="*/ 31234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259080 w 1714500"/>
                <a:gd name="connsiteY1" fmla="*/ 312420 h 457200"/>
                <a:gd name="connsiteX2" fmla="*/ 1485758 w 1714500"/>
                <a:gd name="connsiteY2" fmla="*/ 31234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259080 w 1714500"/>
                <a:gd name="connsiteY1" fmla="*/ 312420 h 457200"/>
                <a:gd name="connsiteX2" fmla="*/ 1485758 w 1714500"/>
                <a:gd name="connsiteY2" fmla="*/ 31234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259080 w 1714500"/>
                <a:gd name="connsiteY1" fmla="*/ 31242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259080 w 1714500"/>
                <a:gd name="connsiteY1" fmla="*/ 31242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99060 w 1714500"/>
                <a:gd name="connsiteY1" fmla="*/ 25146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99060 w 1714500"/>
                <a:gd name="connsiteY1" fmla="*/ 25146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99060 w 1714500"/>
                <a:gd name="connsiteY1" fmla="*/ 25146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445127"/>
                <a:gd name="connsiteY0" fmla="*/ 571500 h 571500"/>
                <a:gd name="connsiteX1" fmla="*/ 99060 w 445127"/>
                <a:gd name="connsiteY1" fmla="*/ 365760 h 571500"/>
                <a:gd name="connsiteX2" fmla="*/ 434198 w 445127"/>
                <a:gd name="connsiteY2" fmla="*/ 190427 h 571500"/>
                <a:gd name="connsiteX3" fmla="*/ 106680 w 445127"/>
                <a:gd name="connsiteY3" fmla="*/ 0 h 571500"/>
                <a:gd name="connsiteX0" fmla="*/ 0 w 147888"/>
                <a:gd name="connsiteY0" fmla="*/ 571500 h 571500"/>
                <a:gd name="connsiteX1" fmla="*/ 99060 w 147888"/>
                <a:gd name="connsiteY1" fmla="*/ 365760 h 571500"/>
                <a:gd name="connsiteX2" fmla="*/ 121778 w 147888"/>
                <a:gd name="connsiteY2" fmla="*/ 228527 h 571500"/>
                <a:gd name="connsiteX3" fmla="*/ 106680 w 147888"/>
                <a:gd name="connsiteY3" fmla="*/ 0 h 571500"/>
                <a:gd name="connsiteX0" fmla="*/ 0 w 147888"/>
                <a:gd name="connsiteY0" fmla="*/ 571500 h 571500"/>
                <a:gd name="connsiteX1" fmla="*/ 99060 w 147888"/>
                <a:gd name="connsiteY1" fmla="*/ 365760 h 571500"/>
                <a:gd name="connsiteX2" fmla="*/ 121778 w 147888"/>
                <a:gd name="connsiteY2" fmla="*/ 228527 h 571500"/>
                <a:gd name="connsiteX3" fmla="*/ 106680 w 147888"/>
                <a:gd name="connsiteY3" fmla="*/ 0 h 571500"/>
                <a:gd name="connsiteX0" fmla="*/ 0 w 121778"/>
                <a:gd name="connsiteY0" fmla="*/ 571500 h 571500"/>
                <a:gd name="connsiteX1" fmla="*/ 99060 w 121778"/>
                <a:gd name="connsiteY1" fmla="*/ 365760 h 571500"/>
                <a:gd name="connsiteX2" fmla="*/ 121778 w 121778"/>
                <a:gd name="connsiteY2" fmla="*/ 228527 h 571500"/>
                <a:gd name="connsiteX3" fmla="*/ 106680 w 121778"/>
                <a:gd name="connsiteY3" fmla="*/ 0 h 571500"/>
                <a:gd name="connsiteX0" fmla="*/ 0 w 121778"/>
                <a:gd name="connsiteY0" fmla="*/ 571500 h 571500"/>
                <a:gd name="connsiteX1" fmla="*/ 99060 w 121778"/>
                <a:gd name="connsiteY1" fmla="*/ 365760 h 571500"/>
                <a:gd name="connsiteX2" fmla="*/ 121778 w 121778"/>
                <a:gd name="connsiteY2" fmla="*/ 228527 h 571500"/>
                <a:gd name="connsiteX3" fmla="*/ 106680 w 121778"/>
                <a:gd name="connsiteY3" fmla="*/ 0 h 571500"/>
                <a:gd name="connsiteX0" fmla="*/ 0 w 121778"/>
                <a:gd name="connsiteY0" fmla="*/ 579120 h 579120"/>
                <a:gd name="connsiteX1" fmla="*/ 99060 w 121778"/>
                <a:gd name="connsiteY1" fmla="*/ 373380 h 579120"/>
                <a:gd name="connsiteX2" fmla="*/ 121778 w 121778"/>
                <a:gd name="connsiteY2" fmla="*/ 236147 h 579120"/>
                <a:gd name="connsiteX3" fmla="*/ 68580 w 121778"/>
                <a:gd name="connsiteY3" fmla="*/ 0 h 579120"/>
                <a:gd name="connsiteX0" fmla="*/ 0 w 144638"/>
                <a:gd name="connsiteY0" fmla="*/ 579120 h 579120"/>
                <a:gd name="connsiteX1" fmla="*/ 99060 w 144638"/>
                <a:gd name="connsiteY1" fmla="*/ 373380 h 579120"/>
                <a:gd name="connsiteX2" fmla="*/ 144638 w 144638"/>
                <a:gd name="connsiteY2" fmla="*/ 236147 h 579120"/>
                <a:gd name="connsiteX3" fmla="*/ 68580 w 144638"/>
                <a:gd name="connsiteY3" fmla="*/ 0 h 579120"/>
                <a:gd name="connsiteX0" fmla="*/ 0 w 121778"/>
                <a:gd name="connsiteY0" fmla="*/ 579120 h 579120"/>
                <a:gd name="connsiteX1" fmla="*/ 99060 w 121778"/>
                <a:gd name="connsiteY1" fmla="*/ 373380 h 579120"/>
                <a:gd name="connsiteX2" fmla="*/ 121778 w 121778"/>
                <a:gd name="connsiteY2" fmla="*/ 236147 h 579120"/>
                <a:gd name="connsiteX3" fmla="*/ 68580 w 121778"/>
                <a:gd name="connsiteY3" fmla="*/ 0 h 579120"/>
                <a:gd name="connsiteX0" fmla="*/ 0 w 106538"/>
                <a:gd name="connsiteY0" fmla="*/ 579120 h 579120"/>
                <a:gd name="connsiteX1" fmla="*/ 99060 w 106538"/>
                <a:gd name="connsiteY1" fmla="*/ 373380 h 579120"/>
                <a:gd name="connsiteX2" fmla="*/ 106538 w 106538"/>
                <a:gd name="connsiteY2" fmla="*/ 228527 h 579120"/>
                <a:gd name="connsiteX3" fmla="*/ 68580 w 106538"/>
                <a:gd name="connsiteY3" fmla="*/ 0 h 579120"/>
                <a:gd name="connsiteX0" fmla="*/ 0 w 137018"/>
                <a:gd name="connsiteY0" fmla="*/ 579120 h 579120"/>
                <a:gd name="connsiteX1" fmla="*/ 99060 w 137018"/>
                <a:gd name="connsiteY1" fmla="*/ 373380 h 579120"/>
                <a:gd name="connsiteX2" fmla="*/ 137018 w 137018"/>
                <a:gd name="connsiteY2" fmla="*/ 228527 h 579120"/>
                <a:gd name="connsiteX3" fmla="*/ 68580 w 137018"/>
                <a:gd name="connsiteY3" fmla="*/ 0 h 579120"/>
                <a:gd name="connsiteX0" fmla="*/ 0 w 137018"/>
                <a:gd name="connsiteY0" fmla="*/ 579120 h 579120"/>
                <a:gd name="connsiteX1" fmla="*/ 99060 w 137018"/>
                <a:gd name="connsiteY1" fmla="*/ 373380 h 579120"/>
                <a:gd name="connsiteX2" fmla="*/ 137018 w 137018"/>
                <a:gd name="connsiteY2" fmla="*/ 228527 h 579120"/>
                <a:gd name="connsiteX3" fmla="*/ 68580 w 137018"/>
                <a:gd name="connsiteY3" fmla="*/ 0 h 579120"/>
                <a:gd name="connsiteX0" fmla="*/ 0 w 137018"/>
                <a:gd name="connsiteY0" fmla="*/ 556260 h 556260"/>
                <a:gd name="connsiteX1" fmla="*/ 99060 w 137018"/>
                <a:gd name="connsiteY1" fmla="*/ 35052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37018"/>
                <a:gd name="connsiteY0" fmla="*/ 556260 h 556260"/>
                <a:gd name="connsiteX1" fmla="*/ 99060 w 137018"/>
                <a:gd name="connsiteY1" fmla="*/ 35052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37018"/>
                <a:gd name="connsiteY0" fmla="*/ 556260 h 556260"/>
                <a:gd name="connsiteX1" fmla="*/ 99060 w 137018"/>
                <a:gd name="connsiteY1" fmla="*/ 35052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37018"/>
                <a:gd name="connsiteY0" fmla="*/ 556260 h 556260"/>
                <a:gd name="connsiteX1" fmla="*/ 76200 w 137018"/>
                <a:gd name="connsiteY1" fmla="*/ 34290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37018"/>
                <a:gd name="connsiteY0" fmla="*/ 556260 h 556260"/>
                <a:gd name="connsiteX1" fmla="*/ 76200 w 137018"/>
                <a:gd name="connsiteY1" fmla="*/ 34290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06538"/>
                <a:gd name="connsiteY0" fmla="*/ 556260 h 556260"/>
                <a:gd name="connsiteX1" fmla="*/ 76200 w 106538"/>
                <a:gd name="connsiteY1" fmla="*/ 342900 h 556260"/>
                <a:gd name="connsiteX2" fmla="*/ 106538 w 106538"/>
                <a:gd name="connsiteY2" fmla="*/ 205667 h 556260"/>
                <a:gd name="connsiteX3" fmla="*/ 53340 w 106538"/>
                <a:gd name="connsiteY3" fmla="*/ 0 h 556260"/>
                <a:gd name="connsiteX0" fmla="*/ 0 w 106538"/>
                <a:gd name="connsiteY0" fmla="*/ 556260 h 556260"/>
                <a:gd name="connsiteX1" fmla="*/ 76200 w 106538"/>
                <a:gd name="connsiteY1" fmla="*/ 342900 h 556260"/>
                <a:gd name="connsiteX2" fmla="*/ 106538 w 106538"/>
                <a:gd name="connsiteY2" fmla="*/ 205667 h 556260"/>
                <a:gd name="connsiteX3" fmla="*/ 53340 w 106538"/>
                <a:gd name="connsiteY3" fmla="*/ 0 h 556260"/>
                <a:gd name="connsiteX0" fmla="*/ 0 w 77983"/>
                <a:gd name="connsiteY0" fmla="*/ 556260 h 556260"/>
                <a:gd name="connsiteX1" fmla="*/ 76200 w 77983"/>
                <a:gd name="connsiteY1" fmla="*/ 342900 h 556260"/>
                <a:gd name="connsiteX2" fmla="*/ 53340 w 77983"/>
                <a:gd name="connsiteY2" fmla="*/ 0 h 556260"/>
                <a:gd name="connsiteX0" fmla="*/ 0 w 100119"/>
                <a:gd name="connsiteY0" fmla="*/ 556260 h 556260"/>
                <a:gd name="connsiteX1" fmla="*/ 99060 w 100119"/>
                <a:gd name="connsiteY1" fmla="*/ 274320 h 556260"/>
                <a:gd name="connsiteX2" fmla="*/ 53340 w 100119"/>
                <a:gd name="connsiteY2" fmla="*/ 0 h 556260"/>
                <a:gd name="connsiteX0" fmla="*/ 0 w 110748"/>
                <a:gd name="connsiteY0" fmla="*/ 556260 h 556260"/>
                <a:gd name="connsiteX1" fmla="*/ 99060 w 110748"/>
                <a:gd name="connsiteY1" fmla="*/ 274320 h 556260"/>
                <a:gd name="connsiteX2" fmla="*/ 53340 w 110748"/>
                <a:gd name="connsiteY2" fmla="*/ 0 h 556260"/>
                <a:gd name="connsiteX0" fmla="*/ 0 w 125276"/>
                <a:gd name="connsiteY0" fmla="*/ 556260 h 556260"/>
                <a:gd name="connsiteX1" fmla="*/ 99060 w 125276"/>
                <a:gd name="connsiteY1" fmla="*/ 274320 h 556260"/>
                <a:gd name="connsiteX2" fmla="*/ 53340 w 125276"/>
                <a:gd name="connsiteY2" fmla="*/ 0 h 556260"/>
                <a:gd name="connsiteX0" fmla="*/ 0 w 104407"/>
                <a:gd name="connsiteY0" fmla="*/ 556260 h 556260"/>
                <a:gd name="connsiteX1" fmla="*/ 99060 w 104407"/>
                <a:gd name="connsiteY1" fmla="*/ 274320 h 556260"/>
                <a:gd name="connsiteX2" fmla="*/ 53340 w 104407"/>
                <a:gd name="connsiteY2" fmla="*/ 0 h 556260"/>
                <a:gd name="connsiteX0" fmla="*/ 22135 w 122463"/>
                <a:gd name="connsiteY0" fmla="*/ 620419 h 620419"/>
                <a:gd name="connsiteX1" fmla="*/ 121195 w 122463"/>
                <a:gd name="connsiteY1" fmla="*/ 338479 h 620419"/>
                <a:gd name="connsiteX2" fmla="*/ 0 w 122463"/>
                <a:gd name="connsiteY2" fmla="*/ 0 h 620419"/>
                <a:gd name="connsiteX0" fmla="*/ 22135 w 122463"/>
                <a:gd name="connsiteY0" fmla="*/ 620419 h 620419"/>
                <a:gd name="connsiteX1" fmla="*/ 121195 w 122463"/>
                <a:gd name="connsiteY1" fmla="*/ 338479 h 620419"/>
                <a:gd name="connsiteX2" fmla="*/ 0 w 122463"/>
                <a:gd name="connsiteY2" fmla="*/ 0 h 620419"/>
                <a:gd name="connsiteX0" fmla="*/ 0 w 236383"/>
                <a:gd name="connsiteY0" fmla="*/ 696619 h 696619"/>
                <a:gd name="connsiteX1" fmla="*/ 228600 w 236383"/>
                <a:gd name="connsiteY1" fmla="*/ 338479 h 696619"/>
                <a:gd name="connsiteX2" fmla="*/ 107405 w 236383"/>
                <a:gd name="connsiteY2" fmla="*/ 0 h 696619"/>
                <a:gd name="connsiteX0" fmla="*/ 0 w 162504"/>
                <a:gd name="connsiteY0" fmla="*/ 696619 h 696619"/>
                <a:gd name="connsiteX1" fmla="*/ 68580 w 162504"/>
                <a:gd name="connsiteY1" fmla="*/ 384199 h 696619"/>
                <a:gd name="connsiteX2" fmla="*/ 107405 w 162504"/>
                <a:gd name="connsiteY2" fmla="*/ 0 h 696619"/>
                <a:gd name="connsiteX0" fmla="*/ 0 w 170362"/>
                <a:gd name="connsiteY0" fmla="*/ 696619 h 696619"/>
                <a:gd name="connsiteX1" fmla="*/ 68580 w 170362"/>
                <a:gd name="connsiteY1" fmla="*/ 384199 h 696619"/>
                <a:gd name="connsiteX2" fmla="*/ 107405 w 170362"/>
                <a:gd name="connsiteY2" fmla="*/ 0 h 696619"/>
                <a:gd name="connsiteX0" fmla="*/ 387895 w 491038"/>
                <a:gd name="connsiteY0" fmla="*/ 742339 h 742339"/>
                <a:gd name="connsiteX1" fmla="*/ 456475 w 491038"/>
                <a:gd name="connsiteY1" fmla="*/ 429919 h 742339"/>
                <a:gd name="connsiteX2" fmla="*/ 0 w 491038"/>
                <a:gd name="connsiteY2" fmla="*/ 0 h 742339"/>
                <a:gd name="connsiteX0" fmla="*/ 418375 w 523766"/>
                <a:gd name="connsiteY0" fmla="*/ 788059 h 788059"/>
                <a:gd name="connsiteX1" fmla="*/ 486955 w 523766"/>
                <a:gd name="connsiteY1" fmla="*/ 475639 h 788059"/>
                <a:gd name="connsiteX2" fmla="*/ 0 w 523766"/>
                <a:gd name="connsiteY2" fmla="*/ 0 h 788059"/>
                <a:gd name="connsiteX0" fmla="*/ 418375 w 523766"/>
                <a:gd name="connsiteY0" fmla="*/ 788059 h 788059"/>
                <a:gd name="connsiteX1" fmla="*/ 486955 w 523766"/>
                <a:gd name="connsiteY1" fmla="*/ 475639 h 788059"/>
                <a:gd name="connsiteX2" fmla="*/ 0 w 523766"/>
                <a:gd name="connsiteY2" fmla="*/ 0 h 788059"/>
                <a:gd name="connsiteX0" fmla="*/ 418375 w 450665"/>
                <a:gd name="connsiteY0" fmla="*/ 788059 h 788059"/>
                <a:gd name="connsiteX1" fmla="*/ 273595 w 450665"/>
                <a:gd name="connsiteY1" fmla="*/ 498499 h 788059"/>
                <a:gd name="connsiteX2" fmla="*/ 0 w 450665"/>
                <a:gd name="connsiteY2" fmla="*/ 0 h 788059"/>
                <a:gd name="connsiteX0" fmla="*/ 418375 w 490147"/>
                <a:gd name="connsiteY0" fmla="*/ 788059 h 788059"/>
                <a:gd name="connsiteX1" fmla="*/ 273595 w 490147"/>
                <a:gd name="connsiteY1" fmla="*/ 498499 h 788059"/>
                <a:gd name="connsiteX2" fmla="*/ 0 w 490147"/>
                <a:gd name="connsiteY2" fmla="*/ 0 h 788059"/>
                <a:gd name="connsiteX0" fmla="*/ 418375 w 449051"/>
                <a:gd name="connsiteY0" fmla="*/ 788059 h 788059"/>
                <a:gd name="connsiteX1" fmla="*/ 273595 w 449051"/>
                <a:gd name="connsiteY1" fmla="*/ 498499 h 788059"/>
                <a:gd name="connsiteX2" fmla="*/ 0 w 449051"/>
                <a:gd name="connsiteY2" fmla="*/ 0 h 788059"/>
                <a:gd name="connsiteX0" fmla="*/ 418375 w 449051"/>
                <a:gd name="connsiteY0" fmla="*/ 788059 h 788059"/>
                <a:gd name="connsiteX1" fmla="*/ 273595 w 449051"/>
                <a:gd name="connsiteY1" fmla="*/ 437539 h 788059"/>
                <a:gd name="connsiteX2" fmla="*/ 0 w 449051"/>
                <a:gd name="connsiteY2" fmla="*/ 0 h 788059"/>
                <a:gd name="connsiteX0" fmla="*/ 418375 w 449051"/>
                <a:gd name="connsiteY0" fmla="*/ 788059 h 788059"/>
                <a:gd name="connsiteX1" fmla="*/ 273595 w 449051"/>
                <a:gd name="connsiteY1" fmla="*/ 437539 h 788059"/>
                <a:gd name="connsiteX2" fmla="*/ 0 w 449051"/>
                <a:gd name="connsiteY2" fmla="*/ 0 h 788059"/>
                <a:gd name="connsiteX0" fmla="*/ 418375 w 446018"/>
                <a:gd name="connsiteY0" fmla="*/ 788059 h 788059"/>
                <a:gd name="connsiteX1" fmla="*/ 243115 w 446018"/>
                <a:gd name="connsiteY1" fmla="*/ 506119 h 788059"/>
                <a:gd name="connsiteX2" fmla="*/ 0 w 446018"/>
                <a:gd name="connsiteY2" fmla="*/ 0 h 788059"/>
                <a:gd name="connsiteX0" fmla="*/ 1059725 w 1102015"/>
                <a:gd name="connsiteY0" fmla="*/ 788059 h 788059"/>
                <a:gd name="connsiteX1" fmla="*/ 884465 w 1102015"/>
                <a:gd name="connsiteY1" fmla="*/ 506119 h 788059"/>
                <a:gd name="connsiteX2" fmla="*/ 0 w 1102015"/>
                <a:gd name="connsiteY2" fmla="*/ 0 h 788059"/>
                <a:gd name="connsiteX0" fmla="*/ 1059725 w 1102015"/>
                <a:gd name="connsiteY0" fmla="*/ 863894 h 863894"/>
                <a:gd name="connsiteX1" fmla="*/ 884465 w 1102015"/>
                <a:gd name="connsiteY1" fmla="*/ 581954 h 863894"/>
                <a:gd name="connsiteX2" fmla="*/ 0 w 1102015"/>
                <a:gd name="connsiteY2" fmla="*/ 75835 h 863894"/>
                <a:gd name="connsiteX0" fmla="*/ 1053375 w 1095490"/>
                <a:gd name="connsiteY0" fmla="*/ 887528 h 887528"/>
                <a:gd name="connsiteX1" fmla="*/ 878115 w 1095490"/>
                <a:gd name="connsiteY1" fmla="*/ 605588 h 887528"/>
                <a:gd name="connsiteX2" fmla="*/ 0 w 1095490"/>
                <a:gd name="connsiteY2" fmla="*/ 74069 h 887528"/>
                <a:gd name="connsiteX0" fmla="*/ 1102287 w 1143852"/>
                <a:gd name="connsiteY0" fmla="*/ 861708 h 861708"/>
                <a:gd name="connsiteX1" fmla="*/ 927027 w 1143852"/>
                <a:gd name="connsiteY1" fmla="*/ 579768 h 861708"/>
                <a:gd name="connsiteX2" fmla="*/ 69073 w 1143852"/>
                <a:gd name="connsiteY2" fmla="*/ 37294 h 861708"/>
                <a:gd name="connsiteX3" fmla="*/ 48912 w 1143852"/>
                <a:gd name="connsiteY3" fmla="*/ 48249 h 861708"/>
                <a:gd name="connsiteX0" fmla="*/ 1102287 w 1143852"/>
                <a:gd name="connsiteY0" fmla="*/ 861745 h 861745"/>
                <a:gd name="connsiteX1" fmla="*/ 927027 w 1143852"/>
                <a:gd name="connsiteY1" fmla="*/ 579805 h 861745"/>
                <a:gd name="connsiteX2" fmla="*/ 69073 w 1143852"/>
                <a:gd name="connsiteY2" fmla="*/ 37331 h 861745"/>
                <a:gd name="connsiteX3" fmla="*/ 48912 w 1143852"/>
                <a:gd name="connsiteY3" fmla="*/ 48286 h 861745"/>
                <a:gd name="connsiteX0" fmla="*/ 1102287 w 1117687"/>
                <a:gd name="connsiteY0" fmla="*/ 994614 h 994614"/>
                <a:gd name="connsiteX1" fmla="*/ 571427 w 1117687"/>
                <a:gd name="connsiteY1" fmla="*/ 84024 h 994614"/>
                <a:gd name="connsiteX2" fmla="*/ 69073 w 1117687"/>
                <a:gd name="connsiteY2" fmla="*/ 170200 h 994614"/>
                <a:gd name="connsiteX3" fmla="*/ 48912 w 1117687"/>
                <a:gd name="connsiteY3" fmla="*/ 181155 h 994614"/>
                <a:gd name="connsiteX0" fmla="*/ 1102287 w 1118985"/>
                <a:gd name="connsiteY0" fmla="*/ 983798 h 983798"/>
                <a:gd name="connsiteX1" fmla="*/ 571427 w 1118985"/>
                <a:gd name="connsiteY1" fmla="*/ 73208 h 983798"/>
                <a:gd name="connsiteX2" fmla="*/ 69073 w 1118985"/>
                <a:gd name="connsiteY2" fmla="*/ 159384 h 983798"/>
                <a:gd name="connsiteX3" fmla="*/ 48912 w 1118985"/>
                <a:gd name="connsiteY3" fmla="*/ 170339 h 983798"/>
                <a:gd name="connsiteX0" fmla="*/ 1102287 w 1119823"/>
                <a:gd name="connsiteY0" fmla="*/ 967887 h 967887"/>
                <a:gd name="connsiteX1" fmla="*/ 571427 w 1119823"/>
                <a:gd name="connsiteY1" fmla="*/ 57297 h 967887"/>
                <a:gd name="connsiteX2" fmla="*/ 69073 w 1119823"/>
                <a:gd name="connsiteY2" fmla="*/ 143473 h 967887"/>
                <a:gd name="connsiteX3" fmla="*/ 48912 w 1119823"/>
                <a:gd name="connsiteY3" fmla="*/ 154428 h 967887"/>
                <a:gd name="connsiteX0" fmla="*/ 1102287 w 1118748"/>
                <a:gd name="connsiteY0" fmla="*/ 1020371 h 1020371"/>
                <a:gd name="connsiteX1" fmla="*/ 539677 w 1118748"/>
                <a:gd name="connsiteY1" fmla="*/ 33581 h 1020371"/>
                <a:gd name="connsiteX2" fmla="*/ 69073 w 1118748"/>
                <a:gd name="connsiteY2" fmla="*/ 195957 h 1020371"/>
                <a:gd name="connsiteX3" fmla="*/ 48912 w 1118748"/>
                <a:gd name="connsiteY3" fmla="*/ 206912 h 1020371"/>
                <a:gd name="connsiteX0" fmla="*/ 1102287 w 1118748"/>
                <a:gd name="connsiteY0" fmla="*/ 1072258 h 1072258"/>
                <a:gd name="connsiteX1" fmla="*/ 539677 w 1118748"/>
                <a:gd name="connsiteY1" fmla="*/ 85468 h 1072258"/>
                <a:gd name="connsiteX2" fmla="*/ 323074 w 1118748"/>
                <a:gd name="connsiteY2" fmla="*/ 70045 h 1072258"/>
                <a:gd name="connsiteX3" fmla="*/ 69073 w 1118748"/>
                <a:gd name="connsiteY3" fmla="*/ 247844 h 1072258"/>
                <a:gd name="connsiteX4" fmla="*/ 48912 w 1118748"/>
                <a:gd name="connsiteY4" fmla="*/ 258799 h 1072258"/>
                <a:gd name="connsiteX0" fmla="*/ 1102287 w 1118748"/>
                <a:gd name="connsiteY0" fmla="*/ 1059757 h 1059757"/>
                <a:gd name="connsiteX1" fmla="*/ 539677 w 1118748"/>
                <a:gd name="connsiteY1" fmla="*/ 72967 h 1059757"/>
                <a:gd name="connsiteX2" fmla="*/ 323074 w 1118748"/>
                <a:gd name="connsiteY2" fmla="*/ 57544 h 1059757"/>
                <a:gd name="connsiteX3" fmla="*/ 69073 w 1118748"/>
                <a:gd name="connsiteY3" fmla="*/ 235343 h 1059757"/>
                <a:gd name="connsiteX4" fmla="*/ 48912 w 1118748"/>
                <a:gd name="connsiteY4" fmla="*/ 246298 h 1059757"/>
                <a:gd name="connsiteX0" fmla="*/ 1102287 w 1117886"/>
                <a:gd name="connsiteY0" fmla="*/ 1002213 h 1002213"/>
                <a:gd name="connsiteX1" fmla="*/ 539677 w 1117886"/>
                <a:gd name="connsiteY1" fmla="*/ 15423 h 1002213"/>
                <a:gd name="connsiteX2" fmla="*/ 323074 w 1117886"/>
                <a:gd name="connsiteY2" fmla="*/ 0 h 1002213"/>
                <a:gd name="connsiteX3" fmla="*/ 69073 w 1117886"/>
                <a:gd name="connsiteY3" fmla="*/ 177799 h 1002213"/>
                <a:gd name="connsiteX4" fmla="*/ 48912 w 1117886"/>
                <a:gd name="connsiteY4" fmla="*/ 188754 h 1002213"/>
                <a:gd name="connsiteX0" fmla="*/ 2556437 w 2561005"/>
                <a:gd name="connsiteY0" fmla="*/ 189413 h 189413"/>
                <a:gd name="connsiteX1" fmla="*/ 539677 w 2561005"/>
                <a:gd name="connsiteY1" fmla="*/ 15423 h 189413"/>
                <a:gd name="connsiteX2" fmla="*/ 323074 w 2561005"/>
                <a:gd name="connsiteY2" fmla="*/ 0 h 189413"/>
                <a:gd name="connsiteX3" fmla="*/ 69073 w 2561005"/>
                <a:gd name="connsiteY3" fmla="*/ 177799 h 189413"/>
                <a:gd name="connsiteX4" fmla="*/ 48912 w 2561005"/>
                <a:gd name="connsiteY4" fmla="*/ 188754 h 189413"/>
                <a:gd name="connsiteX0" fmla="*/ 2194487 w 2199960"/>
                <a:gd name="connsiteY0" fmla="*/ 548233 h 548233"/>
                <a:gd name="connsiteX1" fmla="*/ 539677 w 2199960"/>
                <a:gd name="connsiteY1" fmla="*/ 37693 h 548233"/>
                <a:gd name="connsiteX2" fmla="*/ 323074 w 2199960"/>
                <a:gd name="connsiteY2" fmla="*/ 22270 h 548233"/>
                <a:gd name="connsiteX3" fmla="*/ 69073 w 2199960"/>
                <a:gd name="connsiteY3" fmla="*/ 200069 h 548233"/>
                <a:gd name="connsiteX4" fmla="*/ 48912 w 2199960"/>
                <a:gd name="connsiteY4" fmla="*/ 211024 h 548233"/>
                <a:gd name="connsiteX0" fmla="*/ 2194487 w 2194487"/>
                <a:gd name="connsiteY0" fmla="*/ 532330 h 532330"/>
                <a:gd name="connsiteX1" fmla="*/ 1828024 w 2194487"/>
                <a:gd name="connsiteY1" fmla="*/ 317517 h 532330"/>
                <a:gd name="connsiteX2" fmla="*/ 539677 w 2194487"/>
                <a:gd name="connsiteY2" fmla="*/ 21790 h 532330"/>
                <a:gd name="connsiteX3" fmla="*/ 323074 w 2194487"/>
                <a:gd name="connsiteY3" fmla="*/ 6367 h 532330"/>
                <a:gd name="connsiteX4" fmla="*/ 69073 w 2194487"/>
                <a:gd name="connsiteY4" fmla="*/ 184166 h 532330"/>
                <a:gd name="connsiteX5" fmla="*/ 48912 w 2194487"/>
                <a:gd name="connsiteY5" fmla="*/ 195121 h 532330"/>
                <a:gd name="connsiteX0" fmla="*/ 2772337 w 2772337"/>
                <a:gd name="connsiteY0" fmla="*/ 703780 h 703780"/>
                <a:gd name="connsiteX1" fmla="*/ 1828024 w 2772337"/>
                <a:gd name="connsiteY1" fmla="*/ 317517 h 703780"/>
                <a:gd name="connsiteX2" fmla="*/ 539677 w 2772337"/>
                <a:gd name="connsiteY2" fmla="*/ 21790 h 703780"/>
                <a:gd name="connsiteX3" fmla="*/ 323074 w 2772337"/>
                <a:gd name="connsiteY3" fmla="*/ 6367 h 703780"/>
                <a:gd name="connsiteX4" fmla="*/ 69073 w 2772337"/>
                <a:gd name="connsiteY4" fmla="*/ 184166 h 703780"/>
                <a:gd name="connsiteX5" fmla="*/ 48912 w 2772337"/>
                <a:gd name="connsiteY5" fmla="*/ 195121 h 703780"/>
                <a:gd name="connsiteX0" fmla="*/ 2772337 w 2772337"/>
                <a:gd name="connsiteY0" fmla="*/ 703780 h 703780"/>
                <a:gd name="connsiteX1" fmla="*/ 2380475 w 2772337"/>
                <a:gd name="connsiteY1" fmla="*/ 514366 h 703780"/>
                <a:gd name="connsiteX2" fmla="*/ 1828024 w 2772337"/>
                <a:gd name="connsiteY2" fmla="*/ 317517 h 703780"/>
                <a:gd name="connsiteX3" fmla="*/ 539677 w 2772337"/>
                <a:gd name="connsiteY3" fmla="*/ 21790 h 703780"/>
                <a:gd name="connsiteX4" fmla="*/ 323074 w 2772337"/>
                <a:gd name="connsiteY4" fmla="*/ 6367 h 703780"/>
                <a:gd name="connsiteX5" fmla="*/ 69073 w 2772337"/>
                <a:gd name="connsiteY5" fmla="*/ 184166 h 703780"/>
                <a:gd name="connsiteX6" fmla="*/ 48912 w 2772337"/>
                <a:gd name="connsiteY6" fmla="*/ 195121 h 703780"/>
                <a:gd name="connsiteX0" fmla="*/ 2772337 w 2772337"/>
                <a:gd name="connsiteY0" fmla="*/ 703780 h 703780"/>
                <a:gd name="connsiteX1" fmla="*/ 2393175 w 2772337"/>
                <a:gd name="connsiteY1" fmla="*/ 609616 h 703780"/>
                <a:gd name="connsiteX2" fmla="*/ 1828024 w 2772337"/>
                <a:gd name="connsiteY2" fmla="*/ 317517 h 703780"/>
                <a:gd name="connsiteX3" fmla="*/ 539677 w 2772337"/>
                <a:gd name="connsiteY3" fmla="*/ 21790 h 703780"/>
                <a:gd name="connsiteX4" fmla="*/ 323074 w 2772337"/>
                <a:gd name="connsiteY4" fmla="*/ 6367 h 703780"/>
                <a:gd name="connsiteX5" fmla="*/ 69073 w 2772337"/>
                <a:gd name="connsiteY5" fmla="*/ 184166 h 703780"/>
                <a:gd name="connsiteX6" fmla="*/ 48912 w 2772337"/>
                <a:gd name="connsiteY6" fmla="*/ 195121 h 703780"/>
                <a:gd name="connsiteX0" fmla="*/ 2924737 w 2924737"/>
                <a:gd name="connsiteY0" fmla="*/ 710130 h 710130"/>
                <a:gd name="connsiteX1" fmla="*/ 2393175 w 2924737"/>
                <a:gd name="connsiteY1" fmla="*/ 609616 h 710130"/>
                <a:gd name="connsiteX2" fmla="*/ 1828024 w 2924737"/>
                <a:gd name="connsiteY2" fmla="*/ 317517 h 710130"/>
                <a:gd name="connsiteX3" fmla="*/ 539677 w 2924737"/>
                <a:gd name="connsiteY3" fmla="*/ 21790 h 710130"/>
                <a:gd name="connsiteX4" fmla="*/ 323074 w 2924737"/>
                <a:gd name="connsiteY4" fmla="*/ 6367 h 710130"/>
                <a:gd name="connsiteX5" fmla="*/ 69073 w 2924737"/>
                <a:gd name="connsiteY5" fmla="*/ 184166 h 710130"/>
                <a:gd name="connsiteX6" fmla="*/ 48912 w 2924737"/>
                <a:gd name="connsiteY6" fmla="*/ 195121 h 710130"/>
                <a:gd name="connsiteX0" fmla="*/ 2924737 w 2924737"/>
                <a:gd name="connsiteY0" fmla="*/ 710130 h 710130"/>
                <a:gd name="connsiteX1" fmla="*/ 2678925 w 2924737"/>
                <a:gd name="connsiteY1" fmla="*/ 679466 h 710130"/>
                <a:gd name="connsiteX2" fmla="*/ 2393175 w 2924737"/>
                <a:gd name="connsiteY2" fmla="*/ 609616 h 710130"/>
                <a:gd name="connsiteX3" fmla="*/ 1828024 w 2924737"/>
                <a:gd name="connsiteY3" fmla="*/ 317517 h 710130"/>
                <a:gd name="connsiteX4" fmla="*/ 539677 w 2924737"/>
                <a:gd name="connsiteY4" fmla="*/ 21790 h 710130"/>
                <a:gd name="connsiteX5" fmla="*/ 323074 w 2924737"/>
                <a:gd name="connsiteY5" fmla="*/ 6367 h 710130"/>
                <a:gd name="connsiteX6" fmla="*/ 69073 w 2924737"/>
                <a:gd name="connsiteY6" fmla="*/ 184166 h 710130"/>
                <a:gd name="connsiteX7" fmla="*/ 48912 w 2924737"/>
                <a:gd name="connsiteY7" fmla="*/ 195121 h 710130"/>
                <a:gd name="connsiteX0" fmla="*/ 3223187 w 3223187"/>
                <a:gd name="connsiteY0" fmla="*/ 506930 h 680490"/>
                <a:gd name="connsiteX1" fmla="*/ 2678925 w 3223187"/>
                <a:gd name="connsiteY1" fmla="*/ 679466 h 680490"/>
                <a:gd name="connsiteX2" fmla="*/ 2393175 w 3223187"/>
                <a:gd name="connsiteY2" fmla="*/ 609616 h 680490"/>
                <a:gd name="connsiteX3" fmla="*/ 1828024 w 3223187"/>
                <a:gd name="connsiteY3" fmla="*/ 317517 h 680490"/>
                <a:gd name="connsiteX4" fmla="*/ 539677 w 3223187"/>
                <a:gd name="connsiteY4" fmla="*/ 21790 h 680490"/>
                <a:gd name="connsiteX5" fmla="*/ 323074 w 3223187"/>
                <a:gd name="connsiteY5" fmla="*/ 6367 h 680490"/>
                <a:gd name="connsiteX6" fmla="*/ 69073 w 3223187"/>
                <a:gd name="connsiteY6" fmla="*/ 184166 h 680490"/>
                <a:gd name="connsiteX7" fmla="*/ 48912 w 3223187"/>
                <a:gd name="connsiteY7" fmla="*/ 195121 h 680490"/>
                <a:gd name="connsiteX0" fmla="*/ 3223187 w 3223187"/>
                <a:gd name="connsiteY0" fmla="*/ 506930 h 674172"/>
                <a:gd name="connsiteX1" fmla="*/ 2951975 w 3223187"/>
                <a:gd name="connsiteY1" fmla="*/ 673116 h 674172"/>
                <a:gd name="connsiteX2" fmla="*/ 2393175 w 3223187"/>
                <a:gd name="connsiteY2" fmla="*/ 609616 h 674172"/>
                <a:gd name="connsiteX3" fmla="*/ 1828024 w 3223187"/>
                <a:gd name="connsiteY3" fmla="*/ 317517 h 674172"/>
                <a:gd name="connsiteX4" fmla="*/ 539677 w 3223187"/>
                <a:gd name="connsiteY4" fmla="*/ 21790 h 674172"/>
                <a:gd name="connsiteX5" fmla="*/ 323074 w 3223187"/>
                <a:gd name="connsiteY5" fmla="*/ 6367 h 674172"/>
                <a:gd name="connsiteX6" fmla="*/ 69073 w 3223187"/>
                <a:gd name="connsiteY6" fmla="*/ 184166 h 674172"/>
                <a:gd name="connsiteX7" fmla="*/ 48912 w 3223187"/>
                <a:gd name="connsiteY7" fmla="*/ 195121 h 674172"/>
                <a:gd name="connsiteX0" fmla="*/ 2778687 w 2968297"/>
                <a:gd name="connsiteY0" fmla="*/ 392630 h 673787"/>
                <a:gd name="connsiteX1" fmla="*/ 2951975 w 2968297"/>
                <a:gd name="connsiteY1" fmla="*/ 673116 h 673787"/>
                <a:gd name="connsiteX2" fmla="*/ 2393175 w 2968297"/>
                <a:gd name="connsiteY2" fmla="*/ 609616 h 673787"/>
                <a:gd name="connsiteX3" fmla="*/ 1828024 w 2968297"/>
                <a:gd name="connsiteY3" fmla="*/ 317517 h 673787"/>
                <a:gd name="connsiteX4" fmla="*/ 539677 w 2968297"/>
                <a:gd name="connsiteY4" fmla="*/ 21790 h 673787"/>
                <a:gd name="connsiteX5" fmla="*/ 323074 w 2968297"/>
                <a:gd name="connsiteY5" fmla="*/ 6367 h 673787"/>
                <a:gd name="connsiteX6" fmla="*/ 69073 w 2968297"/>
                <a:gd name="connsiteY6" fmla="*/ 184166 h 673787"/>
                <a:gd name="connsiteX7" fmla="*/ 48912 w 2968297"/>
                <a:gd name="connsiteY7" fmla="*/ 195121 h 673787"/>
                <a:gd name="connsiteX0" fmla="*/ 2778687 w 2992619"/>
                <a:gd name="connsiteY0" fmla="*/ 392630 h 686461"/>
                <a:gd name="connsiteX1" fmla="*/ 2977375 w 2992619"/>
                <a:gd name="connsiteY1" fmla="*/ 685816 h 686461"/>
                <a:gd name="connsiteX2" fmla="*/ 2393175 w 2992619"/>
                <a:gd name="connsiteY2" fmla="*/ 609616 h 686461"/>
                <a:gd name="connsiteX3" fmla="*/ 1828024 w 2992619"/>
                <a:gd name="connsiteY3" fmla="*/ 317517 h 686461"/>
                <a:gd name="connsiteX4" fmla="*/ 539677 w 2992619"/>
                <a:gd name="connsiteY4" fmla="*/ 21790 h 686461"/>
                <a:gd name="connsiteX5" fmla="*/ 323074 w 2992619"/>
                <a:gd name="connsiteY5" fmla="*/ 6367 h 686461"/>
                <a:gd name="connsiteX6" fmla="*/ 69073 w 2992619"/>
                <a:gd name="connsiteY6" fmla="*/ 184166 h 686461"/>
                <a:gd name="connsiteX7" fmla="*/ 48912 w 2992619"/>
                <a:gd name="connsiteY7" fmla="*/ 195121 h 686461"/>
                <a:gd name="connsiteX0" fmla="*/ 2778687 w 3011978"/>
                <a:gd name="connsiteY0" fmla="*/ 392630 h 686358"/>
                <a:gd name="connsiteX1" fmla="*/ 2926575 w 3011978"/>
                <a:gd name="connsiteY1" fmla="*/ 584217 h 686358"/>
                <a:gd name="connsiteX2" fmla="*/ 2977375 w 3011978"/>
                <a:gd name="connsiteY2" fmla="*/ 685816 h 686358"/>
                <a:gd name="connsiteX3" fmla="*/ 2393175 w 3011978"/>
                <a:gd name="connsiteY3" fmla="*/ 609616 h 686358"/>
                <a:gd name="connsiteX4" fmla="*/ 1828024 w 3011978"/>
                <a:gd name="connsiteY4" fmla="*/ 317517 h 686358"/>
                <a:gd name="connsiteX5" fmla="*/ 539677 w 3011978"/>
                <a:gd name="connsiteY5" fmla="*/ 21790 h 686358"/>
                <a:gd name="connsiteX6" fmla="*/ 323074 w 3011978"/>
                <a:gd name="connsiteY6" fmla="*/ 6367 h 686358"/>
                <a:gd name="connsiteX7" fmla="*/ 69073 w 3011978"/>
                <a:gd name="connsiteY7" fmla="*/ 184166 h 686358"/>
                <a:gd name="connsiteX8" fmla="*/ 48912 w 3011978"/>
                <a:gd name="connsiteY8" fmla="*/ 195121 h 686358"/>
                <a:gd name="connsiteX0" fmla="*/ 2778687 w 3039051"/>
                <a:gd name="connsiteY0" fmla="*/ 392630 h 686358"/>
                <a:gd name="connsiteX1" fmla="*/ 3009125 w 3039051"/>
                <a:gd name="connsiteY1" fmla="*/ 565167 h 686358"/>
                <a:gd name="connsiteX2" fmla="*/ 2977375 w 3039051"/>
                <a:gd name="connsiteY2" fmla="*/ 685816 h 686358"/>
                <a:gd name="connsiteX3" fmla="*/ 2393175 w 3039051"/>
                <a:gd name="connsiteY3" fmla="*/ 609616 h 686358"/>
                <a:gd name="connsiteX4" fmla="*/ 1828024 w 3039051"/>
                <a:gd name="connsiteY4" fmla="*/ 317517 h 686358"/>
                <a:gd name="connsiteX5" fmla="*/ 539677 w 3039051"/>
                <a:gd name="connsiteY5" fmla="*/ 21790 h 686358"/>
                <a:gd name="connsiteX6" fmla="*/ 323074 w 3039051"/>
                <a:gd name="connsiteY6" fmla="*/ 6367 h 686358"/>
                <a:gd name="connsiteX7" fmla="*/ 69073 w 3039051"/>
                <a:gd name="connsiteY7" fmla="*/ 184166 h 686358"/>
                <a:gd name="connsiteX8" fmla="*/ 48912 w 3039051"/>
                <a:gd name="connsiteY8" fmla="*/ 195121 h 686358"/>
                <a:gd name="connsiteX0" fmla="*/ 2778687 w 3020747"/>
                <a:gd name="connsiteY0" fmla="*/ 392630 h 668239"/>
                <a:gd name="connsiteX1" fmla="*/ 3009125 w 3020747"/>
                <a:gd name="connsiteY1" fmla="*/ 565167 h 668239"/>
                <a:gd name="connsiteX2" fmla="*/ 2913875 w 3020747"/>
                <a:gd name="connsiteY2" fmla="*/ 666766 h 668239"/>
                <a:gd name="connsiteX3" fmla="*/ 2393175 w 3020747"/>
                <a:gd name="connsiteY3" fmla="*/ 609616 h 668239"/>
                <a:gd name="connsiteX4" fmla="*/ 1828024 w 3020747"/>
                <a:gd name="connsiteY4" fmla="*/ 317517 h 668239"/>
                <a:gd name="connsiteX5" fmla="*/ 539677 w 3020747"/>
                <a:gd name="connsiteY5" fmla="*/ 21790 h 668239"/>
                <a:gd name="connsiteX6" fmla="*/ 323074 w 3020747"/>
                <a:gd name="connsiteY6" fmla="*/ 6367 h 668239"/>
                <a:gd name="connsiteX7" fmla="*/ 69073 w 3020747"/>
                <a:gd name="connsiteY7" fmla="*/ 184166 h 668239"/>
                <a:gd name="connsiteX8" fmla="*/ 48912 w 3020747"/>
                <a:gd name="connsiteY8" fmla="*/ 195121 h 668239"/>
                <a:gd name="connsiteX0" fmla="*/ 2778687 w 3017915"/>
                <a:gd name="connsiteY0" fmla="*/ 392630 h 674097"/>
                <a:gd name="connsiteX1" fmla="*/ 3009125 w 3017915"/>
                <a:gd name="connsiteY1" fmla="*/ 565167 h 674097"/>
                <a:gd name="connsiteX2" fmla="*/ 2888475 w 3017915"/>
                <a:gd name="connsiteY2" fmla="*/ 673116 h 674097"/>
                <a:gd name="connsiteX3" fmla="*/ 2393175 w 3017915"/>
                <a:gd name="connsiteY3" fmla="*/ 609616 h 674097"/>
                <a:gd name="connsiteX4" fmla="*/ 1828024 w 3017915"/>
                <a:gd name="connsiteY4" fmla="*/ 317517 h 674097"/>
                <a:gd name="connsiteX5" fmla="*/ 539677 w 3017915"/>
                <a:gd name="connsiteY5" fmla="*/ 21790 h 674097"/>
                <a:gd name="connsiteX6" fmla="*/ 323074 w 3017915"/>
                <a:gd name="connsiteY6" fmla="*/ 6367 h 674097"/>
                <a:gd name="connsiteX7" fmla="*/ 69073 w 3017915"/>
                <a:gd name="connsiteY7" fmla="*/ 184166 h 674097"/>
                <a:gd name="connsiteX8" fmla="*/ 48912 w 3017915"/>
                <a:gd name="connsiteY8" fmla="*/ 195121 h 674097"/>
                <a:gd name="connsiteX0" fmla="*/ 2740587 w 3017915"/>
                <a:gd name="connsiteY0" fmla="*/ 367230 h 674097"/>
                <a:gd name="connsiteX1" fmla="*/ 3009125 w 3017915"/>
                <a:gd name="connsiteY1" fmla="*/ 565167 h 674097"/>
                <a:gd name="connsiteX2" fmla="*/ 2888475 w 3017915"/>
                <a:gd name="connsiteY2" fmla="*/ 673116 h 674097"/>
                <a:gd name="connsiteX3" fmla="*/ 2393175 w 3017915"/>
                <a:gd name="connsiteY3" fmla="*/ 609616 h 674097"/>
                <a:gd name="connsiteX4" fmla="*/ 1828024 w 3017915"/>
                <a:gd name="connsiteY4" fmla="*/ 317517 h 674097"/>
                <a:gd name="connsiteX5" fmla="*/ 539677 w 3017915"/>
                <a:gd name="connsiteY5" fmla="*/ 21790 h 674097"/>
                <a:gd name="connsiteX6" fmla="*/ 323074 w 3017915"/>
                <a:gd name="connsiteY6" fmla="*/ 6367 h 674097"/>
                <a:gd name="connsiteX7" fmla="*/ 69073 w 3017915"/>
                <a:gd name="connsiteY7" fmla="*/ 184166 h 674097"/>
                <a:gd name="connsiteX8" fmla="*/ 48912 w 3017915"/>
                <a:gd name="connsiteY8" fmla="*/ 195121 h 674097"/>
                <a:gd name="connsiteX0" fmla="*/ 2740587 w 2979623"/>
                <a:gd name="connsiteY0" fmla="*/ 367230 h 674097"/>
                <a:gd name="connsiteX1" fmla="*/ 2964675 w 2979623"/>
                <a:gd name="connsiteY1" fmla="*/ 546117 h 674097"/>
                <a:gd name="connsiteX2" fmla="*/ 2888475 w 2979623"/>
                <a:gd name="connsiteY2" fmla="*/ 673116 h 674097"/>
                <a:gd name="connsiteX3" fmla="*/ 2393175 w 2979623"/>
                <a:gd name="connsiteY3" fmla="*/ 609616 h 674097"/>
                <a:gd name="connsiteX4" fmla="*/ 1828024 w 2979623"/>
                <a:gd name="connsiteY4" fmla="*/ 317517 h 674097"/>
                <a:gd name="connsiteX5" fmla="*/ 539677 w 2979623"/>
                <a:gd name="connsiteY5" fmla="*/ 21790 h 674097"/>
                <a:gd name="connsiteX6" fmla="*/ 323074 w 2979623"/>
                <a:gd name="connsiteY6" fmla="*/ 6367 h 674097"/>
                <a:gd name="connsiteX7" fmla="*/ 69073 w 2979623"/>
                <a:gd name="connsiteY7" fmla="*/ 184166 h 674097"/>
                <a:gd name="connsiteX8" fmla="*/ 48912 w 2979623"/>
                <a:gd name="connsiteY8" fmla="*/ 195121 h 674097"/>
                <a:gd name="connsiteX0" fmla="*/ 2740587 w 2973465"/>
                <a:gd name="connsiteY0" fmla="*/ 367230 h 674097"/>
                <a:gd name="connsiteX1" fmla="*/ 2964675 w 2973465"/>
                <a:gd name="connsiteY1" fmla="*/ 546117 h 674097"/>
                <a:gd name="connsiteX2" fmla="*/ 2844025 w 2973465"/>
                <a:gd name="connsiteY2" fmla="*/ 673116 h 674097"/>
                <a:gd name="connsiteX3" fmla="*/ 2393175 w 2973465"/>
                <a:gd name="connsiteY3" fmla="*/ 609616 h 674097"/>
                <a:gd name="connsiteX4" fmla="*/ 1828024 w 2973465"/>
                <a:gd name="connsiteY4" fmla="*/ 317517 h 674097"/>
                <a:gd name="connsiteX5" fmla="*/ 539677 w 2973465"/>
                <a:gd name="connsiteY5" fmla="*/ 21790 h 674097"/>
                <a:gd name="connsiteX6" fmla="*/ 323074 w 2973465"/>
                <a:gd name="connsiteY6" fmla="*/ 6367 h 674097"/>
                <a:gd name="connsiteX7" fmla="*/ 69073 w 2973465"/>
                <a:gd name="connsiteY7" fmla="*/ 184166 h 674097"/>
                <a:gd name="connsiteX8" fmla="*/ 48912 w 2973465"/>
                <a:gd name="connsiteY8" fmla="*/ 195121 h 674097"/>
                <a:gd name="connsiteX0" fmla="*/ 2740587 w 2973465"/>
                <a:gd name="connsiteY0" fmla="*/ 360863 h 667730"/>
                <a:gd name="connsiteX1" fmla="*/ 2964675 w 2973465"/>
                <a:gd name="connsiteY1" fmla="*/ 539750 h 667730"/>
                <a:gd name="connsiteX2" fmla="*/ 2844025 w 2973465"/>
                <a:gd name="connsiteY2" fmla="*/ 666749 h 667730"/>
                <a:gd name="connsiteX3" fmla="*/ 2393175 w 2973465"/>
                <a:gd name="connsiteY3" fmla="*/ 603249 h 667730"/>
                <a:gd name="connsiteX4" fmla="*/ 1828024 w 2973465"/>
                <a:gd name="connsiteY4" fmla="*/ 311150 h 667730"/>
                <a:gd name="connsiteX5" fmla="*/ 323074 w 2973465"/>
                <a:gd name="connsiteY5" fmla="*/ 0 h 667730"/>
                <a:gd name="connsiteX6" fmla="*/ 69073 w 2973465"/>
                <a:gd name="connsiteY6" fmla="*/ 177799 h 667730"/>
                <a:gd name="connsiteX7" fmla="*/ 48912 w 2973465"/>
                <a:gd name="connsiteY7" fmla="*/ 188754 h 667730"/>
                <a:gd name="connsiteX0" fmla="*/ 2740587 w 2973465"/>
                <a:gd name="connsiteY0" fmla="*/ 360863 h 667730"/>
                <a:gd name="connsiteX1" fmla="*/ 2964675 w 2973465"/>
                <a:gd name="connsiteY1" fmla="*/ 539750 h 667730"/>
                <a:gd name="connsiteX2" fmla="*/ 2844025 w 2973465"/>
                <a:gd name="connsiteY2" fmla="*/ 666749 h 667730"/>
                <a:gd name="connsiteX3" fmla="*/ 2393175 w 2973465"/>
                <a:gd name="connsiteY3" fmla="*/ 603249 h 667730"/>
                <a:gd name="connsiteX4" fmla="*/ 1828024 w 2973465"/>
                <a:gd name="connsiteY4" fmla="*/ 311150 h 667730"/>
                <a:gd name="connsiteX5" fmla="*/ 462774 w 2973465"/>
                <a:gd name="connsiteY5" fmla="*/ 0 h 667730"/>
                <a:gd name="connsiteX6" fmla="*/ 69073 w 2973465"/>
                <a:gd name="connsiteY6" fmla="*/ 177799 h 667730"/>
                <a:gd name="connsiteX7" fmla="*/ 48912 w 2973465"/>
                <a:gd name="connsiteY7" fmla="*/ 188754 h 667730"/>
                <a:gd name="connsiteX0" fmla="*/ 2740587 w 2973465"/>
                <a:gd name="connsiteY0" fmla="*/ 360863 h 667730"/>
                <a:gd name="connsiteX1" fmla="*/ 2964675 w 2973465"/>
                <a:gd name="connsiteY1" fmla="*/ 539750 h 667730"/>
                <a:gd name="connsiteX2" fmla="*/ 2844025 w 2973465"/>
                <a:gd name="connsiteY2" fmla="*/ 666749 h 667730"/>
                <a:gd name="connsiteX3" fmla="*/ 2393175 w 2973465"/>
                <a:gd name="connsiteY3" fmla="*/ 603249 h 667730"/>
                <a:gd name="connsiteX4" fmla="*/ 1828024 w 2973465"/>
                <a:gd name="connsiteY4" fmla="*/ 311150 h 667730"/>
                <a:gd name="connsiteX5" fmla="*/ 399274 w 2973465"/>
                <a:gd name="connsiteY5" fmla="*/ 0 h 667730"/>
                <a:gd name="connsiteX6" fmla="*/ 69073 w 2973465"/>
                <a:gd name="connsiteY6" fmla="*/ 177799 h 667730"/>
                <a:gd name="connsiteX7" fmla="*/ 48912 w 2973465"/>
                <a:gd name="connsiteY7" fmla="*/ 188754 h 667730"/>
                <a:gd name="connsiteX0" fmla="*/ 2740587 w 2973465"/>
                <a:gd name="connsiteY0" fmla="*/ 363432 h 670299"/>
                <a:gd name="connsiteX1" fmla="*/ 2964675 w 2973465"/>
                <a:gd name="connsiteY1" fmla="*/ 542319 h 670299"/>
                <a:gd name="connsiteX2" fmla="*/ 2844025 w 2973465"/>
                <a:gd name="connsiteY2" fmla="*/ 669318 h 670299"/>
                <a:gd name="connsiteX3" fmla="*/ 2393175 w 2973465"/>
                <a:gd name="connsiteY3" fmla="*/ 605818 h 670299"/>
                <a:gd name="connsiteX4" fmla="*/ 1828024 w 2973465"/>
                <a:gd name="connsiteY4" fmla="*/ 313719 h 670299"/>
                <a:gd name="connsiteX5" fmla="*/ 888224 w 2973465"/>
                <a:gd name="connsiteY5" fmla="*/ 91469 h 670299"/>
                <a:gd name="connsiteX6" fmla="*/ 399274 w 2973465"/>
                <a:gd name="connsiteY6" fmla="*/ 2569 h 670299"/>
                <a:gd name="connsiteX7" fmla="*/ 69073 w 2973465"/>
                <a:gd name="connsiteY7" fmla="*/ 180368 h 670299"/>
                <a:gd name="connsiteX8" fmla="*/ 48912 w 2973465"/>
                <a:gd name="connsiteY8" fmla="*/ 191323 h 670299"/>
                <a:gd name="connsiteX0" fmla="*/ 2740587 w 2973465"/>
                <a:gd name="connsiteY0" fmla="*/ 367603 h 674470"/>
                <a:gd name="connsiteX1" fmla="*/ 2964675 w 2973465"/>
                <a:gd name="connsiteY1" fmla="*/ 546490 h 674470"/>
                <a:gd name="connsiteX2" fmla="*/ 2844025 w 2973465"/>
                <a:gd name="connsiteY2" fmla="*/ 673489 h 674470"/>
                <a:gd name="connsiteX3" fmla="*/ 2393175 w 2973465"/>
                <a:gd name="connsiteY3" fmla="*/ 609989 h 674470"/>
                <a:gd name="connsiteX4" fmla="*/ 1828024 w 2973465"/>
                <a:gd name="connsiteY4" fmla="*/ 317890 h 674470"/>
                <a:gd name="connsiteX5" fmla="*/ 900924 w 2973465"/>
                <a:gd name="connsiteY5" fmla="*/ 51190 h 674470"/>
                <a:gd name="connsiteX6" fmla="*/ 399274 w 2973465"/>
                <a:gd name="connsiteY6" fmla="*/ 6740 h 674470"/>
                <a:gd name="connsiteX7" fmla="*/ 69073 w 2973465"/>
                <a:gd name="connsiteY7" fmla="*/ 184539 h 674470"/>
                <a:gd name="connsiteX8" fmla="*/ 48912 w 2973465"/>
                <a:gd name="connsiteY8" fmla="*/ 195494 h 674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465" h="674470">
                  <a:moveTo>
                    <a:pt x="2740587" y="367603"/>
                  </a:moveTo>
                  <a:cubicBezTo>
                    <a:pt x="2765235" y="399534"/>
                    <a:pt x="2931560" y="497626"/>
                    <a:pt x="2964675" y="546490"/>
                  </a:cubicBezTo>
                  <a:cubicBezTo>
                    <a:pt x="2997790" y="595354"/>
                    <a:pt x="2932925" y="669256"/>
                    <a:pt x="2844025" y="673489"/>
                  </a:cubicBezTo>
                  <a:cubicBezTo>
                    <a:pt x="2755125" y="677722"/>
                    <a:pt x="2534992" y="670314"/>
                    <a:pt x="2393175" y="609989"/>
                  </a:cubicBezTo>
                  <a:cubicBezTo>
                    <a:pt x="2251358" y="549664"/>
                    <a:pt x="2078849" y="403615"/>
                    <a:pt x="1828024" y="317890"/>
                  </a:cubicBezTo>
                  <a:cubicBezTo>
                    <a:pt x="1577199" y="232165"/>
                    <a:pt x="1139049" y="103048"/>
                    <a:pt x="900924" y="51190"/>
                  </a:cubicBezTo>
                  <a:cubicBezTo>
                    <a:pt x="662799" y="-668"/>
                    <a:pt x="535799" y="-8076"/>
                    <a:pt x="399274" y="6740"/>
                  </a:cubicBezTo>
                  <a:cubicBezTo>
                    <a:pt x="320840" y="33803"/>
                    <a:pt x="114767" y="153080"/>
                    <a:pt x="69073" y="184539"/>
                  </a:cubicBezTo>
                  <a:cubicBezTo>
                    <a:pt x="-77279" y="95953"/>
                    <a:pt x="55447" y="192610"/>
                    <a:pt x="48912" y="195494"/>
                  </a:cubicBezTo>
                </a:path>
              </a:pathLst>
            </a:custGeom>
            <a:noFill/>
            <a:ln w="15875">
              <a:solidFill>
                <a:srgbClr val="BC204B"/>
              </a:solidFill>
              <a:prstDash val="sysDash"/>
              <a:headEnd type="triangle" w="sm" len="med"/>
              <a:tailEnd type="triangle" w="sm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68" name="자유형: 도형 1367">
              <a:extLst>
                <a:ext uri="{FF2B5EF4-FFF2-40B4-BE49-F238E27FC236}">
                  <a16:creationId xmlns:a16="http://schemas.microsoft.com/office/drawing/2014/main" id="{6F353AEC-EE68-4D56-B63F-F0300F097E7D}"/>
                </a:ext>
              </a:extLst>
            </p:cNvPr>
            <p:cNvSpPr/>
            <p:nvPr/>
          </p:nvSpPr>
          <p:spPr>
            <a:xfrm>
              <a:off x="6975777" y="2635789"/>
              <a:ext cx="1329857" cy="590902"/>
            </a:xfrm>
            <a:custGeom>
              <a:avLst/>
              <a:gdLst>
                <a:gd name="connsiteX0" fmla="*/ 0 w 1029128"/>
                <a:gd name="connsiteY0" fmla="*/ 361121 h 1031681"/>
                <a:gd name="connsiteX1" fmla="*/ 457200 w 1029128"/>
                <a:gd name="connsiteY1" fmla="*/ 10601 h 1031681"/>
                <a:gd name="connsiteX2" fmla="*/ 929640 w 1029128"/>
                <a:gd name="connsiteY2" fmla="*/ 124901 h 1031681"/>
                <a:gd name="connsiteX3" fmla="*/ 1021080 w 1029128"/>
                <a:gd name="connsiteY3" fmla="*/ 467801 h 1031681"/>
                <a:gd name="connsiteX4" fmla="*/ 800100 w 1029128"/>
                <a:gd name="connsiteY4" fmla="*/ 825941 h 1031681"/>
                <a:gd name="connsiteX5" fmla="*/ 731520 w 1029128"/>
                <a:gd name="connsiteY5" fmla="*/ 1031681 h 1031681"/>
                <a:gd name="connsiteX0" fmla="*/ 0 w 1029654"/>
                <a:gd name="connsiteY0" fmla="*/ 238907 h 909467"/>
                <a:gd name="connsiteX1" fmla="*/ 434340 w 1029654"/>
                <a:gd name="connsiteY1" fmla="*/ 536087 h 909467"/>
                <a:gd name="connsiteX2" fmla="*/ 929640 w 1029654"/>
                <a:gd name="connsiteY2" fmla="*/ 2687 h 909467"/>
                <a:gd name="connsiteX3" fmla="*/ 1021080 w 1029654"/>
                <a:gd name="connsiteY3" fmla="*/ 345587 h 909467"/>
                <a:gd name="connsiteX4" fmla="*/ 800100 w 1029654"/>
                <a:gd name="connsiteY4" fmla="*/ 703727 h 909467"/>
                <a:gd name="connsiteX5" fmla="*/ 731520 w 1029654"/>
                <a:gd name="connsiteY5" fmla="*/ 909467 h 909467"/>
                <a:gd name="connsiteX0" fmla="*/ 0 w 1037274"/>
                <a:gd name="connsiteY0" fmla="*/ 231287 h 909467"/>
                <a:gd name="connsiteX1" fmla="*/ 441960 w 1037274"/>
                <a:gd name="connsiteY1" fmla="*/ 536087 h 909467"/>
                <a:gd name="connsiteX2" fmla="*/ 937260 w 1037274"/>
                <a:gd name="connsiteY2" fmla="*/ 2687 h 909467"/>
                <a:gd name="connsiteX3" fmla="*/ 1028700 w 1037274"/>
                <a:gd name="connsiteY3" fmla="*/ 345587 h 909467"/>
                <a:gd name="connsiteX4" fmla="*/ 807720 w 1037274"/>
                <a:gd name="connsiteY4" fmla="*/ 703727 h 909467"/>
                <a:gd name="connsiteX5" fmla="*/ 739140 w 1037274"/>
                <a:gd name="connsiteY5" fmla="*/ 909467 h 909467"/>
                <a:gd name="connsiteX0" fmla="*/ 0 w 1037274"/>
                <a:gd name="connsiteY0" fmla="*/ 231287 h 909467"/>
                <a:gd name="connsiteX1" fmla="*/ 441960 w 1037274"/>
                <a:gd name="connsiteY1" fmla="*/ 536087 h 909467"/>
                <a:gd name="connsiteX2" fmla="*/ 937260 w 1037274"/>
                <a:gd name="connsiteY2" fmla="*/ 2687 h 909467"/>
                <a:gd name="connsiteX3" fmla="*/ 1028700 w 1037274"/>
                <a:gd name="connsiteY3" fmla="*/ 345587 h 909467"/>
                <a:gd name="connsiteX4" fmla="*/ 807720 w 1037274"/>
                <a:gd name="connsiteY4" fmla="*/ 703727 h 909467"/>
                <a:gd name="connsiteX5" fmla="*/ 739140 w 1037274"/>
                <a:gd name="connsiteY5" fmla="*/ 909467 h 909467"/>
                <a:gd name="connsiteX0" fmla="*/ 0 w 1014414"/>
                <a:gd name="connsiteY0" fmla="*/ 216047 h 909467"/>
                <a:gd name="connsiteX1" fmla="*/ 419100 w 1014414"/>
                <a:gd name="connsiteY1" fmla="*/ 536087 h 909467"/>
                <a:gd name="connsiteX2" fmla="*/ 914400 w 1014414"/>
                <a:gd name="connsiteY2" fmla="*/ 2687 h 909467"/>
                <a:gd name="connsiteX3" fmla="*/ 1005840 w 1014414"/>
                <a:gd name="connsiteY3" fmla="*/ 345587 h 909467"/>
                <a:gd name="connsiteX4" fmla="*/ 784860 w 1014414"/>
                <a:gd name="connsiteY4" fmla="*/ 703727 h 909467"/>
                <a:gd name="connsiteX5" fmla="*/ 716280 w 1014414"/>
                <a:gd name="connsiteY5" fmla="*/ 909467 h 909467"/>
                <a:gd name="connsiteX0" fmla="*/ 0 w 1014414"/>
                <a:gd name="connsiteY0" fmla="*/ 216047 h 909467"/>
                <a:gd name="connsiteX1" fmla="*/ 419100 w 1014414"/>
                <a:gd name="connsiteY1" fmla="*/ 536087 h 909467"/>
                <a:gd name="connsiteX2" fmla="*/ 914400 w 1014414"/>
                <a:gd name="connsiteY2" fmla="*/ 2687 h 909467"/>
                <a:gd name="connsiteX3" fmla="*/ 1005840 w 1014414"/>
                <a:gd name="connsiteY3" fmla="*/ 345587 h 909467"/>
                <a:gd name="connsiteX4" fmla="*/ 784860 w 1014414"/>
                <a:gd name="connsiteY4" fmla="*/ 703727 h 909467"/>
                <a:gd name="connsiteX5" fmla="*/ 716280 w 1014414"/>
                <a:gd name="connsiteY5" fmla="*/ 909467 h 909467"/>
                <a:gd name="connsiteX0" fmla="*/ 0 w 1018542"/>
                <a:gd name="connsiteY0" fmla="*/ 215671 h 909091"/>
                <a:gd name="connsiteX1" fmla="*/ 281940 w 1018542"/>
                <a:gd name="connsiteY1" fmla="*/ 520471 h 909091"/>
                <a:gd name="connsiteX2" fmla="*/ 914400 w 1018542"/>
                <a:gd name="connsiteY2" fmla="*/ 2311 h 909091"/>
                <a:gd name="connsiteX3" fmla="*/ 1005840 w 1018542"/>
                <a:gd name="connsiteY3" fmla="*/ 345211 h 909091"/>
                <a:gd name="connsiteX4" fmla="*/ 784860 w 1018542"/>
                <a:gd name="connsiteY4" fmla="*/ 703351 h 909091"/>
                <a:gd name="connsiteX5" fmla="*/ 716280 w 1018542"/>
                <a:gd name="connsiteY5" fmla="*/ 909091 h 909091"/>
                <a:gd name="connsiteX0" fmla="*/ 0 w 1007690"/>
                <a:gd name="connsiteY0" fmla="*/ 0 h 693420"/>
                <a:gd name="connsiteX1" fmla="*/ 281940 w 1007690"/>
                <a:gd name="connsiteY1" fmla="*/ 304800 h 693420"/>
                <a:gd name="connsiteX2" fmla="*/ 647700 w 1007690"/>
                <a:gd name="connsiteY2" fmla="*/ 396240 h 693420"/>
                <a:gd name="connsiteX3" fmla="*/ 1005840 w 1007690"/>
                <a:gd name="connsiteY3" fmla="*/ 129540 h 693420"/>
                <a:gd name="connsiteX4" fmla="*/ 784860 w 1007690"/>
                <a:gd name="connsiteY4" fmla="*/ 487680 h 693420"/>
                <a:gd name="connsiteX5" fmla="*/ 716280 w 1007690"/>
                <a:gd name="connsiteY5" fmla="*/ 693420 h 693420"/>
                <a:gd name="connsiteX0" fmla="*/ 0 w 1007690"/>
                <a:gd name="connsiteY0" fmla="*/ 0 h 693420"/>
                <a:gd name="connsiteX1" fmla="*/ 251460 w 1007690"/>
                <a:gd name="connsiteY1" fmla="*/ 243840 h 693420"/>
                <a:gd name="connsiteX2" fmla="*/ 647700 w 1007690"/>
                <a:gd name="connsiteY2" fmla="*/ 396240 h 693420"/>
                <a:gd name="connsiteX3" fmla="*/ 1005840 w 1007690"/>
                <a:gd name="connsiteY3" fmla="*/ 129540 h 693420"/>
                <a:gd name="connsiteX4" fmla="*/ 784860 w 1007690"/>
                <a:gd name="connsiteY4" fmla="*/ 487680 h 693420"/>
                <a:gd name="connsiteX5" fmla="*/ 716280 w 1007690"/>
                <a:gd name="connsiteY5" fmla="*/ 693420 h 693420"/>
                <a:gd name="connsiteX0" fmla="*/ 0 w 1010684"/>
                <a:gd name="connsiteY0" fmla="*/ 0 h 693420"/>
                <a:gd name="connsiteX1" fmla="*/ 251460 w 1010684"/>
                <a:gd name="connsiteY1" fmla="*/ 243840 h 693420"/>
                <a:gd name="connsiteX2" fmla="*/ 548640 w 1010684"/>
                <a:gd name="connsiteY2" fmla="*/ 480060 h 693420"/>
                <a:gd name="connsiteX3" fmla="*/ 1005840 w 1010684"/>
                <a:gd name="connsiteY3" fmla="*/ 129540 h 693420"/>
                <a:gd name="connsiteX4" fmla="*/ 784860 w 1010684"/>
                <a:gd name="connsiteY4" fmla="*/ 487680 h 693420"/>
                <a:gd name="connsiteX5" fmla="*/ 716280 w 1010684"/>
                <a:gd name="connsiteY5" fmla="*/ 693420 h 693420"/>
                <a:gd name="connsiteX0" fmla="*/ 0 w 1010684"/>
                <a:gd name="connsiteY0" fmla="*/ 0 h 693420"/>
                <a:gd name="connsiteX1" fmla="*/ 297180 w 1010684"/>
                <a:gd name="connsiteY1" fmla="*/ 213360 h 693420"/>
                <a:gd name="connsiteX2" fmla="*/ 548640 w 1010684"/>
                <a:gd name="connsiteY2" fmla="*/ 480060 h 693420"/>
                <a:gd name="connsiteX3" fmla="*/ 1005840 w 1010684"/>
                <a:gd name="connsiteY3" fmla="*/ 129540 h 693420"/>
                <a:gd name="connsiteX4" fmla="*/ 784860 w 1010684"/>
                <a:gd name="connsiteY4" fmla="*/ 487680 h 693420"/>
                <a:gd name="connsiteX5" fmla="*/ 716280 w 1010684"/>
                <a:gd name="connsiteY5" fmla="*/ 693420 h 693420"/>
                <a:gd name="connsiteX0" fmla="*/ 0 w 1010684"/>
                <a:gd name="connsiteY0" fmla="*/ 0 h 693420"/>
                <a:gd name="connsiteX1" fmla="*/ 274320 w 1010684"/>
                <a:gd name="connsiteY1" fmla="*/ 220980 h 693420"/>
                <a:gd name="connsiteX2" fmla="*/ 548640 w 1010684"/>
                <a:gd name="connsiteY2" fmla="*/ 480060 h 693420"/>
                <a:gd name="connsiteX3" fmla="*/ 1005840 w 1010684"/>
                <a:gd name="connsiteY3" fmla="*/ 129540 h 693420"/>
                <a:gd name="connsiteX4" fmla="*/ 784860 w 1010684"/>
                <a:gd name="connsiteY4" fmla="*/ 487680 h 693420"/>
                <a:gd name="connsiteX5" fmla="*/ 716280 w 1010684"/>
                <a:gd name="connsiteY5" fmla="*/ 693420 h 693420"/>
                <a:gd name="connsiteX0" fmla="*/ 0 w 1326007"/>
                <a:gd name="connsiteY0" fmla="*/ 11057 h 508108"/>
                <a:gd name="connsiteX1" fmla="*/ 274320 w 1326007"/>
                <a:gd name="connsiteY1" fmla="*/ 232037 h 508108"/>
                <a:gd name="connsiteX2" fmla="*/ 548640 w 1326007"/>
                <a:gd name="connsiteY2" fmla="*/ 491117 h 508108"/>
                <a:gd name="connsiteX3" fmla="*/ 1005840 w 1326007"/>
                <a:gd name="connsiteY3" fmla="*/ 140597 h 508108"/>
                <a:gd name="connsiteX4" fmla="*/ 784860 w 1326007"/>
                <a:gd name="connsiteY4" fmla="*/ 498737 h 508108"/>
                <a:gd name="connsiteX5" fmla="*/ 1325880 w 1326007"/>
                <a:gd name="connsiteY5" fmla="*/ 3437 h 508108"/>
                <a:gd name="connsiteX0" fmla="*/ 0 w 1326007"/>
                <a:gd name="connsiteY0" fmla="*/ 11057 h 512728"/>
                <a:gd name="connsiteX1" fmla="*/ 274320 w 1326007"/>
                <a:gd name="connsiteY1" fmla="*/ 232037 h 512728"/>
                <a:gd name="connsiteX2" fmla="*/ 548640 w 1326007"/>
                <a:gd name="connsiteY2" fmla="*/ 491117 h 512728"/>
                <a:gd name="connsiteX3" fmla="*/ 670560 w 1326007"/>
                <a:gd name="connsiteY3" fmla="*/ 498737 h 512728"/>
                <a:gd name="connsiteX4" fmla="*/ 784860 w 1326007"/>
                <a:gd name="connsiteY4" fmla="*/ 498737 h 512728"/>
                <a:gd name="connsiteX5" fmla="*/ 1325880 w 1326007"/>
                <a:gd name="connsiteY5" fmla="*/ 3437 h 512728"/>
                <a:gd name="connsiteX0" fmla="*/ 0 w 1326007"/>
                <a:gd name="connsiteY0" fmla="*/ 11057 h 508108"/>
                <a:gd name="connsiteX1" fmla="*/ 274320 w 1326007"/>
                <a:gd name="connsiteY1" fmla="*/ 232037 h 508108"/>
                <a:gd name="connsiteX2" fmla="*/ 548640 w 1326007"/>
                <a:gd name="connsiteY2" fmla="*/ 491117 h 508108"/>
                <a:gd name="connsiteX3" fmla="*/ 792480 w 1326007"/>
                <a:gd name="connsiteY3" fmla="*/ 414917 h 508108"/>
                <a:gd name="connsiteX4" fmla="*/ 784860 w 1326007"/>
                <a:gd name="connsiteY4" fmla="*/ 498737 h 508108"/>
                <a:gd name="connsiteX5" fmla="*/ 1325880 w 1326007"/>
                <a:gd name="connsiteY5" fmla="*/ 3437 h 508108"/>
                <a:gd name="connsiteX0" fmla="*/ 0 w 1326007"/>
                <a:gd name="connsiteY0" fmla="*/ 11057 h 508108"/>
                <a:gd name="connsiteX1" fmla="*/ 274320 w 1326007"/>
                <a:gd name="connsiteY1" fmla="*/ 232037 h 508108"/>
                <a:gd name="connsiteX2" fmla="*/ 548640 w 1326007"/>
                <a:gd name="connsiteY2" fmla="*/ 453017 h 508108"/>
                <a:gd name="connsiteX3" fmla="*/ 792480 w 1326007"/>
                <a:gd name="connsiteY3" fmla="*/ 414917 h 508108"/>
                <a:gd name="connsiteX4" fmla="*/ 784860 w 1326007"/>
                <a:gd name="connsiteY4" fmla="*/ 498737 h 508108"/>
                <a:gd name="connsiteX5" fmla="*/ 1325880 w 1326007"/>
                <a:gd name="connsiteY5" fmla="*/ 3437 h 508108"/>
                <a:gd name="connsiteX0" fmla="*/ 0 w 1326077"/>
                <a:gd name="connsiteY0" fmla="*/ 11096 h 500629"/>
                <a:gd name="connsiteX1" fmla="*/ 274320 w 1326077"/>
                <a:gd name="connsiteY1" fmla="*/ 232076 h 500629"/>
                <a:gd name="connsiteX2" fmla="*/ 548640 w 1326077"/>
                <a:gd name="connsiteY2" fmla="*/ 453056 h 500629"/>
                <a:gd name="connsiteX3" fmla="*/ 792480 w 1326077"/>
                <a:gd name="connsiteY3" fmla="*/ 414956 h 500629"/>
                <a:gd name="connsiteX4" fmla="*/ 998220 w 1326077"/>
                <a:gd name="connsiteY4" fmla="*/ 491156 h 500629"/>
                <a:gd name="connsiteX5" fmla="*/ 1325880 w 1326077"/>
                <a:gd name="connsiteY5" fmla="*/ 3476 h 500629"/>
                <a:gd name="connsiteX0" fmla="*/ 0 w 1326077"/>
                <a:gd name="connsiteY0" fmla="*/ 11096 h 500629"/>
                <a:gd name="connsiteX1" fmla="*/ 274320 w 1326077"/>
                <a:gd name="connsiteY1" fmla="*/ 232076 h 500629"/>
                <a:gd name="connsiteX2" fmla="*/ 548640 w 1326077"/>
                <a:gd name="connsiteY2" fmla="*/ 453056 h 500629"/>
                <a:gd name="connsiteX3" fmla="*/ 792480 w 1326077"/>
                <a:gd name="connsiteY3" fmla="*/ 414956 h 500629"/>
                <a:gd name="connsiteX4" fmla="*/ 998220 w 1326077"/>
                <a:gd name="connsiteY4" fmla="*/ 491156 h 500629"/>
                <a:gd name="connsiteX5" fmla="*/ 1325880 w 1326077"/>
                <a:gd name="connsiteY5" fmla="*/ 3476 h 500629"/>
                <a:gd name="connsiteX0" fmla="*/ 0 w 1326077"/>
                <a:gd name="connsiteY0" fmla="*/ 11096 h 500629"/>
                <a:gd name="connsiteX1" fmla="*/ 274320 w 1326077"/>
                <a:gd name="connsiteY1" fmla="*/ 232076 h 500629"/>
                <a:gd name="connsiteX2" fmla="*/ 548640 w 1326077"/>
                <a:gd name="connsiteY2" fmla="*/ 453056 h 500629"/>
                <a:gd name="connsiteX3" fmla="*/ 792480 w 1326077"/>
                <a:gd name="connsiteY3" fmla="*/ 414956 h 500629"/>
                <a:gd name="connsiteX4" fmla="*/ 998220 w 1326077"/>
                <a:gd name="connsiteY4" fmla="*/ 491156 h 500629"/>
                <a:gd name="connsiteX5" fmla="*/ 1325880 w 1326077"/>
                <a:gd name="connsiteY5" fmla="*/ 3476 h 500629"/>
                <a:gd name="connsiteX0" fmla="*/ 0 w 1325880"/>
                <a:gd name="connsiteY0" fmla="*/ 7620 h 526740"/>
                <a:gd name="connsiteX1" fmla="*/ 274320 w 1325880"/>
                <a:gd name="connsiteY1" fmla="*/ 228600 h 526740"/>
                <a:gd name="connsiteX2" fmla="*/ 548640 w 1325880"/>
                <a:gd name="connsiteY2" fmla="*/ 449580 h 526740"/>
                <a:gd name="connsiteX3" fmla="*/ 792480 w 1325880"/>
                <a:gd name="connsiteY3" fmla="*/ 411480 h 526740"/>
                <a:gd name="connsiteX4" fmla="*/ 998220 w 1325880"/>
                <a:gd name="connsiteY4" fmla="*/ 487680 h 526740"/>
                <a:gd name="connsiteX5" fmla="*/ 990458 w 1325880"/>
                <a:gd name="connsiteY5" fmla="*/ 487606 h 526740"/>
                <a:gd name="connsiteX6" fmla="*/ 1325880 w 1325880"/>
                <a:gd name="connsiteY6" fmla="*/ 0 h 526740"/>
                <a:gd name="connsiteX0" fmla="*/ 0 w 1325880"/>
                <a:gd name="connsiteY0" fmla="*/ 7620 h 506701"/>
                <a:gd name="connsiteX1" fmla="*/ 274320 w 1325880"/>
                <a:gd name="connsiteY1" fmla="*/ 228600 h 506701"/>
                <a:gd name="connsiteX2" fmla="*/ 548640 w 1325880"/>
                <a:gd name="connsiteY2" fmla="*/ 449580 h 506701"/>
                <a:gd name="connsiteX3" fmla="*/ 792480 w 1325880"/>
                <a:gd name="connsiteY3" fmla="*/ 411480 h 506701"/>
                <a:gd name="connsiteX4" fmla="*/ 998220 w 1325880"/>
                <a:gd name="connsiteY4" fmla="*/ 487680 h 506701"/>
                <a:gd name="connsiteX5" fmla="*/ 1325880 w 1325880"/>
                <a:gd name="connsiteY5" fmla="*/ 0 h 506701"/>
                <a:gd name="connsiteX0" fmla="*/ 0 w 1325880"/>
                <a:gd name="connsiteY0" fmla="*/ 7620 h 458054"/>
                <a:gd name="connsiteX1" fmla="*/ 274320 w 1325880"/>
                <a:gd name="connsiteY1" fmla="*/ 228600 h 458054"/>
                <a:gd name="connsiteX2" fmla="*/ 548640 w 1325880"/>
                <a:gd name="connsiteY2" fmla="*/ 449580 h 458054"/>
                <a:gd name="connsiteX3" fmla="*/ 792480 w 1325880"/>
                <a:gd name="connsiteY3" fmla="*/ 411480 h 458054"/>
                <a:gd name="connsiteX4" fmla="*/ 1074420 w 1325880"/>
                <a:gd name="connsiteY4" fmla="*/ 403860 h 458054"/>
                <a:gd name="connsiteX5" fmla="*/ 1325880 w 1325880"/>
                <a:gd name="connsiteY5" fmla="*/ 0 h 458054"/>
                <a:gd name="connsiteX0" fmla="*/ 0 w 1325880"/>
                <a:gd name="connsiteY0" fmla="*/ 7620 h 459112"/>
                <a:gd name="connsiteX1" fmla="*/ 274320 w 1325880"/>
                <a:gd name="connsiteY1" fmla="*/ 228600 h 459112"/>
                <a:gd name="connsiteX2" fmla="*/ 548640 w 1325880"/>
                <a:gd name="connsiteY2" fmla="*/ 449580 h 459112"/>
                <a:gd name="connsiteX3" fmla="*/ 792480 w 1325880"/>
                <a:gd name="connsiteY3" fmla="*/ 411480 h 459112"/>
                <a:gd name="connsiteX4" fmla="*/ 1074420 w 1325880"/>
                <a:gd name="connsiteY4" fmla="*/ 342900 h 459112"/>
                <a:gd name="connsiteX5" fmla="*/ 1325880 w 1325880"/>
                <a:gd name="connsiteY5" fmla="*/ 0 h 459112"/>
                <a:gd name="connsiteX0" fmla="*/ 0 w 1325880"/>
                <a:gd name="connsiteY0" fmla="*/ 7620 h 457936"/>
                <a:gd name="connsiteX1" fmla="*/ 274320 w 1325880"/>
                <a:gd name="connsiteY1" fmla="*/ 228600 h 457936"/>
                <a:gd name="connsiteX2" fmla="*/ 548640 w 1325880"/>
                <a:gd name="connsiteY2" fmla="*/ 449580 h 457936"/>
                <a:gd name="connsiteX3" fmla="*/ 792480 w 1325880"/>
                <a:gd name="connsiteY3" fmla="*/ 411480 h 457936"/>
                <a:gd name="connsiteX4" fmla="*/ 1059180 w 1325880"/>
                <a:gd name="connsiteY4" fmla="*/ 411480 h 457936"/>
                <a:gd name="connsiteX5" fmla="*/ 1325880 w 1325880"/>
                <a:gd name="connsiteY5" fmla="*/ 0 h 457936"/>
                <a:gd name="connsiteX0" fmla="*/ 0 w 1341120"/>
                <a:gd name="connsiteY0" fmla="*/ 91440 h 541756"/>
                <a:gd name="connsiteX1" fmla="*/ 274320 w 1341120"/>
                <a:gd name="connsiteY1" fmla="*/ 312420 h 541756"/>
                <a:gd name="connsiteX2" fmla="*/ 548640 w 1341120"/>
                <a:gd name="connsiteY2" fmla="*/ 533400 h 541756"/>
                <a:gd name="connsiteX3" fmla="*/ 792480 w 1341120"/>
                <a:gd name="connsiteY3" fmla="*/ 495300 h 541756"/>
                <a:gd name="connsiteX4" fmla="*/ 1059180 w 1341120"/>
                <a:gd name="connsiteY4" fmla="*/ 495300 h 541756"/>
                <a:gd name="connsiteX5" fmla="*/ 1341120 w 1341120"/>
                <a:gd name="connsiteY5" fmla="*/ 0 h 541756"/>
                <a:gd name="connsiteX0" fmla="*/ 0 w 1341120"/>
                <a:gd name="connsiteY0" fmla="*/ 91440 h 541421"/>
                <a:gd name="connsiteX1" fmla="*/ 274320 w 1341120"/>
                <a:gd name="connsiteY1" fmla="*/ 312420 h 541421"/>
                <a:gd name="connsiteX2" fmla="*/ 548640 w 1341120"/>
                <a:gd name="connsiteY2" fmla="*/ 533400 h 541421"/>
                <a:gd name="connsiteX3" fmla="*/ 792480 w 1341120"/>
                <a:gd name="connsiteY3" fmla="*/ 495300 h 541421"/>
                <a:gd name="connsiteX4" fmla="*/ 975218 w 1341120"/>
                <a:gd name="connsiteY4" fmla="*/ 518086 h 541421"/>
                <a:gd name="connsiteX5" fmla="*/ 1059180 w 1341120"/>
                <a:gd name="connsiteY5" fmla="*/ 495300 h 541421"/>
                <a:gd name="connsiteX6" fmla="*/ 1341120 w 1341120"/>
                <a:gd name="connsiteY6" fmla="*/ 0 h 541421"/>
                <a:gd name="connsiteX0" fmla="*/ 0 w 1341120"/>
                <a:gd name="connsiteY0" fmla="*/ 91440 h 541421"/>
                <a:gd name="connsiteX1" fmla="*/ 274320 w 1341120"/>
                <a:gd name="connsiteY1" fmla="*/ 312420 h 541421"/>
                <a:gd name="connsiteX2" fmla="*/ 548640 w 1341120"/>
                <a:gd name="connsiteY2" fmla="*/ 533400 h 541421"/>
                <a:gd name="connsiteX3" fmla="*/ 792480 w 1341120"/>
                <a:gd name="connsiteY3" fmla="*/ 495300 h 541421"/>
                <a:gd name="connsiteX4" fmla="*/ 975218 w 1341120"/>
                <a:gd name="connsiteY4" fmla="*/ 518086 h 541421"/>
                <a:gd name="connsiteX5" fmla="*/ 1059180 w 1341120"/>
                <a:gd name="connsiteY5" fmla="*/ 411480 h 541421"/>
                <a:gd name="connsiteX6" fmla="*/ 1341120 w 1341120"/>
                <a:gd name="connsiteY6" fmla="*/ 0 h 541421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059180 w 1341120"/>
                <a:gd name="connsiteY5" fmla="*/ 411480 h 541314"/>
                <a:gd name="connsiteX6" fmla="*/ 1341120 w 1341120"/>
                <a:gd name="connsiteY6" fmla="*/ 0 h 541314"/>
                <a:gd name="connsiteX0" fmla="*/ 0 w 1369149"/>
                <a:gd name="connsiteY0" fmla="*/ 91440 h 576024"/>
                <a:gd name="connsiteX1" fmla="*/ 274320 w 1369149"/>
                <a:gd name="connsiteY1" fmla="*/ 312420 h 576024"/>
                <a:gd name="connsiteX2" fmla="*/ 548640 w 1369149"/>
                <a:gd name="connsiteY2" fmla="*/ 533400 h 576024"/>
                <a:gd name="connsiteX3" fmla="*/ 792480 w 1369149"/>
                <a:gd name="connsiteY3" fmla="*/ 495300 h 576024"/>
                <a:gd name="connsiteX4" fmla="*/ 952358 w 1369149"/>
                <a:gd name="connsiteY4" fmla="*/ 525706 h 576024"/>
                <a:gd name="connsiteX5" fmla="*/ 1341120 w 1369149"/>
                <a:gd name="connsiteY5" fmla="*/ 541314 h 576024"/>
                <a:gd name="connsiteX6" fmla="*/ 1341120 w 1369149"/>
                <a:gd name="connsiteY6" fmla="*/ 0 h 57602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165718 w 1341120"/>
                <a:gd name="connsiteY5" fmla="*/ 312347 h 541314"/>
                <a:gd name="connsiteX6" fmla="*/ 1341120 w 1341120"/>
                <a:gd name="connsiteY6" fmla="*/ 0 h 54131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135238 w 1341120"/>
                <a:gd name="connsiteY5" fmla="*/ 220907 h 541314"/>
                <a:gd name="connsiteX6" fmla="*/ 1341120 w 1341120"/>
                <a:gd name="connsiteY6" fmla="*/ 0 h 54131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089518 w 1341120"/>
                <a:gd name="connsiteY5" fmla="*/ 297107 h 541314"/>
                <a:gd name="connsiteX6" fmla="*/ 1341120 w 1341120"/>
                <a:gd name="connsiteY6" fmla="*/ 0 h 54131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135238 w 1341120"/>
                <a:gd name="connsiteY5" fmla="*/ 319967 h 541314"/>
                <a:gd name="connsiteX6" fmla="*/ 1341120 w 1341120"/>
                <a:gd name="connsiteY6" fmla="*/ 0 h 541314"/>
                <a:gd name="connsiteX0" fmla="*/ 0 w 1341120"/>
                <a:gd name="connsiteY0" fmla="*/ 91440 h 541314"/>
                <a:gd name="connsiteX1" fmla="*/ 274320 w 1341120"/>
                <a:gd name="connsiteY1" fmla="*/ 312420 h 541314"/>
                <a:gd name="connsiteX2" fmla="*/ 548640 w 1341120"/>
                <a:gd name="connsiteY2" fmla="*/ 533400 h 541314"/>
                <a:gd name="connsiteX3" fmla="*/ 792480 w 1341120"/>
                <a:gd name="connsiteY3" fmla="*/ 495300 h 541314"/>
                <a:gd name="connsiteX4" fmla="*/ 952358 w 1341120"/>
                <a:gd name="connsiteY4" fmla="*/ 525706 h 541314"/>
                <a:gd name="connsiteX5" fmla="*/ 1112378 w 1341120"/>
                <a:gd name="connsiteY5" fmla="*/ 312347 h 541314"/>
                <a:gd name="connsiteX6" fmla="*/ 1341120 w 1341120"/>
                <a:gd name="connsiteY6" fmla="*/ 0 h 541314"/>
                <a:gd name="connsiteX0" fmla="*/ 0 w 1668780"/>
                <a:gd name="connsiteY0" fmla="*/ 358140 h 541314"/>
                <a:gd name="connsiteX1" fmla="*/ 601980 w 1668780"/>
                <a:gd name="connsiteY1" fmla="*/ 312420 h 541314"/>
                <a:gd name="connsiteX2" fmla="*/ 876300 w 1668780"/>
                <a:gd name="connsiteY2" fmla="*/ 533400 h 541314"/>
                <a:gd name="connsiteX3" fmla="*/ 1120140 w 1668780"/>
                <a:gd name="connsiteY3" fmla="*/ 495300 h 541314"/>
                <a:gd name="connsiteX4" fmla="*/ 1280018 w 1668780"/>
                <a:gd name="connsiteY4" fmla="*/ 525706 h 541314"/>
                <a:gd name="connsiteX5" fmla="*/ 1440038 w 1668780"/>
                <a:gd name="connsiteY5" fmla="*/ 312347 h 541314"/>
                <a:gd name="connsiteX6" fmla="*/ 1668780 w 1668780"/>
                <a:gd name="connsiteY6" fmla="*/ 0 h 541314"/>
                <a:gd name="connsiteX0" fmla="*/ 0 w 1668780"/>
                <a:gd name="connsiteY0" fmla="*/ 358140 h 541314"/>
                <a:gd name="connsiteX1" fmla="*/ 601980 w 1668780"/>
                <a:gd name="connsiteY1" fmla="*/ 312420 h 541314"/>
                <a:gd name="connsiteX2" fmla="*/ 876300 w 1668780"/>
                <a:gd name="connsiteY2" fmla="*/ 533400 h 541314"/>
                <a:gd name="connsiteX3" fmla="*/ 1120140 w 1668780"/>
                <a:gd name="connsiteY3" fmla="*/ 495300 h 541314"/>
                <a:gd name="connsiteX4" fmla="*/ 1280018 w 1668780"/>
                <a:gd name="connsiteY4" fmla="*/ 525706 h 541314"/>
                <a:gd name="connsiteX5" fmla="*/ 1440038 w 1668780"/>
                <a:gd name="connsiteY5" fmla="*/ 312347 h 541314"/>
                <a:gd name="connsiteX6" fmla="*/ 1668780 w 1668780"/>
                <a:gd name="connsiteY6" fmla="*/ 0 h 541314"/>
                <a:gd name="connsiteX0" fmla="*/ 0 w 1714500"/>
                <a:gd name="connsiteY0" fmla="*/ 457200 h 541314"/>
                <a:gd name="connsiteX1" fmla="*/ 647700 w 1714500"/>
                <a:gd name="connsiteY1" fmla="*/ 312420 h 541314"/>
                <a:gd name="connsiteX2" fmla="*/ 922020 w 1714500"/>
                <a:gd name="connsiteY2" fmla="*/ 533400 h 541314"/>
                <a:gd name="connsiteX3" fmla="*/ 1165860 w 1714500"/>
                <a:gd name="connsiteY3" fmla="*/ 495300 h 541314"/>
                <a:gd name="connsiteX4" fmla="*/ 1325738 w 1714500"/>
                <a:gd name="connsiteY4" fmla="*/ 525706 h 541314"/>
                <a:gd name="connsiteX5" fmla="*/ 1485758 w 1714500"/>
                <a:gd name="connsiteY5" fmla="*/ 312347 h 541314"/>
                <a:gd name="connsiteX6" fmla="*/ 1714500 w 1714500"/>
                <a:gd name="connsiteY6" fmla="*/ 0 h 541314"/>
                <a:gd name="connsiteX0" fmla="*/ 0 w 1714500"/>
                <a:gd name="connsiteY0" fmla="*/ 457200 h 525964"/>
                <a:gd name="connsiteX1" fmla="*/ 647700 w 1714500"/>
                <a:gd name="connsiteY1" fmla="*/ 312420 h 525964"/>
                <a:gd name="connsiteX2" fmla="*/ 1165860 w 1714500"/>
                <a:gd name="connsiteY2" fmla="*/ 495300 h 525964"/>
                <a:gd name="connsiteX3" fmla="*/ 1325738 w 1714500"/>
                <a:gd name="connsiteY3" fmla="*/ 525706 h 525964"/>
                <a:gd name="connsiteX4" fmla="*/ 1485758 w 1714500"/>
                <a:gd name="connsiteY4" fmla="*/ 312347 h 525964"/>
                <a:gd name="connsiteX5" fmla="*/ 1714500 w 1714500"/>
                <a:gd name="connsiteY5" fmla="*/ 0 h 525964"/>
                <a:gd name="connsiteX0" fmla="*/ 0 w 1714500"/>
                <a:gd name="connsiteY0" fmla="*/ 457200 h 525706"/>
                <a:gd name="connsiteX1" fmla="*/ 647700 w 1714500"/>
                <a:gd name="connsiteY1" fmla="*/ 312420 h 525706"/>
                <a:gd name="connsiteX2" fmla="*/ 1325738 w 1714500"/>
                <a:gd name="connsiteY2" fmla="*/ 525706 h 525706"/>
                <a:gd name="connsiteX3" fmla="*/ 1485758 w 1714500"/>
                <a:gd name="connsiteY3" fmla="*/ 312347 h 525706"/>
                <a:gd name="connsiteX4" fmla="*/ 1714500 w 1714500"/>
                <a:gd name="connsiteY4" fmla="*/ 0 h 525706"/>
                <a:gd name="connsiteX0" fmla="*/ 0 w 1714500"/>
                <a:gd name="connsiteY0" fmla="*/ 457200 h 457200"/>
                <a:gd name="connsiteX1" fmla="*/ 647700 w 1714500"/>
                <a:gd name="connsiteY1" fmla="*/ 312420 h 457200"/>
                <a:gd name="connsiteX2" fmla="*/ 1485758 w 1714500"/>
                <a:gd name="connsiteY2" fmla="*/ 31234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259080 w 1714500"/>
                <a:gd name="connsiteY1" fmla="*/ 312420 h 457200"/>
                <a:gd name="connsiteX2" fmla="*/ 1485758 w 1714500"/>
                <a:gd name="connsiteY2" fmla="*/ 31234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259080 w 1714500"/>
                <a:gd name="connsiteY1" fmla="*/ 312420 h 457200"/>
                <a:gd name="connsiteX2" fmla="*/ 1485758 w 1714500"/>
                <a:gd name="connsiteY2" fmla="*/ 31234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259080 w 1714500"/>
                <a:gd name="connsiteY1" fmla="*/ 31242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259080 w 1714500"/>
                <a:gd name="connsiteY1" fmla="*/ 31242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99060 w 1714500"/>
                <a:gd name="connsiteY1" fmla="*/ 25146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99060 w 1714500"/>
                <a:gd name="connsiteY1" fmla="*/ 25146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1714500"/>
                <a:gd name="connsiteY0" fmla="*/ 457200 h 457200"/>
                <a:gd name="connsiteX1" fmla="*/ 99060 w 1714500"/>
                <a:gd name="connsiteY1" fmla="*/ 251460 h 457200"/>
                <a:gd name="connsiteX2" fmla="*/ 434198 w 1714500"/>
                <a:gd name="connsiteY2" fmla="*/ 76127 h 457200"/>
                <a:gd name="connsiteX3" fmla="*/ 1714500 w 1714500"/>
                <a:gd name="connsiteY3" fmla="*/ 0 h 457200"/>
                <a:gd name="connsiteX0" fmla="*/ 0 w 445127"/>
                <a:gd name="connsiteY0" fmla="*/ 571500 h 571500"/>
                <a:gd name="connsiteX1" fmla="*/ 99060 w 445127"/>
                <a:gd name="connsiteY1" fmla="*/ 365760 h 571500"/>
                <a:gd name="connsiteX2" fmla="*/ 434198 w 445127"/>
                <a:gd name="connsiteY2" fmla="*/ 190427 h 571500"/>
                <a:gd name="connsiteX3" fmla="*/ 106680 w 445127"/>
                <a:gd name="connsiteY3" fmla="*/ 0 h 571500"/>
                <a:gd name="connsiteX0" fmla="*/ 0 w 147888"/>
                <a:gd name="connsiteY0" fmla="*/ 571500 h 571500"/>
                <a:gd name="connsiteX1" fmla="*/ 99060 w 147888"/>
                <a:gd name="connsiteY1" fmla="*/ 365760 h 571500"/>
                <a:gd name="connsiteX2" fmla="*/ 121778 w 147888"/>
                <a:gd name="connsiteY2" fmla="*/ 228527 h 571500"/>
                <a:gd name="connsiteX3" fmla="*/ 106680 w 147888"/>
                <a:gd name="connsiteY3" fmla="*/ 0 h 571500"/>
                <a:gd name="connsiteX0" fmla="*/ 0 w 147888"/>
                <a:gd name="connsiteY0" fmla="*/ 571500 h 571500"/>
                <a:gd name="connsiteX1" fmla="*/ 99060 w 147888"/>
                <a:gd name="connsiteY1" fmla="*/ 365760 h 571500"/>
                <a:gd name="connsiteX2" fmla="*/ 121778 w 147888"/>
                <a:gd name="connsiteY2" fmla="*/ 228527 h 571500"/>
                <a:gd name="connsiteX3" fmla="*/ 106680 w 147888"/>
                <a:gd name="connsiteY3" fmla="*/ 0 h 571500"/>
                <a:gd name="connsiteX0" fmla="*/ 0 w 121778"/>
                <a:gd name="connsiteY0" fmla="*/ 571500 h 571500"/>
                <a:gd name="connsiteX1" fmla="*/ 99060 w 121778"/>
                <a:gd name="connsiteY1" fmla="*/ 365760 h 571500"/>
                <a:gd name="connsiteX2" fmla="*/ 121778 w 121778"/>
                <a:gd name="connsiteY2" fmla="*/ 228527 h 571500"/>
                <a:gd name="connsiteX3" fmla="*/ 106680 w 121778"/>
                <a:gd name="connsiteY3" fmla="*/ 0 h 571500"/>
                <a:gd name="connsiteX0" fmla="*/ 0 w 121778"/>
                <a:gd name="connsiteY0" fmla="*/ 571500 h 571500"/>
                <a:gd name="connsiteX1" fmla="*/ 99060 w 121778"/>
                <a:gd name="connsiteY1" fmla="*/ 365760 h 571500"/>
                <a:gd name="connsiteX2" fmla="*/ 121778 w 121778"/>
                <a:gd name="connsiteY2" fmla="*/ 228527 h 571500"/>
                <a:gd name="connsiteX3" fmla="*/ 106680 w 121778"/>
                <a:gd name="connsiteY3" fmla="*/ 0 h 571500"/>
                <a:gd name="connsiteX0" fmla="*/ 0 w 121778"/>
                <a:gd name="connsiteY0" fmla="*/ 579120 h 579120"/>
                <a:gd name="connsiteX1" fmla="*/ 99060 w 121778"/>
                <a:gd name="connsiteY1" fmla="*/ 373380 h 579120"/>
                <a:gd name="connsiteX2" fmla="*/ 121778 w 121778"/>
                <a:gd name="connsiteY2" fmla="*/ 236147 h 579120"/>
                <a:gd name="connsiteX3" fmla="*/ 68580 w 121778"/>
                <a:gd name="connsiteY3" fmla="*/ 0 h 579120"/>
                <a:gd name="connsiteX0" fmla="*/ 0 w 144638"/>
                <a:gd name="connsiteY0" fmla="*/ 579120 h 579120"/>
                <a:gd name="connsiteX1" fmla="*/ 99060 w 144638"/>
                <a:gd name="connsiteY1" fmla="*/ 373380 h 579120"/>
                <a:gd name="connsiteX2" fmla="*/ 144638 w 144638"/>
                <a:gd name="connsiteY2" fmla="*/ 236147 h 579120"/>
                <a:gd name="connsiteX3" fmla="*/ 68580 w 144638"/>
                <a:gd name="connsiteY3" fmla="*/ 0 h 579120"/>
                <a:gd name="connsiteX0" fmla="*/ 0 w 121778"/>
                <a:gd name="connsiteY0" fmla="*/ 579120 h 579120"/>
                <a:gd name="connsiteX1" fmla="*/ 99060 w 121778"/>
                <a:gd name="connsiteY1" fmla="*/ 373380 h 579120"/>
                <a:gd name="connsiteX2" fmla="*/ 121778 w 121778"/>
                <a:gd name="connsiteY2" fmla="*/ 236147 h 579120"/>
                <a:gd name="connsiteX3" fmla="*/ 68580 w 121778"/>
                <a:gd name="connsiteY3" fmla="*/ 0 h 579120"/>
                <a:gd name="connsiteX0" fmla="*/ 0 w 106538"/>
                <a:gd name="connsiteY0" fmla="*/ 579120 h 579120"/>
                <a:gd name="connsiteX1" fmla="*/ 99060 w 106538"/>
                <a:gd name="connsiteY1" fmla="*/ 373380 h 579120"/>
                <a:gd name="connsiteX2" fmla="*/ 106538 w 106538"/>
                <a:gd name="connsiteY2" fmla="*/ 228527 h 579120"/>
                <a:gd name="connsiteX3" fmla="*/ 68580 w 106538"/>
                <a:gd name="connsiteY3" fmla="*/ 0 h 579120"/>
                <a:gd name="connsiteX0" fmla="*/ 0 w 137018"/>
                <a:gd name="connsiteY0" fmla="*/ 579120 h 579120"/>
                <a:gd name="connsiteX1" fmla="*/ 99060 w 137018"/>
                <a:gd name="connsiteY1" fmla="*/ 373380 h 579120"/>
                <a:gd name="connsiteX2" fmla="*/ 137018 w 137018"/>
                <a:gd name="connsiteY2" fmla="*/ 228527 h 579120"/>
                <a:gd name="connsiteX3" fmla="*/ 68580 w 137018"/>
                <a:gd name="connsiteY3" fmla="*/ 0 h 579120"/>
                <a:gd name="connsiteX0" fmla="*/ 0 w 137018"/>
                <a:gd name="connsiteY0" fmla="*/ 579120 h 579120"/>
                <a:gd name="connsiteX1" fmla="*/ 99060 w 137018"/>
                <a:gd name="connsiteY1" fmla="*/ 373380 h 579120"/>
                <a:gd name="connsiteX2" fmla="*/ 137018 w 137018"/>
                <a:gd name="connsiteY2" fmla="*/ 228527 h 579120"/>
                <a:gd name="connsiteX3" fmla="*/ 68580 w 137018"/>
                <a:gd name="connsiteY3" fmla="*/ 0 h 579120"/>
                <a:gd name="connsiteX0" fmla="*/ 0 w 137018"/>
                <a:gd name="connsiteY0" fmla="*/ 556260 h 556260"/>
                <a:gd name="connsiteX1" fmla="*/ 99060 w 137018"/>
                <a:gd name="connsiteY1" fmla="*/ 35052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37018"/>
                <a:gd name="connsiteY0" fmla="*/ 556260 h 556260"/>
                <a:gd name="connsiteX1" fmla="*/ 99060 w 137018"/>
                <a:gd name="connsiteY1" fmla="*/ 35052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37018"/>
                <a:gd name="connsiteY0" fmla="*/ 556260 h 556260"/>
                <a:gd name="connsiteX1" fmla="*/ 99060 w 137018"/>
                <a:gd name="connsiteY1" fmla="*/ 35052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37018"/>
                <a:gd name="connsiteY0" fmla="*/ 556260 h 556260"/>
                <a:gd name="connsiteX1" fmla="*/ 76200 w 137018"/>
                <a:gd name="connsiteY1" fmla="*/ 34290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37018"/>
                <a:gd name="connsiteY0" fmla="*/ 556260 h 556260"/>
                <a:gd name="connsiteX1" fmla="*/ 76200 w 137018"/>
                <a:gd name="connsiteY1" fmla="*/ 342900 h 556260"/>
                <a:gd name="connsiteX2" fmla="*/ 137018 w 137018"/>
                <a:gd name="connsiteY2" fmla="*/ 205667 h 556260"/>
                <a:gd name="connsiteX3" fmla="*/ 53340 w 137018"/>
                <a:gd name="connsiteY3" fmla="*/ 0 h 556260"/>
                <a:gd name="connsiteX0" fmla="*/ 0 w 106538"/>
                <a:gd name="connsiteY0" fmla="*/ 556260 h 556260"/>
                <a:gd name="connsiteX1" fmla="*/ 76200 w 106538"/>
                <a:gd name="connsiteY1" fmla="*/ 342900 h 556260"/>
                <a:gd name="connsiteX2" fmla="*/ 106538 w 106538"/>
                <a:gd name="connsiteY2" fmla="*/ 205667 h 556260"/>
                <a:gd name="connsiteX3" fmla="*/ 53340 w 106538"/>
                <a:gd name="connsiteY3" fmla="*/ 0 h 556260"/>
                <a:gd name="connsiteX0" fmla="*/ 0 w 106538"/>
                <a:gd name="connsiteY0" fmla="*/ 556260 h 556260"/>
                <a:gd name="connsiteX1" fmla="*/ 76200 w 106538"/>
                <a:gd name="connsiteY1" fmla="*/ 342900 h 556260"/>
                <a:gd name="connsiteX2" fmla="*/ 106538 w 106538"/>
                <a:gd name="connsiteY2" fmla="*/ 205667 h 556260"/>
                <a:gd name="connsiteX3" fmla="*/ 53340 w 106538"/>
                <a:gd name="connsiteY3" fmla="*/ 0 h 556260"/>
                <a:gd name="connsiteX0" fmla="*/ 0 w 77983"/>
                <a:gd name="connsiteY0" fmla="*/ 556260 h 556260"/>
                <a:gd name="connsiteX1" fmla="*/ 76200 w 77983"/>
                <a:gd name="connsiteY1" fmla="*/ 342900 h 556260"/>
                <a:gd name="connsiteX2" fmla="*/ 53340 w 77983"/>
                <a:gd name="connsiteY2" fmla="*/ 0 h 556260"/>
                <a:gd name="connsiteX0" fmla="*/ 0 w 100119"/>
                <a:gd name="connsiteY0" fmla="*/ 556260 h 556260"/>
                <a:gd name="connsiteX1" fmla="*/ 99060 w 100119"/>
                <a:gd name="connsiteY1" fmla="*/ 274320 h 556260"/>
                <a:gd name="connsiteX2" fmla="*/ 53340 w 100119"/>
                <a:gd name="connsiteY2" fmla="*/ 0 h 556260"/>
                <a:gd name="connsiteX0" fmla="*/ 0 w 110748"/>
                <a:gd name="connsiteY0" fmla="*/ 556260 h 556260"/>
                <a:gd name="connsiteX1" fmla="*/ 99060 w 110748"/>
                <a:gd name="connsiteY1" fmla="*/ 274320 h 556260"/>
                <a:gd name="connsiteX2" fmla="*/ 53340 w 110748"/>
                <a:gd name="connsiteY2" fmla="*/ 0 h 556260"/>
                <a:gd name="connsiteX0" fmla="*/ 0 w 125276"/>
                <a:gd name="connsiteY0" fmla="*/ 556260 h 556260"/>
                <a:gd name="connsiteX1" fmla="*/ 99060 w 125276"/>
                <a:gd name="connsiteY1" fmla="*/ 274320 h 556260"/>
                <a:gd name="connsiteX2" fmla="*/ 53340 w 125276"/>
                <a:gd name="connsiteY2" fmla="*/ 0 h 556260"/>
                <a:gd name="connsiteX0" fmla="*/ 0 w 104407"/>
                <a:gd name="connsiteY0" fmla="*/ 556260 h 556260"/>
                <a:gd name="connsiteX1" fmla="*/ 99060 w 104407"/>
                <a:gd name="connsiteY1" fmla="*/ 274320 h 556260"/>
                <a:gd name="connsiteX2" fmla="*/ 53340 w 104407"/>
                <a:gd name="connsiteY2" fmla="*/ 0 h 556260"/>
                <a:gd name="connsiteX0" fmla="*/ 22135 w 122463"/>
                <a:gd name="connsiteY0" fmla="*/ 620419 h 620419"/>
                <a:gd name="connsiteX1" fmla="*/ 121195 w 122463"/>
                <a:gd name="connsiteY1" fmla="*/ 338479 h 620419"/>
                <a:gd name="connsiteX2" fmla="*/ 0 w 122463"/>
                <a:gd name="connsiteY2" fmla="*/ 0 h 620419"/>
                <a:gd name="connsiteX0" fmla="*/ 22135 w 122463"/>
                <a:gd name="connsiteY0" fmla="*/ 620419 h 620419"/>
                <a:gd name="connsiteX1" fmla="*/ 121195 w 122463"/>
                <a:gd name="connsiteY1" fmla="*/ 338479 h 620419"/>
                <a:gd name="connsiteX2" fmla="*/ 0 w 122463"/>
                <a:gd name="connsiteY2" fmla="*/ 0 h 620419"/>
                <a:gd name="connsiteX0" fmla="*/ 5451 w 121366"/>
                <a:gd name="connsiteY0" fmla="*/ 448452 h 448452"/>
                <a:gd name="connsiteX1" fmla="*/ 121195 w 121366"/>
                <a:gd name="connsiteY1" fmla="*/ 338479 h 448452"/>
                <a:gd name="connsiteX2" fmla="*/ 0 w 121366"/>
                <a:gd name="connsiteY2" fmla="*/ 0 h 448452"/>
                <a:gd name="connsiteX0" fmla="*/ 0 w 261009"/>
                <a:gd name="connsiteY0" fmla="*/ 456269 h 456269"/>
                <a:gd name="connsiteX1" fmla="*/ 115744 w 261009"/>
                <a:gd name="connsiteY1" fmla="*/ 346296 h 456269"/>
                <a:gd name="connsiteX2" fmla="*/ 213831 w 261009"/>
                <a:gd name="connsiteY2" fmla="*/ 0 h 456269"/>
                <a:gd name="connsiteX0" fmla="*/ 0 w 213831"/>
                <a:gd name="connsiteY0" fmla="*/ 456269 h 456269"/>
                <a:gd name="connsiteX1" fmla="*/ 115744 w 213831"/>
                <a:gd name="connsiteY1" fmla="*/ 346296 h 456269"/>
                <a:gd name="connsiteX2" fmla="*/ 213831 w 213831"/>
                <a:gd name="connsiteY2" fmla="*/ 0 h 456269"/>
                <a:gd name="connsiteX0" fmla="*/ 0 w 213831"/>
                <a:gd name="connsiteY0" fmla="*/ 456269 h 456269"/>
                <a:gd name="connsiteX1" fmla="*/ 51785 w 213831"/>
                <a:gd name="connsiteY1" fmla="*/ 366721 h 456269"/>
                <a:gd name="connsiteX2" fmla="*/ 115744 w 213831"/>
                <a:gd name="connsiteY2" fmla="*/ 346296 h 456269"/>
                <a:gd name="connsiteX3" fmla="*/ 213831 w 213831"/>
                <a:gd name="connsiteY3" fmla="*/ 0 h 456269"/>
                <a:gd name="connsiteX0" fmla="*/ 0 w 213831"/>
                <a:gd name="connsiteY0" fmla="*/ 456269 h 641403"/>
                <a:gd name="connsiteX1" fmla="*/ 85154 w 213831"/>
                <a:gd name="connsiteY1" fmla="*/ 640304 h 641403"/>
                <a:gd name="connsiteX2" fmla="*/ 115744 w 213831"/>
                <a:gd name="connsiteY2" fmla="*/ 346296 h 641403"/>
                <a:gd name="connsiteX3" fmla="*/ 213831 w 213831"/>
                <a:gd name="connsiteY3" fmla="*/ 0 h 641403"/>
                <a:gd name="connsiteX0" fmla="*/ 0 w 213831"/>
                <a:gd name="connsiteY0" fmla="*/ 456269 h 641402"/>
                <a:gd name="connsiteX1" fmla="*/ 85154 w 213831"/>
                <a:gd name="connsiteY1" fmla="*/ 640304 h 641402"/>
                <a:gd name="connsiteX2" fmla="*/ 144346 w 213831"/>
                <a:gd name="connsiteY2" fmla="*/ 377563 h 641402"/>
                <a:gd name="connsiteX3" fmla="*/ 213831 w 213831"/>
                <a:gd name="connsiteY3" fmla="*/ 0 h 641402"/>
                <a:gd name="connsiteX0" fmla="*/ 0 w 213831"/>
                <a:gd name="connsiteY0" fmla="*/ 456269 h 641402"/>
                <a:gd name="connsiteX1" fmla="*/ 85154 w 213831"/>
                <a:gd name="connsiteY1" fmla="*/ 640304 h 641402"/>
                <a:gd name="connsiteX2" fmla="*/ 139579 w 213831"/>
                <a:gd name="connsiteY2" fmla="*/ 291580 h 641402"/>
                <a:gd name="connsiteX3" fmla="*/ 213831 w 213831"/>
                <a:gd name="connsiteY3" fmla="*/ 0 h 641402"/>
                <a:gd name="connsiteX0" fmla="*/ 0 w 232899"/>
                <a:gd name="connsiteY0" fmla="*/ 565703 h 750836"/>
                <a:gd name="connsiteX1" fmla="*/ 85154 w 232899"/>
                <a:gd name="connsiteY1" fmla="*/ 749738 h 750836"/>
                <a:gd name="connsiteX2" fmla="*/ 139579 w 232899"/>
                <a:gd name="connsiteY2" fmla="*/ 401014 h 750836"/>
                <a:gd name="connsiteX3" fmla="*/ 232899 w 232899"/>
                <a:gd name="connsiteY3" fmla="*/ 0 h 750836"/>
                <a:gd name="connsiteX0" fmla="*/ 0 w 232899"/>
                <a:gd name="connsiteY0" fmla="*/ 565703 h 750836"/>
                <a:gd name="connsiteX1" fmla="*/ 85154 w 232899"/>
                <a:gd name="connsiteY1" fmla="*/ 749738 h 750836"/>
                <a:gd name="connsiteX2" fmla="*/ 139579 w 232899"/>
                <a:gd name="connsiteY2" fmla="*/ 401014 h 750836"/>
                <a:gd name="connsiteX3" fmla="*/ 198370 w 232899"/>
                <a:gd name="connsiteY3" fmla="*/ 140037 h 750836"/>
                <a:gd name="connsiteX4" fmla="*/ 232899 w 232899"/>
                <a:gd name="connsiteY4" fmla="*/ 0 h 750836"/>
                <a:gd name="connsiteX0" fmla="*/ 0 w 249584"/>
                <a:gd name="connsiteY0" fmla="*/ 542253 h 727386"/>
                <a:gd name="connsiteX1" fmla="*/ 85154 w 249584"/>
                <a:gd name="connsiteY1" fmla="*/ 726288 h 727386"/>
                <a:gd name="connsiteX2" fmla="*/ 139579 w 249584"/>
                <a:gd name="connsiteY2" fmla="*/ 377564 h 727386"/>
                <a:gd name="connsiteX3" fmla="*/ 198370 w 249584"/>
                <a:gd name="connsiteY3" fmla="*/ 116587 h 727386"/>
                <a:gd name="connsiteX4" fmla="*/ 249584 w 249584"/>
                <a:gd name="connsiteY4" fmla="*/ 0 h 727386"/>
                <a:gd name="connsiteX0" fmla="*/ 0 w 249584"/>
                <a:gd name="connsiteY0" fmla="*/ 542253 h 727386"/>
                <a:gd name="connsiteX1" fmla="*/ 85154 w 249584"/>
                <a:gd name="connsiteY1" fmla="*/ 726288 h 727386"/>
                <a:gd name="connsiteX2" fmla="*/ 139579 w 249584"/>
                <a:gd name="connsiteY2" fmla="*/ 377564 h 727386"/>
                <a:gd name="connsiteX3" fmla="*/ 170960 w 249584"/>
                <a:gd name="connsiteY3" fmla="*/ 226021 h 727386"/>
                <a:gd name="connsiteX4" fmla="*/ 198370 w 249584"/>
                <a:gd name="connsiteY4" fmla="*/ 116587 h 727386"/>
                <a:gd name="connsiteX5" fmla="*/ 249584 w 249584"/>
                <a:gd name="connsiteY5" fmla="*/ 0 h 727386"/>
                <a:gd name="connsiteX0" fmla="*/ 0 w 249584"/>
                <a:gd name="connsiteY0" fmla="*/ 542253 h 727386"/>
                <a:gd name="connsiteX1" fmla="*/ 85154 w 249584"/>
                <a:gd name="connsiteY1" fmla="*/ 726288 h 727386"/>
                <a:gd name="connsiteX2" fmla="*/ 139579 w 249584"/>
                <a:gd name="connsiteY2" fmla="*/ 377564 h 727386"/>
                <a:gd name="connsiteX3" fmla="*/ 168576 w 249584"/>
                <a:gd name="connsiteY3" fmla="*/ 210387 h 727386"/>
                <a:gd name="connsiteX4" fmla="*/ 198370 w 249584"/>
                <a:gd name="connsiteY4" fmla="*/ 116587 h 727386"/>
                <a:gd name="connsiteX5" fmla="*/ 249584 w 249584"/>
                <a:gd name="connsiteY5" fmla="*/ 0 h 727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584" h="727386">
                  <a:moveTo>
                    <a:pt x="0" y="542253"/>
                  </a:moveTo>
                  <a:cubicBezTo>
                    <a:pt x="8631" y="527328"/>
                    <a:pt x="65863" y="744617"/>
                    <a:pt x="85154" y="726288"/>
                  </a:cubicBezTo>
                  <a:cubicBezTo>
                    <a:pt x="104445" y="707959"/>
                    <a:pt x="125675" y="463547"/>
                    <a:pt x="139579" y="377564"/>
                  </a:cubicBezTo>
                  <a:cubicBezTo>
                    <a:pt x="153483" y="291581"/>
                    <a:pt x="158778" y="253883"/>
                    <a:pt x="168576" y="210387"/>
                  </a:cubicBezTo>
                  <a:cubicBezTo>
                    <a:pt x="178375" y="166891"/>
                    <a:pt x="185266" y="154257"/>
                    <a:pt x="198370" y="116587"/>
                  </a:cubicBezTo>
                  <a:cubicBezTo>
                    <a:pt x="213923" y="49751"/>
                    <a:pt x="243829" y="23339"/>
                    <a:pt x="249584" y="0"/>
                  </a:cubicBezTo>
                </a:path>
              </a:pathLst>
            </a:custGeom>
            <a:noFill/>
            <a:ln w="15875">
              <a:solidFill>
                <a:srgbClr val="BC204B"/>
              </a:solidFill>
              <a:prstDash val="sysDash"/>
              <a:headEnd type="triangle" w="sm" len="med"/>
              <a:tailEnd type="triangle" w="sm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72" name="타원 1371">
            <a:extLst>
              <a:ext uri="{FF2B5EF4-FFF2-40B4-BE49-F238E27FC236}">
                <a16:creationId xmlns:a16="http://schemas.microsoft.com/office/drawing/2014/main" id="{D37B1B03-2855-475A-92F7-167E4B112038}"/>
              </a:ext>
            </a:extLst>
          </p:cNvPr>
          <p:cNvSpPr/>
          <p:nvPr/>
        </p:nvSpPr>
        <p:spPr>
          <a:xfrm>
            <a:off x="4635934" y="3416543"/>
            <a:ext cx="144000" cy="144000"/>
          </a:xfrm>
          <a:prstGeom prst="ellipse">
            <a:avLst/>
          </a:prstGeom>
          <a:solidFill>
            <a:srgbClr val="00A3A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3" name="타원 1372">
            <a:extLst>
              <a:ext uri="{FF2B5EF4-FFF2-40B4-BE49-F238E27FC236}">
                <a16:creationId xmlns:a16="http://schemas.microsoft.com/office/drawing/2014/main" id="{E7FB94FE-8360-40F8-825C-7765948B5550}"/>
              </a:ext>
            </a:extLst>
          </p:cNvPr>
          <p:cNvSpPr/>
          <p:nvPr/>
        </p:nvSpPr>
        <p:spPr>
          <a:xfrm>
            <a:off x="4185885" y="3099503"/>
            <a:ext cx="144000" cy="144000"/>
          </a:xfrm>
          <a:prstGeom prst="ellipse">
            <a:avLst/>
          </a:prstGeom>
          <a:solidFill>
            <a:srgbClr val="F68D2E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4" name="타원 1373">
            <a:extLst>
              <a:ext uri="{FF2B5EF4-FFF2-40B4-BE49-F238E27FC236}">
                <a16:creationId xmlns:a16="http://schemas.microsoft.com/office/drawing/2014/main" id="{F5F92015-CB71-41D6-843B-AC9D3E74F42C}"/>
              </a:ext>
            </a:extLst>
          </p:cNvPr>
          <p:cNvSpPr/>
          <p:nvPr/>
        </p:nvSpPr>
        <p:spPr>
          <a:xfrm>
            <a:off x="4292547" y="3268261"/>
            <a:ext cx="144000" cy="144000"/>
          </a:xfrm>
          <a:prstGeom prst="ellipse">
            <a:avLst/>
          </a:prstGeom>
          <a:solidFill>
            <a:srgbClr val="0091DA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5" name="타원 1374">
            <a:extLst>
              <a:ext uri="{FF2B5EF4-FFF2-40B4-BE49-F238E27FC236}">
                <a16:creationId xmlns:a16="http://schemas.microsoft.com/office/drawing/2014/main" id="{2D61F393-534C-4C16-9844-EEE8A78CCC3D}"/>
              </a:ext>
            </a:extLst>
          </p:cNvPr>
          <p:cNvSpPr/>
          <p:nvPr/>
        </p:nvSpPr>
        <p:spPr>
          <a:xfrm>
            <a:off x="3028095" y="3001107"/>
            <a:ext cx="144000" cy="144000"/>
          </a:xfrm>
          <a:prstGeom prst="ellipse">
            <a:avLst/>
          </a:prstGeom>
          <a:solidFill>
            <a:srgbClr val="EAAA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6" name="타원 1375">
            <a:extLst>
              <a:ext uri="{FF2B5EF4-FFF2-40B4-BE49-F238E27FC236}">
                <a16:creationId xmlns:a16="http://schemas.microsoft.com/office/drawing/2014/main" id="{2FD63945-6DCC-4012-8FF4-7CC99E84D06D}"/>
              </a:ext>
            </a:extLst>
          </p:cNvPr>
          <p:cNvSpPr/>
          <p:nvPr/>
        </p:nvSpPr>
        <p:spPr>
          <a:xfrm>
            <a:off x="3141440" y="3094752"/>
            <a:ext cx="144000" cy="144000"/>
          </a:xfrm>
          <a:prstGeom prst="ellipse">
            <a:avLst/>
          </a:prstGeom>
          <a:solidFill>
            <a:srgbClr val="EAAA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7" name="타원 1376">
            <a:extLst>
              <a:ext uri="{FF2B5EF4-FFF2-40B4-BE49-F238E27FC236}">
                <a16:creationId xmlns:a16="http://schemas.microsoft.com/office/drawing/2014/main" id="{0AEB65AF-64BE-414B-8788-0B22E12FA871}"/>
              </a:ext>
            </a:extLst>
          </p:cNvPr>
          <p:cNvSpPr/>
          <p:nvPr/>
        </p:nvSpPr>
        <p:spPr>
          <a:xfrm>
            <a:off x="3159468" y="3317632"/>
            <a:ext cx="144000" cy="144000"/>
          </a:xfrm>
          <a:prstGeom prst="ellipse">
            <a:avLst/>
          </a:prstGeom>
          <a:solidFill>
            <a:srgbClr val="009A44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8" name="타원 1377">
            <a:extLst>
              <a:ext uri="{FF2B5EF4-FFF2-40B4-BE49-F238E27FC236}">
                <a16:creationId xmlns:a16="http://schemas.microsoft.com/office/drawing/2014/main" id="{127DD250-D2E1-4894-B735-D3F6A60120E7}"/>
              </a:ext>
            </a:extLst>
          </p:cNvPr>
          <p:cNvSpPr/>
          <p:nvPr/>
        </p:nvSpPr>
        <p:spPr>
          <a:xfrm>
            <a:off x="3255984" y="3394860"/>
            <a:ext cx="144000" cy="144000"/>
          </a:xfrm>
          <a:prstGeom prst="ellipse">
            <a:avLst/>
          </a:prstGeom>
          <a:solidFill>
            <a:srgbClr val="009A44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9" name="타원 1378">
            <a:extLst>
              <a:ext uri="{FF2B5EF4-FFF2-40B4-BE49-F238E27FC236}">
                <a16:creationId xmlns:a16="http://schemas.microsoft.com/office/drawing/2014/main" id="{02124874-5DE6-4F21-BF99-3E1DC2B8D02A}"/>
              </a:ext>
            </a:extLst>
          </p:cNvPr>
          <p:cNvSpPr/>
          <p:nvPr/>
        </p:nvSpPr>
        <p:spPr>
          <a:xfrm>
            <a:off x="5308810" y="2686176"/>
            <a:ext cx="144000" cy="144000"/>
          </a:xfrm>
          <a:prstGeom prst="ellipse">
            <a:avLst/>
          </a:prstGeom>
          <a:solidFill>
            <a:srgbClr val="BC204B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0" name="타원 1379">
            <a:extLst>
              <a:ext uri="{FF2B5EF4-FFF2-40B4-BE49-F238E27FC236}">
                <a16:creationId xmlns:a16="http://schemas.microsoft.com/office/drawing/2014/main" id="{92F5680D-2283-4D2E-9CA6-38CD86D687F6}"/>
              </a:ext>
            </a:extLst>
          </p:cNvPr>
          <p:cNvSpPr/>
          <p:nvPr/>
        </p:nvSpPr>
        <p:spPr>
          <a:xfrm>
            <a:off x="5458228" y="2718674"/>
            <a:ext cx="144000" cy="144000"/>
          </a:xfrm>
          <a:prstGeom prst="ellipse">
            <a:avLst/>
          </a:prstGeom>
          <a:solidFill>
            <a:srgbClr val="BC204B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1" name="타원 1380">
            <a:extLst>
              <a:ext uri="{FF2B5EF4-FFF2-40B4-BE49-F238E27FC236}">
                <a16:creationId xmlns:a16="http://schemas.microsoft.com/office/drawing/2014/main" id="{FC132770-7500-498B-B825-5DBC4204EBAB}"/>
              </a:ext>
            </a:extLst>
          </p:cNvPr>
          <p:cNvSpPr/>
          <p:nvPr/>
        </p:nvSpPr>
        <p:spPr>
          <a:xfrm>
            <a:off x="4450781" y="3256392"/>
            <a:ext cx="144000" cy="144000"/>
          </a:xfrm>
          <a:prstGeom prst="ellipse">
            <a:avLst/>
          </a:prstGeom>
          <a:solidFill>
            <a:srgbClr val="00A3A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altLang="ko-KR" sz="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ko-KR" altLang="en-US" sz="6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2" name="타원 1381">
            <a:extLst>
              <a:ext uri="{FF2B5EF4-FFF2-40B4-BE49-F238E27FC236}">
                <a16:creationId xmlns:a16="http://schemas.microsoft.com/office/drawing/2014/main" id="{F9C2BA31-A1D3-414F-B390-D8A8DBFA5B1B}"/>
              </a:ext>
            </a:extLst>
          </p:cNvPr>
          <p:cNvSpPr/>
          <p:nvPr/>
        </p:nvSpPr>
        <p:spPr>
          <a:xfrm>
            <a:off x="4569013" y="3297731"/>
            <a:ext cx="144000" cy="144000"/>
          </a:xfrm>
          <a:prstGeom prst="ellipse">
            <a:avLst/>
          </a:prstGeom>
          <a:solidFill>
            <a:srgbClr val="00A3A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/>
          </a:bodyPr>
          <a:lstStyle/>
          <a:p>
            <a:pPr algn="ctr"/>
            <a:r>
              <a:rPr lang="en-US" altLang="ko-KR" sz="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endParaRPr lang="ko-KR" altLang="en-US" sz="6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3" name="TextBox 1382">
            <a:extLst>
              <a:ext uri="{FF2B5EF4-FFF2-40B4-BE49-F238E27FC236}">
                <a16:creationId xmlns:a16="http://schemas.microsoft.com/office/drawing/2014/main" id="{D2E2DD99-480A-4E86-AF6D-303E38563511}"/>
              </a:ext>
            </a:extLst>
          </p:cNvPr>
          <p:cNvSpPr txBox="1"/>
          <p:nvPr/>
        </p:nvSpPr>
        <p:spPr>
          <a:xfrm>
            <a:off x="2185009" y="2894028"/>
            <a:ext cx="612000" cy="10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Qatar</a:t>
            </a:r>
            <a:endParaRPr lang="ko-KR" altLang="en-US" sz="800" b="1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4" name="TextBox 1383">
            <a:extLst>
              <a:ext uri="{FF2B5EF4-FFF2-40B4-BE49-F238E27FC236}">
                <a16:creationId xmlns:a16="http://schemas.microsoft.com/office/drawing/2014/main" id="{83F68C75-041D-4478-8CB7-8265B27B668C}"/>
              </a:ext>
            </a:extLst>
          </p:cNvPr>
          <p:cNvSpPr txBox="1"/>
          <p:nvPr/>
        </p:nvSpPr>
        <p:spPr>
          <a:xfrm>
            <a:off x="2330540" y="3103664"/>
            <a:ext cx="612000" cy="10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Oman</a:t>
            </a:r>
            <a:endParaRPr lang="ko-KR" altLang="en-US" sz="800" b="1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6" name="TextBox 1385">
            <a:extLst>
              <a:ext uri="{FF2B5EF4-FFF2-40B4-BE49-F238E27FC236}">
                <a16:creationId xmlns:a16="http://schemas.microsoft.com/office/drawing/2014/main" id="{579EED7F-B4B2-4AC2-B6C6-D33C0FDDF6F4}"/>
              </a:ext>
            </a:extLst>
          </p:cNvPr>
          <p:cNvSpPr txBox="1"/>
          <p:nvPr/>
        </p:nvSpPr>
        <p:spPr>
          <a:xfrm>
            <a:off x="3600974" y="3492130"/>
            <a:ext cx="612000" cy="10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Indonesia</a:t>
            </a:r>
            <a:endParaRPr lang="ko-KR" altLang="en-US" sz="800" b="1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7" name="TextBox 1386">
            <a:extLst>
              <a:ext uri="{FF2B5EF4-FFF2-40B4-BE49-F238E27FC236}">
                <a16:creationId xmlns:a16="http://schemas.microsoft.com/office/drawing/2014/main" id="{61D8830D-C847-47B1-8802-63E10569A720}"/>
              </a:ext>
            </a:extLst>
          </p:cNvPr>
          <p:cNvSpPr txBox="1"/>
          <p:nvPr/>
        </p:nvSpPr>
        <p:spPr>
          <a:xfrm>
            <a:off x="3725858" y="2589353"/>
            <a:ext cx="612000" cy="10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Korea</a:t>
            </a:r>
            <a:endParaRPr lang="ko-KR" altLang="en-US" sz="800" b="1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8" name="TextBox 1387">
            <a:extLst>
              <a:ext uri="{FF2B5EF4-FFF2-40B4-BE49-F238E27FC236}">
                <a16:creationId xmlns:a16="http://schemas.microsoft.com/office/drawing/2014/main" id="{3F95A20D-0106-40A0-805A-429B6E259784}"/>
              </a:ext>
            </a:extLst>
          </p:cNvPr>
          <p:cNvSpPr txBox="1"/>
          <p:nvPr/>
        </p:nvSpPr>
        <p:spPr>
          <a:xfrm>
            <a:off x="4393350" y="3776096"/>
            <a:ext cx="612000" cy="10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</a:t>
            </a:r>
            <a:endParaRPr lang="ko-KR" altLang="en-US" sz="800" b="1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9" name="TextBox 1388">
            <a:extLst>
              <a:ext uri="{FF2B5EF4-FFF2-40B4-BE49-F238E27FC236}">
                <a16:creationId xmlns:a16="http://schemas.microsoft.com/office/drawing/2014/main" id="{97DD7796-1033-4ADB-9F7B-B4FC0984F301}"/>
              </a:ext>
            </a:extLst>
          </p:cNvPr>
          <p:cNvSpPr txBox="1"/>
          <p:nvPr/>
        </p:nvSpPr>
        <p:spPr>
          <a:xfrm>
            <a:off x="4367214" y="2798797"/>
            <a:ext cx="612000" cy="10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Japan</a:t>
            </a:r>
            <a:endParaRPr lang="ko-KR" altLang="en-US" sz="800" b="1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90" name="TextBox 1389">
            <a:extLst>
              <a:ext uri="{FF2B5EF4-FFF2-40B4-BE49-F238E27FC236}">
                <a16:creationId xmlns:a16="http://schemas.microsoft.com/office/drawing/2014/main" id="{BD69D670-15E6-4869-A145-22C4BBFAE88E}"/>
              </a:ext>
            </a:extLst>
          </p:cNvPr>
          <p:cNvSpPr txBox="1"/>
          <p:nvPr/>
        </p:nvSpPr>
        <p:spPr>
          <a:xfrm>
            <a:off x="6463576" y="2885640"/>
            <a:ext cx="612000" cy="10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</a:t>
            </a:r>
            <a:endParaRPr lang="ko-KR" altLang="en-US" sz="800" b="1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91" name="TextBox 1390">
            <a:extLst>
              <a:ext uri="{FF2B5EF4-FFF2-40B4-BE49-F238E27FC236}">
                <a16:creationId xmlns:a16="http://schemas.microsoft.com/office/drawing/2014/main" id="{9EB96EF8-AC2A-48AC-ACC2-876489A4A599}"/>
              </a:ext>
            </a:extLst>
          </p:cNvPr>
          <p:cNvSpPr txBox="1"/>
          <p:nvPr/>
        </p:nvSpPr>
        <p:spPr>
          <a:xfrm>
            <a:off x="7906645" y="2715481"/>
            <a:ext cx="612000" cy="10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Europe</a:t>
            </a:r>
            <a:endParaRPr lang="ko-KR" altLang="en-US" sz="800" b="1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93" name="타원 1392">
            <a:extLst>
              <a:ext uri="{FF2B5EF4-FFF2-40B4-BE49-F238E27FC236}">
                <a16:creationId xmlns:a16="http://schemas.microsoft.com/office/drawing/2014/main" id="{D9BA10E5-DBC3-4E11-AB44-695C52C18CE5}"/>
              </a:ext>
            </a:extLst>
          </p:cNvPr>
          <p:cNvSpPr/>
          <p:nvPr/>
        </p:nvSpPr>
        <p:spPr>
          <a:xfrm>
            <a:off x="566570" y="4309007"/>
            <a:ext cx="108000" cy="108000"/>
          </a:xfrm>
          <a:prstGeom prst="ellipse">
            <a:avLst/>
          </a:prstGeom>
          <a:solidFill>
            <a:srgbClr val="F68D2E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0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</a:rPr>
              <a:t>1</a:t>
            </a:r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94" name="타원 1393">
            <a:extLst>
              <a:ext uri="{FF2B5EF4-FFF2-40B4-BE49-F238E27FC236}">
                <a16:creationId xmlns:a16="http://schemas.microsoft.com/office/drawing/2014/main" id="{5D642960-CA75-455A-9902-DDDD0359AA0E}"/>
              </a:ext>
            </a:extLst>
          </p:cNvPr>
          <p:cNvSpPr/>
          <p:nvPr/>
        </p:nvSpPr>
        <p:spPr>
          <a:xfrm>
            <a:off x="566570" y="4429674"/>
            <a:ext cx="108000" cy="108000"/>
          </a:xfrm>
          <a:prstGeom prst="ellipse">
            <a:avLst/>
          </a:prstGeom>
          <a:solidFill>
            <a:srgbClr val="0091DA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0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</a:rPr>
              <a:t>2</a:t>
            </a:r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95" name="타원 1394">
            <a:extLst>
              <a:ext uri="{FF2B5EF4-FFF2-40B4-BE49-F238E27FC236}">
                <a16:creationId xmlns:a16="http://schemas.microsoft.com/office/drawing/2014/main" id="{8F820AFC-DCB9-4542-9114-B69FCDE64C2D}"/>
              </a:ext>
            </a:extLst>
          </p:cNvPr>
          <p:cNvSpPr/>
          <p:nvPr/>
        </p:nvSpPr>
        <p:spPr>
          <a:xfrm>
            <a:off x="566570" y="4549726"/>
            <a:ext cx="108000" cy="108000"/>
          </a:xfrm>
          <a:prstGeom prst="ellipse">
            <a:avLst/>
          </a:prstGeom>
          <a:solidFill>
            <a:srgbClr val="00A3A1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0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</a:rPr>
              <a:t>3</a:t>
            </a:r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96" name="타원 1395">
            <a:extLst>
              <a:ext uri="{FF2B5EF4-FFF2-40B4-BE49-F238E27FC236}">
                <a16:creationId xmlns:a16="http://schemas.microsoft.com/office/drawing/2014/main" id="{A69B8B60-617D-4850-A5F2-E77705D62BE3}"/>
              </a:ext>
            </a:extLst>
          </p:cNvPr>
          <p:cNvSpPr/>
          <p:nvPr/>
        </p:nvSpPr>
        <p:spPr>
          <a:xfrm>
            <a:off x="566570" y="4670393"/>
            <a:ext cx="108000" cy="108000"/>
          </a:xfrm>
          <a:prstGeom prst="ellipse">
            <a:avLst/>
          </a:prstGeom>
          <a:solidFill>
            <a:srgbClr val="EAAA00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0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</a:rPr>
              <a:t>4</a:t>
            </a:r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97" name="타원 1396">
            <a:extLst>
              <a:ext uri="{FF2B5EF4-FFF2-40B4-BE49-F238E27FC236}">
                <a16:creationId xmlns:a16="http://schemas.microsoft.com/office/drawing/2014/main" id="{D5C0225B-5E2A-42CD-935C-5E4963C40962}"/>
              </a:ext>
            </a:extLst>
          </p:cNvPr>
          <p:cNvSpPr/>
          <p:nvPr/>
        </p:nvSpPr>
        <p:spPr>
          <a:xfrm>
            <a:off x="566570" y="4791060"/>
            <a:ext cx="108000" cy="108000"/>
          </a:xfrm>
          <a:prstGeom prst="ellipse">
            <a:avLst/>
          </a:prstGeom>
          <a:solidFill>
            <a:srgbClr val="EAAA00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0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</a:rPr>
              <a:t>5</a:t>
            </a:r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98" name="타원 1397">
            <a:extLst>
              <a:ext uri="{FF2B5EF4-FFF2-40B4-BE49-F238E27FC236}">
                <a16:creationId xmlns:a16="http://schemas.microsoft.com/office/drawing/2014/main" id="{06D8D563-2CB2-44CE-89E8-C56FFB058A56}"/>
              </a:ext>
            </a:extLst>
          </p:cNvPr>
          <p:cNvSpPr/>
          <p:nvPr/>
        </p:nvSpPr>
        <p:spPr>
          <a:xfrm>
            <a:off x="566570" y="4911727"/>
            <a:ext cx="108000" cy="108000"/>
          </a:xfrm>
          <a:prstGeom prst="ellipse">
            <a:avLst/>
          </a:prstGeom>
          <a:solidFill>
            <a:srgbClr val="009A44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0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</a:rPr>
              <a:t>6</a:t>
            </a:r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99" name="타원 1398">
            <a:extLst>
              <a:ext uri="{FF2B5EF4-FFF2-40B4-BE49-F238E27FC236}">
                <a16:creationId xmlns:a16="http://schemas.microsoft.com/office/drawing/2014/main" id="{A1FBC899-D98D-4613-ACB8-F00FF53FD7C8}"/>
              </a:ext>
            </a:extLst>
          </p:cNvPr>
          <p:cNvSpPr/>
          <p:nvPr/>
        </p:nvSpPr>
        <p:spPr>
          <a:xfrm>
            <a:off x="566570" y="5032394"/>
            <a:ext cx="108000" cy="108000"/>
          </a:xfrm>
          <a:prstGeom prst="ellipse">
            <a:avLst/>
          </a:prstGeom>
          <a:solidFill>
            <a:srgbClr val="009A44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0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</a:rPr>
              <a:t>7</a:t>
            </a:r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00" name="타원 1399">
            <a:extLst>
              <a:ext uri="{FF2B5EF4-FFF2-40B4-BE49-F238E27FC236}">
                <a16:creationId xmlns:a16="http://schemas.microsoft.com/office/drawing/2014/main" id="{86ECE87C-0AF8-48DD-B071-D51B0282D8C4}"/>
              </a:ext>
            </a:extLst>
          </p:cNvPr>
          <p:cNvSpPr/>
          <p:nvPr/>
        </p:nvSpPr>
        <p:spPr>
          <a:xfrm>
            <a:off x="566570" y="5153061"/>
            <a:ext cx="108000" cy="108000"/>
          </a:xfrm>
          <a:prstGeom prst="ellipse">
            <a:avLst/>
          </a:prstGeom>
          <a:solidFill>
            <a:srgbClr val="BC204B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0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</a:rPr>
              <a:t>8</a:t>
            </a:r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01" name="타원 1400">
            <a:extLst>
              <a:ext uri="{FF2B5EF4-FFF2-40B4-BE49-F238E27FC236}">
                <a16:creationId xmlns:a16="http://schemas.microsoft.com/office/drawing/2014/main" id="{007E88F0-8EF5-4B4D-8DC9-EA356E90E943}"/>
              </a:ext>
            </a:extLst>
          </p:cNvPr>
          <p:cNvSpPr/>
          <p:nvPr/>
        </p:nvSpPr>
        <p:spPr>
          <a:xfrm>
            <a:off x="566570" y="5273728"/>
            <a:ext cx="108000" cy="108000"/>
          </a:xfrm>
          <a:prstGeom prst="ellipse">
            <a:avLst/>
          </a:prstGeom>
          <a:solidFill>
            <a:srgbClr val="BC204B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70000" lnSpcReduction="20000"/>
          </a:bodyPr>
          <a:lstStyle/>
          <a:p>
            <a:pPr algn="ctr"/>
            <a:r>
              <a:rPr lang="en-US" altLang="ko-KR" sz="900">
                <a:solidFill>
                  <a:schemeClr val="bg1"/>
                </a:solidFill>
              </a:rPr>
              <a:t>9</a:t>
            </a:r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02" name="타원 1401">
            <a:extLst>
              <a:ext uri="{FF2B5EF4-FFF2-40B4-BE49-F238E27FC236}">
                <a16:creationId xmlns:a16="http://schemas.microsoft.com/office/drawing/2014/main" id="{DC13C1A2-94E9-45B4-BE46-471241C3B810}"/>
              </a:ext>
            </a:extLst>
          </p:cNvPr>
          <p:cNvSpPr/>
          <p:nvPr/>
        </p:nvSpPr>
        <p:spPr>
          <a:xfrm>
            <a:off x="566570" y="5394395"/>
            <a:ext cx="108000" cy="108000"/>
          </a:xfrm>
          <a:prstGeom prst="ellipse">
            <a:avLst/>
          </a:prstGeom>
          <a:solidFill>
            <a:srgbClr val="00A3A1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10000"/>
          </a:bodyPr>
          <a:lstStyle/>
          <a:p>
            <a:pPr algn="ctr"/>
            <a:r>
              <a:rPr lang="en-US" altLang="ko-KR" sz="600">
                <a:solidFill>
                  <a:schemeClr val="bg1"/>
                </a:solidFill>
              </a:rPr>
              <a:t>10</a:t>
            </a:r>
            <a:endParaRPr lang="ko-KR" altLang="en-US" sz="600" err="1">
              <a:solidFill>
                <a:schemeClr val="bg1"/>
              </a:solidFill>
            </a:endParaRPr>
          </a:p>
        </p:txBody>
      </p:sp>
      <p:sp>
        <p:nvSpPr>
          <p:cNvPr id="1403" name="타원 1402">
            <a:extLst>
              <a:ext uri="{FF2B5EF4-FFF2-40B4-BE49-F238E27FC236}">
                <a16:creationId xmlns:a16="http://schemas.microsoft.com/office/drawing/2014/main" id="{B1B4EC44-F052-46FF-9F3A-A4CC301D9B3F}"/>
              </a:ext>
            </a:extLst>
          </p:cNvPr>
          <p:cNvSpPr/>
          <p:nvPr/>
        </p:nvSpPr>
        <p:spPr>
          <a:xfrm>
            <a:off x="566570" y="5515059"/>
            <a:ext cx="108000" cy="108000"/>
          </a:xfrm>
          <a:prstGeom prst="ellipse">
            <a:avLst/>
          </a:prstGeom>
          <a:solidFill>
            <a:srgbClr val="00A3A1"/>
          </a:solidFill>
          <a:ln w="31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rmAutofit fontScale="85000" lnSpcReduction="10000"/>
          </a:bodyPr>
          <a:lstStyle/>
          <a:p>
            <a:pPr algn="ctr"/>
            <a:r>
              <a:rPr lang="en-US" altLang="ko-KR" sz="600">
                <a:solidFill>
                  <a:schemeClr val="bg1"/>
                </a:solidFill>
              </a:rPr>
              <a:t>11</a:t>
            </a:r>
            <a:endParaRPr lang="ko-KR" altLang="en-US" sz="600" err="1">
              <a:solidFill>
                <a:schemeClr val="bg1"/>
              </a:solidFill>
            </a:endParaRPr>
          </a:p>
        </p:txBody>
      </p:sp>
      <p:graphicFrame>
        <p:nvGraphicFramePr>
          <p:cNvPr id="1405" name="표 1404">
            <a:extLst>
              <a:ext uri="{FF2B5EF4-FFF2-40B4-BE49-F238E27FC236}">
                <a16:creationId xmlns:a16="http://schemas.microsoft.com/office/drawing/2014/main" id="{ED98CC81-23F7-45F7-AD45-CEFC4AD44990}"/>
              </a:ext>
            </a:extLst>
          </p:cNvPr>
          <p:cNvGraphicFramePr>
            <a:graphicFrameLocks noGrp="1"/>
          </p:cNvGraphicFramePr>
          <p:nvPr/>
        </p:nvGraphicFramePr>
        <p:xfrm>
          <a:off x="8571765" y="3433469"/>
          <a:ext cx="848785" cy="602344"/>
        </p:xfrm>
        <a:graphic>
          <a:graphicData uri="http://schemas.openxmlformats.org/drawingml/2006/table">
            <a:tbl>
              <a:tblPr/>
              <a:tblGrid>
                <a:gridCol w="260600">
                  <a:extLst>
                    <a:ext uri="{9D8B030D-6E8A-4147-A177-3AD203B41FA5}">
                      <a16:colId xmlns:a16="http://schemas.microsoft.com/office/drawing/2014/main" val="2995260301"/>
                    </a:ext>
                  </a:extLst>
                </a:gridCol>
                <a:gridCol w="588185">
                  <a:extLst>
                    <a:ext uri="{9D8B030D-6E8A-4147-A177-3AD203B41FA5}">
                      <a16:colId xmlns:a16="http://schemas.microsoft.com/office/drawing/2014/main" val="606768719"/>
                    </a:ext>
                  </a:extLst>
                </a:gridCol>
              </a:tblGrid>
              <a:tr h="144000">
                <a:tc gridSpan="2"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Legend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865921"/>
                  </a:ext>
                </a:extLst>
              </a:tr>
              <a:tr h="22917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양하지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7867135"/>
                  </a:ext>
                </a:extLst>
              </a:tr>
              <a:tr h="22917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선적지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6463693"/>
                  </a:ext>
                </a:extLst>
              </a:tr>
            </a:tbl>
          </a:graphicData>
        </a:graphic>
      </p:graphicFrame>
      <p:grpSp>
        <p:nvGrpSpPr>
          <p:cNvPr id="1410" name="그룹 1409">
            <a:extLst>
              <a:ext uri="{FF2B5EF4-FFF2-40B4-BE49-F238E27FC236}">
                <a16:creationId xmlns:a16="http://schemas.microsoft.com/office/drawing/2014/main" id="{52B37513-6DD2-4136-8E36-CEF45C6DD090}"/>
              </a:ext>
            </a:extLst>
          </p:cNvPr>
          <p:cNvGrpSpPr/>
          <p:nvPr/>
        </p:nvGrpSpPr>
        <p:grpSpPr>
          <a:xfrm>
            <a:off x="8628289" y="3598784"/>
            <a:ext cx="126000" cy="180000"/>
            <a:chOff x="8640989" y="3770863"/>
            <a:chExt cx="108000" cy="144000"/>
          </a:xfrm>
        </p:grpSpPr>
        <p:sp>
          <p:nvSpPr>
            <p:cNvPr id="1408" name="Freeform 94">
              <a:extLst>
                <a:ext uri="{FF2B5EF4-FFF2-40B4-BE49-F238E27FC236}">
                  <a16:creationId xmlns:a16="http://schemas.microsoft.com/office/drawing/2014/main" id="{CE35E454-5751-4F8C-BD01-F3F0C61A2F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40989" y="3770863"/>
              <a:ext cx="108000" cy="144000"/>
            </a:xfrm>
            <a:custGeom>
              <a:avLst/>
              <a:gdLst/>
              <a:ahLst/>
              <a:cxnLst>
                <a:cxn ang="0">
                  <a:pos x="256" y="128"/>
                </a:cxn>
                <a:cxn ang="0">
                  <a:pos x="254" y="102"/>
                </a:cxn>
                <a:cxn ang="0">
                  <a:pos x="246" y="78"/>
                </a:cxn>
                <a:cxn ang="0">
                  <a:pos x="234" y="56"/>
                </a:cxn>
                <a:cxn ang="0">
                  <a:pos x="200" y="22"/>
                </a:cxn>
                <a:cxn ang="0">
                  <a:pos x="178" y="10"/>
                </a:cxn>
                <a:cxn ang="0">
                  <a:pos x="154" y="2"/>
                </a:cxn>
                <a:cxn ang="0">
                  <a:pos x="128" y="0"/>
                </a:cxn>
                <a:cxn ang="0">
                  <a:pos x="114" y="0"/>
                </a:cxn>
                <a:cxn ang="0">
                  <a:pos x="90" y="6"/>
                </a:cxn>
                <a:cxn ang="0">
                  <a:pos x="66" y="16"/>
                </a:cxn>
                <a:cxn ang="0">
                  <a:pos x="38" y="38"/>
                </a:cxn>
                <a:cxn ang="0">
                  <a:pos x="16" y="66"/>
                </a:cxn>
                <a:cxn ang="0">
                  <a:pos x="6" y="90"/>
                </a:cxn>
                <a:cxn ang="0">
                  <a:pos x="0" y="114"/>
                </a:cxn>
                <a:cxn ang="0">
                  <a:pos x="0" y="128"/>
                </a:cxn>
                <a:cxn ang="0">
                  <a:pos x="4" y="162"/>
                </a:cxn>
                <a:cxn ang="0">
                  <a:pos x="18" y="192"/>
                </a:cxn>
                <a:cxn ang="0">
                  <a:pos x="128" y="384"/>
                </a:cxn>
                <a:cxn ang="0">
                  <a:pos x="238" y="192"/>
                </a:cxn>
                <a:cxn ang="0">
                  <a:pos x="246" y="178"/>
                </a:cxn>
                <a:cxn ang="0">
                  <a:pos x="254" y="146"/>
                </a:cxn>
                <a:cxn ang="0">
                  <a:pos x="256" y="128"/>
                </a:cxn>
                <a:cxn ang="0">
                  <a:pos x="128" y="210"/>
                </a:cxn>
                <a:cxn ang="0">
                  <a:pos x="96" y="204"/>
                </a:cxn>
                <a:cxn ang="0">
                  <a:pos x="70" y="186"/>
                </a:cxn>
                <a:cxn ang="0">
                  <a:pos x="52" y="160"/>
                </a:cxn>
                <a:cxn ang="0">
                  <a:pos x="46" y="128"/>
                </a:cxn>
                <a:cxn ang="0">
                  <a:pos x="48" y="112"/>
                </a:cxn>
                <a:cxn ang="0">
                  <a:pos x="60" y="82"/>
                </a:cxn>
                <a:cxn ang="0">
                  <a:pos x="82" y="60"/>
                </a:cxn>
                <a:cxn ang="0">
                  <a:pos x="112" y="48"/>
                </a:cxn>
                <a:cxn ang="0">
                  <a:pos x="128" y="46"/>
                </a:cxn>
                <a:cxn ang="0">
                  <a:pos x="160" y="52"/>
                </a:cxn>
                <a:cxn ang="0">
                  <a:pos x="186" y="70"/>
                </a:cxn>
                <a:cxn ang="0">
                  <a:pos x="204" y="96"/>
                </a:cxn>
                <a:cxn ang="0">
                  <a:pos x="210" y="128"/>
                </a:cxn>
                <a:cxn ang="0">
                  <a:pos x="208" y="144"/>
                </a:cxn>
                <a:cxn ang="0">
                  <a:pos x="196" y="174"/>
                </a:cxn>
                <a:cxn ang="0">
                  <a:pos x="174" y="196"/>
                </a:cxn>
                <a:cxn ang="0">
                  <a:pos x="144" y="208"/>
                </a:cxn>
                <a:cxn ang="0">
                  <a:pos x="128" y="210"/>
                </a:cxn>
              </a:cxnLst>
              <a:rect l="0" t="0" r="r" b="b"/>
              <a:pathLst>
                <a:path w="256" h="384">
                  <a:moveTo>
                    <a:pt x="256" y="128"/>
                  </a:moveTo>
                  <a:lnTo>
                    <a:pt x="256" y="128"/>
                  </a:lnTo>
                  <a:lnTo>
                    <a:pt x="256" y="114"/>
                  </a:lnTo>
                  <a:lnTo>
                    <a:pt x="254" y="102"/>
                  </a:lnTo>
                  <a:lnTo>
                    <a:pt x="250" y="90"/>
                  </a:lnTo>
                  <a:lnTo>
                    <a:pt x="246" y="78"/>
                  </a:lnTo>
                  <a:lnTo>
                    <a:pt x="240" y="66"/>
                  </a:lnTo>
                  <a:lnTo>
                    <a:pt x="234" y="56"/>
                  </a:lnTo>
                  <a:lnTo>
                    <a:pt x="218" y="38"/>
                  </a:lnTo>
                  <a:lnTo>
                    <a:pt x="200" y="22"/>
                  </a:lnTo>
                  <a:lnTo>
                    <a:pt x="190" y="16"/>
                  </a:lnTo>
                  <a:lnTo>
                    <a:pt x="178" y="10"/>
                  </a:lnTo>
                  <a:lnTo>
                    <a:pt x="166" y="6"/>
                  </a:lnTo>
                  <a:lnTo>
                    <a:pt x="154" y="2"/>
                  </a:lnTo>
                  <a:lnTo>
                    <a:pt x="142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14" y="0"/>
                  </a:lnTo>
                  <a:lnTo>
                    <a:pt x="102" y="2"/>
                  </a:lnTo>
                  <a:lnTo>
                    <a:pt x="90" y="6"/>
                  </a:lnTo>
                  <a:lnTo>
                    <a:pt x="78" y="10"/>
                  </a:lnTo>
                  <a:lnTo>
                    <a:pt x="66" y="16"/>
                  </a:lnTo>
                  <a:lnTo>
                    <a:pt x="56" y="22"/>
                  </a:lnTo>
                  <a:lnTo>
                    <a:pt x="38" y="38"/>
                  </a:lnTo>
                  <a:lnTo>
                    <a:pt x="22" y="56"/>
                  </a:lnTo>
                  <a:lnTo>
                    <a:pt x="16" y="66"/>
                  </a:lnTo>
                  <a:lnTo>
                    <a:pt x="10" y="78"/>
                  </a:lnTo>
                  <a:lnTo>
                    <a:pt x="6" y="90"/>
                  </a:lnTo>
                  <a:lnTo>
                    <a:pt x="2" y="102"/>
                  </a:lnTo>
                  <a:lnTo>
                    <a:pt x="0" y="114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2" y="146"/>
                  </a:lnTo>
                  <a:lnTo>
                    <a:pt x="4" y="162"/>
                  </a:lnTo>
                  <a:lnTo>
                    <a:pt x="10" y="178"/>
                  </a:lnTo>
                  <a:lnTo>
                    <a:pt x="18" y="192"/>
                  </a:lnTo>
                  <a:lnTo>
                    <a:pt x="18" y="192"/>
                  </a:lnTo>
                  <a:lnTo>
                    <a:pt x="128" y="384"/>
                  </a:lnTo>
                  <a:lnTo>
                    <a:pt x="238" y="192"/>
                  </a:lnTo>
                  <a:lnTo>
                    <a:pt x="238" y="192"/>
                  </a:lnTo>
                  <a:lnTo>
                    <a:pt x="238" y="192"/>
                  </a:lnTo>
                  <a:lnTo>
                    <a:pt x="246" y="178"/>
                  </a:lnTo>
                  <a:lnTo>
                    <a:pt x="252" y="162"/>
                  </a:lnTo>
                  <a:lnTo>
                    <a:pt x="254" y="146"/>
                  </a:lnTo>
                  <a:lnTo>
                    <a:pt x="256" y="128"/>
                  </a:lnTo>
                  <a:lnTo>
                    <a:pt x="256" y="128"/>
                  </a:lnTo>
                  <a:close/>
                  <a:moveTo>
                    <a:pt x="128" y="210"/>
                  </a:moveTo>
                  <a:lnTo>
                    <a:pt x="128" y="210"/>
                  </a:lnTo>
                  <a:lnTo>
                    <a:pt x="112" y="208"/>
                  </a:lnTo>
                  <a:lnTo>
                    <a:pt x="96" y="204"/>
                  </a:lnTo>
                  <a:lnTo>
                    <a:pt x="82" y="196"/>
                  </a:lnTo>
                  <a:lnTo>
                    <a:pt x="70" y="186"/>
                  </a:lnTo>
                  <a:lnTo>
                    <a:pt x="60" y="174"/>
                  </a:lnTo>
                  <a:lnTo>
                    <a:pt x="52" y="160"/>
                  </a:lnTo>
                  <a:lnTo>
                    <a:pt x="48" y="144"/>
                  </a:lnTo>
                  <a:lnTo>
                    <a:pt x="46" y="128"/>
                  </a:lnTo>
                  <a:lnTo>
                    <a:pt x="46" y="128"/>
                  </a:lnTo>
                  <a:lnTo>
                    <a:pt x="48" y="112"/>
                  </a:lnTo>
                  <a:lnTo>
                    <a:pt x="52" y="96"/>
                  </a:lnTo>
                  <a:lnTo>
                    <a:pt x="60" y="82"/>
                  </a:lnTo>
                  <a:lnTo>
                    <a:pt x="70" y="70"/>
                  </a:lnTo>
                  <a:lnTo>
                    <a:pt x="82" y="60"/>
                  </a:lnTo>
                  <a:lnTo>
                    <a:pt x="96" y="52"/>
                  </a:lnTo>
                  <a:lnTo>
                    <a:pt x="112" y="48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44" y="48"/>
                  </a:lnTo>
                  <a:lnTo>
                    <a:pt x="160" y="52"/>
                  </a:lnTo>
                  <a:lnTo>
                    <a:pt x="174" y="60"/>
                  </a:lnTo>
                  <a:lnTo>
                    <a:pt x="186" y="70"/>
                  </a:lnTo>
                  <a:lnTo>
                    <a:pt x="196" y="82"/>
                  </a:lnTo>
                  <a:lnTo>
                    <a:pt x="204" y="96"/>
                  </a:lnTo>
                  <a:lnTo>
                    <a:pt x="208" y="112"/>
                  </a:lnTo>
                  <a:lnTo>
                    <a:pt x="210" y="128"/>
                  </a:lnTo>
                  <a:lnTo>
                    <a:pt x="210" y="128"/>
                  </a:lnTo>
                  <a:lnTo>
                    <a:pt x="208" y="144"/>
                  </a:lnTo>
                  <a:lnTo>
                    <a:pt x="204" y="160"/>
                  </a:lnTo>
                  <a:lnTo>
                    <a:pt x="196" y="174"/>
                  </a:lnTo>
                  <a:lnTo>
                    <a:pt x="186" y="186"/>
                  </a:lnTo>
                  <a:lnTo>
                    <a:pt x="174" y="196"/>
                  </a:lnTo>
                  <a:lnTo>
                    <a:pt x="160" y="204"/>
                  </a:lnTo>
                  <a:lnTo>
                    <a:pt x="144" y="208"/>
                  </a:lnTo>
                  <a:lnTo>
                    <a:pt x="128" y="210"/>
                  </a:lnTo>
                  <a:lnTo>
                    <a:pt x="128" y="210"/>
                  </a:lnTo>
                  <a:close/>
                </a:path>
              </a:pathLst>
            </a:custGeom>
            <a:solidFill>
              <a:srgbClr val="00338D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09" name="Freeform 95">
              <a:extLst>
                <a:ext uri="{FF2B5EF4-FFF2-40B4-BE49-F238E27FC236}">
                  <a16:creationId xmlns:a16="http://schemas.microsoft.com/office/drawing/2014/main" id="{A6F506D5-AD8D-463B-B0C8-96736E290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7989" y="3794863"/>
              <a:ext cx="54000" cy="48000"/>
            </a:xfrm>
            <a:custGeom>
              <a:avLst/>
              <a:gdLst/>
              <a:ahLst/>
              <a:cxnLst>
                <a:cxn ang="0">
                  <a:pos x="64" y="128"/>
                </a:cxn>
                <a:cxn ang="0">
                  <a:pos x="64" y="128"/>
                </a:cxn>
                <a:cxn ang="0">
                  <a:pos x="52" y="126"/>
                </a:cxn>
                <a:cxn ang="0">
                  <a:pos x="40" y="122"/>
                </a:cxn>
                <a:cxn ang="0">
                  <a:pos x="28" y="118"/>
                </a:cxn>
                <a:cxn ang="0">
                  <a:pos x="18" y="110"/>
                </a:cxn>
                <a:cxn ang="0">
                  <a:pos x="10" y="100"/>
                </a:cxn>
                <a:cxn ang="0">
                  <a:pos x="6" y="88"/>
                </a:cxn>
                <a:cxn ang="0">
                  <a:pos x="2" y="76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2" y="52"/>
                </a:cxn>
                <a:cxn ang="0">
                  <a:pos x="6" y="40"/>
                </a:cxn>
                <a:cxn ang="0">
                  <a:pos x="10" y="28"/>
                </a:cxn>
                <a:cxn ang="0">
                  <a:pos x="18" y="18"/>
                </a:cxn>
                <a:cxn ang="0">
                  <a:pos x="28" y="10"/>
                </a:cxn>
                <a:cxn ang="0">
                  <a:pos x="40" y="6"/>
                </a:cxn>
                <a:cxn ang="0">
                  <a:pos x="52" y="2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76" y="2"/>
                </a:cxn>
                <a:cxn ang="0">
                  <a:pos x="88" y="6"/>
                </a:cxn>
                <a:cxn ang="0">
                  <a:pos x="100" y="10"/>
                </a:cxn>
                <a:cxn ang="0">
                  <a:pos x="110" y="18"/>
                </a:cxn>
                <a:cxn ang="0">
                  <a:pos x="118" y="28"/>
                </a:cxn>
                <a:cxn ang="0">
                  <a:pos x="122" y="40"/>
                </a:cxn>
                <a:cxn ang="0">
                  <a:pos x="126" y="52"/>
                </a:cxn>
                <a:cxn ang="0">
                  <a:pos x="128" y="64"/>
                </a:cxn>
                <a:cxn ang="0">
                  <a:pos x="128" y="64"/>
                </a:cxn>
                <a:cxn ang="0">
                  <a:pos x="126" y="76"/>
                </a:cxn>
                <a:cxn ang="0">
                  <a:pos x="122" y="88"/>
                </a:cxn>
                <a:cxn ang="0">
                  <a:pos x="118" y="100"/>
                </a:cxn>
                <a:cxn ang="0">
                  <a:pos x="110" y="110"/>
                </a:cxn>
                <a:cxn ang="0">
                  <a:pos x="100" y="118"/>
                </a:cxn>
                <a:cxn ang="0">
                  <a:pos x="88" y="122"/>
                </a:cxn>
                <a:cxn ang="0">
                  <a:pos x="76" y="126"/>
                </a:cxn>
                <a:cxn ang="0">
                  <a:pos x="64" y="128"/>
                </a:cxn>
                <a:cxn ang="0">
                  <a:pos x="64" y="128"/>
                </a:cxn>
              </a:cxnLst>
              <a:rect l="0" t="0" r="r" b="b"/>
              <a:pathLst>
                <a:path w="128" h="128">
                  <a:moveTo>
                    <a:pt x="64" y="128"/>
                  </a:moveTo>
                  <a:lnTo>
                    <a:pt x="64" y="128"/>
                  </a:lnTo>
                  <a:lnTo>
                    <a:pt x="52" y="126"/>
                  </a:lnTo>
                  <a:lnTo>
                    <a:pt x="40" y="122"/>
                  </a:lnTo>
                  <a:lnTo>
                    <a:pt x="28" y="118"/>
                  </a:lnTo>
                  <a:lnTo>
                    <a:pt x="18" y="110"/>
                  </a:lnTo>
                  <a:lnTo>
                    <a:pt x="10" y="100"/>
                  </a:lnTo>
                  <a:lnTo>
                    <a:pt x="6" y="88"/>
                  </a:lnTo>
                  <a:lnTo>
                    <a:pt x="2" y="76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2" y="52"/>
                  </a:lnTo>
                  <a:lnTo>
                    <a:pt x="6" y="40"/>
                  </a:lnTo>
                  <a:lnTo>
                    <a:pt x="10" y="28"/>
                  </a:lnTo>
                  <a:lnTo>
                    <a:pt x="18" y="18"/>
                  </a:lnTo>
                  <a:lnTo>
                    <a:pt x="28" y="10"/>
                  </a:lnTo>
                  <a:lnTo>
                    <a:pt x="40" y="6"/>
                  </a:lnTo>
                  <a:lnTo>
                    <a:pt x="52" y="2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76" y="2"/>
                  </a:lnTo>
                  <a:lnTo>
                    <a:pt x="88" y="6"/>
                  </a:lnTo>
                  <a:lnTo>
                    <a:pt x="100" y="10"/>
                  </a:lnTo>
                  <a:lnTo>
                    <a:pt x="110" y="18"/>
                  </a:lnTo>
                  <a:lnTo>
                    <a:pt x="118" y="28"/>
                  </a:lnTo>
                  <a:lnTo>
                    <a:pt x="122" y="40"/>
                  </a:lnTo>
                  <a:lnTo>
                    <a:pt x="126" y="52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26" y="76"/>
                  </a:lnTo>
                  <a:lnTo>
                    <a:pt x="122" y="88"/>
                  </a:lnTo>
                  <a:lnTo>
                    <a:pt x="118" y="100"/>
                  </a:lnTo>
                  <a:lnTo>
                    <a:pt x="110" y="110"/>
                  </a:lnTo>
                  <a:lnTo>
                    <a:pt x="100" y="118"/>
                  </a:lnTo>
                  <a:lnTo>
                    <a:pt x="88" y="122"/>
                  </a:lnTo>
                  <a:lnTo>
                    <a:pt x="76" y="126"/>
                  </a:lnTo>
                  <a:lnTo>
                    <a:pt x="64" y="128"/>
                  </a:lnTo>
                  <a:lnTo>
                    <a:pt x="64" y="128"/>
                  </a:lnTo>
                  <a:close/>
                </a:path>
              </a:pathLst>
            </a:custGeom>
            <a:solidFill>
              <a:srgbClr val="00338D"/>
            </a:solidFill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11" name="Freeform 6">
            <a:extLst>
              <a:ext uri="{FF2B5EF4-FFF2-40B4-BE49-F238E27FC236}">
                <a16:creationId xmlns:a16="http://schemas.microsoft.com/office/drawing/2014/main" id="{770ECA13-CCD8-4E0E-BF8B-3C7A4B9342ED}"/>
              </a:ext>
            </a:extLst>
          </p:cNvPr>
          <p:cNvSpPr>
            <a:spLocks noEditPoints="1"/>
          </p:cNvSpPr>
          <p:nvPr/>
        </p:nvSpPr>
        <p:spPr bwMode="auto">
          <a:xfrm>
            <a:off x="8628289" y="3827766"/>
            <a:ext cx="126000" cy="180000"/>
          </a:xfrm>
          <a:custGeom>
            <a:avLst/>
            <a:gdLst/>
            <a:ahLst/>
            <a:cxnLst>
              <a:cxn ang="0">
                <a:pos x="238" y="192"/>
              </a:cxn>
              <a:cxn ang="0">
                <a:pos x="252" y="162"/>
              </a:cxn>
              <a:cxn ang="0">
                <a:pos x="256" y="128"/>
              </a:cxn>
              <a:cxn ang="0">
                <a:pos x="256" y="114"/>
              </a:cxn>
              <a:cxn ang="0">
                <a:pos x="250" y="90"/>
              </a:cxn>
              <a:cxn ang="0">
                <a:pos x="240" y="66"/>
              </a:cxn>
              <a:cxn ang="0">
                <a:pos x="218" y="38"/>
              </a:cxn>
              <a:cxn ang="0">
                <a:pos x="190" y="16"/>
              </a:cxn>
              <a:cxn ang="0">
                <a:pos x="166" y="6"/>
              </a:cxn>
              <a:cxn ang="0">
                <a:pos x="142" y="0"/>
              </a:cxn>
              <a:cxn ang="0">
                <a:pos x="128" y="0"/>
              </a:cxn>
              <a:cxn ang="0">
                <a:pos x="102" y="2"/>
              </a:cxn>
              <a:cxn ang="0">
                <a:pos x="78" y="10"/>
              </a:cxn>
              <a:cxn ang="0">
                <a:pos x="56" y="22"/>
              </a:cxn>
              <a:cxn ang="0">
                <a:pos x="22" y="56"/>
              </a:cxn>
              <a:cxn ang="0">
                <a:pos x="10" y="78"/>
              </a:cxn>
              <a:cxn ang="0">
                <a:pos x="2" y="102"/>
              </a:cxn>
              <a:cxn ang="0">
                <a:pos x="0" y="128"/>
              </a:cxn>
              <a:cxn ang="0">
                <a:pos x="2" y="146"/>
              </a:cxn>
              <a:cxn ang="0">
                <a:pos x="10" y="178"/>
              </a:cxn>
              <a:cxn ang="0">
                <a:pos x="122" y="380"/>
              </a:cxn>
              <a:cxn ang="0">
                <a:pos x="124" y="382"/>
              </a:cxn>
              <a:cxn ang="0">
                <a:pos x="128" y="384"/>
              </a:cxn>
              <a:cxn ang="0">
                <a:pos x="134" y="380"/>
              </a:cxn>
              <a:cxn ang="0">
                <a:pos x="128" y="80"/>
              </a:cxn>
              <a:cxn ang="0">
                <a:pos x="138" y="80"/>
              </a:cxn>
              <a:cxn ang="0">
                <a:pos x="156" y="88"/>
              </a:cxn>
              <a:cxn ang="0">
                <a:pos x="168" y="100"/>
              </a:cxn>
              <a:cxn ang="0">
                <a:pos x="176" y="118"/>
              </a:cxn>
              <a:cxn ang="0">
                <a:pos x="176" y="128"/>
              </a:cxn>
              <a:cxn ang="0">
                <a:pos x="172" y="146"/>
              </a:cxn>
              <a:cxn ang="0">
                <a:pos x="162" y="162"/>
              </a:cxn>
              <a:cxn ang="0">
                <a:pos x="146" y="172"/>
              </a:cxn>
              <a:cxn ang="0">
                <a:pos x="128" y="176"/>
              </a:cxn>
              <a:cxn ang="0">
                <a:pos x="118" y="176"/>
              </a:cxn>
              <a:cxn ang="0">
                <a:pos x="100" y="168"/>
              </a:cxn>
              <a:cxn ang="0">
                <a:pos x="88" y="156"/>
              </a:cxn>
              <a:cxn ang="0">
                <a:pos x="80" y="138"/>
              </a:cxn>
              <a:cxn ang="0">
                <a:pos x="80" y="128"/>
              </a:cxn>
              <a:cxn ang="0">
                <a:pos x="84" y="110"/>
              </a:cxn>
              <a:cxn ang="0">
                <a:pos x="94" y="94"/>
              </a:cxn>
              <a:cxn ang="0">
                <a:pos x="110" y="84"/>
              </a:cxn>
              <a:cxn ang="0">
                <a:pos x="128" y="80"/>
              </a:cxn>
            </a:cxnLst>
            <a:rect l="0" t="0" r="r" b="b"/>
            <a:pathLst>
              <a:path w="256" h="384">
                <a:moveTo>
                  <a:pt x="238" y="192"/>
                </a:moveTo>
                <a:lnTo>
                  <a:pt x="238" y="192"/>
                </a:lnTo>
                <a:lnTo>
                  <a:pt x="246" y="178"/>
                </a:lnTo>
                <a:lnTo>
                  <a:pt x="252" y="162"/>
                </a:lnTo>
                <a:lnTo>
                  <a:pt x="254" y="146"/>
                </a:lnTo>
                <a:lnTo>
                  <a:pt x="256" y="128"/>
                </a:lnTo>
                <a:lnTo>
                  <a:pt x="256" y="128"/>
                </a:lnTo>
                <a:lnTo>
                  <a:pt x="256" y="114"/>
                </a:lnTo>
                <a:lnTo>
                  <a:pt x="254" y="102"/>
                </a:lnTo>
                <a:lnTo>
                  <a:pt x="250" y="90"/>
                </a:lnTo>
                <a:lnTo>
                  <a:pt x="246" y="78"/>
                </a:lnTo>
                <a:lnTo>
                  <a:pt x="240" y="66"/>
                </a:lnTo>
                <a:lnTo>
                  <a:pt x="234" y="56"/>
                </a:lnTo>
                <a:lnTo>
                  <a:pt x="218" y="38"/>
                </a:lnTo>
                <a:lnTo>
                  <a:pt x="200" y="22"/>
                </a:lnTo>
                <a:lnTo>
                  <a:pt x="190" y="16"/>
                </a:lnTo>
                <a:lnTo>
                  <a:pt x="178" y="10"/>
                </a:lnTo>
                <a:lnTo>
                  <a:pt x="166" y="6"/>
                </a:lnTo>
                <a:lnTo>
                  <a:pt x="154" y="2"/>
                </a:lnTo>
                <a:lnTo>
                  <a:pt x="142" y="0"/>
                </a:lnTo>
                <a:lnTo>
                  <a:pt x="128" y="0"/>
                </a:lnTo>
                <a:lnTo>
                  <a:pt x="128" y="0"/>
                </a:lnTo>
                <a:lnTo>
                  <a:pt x="114" y="0"/>
                </a:lnTo>
                <a:lnTo>
                  <a:pt x="102" y="2"/>
                </a:lnTo>
                <a:lnTo>
                  <a:pt x="90" y="6"/>
                </a:lnTo>
                <a:lnTo>
                  <a:pt x="78" y="10"/>
                </a:lnTo>
                <a:lnTo>
                  <a:pt x="66" y="16"/>
                </a:lnTo>
                <a:lnTo>
                  <a:pt x="56" y="22"/>
                </a:lnTo>
                <a:lnTo>
                  <a:pt x="38" y="38"/>
                </a:lnTo>
                <a:lnTo>
                  <a:pt x="22" y="56"/>
                </a:lnTo>
                <a:lnTo>
                  <a:pt x="16" y="66"/>
                </a:lnTo>
                <a:lnTo>
                  <a:pt x="10" y="78"/>
                </a:lnTo>
                <a:lnTo>
                  <a:pt x="6" y="90"/>
                </a:lnTo>
                <a:lnTo>
                  <a:pt x="2" y="102"/>
                </a:lnTo>
                <a:lnTo>
                  <a:pt x="0" y="114"/>
                </a:lnTo>
                <a:lnTo>
                  <a:pt x="0" y="128"/>
                </a:lnTo>
                <a:lnTo>
                  <a:pt x="0" y="128"/>
                </a:lnTo>
                <a:lnTo>
                  <a:pt x="2" y="146"/>
                </a:lnTo>
                <a:lnTo>
                  <a:pt x="4" y="162"/>
                </a:lnTo>
                <a:lnTo>
                  <a:pt x="10" y="178"/>
                </a:lnTo>
                <a:lnTo>
                  <a:pt x="18" y="192"/>
                </a:lnTo>
                <a:lnTo>
                  <a:pt x="122" y="380"/>
                </a:lnTo>
                <a:lnTo>
                  <a:pt x="122" y="380"/>
                </a:lnTo>
                <a:lnTo>
                  <a:pt x="124" y="382"/>
                </a:lnTo>
                <a:lnTo>
                  <a:pt x="128" y="384"/>
                </a:lnTo>
                <a:lnTo>
                  <a:pt x="128" y="384"/>
                </a:lnTo>
                <a:lnTo>
                  <a:pt x="132" y="382"/>
                </a:lnTo>
                <a:lnTo>
                  <a:pt x="134" y="380"/>
                </a:lnTo>
                <a:lnTo>
                  <a:pt x="238" y="192"/>
                </a:lnTo>
                <a:close/>
                <a:moveTo>
                  <a:pt x="128" y="80"/>
                </a:moveTo>
                <a:lnTo>
                  <a:pt x="128" y="80"/>
                </a:lnTo>
                <a:lnTo>
                  <a:pt x="138" y="80"/>
                </a:lnTo>
                <a:lnTo>
                  <a:pt x="146" y="84"/>
                </a:lnTo>
                <a:lnTo>
                  <a:pt x="156" y="88"/>
                </a:lnTo>
                <a:lnTo>
                  <a:pt x="162" y="94"/>
                </a:lnTo>
                <a:lnTo>
                  <a:pt x="168" y="100"/>
                </a:lnTo>
                <a:lnTo>
                  <a:pt x="172" y="110"/>
                </a:lnTo>
                <a:lnTo>
                  <a:pt x="176" y="118"/>
                </a:lnTo>
                <a:lnTo>
                  <a:pt x="176" y="128"/>
                </a:lnTo>
                <a:lnTo>
                  <a:pt x="176" y="128"/>
                </a:lnTo>
                <a:lnTo>
                  <a:pt x="176" y="138"/>
                </a:lnTo>
                <a:lnTo>
                  <a:pt x="172" y="146"/>
                </a:lnTo>
                <a:lnTo>
                  <a:pt x="168" y="156"/>
                </a:lnTo>
                <a:lnTo>
                  <a:pt x="162" y="162"/>
                </a:lnTo>
                <a:lnTo>
                  <a:pt x="156" y="168"/>
                </a:lnTo>
                <a:lnTo>
                  <a:pt x="146" y="172"/>
                </a:lnTo>
                <a:lnTo>
                  <a:pt x="138" y="176"/>
                </a:lnTo>
                <a:lnTo>
                  <a:pt x="128" y="176"/>
                </a:lnTo>
                <a:lnTo>
                  <a:pt x="128" y="176"/>
                </a:lnTo>
                <a:lnTo>
                  <a:pt x="118" y="176"/>
                </a:lnTo>
                <a:lnTo>
                  <a:pt x="110" y="172"/>
                </a:lnTo>
                <a:lnTo>
                  <a:pt x="100" y="168"/>
                </a:lnTo>
                <a:lnTo>
                  <a:pt x="94" y="162"/>
                </a:lnTo>
                <a:lnTo>
                  <a:pt x="88" y="156"/>
                </a:lnTo>
                <a:lnTo>
                  <a:pt x="84" y="146"/>
                </a:lnTo>
                <a:lnTo>
                  <a:pt x="80" y="138"/>
                </a:lnTo>
                <a:lnTo>
                  <a:pt x="80" y="128"/>
                </a:lnTo>
                <a:lnTo>
                  <a:pt x="80" y="128"/>
                </a:lnTo>
                <a:lnTo>
                  <a:pt x="80" y="118"/>
                </a:lnTo>
                <a:lnTo>
                  <a:pt x="84" y="110"/>
                </a:lnTo>
                <a:lnTo>
                  <a:pt x="88" y="100"/>
                </a:lnTo>
                <a:lnTo>
                  <a:pt x="94" y="94"/>
                </a:lnTo>
                <a:lnTo>
                  <a:pt x="100" y="88"/>
                </a:lnTo>
                <a:lnTo>
                  <a:pt x="110" y="84"/>
                </a:lnTo>
                <a:lnTo>
                  <a:pt x="118" y="80"/>
                </a:lnTo>
                <a:lnTo>
                  <a:pt x="128" y="80"/>
                </a:lnTo>
                <a:lnTo>
                  <a:pt x="128" y="80"/>
                </a:lnTo>
                <a:close/>
              </a:path>
            </a:pathLst>
          </a:custGeom>
          <a:solidFill>
            <a:srgbClr val="00338D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1" name="Text Box 5">
            <a:extLst>
              <a:ext uri="{FF2B5EF4-FFF2-40B4-BE49-F238E27FC236}">
                <a16:creationId xmlns:a16="http://schemas.microsoft.com/office/drawing/2014/main" id="{966C1A43-2C17-449D-828C-64D112AC33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4841" y="4063477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algn="r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3" name="Text Box 5">
            <a:extLst>
              <a:ext uri="{FF2B5EF4-FFF2-40B4-BE49-F238E27FC236}">
                <a16:creationId xmlns:a16="http://schemas.microsoft.com/office/drawing/2014/main" id="{E141862F-6E58-439F-9085-6A0B477FE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5450" y="5773897"/>
            <a:ext cx="8930862" cy="507831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KOGAS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계약은 한국의 인천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평택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통영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삼척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KOGAS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터미널 중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가 지시한 곳으로 배정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DSLNG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계약은 일본의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Tobata/Oita/Yokkaichi/</a:t>
            </a:r>
            <a:r>
              <a:rPr lang="en-US" altLang="ko-KR" sz="700" i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Joetsu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/Chita/Kawagoe DSLNG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터미널 중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DSLNG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가 지시한 곳으로 배정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해당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일자는 최초 계약 종료일이며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최초 계약 종료 이후 자동 연장 조건에 의하여 매년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년씩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연장 중에 있음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(*3) Greenpia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형태의 계약으로 갱신되었고 해당 계약 또한 </a:t>
            </a:r>
            <a:r>
              <a:rPr lang="ko-KR" altLang="en-US" sz="700" i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자동연장조건이며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노선은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월부터 호주 노선으로 바뀌었음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그 전에는 말레이시아 노선이었음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(*4)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최초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계약 종료일은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일이며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수송변경합의서를 통해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2024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일까지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단위로 계약기간을 연장하기로 합의함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4" name="TextBox 423">
            <a:extLst>
              <a:ext uri="{FF2B5EF4-FFF2-40B4-BE49-F238E27FC236}">
                <a16:creationId xmlns:a16="http://schemas.microsoft.com/office/drawing/2014/main" id="{1F831A21-7B31-474D-913F-B6D6C55AFA0F}"/>
              </a:ext>
            </a:extLst>
          </p:cNvPr>
          <p:cNvSpPr txBox="1"/>
          <p:nvPr/>
        </p:nvSpPr>
        <p:spPr>
          <a:xfrm>
            <a:off x="503997" y="1422655"/>
            <a:ext cx="2304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[Service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Route]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0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Key financials</a:t>
            </a:r>
            <a:endParaRPr lang="ko-KR" altLang="en-US"/>
          </a:p>
        </p:txBody>
      </p:sp>
      <p:sp>
        <p:nvSpPr>
          <p:cNvPr id="425" name="텍스트 개체 틀 2">
            <a:extLst>
              <a:ext uri="{FF2B5EF4-FFF2-40B4-BE49-F238E27FC236}">
                <a16:creationId xmlns:a16="http://schemas.microsoft.com/office/drawing/2014/main" id="{C6E1933B-A8C6-4399-AAE8-8FACC66D73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/>
              <a:t>Understanding of the Target</a:t>
            </a:r>
          </a:p>
        </p:txBody>
      </p:sp>
      <p:graphicFrame>
        <p:nvGraphicFramePr>
          <p:cNvPr id="420" name="표 419">
            <a:extLst>
              <a:ext uri="{FF2B5EF4-FFF2-40B4-BE49-F238E27FC236}">
                <a16:creationId xmlns:a16="http://schemas.microsoft.com/office/drawing/2014/main" id="{7220A506-CC16-4D3E-BC6C-91AA98676F2F}"/>
              </a:ext>
            </a:extLst>
          </p:cNvPr>
          <p:cNvGraphicFramePr>
            <a:graphicFrameLocks noGrp="1"/>
          </p:cNvGraphicFramePr>
          <p:nvPr/>
        </p:nvGraphicFramePr>
        <p:xfrm>
          <a:off x="498806" y="1158240"/>
          <a:ext cx="3964050" cy="2316480"/>
        </p:xfrm>
        <a:graphic>
          <a:graphicData uri="http://schemas.openxmlformats.org/drawingml/2006/table">
            <a:tbl>
              <a:tblPr/>
              <a:tblGrid>
                <a:gridCol w="144000">
                  <a:extLst>
                    <a:ext uri="{9D8B030D-6E8A-4147-A177-3AD203B41FA5}">
                      <a16:colId xmlns:a16="http://schemas.microsoft.com/office/drawing/2014/main" val="3913382022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762378820"/>
                    </a:ext>
                  </a:extLst>
                </a:gridCol>
                <a:gridCol w="472050">
                  <a:extLst>
                    <a:ext uri="{9D8B030D-6E8A-4147-A177-3AD203B41FA5}">
                      <a16:colId xmlns:a16="http://schemas.microsoft.com/office/drawing/2014/main" val="1321979819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423654509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79540408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1871779080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3710432224"/>
                    </a:ext>
                  </a:extLst>
                </a:gridCol>
              </a:tblGrid>
              <a:tr h="108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 LTM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863201"/>
                  </a:ext>
                </a:extLst>
              </a:tr>
              <a:tr h="108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매출액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190,719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191,724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159,222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172,155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244,280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7847831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173,704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170,142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142,799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135,439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198,895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643744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14,265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19,177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14,353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34,548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44,161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081755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컨소시엄매출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2,750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2,405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2,070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2,169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1,224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5185255"/>
                  </a:ext>
                </a:extLst>
              </a:tr>
              <a:tr h="108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172,516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174,450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147,023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158,063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224,250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2830518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26,209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29,638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29,847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31,457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29,782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366919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79,125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74,401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64,777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130,196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744764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26,412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24,827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26,648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28,230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27,644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437771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40,769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45,584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25,896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33,599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36,627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034983"/>
                  </a:ext>
                </a:extLst>
              </a:tr>
              <a:tr h="108000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18,203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17,274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12,199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14,092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20,030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0743178"/>
                  </a:ext>
                </a:extLst>
              </a:tr>
              <a:tr h="108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판매비와관리비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19,935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20,226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19,706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20,295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21,198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8025494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감가상각비 등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15,826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15,911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15,992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16,025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16,073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173300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인건비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2,039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1,807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1,974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2,623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7336311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2,070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2,508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1,740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2,240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2,502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4007087"/>
                  </a:ext>
                </a:extLst>
              </a:tr>
              <a:tr h="108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(1,732)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(2,952)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(7,507)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(6,203)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(1,168)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5474743"/>
                  </a:ext>
                </a:extLst>
              </a:tr>
              <a:tr h="108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15,882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24,661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26,271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754771"/>
                  </a:ext>
                </a:extLst>
              </a:tr>
              <a:tr h="108000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EBITDA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14,150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13,015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10,913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18,458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25,103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182158"/>
                  </a:ext>
                </a:extLst>
              </a:tr>
              <a:tr h="108000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EBITDA%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7.4%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6.8%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6.9%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10.7%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10.3%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5528404"/>
                  </a:ext>
                </a:extLst>
              </a:tr>
            </a:tbl>
          </a:graphicData>
        </a:graphic>
      </p:graphicFrame>
      <p:graphicFrame>
        <p:nvGraphicFramePr>
          <p:cNvPr id="422" name="차트 421">
            <a:extLst>
              <a:ext uri="{FF2B5EF4-FFF2-40B4-BE49-F238E27FC236}">
                <a16:creationId xmlns:a16="http://schemas.microsoft.com/office/drawing/2014/main" id="{81392AF9-2FBE-4042-8086-EAE497A585C9}"/>
              </a:ext>
            </a:extLst>
          </p:cNvPr>
          <p:cNvGraphicFramePr>
            <a:graphicFrameLocks/>
          </p:cNvGraphicFramePr>
          <p:nvPr/>
        </p:nvGraphicFramePr>
        <p:xfrm>
          <a:off x="4514019" y="889086"/>
          <a:ext cx="4961452" cy="2701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26" name="TextBox 425">
            <a:extLst>
              <a:ext uri="{FF2B5EF4-FFF2-40B4-BE49-F238E27FC236}">
                <a16:creationId xmlns:a16="http://schemas.microsoft.com/office/drawing/2014/main" id="{2195B7C0-8462-4853-B0D6-3B1E681B13F2}"/>
              </a:ext>
            </a:extLst>
          </p:cNvPr>
          <p:cNvSpPr txBox="1"/>
          <p:nvPr/>
        </p:nvSpPr>
        <p:spPr>
          <a:xfrm>
            <a:off x="508332" y="979453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[PL]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427" name="표 426">
            <a:extLst>
              <a:ext uri="{FF2B5EF4-FFF2-40B4-BE49-F238E27FC236}">
                <a16:creationId xmlns:a16="http://schemas.microsoft.com/office/drawing/2014/main" id="{69784927-AE9E-404D-9447-E70743AAE154}"/>
              </a:ext>
            </a:extLst>
          </p:cNvPr>
          <p:cNvGraphicFramePr>
            <a:graphicFrameLocks noGrp="1"/>
          </p:cNvGraphicFramePr>
          <p:nvPr/>
        </p:nvGraphicFramePr>
        <p:xfrm>
          <a:off x="498806" y="3741569"/>
          <a:ext cx="3964048" cy="2438400"/>
        </p:xfrm>
        <a:graphic>
          <a:graphicData uri="http://schemas.openxmlformats.org/drawingml/2006/table">
            <a:tbl>
              <a:tblPr/>
              <a:tblGrid>
                <a:gridCol w="142849">
                  <a:extLst>
                    <a:ext uri="{9D8B030D-6E8A-4147-A177-3AD203B41FA5}">
                      <a16:colId xmlns:a16="http://schemas.microsoft.com/office/drawing/2014/main" val="3260476973"/>
                    </a:ext>
                  </a:extLst>
                </a:gridCol>
                <a:gridCol w="1142789">
                  <a:extLst>
                    <a:ext uri="{9D8B030D-6E8A-4147-A177-3AD203B41FA5}">
                      <a16:colId xmlns:a16="http://schemas.microsoft.com/office/drawing/2014/main" val="1226759480"/>
                    </a:ext>
                  </a:extLst>
                </a:gridCol>
                <a:gridCol w="535682">
                  <a:extLst>
                    <a:ext uri="{9D8B030D-6E8A-4147-A177-3AD203B41FA5}">
                      <a16:colId xmlns:a16="http://schemas.microsoft.com/office/drawing/2014/main" val="1059495088"/>
                    </a:ext>
                  </a:extLst>
                </a:gridCol>
                <a:gridCol w="535682">
                  <a:extLst>
                    <a:ext uri="{9D8B030D-6E8A-4147-A177-3AD203B41FA5}">
                      <a16:colId xmlns:a16="http://schemas.microsoft.com/office/drawing/2014/main" val="680903363"/>
                    </a:ext>
                  </a:extLst>
                </a:gridCol>
                <a:gridCol w="535682">
                  <a:extLst>
                    <a:ext uri="{9D8B030D-6E8A-4147-A177-3AD203B41FA5}">
                      <a16:colId xmlns:a16="http://schemas.microsoft.com/office/drawing/2014/main" val="2696228844"/>
                    </a:ext>
                  </a:extLst>
                </a:gridCol>
                <a:gridCol w="535682">
                  <a:extLst>
                    <a:ext uri="{9D8B030D-6E8A-4147-A177-3AD203B41FA5}">
                      <a16:colId xmlns:a16="http://schemas.microsoft.com/office/drawing/2014/main" val="1386966248"/>
                    </a:ext>
                  </a:extLst>
                </a:gridCol>
                <a:gridCol w="535682">
                  <a:extLst>
                    <a:ext uri="{9D8B030D-6E8A-4147-A177-3AD203B41FA5}">
                      <a16:colId xmlns:a16="http://schemas.microsoft.com/office/drawing/2014/main" val="2445669028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Jun-22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4185303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자산총계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1,010,367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934,173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925,962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1,038,196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1,208,245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984978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유동자산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212,352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209,407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102,050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133,678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160,617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624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현금및현금성자산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55,872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37,662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30,965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28,924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42,023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0554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매출채권및미수수익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28,865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27,965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17,743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16,945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35,418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98330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재고자산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31,124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28,790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28,130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34,121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51,468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74374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기타유동자산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96,490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114,990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25,212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53,687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31,708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37971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비유동자산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798,016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724,765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823,913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904,518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1,047,628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40786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유형자산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656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29,581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147,494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283,047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441,845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88807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무형자산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119,932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104,337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88,480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72,607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64,666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94866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기타비유동자산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677,428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590,847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587,939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548,864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541,117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4204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부채총계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527,298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441,851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434,339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558,400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620,096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8584683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유동부채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122,032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75,780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37,379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56,302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67,888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1045147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비유동부채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405,266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366,071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396,960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502,098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552,208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7354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장기차입금및사채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18,164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124,229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183,210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01954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비유동리스부채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401,821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344,704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392,962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374,648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365,232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91641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기타비유동부채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3,445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3,202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3,998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3,221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3,766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198335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자본총계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483,069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492,322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491,624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479,796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588,149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1194606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부채및자본총계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1,010,367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934,173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925,962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1,038,196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1,208,245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487275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Debt to Equity%</a:t>
                      </a:r>
                    </a:p>
                  </a:txBody>
                  <a:tcPr marL="36000" marR="36000" marT="0" marB="0" anchor="b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109%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116%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105%</a:t>
                      </a:r>
                    </a:p>
                  </a:txBody>
                  <a:tcPr marL="36000" marR="36000" marT="0" marB="0" anchor="b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2462731"/>
                  </a:ext>
                </a:extLst>
              </a:tr>
            </a:tbl>
          </a:graphicData>
        </a:graphic>
      </p:graphicFrame>
      <p:sp>
        <p:nvSpPr>
          <p:cNvPr id="428" name="TextBox 427">
            <a:extLst>
              <a:ext uri="{FF2B5EF4-FFF2-40B4-BE49-F238E27FC236}">
                <a16:creationId xmlns:a16="http://schemas.microsoft.com/office/drawing/2014/main" id="{782F42EA-E104-47BB-ABAE-975EBC8D2FD3}"/>
              </a:ext>
            </a:extLst>
          </p:cNvPr>
          <p:cNvSpPr txBox="1"/>
          <p:nvPr/>
        </p:nvSpPr>
        <p:spPr>
          <a:xfrm>
            <a:off x="508332" y="3560877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[BS]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429" name="차트 428">
            <a:extLst>
              <a:ext uri="{FF2B5EF4-FFF2-40B4-BE49-F238E27FC236}">
                <a16:creationId xmlns:a16="http://schemas.microsoft.com/office/drawing/2014/main" id="{960E9B05-AE98-4F31-B812-7D11352A0A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182947"/>
              </p:ext>
            </p:extLst>
          </p:nvPr>
        </p:nvGraphicFramePr>
        <p:xfrm>
          <a:off x="4661103" y="3535348"/>
          <a:ext cx="4667283" cy="29430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15556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1DFA3-5E69-430E-9047-8A88A3357F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Executive Summary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363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oup 3">
            <a:extLst>
              <a:ext uri="{FF2B5EF4-FFF2-40B4-BE49-F238E27FC236}">
                <a16:creationId xmlns:a16="http://schemas.microsoft.com/office/drawing/2014/main" id="{150CCD18-45D7-4FD1-B2DA-7AECB1F0E2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315559"/>
              </p:ext>
            </p:extLst>
          </p:nvPr>
        </p:nvGraphicFramePr>
        <p:xfrm>
          <a:off x="467999" y="1182891"/>
          <a:ext cx="9038335" cy="5047597"/>
        </p:xfrm>
        <a:graphic>
          <a:graphicData uri="http://schemas.openxmlformats.org/drawingml/2006/table">
            <a:tbl>
              <a:tblPr/>
              <a:tblGrid>
                <a:gridCol w="1071123">
                  <a:extLst>
                    <a:ext uri="{9D8B030D-6E8A-4147-A177-3AD203B41FA5}">
                      <a16:colId xmlns:a16="http://schemas.microsoft.com/office/drawing/2014/main" val="495417583"/>
                    </a:ext>
                  </a:extLst>
                </a:gridCol>
                <a:gridCol w="476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89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0509">
                  <a:extLst>
                    <a:ext uri="{9D8B030D-6E8A-4147-A177-3AD203B41FA5}">
                      <a16:colId xmlns:a16="http://schemas.microsoft.com/office/drawing/2014/main" val="2480215624"/>
                    </a:ext>
                  </a:extLst>
                </a:gridCol>
              </a:tblGrid>
              <a:tr h="159286"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#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Key Findings and Observations</a:t>
                      </a:r>
                      <a:endParaRPr kumimoji="0" lang="en-US" altLang="ko-KR" sz="900" b="1" i="0" u="none" strike="noStrike" kern="1200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Implication</a:t>
                      </a:r>
                      <a:endParaRPr kumimoji="0" lang="en-US" altLang="ko-KR" sz="900" b="1" i="0" u="none" strike="noStrike" kern="1200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7748"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General Matters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 수송계약구조 변경</a:t>
                      </a:r>
                      <a:endParaRPr lang="en-US" altLang="ko-KR" sz="900" b="1" u="sng" kern="12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신규 계약의 체결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Amber(2020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), Pipeline 13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척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 대해서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구조로 체결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기존 계약의 구조 변경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Greenpia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),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지분선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 각각 기존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COA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구조로 변경됨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PMI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704163"/>
                  </a:ext>
                </a:extLst>
              </a:tr>
              <a:tr h="6101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Pipeline 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선박금융 조건</a:t>
                      </a:r>
                      <a:endParaRPr lang="en-US" altLang="ko-KR" sz="900" b="1" u="sng" kern="12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변동금리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(SOFR+1.81~3.30%)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지급 조건으로 화주로부터 금리변동분을 보전 받지 아니함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</a:t>
                      </a: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Financial Covenants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조항에 따라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말까지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500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억원의 추가 자본확충이 요구됨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총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2,000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억원 중 현재까지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1,500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억원 완료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highlight>
                            <a:srgbClr val="FFFFFF"/>
                          </a:highligh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439207"/>
                  </a:ext>
                </a:extLst>
              </a:tr>
              <a:tr h="4625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 기존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FI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와의 계약</a:t>
                      </a:r>
                      <a:endParaRPr lang="en-US" altLang="ko-KR" sz="900" b="1" u="sng" kern="12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대신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PE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RCPS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 청구 가능성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신주인수계약서상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이내 상환 시 투자원금의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120%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상환가액으로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해야함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875220"/>
                  </a:ext>
                </a:extLst>
              </a:tr>
              <a:tr h="4256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 대주단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Put-Option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900" b="1" u="sng" kern="12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미국선 및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Pipeline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선박금융에 대하여 대주단이 차입 당시 약정한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put option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행사를 통해 일방적으로 대출 만기를 앞당길 수 있는 구조인 바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일시적인 자금소요가 발생할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risk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 존재함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PMI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7818290"/>
                  </a:ext>
                </a:extLst>
              </a:tr>
              <a:tr h="12005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Quality of Earnings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Historical Performance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900" b="1" u="sng" kern="12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매출은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2018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USD 190m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159m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으로 감소 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LTM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기준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USD 244m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으로 반등하였으며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EBITDA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또한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2018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USD 14m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11m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으로 감소 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LTM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기준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USD 29m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으로 반등함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과거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회사의 매출 및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EBITDA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는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국제유가 변동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2)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입거수리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3) LPG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 신규 취항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4)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항차수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증감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5)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계약조건의 변경 및 결정 운임에 따라 큰 폭으로 증감함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504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Ø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2018~2020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년의 매출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EBITDA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감소는 유가하락 및 입거수리 선박의 축소로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mark-up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보상 이윤이 감소한 것에 기인함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504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Ø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2020~2022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년의 매출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EBITDA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개선은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LPG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(Amber)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신규 취항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중동선의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항차수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증가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유가 급등에 기인함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095907"/>
                  </a:ext>
                </a:extLst>
              </a:tr>
            </a:tbl>
          </a:graphicData>
        </a:graphic>
      </p:graphicFrame>
      <p:sp>
        <p:nvSpPr>
          <p:cNvPr id="10" name="제목 1">
            <a:extLst>
              <a:ext uri="{FF2B5EF4-FFF2-40B4-BE49-F238E27FC236}">
                <a16:creationId xmlns:a16="http://schemas.microsoft.com/office/drawing/2014/main" id="{C5326482-9E5F-466D-B29A-3A2A1D8D2260}"/>
              </a:ext>
            </a:extLst>
          </p:cNvPr>
          <p:cNvSpPr txBox="1">
            <a:spLocks/>
          </p:cNvSpPr>
          <p:nvPr/>
        </p:nvSpPr>
        <p:spPr>
          <a:xfrm>
            <a:off x="488950" y="451575"/>
            <a:ext cx="8918244" cy="439965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1" hangingPunct="1">
              <a:lnSpc>
                <a:spcPct val="70000"/>
              </a:lnSpc>
              <a:spcBef>
                <a:spcPct val="0"/>
              </a:spcBef>
              <a:buNone/>
              <a:defRPr sz="38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Key Findings (1/4)</a:t>
            </a:r>
            <a:endParaRPr lang="ko-KR" altLang="en-US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83FF55DE-E435-4A17-97F7-5F299EA3AE0A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D7F2A27-878C-436C-AAE4-4B7C05B39806}"/>
              </a:ext>
            </a:extLst>
          </p:cNvPr>
          <p:cNvGrpSpPr/>
          <p:nvPr/>
        </p:nvGrpSpPr>
        <p:grpSpPr>
          <a:xfrm>
            <a:off x="7252290" y="503467"/>
            <a:ext cx="2254044" cy="616805"/>
            <a:chOff x="7135331" y="427177"/>
            <a:chExt cx="2254044" cy="61680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D8F287E-935D-4ADE-BEB4-E0101F6F57C8}"/>
                </a:ext>
              </a:extLst>
            </p:cNvPr>
            <p:cNvSpPr txBox="1"/>
            <p:nvPr/>
          </p:nvSpPr>
          <p:spPr>
            <a:xfrm>
              <a:off x="7238240" y="605968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Valuation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향후 추정 시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modeling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에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반영해야 할 사항</a:t>
              </a:r>
              <a:endParaRPr lang="en-US" altLang="ko-KR" sz="700">
                <a:solidFill>
                  <a:prstClr val="black"/>
                </a:solidFill>
                <a:latin typeface="Arial" panose="020B0604020202020204" pitchFamily="34" charset="0"/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FC627AF-9535-4A8E-9C60-026485D482AB}"/>
                </a:ext>
              </a:extLst>
            </p:cNvPr>
            <p:cNvSpPr/>
            <p:nvPr/>
          </p:nvSpPr>
          <p:spPr bwMode="gray">
            <a:xfrm>
              <a:off x="7135331" y="490848"/>
              <a:ext cx="2254043" cy="553134"/>
            </a:xfrm>
            <a:prstGeom prst="rect">
              <a:avLst/>
            </a:prstGeom>
            <a:noFill/>
            <a:ln w="9525" algn="ctr">
              <a:solidFill>
                <a:srgbClr val="00338D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>
                <a:solidFill>
                  <a:prstClr val="white"/>
                </a:solidFill>
                <a:latin typeface="Arial" panose="020B0604020202020204" pitchFamily="34" charset="0"/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F194677-3582-4908-9169-CA3272222397}"/>
                </a:ext>
              </a:extLst>
            </p:cNvPr>
            <p:cNvSpPr txBox="1"/>
            <p:nvPr/>
          </p:nvSpPr>
          <p:spPr>
            <a:xfrm>
              <a:off x="7183071" y="427177"/>
              <a:ext cx="703543" cy="12394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338D"/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marL="1" lvl="1" algn="ctr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8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Implication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FE4F94A-AE41-45A6-9B50-4A38F205CE19}"/>
                </a:ext>
              </a:extLst>
            </p:cNvPr>
            <p:cNvSpPr txBox="1"/>
            <p:nvPr/>
          </p:nvSpPr>
          <p:spPr>
            <a:xfrm>
              <a:off x="7238240" y="745705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SPA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계약서에 반영해야 할 잠재적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risk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혹은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issue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958A0D4-68A2-4574-87E7-00B3D6E23743}"/>
                </a:ext>
              </a:extLst>
            </p:cNvPr>
            <p:cNvSpPr txBox="1"/>
            <p:nvPr/>
          </p:nvSpPr>
          <p:spPr>
            <a:xfrm>
              <a:off x="7238240" y="876599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PMI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인수 후 통합과정에서 고려해야할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point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7346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C5326482-9E5F-466D-B29A-3A2A1D8D2260}"/>
              </a:ext>
            </a:extLst>
          </p:cNvPr>
          <p:cNvSpPr txBox="1">
            <a:spLocks/>
          </p:cNvSpPr>
          <p:nvPr/>
        </p:nvSpPr>
        <p:spPr>
          <a:xfrm>
            <a:off x="488950" y="451575"/>
            <a:ext cx="8918244" cy="439965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1" hangingPunct="1">
              <a:lnSpc>
                <a:spcPct val="70000"/>
              </a:lnSpc>
              <a:spcBef>
                <a:spcPct val="0"/>
              </a:spcBef>
              <a:buNone/>
              <a:defRPr sz="38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Key Findings (2/4)</a:t>
            </a:r>
            <a:endParaRPr lang="ko-KR" altLang="en-US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68788B64-213D-4D00-B9AA-C7C6F06F7A76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B121468-1CC5-4CC5-B6DA-CF12CA6514D2}"/>
              </a:ext>
            </a:extLst>
          </p:cNvPr>
          <p:cNvGrpSpPr/>
          <p:nvPr/>
        </p:nvGrpSpPr>
        <p:grpSpPr>
          <a:xfrm>
            <a:off x="7252290" y="503467"/>
            <a:ext cx="2254044" cy="616805"/>
            <a:chOff x="7135331" y="427177"/>
            <a:chExt cx="2254044" cy="61680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C8006E6-888B-46E4-9F15-F90E5E51F0FA}"/>
                </a:ext>
              </a:extLst>
            </p:cNvPr>
            <p:cNvSpPr txBox="1"/>
            <p:nvPr/>
          </p:nvSpPr>
          <p:spPr>
            <a:xfrm>
              <a:off x="7238240" y="605968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Valuation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향후 추정 시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modeling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에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반영해야 할 사항</a:t>
              </a:r>
              <a:endParaRPr lang="en-US" altLang="ko-KR" sz="700">
                <a:solidFill>
                  <a:prstClr val="black"/>
                </a:solidFill>
                <a:latin typeface="Arial" panose="020B0604020202020204" pitchFamily="34" charset="0"/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3AC238A-3B44-4525-9885-1CDF81FBA6B3}"/>
                </a:ext>
              </a:extLst>
            </p:cNvPr>
            <p:cNvSpPr/>
            <p:nvPr/>
          </p:nvSpPr>
          <p:spPr bwMode="gray">
            <a:xfrm>
              <a:off x="7135331" y="490848"/>
              <a:ext cx="2254043" cy="553134"/>
            </a:xfrm>
            <a:prstGeom prst="rect">
              <a:avLst/>
            </a:prstGeom>
            <a:noFill/>
            <a:ln w="9525" algn="ctr">
              <a:solidFill>
                <a:srgbClr val="00338D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>
                <a:solidFill>
                  <a:prstClr val="white"/>
                </a:solidFill>
                <a:latin typeface="Arial" panose="020B0604020202020204" pitchFamily="34" charset="0"/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79913A5-4ECD-4D60-A696-F4B0478E65C4}"/>
                </a:ext>
              </a:extLst>
            </p:cNvPr>
            <p:cNvSpPr txBox="1"/>
            <p:nvPr/>
          </p:nvSpPr>
          <p:spPr>
            <a:xfrm>
              <a:off x="7183071" y="427177"/>
              <a:ext cx="703543" cy="12394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338D"/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marL="1" lvl="1" algn="ctr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8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Implication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DA13B57-379B-41BE-839D-AD9F99A37FE2}"/>
                </a:ext>
              </a:extLst>
            </p:cNvPr>
            <p:cNvSpPr txBox="1"/>
            <p:nvPr/>
          </p:nvSpPr>
          <p:spPr>
            <a:xfrm>
              <a:off x="7238240" y="745705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SPA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계약서에 반영해야 할 잠재적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risk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혹은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issue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D8F4FB4-F8BC-4EA9-AEEF-063B0782E324}"/>
                </a:ext>
              </a:extLst>
            </p:cNvPr>
            <p:cNvSpPr txBox="1"/>
            <p:nvPr/>
          </p:nvSpPr>
          <p:spPr>
            <a:xfrm>
              <a:off x="7238240" y="876599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PMI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인수 후 통합과정에서 고려해야할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point </a:t>
              </a:r>
            </a:p>
          </p:txBody>
        </p:sp>
      </p:grpSp>
      <p:graphicFrame>
        <p:nvGraphicFramePr>
          <p:cNvPr id="17" name="Group 3">
            <a:extLst>
              <a:ext uri="{FF2B5EF4-FFF2-40B4-BE49-F238E27FC236}">
                <a16:creationId xmlns:a16="http://schemas.microsoft.com/office/drawing/2014/main" id="{97217CBA-26EC-4E75-A4AF-371269A4D9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3310998"/>
              </p:ext>
            </p:extLst>
          </p:nvPr>
        </p:nvGraphicFramePr>
        <p:xfrm>
          <a:off x="467999" y="1182891"/>
          <a:ext cx="9038335" cy="5014078"/>
        </p:xfrm>
        <a:graphic>
          <a:graphicData uri="http://schemas.openxmlformats.org/drawingml/2006/table">
            <a:tbl>
              <a:tblPr/>
              <a:tblGrid>
                <a:gridCol w="1071123">
                  <a:extLst>
                    <a:ext uri="{9D8B030D-6E8A-4147-A177-3AD203B41FA5}">
                      <a16:colId xmlns:a16="http://schemas.microsoft.com/office/drawing/2014/main" val="495417583"/>
                    </a:ext>
                  </a:extLst>
                </a:gridCol>
                <a:gridCol w="476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89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0509">
                  <a:extLst>
                    <a:ext uri="{9D8B030D-6E8A-4147-A177-3AD203B41FA5}">
                      <a16:colId xmlns:a16="http://schemas.microsoft.com/office/drawing/2014/main" val="2480215624"/>
                    </a:ext>
                  </a:extLst>
                </a:gridCol>
              </a:tblGrid>
              <a:tr h="208978"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#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Key Findings and Observations</a:t>
                      </a:r>
                      <a:endParaRPr kumimoji="0" lang="en-US" altLang="ko-KR" sz="900" b="1" i="0" u="none" strike="noStrike" kern="1200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Implication</a:t>
                      </a:r>
                      <a:endParaRPr kumimoji="0" lang="en-US" altLang="ko-KR" sz="900" b="1" i="0" u="none" strike="noStrike" kern="1200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4582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Quality of Earnings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Historical Performance(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계속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900" b="1" u="sng" kern="12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EBITDA%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는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2018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7.4%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6.9%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하락하였으며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10.7%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반등 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LTM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10.3%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감소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과거 회사의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EBITDA%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는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정산여부 및 시점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(Type1), 2)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계약구조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Mix(Type3(Amber)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비중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), 3)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계약 형태의 변경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en-US" altLang="ko-KR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Greenpia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지분선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), 4)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고정비 증가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(Type2,3)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 따라 변동함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504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Ø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2020→2021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년에는 계약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Mix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변경과 계약 구조의 변경으로 마진율이 증가하였으며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이외 연도는 정산시점 차이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고정비 증감으로 마진율이 변동하였으나 변동폭은 크지 않음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504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Ø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SG&amp;A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는 매출대비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2.0~2.5%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수준이 일정하게 발생하며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EBITDA%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 미치는 영향은 크지 아니함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704163"/>
                  </a:ext>
                </a:extLst>
              </a:tr>
              <a:tr h="29304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 </a:t>
                      </a:r>
                      <a:r>
                        <a:rPr lang="ko-KR" altLang="en-US" sz="900" b="1" u="sng" kern="1200" err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선대별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/</a:t>
                      </a:r>
                      <a:r>
                        <a:rPr lang="ko-KR" altLang="en-US" sz="900" b="1" u="sng" kern="1200" err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계약별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Margin Structure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900" b="1" u="sng" kern="12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[Type1] </a:t>
                      </a:r>
                      <a:r>
                        <a:rPr lang="ko-KR" altLang="en-US" sz="900" b="0" kern="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원가보상형</a:t>
                      </a:r>
                      <a:r>
                        <a:rPr lang="en-US" altLang="ko-KR" sz="900" b="0" kern="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900" b="0" kern="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정률마진 계약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Utopia/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중동선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척은 계약운임율 수준의 안정적인 마진이 유지되어 옴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(Utopia 2019~2021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평균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6.6%,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중동선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12.5%)</a:t>
                      </a: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[Type2]</a:t>
                      </a: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미국선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en-US" altLang="ko-KR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Princepia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en-US" altLang="ko-KR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Peacepia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운항선사비용은 최저입찰제 방식으로 결정되어 물가상승률을 반영하는 구조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미국선의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’19~21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평균 마진율은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3%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수준으로 타 선박 대비 수익성이 낮게 책정됨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’22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상반기에는 입거수리를 진행하여 두 선박 모두 역마진을 기록함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en-US" altLang="ko-KR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Princepia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(-)10.1%, </a:t>
                      </a:r>
                      <a:r>
                        <a:rPr kumimoji="0" lang="en-US" altLang="ko-KR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Peacepia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(-)7.8%)</a:t>
                      </a: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[Type3]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고정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 rate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수취 구조 계약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Amber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는 고정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수취하는 구조로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2020~2021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평균 마진율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감가상각비를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가산한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GP%)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40.6%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수준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타 선박 대비 마진율이 높게 나타나는 것은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자본비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보전여부 및 회계처리 방식의 차이에 기인하며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동일 기준 하의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Amber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상반기 마진율은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34.5%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소폭 감소함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계약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구조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변경에 따른 효과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Greenpia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마진율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감가상각비를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가산한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GP%)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COA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계약기간 평균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4.0%(2019~2020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였으나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’21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로의 변경 이후 평균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11.9%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증가함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지분선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(YK Sovereign, HJ Pyeongtaek)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경우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COA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계약기간 평균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4.8%(2019~2021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였으나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’22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로의 변경 이후 평균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1.1%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감소함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439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6497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C5326482-9E5F-466D-B29A-3A2A1D8D2260}"/>
              </a:ext>
            </a:extLst>
          </p:cNvPr>
          <p:cNvSpPr txBox="1">
            <a:spLocks/>
          </p:cNvSpPr>
          <p:nvPr/>
        </p:nvSpPr>
        <p:spPr>
          <a:xfrm>
            <a:off x="488950" y="451575"/>
            <a:ext cx="8918244" cy="439965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1" hangingPunct="1">
              <a:lnSpc>
                <a:spcPct val="70000"/>
              </a:lnSpc>
              <a:spcBef>
                <a:spcPct val="0"/>
              </a:spcBef>
              <a:buNone/>
              <a:defRPr sz="38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Key Findings (3/4)</a:t>
            </a:r>
            <a:endParaRPr lang="ko-KR" altLang="en-US"/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737E3D06-73B9-4626-A8DA-79511397C0AB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8B50D3A-EA12-4423-BE0A-B1B5265AAC59}"/>
              </a:ext>
            </a:extLst>
          </p:cNvPr>
          <p:cNvGrpSpPr/>
          <p:nvPr/>
        </p:nvGrpSpPr>
        <p:grpSpPr>
          <a:xfrm>
            <a:off x="7252290" y="503467"/>
            <a:ext cx="2254044" cy="616805"/>
            <a:chOff x="7135331" y="427177"/>
            <a:chExt cx="2254044" cy="61680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9A2E6AC-DACA-4B7B-B75A-2CBBE1FB50F0}"/>
                </a:ext>
              </a:extLst>
            </p:cNvPr>
            <p:cNvSpPr txBox="1"/>
            <p:nvPr/>
          </p:nvSpPr>
          <p:spPr>
            <a:xfrm>
              <a:off x="7238240" y="605968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Valuation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향후 추정 시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modeling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에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반영해야 할 사항</a:t>
              </a:r>
              <a:endParaRPr lang="en-US" altLang="ko-KR" sz="700">
                <a:solidFill>
                  <a:prstClr val="black"/>
                </a:solidFill>
                <a:latin typeface="Arial" panose="020B0604020202020204" pitchFamily="34" charset="0"/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8010BF8-761F-419C-AD23-348FCB33772E}"/>
                </a:ext>
              </a:extLst>
            </p:cNvPr>
            <p:cNvSpPr/>
            <p:nvPr/>
          </p:nvSpPr>
          <p:spPr bwMode="gray">
            <a:xfrm>
              <a:off x="7135331" y="490848"/>
              <a:ext cx="2254043" cy="553134"/>
            </a:xfrm>
            <a:prstGeom prst="rect">
              <a:avLst/>
            </a:prstGeom>
            <a:noFill/>
            <a:ln w="9525" algn="ctr">
              <a:solidFill>
                <a:srgbClr val="00338D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>
                <a:solidFill>
                  <a:prstClr val="white"/>
                </a:solidFill>
                <a:latin typeface="Arial" panose="020B0604020202020204" pitchFamily="34" charset="0"/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C907AE0-78E4-4463-ACD3-129A7B561BE2}"/>
                </a:ext>
              </a:extLst>
            </p:cNvPr>
            <p:cNvSpPr txBox="1"/>
            <p:nvPr/>
          </p:nvSpPr>
          <p:spPr>
            <a:xfrm>
              <a:off x="7183071" y="427177"/>
              <a:ext cx="703543" cy="12394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338D"/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marL="1" lvl="1" algn="ctr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8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Implication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9D821F8-34A1-496B-AC92-C34F80078D8F}"/>
                </a:ext>
              </a:extLst>
            </p:cNvPr>
            <p:cNvSpPr txBox="1"/>
            <p:nvPr/>
          </p:nvSpPr>
          <p:spPr>
            <a:xfrm>
              <a:off x="7238240" y="745705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SPA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계약서에 반영해야 할 잠재적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risk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혹은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issue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E5F9E5B-3183-4537-B290-101074870C2A}"/>
                </a:ext>
              </a:extLst>
            </p:cNvPr>
            <p:cNvSpPr txBox="1"/>
            <p:nvPr/>
          </p:nvSpPr>
          <p:spPr>
            <a:xfrm>
              <a:off x="7238240" y="876599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PMI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인수 후 통합과정에서 고려해야할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point </a:t>
              </a:r>
            </a:p>
          </p:txBody>
        </p:sp>
      </p:grpSp>
      <p:graphicFrame>
        <p:nvGraphicFramePr>
          <p:cNvPr id="17" name="Group 3">
            <a:extLst>
              <a:ext uri="{FF2B5EF4-FFF2-40B4-BE49-F238E27FC236}">
                <a16:creationId xmlns:a16="http://schemas.microsoft.com/office/drawing/2014/main" id="{AB96DDDC-3A45-43C5-BEC1-E6CEA2BF12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2076162"/>
              </p:ext>
            </p:extLst>
          </p:nvPr>
        </p:nvGraphicFramePr>
        <p:xfrm>
          <a:off x="467999" y="1182893"/>
          <a:ext cx="9038335" cy="4988675"/>
        </p:xfrm>
        <a:graphic>
          <a:graphicData uri="http://schemas.openxmlformats.org/drawingml/2006/table">
            <a:tbl>
              <a:tblPr/>
              <a:tblGrid>
                <a:gridCol w="1071123">
                  <a:extLst>
                    <a:ext uri="{9D8B030D-6E8A-4147-A177-3AD203B41FA5}">
                      <a16:colId xmlns:a16="http://schemas.microsoft.com/office/drawing/2014/main" val="495417583"/>
                    </a:ext>
                  </a:extLst>
                </a:gridCol>
                <a:gridCol w="476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89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0509">
                  <a:extLst>
                    <a:ext uri="{9D8B030D-6E8A-4147-A177-3AD203B41FA5}">
                      <a16:colId xmlns:a16="http://schemas.microsoft.com/office/drawing/2014/main" val="24802156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#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Key Findings and Observations</a:t>
                      </a:r>
                      <a:endParaRPr kumimoji="0" lang="en-US" altLang="ko-KR" sz="900" b="1" i="0" u="none" strike="noStrike" kern="1200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Implication</a:t>
                      </a:r>
                      <a:endParaRPr kumimoji="0" lang="en-US" altLang="ko-KR" sz="900" b="1" i="0" u="none" strike="noStrike" kern="1200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3458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Quality of Earnings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Payroll</a:t>
                      </a: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기존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KOGAS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계약 선박은 선원이 한국인일 것이 계약서 내 명시되어 있었으나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Pipeline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Crew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인원에 대하여는 국적 조건이 명시되어 있지는 않음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향후 협의에 따를 것으로 기재되어 있음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해상직원 인당 인건비는 대상기간동안 크게 증가하지 아니하였음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월말 기준 임금협상이 진행중인 것으로 파악됨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육상직원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서울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/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부산 사무소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인당 인건비는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기준 전년 대비 약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30%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인상되었음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구조의 계약조건 하에 인건비는 보전 받지 못하는 비용으로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임금인상에 대한 협상 결과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2)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향후 적용될 임금인상 수준 및 시기 등이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선박별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항차 수익성에 큰 영향을 끼칠 것으로 예상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PMI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704163"/>
                  </a:ext>
                </a:extLst>
              </a:tr>
              <a:tr h="81240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Type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별 회계처리 차이 조정 후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Margin</a:t>
                      </a: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Amber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회계상 마진율은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35~40%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수준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회계상 마진율은 선박취득금액 및 금융비용에 대한 보상까지 포함된 매출 및 마진으로 타 유형의 계약건과 비교 시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회계적 착시로 인한 효과가 존재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현금회수 기준의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Cash conversion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ratio</a:t>
                      </a:r>
                      <a:r>
                        <a:rPr kumimoji="1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(FCFE/</a:t>
                      </a: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매출</a:t>
                      </a:r>
                      <a:r>
                        <a:rPr kumimoji="1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은 </a:t>
                      </a:r>
                      <a:r>
                        <a:rPr kumimoji="1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14% </a:t>
                      </a: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수준이며</a:t>
                      </a:r>
                      <a:r>
                        <a:rPr kumimoji="1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타 선박</a:t>
                      </a:r>
                      <a:r>
                        <a:rPr kumimoji="1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약 </a:t>
                      </a:r>
                      <a:r>
                        <a:rPr kumimoji="1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8%) </a:t>
                      </a: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대비 다소 높은 수준임</a:t>
                      </a:r>
                      <a:endParaRPr kumimoji="1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endParaRPr lang="en-US" altLang="ko-K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439207"/>
                  </a:ext>
                </a:extLst>
              </a:tr>
              <a:tr h="9170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Quality of Assets And Liabilities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</a:t>
                      </a:r>
                      <a:r>
                        <a:rPr lang="ko-KR" altLang="en-US" sz="900" b="1" u="sng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1" u="sng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Net Debt</a:t>
                      </a: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월말 기준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Net Debt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은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219m(Cash USD 39m, Debt 258m)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이며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Debt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은 </a:t>
                      </a:r>
                      <a:r>
                        <a:rPr kumimoji="1" lang="ko-KR" altLang="en-US" sz="900" b="0" u="none" kern="120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금융리스순부채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72m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과 차입금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186m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으로 구분됨</a:t>
                      </a:r>
                      <a:endParaRPr kumimoji="1" lang="en-US" altLang="ko-KR" sz="900" b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신규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Pipeline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선박의 건조를 위하여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600</a:t>
                      </a:r>
                      <a:r>
                        <a:rPr lang="ko-KR" altLang="en-US" sz="9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억원 규모의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사채 발행 및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78m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규모의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중동선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담보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재금융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(KAMCO Sales &amp; Lease Back)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일으킴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Net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Debt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20m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월말 기준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219m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으로 증가함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marR="0" lvl="0" indent="-171450" algn="just" defTabSz="914400" rtl="0"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회계상 장부에는 </a:t>
                      </a:r>
                      <a:r>
                        <a:rPr kumimoji="1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미계상되나</a:t>
                      </a:r>
                      <a:r>
                        <a:rPr kumimoji="1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향후 </a:t>
                      </a:r>
                      <a:r>
                        <a:rPr kumimoji="1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cash out</a:t>
                      </a: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고려해야 할 </a:t>
                      </a:r>
                      <a:r>
                        <a:rPr kumimoji="1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부채성</a:t>
                      </a:r>
                      <a:r>
                        <a:rPr kumimoji="1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항목은 </a:t>
                      </a:r>
                      <a:r>
                        <a:rPr kumimoji="1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1)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신조선박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Covenants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조항에 따른 자본확충 잔액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(500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억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),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기존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FI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와의 계약에 따른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RCPS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상환가능가액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투자원금의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120%), 3) </a:t>
                      </a:r>
                      <a:r>
                        <a:rPr kumimoji="0" lang="en-US" altLang="ko-KR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Greenpia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 대한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KOGAS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우선사용권 포기로 인한 환원금액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(USD 4.8m)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등이 존재함</a:t>
                      </a:r>
                      <a:endParaRPr kumimoji="1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312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2561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16C80D72-D033-4730-B432-E6935F212815}"/>
              </a:ext>
            </a:extLst>
          </p:cNvPr>
          <p:cNvSpPr txBox="1">
            <a:spLocks/>
          </p:cNvSpPr>
          <p:nvPr/>
        </p:nvSpPr>
        <p:spPr>
          <a:xfrm>
            <a:off x="488950" y="451575"/>
            <a:ext cx="8918244" cy="439965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1" hangingPunct="1">
              <a:lnSpc>
                <a:spcPct val="70000"/>
              </a:lnSpc>
              <a:spcBef>
                <a:spcPct val="0"/>
              </a:spcBef>
              <a:buNone/>
              <a:defRPr sz="38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Key Findings (4/4)</a:t>
            </a:r>
            <a:endParaRPr lang="ko-KR" altLang="en-US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D7AFA050-AC63-44E6-A4FC-5C8506A2E42A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3C67B4E-31F6-415A-9AAD-19995C6C2A82}"/>
              </a:ext>
            </a:extLst>
          </p:cNvPr>
          <p:cNvGrpSpPr/>
          <p:nvPr/>
        </p:nvGrpSpPr>
        <p:grpSpPr>
          <a:xfrm>
            <a:off x="7252290" y="503467"/>
            <a:ext cx="2254044" cy="616805"/>
            <a:chOff x="7135331" y="427177"/>
            <a:chExt cx="2254044" cy="61680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6B9F18C-DB30-4F25-9C3C-2B3A8216794D}"/>
                </a:ext>
              </a:extLst>
            </p:cNvPr>
            <p:cNvSpPr txBox="1"/>
            <p:nvPr/>
          </p:nvSpPr>
          <p:spPr>
            <a:xfrm>
              <a:off x="7238240" y="605968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Valuation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향후 추정 시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modeling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에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반영해야 할 사항</a:t>
              </a:r>
              <a:endParaRPr lang="en-US" altLang="ko-KR" sz="700">
                <a:solidFill>
                  <a:prstClr val="black"/>
                </a:solidFill>
                <a:latin typeface="Arial" panose="020B0604020202020204" pitchFamily="34" charset="0"/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FB5401A-D23F-454F-A941-6C418FD1DFCA}"/>
                </a:ext>
              </a:extLst>
            </p:cNvPr>
            <p:cNvSpPr/>
            <p:nvPr/>
          </p:nvSpPr>
          <p:spPr bwMode="gray">
            <a:xfrm>
              <a:off x="7135331" y="490848"/>
              <a:ext cx="2254043" cy="553134"/>
            </a:xfrm>
            <a:prstGeom prst="rect">
              <a:avLst/>
            </a:prstGeom>
            <a:noFill/>
            <a:ln w="9525" algn="ctr">
              <a:solidFill>
                <a:srgbClr val="00338D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>
                <a:solidFill>
                  <a:prstClr val="white"/>
                </a:solidFill>
                <a:latin typeface="Arial" panose="020B0604020202020204" pitchFamily="34" charset="0"/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E8539AE-2E03-44C8-867C-FE795F880622}"/>
                </a:ext>
              </a:extLst>
            </p:cNvPr>
            <p:cNvSpPr txBox="1"/>
            <p:nvPr/>
          </p:nvSpPr>
          <p:spPr>
            <a:xfrm>
              <a:off x="7183071" y="427177"/>
              <a:ext cx="703543" cy="12394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338D"/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marL="1" lvl="1" algn="ctr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8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Implication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597B345-2662-48B2-B2BF-E3EE21A93710}"/>
                </a:ext>
              </a:extLst>
            </p:cNvPr>
            <p:cNvSpPr txBox="1"/>
            <p:nvPr/>
          </p:nvSpPr>
          <p:spPr>
            <a:xfrm>
              <a:off x="7238240" y="745705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SPA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계약서에 반영해야 할 잠재적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risk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혹은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issue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1185A31-3DC9-4AB2-8344-5B63159BE76F}"/>
                </a:ext>
              </a:extLst>
            </p:cNvPr>
            <p:cNvSpPr txBox="1"/>
            <p:nvPr/>
          </p:nvSpPr>
          <p:spPr>
            <a:xfrm>
              <a:off x="7238240" y="876599"/>
              <a:ext cx="2151135" cy="1084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PMI : </a:t>
              </a:r>
              <a:r>
                <a:rPr lang="ko-KR" altLang="en-US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인수 후 통합과정에서 고려해야할 </a:t>
              </a:r>
              <a:r>
                <a:rPr lang="en-US" altLang="ko-KR" sz="700">
                  <a:solidFill>
                    <a:prstClr val="black"/>
                  </a:solidFill>
                  <a:latin typeface="Arial" panose="020B0604020202020204" pitchFamily="34" charset="0"/>
                  <a:ea typeface="나눔고딕"/>
                  <a:cs typeface="Arial" panose="020B0604020202020204" pitchFamily="34" charset="0"/>
                </a:rPr>
                <a:t>point </a:t>
              </a:r>
            </a:p>
          </p:txBody>
        </p:sp>
      </p:grpSp>
      <p:graphicFrame>
        <p:nvGraphicFramePr>
          <p:cNvPr id="15" name="Group 3">
            <a:extLst>
              <a:ext uri="{FF2B5EF4-FFF2-40B4-BE49-F238E27FC236}">
                <a16:creationId xmlns:a16="http://schemas.microsoft.com/office/drawing/2014/main" id="{AC93CC6A-3116-4464-9871-DCDBD36739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2570042"/>
              </p:ext>
            </p:extLst>
          </p:nvPr>
        </p:nvGraphicFramePr>
        <p:xfrm>
          <a:off x="467999" y="1182893"/>
          <a:ext cx="9038335" cy="4461779"/>
        </p:xfrm>
        <a:graphic>
          <a:graphicData uri="http://schemas.openxmlformats.org/drawingml/2006/table">
            <a:tbl>
              <a:tblPr/>
              <a:tblGrid>
                <a:gridCol w="1071123">
                  <a:extLst>
                    <a:ext uri="{9D8B030D-6E8A-4147-A177-3AD203B41FA5}">
                      <a16:colId xmlns:a16="http://schemas.microsoft.com/office/drawing/2014/main" val="495417583"/>
                    </a:ext>
                  </a:extLst>
                </a:gridCol>
                <a:gridCol w="4767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89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0509">
                  <a:extLst>
                    <a:ext uri="{9D8B030D-6E8A-4147-A177-3AD203B41FA5}">
                      <a16:colId xmlns:a16="http://schemas.microsoft.com/office/drawing/2014/main" val="24802156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#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Key Findings and Observations</a:t>
                      </a:r>
                      <a:endParaRPr kumimoji="0" lang="en-US" altLang="ko-KR" sz="900" b="1" i="0" u="none" strike="noStrike" kern="1200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4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97989A"/>
                        </a:buClr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Implication</a:t>
                      </a:r>
                      <a:endParaRPr kumimoji="0" lang="en-US" altLang="ko-KR" sz="900" b="1" i="0" u="none" strike="noStrike" kern="1200" cap="none" spc="0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3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Quality of Assets And Liabilities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11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선박가치평가 및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LTV Shortfall Risk</a:t>
                      </a: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Amber, Pipeline 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선박금융 및 </a:t>
                      </a:r>
                      <a:r>
                        <a:rPr kumimoji="1" lang="ko-KR" altLang="en-US" sz="900" b="0" u="none" kern="120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중동선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담보차입금에 대하여 다음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LTV 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조항이 존재함</a:t>
                      </a:r>
                      <a:endParaRPr kumimoji="1" lang="en-US" altLang="ko-KR" sz="900" b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LTV Test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Shortfall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 발생할 경우 추가 담보 제공 및 조기상환 가능성 존재함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선박가액이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대출 장부가액의 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100~120%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상회할 것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/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선박가액의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평가는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Clarkson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등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Approved Valuer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평가에 의함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Clarkson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중고선가를 기준으로 회사의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LTV Risk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검토결과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중동선과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Amber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모두 중고선가가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as-is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담보차입금을 상회하는 것으로 나타남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중동선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460%, Amber: 160%)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PMI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421723"/>
                  </a:ext>
                </a:extLst>
              </a:tr>
              <a:tr h="973458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Cash Flow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12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Working Capital</a:t>
                      </a: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말</a:t>
                      </a:r>
                      <a:r>
                        <a:rPr kumimoji="1" lang="en-US" altLang="ko-KR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기준 장기 </a:t>
                      </a:r>
                      <a:r>
                        <a:rPr kumimoji="1" lang="ko-KR" altLang="en-US" sz="900" b="0" u="none" kern="120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미회수</a:t>
                      </a:r>
                      <a:r>
                        <a:rPr kumimoji="1" lang="ko-KR" altLang="en-US" sz="900" b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빌링 채권 잔액은 존재하지 아니함 </a:t>
                      </a:r>
                      <a:endParaRPr kumimoji="1" lang="en-US" altLang="ko-KR" sz="900" b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발생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FBOG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미회수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지연금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관련 이슈는 현재시점 해소되었음을 확인하였으며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2020~2021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년도에 발생한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미회수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정산 지연금에 대해서는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중 해소가 예상됨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704163"/>
                  </a:ext>
                </a:extLst>
              </a:tr>
              <a:tr h="1097914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en-US" altLang="ko-KR" sz="9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13</a:t>
                      </a:r>
                    </a:p>
                  </a:txBody>
                  <a:tcPr marL="49846" marR="49846" marT="49846" marB="49846" anchor="ctr" horzOverflow="overflow"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1" u="sng" kern="1200" err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CapEx</a:t>
                      </a:r>
                      <a:endParaRPr lang="en-US" altLang="ko-KR" sz="900" b="1" u="sng" kern="120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수주가 확정된 신조 선박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13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척에 대하여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2024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년까지 총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1,628m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Expansion Capex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 지출될 예정임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노후화된 선박의 </a:t>
                      </a:r>
                      <a:r>
                        <a:rPr kumimoji="0" lang="ko-KR" altLang="en-US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입거수리비는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회 평균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5m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수준으로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신규 선박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(USD 1.3m)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대비 지출규모가 큰 편으로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확인됨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IMO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관리협약에 따라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2024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년까지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개 선박에 대한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BWTS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설치가 예정되어 있으며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KOGAS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로부터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해당 비용을 보전 받으므로 대상회사가 부담하는 비용은 없음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endParaRPr lang="en-US" altLang="ko-KR" sz="9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439207"/>
                  </a:ext>
                </a:extLst>
              </a:tr>
              <a:tr h="9170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Other</a:t>
                      </a:r>
                      <a:r>
                        <a:rPr kumimoji="0" lang="ko-KR" altLang="en-US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Consideration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12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338D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altLang="ko-KR" sz="9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14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eaLnBrk="0" fontAlgn="base" latinLnBrk="1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defRPr/>
                      </a:pPr>
                      <a:r>
                        <a:rPr lang="ko-KR" altLang="en-US" sz="900" b="1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■</a:t>
                      </a:r>
                      <a:r>
                        <a:rPr lang="ko-KR" altLang="en-US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1" u="sng" kern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Contingent Liabilities</a:t>
                      </a: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Petronas 6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척에 대하여 기 체결된 계약사항은 모두 철회 불가능한 조건으로 파악됨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실질적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Firm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계약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kumimoji="1" lang="en-US" altLang="ko-KR" sz="900" b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396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buChar char="-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4~6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호선에 대한 계약 철회 시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실질적 손해배상이 발생할 수 있음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52000" indent="-171450" algn="just" eaLnBrk="0" fontAlgn="base" hangingPunct="0">
                        <a:lnSpc>
                          <a:spcPct val="12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buChar char="§"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Greenpia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 대한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KOGAS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우선사용권 포기 대가로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2030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년까지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KOGAS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 총 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4.8m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환원해야 함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Valuation</a:t>
                      </a:r>
                    </a:p>
                    <a:p>
                      <a:pPr marL="144000" marR="0" lvl="0" indent="-17145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4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n-US" altLang="ko-KR" sz="9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SPA</a:t>
                      </a:r>
                    </a:p>
                  </a:txBody>
                  <a:tcPr marL="49846" marR="49846" marT="49846" marB="49846" anchor="ctr" horzOverflow="overflow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312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2750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74">
            <a:extLst>
              <a:ext uri="{FF2B5EF4-FFF2-40B4-BE49-F238E27FC236}">
                <a16:creationId xmlns:a16="http://schemas.microsoft.com/office/drawing/2014/main" id="{94971B92-7E45-4B4F-A271-1304D87A90E9}"/>
              </a:ext>
            </a:extLst>
          </p:cNvPr>
          <p:cNvSpPr txBox="1"/>
          <p:nvPr/>
        </p:nvSpPr>
        <p:spPr>
          <a:xfrm>
            <a:off x="7807982" y="1411686"/>
            <a:ext cx="1233620" cy="440551"/>
          </a:xfrm>
          <a:prstGeom prst="rect">
            <a:avLst/>
          </a:prstGeom>
          <a:noFill/>
        </p:spPr>
        <p:txBody>
          <a:bodyPr wrap="non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금리변동위험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노출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OpEx </a:t>
            </a:r>
            <a:r>
              <a:rPr lang="ko-KR" altLang="en-US" sz="80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관리위험 노출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8" name="Table 5">
            <a:extLst>
              <a:ext uri="{FF2B5EF4-FFF2-40B4-BE49-F238E27FC236}">
                <a16:creationId xmlns:a16="http://schemas.microsoft.com/office/drawing/2014/main" id="{0CA0200A-E217-4C95-9FF8-3826DF4892E3}"/>
              </a:ext>
            </a:extLst>
          </p:cNvPr>
          <p:cNvGraphicFramePr>
            <a:graphicFrameLocks noGrp="1"/>
          </p:cNvGraphicFramePr>
          <p:nvPr/>
        </p:nvGraphicFramePr>
        <p:xfrm>
          <a:off x="496454" y="1911662"/>
          <a:ext cx="8847276" cy="4117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3582">
                  <a:extLst>
                    <a:ext uri="{9D8B030D-6E8A-4147-A177-3AD203B41FA5}">
                      <a16:colId xmlns:a16="http://schemas.microsoft.com/office/drawing/2014/main" val="867596609"/>
                    </a:ext>
                  </a:extLst>
                </a:gridCol>
                <a:gridCol w="924092">
                  <a:extLst>
                    <a:ext uri="{9D8B030D-6E8A-4147-A177-3AD203B41FA5}">
                      <a16:colId xmlns:a16="http://schemas.microsoft.com/office/drawing/2014/main" val="1378424323"/>
                    </a:ext>
                  </a:extLst>
                </a:gridCol>
                <a:gridCol w="909754">
                  <a:extLst>
                    <a:ext uri="{9D8B030D-6E8A-4147-A177-3AD203B41FA5}">
                      <a16:colId xmlns:a16="http://schemas.microsoft.com/office/drawing/2014/main" val="4284568668"/>
                    </a:ext>
                  </a:extLst>
                </a:gridCol>
                <a:gridCol w="781924">
                  <a:extLst>
                    <a:ext uri="{9D8B030D-6E8A-4147-A177-3AD203B41FA5}">
                      <a16:colId xmlns:a16="http://schemas.microsoft.com/office/drawing/2014/main" val="2591038227"/>
                    </a:ext>
                  </a:extLst>
                </a:gridCol>
                <a:gridCol w="781924">
                  <a:extLst>
                    <a:ext uri="{9D8B030D-6E8A-4147-A177-3AD203B41FA5}">
                      <a16:colId xmlns:a16="http://schemas.microsoft.com/office/drawing/2014/main" val="1733579797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2392968459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14441469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49203297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4274577242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구분</a:t>
                      </a:r>
                      <a:endParaRPr lang="en-GB" sz="900" b="1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900" b="1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Vessel</a:t>
                      </a: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체결일</a:t>
                      </a:r>
                      <a:endParaRPr lang="en-GB" sz="900" b="1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변경일</a:t>
                      </a:r>
                      <a:endParaRPr lang="en-GB" sz="900" b="1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ko-KR" altLang="en-US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수송계약</a:t>
                      </a:r>
                      <a:endParaRPr lang="en-GB" sz="900" b="1" i="0" u="none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900" b="1" i="0" u="none">
                        <a:solidFill>
                          <a:srgbClr val="FFFFFF"/>
                        </a:solidFill>
                        <a:latin typeface="+mn-lt"/>
                      </a:endParaRP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ko-KR" altLang="en-US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금융계약</a:t>
                      </a:r>
                      <a:endParaRPr lang="en-GB" sz="900" b="1" i="0" u="none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900" b="1" i="0" u="none">
                        <a:solidFill>
                          <a:srgbClr val="FFFFFF"/>
                        </a:solidFill>
                        <a:latin typeface="+mn-lt"/>
                      </a:endParaRP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951222"/>
                  </a:ext>
                </a:extLst>
              </a:tr>
              <a:tr h="432000">
                <a:tc rowSpan="4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과거 체결 계약</a:t>
                      </a:r>
                      <a:endParaRPr lang="en-US" altLang="ko-KR" sz="9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altLang="ko-KR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(2000</a:t>
                      </a: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이전</a:t>
                      </a:r>
                      <a:r>
                        <a:rPr lang="en-US" altLang="ko-KR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ko-KR" altLang="en-US" sz="9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유지</a:t>
                      </a:r>
                      <a:endParaRPr lang="en-US" sz="9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1994-04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COA</a:t>
                      </a: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(Type1)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이윤율 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5%</a:t>
                      </a:r>
                    </a:p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일반관리비율 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3%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완료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Libor 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변동금리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선박금융에 대하여 전부 보전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488464"/>
                  </a:ext>
                </a:extLst>
              </a:tr>
              <a:tr h="79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변경 가능성 </a:t>
                      </a:r>
                      <a:endParaRPr lang="en-US" altLang="ko-KR" sz="9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존재</a:t>
                      </a:r>
                      <a:endParaRPr lang="en-US" sz="9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Technopia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Cosmopia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Aquapia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Oceanpia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1999-07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~2000-04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2024-12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만기</a:t>
                      </a: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COA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(Type1)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이윤율 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8%</a:t>
                      </a:r>
                    </a:p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일반관리비율 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4%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완료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Libor 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변동금리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자부담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(6~8%)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제외한 선박금융에 대하여 전부 보전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2183346"/>
                  </a:ext>
                </a:extLst>
              </a:tr>
              <a:tr h="439759">
                <a:tc vMerge="1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750" b="1">
                          <a:solidFill>
                            <a:srgbClr val="00338D"/>
                          </a:solidFill>
                          <a:latin typeface="+mn-lt"/>
                        </a:rPr>
                        <a:t>기존 계약 변경</a:t>
                      </a:r>
                      <a:endParaRPr lang="en-US" sz="750" b="1">
                        <a:solidFill>
                          <a:srgbClr val="00338D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변경</a:t>
                      </a:r>
                      <a:endParaRPr lang="en-US" sz="9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Greenpia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1996-11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2021-04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22,824/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완료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Libor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변동금리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선박금융에 대하여 전부 보전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8999787"/>
                  </a:ext>
                </a:extLst>
              </a:tr>
              <a:tr h="439759">
                <a:tc vMerge="1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endParaRPr lang="en-US" sz="750" b="1">
                        <a:solidFill>
                          <a:srgbClr val="00338D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 Sovereign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 Pyeongtaek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1994-12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1995-09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2021-12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매출총이익 기준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[YKS] USD 15,000/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연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[HJP] USD 34,000/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연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완료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47279"/>
                  </a:ext>
                </a:extLst>
              </a:tr>
              <a:tr h="439759">
                <a:tc rowSpan="3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신규 체결 계약</a:t>
                      </a:r>
                      <a:endParaRPr lang="en-US" altLang="ko-KR" sz="9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(2017</a:t>
                      </a: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이후</a:t>
                      </a:r>
                      <a:r>
                        <a:rPr 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1F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운항중</a:t>
                      </a:r>
                      <a:endParaRPr lang="en-US" altLang="ko-KR" sz="9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Princepia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2017-06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COA</a:t>
                      </a: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(Type2)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운항선사비용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매년 물가상승률 반영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진행중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Libor 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변동금리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자부담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(6%)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제외한 선박금융에 대하여 전부 보전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131794"/>
                  </a:ext>
                </a:extLst>
              </a:tr>
              <a:tr h="504000">
                <a:tc vMerge="1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endParaRPr lang="en-US" sz="750" b="1">
                        <a:solidFill>
                          <a:srgbClr val="00338D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endParaRPr lang="en-US" sz="750" b="1">
                        <a:solidFill>
                          <a:srgbClr val="00338D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2019-04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 775,000/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진행중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고정금리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(3.75~3.90%)</a:t>
                      </a: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보전 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2799288"/>
                  </a:ext>
                </a:extLst>
              </a:tr>
              <a:tr h="756000">
                <a:tc vMerge="1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endParaRPr lang="en-US" sz="750" b="1">
                        <a:solidFill>
                          <a:srgbClr val="00338D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운항예정</a:t>
                      </a:r>
                      <a:endParaRPr lang="en-US" altLang="ko-KR" sz="900" b="1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(Pipeline)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E1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Repsol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BGN</a:t>
                      </a:r>
                    </a:p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Petronas</a:t>
                      </a:r>
                      <a:r>
                        <a:rPr lang="en-US" sz="900" b="0" baseline="30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2023 </a:t>
                      </a:r>
                      <a:r>
                        <a:rPr kumimoji="0" lang="ko-KR" altLang="en-US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/>
                          <a:cs typeface="Arial" panose="020B0604020202020204" pitchFamily="34" charset="0"/>
                        </a:rPr>
                        <a:t>이후</a:t>
                      </a:r>
                      <a:endParaRPr kumimoji="0" lang="en-US" altLang="ko-KR" sz="9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[E1] USD 774,500~791,000/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[BGN] USD 839,000/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[Repsol] USD 57,722~59,500/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[Petronas] USD 54,300/</a:t>
                      </a: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 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개시전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변동금리</a:t>
                      </a:r>
                      <a:endParaRPr lang="en-US" altLang="ko-KR" sz="9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(SOFR+ 1.81 ~ 3.30%)</a:t>
                      </a:r>
                    </a:p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보전 </a:t>
                      </a:r>
                      <a:r>
                        <a:rPr lang="en-US" altLang="ko-KR" sz="9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3582653"/>
                  </a:ext>
                </a:extLst>
              </a:tr>
            </a:tbl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39965"/>
          </a:xfrm>
        </p:spPr>
        <p:txBody>
          <a:bodyPr/>
          <a:lstStyle/>
          <a:p>
            <a:r>
              <a:rPr lang="en-US" altLang="ko-KR"/>
              <a:t>Change of Contract</a:t>
            </a:r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08556C-4823-49FC-AFCE-F577336F8EBB}"/>
              </a:ext>
            </a:extLst>
          </p:cNvPr>
          <p:cNvSpPr txBox="1"/>
          <p:nvPr/>
        </p:nvSpPr>
        <p:spPr>
          <a:xfrm>
            <a:off x="488950" y="903591"/>
            <a:ext cx="8937858" cy="54519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과거에는 원가보상형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 위주로 안정적인 마진율이 보장되는 구조였으나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최근 체결한 계약은 고정운임 내에서 회사가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및 자본비를 부담하므로 계약운임 수준과 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OpEx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발생액에 따라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IRR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 변동할 수 있는 구조입니다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또한 신규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Pipeline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선박에 대한 금융계약은 변동금리로 체결되었으며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화주로부터 자본비를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보전받지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않으므로 금리 변동 위험에 노출되어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630CEFA-602F-4640-85F0-42D5265CDB77}"/>
              </a:ext>
            </a:extLst>
          </p:cNvPr>
          <p:cNvSpPr txBox="1"/>
          <p:nvPr/>
        </p:nvSpPr>
        <p:spPr>
          <a:xfrm>
            <a:off x="424097" y="1719399"/>
            <a:ext cx="2834007" cy="179121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+mn-ea"/>
              </a:rPr>
              <a:t>[</a:t>
            </a:r>
            <a:r>
              <a:rPr lang="ko-KR" altLang="en-US" sz="1000" b="1">
                <a:solidFill>
                  <a:schemeClr val="tx2"/>
                </a:solidFill>
                <a:latin typeface="+mn-ea"/>
              </a:rPr>
              <a:t>계약 구조의 변경</a:t>
            </a:r>
            <a:r>
              <a:rPr lang="en-US" altLang="ko-KR" sz="1000" b="1">
                <a:solidFill>
                  <a:schemeClr val="tx2"/>
                </a:solidFill>
                <a:latin typeface="+mn-ea"/>
              </a:rPr>
              <a:t>]</a:t>
            </a:r>
            <a:endParaRPr lang="ko-KR" altLang="en-US" sz="1000" b="1">
              <a:solidFill>
                <a:schemeClr val="tx2"/>
              </a:solidFill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37C08F6-40CE-4230-A191-92F3FDFF73B2}"/>
              </a:ext>
            </a:extLst>
          </p:cNvPr>
          <p:cNvSpPr/>
          <p:nvPr/>
        </p:nvSpPr>
        <p:spPr>
          <a:xfrm>
            <a:off x="7205568" y="5268507"/>
            <a:ext cx="2138162" cy="753947"/>
          </a:xfrm>
          <a:prstGeom prst="rect">
            <a:avLst/>
          </a:prstGeom>
          <a:solidFill>
            <a:srgbClr val="00A3A1">
              <a:alpha val="10000"/>
            </a:srgbClr>
          </a:solidFill>
          <a:ln w="19050">
            <a:solidFill>
              <a:srgbClr val="00A3A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4152080-855C-48F9-B23B-56ADC5B8181A}"/>
              </a:ext>
            </a:extLst>
          </p:cNvPr>
          <p:cNvSpPr/>
          <p:nvPr/>
        </p:nvSpPr>
        <p:spPr>
          <a:xfrm>
            <a:off x="4807914" y="3390901"/>
            <a:ext cx="2368282" cy="2626464"/>
          </a:xfrm>
          <a:prstGeom prst="rect">
            <a:avLst/>
          </a:prstGeom>
          <a:solidFill>
            <a:srgbClr val="00A3A1">
              <a:alpha val="10000"/>
            </a:srgbClr>
          </a:solidFill>
          <a:ln w="19050">
            <a:solidFill>
              <a:srgbClr val="00A3A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154318EC-D6E4-41BA-92F9-70EE6D21FFAE}"/>
              </a:ext>
            </a:extLst>
          </p:cNvPr>
          <p:cNvSpPr/>
          <p:nvPr/>
        </p:nvSpPr>
        <p:spPr>
          <a:xfrm>
            <a:off x="4739514" y="3303736"/>
            <a:ext cx="136800" cy="136800"/>
          </a:xfrm>
          <a:prstGeom prst="ellipse">
            <a:avLst/>
          </a:prstGeom>
          <a:solidFill>
            <a:srgbClr val="00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9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04F634C9-3899-4655-961E-D66471132702}"/>
              </a:ext>
            </a:extLst>
          </p:cNvPr>
          <p:cNvSpPr/>
          <p:nvPr/>
        </p:nvSpPr>
        <p:spPr>
          <a:xfrm>
            <a:off x="7137722" y="5188434"/>
            <a:ext cx="136800" cy="136800"/>
          </a:xfrm>
          <a:prstGeom prst="ellipse">
            <a:avLst/>
          </a:prstGeom>
          <a:solidFill>
            <a:srgbClr val="00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9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9A250C1B-E5FC-476F-9F05-941E4AB7DED6}"/>
              </a:ext>
            </a:extLst>
          </p:cNvPr>
          <p:cNvSpPr/>
          <p:nvPr/>
        </p:nvSpPr>
        <p:spPr>
          <a:xfrm>
            <a:off x="7808725" y="1461692"/>
            <a:ext cx="136137" cy="136800"/>
          </a:xfrm>
          <a:prstGeom prst="ellipse">
            <a:avLst/>
          </a:prstGeom>
          <a:solidFill>
            <a:srgbClr val="00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9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BFC994C7-D618-4834-8621-27A4A2FCF530}"/>
              </a:ext>
            </a:extLst>
          </p:cNvPr>
          <p:cNvSpPr/>
          <p:nvPr/>
        </p:nvSpPr>
        <p:spPr>
          <a:xfrm>
            <a:off x="7808725" y="1615793"/>
            <a:ext cx="136137" cy="136800"/>
          </a:xfrm>
          <a:prstGeom prst="ellipse">
            <a:avLst/>
          </a:prstGeom>
          <a:solidFill>
            <a:srgbClr val="00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9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4A1BA332-5402-4756-8645-100F3821A4D5}"/>
              </a:ext>
            </a:extLst>
          </p:cNvPr>
          <p:cNvSpPr/>
          <p:nvPr/>
        </p:nvSpPr>
        <p:spPr bwMode="gray">
          <a:xfrm>
            <a:off x="7738114" y="1387821"/>
            <a:ext cx="1303487" cy="424575"/>
          </a:xfrm>
          <a:prstGeom prst="rect">
            <a:avLst/>
          </a:prstGeom>
          <a:noFill/>
          <a:ln w="9525" algn="ctr">
            <a:solidFill>
              <a:srgbClr val="00338D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ctr" defTabSz="714403">
              <a:lnSpc>
                <a:spcPct val="106000"/>
              </a:lnSpc>
              <a:defRPr/>
            </a:pPr>
            <a:endParaRPr lang="ko-KR" altLang="en-US" sz="1452" b="1">
              <a:solidFill>
                <a:prstClr val="white"/>
              </a:solidFill>
              <a:latin typeface="Arial" panose="020B0604020202020204" pitchFamily="34" charset="0"/>
              <a:ea typeface="나눔고딕"/>
              <a:cs typeface="Arial" panose="020B0604020202020204" pitchFamily="34" charset="0"/>
            </a:endParaRPr>
          </a:p>
        </p:txBody>
      </p:sp>
      <p:sp>
        <p:nvSpPr>
          <p:cNvPr id="15" name="Text Box 5">
            <a:extLst>
              <a:ext uri="{FF2B5EF4-FFF2-40B4-BE49-F238E27FC236}">
                <a16:creationId xmlns:a16="http://schemas.microsoft.com/office/drawing/2014/main" id="{833B4E95-F037-491B-BD0B-7AC3167DC9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041187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7" name="Text Box 5">
            <a:extLst>
              <a:ext uri="{FF2B5EF4-FFF2-40B4-BE49-F238E27FC236}">
                <a16:creationId xmlns:a16="http://schemas.microsoft.com/office/drawing/2014/main" id="{646F55AB-B91D-44B3-A1FA-20F532F8B4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170903"/>
            <a:ext cx="3558593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(*1)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현재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Petronas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에 대한 금융계약은 체결되지 않은 상태임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2E3D7559-C4D1-49A9-9E69-996DCAFC036B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</p:spTree>
    <p:extLst>
      <p:ext uri="{BB962C8B-B14F-4D97-AF65-F5344CB8AC3E}">
        <p14:creationId xmlns:p14="http://schemas.microsoft.com/office/powerpoint/2010/main" val="1029900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Financial Statements – PL (1/2)</a:t>
            </a: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A27054-373D-43B6-90F5-3C32603B50BB}"/>
              </a:ext>
            </a:extLst>
          </p:cNvPr>
          <p:cNvSpPr txBox="1"/>
          <p:nvPr/>
        </p:nvSpPr>
        <p:spPr>
          <a:xfrm>
            <a:off x="488950" y="903590"/>
            <a:ext cx="8937858" cy="153888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과거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PL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변동사항은 아래와 같습니다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0F0C8735-F64C-496D-95E3-A806459D34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6340412"/>
              </p:ext>
            </p:extLst>
          </p:nvPr>
        </p:nvGraphicFramePr>
        <p:xfrm>
          <a:off x="488950" y="1609529"/>
          <a:ext cx="4355994" cy="3024000"/>
        </p:xfrm>
        <a:graphic>
          <a:graphicData uri="http://schemas.openxmlformats.org/drawingml/2006/table">
            <a:tbl>
              <a:tblPr/>
              <a:tblGrid>
                <a:gridCol w="830241">
                  <a:extLst>
                    <a:ext uri="{9D8B030D-6E8A-4147-A177-3AD203B41FA5}">
                      <a16:colId xmlns:a16="http://schemas.microsoft.com/office/drawing/2014/main" val="2205700599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3977811211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1335466132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4101810863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3717434001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2986607676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1652566299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493525524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87828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190,719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191,724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159,222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172,155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244,280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80,664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152,788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16799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173,704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170,142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142,799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135,517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198,973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63,202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126,658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376509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19,177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34,548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16,517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239023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컨소시엄매출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781341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172,516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174,450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147,023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158,063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224,250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76,641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142,828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06861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29,638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29,847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31,457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29,782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15,892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56404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79,125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74,401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64,777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130,196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28,496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93,916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648369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26,412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26,648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28,230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27,644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14,327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13,741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354561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40,769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45,584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25,896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33,599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36,627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17,925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20,953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891363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18,202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17,274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12,199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14,093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20,030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4,023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9,960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81027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판매관리비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19,935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19,706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21,198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10,180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11,083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56877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감가상각비 등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16,025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16,073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8,000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35297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인건비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1,140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1,733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38807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지급수수료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368623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지급임차료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836070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201688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(1,732)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(2,952)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(7,506)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(6,203)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(1,168)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(6,157)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86256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영업외수익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40,090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35,173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20,303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25,301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9,434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14,433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130335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영업외비용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31,665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21,574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11,257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13,154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21,256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5,504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13,606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363771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당기순이익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6,693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10,647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6,825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2,877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(2,227)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(296)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097810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9399E8C2-4710-4901-8C41-E49FF61F84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145656"/>
              </p:ext>
            </p:extLst>
          </p:nvPr>
        </p:nvGraphicFramePr>
        <p:xfrm>
          <a:off x="488950" y="4952020"/>
          <a:ext cx="4348302" cy="576000"/>
        </p:xfrm>
        <a:graphic>
          <a:graphicData uri="http://schemas.openxmlformats.org/drawingml/2006/table">
            <a:tbl>
              <a:tblPr/>
              <a:tblGrid>
                <a:gridCol w="830354">
                  <a:extLst>
                    <a:ext uri="{9D8B030D-6E8A-4147-A177-3AD203B41FA5}">
                      <a16:colId xmlns:a16="http://schemas.microsoft.com/office/drawing/2014/main" val="2806668302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3396236188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1712624015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4067051106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2630294939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3544844592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3320283976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1966263682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4969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(1,732)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(2,952)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(7,506)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(6,203)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(1,168)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(6,157)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29026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15,882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24,661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26,271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12,001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13,611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519366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EBITDA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14,150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13,015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10,914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25,103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5,844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12,488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2444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29E6C4AA-B081-43E3-BF55-D12F2220E226}"/>
              </a:ext>
            </a:extLst>
          </p:cNvPr>
          <p:cNvSpPr txBox="1"/>
          <p:nvPr/>
        </p:nvSpPr>
        <p:spPr>
          <a:xfrm>
            <a:off x="503998" y="144000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[Profit and</a:t>
            </a:r>
            <a:r>
              <a:rPr lang="ko-KR" altLang="en-US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Loss Statement]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F078FC-46B7-4014-BF00-4AC13F65B1A3}"/>
              </a:ext>
            </a:extLst>
          </p:cNvPr>
          <p:cNvSpPr txBox="1"/>
          <p:nvPr/>
        </p:nvSpPr>
        <p:spPr>
          <a:xfrm>
            <a:off x="5065698" y="144000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[Highlight]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0A4CF653-E712-4ADA-A988-008B1C4F0038}"/>
              </a:ext>
            </a:extLst>
          </p:cNvPr>
          <p:cNvSpPr txBox="1">
            <a:spLocks/>
          </p:cNvSpPr>
          <p:nvPr/>
        </p:nvSpPr>
        <p:spPr bwMode="gray">
          <a:xfrm>
            <a:off x="5068748" y="1609529"/>
            <a:ext cx="4348302" cy="4580256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 latinLnBrk="1">
              <a:lnSpc>
                <a:spcPts val="1200"/>
              </a:lnSpc>
              <a:spcBef>
                <a:spcPts val="600"/>
              </a:spcBef>
              <a:buClr>
                <a:srgbClr val="97989A"/>
              </a:buClr>
              <a:defRPr/>
            </a:pPr>
            <a:r>
              <a:rPr lang="en-US" altLang="ko-KR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Revenue</a:t>
            </a: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운임매출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COA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계약에 의한 운임 매출 중 대상회사가 화주에게 운송용역을 제공함으로써 발생하는 매출</a:t>
            </a:r>
            <a:b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대상선박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Utopia(KOGAS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Greenpia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(2021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 이전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COA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Technopia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Cosmopia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Aquapia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Oceanpia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Princepia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Peacepia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용선료매출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T/C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계약에 의한 용선료 수입</a:t>
            </a:r>
            <a:b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대상선박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Utopia(DSLNG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Greenpia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(2021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 이후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), Amber,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단기용선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척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컨소시엄매출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COA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또는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계약에 의한 매출 중 대상회사가 해당 선박 운용에 대한 참여선사로서 운영선사로부터 정산 받는 금액</a:t>
            </a:r>
            <a:b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대상선박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YK Sovereign, HJ Pyeongtaek)</a:t>
            </a:r>
          </a:p>
          <a:p>
            <a:pPr marL="177800" lvl="2" indent="-177800" latinLnBrk="1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운임매출의 주요 증감 원인은 항차 수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국제유가 변동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여부 등에 해당함</a:t>
            </a:r>
            <a:b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(1) 2018~2019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각 연도마다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척에 대하여 입거수리 발생함</a:t>
            </a:r>
            <a:b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(2) 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대한 입거수리가 발생하였으나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는 비교적 최근 건조된 선박으로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입거수리비용이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다른 선박 대비 크지 않아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전기 대비 매출이 감소함</a:t>
            </a:r>
            <a:b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(3) 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T/C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 변경되어 기존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‘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운임매출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‘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용선료매출로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재분류함에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따라 전기 대비 매출 감소함</a:t>
            </a:r>
            <a:br>
              <a:rPr lang="en-US" altLang="ko-KR" sz="8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(4) 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Utopia,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대한 입거수리가 기간 대비 큰 규모로 발생하였으며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이후 지속적인 높은 수준의 연료비 단가 상승이 매출 증가에 기여함</a:t>
            </a:r>
            <a:b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(5) KOGAS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와의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계약에 따라 선박 취득과 관련된 자본비를 일정비율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(92%~100%)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보전 받고 있으나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해당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보전분은 운임매출에서 차감 조정하고 있음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계약으로 전환됨에 따라 운임매출이 용선료매출로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재분류되면서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발생 규모가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Box 5">
            <a:extLst>
              <a:ext uri="{FF2B5EF4-FFF2-40B4-BE49-F238E27FC236}">
                <a16:creationId xmlns:a16="http://schemas.microsoft.com/office/drawing/2014/main" id="{D0F56FA8-F686-423B-AF01-1A256E0D30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5701548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9CA1E466-110A-431D-82E6-C04FB3DDA1D7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</p:spTree>
    <p:extLst>
      <p:ext uri="{BB962C8B-B14F-4D97-AF65-F5344CB8AC3E}">
        <p14:creationId xmlns:p14="http://schemas.microsoft.com/office/powerpoint/2010/main" val="15201639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Financial Statements – PL (2/2)</a:t>
            </a:r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7D343F0-3D72-41CF-A470-2CC288E9CBBD}"/>
              </a:ext>
            </a:extLst>
          </p:cNvPr>
          <p:cNvSpPr txBox="1"/>
          <p:nvPr/>
        </p:nvSpPr>
        <p:spPr>
          <a:xfrm>
            <a:off x="488950" y="903590"/>
            <a:ext cx="8937858" cy="153888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과거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PL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변동사항은 아래와 같습니다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Segnaposto testo 7">
            <a:extLst>
              <a:ext uri="{FF2B5EF4-FFF2-40B4-BE49-F238E27FC236}">
                <a16:creationId xmlns:a16="http://schemas.microsoft.com/office/drawing/2014/main" id="{A8B568B5-760B-4863-BD1B-4851D4BCAF9A}"/>
              </a:ext>
            </a:extLst>
          </p:cNvPr>
          <p:cNvSpPr txBox="1">
            <a:spLocks/>
          </p:cNvSpPr>
          <p:nvPr/>
        </p:nvSpPr>
        <p:spPr bwMode="gray">
          <a:xfrm>
            <a:off x="5058006" y="1609528"/>
            <a:ext cx="4355994" cy="4591779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defRPr/>
            </a:pPr>
            <a:r>
              <a:rPr lang="en-US" altLang="ko-KR" sz="800" b="1" err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CoGS</a:t>
            </a:r>
            <a:endParaRPr lang="ko-KR" altLang="en-US" sz="800" b="1">
              <a:solidFill>
                <a:srgbClr val="00338D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매출원가는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항비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연료비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선원비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기타비용으로 구성됨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항비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선박의 입출항에 따라 선적항 및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양하항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목적항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에서 소요되는 비용임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주된 증감 원인은 항차 수이며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운임에 포함되는 선적항비는 실발생금액으로 정산하나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이윤 및 일반관리비 산정 시 포함되는 선적항비는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권역별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최저항비를 기준으로 정산함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연료비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운항에 소요되는 연료비로 국제 유가의 변동에 따라 금액이 변동하며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대상회사가 사용하는 연료는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FBOG, LSMGO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등 다양함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HFO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단가의 상승으로 인하여 연료비가 증가하였으며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이후 전반적인 연료 단가의 하락 및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IMO2020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도입으로 연비가 좋은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FBOG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사용 비중이 확대됨에 따라 연료 소모량이 크게 감소하여 연료비가 감소하였음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 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하반기 이후 국제유가의 급등으로 인해 전반적인 연료비가 큰 폭으로 증가하게 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선원비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보유 중인 사선에서 근무하는 선원에 대한 인건비로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급상여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퇴직금 복리후생비 등이 포함되어 있음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기타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입거수리비를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포함한 선용품비와 수리비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T/C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용선료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운반비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보험료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감가상각비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해사본부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(Busan Office)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에서 발생하는 비용 등이 포함되어 있음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용선의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항차수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감소 등으로 인하여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감가상각비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및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년에 대체된 선박에 대한 감가상각비 발생</a:t>
            </a: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defRPr/>
            </a:pPr>
            <a:r>
              <a:rPr lang="en-US" altLang="ko-KR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SG&amp;A</a:t>
            </a:r>
            <a:endParaRPr lang="ko-KR" altLang="en-US" sz="800" b="1">
              <a:solidFill>
                <a:srgbClr val="00338D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감가상각비 등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대부분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2014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 현대상선으로부터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LNG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사업부 영업을 양수하면서 발생한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Backlog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및 영업권에 대한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무형자산상각비이며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각각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2034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년에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상각이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종료될 예정임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인건비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Seoul Office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의 임직원에 대한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급상여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퇴직급여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복리후생비로 구성됨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IT TF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팀이 신설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(3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인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되었으며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 전년도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호실적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및 신규 수주에 대한 경영 성과급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(USD 1,056k)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을 지급하여 인건비 증가함</a:t>
            </a: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94C0235-9890-4AF8-83EA-85012434A8DF}"/>
              </a:ext>
            </a:extLst>
          </p:cNvPr>
          <p:cNvSpPr txBox="1"/>
          <p:nvPr/>
        </p:nvSpPr>
        <p:spPr>
          <a:xfrm>
            <a:off x="503998" y="144000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[Profit and</a:t>
            </a:r>
            <a:r>
              <a:rPr lang="ko-KR" altLang="en-US" sz="9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Loss Statement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5884481-CD69-4439-B6E6-1991CAB327D8}"/>
              </a:ext>
            </a:extLst>
          </p:cNvPr>
          <p:cNvSpPr txBox="1"/>
          <p:nvPr/>
        </p:nvSpPr>
        <p:spPr>
          <a:xfrm>
            <a:off x="5060950" y="144000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[Highlight]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AE28D2-A76D-4891-B057-CF0CF1E1331D}"/>
              </a:ext>
            </a:extLst>
          </p:cNvPr>
          <p:cNvGraphicFramePr>
            <a:graphicFrameLocks noGrp="1"/>
          </p:cNvGraphicFramePr>
          <p:nvPr/>
        </p:nvGraphicFramePr>
        <p:xfrm>
          <a:off x="488950" y="1609529"/>
          <a:ext cx="4355994" cy="3024000"/>
        </p:xfrm>
        <a:graphic>
          <a:graphicData uri="http://schemas.openxmlformats.org/drawingml/2006/table">
            <a:tbl>
              <a:tblPr/>
              <a:tblGrid>
                <a:gridCol w="830241">
                  <a:extLst>
                    <a:ext uri="{9D8B030D-6E8A-4147-A177-3AD203B41FA5}">
                      <a16:colId xmlns:a16="http://schemas.microsoft.com/office/drawing/2014/main" val="2205700599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3977811211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1335466132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4101810863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3717434001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2986607676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1652566299"/>
                    </a:ext>
                  </a:extLst>
                </a:gridCol>
                <a:gridCol w="503679">
                  <a:extLst>
                    <a:ext uri="{9D8B030D-6E8A-4147-A177-3AD203B41FA5}">
                      <a16:colId xmlns:a16="http://schemas.microsoft.com/office/drawing/2014/main" val="493525524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87828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190,719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191,724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159,222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172,155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244,280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80,664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152,788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16799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173,704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170,142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142,799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135,517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198,973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63,202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126,658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376509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19,177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34,548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16,517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239023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컨소시엄매출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781341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172,516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174,450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147,023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158,063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224,250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76,641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142,828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06861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29,638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29,847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31,457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29,782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15,892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56404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79,125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74,401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64,777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130,196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28,496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93,916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648369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26,412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26,648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28,230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27,644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14,327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13,741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354561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40,769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45,584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25,896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33,599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36,627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17,925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20,953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891363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18,202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17,274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12,199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14,093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20,030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4,023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9,960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81027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판매관리비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19,935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19,706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21,198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10,180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11,083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56877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감가상각비 등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16,025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16,073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8,000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35297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인건비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1,140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1,733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38807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지급수수료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368623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지급임차료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836070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201688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(1,732)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(2,952)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(7,506)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(6,203)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(1,168)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(6,157)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86256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영업외수익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40,090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35,173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20,303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25,301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9,434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14,433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130335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영업외비용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31,665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21,574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11,257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13,154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21,256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5,504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13,606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363771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당기순이익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6,693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10,647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6,825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2,877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(2,227)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(296)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097810"/>
                  </a:ext>
                </a:extLst>
              </a:tr>
            </a:tbl>
          </a:graphicData>
        </a:graphic>
      </p:graphicFrame>
      <p:sp>
        <p:nvSpPr>
          <p:cNvPr id="13" name="Text Box 5">
            <a:extLst>
              <a:ext uri="{FF2B5EF4-FFF2-40B4-BE49-F238E27FC236}">
                <a16:creationId xmlns:a16="http://schemas.microsoft.com/office/drawing/2014/main" id="{83535093-CD55-4CFB-87E5-1E9360FE7B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5701548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C3007639-50AE-4A2B-83C5-1AC659F977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515745"/>
              </p:ext>
            </p:extLst>
          </p:nvPr>
        </p:nvGraphicFramePr>
        <p:xfrm>
          <a:off x="488950" y="4952020"/>
          <a:ext cx="4348302" cy="576000"/>
        </p:xfrm>
        <a:graphic>
          <a:graphicData uri="http://schemas.openxmlformats.org/drawingml/2006/table">
            <a:tbl>
              <a:tblPr/>
              <a:tblGrid>
                <a:gridCol w="830354">
                  <a:extLst>
                    <a:ext uri="{9D8B030D-6E8A-4147-A177-3AD203B41FA5}">
                      <a16:colId xmlns:a16="http://schemas.microsoft.com/office/drawing/2014/main" val="2806668302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3396236188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1712624015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4067051106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2630294939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3544844592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3320283976"/>
                    </a:ext>
                  </a:extLst>
                </a:gridCol>
                <a:gridCol w="502564">
                  <a:extLst>
                    <a:ext uri="{9D8B030D-6E8A-4147-A177-3AD203B41FA5}">
                      <a16:colId xmlns:a16="http://schemas.microsoft.com/office/drawing/2014/main" val="1966263682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4969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(1,732)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(2,952)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(7,506)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(6,203)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(1,168)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(6,157)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29026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15,882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24,661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26,271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12,001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13,611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519366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EBITDA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14,150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13,015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10,914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25,103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5,844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12,488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32444"/>
                  </a:ext>
                </a:extLst>
              </a:tr>
            </a:tbl>
          </a:graphicData>
        </a:graphic>
      </p:graphicFrame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F1E5C181-BF6A-439F-8A43-BF9A0D75DCD2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</p:spTree>
    <p:extLst>
      <p:ext uri="{BB962C8B-B14F-4D97-AF65-F5344CB8AC3E}">
        <p14:creationId xmlns:p14="http://schemas.microsoft.com/office/powerpoint/2010/main" val="2169406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EF6C8AC-74DA-4E36-BE32-C28E526EC1DF}"/>
              </a:ext>
            </a:extLst>
          </p:cNvPr>
          <p:cNvSpPr txBox="1">
            <a:spLocks/>
          </p:cNvSpPr>
          <p:nvPr/>
        </p:nvSpPr>
        <p:spPr>
          <a:xfrm>
            <a:off x="1016419" y="1200886"/>
            <a:ext cx="3657600" cy="445622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defRPr/>
            </a:pPr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2022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년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11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월</a:t>
            </a:r>
            <a:endParaRPr lang="en-US" sz="900"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marL="0" lvl="1" algn="just">
              <a:defRPr/>
            </a:pP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서울특별시 영등포구 여의대로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108 </a:t>
            </a: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파크원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타워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1</a:t>
            </a:r>
          </a:p>
          <a:p>
            <a:pPr lvl="1" algn="just">
              <a:defRPr/>
            </a:pPr>
            <a:endParaRPr lang="en-US" altLang="ko-KR" sz="900"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marL="0" lvl="1" algn="just">
              <a:defRPr/>
            </a:pP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에이치엠엠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주식회사</a:t>
            </a:r>
            <a:endParaRPr lang="en-US" altLang="ko-KR" sz="900"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lvl="1" algn="just">
              <a:defRPr/>
            </a:pPr>
            <a:endParaRPr lang="en-US" altLang="ko-KR" sz="900"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algn="just">
              <a:defRPr/>
            </a:pP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대표이사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귀하</a:t>
            </a:r>
            <a:endParaRPr lang="en-US" altLang="ko-KR" sz="900"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defRPr/>
            </a:pPr>
            <a:endParaRPr lang="en-US" sz="900"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defRPr/>
            </a:pP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삼정회계법인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이하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”KPMG”)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은 계약에 따라 </a:t>
            </a: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현대엘엔지해운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㈜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이하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“Target”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또는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“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”, “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대상회사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”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라 함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에 대한 </a:t>
            </a: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에이치엠엠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주식회사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이하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“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고객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”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또는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“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귀사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”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라 함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의 재무실사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가치평가 및 세무실사 업무를 지원하는 용역을 수행하였습니다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가 수행한 용역의 목적은 고객이 고려 중인 투자에 대한 기회와 위험을 평가하는 것을 지원하는 것이었습니다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 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의 용역은 고객에 대한 모든 중요한 사항들을 언급하는 것은 아니며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혹시 있을지도 모르는 자료의 오류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부정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불법행위에 대한 정보를 모두 언급하지는 아니합니다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는 고객에게 용역계약서상 용역의 목적 또는 다른 어떠한 목적으로도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가 제공한 용역의 절차상의 충분성에 대해 어떠한 보장도 하지 아니합니다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 </a:t>
            </a:r>
          </a:p>
          <a:p>
            <a:pPr algn="just">
              <a:lnSpc>
                <a:spcPct val="120000"/>
              </a:lnSpc>
              <a:defRPr/>
            </a:pP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본 용역의 주요 업무 범위는 제공된 재무정보를 파악하고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분석하고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주요사항을 언급하는 것이었습니다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 </a:t>
            </a:r>
          </a:p>
          <a:p>
            <a:pPr algn="just">
              <a:lnSpc>
                <a:spcPct val="120000"/>
              </a:lnSpc>
              <a:defRPr/>
            </a:pPr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의 보고서는 그 특성상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고객의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Target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평가에 대한 지원의 목적 외에는 적합하지 않을 수 있으므로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고객의 내부 목적으로만 사용이 제한됩니다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따라서 계약서에 언급되어 있는 경우를 제외하고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보고서의 전체 또는 일부가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의 사전서면 동의 없이 고객 이외의 제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3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자에게 제공 또는 열람 되어서는 안됩니다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</a:t>
            </a:r>
            <a:endParaRPr lang="en-US" sz="900">
              <a:solidFill>
                <a:srgbClr val="000000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8" name="Straight Connector 2">
            <a:extLst>
              <a:ext uri="{FF2B5EF4-FFF2-40B4-BE49-F238E27FC236}">
                <a16:creationId xmlns:a16="http://schemas.microsoft.com/office/drawing/2014/main" id="{4955AC68-D9A3-4929-8D08-9456DEFCE736}"/>
              </a:ext>
            </a:extLst>
          </p:cNvPr>
          <p:cNvCxnSpPr/>
          <p:nvPr/>
        </p:nvCxnSpPr>
        <p:spPr>
          <a:xfrm>
            <a:off x="5186431" y="1221977"/>
            <a:ext cx="0" cy="4353231"/>
          </a:xfrm>
          <a:prstGeom prst="line">
            <a:avLst/>
          </a:prstGeom>
          <a:noFill/>
          <a:ln w="152400" cap="flat" cmpd="sng" algn="ctr">
            <a:solidFill>
              <a:srgbClr val="00338D"/>
            </a:solidFill>
            <a:prstDash val="solid"/>
            <a:miter lim="800000"/>
          </a:ln>
          <a:effectLst/>
        </p:spPr>
      </p:cxn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CF6B4FBE-6500-40B0-94EE-8658D035E9BE}"/>
              </a:ext>
            </a:extLst>
          </p:cNvPr>
          <p:cNvSpPr txBox="1">
            <a:spLocks/>
          </p:cNvSpPr>
          <p:nvPr/>
        </p:nvSpPr>
        <p:spPr>
          <a:xfrm>
            <a:off x="5217694" y="1221977"/>
            <a:ext cx="3671887" cy="4353231"/>
          </a:xfrm>
          <a:prstGeom prst="rect">
            <a:avLst/>
          </a:prstGeom>
          <a:ln w="6350">
            <a:solidFill>
              <a:srgbClr val="00338D"/>
            </a:solidFill>
          </a:ln>
        </p:spPr>
        <p:txBody>
          <a:bodyPr vert="horz" lIns="84406" tIns="42203" rIns="84406" bIns="42203" rtlCol="0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defRPr/>
            </a:pP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보고서 이용에 관한 고지</a:t>
            </a:r>
            <a:r>
              <a:rPr 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defRPr/>
            </a:pPr>
            <a:endParaRPr lang="en-US" sz="9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>
              <a:lnSpc>
                <a:spcPct val="120000"/>
              </a:lnSpc>
              <a:defRPr/>
            </a:pP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본 문서는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정식 보고서가 아닌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내부적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위한 자료에 해당하므로 언제든 수정되거나 철회될 수 있으며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와 용역계약을 체결한 당사자에게만 제공되는 자료입니다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본 문서의 이용자는 이러한 한계에 대해 충분히 검토하신 후에 본 문서를 이용하여야 합니다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본 문서는 비공개 문서이므로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사전 서면 승인 없이 외부에 일부 또는 전부를 배포하는 것을 금합니다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또한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본 문서에서 제시된 내용의 일부 또는 전부에 대하여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와 사전에 상의 없이 제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자가 임의로 사용 또는 인용하는 과정에서 야기되거나 야기될 수도 있는 손해에 대해서는 당 법인이 부담해야 할 책임이 없음을 알려 드립니다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lvl="1" algn="just">
              <a:lnSpc>
                <a:spcPct val="120000"/>
              </a:lnSpc>
              <a:defRPr/>
            </a:pPr>
            <a:endParaRPr lang="en-US" altLang="ko-KR" sz="9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just">
              <a:lnSpc>
                <a:spcPct val="120000"/>
              </a:lnSpc>
              <a:defRPr/>
            </a:pP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보고서의 주된 자료는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내부 정보들입니다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이들 정보들의 정확성은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경영진의 책임이며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어떠한 책임도 지지 않습니다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0" lvl="1" algn="just">
              <a:lnSpc>
                <a:spcPct val="120000"/>
              </a:lnSpc>
              <a:defRPr/>
            </a:pP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본 보고서에 제시된 정보들이 용역수행기간 중에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에게 제공되어진 다른 정보들과의 일치 여부를 신의성실원칙에 입각하여 검토하였습니다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그러나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KPMG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이들 정보들에 대한 객관성을 검증하기 위하여 다른 증거와 대조하는 등의 절차를 취하지 않았습니다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 KPMG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용역의 범위는 감사의 범위와 다르며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따라서 어떠한 형태의 확신도 제공하지 않습니다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lvl="1" algn="just">
              <a:lnSpc>
                <a:spcPct val="120000"/>
              </a:lnSpc>
              <a:defRPr/>
            </a:pP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보고서에 포함된 ‘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KPMG Analysis’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회사로부터 제공된 정보에 근거하여 본 용역의 특정 목적을 위한 분석을 실시하였음을 의미합니다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lvl="1" algn="just">
              <a:lnSpc>
                <a:spcPct val="120000"/>
              </a:lnSpc>
              <a:defRPr/>
            </a:pPr>
            <a:endParaRPr lang="en-US" altLang="ko-KR" sz="9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9421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" name="표 132">
            <a:extLst>
              <a:ext uri="{FF2B5EF4-FFF2-40B4-BE49-F238E27FC236}">
                <a16:creationId xmlns:a16="http://schemas.microsoft.com/office/drawing/2014/main" id="{E6205FD9-7DAA-448D-94E5-3D9B6057E8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244196"/>
              </p:ext>
            </p:extLst>
          </p:nvPr>
        </p:nvGraphicFramePr>
        <p:xfrm>
          <a:off x="488854" y="1611974"/>
          <a:ext cx="4354674" cy="3888000"/>
        </p:xfrm>
        <a:graphic>
          <a:graphicData uri="http://schemas.openxmlformats.org/drawingml/2006/table">
            <a:tbl>
              <a:tblPr/>
              <a:tblGrid>
                <a:gridCol w="1465218">
                  <a:extLst>
                    <a:ext uri="{9D8B030D-6E8A-4147-A177-3AD203B41FA5}">
                      <a16:colId xmlns:a16="http://schemas.microsoft.com/office/drawing/2014/main" val="1057796001"/>
                    </a:ext>
                  </a:extLst>
                </a:gridCol>
                <a:gridCol w="614778">
                  <a:extLst>
                    <a:ext uri="{9D8B030D-6E8A-4147-A177-3AD203B41FA5}">
                      <a16:colId xmlns:a16="http://schemas.microsoft.com/office/drawing/2014/main" val="3520496531"/>
                    </a:ext>
                  </a:extLst>
                </a:gridCol>
                <a:gridCol w="522561">
                  <a:extLst>
                    <a:ext uri="{9D8B030D-6E8A-4147-A177-3AD203B41FA5}">
                      <a16:colId xmlns:a16="http://schemas.microsoft.com/office/drawing/2014/main" val="516688756"/>
                    </a:ext>
                  </a:extLst>
                </a:gridCol>
                <a:gridCol w="522561">
                  <a:extLst>
                    <a:ext uri="{9D8B030D-6E8A-4147-A177-3AD203B41FA5}">
                      <a16:colId xmlns:a16="http://schemas.microsoft.com/office/drawing/2014/main" val="2073652244"/>
                    </a:ext>
                  </a:extLst>
                </a:gridCol>
                <a:gridCol w="614778">
                  <a:extLst>
                    <a:ext uri="{9D8B030D-6E8A-4147-A177-3AD203B41FA5}">
                      <a16:colId xmlns:a16="http://schemas.microsoft.com/office/drawing/2014/main" val="384175960"/>
                    </a:ext>
                  </a:extLst>
                </a:gridCol>
                <a:gridCol w="614778">
                  <a:extLst>
                    <a:ext uri="{9D8B030D-6E8A-4147-A177-3AD203B41FA5}">
                      <a16:colId xmlns:a16="http://schemas.microsoft.com/office/drawing/2014/main" val="879382044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Dec-20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Dec-21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Jun-22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62830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자산총계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1,010,367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934,173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925,962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1,038,196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1,208,245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858939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212,352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209,407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102,050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133,678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160,617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80543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현금및현금성자산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55,872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37,662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30,965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56,924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42,023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48838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매출채권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25,547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21,936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6,413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7,758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981462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유동성금융리스채권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89,299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109,875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23,024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23,303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20,853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236116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재고자산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31,124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28,790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28,130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34,121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51,468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946040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미수수익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3,318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6,029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11,330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097006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기타유동자산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7,191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5,115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2,384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10,855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247535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798,016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724,765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823,913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904,518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1,047,628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215192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29,581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147,494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283,047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441,845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877335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무형자산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119,932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104,337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88,480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72,607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64,666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381919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비유동금융리스채권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677,166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590,560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587,634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548,401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540,693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31178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기타비유동자산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680803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부채총계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527,298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441,851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434,339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558,400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620,095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423782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122,032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75,780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37,379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56,302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67,888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025330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매입채무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13,665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5,325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1,451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13,038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22,590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93193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미지급금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7,772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4,363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5,124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4,606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10,235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822217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유동리스부채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93,536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57,117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17,650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18,314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18,658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518106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선수수익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3,413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6,758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12,488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15,576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11,191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73053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단기차입금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3,843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27332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기타유동부채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3,646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2,015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043565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405,266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366,071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396,960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502,098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552,207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71988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비유동리스부채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401,821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362,868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392,962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374,648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365,232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979268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장기차입금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124,229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183,210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850851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퇴직급여충당금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3,445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3,202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3,998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3,765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179945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순자산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483,069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492,322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491,624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479,796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588,150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95753"/>
                  </a:ext>
                </a:extLst>
              </a:tr>
            </a:tbl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/>
              <a:t>Financial Statements – BS (1/2)</a:t>
            </a:r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B990130-B5EC-4460-A9E6-AFDD97EB108D}"/>
              </a:ext>
            </a:extLst>
          </p:cNvPr>
          <p:cNvSpPr txBox="1"/>
          <p:nvPr/>
        </p:nvSpPr>
        <p:spPr>
          <a:xfrm>
            <a:off x="488950" y="903590"/>
            <a:ext cx="8937858" cy="45201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과거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아래와 같습니다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Segnaposto testo 7">
            <a:extLst>
              <a:ext uri="{FF2B5EF4-FFF2-40B4-BE49-F238E27FC236}">
                <a16:creationId xmlns:a16="http://schemas.microsoft.com/office/drawing/2014/main" id="{A4F5C8C6-7FF5-47FD-80D1-04E8A8BDE815}"/>
              </a:ext>
            </a:extLst>
          </p:cNvPr>
          <p:cNvSpPr txBox="1">
            <a:spLocks/>
          </p:cNvSpPr>
          <p:nvPr/>
        </p:nvSpPr>
        <p:spPr bwMode="gray">
          <a:xfrm>
            <a:off x="5068800" y="1638000"/>
            <a:ext cx="4345200" cy="4602544"/>
          </a:xfrm>
          <a:prstGeom prst="rect">
            <a:avLst/>
          </a:prstGeom>
          <a:solidFill>
            <a:schemeClr val="bg1"/>
          </a:solidFill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ko-KR" altLang="en-US" sz="800" b="1" err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현금및현금성자산</a:t>
            </a: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ts val="1200"/>
              </a:lnSpc>
              <a:spcBef>
                <a:spcPts val="4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현금및현금성자산은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보통예금과 정기예금으로 구성되며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6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기준 질권 설정으로 인해 사용이 제한된 현금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2,800k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이 존재함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매출채권</a:t>
            </a: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 대한 매출채권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(Utopia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의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DSLNG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포함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이 대부분을 차지하며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그 외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E1(Amber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및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지분선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운항선사에 대한 채권으로 구성됨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결산일 시점 운항중인 선박의 경우 미경과 항해일수에 해당하는 운임 및 자본비를 진행률에 따라 조정하고 있음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2018~2019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매출채권 잔액에는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와의 운임 정산 이슈로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2015~2016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발생한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미회수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매출채권이 포함되어 있으며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2019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 중재판정이 내려져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12.9m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과 경과이자를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회수함에 따라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’20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매출채권 잔액이 감소함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매출채권 잔액의 증가는 국제유가 급등으로 매출이 증가한 것에 기인함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금융리스채권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금융리스채권은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최소리스료와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무보증잔존가치로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구성됨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최소리스료는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로부터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보전받는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자본비에 해당하며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무보증잔존가치는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리스계약 예상만료시점의 선박 잔존가치를 현재가치로 할인한 금액임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중동선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척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Cosmopia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Technopia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Oceanpia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Aquapia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 대한 원리금상환이 완료되어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기준 원리금 회수가 진행 중인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Princepia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Peacepia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 대한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최소리스료만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존재함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BBCHP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 및 최초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COA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계약이 만료됨에 따라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Oceanpia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의 금융리스채권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71.4m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을 유형자산으로 대체함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재고자산</a:t>
            </a: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선박기부속품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및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연료유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(DO/FO)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등으로 구성되며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입거수리 일정 및 급유시기에 영향을 크게 받으며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연료유에 대한 단가 급등으로 전기대비 크게 증가함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미수수익</a:t>
            </a:r>
            <a:r>
              <a:rPr lang="en-US" altLang="ko-KR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선수수익</a:t>
            </a: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매월 분기별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운임률에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물량베이스를 기초로 계산된 매출과 실 매출 차이를 정산하여 두 금액 차이를 미수수익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선수수익으로 반영함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2C68D09C-A893-4C46-ABF3-0C7B3C606F4B}"/>
              </a:ext>
            </a:extLst>
          </p:cNvPr>
          <p:cNvSpPr txBox="1"/>
          <p:nvPr/>
        </p:nvSpPr>
        <p:spPr>
          <a:xfrm>
            <a:off x="503998" y="144000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Balance</a:t>
            </a:r>
            <a:r>
              <a:rPr lang="ko-KR" altLang="en-US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Sheet]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C79AD5A9-4EF2-45C0-AFD2-3D76F7B0EB7F}"/>
              </a:ext>
            </a:extLst>
          </p:cNvPr>
          <p:cNvSpPr txBox="1"/>
          <p:nvPr/>
        </p:nvSpPr>
        <p:spPr>
          <a:xfrm>
            <a:off x="5060950" y="144000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[Highlight]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0" name="Text Box 5">
            <a:extLst>
              <a:ext uri="{FF2B5EF4-FFF2-40B4-BE49-F238E27FC236}">
                <a16:creationId xmlns:a16="http://schemas.microsoft.com/office/drawing/2014/main" id="{43CED87E-8870-4405-8F38-477A171221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551866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1FC5DE48-67D9-49DB-80B5-66B006AA5F27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</p:spTree>
    <p:extLst>
      <p:ext uri="{BB962C8B-B14F-4D97-AF65-F5344CB8AC3E}">
        <p14:creationId xmlns:p14="http://schemas.microsoft.com/office/powerpoint/2010/main" val="19555845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/>
              <a:t>Financial Statements – BS (2/2)</a:t>
            </a:r>
            <a:endParaRPr lang="ko-KR" altLang="en-US"/>
          </a:p>
        </p:txBody>
      </p:sp>
      <p:sp>
        <p:nvSpPr>
          <p:cNvPr id="16" name="Segnaposto testo 7">
            <a:extLst>
              <a:ext uri="{FF2B5EF4-FFF2-40B4-BE49-F238E27FC236}">
                <a16:creationId xmlns:a16="http://schemas.microsoft.com/office/drawing/2014/main" id="{C8F3A984-413F-41B8-A47D-391CC780C39C}"/>
              </a:ext>
            </a:extLst>
          </p:cNvPr>
          <p:cNvSpPr txBox="1">
            <a:spLocks/>
          </p:cNvSpPr>
          <p:nvPr/>
        </p:nvSpPr>
        <p:spPr bwMode="gray">
          <a:xfrm>
            <a:off x="5068800" y="1637999"/>
            <a:ext cx="4345200" cy="45742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2"/>
            </a:solidFill>
          </a:ln>
        </p:spPr>
        <p:txBody>
          <a:bodyPr vert="horz" lIns="108000" tIns="108000" rIns="108000" bIns="72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미수수익</a:t>
            </a:r>
            <a:r>
              <a:rPr lang="en-US" altLang="ko-KR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선수수익</a:t>
            </a:r>
            <a:r>
              <a:rPr lang="en-US" altLang="ko-KR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계속</a:t>
            </a:r>
            <a:r>
              <a:rPr lang="en-US" altLang="ko-KR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lvl="2" indent="-17145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FBOG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사용분에 대해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와 정산이슈로 동남아선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중동선의 운임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정산이 지연되어 미수수익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USD 1,009k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1H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회수함에 따라 미수수익 금액이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유형자산</a:t>
            </a: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유형자산은 선박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5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척과 신조중인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척의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건설중인자산으로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구성됨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를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제외한 선박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YKS, HJP)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년과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초에 금융리스채권에서 대체되었음 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상세내역은 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 to Fixed Asset)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800" i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유형자산으로 계상하는 선박에 대한 입거수리 비용은 자산화 및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감가상각하여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회계처리함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월말 기준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대한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입거수리자산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USD 3,274k,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대한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입거수리자산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USD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1,408k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건설중인자산으로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계상되어 있음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무형자산</a:t>
            </a: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무형자산은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2014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년에 현대상선의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LNG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사업부 영업양수로 인하여 발생한 영업권 및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과 일부 소프트웨어로 구성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매입채무</a:t>
            </a: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2016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의 운임정산분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USD 3.6m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년에 정산되어 일시적으로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2017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금액이 증가했으며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의 대규모 입거수리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(Longevity Work)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관련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USD 7.8m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매입채무가 증가하였으며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1H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연료가격 급등에 따른 재고의 증가로 증가함</a:t>
            </a: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금융리스부채</a:t>
            </a: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BBCHP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따라 원리금이 미 상환된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Amber)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대해 금융리스부채를 인식하여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상각하고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있음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년에  선박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선이 건조됨에 따라 금융리스부채가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USD 65.9m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신규선박 건조를 위해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2021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회사채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KRW 60bn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과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중동선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척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Cosmopia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Technopia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Oceanpia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Aquapia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 대한 담보부대출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77.7m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조달하여 차입금이 증가하는 추세임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B990130-B5EC-4460-A9E6-AFDD97EB108D}"/>
              </a:ext>
            </a:extLst>
          </p:cNvPr>
          <p:cNvSpPr txBox="1"/>
          <p:nvPr/>
        </p:nvSpPr>
        <p:spPr>
          <a:xfrm>
            <a:off x="488950" y="903590"/>
            <a:ext cx="8937858" cy="45201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과거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아래와 같습니다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5051B2-F014-478B-9765-34D42CCD8409}"/>
              </a:ext>
            </a:extLst>
          </p:cNvPr>
          <p:cNvSpPr txBox="1"/>
          <p:nvPr/>
        </p:nvSpPr>
        <p:spPr>
          <a:xfrm>
            <a:off x="503998" y="144000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Balance</a:t>
            </a:r>
            <a:r>
              <a:rPr lang="ko-KR" altLang="en-US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Sheet]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919C8043-921C-43C4-AF5D-33349D8EFCA3}"/>
              </a:ext>
            </a:extLst>
          </p:cNvPr>
          <p:cNvSpPr txBox="1"/>
          <p:nvPr/>
        </p:nvSpPr>
        <p:spPr>
          <a:xfrm>
            <a:off x="5060950" y="144000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[Highlight]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26" name="표 125">
            <a:extLst>
              <a:ext uri="{FF2B5EF4-FFF2-40B4-BE49-F238E27FC236}">
                <a16:creationId xmlns:a16="http://schemas.microsoft.com/office/drawing/2014/main" id="{F67131BF-B3AA-4335-85F5-A2FED53472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281936"/>
              </p:ext>
            </p:extLst>
          </p:nvPr>
        </p:nvGraphicFramePr>
        <p:xfrm>
          <a:off x="488854" y="1611974"/>
          <a:ext cx="4354674" cy="3888000"/>
        </p:xfrm>
        <a:graphic>
          <a:graphicData uri="http://schemas.openxmlformats.org/drawingml/2006/table">
            <a:tbl>
              <a:tblPr/>
              <a:tblGrid>
                <a:gridCol w="1465218">
                  <a:extLst>
                    <a:ext uri="{9D8B030D-6E8A-4147-A177-3AD203B41FA5}">
                      <a16:colId xmlns:a16="http://schemas.microsoft.com/office/drawing/2014/main" val="1057796001"/>
                    </a:ext>
                  </a:extLst>
                </a:gridCol>
                <a:gridCol w="614778">
                  <a:extLst>
                    <a:ext uri="{9D8B030D-6E8A-4147-A177-3AD203B41FA5}">
                      <a16:colId xmlns:a16="http://schemas.microsoft.com/office/drawing/2014/main" val="3520496531"/>
                    </a:ext>
                  </a:extLst>
                </a:gridCol>
                <a:gridCol w="522561">
                  <a:extLst>
                    <a:ext uri="{9D8B030D-6E8A-4147-A177-3AD203B41FA5}">
                      <a16:colId xmlns:a16="http://schemas.microsoft.com/office/drawing/2014/main" val="516688756"/>
                    </a:ext>
                  </a:extLst>
                </a:gridCol>
                <a:gridCol w="522561">
                  <a:extLst>
                    <a:ext uri="{9D8B030D-6E8A-4147-A177-3AD203B41FA5}">
                      <a16:colId xmlns:a16="http://schemas.microsoft.com/office/drawing/2014/main" val="2073652244"/>
                    </a:ext>
                  </a:extLst>
                </a:gridCol>
                <a:gridCol w="614778">
                  <a:extLst>
                    <a:ext uri="{9D8B030D-6E8A-4147-A177-3AD203B41FA5}">
                      <a16:colId xmlns:a16="http://schemas.microsoft.com/office/drawing/2014/main" val="384175960"/>
                    </a:ext>
                  </a:extLst>
                </a:gridCol>
                <a:gridCol w="614778">
                  <a:extLst>
                    <a:ext uri="{9D8B030D-6E8A-4147-A177-3AD203B41FA5}">
                      <a16:colId xmlns:a16="http://schemas.microsoft.com/office/drawing/2014/main" val="879382044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Dec-20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Dec-21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Jun-22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62830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자산총계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1,010,367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934,173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925,962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1,038,196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1,208,245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858939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212,352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209,407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102,050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133,678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160,617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80543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현금및현금성자산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55,872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37,662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30,965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56,924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42,023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48838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매출채권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25,547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21,936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6,413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7,758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981462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유동성금융리스채권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89,299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109,875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23,024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23,303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20,853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236116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재고자산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31,124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28,790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28,130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34,121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51,468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946040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미수수익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3,318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6,029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11,330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097006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기타유동자산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7,191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5,115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2,384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10,855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247535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798,016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724,765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823,913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904,518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1,047,628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215192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29,581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147,494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283,047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441,845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877335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무형자산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119,932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104,337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88,480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72,607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64,666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381919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비유동금융리스채권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677,166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590,560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587,634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548,401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540,693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31178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기타비유동자산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680803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부채총계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527,298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441,851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434,339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558,400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620,095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423782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122,032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75,780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37,379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56,302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67,888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025330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매입채무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13,665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5,325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1,451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13,038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22,590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93193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미지급금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7,772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4,363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5,124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4,606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10,235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822217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유동리스부채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93,536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57,117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17,650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18,314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18,658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518106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선수수익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3,413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6,758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12,488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15,576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11,191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73053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단기차입금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3,843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27332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기타유동부채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3,646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2,015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043565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405,266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366,071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396,960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502,098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552,207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71988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비유동리스부채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401,821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362,868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392,962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374,648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365,232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979268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장기차입금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124,229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183,210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850851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퇴직급여충당금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3,445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3,202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3,998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3,765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179945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순자산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483,069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492,322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491,624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479,796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588,150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95753"/>
                  </a:ext>
                </a:extLst>
              </a:tr>
            </a:tbl>
          </a:graphicData>
        </a:graphic>
      </p:graphicFrame>
      <p:sp>
        <p:nvSpPr>
          <p:cNvPr id="10" name="Text Box 5">
            <a:extLst>
              <a:ext uri="{FF2B5EF4-FFF2-40B4-BE49-F238E27FC236}">
                <a16:creationId xmlns:a16="http://schemas.microsoft.com/office/drawing/2014/main" id="{B78D93E1-F006-4413-AD37-3D4051721A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551866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E1B8B0A7-BC21-4A3F-BFD6-1CFC1674C8D4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</p:spTree>
    <p:extLst>
      <p:ext uri="{BB962C8B-B14F-4D97-AF65-F5344CB8AC3E}">
        <p14:creationId xmlns:p14="http://schemas.microsoft.com/office/powerpoint/2010/main" val="2103530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41933779-7670-4956-A6F1-91F1A823CAE0}"/>
              </a:ext>
            </a:extLst>
          </p:cNvPr>
          <p:cNvSpPr txBox="1">
            <a:spLocks/>
          </p:cNvSpPr>
          <p:nvPr/>
        </p:nvSpPr>
        <p:spPr bwMode="gray">
          <a:xfrm>
            <a:off x="488950" y="4653830"/>
            <a:ext cx="8937858" cy="1140801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b="1">
                <a:latin typeface="Arial" panose="020B0604020202020204" pitchFamily="34" charset="0"/>
                <a:cs typeface="Arial" panose="020B0604020202020204" pitchFamily="34" charset="0"/>
              </a:rPr>
              <a:t>Cash Flow Overview</a:t>
            </a: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b="1">
                <a:latin typeface="Arial" panose="020B0604020202020204" pitchFamily="34" charset="0"/>
                <a:cs typeface="Arial" panose="020B0604020202020204" pitchFamily="34" charset="0"/>
              </a:rPr>
              <a:t>영업활동현금흐름</a:t>
            </a:r>
            <a:r>
              <a:rPr lang="en-US" altLang="ko-KR" sz="900" b="1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최근 유류비 급등으로 인해 현금유출이 증가하는 추세이며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매출의 경우 화주와의 계약으로 원가보전 및 원가에 일부마진을 청구할 수 있기 때문에 원가증가에 따라 자연스럽게 매출도 증가하는 추세임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b="1">
                <a:latin typeface="Arial" panose="020B0604020202020204" pitchFamily="34" charset="0"/>
                <a:cs typeface="Arial" panose="020B0604020202020204" pitchFamily="34" charset="0"/>
              </a:rPr>
              <a:t>투자활동현금흐름</a:t>
            </a:r>
            <a:r>
              <a:rPr lang="en-US" altLang="ko-KR" sz="900" b="1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현재 신조중인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Pipeline 13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척으로 인해 현금유출이 매년 증가하고 있고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이외에 입거수리에 대한 현금유출이 정기적으로 발생하고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b="1">
                <a:latin typeface="Arial" panose="020B0604020202020204" pitchFamily="34" charset="0"/>
                <a:cs typeface="Arial" panose="020B0604020202020204" pitchFamily="34" charset="0"/>
              </a:rPr>
              <a:t>재무활동현금흐름</a:t>
            </a:r>
            <a:r>
              <a:rPr lang="en-US" altLang="ko-KR" sz="900" b="1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척에 대한 담보부차입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사채발행으로 재무활동현금이 증가했으며 최근에는 신조중인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대한 금융조달로 현금유입이 증가하고 있음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재무활동현금유출로는 기존 취득한 선박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BBCHP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상환과 더불어 매년 정기적인 배당실행으로 현금유출이 발생하고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9DC81F-0BFA-4FAE-8B01-DB2A7E6BBAA4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회사의 최근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54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개월간 영업현금흐름은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307,247k,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투자현금흐름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(-)317,179k,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재무활동현금흐름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USD(-)4,248k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회사는 신규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Pipeline 13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척의 신조와 관련하여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투자금액이 증가하고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이와 관련된 금융차입 또한 증가하고 있는 추세입니다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8A4A334F-EFE1-45B1-BFB4-04B134E9B74F}"/>
              </a:ext>
            </a:extLst>
          </p:cNvPr>
          <p:cNvSpPr txBox="1">
            <a:spLocks/>
          </p:cNvSpPr>
          <p:nvPr/>
        </p:nvSpPr>
        <p:spPr>
          <a:xfrm>
            <a:off x="488950" y="451575"/>
            <a:ext cx="8918244" cy="439965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1" hangingPunct="1">
              <a:lnSpc>
                <a:spcPct val="70000"/>
              </a:lnSpc>
              <a:spcBef>
                <a:spcPct val="0"/>
              </a:spcBef>
              <a:buNone/>
              <a:defRPr sz="38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4000">
                <a:solidFill>
                  <a:srgbClr val="00338D"/>
                </a:solidFill>
                <a:latin typeface="KPMG Extralight" panose="020B0303030202040204" pitchFamily="34" charset="0"/>
              </a:rPr>
              <a:t>Cash Flow Overview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797D54-FDFB-4E31-BD7F-450D322DE248}"/>
              </a:ext>
            </a:extLst>
          </p:cNvPr>
          <p:cNvSpPr txBox="1"/>
          <p:nvPr/>
        </p:nvSpPr>
        <p:spPr>
          <a:xfrm>
            <a:off x="4749187" y="1494431"/>
            <a:ext cx="1099955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 현금 유입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매출원가 현금 유출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C: </a:t>
            </a:r>
            <a:r>
              <a:rPr lang="ko-KR" altLang="en-US" sz="70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판매비와관리비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지급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금융리스채권 회수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이자수익 수취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DD3EFB8-7878-47EA-BBD1-F8DCF0BE735C}"/>
              </a:ext>
            </a:extLst>
          </p:cNvPr>
          <p:cNvSpPr txBox="1"/>
          <p:nvPr/>
        </p:nvSpPr>
        <p:spPr>
          <a:xfrm>
            <a:off x="6018354" y="1494430"/>
            <a:ext cx="918924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이자비용 지급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법인세 지급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기타현금 수취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I: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대여금 회수 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J: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유형자산 취득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EE3AED6-717B-40A9-9A7D-83761378C909}"/>
              </a:ext>
            </a:extLst>
          </p:cNvPr>
          <p:cNvSpPr txBox="1"/>
          <p:nvPr/>
        </p:nvSpPr>
        <p:spPr>
          <a:xfrm>
            <a:off x="7106490" y="1494429"/>
            <a:ext cx="918924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K: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무형자산 취득</a:t>
            </a: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L: </a:t>
            </a:r>
            <a:r>
              <a:rPr lang="ko-KR" altLang="en-US" sz="70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건설중인자산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취득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사채의 순 현금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차입금의 순 현금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신주발행 </a:t>
            </a:r>
            <a:r>
              <a:rPr lang="ko-KR" altLang="en-US" sz="70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현금수취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F1AA276-E7FA-427E-A14B-882B5AA41424}"/>
              </a:ext>
            </a:extLst>
          </p:cNvPr>
          <p:cNvSpPr txBox="1"/>
          <p:nvPr/>
        </p:nvSpPr>
        <p:spPr>
          <a:xfrm>
            <a:off x="8133028" y="1494429"/>
            <a:ext cx="91892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배당금 수취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Q: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금융리스부채 상환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E15C956-4C2D-42D1-AE2E-FCB53708369F}"/>
              </a:ext>
            </a:extLst>
          </p:cNvPr>
          <p:cNvSpPr txBox="1"/>
          <p:nvPr/>
        </p:nvSpPr>
        <p:spPr>
          <a:xfrm>
            <a:off x="8783989" y="1180665"/>
            <a:ext cx="779188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</a:t>
            </a:r>
            <a:r>
              <a:rPr lang="en-US" altLang="ko-KR" sz="70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USDk</a:t>
            </a: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</a:t>
            </a:r>
            <a:endParaRPr lang="ko-KR" altLang="en-US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EEA8A844-8BDE-4287-AC42-3C72EC4FDE7D}"/>
              </a:ext>
            </a:extLst>
          </p:cNvPr>
          <p:cNvGrpSpPr/>
          <p:nvPr/>
        </p:nvGrpSpPr>
        <p:grpSpPr>
          <a:xfrm>
            <a:off x="1112092" y="4181383"/>
            <a:ext cx="3160451" cy="186572"/>
            <a:chOff x="1112092" y="4181383"/>
            <a:chExt cx="3160451" cy="186572"/>
          </a:xfrm>
        </p:grpSpPr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A5AF0523-89A6-41D9-B94F-CC69ECEC502A}"/>
                </a:ext>
              </a:extLst>
            </p:cNvPr>
            <p:cNvCxnSpPr>
              <a:cxnSpLocks/>
            </p:cNvCxnSpPr>
            <p:nvPr/>
          </p:nvCxnSpPr>
          <p:spPr>
            <a:xfrm>
              <a:off x="1112092" y="4367955"/>
              <a:ext cx="3160451" cy="0"/>
            </a:xfrm>
            <a:prstGeom prst="line">
              <a:avLst/>
            </a:prstGeom>
            <a:ln w="12700">
              <a:solidFill>
                <a:srgbClr val="0033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CF917443-BD60-40D9-A254-D38B1B73DA73}"/>
                </a:ext>
              </a:extLst>
            </p:cNvPr>
            <p:cNvCxnSpPr/>
            <p:nvPr/>
          </p:nvCxnSpPr>
          <p:spPr>
            <a:xfrm flipV="1">
              <a:off x="1114473" y="4181383"/>
              <a:ext cx="0" cy="186431"/>
            </a:xfrm>
            <a:prstGeom prst="line">
              <a:avLst/>
            </a:prstGeom>
            <a:ln w="12700">
              <a:solidFill>
                <a:srgbClr val="0033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4598CB12-C958-4526-A252-65E08CD876BE}"/>
                </a:ext>
              </a:extLst>
            </p:cNvPr>
            <p:cNvCxnSpPr/>
            <p:nvPr/>
          </p:nvCxnSpPr>
          <p:spPr>
            <a:xfrm flipV="1">
              <a:off x="4270162" y="4181383"/>
              <a:ext cx="0" cy="186431"/>
            </a:xfrm>
            <a:prstGeom prst="line">
              <a:avLst/>
            </a:prstGeom>
            <a:ln w="12700">
              <a:solidFill>
                <a:srgbClr val="0033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98BEC6E1-B148-4CE0-A4AE-38521CDA6C14}"/>
              </a:ext>
            </a:extLst>
          </p:cNvPr>
          <p:cNvGrpSpPr/>
          <p:nvPr/>
        </p:nvGrpSpPr>
        <p:grpSpPr>
          <a:xfrm>
            <a:off x="4749188" y="4181383"/>
            <a:ext cx="1645262" cy="186572"/>
            <a:chOff x="1112092" y="4181383"/>
            <a:chExt cx="3160451" cy="186572"/>
          </a:xfrm>
        </p:grpSpPr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0F1613FC-55DB-4FDB-8DF7-BB6E09E7E035}"/>
                </a:ext>
              </a:extLst>
            </p:cNvPr>
            <p:cNvCxnSpPr>
              <a:cxnSpLocks/>
            </p:cNvCxnSpPr>
            <p:nvPr/>
          </p:nvCxnSpPr>
          <p:spPr>
            <a:xfrm>
              <a:off x="1112092" y="4367955"/>
              <a:ext cx="3160451" cy="0"/>
            </a:xfrm>
            <a:prstGeom prst="line">
              <a:avLst/>
            </a:prstGeom>
            <a:ln w="12700">
              <a:solidFill>
                <a:srgbClr val="6D20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373EA974-440F-46E8-9F90-2C802F82F3F4}"/>
                </a:ext>
              </a:extLst>
            </p:cNvPr>
            <p:cNvCxnSpPr/>
            <p:nvPr/>
          </p:nvCxnSpPr>
          <p:spPr>
            <a:xfrm flipV="1">
              <a:off x="1114473" y="4181383"/>
              <a:ext cx="0" cy="186431"/>
            </a:xfrm>
            <a:prstGeom prst="line">
              <a:avLst/>
            </a:prstGeom>
            <a:ln w="12700">
              <a:solidFill>
                <a:srgbClr val="6D20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BD373BDC-48E6-43BE-BBE1-524F2E1BA232}"/>
                </a:ext>
              </a:extLst>
            </p:cNvPr>
            <p:cNvCxnSpPr/>
            <p:nvPr/>
          </p:nvCxnSpPr>
          <p:spPr>
            <a:xfrm flipV="1">
              <a:off x="4270162" y="4181383"/>
              <a:ext cx="0" cy="186431"/>
            </a:xfrm>
            <a:prstGeom prst="line">
              <a:avLst/>
            </a:prstGeom>
            <a:ln w="12700">
              <a:solidFill>
                <a:srgbClr val="6D20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05D0E7F4-CCD7-4F82-A625-D1DB182E35B0}"/>
              </a:ext>
            </a:extLst>
          </p:cNvPr>
          <p:cNvGrpSpPr/>
          <p:nvPr/>
        </p:nvGrpSpPr>
        <p:grpSpPr>
          <a:xfrm>
            <a:off x="6937277" y="4181383"/>
            <a:ext cx="1920967" cy="186572"/>
            <a:chOff x="1112092" y="4181383"/>
            <a:chExt cx="3160451" cy="186572"/>
          </a:xfrm>
        </p:grpSpPr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22C2F3D7-CBC0-4F4C-AE51-B974ECDEFD57}"/>
                </a:ext>
              </a:extLst>
            </p:cNvPr>
            <p:cNvCxnSpPr>
              <a:cxnSpLocks/>
            </p:cNvCxnSpPr>
            <p:nvPr/>
          </p:nvCxnSpPr>
          <p:spPr>
            <a:xfrm>
              <a:off x="1112092" y="4367955"/>
              <a:ext cx="3160451" cy="0"/>
            </a:xfrm>
            <a:prstGeom prst="line">
              <a:avLst/>
            </a:prstGeom>
            <a:ln w="12700">
              <a:solidFill>
                <a:srgbClr val="0091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C762AC8B-D133-426C-908F-48E12EC0D21C}"/>
                </a:ext>
              </a:extLst>
            </p:cNvPr>
            <p:cNvCxnSpPr/>
            <p:nvPr/>
          </p:nvCxnSpPr>
          <p:spPr>
            <a:xfrm flipV="1">
              <a:off x="1114473" y="4181383"/>
              <a:ext cx="0" cy="186431"/>
            </a:xfrm>
            <a:prstGeom prst="line">
              <a:avLst/>
            </a:prstGeom>
            <a:ln w="12700">
              <a:solidFill>
                <a:srgbClr val="0091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2CDBE7D7-64BE-44D0-B7EF-48B93D41788E}"/>
                </a:ext>
              </a:extLst>
            </p:cNvPr>
            <p:cNvCxnSpPr/>
            <p:nvPr/>
          </p:nvCxnSpPr>
          <p:spPr>
            <a:xfrm flipV="1">
              <a:off x="4270162" y="4181383"/>
              <a:ext cx="0" cy="186431"/>
            </a:xfrm>
            <a:prstGeom prst="line">
              <a:avLst/>
            </a:prstGeom>
            <a:ln w="12700">
              <a:solidFill>
                <a:srgbClr val="0091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C1760C64-09BF-41BF-ADA2-734F00C27E21}"/>
              </a:ext>
            </a:extLst>
          </p:cNvPr>
          <p:cNvSpPr txBox="1"/>
          <p:nvPr/>
        </p:nvSpPr>
        <p:spPr>
          <a:xfrm>
            <a:off x="1895475" y="4396710"/>
            <a:ext cx="1894423" cy="123111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800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Operating CF: USD 307,247k</a:t>
            </a:r>
            <a:endParaRPr lang="ko-KR" altLang="en-US" sz="800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183B5FA-2D92-487F-B8C7-10D292B523EB}"/>
              </a:ext>
            </a:extLst>
          </p:cNvPr>
          <p:cNvSpPr txBox="1"/>
          <p:nvPr/>
        </p:nvSpPr>
        <p:spPr>
          <a:xfrm>
            <a:off x="4749187" y="4396709"/>
            <a:ext cx="1698809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800">
                <a:solidFill>
                  <a:srgbClr val="6D207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Investing CF: USD(317,179)k</a:t>
            </a:r>
            <a:endParaRPr lang="ko-KR" altLang="en-US" sz="800">
              <a:solidFill>
                <a:srgbClr val="6D207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63E28FC-7C34-43AA-9074-A2D1E3EA2ABF}"/>
              </a:ext>
            </a:extLst>
          </p:cNvPr>
          <p:cNvSpPr txBox="1"/>
          <p:nvPr/>
        </p:nvSpPr>
        <p:spPr>
          <a:xfrm>
            <a:off x="7085184" y="4391381"/>
            <a:ext cx="1698805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800">
                <a:solidFill>
                  <a:srgbClr val="0091D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Financing CF: USD(4,248)k</a:t>
            </a:r>
            <a:endParaRPr lang="ko-KR" altLang="en-US" sz="800">
              <a:solidFill>
                <a:srgbClr val="0091D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9" name="차트 28">
                <a:extLst>
                  <a:ext uri="{FF2B5EF4-FFF2-40B4-BE49-F238E27FC236}">
                    <a16:creationId xmlns:a16="http://schemas.microsoft.com/office/drawing/2014/main" id="{5720F84E-4F25-4230-A78C-8BC23D8F541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91301097"/>
                  </p:ext>
                </p:extLst>
              </p:nvPr>
            </p:nvGraphicFramePr>
            <p:xfrm>
              <a:off x="488949" y="1352124"/>
              <a:ext cx="8903949" cy="283054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9" name="차트 28">
                <a:extLst>
                  <a:ext uri="{FF2B5EF4-FFF2-40B4-BE49-F238E27FC236}">
                    <a16:creationId xmlns:a16="http://schemas.microsoft.com/office/drawing/2014/main" id="{5720F84E-4F25-4230-A78C-8BC23D8F54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949" y="1352124"/>
                <a:ext cx="8903949" cy="2830542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텍스트 개체 틀 2">
            <a:extLst>
              <a:ext uri="{FF2B5EF4-FFF2-40B4-BE49-F238E27FC236}">
                <a16:creationId xmlns:a16="http://schemas.microsoft.com/office/drawing/2014/main" id="{1B174B35-C30B-43A2-A028-8407A87A642E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</p:spTree>
    <p:extLst>
      <p:ext uri="{BB962C8B-B14F-4D97-AF65-F5344CB8AC3E}">
        <p14:creationId xmlns:p14="http://schemas.microsoft.com/office/powerpoint/2010/main" val="4620747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7F342368-C989-4DA3-9366-1B5BF4C6501F}"/>
              </a:ext>
            </a:extLst>
          </p:cNvPr>
          <p:cNvSpPr/>
          <p:nvPr/>
        </p:nvSpPr>
        <p:spPr>
          <a:xfrm>
            <a:off x="5858636" y="4363731"/>
            <a:ext cx="3095131" cy="171925"/>
          </a:xfrm>
          <a:prstGeom prst="rect">
            <a:avLst/>
          </a:prstGeom>
          <a:solidFill>
            <a:srgbClr val="CCE9F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485C9F24-E9BE-4716-A626-91309C7E04C9}"/>
              </a:ext>
            </a:extLst>
          </p:cNvPr>
          <p:cNvSpPr/>
          <p:nvPr/>
        </p:nvSpPr>
        <p:spPr>
          <a:xfrm>
            <a:off x="5819160" y="2236890"/>
            <a:ext cx="3134607" cy="239674"/>
          </a:xfrm>
          <a:prstGeom prst="rect">
            <a:avLst/>
          </a:prstGeom>
          <a:solidFill>
            <a:srgbClr val="CCE9F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F5AA535E-7B2B-4452-8F50-0380C9130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Margin Structure - Type 1 </a:t>
            </a:r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13365332-7243-456D-A394-3CD68EC4350D}"/>
              </a:ext>
            </a:extLst>
          </p:cNvPr>
          <p:cNvSpPr/>
          <p:nvPr/>
        </p:nvSpPr>
        <p:spPr>
          <a:xfrm>
            <a:off x="8608935" y="1771640"/>
            <a:ext cx="622896" cy="631090"/>
          </a:xfrm>
          <a:prstGeom prst="rect">
            <a:avLst/>
          </a:prstGeom>
          <a:solidFill>
            <a:srgbClr val="EAAA00">
              <a:alpha val="10000"/>
            </a:srgbClr>
          </a:solidFill>
          <a:ln>
            <a:solidFill>
              <a:srgbClr val="EAAA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F933934-24BC-402A-90BB-176E00E01528}"/>
              </a:ext>
            </a:extLst>
          </p:cNvPr>
          <p:cNvSpPr/>
          <p:nvPr/>
        </p:nvSpPr>
        <p:spPr>
          <a:xfrm>
            <a:off x="1163049" y="1885223"/>
            <a:ext cx="1148824" cy="614267"/>
          </a:xfrm>
          <a:prstGeom prst="rect">
            <a:avLst/>
          </a:prstGeom>
          <a:solidFill>
            <a:srgbClr val="CCE9F8"/>
          </a:solidFill>
          <a:ln>
            <a:solidFill>
              <a:srgbClr val="CCE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b="1">
              <a:solidFill>
                <a:schemeClr val="bg1"/>
              </a:solidFill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BF86B9EE-F64D-4322-9EE1-1351E573A85C}"/>
              </a:ext>
            </a:extLst>
          </p:cNvPr>
          <p:cNvSpPr/>
          <p:nvPr/>
        </p:nvSpPr>
        <p:spPr>
          <a:xfrm>
            <a:off x="1206611" y="2160218"/>
            <a:ext cx="866527" cy="288000"/>
          </a:xfrm>
          <a:prstGeom prst="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(VC)</a:t>
            </a:r>
          </a:p>
          <a:p>
            <a:pPr algn="ctr"/>
            <a:r>
              <a:rPr lang="ko-KR" altLang="en-US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선박경비</a:t>
            </a:r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(FC)</a:t>
            </a:r>
            <a:endParaRPr lang="ko-KR" altLang="en-US" sz="9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2700FE7F-8DB7-4B1C-9624-B4386D8A6464}"/>
              </a:ext>
            </a:extLst>
          </p:cNvPr>
          <p:cNvSpPr/>
          <p:nvPr/>
        </p:nvSpPr>
        <p:spPr>
          <a:xfrm>
            <a:off x="1206611" y="1942456"/>
            <a:ext cx="866527" cy="180000"/>
          </a:xfrm>
          <a:prstGeom prst="rect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</a:rPr>
              <a:t>일반관리비</a:t>
            </a:r>
          </a:p>
        </p:txBody>
      </p: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C819899B-6FBF-4B8A-AA3B-B58082544A98}"/>
              </a:ext>
            </a:extLst>
          </p:cNvPr>
          <p:cNvCxnSpPr>
            <a:cxnSpLocks/>
            <a:stCxn id="69" idx="3"/>
            <a:endCxn id="70" idx="3"/>
          </p:cNvCxnSpPr>
          <p:nvPr/>
        </p:nvCxnSpPr>
        <p:spPr>
          <a:xfrm flipV="1">
            <a:off x="2073138" y="2032456"/>
            <a:ext cx="12700" cy="271762"/>
          </a:xfrm>
          <a:prstGeom prst="bentConnector3">
            <a:avLst>
              <a:gd name="adj1" fmla="val 1800000"/>
            </a:avLst>
          </a:prstGeom>
          <a:ln>
            <a:solidFill>
              <a:srgbClr val="00338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3D273499-4728-4F3B-9F32-BB58F51EBE3C}"/>
              </a:ext>
            </a:extLst>
          </p:cNvPr>
          <p:cNvSpPr/>
          <p:nvPr/>
        </p:nvSpPr>
        <p:spPr>
          <a:xfrm>
            <a:off x="1163049" y="2495806"/>
            <a:ext cx="1148400" cy="198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</a:rPr>
              <a:t>자본비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1781F0AE-BD2B-4D30-8C78-1D234E03BCE4}"/>
              </a:ext>
            </a:extLst>
          </p:cNvPr>
          <p:cNvSpPr/>
          <p:nvPr/>
        </p:nvSpPr>
        <p:spPr>
          <a:xfrm>
            <a:off x="1163048" y="1689590"/>
            <a:ext cx="1148823" cy="198000"/>
          </a:xfrm>
          <a:prstGeom prst="rect">
            <a:avLst/>
          </a:prstGeom>
          <a:solidFill>
            <a:srgbClr val="483698"/>
          </a:solidFill>
          <a:ln>
            <a:solidFill>
              <a:srgbClr val="483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</a:rPr>
              <a:t>이윤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00234FA-E6D1-4180-9844-7C41CDD67595}"/>
              </a:ext>
            </a:extLst>
          </p:cNvPr>
          <p:cNvSpPr txBox="1"/>
          <p:nvPr/>
        </p:nvSpPr>
        <p:spPr>
          <a:xfrm>
            <a:off x="2439775" y="2212314"/>
            <a:ext cx="164471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일반관리비</a:t>
            </a:r>
            <a:r>
              <a:rPr lang="en-US" altLang="ko-KR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동남아선 </a:t>
            </a:r>
            <a:r>
              <a:rPr lang="en-US" altLang="ko-KR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3%, </a:t>
            </a:r>
            <a:r>
              <a:rPr lang="ko-KR" altLang="en-US" sz="80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4%</a:t>
            </a:r>
            <a:endParaRPr lang="ko-KR" altLang="en-US" sz="800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52A26DD-828D-4FA6-8610-A30377CD969F}"/>
              </a:ext>
            </a:extLst>
          </p:cNvPr>
          <p:cNvSpPr txBox="1"/>
          <p:nvPr/>
        </p:nvSpPr>
        <p:spPr>
          <a:xfrm>
            <a:off x="2759648" y="1919692"/>
            <a:ext cx="164471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이윤</a:t>
            </a:r>
            <a:r>
              <a:rPr lang="en-US" altLang="ko-KR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동남아선 </a:t>
            </a:r>
            <a:r>
              <a:rPr lang="en-US" altLang="ko-KR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5%, </a:t>
            </a:r>
            <a:r>
              <a:rPr lang="ko-KR" altLang="en-US" sz="80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8%</a:t>
            </a:r>
            <a:endParaRPr lang="ko-KR" altLang="en-US" sz="800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8" name="연결선: 꺾임 87">
            <a:extLst>
              <a:ext uri="{FF2B5EF4-FFF2-40B4-BE49-F238E27FC236}">
                <a16:creationId xmlns:a16="http://schemas.microsoft.com/office/drawing/2014/main" id="{71C6FDF5-7195-4750-86B3-31CF152340FD}"/>
              </a:ext>
            </a:extLst>
          </p:cNvPr>
          <p:cNvCxnSpPr>
            <a:cxnSpLocks/>
            <a:stCxn id="68" idx="3"/>
            <a:endCxn id="83" idx="3"/>
          </p:cNvCxnSpPr>
          <p:nvPr/>
        </p:nvCxnSpPr>
        <p:spPr>
          <a:xfrm flipH="1" flipV="1">
            <a:off x="2311871" y="1788590"/>
            <a:ext cx="2" cy="403767"/>
          </a:xfrm>
          <a:prstGeom prst="bentConnector3">
            <a:avLst>
              <a:gd name="adj1" fmla="val -11430000000"/>
            </a:avLst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Segnaposto testo 7">
            <a:extLst>
              <a:ext uri="{FF2B5EF4-FFF2-40B4-BE49-F238E27FC236}">
                <a16:creationId xmlns:a16="http://schemas.microsoft.com/office/drawing/2014/main" id="{8D4016A8-D093-4924-AA11-012B54CD7C5F}"/>
              </a:ext>
            </a:extLst>
          </p:cNvPr>
          <p:cNvSpPr txBox="1">
            <a:spLocks/>
          </p:cNvSpPr>
          <p:nvPr/>
        </p:nvSpPr>
        <p:spPr bwMode="gray">
          <a:xfrm>
            <a:off x="499850" y="1713609"/>
            <a:ext cx="4345200" cy="2035432"/>
          </a:xfrm>
          <a:prstGeom prst="rect">
            <a:avLst/>
          </a:prstGeom>
          <a:ln w="6350">
            <a:noFill/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endParaRPr lang="en-US" altLang="ko-KR" sz="800">
              <a:cs typeface="Andalus" panose="02020603050405020304" pitchFamily="18" charset="-78"/>
            </a:endParaRPr>
          </a:p>
        </p:txBody>
      </p:sp>
      <p:sp>
        <p:nvSpPr>
          <p:cNvPr id="94" name="왼쪽 대괄호 93">
            <a:extLst>
              <a:ext uri="{FF2B5EF4-FFF2-40B4-BE49-F238E27FC236}">
                <a16:creationId xmlns:a16="http://schemas.microsoft.com/office/drawing/2014/main" id="{BF12564A-B1FE-4F8C-989D-0CC2B74EF389}"/>
              </a:ext>
            </a:extLst>
          </p:cNvPr>
          <p:cNvSpPr/>
          <p:nvPr/>
        </p:nvSpPr>
        <p:spPr>
          <a:xfrm>
            <a:off x="1032780" y="1709108"/>
            <a:ext cx="128587" cy="402756"/>
          </a:xfrm>
          <a:prstGeom prst="leftBracket">
            <a:avLst/>
          </a:prstGeom>
          <a:ln w="12700">
            <a:solidFill>
              <a:srgbClr val="F68D2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왼쪽 대괄호 99">
            <a:extLst>
              <a:ext uri="{FF2B5EF4-FFF2-40B4-BE49-F238E27FC236}">
                <a16:creationId xmlns:a16="http://schemas.microsoft.com/office/drawing/2014/main" id="{8F83F26E-BBAB-4C75-9C10-FD933292D27F}"/>
              </a:ext>
            </a:extLst>
          </p:cNvPr>
          <p:cNvSpPr/>
          <p:nvPr/>
        </p:nvSpPr>
        <p:spPr>
          <a:xfrm>
            <a:off x="1024592" y="2143634"/>
            <a:ext cx="148682" cy="299126"/>
          </a:xfrm>
          <a:prstGeom prst="leftBracket">
            <a:avLst/>
          </a:prstGeom>
          <a:ln w="12700">
            <a:solidFill>
              <a:srgbClr val="EAAA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왼쪽 대괄호 100">
            <a:extLst>
              <a:ext uri="{FF2B5EF4-FFF2-40B4-BE49-F238E27FC236}">
                <a16:creationId xmlns:a16="http://schemas.microsoft.com/office/drawing/2014/main" id="{947E758F-5991-4DFB-BAA3-649F0F688919}"/>
              </a:ext>
            </a:extLst>
          </p:cNvPr>
          <p:cNvSpPr/>
          <p:nvPr/>
        </p:nvSpPr>
        <p:spPr>
          <a:xfrm>
            <a:off x="786670" y="1690689"/>
            <a:ext cx="352076" cy="795336"/>
          </a:xfrm>
          <a:prstGeom prst="leftBracket">
            <a:avLst/>
          </a:prstGeom>
          <a:ln w="12700">
            <a:solidFill>
              <a:srgbClr val="BC204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8BCC65B3-50D6-43D1-987A-29A085244D80}"/>
              </a:ext>
            </a:extLst>
          </p:cNvPr>
          <p:cNvSpPr txBox="1"/>
          <p:nvPr/>
        </p:nvSpPr>
        <p:spPr>
          <a:xfrm>
            <a:off x="483102" y="1818594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700">
                <a:solidFill>
                  <a:srgbClr val="BC204B"/>
                </a:solidFill>
              </a:rPr>
              <a:t>매출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3111E26-2C03-4867-90C5-FB6314B3023F}"/>
              </a:ext>
            </a:extLst>
          </p:cNvPr>
          <p:cNvSpPr txBox="1"/>
          <p:nvPr/>
        </p:nvSpPr>
        <p:spPr>
          <a:xfrm>
            <a:off x="766436" y="1828678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700">
                <a:solidFill>
                  <a:srgbClr val="F68D2E"/>
                </a:solidFill>
              </a:rPr>
              <a:t>마진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F4BE4C3-1C71-43F4-98CD-9D2AA0BCB7AD}"/>
              </a:ext>
            </a:extLst>
          </p:cNvPr>
          <p:cNvSpPr txBox="1"/>
          <p:nvPr/>
        </p:nvSpPr>
        <p:spPr>
          <a:xfrm>
            <a:off x="766436" y="2138391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700">
                <a:solidFill>
                  <a:srgbClr val="EAAA00"/>
                </a:solidFill>
              </a:rPr>
              <a:t>원가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10A13780-7620-4A1D-86DD-13FABB47A962}"/>
              </a:ext>
            </a:extLst>
          </p:cNvPr>
          <p:cNvSpPr txBox="1"/>
          <p:nvPr/>
        </p:nvSpPr>
        <p:spPr>
          <a:xfrm>
            <a:off x="498093" y="2710897"/>
            <a:ext cx="4219950" cy="196641"/>
          </a:xfrm>
          <a:prstGeom prst="rect">
            <a:avLst/>
          </a:prstGeom>
          <a:noFill/>
        </p:spPr>
        <p:txBody>
          <a:bodyPr wrap="non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에서 모든 발생원가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(VC, FC)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를 보전하며 이윤은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Mark-up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방식으로 산정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일반관리비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발생원가를 기준으로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3~4%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만큼 보전해주는 개념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사실상 마진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발생원가 및 일반관리비를 기준으로 이윤 산정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동남아선 적정 이윤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= (1+0.03) * (1+0.05) = 1.0815 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약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8%)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적정 이윤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= (1+0.04) * (1+0.08) = 1.1232 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약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12%)</a:t>
            </a:r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FD82F3E-C34C-497A-8715-0A3FC1CE2370}"/>
              </a:ext>
            </a:extLst>
          </p:cNvPr>
          <p:cNvSpPr txBox="1"/>
          <p:nvPr/>
        </p:nvSpPr>
        <p:spPr>
          <a:xfrm>
            <a:off x="5049494" y="1458912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[Utopia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Margin%</a:t>
            </a:r>
            <a:r>
              <a:rPr lang="en-US" altLang="ko-KR" sz="1000" b="1" baseline="300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Movement]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2655BD0-533E-491A-ACAF-3492D132D2A6}"/>
              </a:ext>
            </a:extLst>
          </p:cNvPr>
          <p:cNvSpPr txBox="1"/>
          <p:nvPr/>
        </p:nvSpPr>
        <p:spPr>
          <a:xfrm>
            <a:off x="5070093" y="3615651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ko-KR" altLang="en-US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중동선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Margin%</a:t>
            </a:r>
            <a:r>
              <a:rPr lang="en-US" altLang="ko-KR" sz="1000" b="1" baseline="300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Movement]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11" name="Segnaposto testo 7">
            <a:extLst>
              <a:ext uri="{FF2B5EF4-FFF2-40B4-BE49-F238E27FC236}">
                <a16:creationId xmlns:a16="http://schemas.microsoft.com/office/drawing/2014/main" id="{8E98FD3E-95B1-4F56-9650-65988B42A4BA}"/>
              </a:ext>
            </a:extLst>
          </p:cNvPr>
          <p:cNvSpPr txBox="1">
            <a:spLocks/>
          </p:cNvSpPr>
          <p:nvPr/>
        </p:nvSpPr>
        <p:spPr bwMode="gray">
          <a:xfrm>
            <a:off x="499850" y="5114402"/>
            <a:ext cx="4345200" cy="893364"/>
          </a:xfrm>
          <a:prstGeom prst="rect">
            <a:avLst/>
          </a:prstGeom>
          <a:ln w="6350">
            <a:noFill/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endParaRPr lang="en-US" altLang="ko-KR" sz="800">
              <a:cs typeface="Andalus" panose="02020603050405020304" pitchFamily="18" charset="-78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BE3A030-98BF-4D2A-90CB-0E5C2C7B7EAC}"/>
              </a:ext>
            </a:extLst>
          </p:cNvPr>
          <p:cNvSpPr txBox="1"/>
          <p:nvPr/>
        </p:nvSpPr>
        <p:spPr>
          <a:xfrm>
            <a:off x="498093" y="5022423"/>
            <a:ext cx="4219950" cy="839779"/>
          </a:xfrm>
          <a:prstGeom prst="rect">
            <a:avLst/>
          </a:prstGeom>
          <a:noFill/>
        </p:spPr>
        <p:txBody>
          <a:bodyPr wrap="non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에서 발생원가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(VC, FC)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보전 및 </a:t>
            </a:r>
            <a:r>
              <a:rPr lang="ko-KR" altLang="en-US" sz="800" b="1" u="sng">
                <a:latin typeface="Arial" panose="020B0604020202020204" pitchFamily="34" charset="0"/>
                <a:cs typeface="Arial" panose="020B0604020202020204" pitchFamily="34" charset="0"/>
              </a:rPr>
              <a:t>마진율을 보장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하여 손실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Risk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낮음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다만 발생원가 변동에 따라 </a:t>
            </a:r>
            <a:r>
              <a:rPr lang="ko-KR" altLang="en-US" sz="800" b="1" u="sng">
                <a:latin typeface="Arial" panose="020B0604020202020204" pitchFamily="34" charset="0"/>
                <a:cs typeface="Arial" panose="020B0604020202020204" pitchFamily="34" charset="0"/>
              </a:rPr>
              <a:t>마진 금액 변동 가능성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은 존재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 b="1">
                <a:latin typeface="Arial" panose="020B0604020202020204" pitchFamily="34" charset="0"/>
                <a:cs typeface="Arial" panose="020B0604020202020204" pitchFamily="34" charset="0"/>
              </a:rPr>
              <a:t>Key Factors</a:t>
            </a:r>
          </a:p>
          <a:p>
            <a:pPr marL="171450" indent="-171450">
              <a:lnSpc>
                <a:spcPct val="120000"/>
              </a:lnSpc>
              <a:buFontTx/>
              <a:buChar char="-"/>
            </a:pPr>
            <a:r>
              <a:rPr lang="ko-KR" altLang="en-US" sz="800" b="1">
                <a:latin typeface="Arial" panose="020B0604020202020204" pitchFamily="34" charset="0"/>
                <a:cs typeface="Arial" panose="020B0604020202020204" pitchFamily="34" charset="0"/>
              </a:rPr>
              <a:t>연료비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발생원가 기준 약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50%,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유가 변동으로 인한 원가 변동성이 큼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Tx/>
              <a:buChar char="-"/>
            </a:pPr>
            <a:r>
              <a:rPr lang="ko-KR" altLang="en-US" sz="800" b="1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발생원가 기준 약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10%,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년에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번 실시하여 원가 변동성이 큼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Tx/>
              <a:buChar char="-"/>
            </a:pPr>
            <a:r>
              <a:rPr lang="ko-KR" altLang="en-US" sz="800" b="1">
                <a:latin typeface="Arial" panose="020B0604020202020204" pitchFamily="34" charset="0"/>
                <a:cs typeface="Arial" panose="020B0604020202020204" pitchFamily="34" charset="0"/>
              </a:rPr>
              <a:t>기준금액 정산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 b="1">
                <a:latin typeface="Arial" panose="020B0604020202020204" pitchFamily="34" charset="0"/>
                <a:cs typeface="Arial" panose="020B0604020202020204" pitchFamily="34" charset="0"/>
              </a:rPr>
              <a:t>대상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최저항비 기준 이윤 산정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6FEEA981-A30A-4E5E-9EDA-C6E7D1898AA2}"/>
              </a:ext>
            </a:extLst>
          </p:cNvPr>
          <p:cNvCxnSpPr/>
          <p:nvPr/>
        </p:nvCxnSpPr>
        <p:spPr>
          <a:xfrm>
            <a:off x="685800" y="4840082"/>
            <a:ext cx="37185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0681365B-A9FD-4F3A-B09F-735D01AD3260}"/>
              </a:ext>
            </a:extLst>
          </p:cNvPr>
          <p:cNvSpPr/>
          <p:nvPr/>
        </p:nvSpPr>
        <p:spPr>
          <a:xfrm>
            <a:off x="1156489" y="4676028"/>
            <a:ext cx="720000" cy="164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</a:rPr>
              <a:t>고정비 </a:t>
            </a:r>
            <a:r>
              <a:rPr lang="en-US" altLang="ko-KR" sz="800">
                <a:solidFill>
                  <a:schemeClr val="tx1"/>
                </a:solidFill>
              </a:rPr>
              <a:t>10</a:t>
            </a:r>
            <a:endParaRPr lang="ko-KR" altLang="en-US" sz="800" err="1">
              <a:solidFill>
                <a:schemeClr val="tx1"/>
              </a:solidFill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620B0103-7743-4308-9716-563390ADAD0F}"/>
              </a:ext>
            </a:extLst>
          </p:cNvPr>
          <p:cNvSpPr/>
          <p:nvPr/>
        </p:nvSpPr>
        <p:spPr>
          <a:xfrm>
            <a:off x="1156489" y="4509450"/>
            <a:ext cx="720000" cy="164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</a:rPr>
              <a:t>연료비 </a:t>
            </a:r>
            <a:r>
              <a:rPr lang="en-US" altLang="ko-KR" sz="800">
                <a:solidFill>
                  <a:schemeClr val="tx1"/>
                </a:solidFill>
              </a:rPr>
              <a:t>10</a:t>
            </a:r>
            <a:endParaRPr lang="ko-KR" altLang="en-US" sz="800" err="1">
              <a:solidFill>
                <a:schemeClr val="tx1"/>
              </a:solidFill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3FE716D4-4729-4DF0-A54A-87016CCEEF0F}"/>
              </a:ext>
            </a:extLst>
          </p:cNvPr>
          <p:cNvSpPr/>
          <p:nvPr/>
        </p:nvSpPr>
        <p:spPr>
          <a:xfrm>
            <a:off x="1156489" y="4346061"/>
            <a:ext cx="720000" cy="164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</a:rPr>
              <a:t>항비 </a:t>
            </a:r>
            <a:r>
              <a:rPr lang="en-US" altLang="ko-KR" sz="800">
                <a:solidFill>
                  <a:schemeClr val="tx1"/>
                </a:solidFill>
              </a:rPr>
              <a:t>10</a:t>
            </a:r>
            <a:endParaRPr lang="ko-KR" altLang="en-US" sz="800" err="1">
              <a:solidFill>
                <a:schemeClr val="tx1"/>
              </a:solidFill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B8A14DB7-100B-456F-A3BA-BB0115109D9D}"/>
              </a:ext>
            </a:extLst>
          </p:cNvPr>
          <p:cNvSpPr/>
          <p:nvPr/>
        </p:nvSpPr>
        <p:spPr>
          <a:xfrm>
            <a:off x="1156489" y="4271460"/>
            <a:ext cx="720000" cy="7643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77890EFF-7637-41C4-8B31-BAC258B5BB04}"/>
              </a:ext>
            </a:extLst>
          </p:cNvPr>
          <p:cNvSpPr/>
          <p:nvPr/>
        </p:nvSpPr>
        <p:spPr>
          <a:xfrm>
            <a:off x="3013624" y="4508303"/>
            <a:ext cx="720000" cy="164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</a:rPr>
              <a:t>고정비 </a:t>
            </a:r>
            <a:r>
              <a:rPr lang="en-US" altLang="ko-KR" sz="800">
                <a:solidFill>
                  <a:schemeClr val="tx1"/>
                </a:solidFill>
              </a:rPr>
              <a:t>10</a:t>
            </a:r>
            <a:endParaRPr lang="ko-KR" altLang="en-US" sz="800" err="1">
              <a:solidFill>
                <a:schemeClr val="tx1"/>
              </a:solidFill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CCB8FA0A-6782-43ED-84C0-45207850CA58}"/>
              </a:ext>
            </a:extLst>
          </p:cNvPr>
          <p:cNvSpPr/>
          <p:nvPr/>
        </p:nvSpPr>
        <p:spPr>
          <a:xfrm>
            <a:off x="3013624" y="4342201"/>
            <a:ext cx="720000" cy="164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</a:rPr>
              <a:t>연료비 </a:t>
            </a:r>
            <a:r>
              <a:rPr lang="en-US" altLang="ko-KR" sz="800">
                <a:solidFill>
                  <a:schemeClr val="tx1"/>
                </a:solidFill>
              </a:rPr>
              <a:t>10</a:t>
            </a:r>
            <a:endParaRPr lang="ko-KR" altLang="en-US" sz="800" err="1">
              <a:solidFill>
                <a:schemeClr val="tx1"/>
              </a:solidFill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2281EF85-2A21-436A-98D0-0D4673F89AE7}"/>
              </a:ext>
            </a:extLst>
          </p:cNvPr>
          <p:cNvSpPr/>
          <p:nvPr/>
        </p:nvSpPr>
        <p:spPr>
          <a:xfrm>
            <a:off x="3013624" y="4178812"/>
            <a:ext cx="720000" cy="164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err="1">
                <a:solidFill>
                  <a:schemeClr val="tx1"/>
                </a:solidFill>
              </a:rPr>
              <a:t>항비</a:t>
            </a:r>
            <a:r>
              <a:rPr lang="ko-KR" altLang="en-US" sz="800">
                <a:solidFill>
                  <a:schemeClr val="tx1"/>
                </a:solidFill>
              </a:rPr>
              <a:t> </a:t>
            </a:r>
            <a:r>
              <a:rPr lang="en-US" altLang="ko-KR" sz="800">
                <a:solidFill>
                  <a:schemeClr val="tx1"/>
                </a:solidFill>
              </a:rPr>
              <a:t>10</a:t>
            </a:r>
            <a:endParaRPr lang="ko-KR" altLang="en-US" sz="800" err="1">
              <a:solidFill>
                <a:schemeClr val="tx1"/>
              </a:solidFill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7800A45D-906A-454F-AD06-BB5FE02F352C}"/>
              </a:ext>
            </a:extLst>
          </p:cNvPr>
          <p:cNvSpPr/>
          <p:nvPr/>
        </p:nvSpPr>
        <p:spPr>
          <a:xfrm>
            <a:off x="3013624" y="4028571"/>
            <a:ext cx="720000" cy="15207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8EB74970-F431-449B-AC57-90EBF4467C9E}"/>
              </a:ext>
            </a:extLst>
          </p:cNvPr>
          <p:cNvSpPr/>
          <p:nvPr/>
        </p:nvSpPr>
        <p:spPr>
          <a:xfrm>
            <a:off x="3013624" y="4676200"/>
            <a:ext cx="720000" cy="164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</a:rPr>
              <a:t>입거수리 </a:t>
            </a:r>
            <a:r>
              <a:rPr lang="en-US" altLang="ko-KR" sz="800">
                <a:solidFill>
                  <a:schemeClr val="tx1"/>
                </a:solidFill>
              </a:rPr>
              <a:t>50</a:t>
            </a:r>
            <a:endParaRPr lang="ko-KR" altLang="en-US" sz="800" err="1">
              <a:solidFill>
                <a:schemeClr val="tx1"/>
              </a:solidFill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2650392-ADEE-49E6-ADCC-5965C083D219}"/>
              </a:ext>
            </a:extLst>
          </p:cNvPr>
          <p:cNvSpPr/>
          <p:nvPr/>
        </p:nvSpPr>
        <p:spPr>
          <a:xfrm>
            <a:off x="2170528" y="4227641"/>
            <a:ext cx="584564" cy="1640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700" b="1" i="1">
                <a:solidFill>
                  <a:schemeClr val="tx1"/>
                </a:solidFill>
              </a:rPr>
              <a:t>마진 </a:t>
            </a:r>
            <a:r>
              <a:rPr lang="en-US" altLang="ko-KR" sz="700" b="1" i="1">
                <a:solidFill>
                  <a:schemeClr val="tx1"/>
                </a:solidFill>
              </a:rPr>
              <a:t>3.6</a:t>
            </a:r>
          </a:p>
          <a:p>
            <a:pPr algn="ctr"/>
            <a:r>
              <a:rPr lang="en-US" altLang="ko-KR" sz="700" i="1">
                <a:solidFill>
                  <a:schemeClr val="tx1"/>
                </a:solidFill>
              </a:rPr>
              <a:t>= </a:t>
            </a:r>
            <a:r>
              <a:rPr lang="en-US" altLang="ko-KR" sz="700" b="1" i="1">
                <a:solidFill>
                  <a:schemeClr val="accent5"/>
                </a:solidFill>
              </a:rPr>
              <a:t>30</a:t>
            </a:r>
            <a:r>
              <a:rPr lang="en-US" altLang="ko-KR" sz="700" i="1">
                <a:solidFill>
                  <a:schemeClr val="tx1"/>
                </a:solidFill>
              </a:rPr>
              <a:t> * 12%</a:t>
            </a:r>
            <a:endParaRPr lang="ko-KR" altLang="en-US" sz="700" i="1">
              <a:solidFill>
                <a:schemeClr val="tx1"/>
              </a:solidFill>
            </a:endParaRPr>
          </a:p>
        </p:txBody>
      </p:sp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AB7EA835-38D9-4EB6-AEE5-E08AFA76C120}"/>
              </a:ext>
            </a:extLst>
          </p:cNvPr>
          <p:cNvCxnSpPr>
            <a:cxnSpLocks/>
          </p:cNvCxnSpPr>
          <p:nvPr/>
        </p:nvCxnSpPr>
        <p:spPr>
          <a:xfrm flipH="1">
            <a:off x="1898453" y="4317297"/>
            <a:ext cx="32944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9A6BF2D2-DA5A-4D01-9186-BBC196D6881B}"/>
              </a:ext>
            </a:extLst>
          </p:cNvPr>
          <p:cNvSpPr/>
          <p:nvPr/>
        </p:nvSpPr>
        <p:spPr>
          <a:xfrm>
            <a:off x="3895375" y="4030562"/>
            <a:ext cx="720000" cy="1640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700" b="1" i="1">
                <a:solidFill>
                  <a:schemeClr val="tx1"/>
                </a:solidFill>
              </a:rPr>
              <a:t>마진 </a:t>
            </a:r>
            <a:r>
              <a:rPr lang="en-US" altLang="ko-KR" sz="700" b="1" i="1">
                <a:solidFill>
                  <a:schemeClr val="tx1"/>
                </a:solidFill>
              </a:rPr>
              <a:t>9.6</a:t>
            </a:r>
          </a:p>
          <a:p>
            <a:pPr algn="ctr"/>
            <a:r>
              <a:rPr lang="en-US" altLang="ko-KR" sz="700" i="1">
                <a:solidFill>
                  <a:schemeClr val="tx1"/>
                </a:solidFill>
              </a:rPr>
              <a:t>= </a:t>
            </a:r>
            <a:r>
              <a:rPr lang="en-US" altLang="ko-KR" sz="700" b="1" i="1">
                <a:solidFill>
                  <a:schemeClr val="accent5"/>
                </a:solidFill>
              </a:rPr>
              <a:t>80</a:t>
            </a:r>
            <a:r>
              <a:rPr lang="en-US" altLang="ko-KR" sz="700" i="1">
                <a:solidFill>
                  <a:schemeClr val="tx1"/>
                </a:solidFill>
              </a:rPr>
              <a:t> * 12%</a:t>
            </a:r>
            <a:endParaRPr lang="ko-KR" altLang="en-US" sz="700" i="1">
              <a:solidFill>
                <a:schemeClr val="tx1"/>
              </a:solidFill>
            </a:endParaRPr>
          </a:p>
        </p:txBody>
      </p: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0120473F-89DB-474F-B5EB-C3004307A9BD}"/>
              </a:ext>
            </a:extLst>
          </p:cNvPr>
          <p:cNvCxnSpPr>
            <a:cxnSpLocks/>
          </p:cNvCxnSpPr>
          <p:nvPr/>
        </p:nvCxnSpPr>
        <p:spPr>
          <a:xfrm flipH="1">
            <a:off x="3801683" y="4101476"/>
            <a:ext cx="13723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0CDF3DCB-C5A8-4999-B46F-6F7D4B51EAAB}"/>
              </a:ext>
            </a:extLst>
          </p:cNvPr>
          <p:cNvSpPr/>
          <p:nvPr/>
        </p:nvSpPr>
        <p:spPr>
          <a:xfrm>
            <a:off x="1220783" y="4845109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700" i="1">
                <a:solidFill>
                  <a:schemeClr val="tx1"/>
                </a:solidFill>
              </a:rPr>
              <a:t>2020</a:t>
            </a:r>
            <a:endParaRPr lang="ko-KR" altLang="en-US" sz="700" i="1">
              <a:solidFill>
                <a:schemeClr val="tx1"/>
              </a:solidFill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826CC549-0DF8-40FD-8C14-91C2DB17594F}"/>
              </a:ext>
            </a:extLst>
          </p:cNvPr>
          <p:cNvSpPr/>
          <p:nvPr/>
        </p:nvSpPr>
        <p:spPr>
          <a:xfrm>
            <a:off x="3034477" y="4845109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700" i="1">
                <a:solidFill>
                  <a:schemeClr val="tx1"/>
                </a:solidFill>
              </a:rPr>
              <a:t>2021</a:t>
            </a:r>
            <a:endParaRPr lang="ko-KR" altLang="en-US" sz="700" i="1">
              <a:solidFill>
                <a:schemeClr val="tx1"/>
              </a:solidFill>
            </a:endParaRPr>
          </a:p>
        </p:txBody>
      </p:sp>
      <p:sp>
        <p:nvSpPr>
          <p:cNvPr id="129" name="오른쪽 대괄호 128">
            <a:extLst>
              <a:ext uri="{FF2B5EF4-FFF2-40B4-BE49-F238E27FC236}">
                <a16:creationId xmlns:a16="http://schemas.microsoft.com/office/drawing/2014/main" id="{CFBB1647-FF16-43F9-B7EB-17F3CB11F37F}"/>
              </a:ext>
            </a:extLst>
          </p:cNvPr>
          <p:cNvSpPr/>
          <p:nvPr/>
        </p:nvSpPr>
        <p:spPr>
          <a:xfrm>
            <a:off x="1898453" y="4363732"/>
            <a:ext cx="115800" cy="460724"/>
          </a:xfrm>
          <a:prstGeom prst="rightBracket">
            <a:avLst/>
          </a:prstGeom>
          <a:ln w="12700">
            <a:solidFill>
              <a:srgbClr val="EA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오른쪽 대괄호 129">
            <a:extLst>
              <a:ext uri="{FF2B5EF4-FFF2-40B4-BE49-F238E27FC236}">
                <a16:creationId xmlns:a16="http://schemas.microsoft.com/office/drawing/2014/main" id="{0C000329-8406-48F8-BB20-7B1CF1A4366F}"/>
              </a:ext>
            </a:extLst>
          </p:cNvPr>
          <p:cNvSpPr/>
          <p:nvPr/>
        </p:nvSpPr>
        <p:spPr>
          <a:xfrm>
            <a:off x="3756773" y="4194616"/>
            <a:ext cx="115800" cy="629840"/>
          </a:xfrm>
          <a:prstGeom prst="rightBracket">
            <a:avLst/>
          </a:prstGeom>
          <a:ln w="12700">
            <a:solidFill>
              <a:srgbClr val="EA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2C5CF57-4ABC-465C-A138-0008C6237400}"/>
              </a:ext>
            </a:extLst>
          </p:cNvPr>
          <p:cNvSpPr txBox="1"/>
          <p:nvPr/>
        </p:nvSpPr>
        <p:spPr>
          <a:xfrm>
            <a:off x="679108" y="3937867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>
                <a:solidFill>
                  <a:srgbClr val="BC204B"/>
                </a:solidFill>
              </a:rPr>
              <a:t>Example.</a:t>
            </a:r>
            <a:endParaRPr lang="ko-KR" altLang="en-US" sz="700">
              <a:solidFill>
                <a:srgbClr val="BC204B"/>
              </a:solidFill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1FED09B6-41FD-4C8C-8B2F-25E7C9E5FC8C}"/>
              </a:ext>
            </a:extLst>
          </p:cNvPr>
          <p:cNvSpPr txBox="1"/>
          <p:nvPr/>
        </p:nvSpPr>
        <p:spPr>
          <a:xfrm>
            <a:off x="498093" y="1458912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[Type 1 Margin Structure]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11F35768-D139-4F53-B2F0-BAFA54DAA2A0}"/>
              </a:ext>
            </a:extLst>
          </p:cNvPr>
          <p:cNvSpPr txBox="1"/>
          <p:nvPr/>
        </p:nvSpPr>
        <p:spPr>
          <a:xfrm>
            <a:off x="477249" y="3615651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[Key Factors of Type 1]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58C5EE82-D1C4-4E21-A2DF-5AC93A31CD35}"/>
              </a:ext>
            </a:extLst>
          </p:cNvPr>
          <p:cNvSpPr/>
          <p:nvPr/>
        </p:nvSpPr>
        <p:spPr>
          <a:xfrm>
            <a:off x="8503809" y="1285750"/>
            <a:ext cx="1097086" cy="45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r>
              <a:rPr lang="en-US" altLang="ko-KR" sz="700" b="1" i="1">
                <a:solidFill>
                  <a:schemeClr val="accent5"/>
                </a:solidFill>
              </a:rPr>
              <a:t>2022</a:t>
            </a:r>
            <a:r>
              <a:rPr lang="ko-KR" altLang="en-US" sz="700" b="1" i="1">
                <a:solidFill>
                  <a:schemeClr val="accent5"/>
                </a:solidFill>
              </a:rPr>
              <a:t>년 </a:t>
            </a:r>
            <a:r>
              <a:rPr lang="en-US" altLang="ko-KR" sz="700" b="1" i="1">
                <a:solidFill>
                  <a:schemeClr val="accent5"/>
                </a:solidFill>
              </a:rPr>
              <a:t>6</a:t>
            </a:r>
            <a:r>
              <a:rPr lang="ko-KR" altLang="en-US" sz="700" b="1" i="1">
                <a:solidFill>
                  <a:schemeClr val="accent5"/>
                </a:solidFill>
              </a:rPr>
              <a:t>월말 기준 미정산된 입거수리비로 인하여 초과 매출이 인식된 상태임 </a:t>
            </a:r>
            <a:endParaRPr lang="ko-KR" altLang="en-US" sz="700" i="1">
              <a:solidFill>
                <a:schemeClr val="tx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19E840F-E33B-4A91-8EEE-B6779FE28042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운송계약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[Type1] Explicit COA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Mark-up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방식의 운임 정산으로 전체 원가에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일정 비율의 마진을 더하여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보전받는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구조입니다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따라서 손실 발생 없이 매년 안정적으로 마진율을 확보할 수 있으나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원가 발생금액에 따라 마진 금액은 변동될 수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graphicFrame>
        <p:nvGraphicFramePr>
          <p:cNvPr id="60" name="Chart2">
            <a:extLst>
              <a:ext uri="{FF2B5EF4-FFF2-40B4-BE49-F238E27FC236}">
                <a16:creationId xmlns:a16="http://schemas.microsoft.com/office/drawing/2014/main" id="{F6BBAD1D-0F97-4F22-BD4F-47A0C66F05DB}"/>
              </a:ext>
            </a:extLst>
          </p:cNvPr>
          <p:cNvGraphicFramePr>
            <a:graphicFrameLocks/>
          </p:cNvGraphicFramePr>
          <p:nvPr/>
        </p:nvGraphicFramePr>
        <p:xfrm>
          <a:off x="5223791" y="3668963"/>
          <a:ext cx="4053702" cy="24175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5" name="직사각형 119">
            <a:extLst>
              <a:ext uri="{FF2B5EF4-FFF2-40B4-BE49-F238E27FC236}">
                <a16:creationId xmlns:a16="http://schemas.microsoft.com/office/drawing/2014/main" id="{C3D9D086-6094-4AEE-86CD-45D07383BD94}"/>
              </a:ext>
            </a:extLst>
          </p:cNvPr>
          <p:cNvSpPr/>
          <p:nvPr/>
        </p:nvSpPr>
        <p:spPr bwMode="auto">
          <a:xfrm>
            <a:off x="5378434" y="3303708"/>
            <a:ext cx="4363098" cy="19388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매출총이익률이며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원장을 기반으로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도출함 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1" name="직사각형 119">
            <a:extLst>
              <a:ext uri="{FF2B5EF4-FFF2-40B4-BE49-F238E27FC236}">
                <a16:creationId xmlns:a16="http://schemas.microsoft.com/office/drawing/2014/main" id="{18028BD4-3D60-44AE-B9CA-0CBD534BA576}"/>
              </a:ext>
            </a:extLst>
          </p:cNvPr>
          <p:cNvSpPr/>
          <p:nvPr/>
        </p:nvSpPr>
        <p:spPr bwMode="auto">
          <a:xfrm>
            <a:off x="5417622" y="5955476"/>
            <a:ext cx="4363098" cy="19388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매출총이익률이며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원장을 기반으로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도출함 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6" name="텍스트 개체 틀 2">
            <a:extLst>
              <a:ext uri="{FF2B5EF4-FFF2-40B4-BE49-F238E27FC236}">
                <a16:creationId xmlns:a16="http://schemas.microsoft.com/office/drawing/2014/main" id="{365D5466-33E6-4DFA-902B-4C862052E84E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  <p:graphicFrame>
        <p:nvGraphicFramePr>
          <p:cNvPr id="63" name="Chart1">
            <a:extLst>
              <a:ext uri="{FF2B5EF4-FFF2-40B4-BE49-F238E27FC236}">
                <a16:creationId xmlns:a16="http://schemas.microsoft.com/office/drawing/2014/main" id="{261C762D-B38F-4731-806B-E3843810D8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3612980"/>
              </p:ext>
            </p:extLst>
          </p:nvPr>
        </p:nvGraphicFramePr>
        <p:xfrm>
          <a:off x="5150853" y="1522131"/>
          <a:ext cx="4199578" cy="18412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999096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F5AA535E-7B2B-4452-8F50-0380C9130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Margin Structure - Type 2 </a:t>
            </a:r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9CD5747-2608-4F6F-AD3E-10059293B2AF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운송계약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[Type2] Implicit COA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운항비에 대하여는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보전을 해주며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최초 입찰 시 운영선사비용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고정비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을 확정함으로써 대상회사가 일정 이윤을 확보할 수 있도록 하는 운임 방식입니다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다만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실제 고정비가 최초 입찰 시 예상했던 고정비를 초과하여 발생할 경우 대상회사는 손실을 기록할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존재합니다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A6D5499-335A-4A90-86C7-24789FE1F905}"/>
              </a:ext>
            </a:extLst>
          </p:cNvPr>
          <p:cNvSpPr txBox="1"/>
          <p:nvPr/>
        </p:nvSpPr>
        <p:spPr>
          <a:xfrm>
            <a:off x="498093" y="144726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[Type 2 Margin Structure]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B61597E-476D-4915-8F68-641ADBE62FA0}"/>
              </a:ext>
            </a:extLst>
          </p:cNvPr>
          <p:cNvSpPr/>
          <p:nvPr/>
        </p:nvSpPr>
        <p:spPr>
          <a:xfrm>
            <a:off x="1168897" y="1894103"/>
            <a:ext cx="1148824" cy="551674"/>
          </a:xfrm>
          <a:prstGeom prst="rect">
            <a:avLst/>
          </a:prstGeom>
          <a:solidFill>
            <a:srgbClr val="CCE9F8"/>
          </a:solidFill>
          <a:ln>
            <a:solidFill>
              <a:srgbClr val="CCE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b="1">
              <a:solidFill>
                <a:schemeClr val="bg1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F2A21E8-C72C-4CB0-B150-926EBCBD7735}"/>
              </a:ext>
            </a:extLst>
          </p:cNvPr>
          <p:cNvSpPr/>
          <p:nvPr/>
        </p:nvSpPr>
        <p:spPr>
          <a:xfrm>
            <a:off x="1212459" y="2180548"/>
            <a:ext cx="866527" cy="180000"/>
          </a:xfrm>
          <a:prstGeom prst="rect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</a:rPr>
              <a:t>이윤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5E67F52-345D-4396-81C7-D8D8591BFC07}"/>
              </a:ext>
            </a:extLst>
          </p:cNvPr>
          <p:cNvSpPr/>
          <p:nvPr/>
        </p:nvSpPr>
        <p:spPr>
          <a:xfrm>
            <a:off x="1168897" y="2424667"/>
            <a:ext cx="1148400" cy="198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</a:rPr>
              <a:t>자본비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EF53DAA-02C4-415E-ABDA-5993D1674BFA}"/>
              </a:ext>
            </a:extLst>
          </p:cNvPr>
          <p:cNvSpPr/>
          <p:nvPr/>
        </p:nvSpPr>
        <p:spPr>
          <a:xfrm>
            <a:off x="1162800" y="1688400"/>
            <a:ext cx="1148823" cy="198000"/>
          </a:xfrm>
          <a:prstGeom prst="rect">
            <a:avLst/>
          </a:prstGeom>
          <a:solidFill>
            <a:srgbClr val="483698"/>
          </a:solidFill>
          <a:ln>
            <a:solidFill>
              <a:srgbClr val="483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(VC)</a:t>
            </a:r>
            <a:endParaRPr lang="ko-KR" altLang="en-US" sz="9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4790CE1-2E42-44CA-B18B-665CB7C59B54}"/>
              </a:ext>
            </a:extLst>
          </p:cNvPr>
          <p:cNvSpPr txBox="1"/>
          <p:nvPr/>
        </p:nvSpPr>
        <p:spPr>
          <a:xfrm>
            <a:off x="2641787" y="2050967"/>
            <a:ext cx="1644712" cy="196641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운영선사비용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최초 입찰 시 결정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Segnaposto testo 7">
            <a:extLst>
              <a:ext uri="{FF2B5EF4-FFF2-40B4-BE49-F238E27FC236}">
                <a16:creationId xmlns:a16="http://schemas.microsoft.com/office/drawing/2014/main" id="{45F074DC-6C30-4156-9974-102DEAC4A9C0}"/>
              </a:ext>
            </a:extLst>
          </p:cNvPr>
          <p:cNvSpPr txBox="1">
            <a:spLocks/>
          </p:cNvSpPr>
          <p:nvPr/>
        </p:nvSpPr>
        <p:spPr bwMode="gray">
          <a:xfrm>
            <a:off x="488950" y="1717334"/>
            <a:ext cx="4345200" cy="2035432"/>
          </a:xfrm>
          <a:prstGeom prst="rect">
            <a:avLst/>
          </a:prstGeom>
          <a:ln w="6350">
            <a:noFill/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endParaRPr lang="en-US" altLang="ko-KR" sz="800">
              <a:cs typeface="Andalus" panose="02020603050405020304" pitchFamily="18" charset="-78"/>
            </a:endParaRPr>
          </a:p>
        </p:txBody>
      </p:sp>
      <p:sp>
        <p:nvSpPr>
          <p:cNvPr id="74" name="왼쪽 대괄호 73">
            <a:extLst>
              <a:ext uri="{FF2B5EF4-FFF2-40B4-BE49-F238E27FC236}">
                <a16:creationId xmlns:a16="http://schemas.microsoft.com/office/drawing/2014/main" id="{EE88EE2D-AA49-4D7D-890F-7DD78D2A10C8}"/>
              </a:ext>
            </a:extLst>
          </p:cNvPr>
          <p:cNvSpPr/>
          <p:nvPr/>
        </p:nvSpPr>
        <p:spPr>
          <a:xfrm>
            <a:off x="1038628" y="1699185"/>
            <a:ext cx="128587" cy="444323"/>
          </a:xfrm>
          <a:prstGeom prst="leftBracket">
            <a:avLst/>
          </a:prstGeom>
          <a:ln w="12700">
            <a:solidFill>
              <a:srgbClr val="F68D2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왼쪽 대괄호 74">
            <a:extLst>
              <a:ext uri="{FF2B5EF4-FFF2-40B4-BE49-F238E27FC236}">
                <a16:creationId xmlns:a16="http://schemas.microsoft.com/office/drawing/2014/main" id="{C8C690C8-6617-4AC2-B821-2F7AA381EC37}"/>
              </a:ext>
            </a:extLst>
          </p:cNvPr>
          <p:cNvSpPr/>
          <p:nvPr/>
        </p:nvSpPr>
        <p:spPr>
          <a:xfrm>
            <a:off x="1030440" y="2178808"/>
            <a:ext cx="148682" cy="176401"/>
          </a:xfrm>
          <a:prstGeom prst="leftBracket">
            <a:avLst/>
          </a:prstGeom>
          <a:ln w="12700">
            <a:solidFill>
              <a:srgbClr val="EAAA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왼쪽 대괄호 77">
            <a:extLst>
              <a:ext uri="{FF2B5EF4-FFF2-40B4-BE49-F238E27FC236}">
                <a16:creationId xmlns:a16="http://schemas.microsoft.com/office/drawing/2014/main" id="{280F23F4-7454-49D5-8E72-BBDD939D16E1}"/>
              </a:ext>
            </a:extLst>
          </p:cNvPr>
          <p:cNvSpPr/>
          <p:nvPr/>
        </p:nvSpPr>
        <p:spPr>
          <a:xfrm>
            <a:off x="792518" y="1687274"/>
            <a:ext cx="352076" cy="703236"/>
          </a:xfrm>
          <a:prstGeom prst="leftBracket">
            <a:avLst/>
          </a:prstGeom>
          <a:ln w="12700">
            <a:solidFill>
              <a:srgbClr val="BC204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AEE05D7-BE9B-4105-A700-30A3658A7C53}"/>
              </a:ext>
            </a:extLst>
          </p:cNvPr>
          <p:cNvSpPr txBox="1"/>
          <p:nvPr/>
        </p:nvSpPr>
        <p:spPr>
          <a:xfrm>
            <a:off x="488950" y="1793005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700">
                <a:solidFill>
                  <a:srgbClr val="BC204B"/>
                </a:solidFill>
              </a:rPr>
              <a:t>매출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B3A7E97-7D39-4F87-981B-EB818E928A8A}"/>
              </a:ext>
            </a:extLst>
          </p:cNvPr>
          <p:cNvSpPr txBox="1"/>
          <p:nvPr/>
        </p:nvSpPr>
        <p:spPr>
          <a:xfrm>
            <a:off x="772284" y="1803089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700">
                <a:solidFill>
                  <a:srgbClr val="F68D2E"/>
                </a:solidFill>
              </a:rPr>
              <a:t>원가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49E4283-F6C6-46D3-85DD-C63140F9175C}"/>
              </a:ext>
            </a:extLst>
          </p:cNvPr>
          <p:cNvSpPr txBox="1"/>
          <p:nvPr/>
        </p:nvSpPr>
        <p:spPr>
          <a:xfrm>
            <a:off x="772284" y="2162463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700">
                <a:solidFill>
                  <a:srgbClr val="EAAA00"/>
                </a:solidFill>
              </a:rPr>
              <a:t>마진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9A1A8C7-2DCB-42A7-9114-812F53EBA756}"/>
              </a:ext>
            </a:extLst>
          </p:cNvPr>
          <p:cNvSpPr txBox="1"/>
          <p:nvPr/>
        </p:nvSpPr>
        <p:spPr>
          <a:xfrm>
            <a:off x="498093" y="2710897"/>
            <a:ext cx="4219950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(VC)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를 보전하며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최초 입찰 시 운영선사비용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고정비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이윤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결정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최초 입찰 시 고정비와 이윤 규모를 예상하여 입찰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최초 입찰 시 예상했던 고정비 규모를 초과하는 고정비가 발생할 경우 기대 이윤에 미치지 못할 가능성 존재하며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고정비 관리 여부에 따라 이윤 변동 가능성 존재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운영선사비용은 매년 물가상승률에 따라 변동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마이너스 성장은 없음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272E571-F2FA-4700-A0E0-7D26D6C84536}"/>
              </a:ext>
            </a:extLst>
          </p:cNvPr>
          <p:cNvSpPr txBox="1"/>
          <p:nvPr/>
        </p:nvSpPr>
        <p:spPr>
          <a:xfrm>
            <a:off x="498093" y="3670475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[Key Factors of Type 2]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7" name="Segnaposto testo 7">
            <a:extLst>
              <a:ext uri="{FF2B5EF4-FFF2-40B4-BE49-F238E27FC236}">
                <a16:creationId xmlns:a16="http://schemas.microsoft.com/office/drawing/2014/main" id="{4680CFDE-2B92-4141-BEAB-387FF97D28E1}"/>
              </a:ext>
            </a:extLst>
          </p:cNvPr>
          <p:cNvSpPr txBox="1">
            <a:spLocks/>
          </p:cNvSpPr>
          <p:nvPr/>
        </p:nvSpPr>
        <p:spPr bwMode="gray">
          <a:xfrm>
            <a:off x="499850" y="4963478"/>
            <a:ext cx="4345200" cy="893364"/>
          </a:xfrm>
          <a:prstGeom prst="rect">
            <a:avLst/>
          </a:prstGeom>
          <a:ln w="6350">
            <a:noFill/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D26153C-63C5-40B0-9C54-6C0EDF464F06}"/>
              </a:ext>
            </a:extLst>
          </p:cNvPr>
          <p:cNvSpPr txBox="1"/>
          <p:nvPr/>
        </p:nvSpPr>
        <p:spPr>
          <a:xfrm>
            <a:off x="498093" y="4829934"/>
            <a:ext cx="4346957" cy="1277594"/>
          </a:xfrm>
          <a:prstGeom prst="rect">
            <a:avLst/>
          </a:prstGeom>
          <a:noFill/>
        </p:spPr>
        <p:txBody>
          <a:bodyPr wrap="square" lIns="36000" tIns="54610" rIns="36000" bIns="54610" rtlCol="0">
            <a:sp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(VC)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보전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운영선사비용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이윤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고정비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는 최초 입찰 시 결정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이후 물가상승률에 따라 변동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입찰 진행 시 경쟁이 심화되었으며 대상회사는 향후 사업을 위해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IRR 5%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를 밑도는 전략적 입찰을 실시함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운영선사비용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= USD 1,797k + KRW 3,509m)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 b="1">
                <a:latin typeface="Arial" panose="020B0604020202020204" pitchFamily="34" charset="0"/>
                <a:cs typeface="Arial" panose="020B0604020202020204" pitchFamily="34" charset="0"/>
              </a:rPr>
              <a:t>Key Factors</a:t>
            </a:r>
          </a:p>
          <a:p>
            <a:pPr marL="171450" indent="-171450">
              <a:lnSpc>
                <a:spcPct val="120000"/>
              </a:lnSpc>
              <a:buFontTx/>
              <a:buChar char="-"/>
            </a:pPr>
            <a:r>
              <a:rPr lang="ko-KR" altLang="en-US" sz="800" b="1">
                <a:latin typeface="Arial" panose="020B0604020202020204" pitchFamily="34" charset="0"/>
                <a:cs typeface="Arial" panose="020B0604020202020204" pitchFamily="34" charset="0"/>
              </a:rPr>
              <a:t>고정비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최초 입찰 시 예상했던 고정비를 초과하여 발생할 경우 손실 가능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Tx/>
              <a:buChar char="-"/>
            </a:pPr>
            <a:r>
              <a:rPr lang="ko-KR" altLang="en-US" sz="800" b="1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대수선을 제외하고는 원가보전 대상이 아니므로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발생 연도는 손실 가능성 존재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FADFF7B7-EA3D-4B67-9263-E9872E642164}"/>
              </a:ext>
            </a:extLst>
          </p:cNvPr>
          <p:cNvCxnSpPr/>
          <p:nvPr/>
        </p:nvCxnSpPr>
        <p:spPr>
          <a:xfrm>
            <a:off x="685800" y="4689158"/>
            <a:ext cx="37185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DAE8557B-97E5-44E4-B546-9C8D0FA37ED1}"/>
              </a:ext>
            </a:extLst>
          </p:cNvPr>
          <p:cNvSpPr/>
          <p:nvPr/>
        </p:nvSpPr>
        <p:spPr>
          <a:xfrm>
            <a:off x="1156489" y="4432300"/>
            <a:ext cx="720000" cy="2568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고정비 </a:t>
            </a:r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D73E3C71-CA11-45CF-AC86-7A003669E704}"/>
              </a:ext>
            </a:extLst>
          </p:cNvPr>
          <p:cNvSpPr/>
          <p:nvPr/>
        </p:nvSpPr>
        <p:spPr>
          <a:xfrm>
            <a:off x="1156489" y="4198478"/>
            <a:ext cx="720000" cy="2338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D75F3CF2-5E08-4B9F-8869-E44BD517E25C}"/>
              </a:ext>
            </a:extLst>
          </p:cNvPr>
          <p:cNvSpPr/>
          <p:nvPr/>
        </p:nvSpPr>
        <p:spPr>
          <a:xfrm>
            <a:off x="1156489" y="4032906"/>
            <a:ext cx="720000" cy="1695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마진 </a:t>
            </a:r>
            <a:r>
              <a:rPr lang="en-US" altLang="ko-KR"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ko-KR" altLang="en-US" sz="8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435A9FF-712B-495C-9554-AED0D01D359A}"/>
              </a:ext>
            </a:extLst>
          </p:cNvPr>
          <p:cNvSpPr/>
          <p:nvPr/>
        </p:nvSpPr>
        <p:spPr>
          <a:xfrm>
            <a:off x="3013624" y="4438471"/>
            <a:ext cx="720000" cy="2492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고정비 </a:t>
            </a:r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1493A064-95AC-4863-AD0F-98499211C33F}"/>
              </a:ext>
            </a:extLst>
          </p:cNvPr>
          <p:cNvSpPr/>
          <p:nvPr/>
        </p:nvSpPr>
        <p:spPr>
          <a:xfrm>
            <a:off x="3013624" y="3875743"/>
            <a:ext cx="720000" cy="3247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b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선원비 </a:t>
            </a:r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44716127-172A-49E5-90D7-73509FF06B94}"/>
              </a:ext>
            </a:extLst>
          </p:cNvPr>
          <p:cNvSpPr/>
          <p:nvPr/>
        </p:nvSpPr>
        <p:spPr>
          <a:xfrm>
            <a:off x="1220783" y="4694185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7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endParaRPr lang="ko-KR" altLang="en-US" sz="700" i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80CC4205-0C31-4BCC-B9D3-F8C57323B627}"/>
              </a:ext>
            </a:extLst>
          </p:cNvPr>
          <p:cNvSpPr/>
          <p:nvPr/>
        </p:nvSpPr>
        <p:spPr>
          <a:xfrm>
            <a:off x="3034477" y="4694185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7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endParaRPr lang="ko-KR" altLang="en-US" sz="700" i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오른쪽 대괄호 100">
            <a:extLst>
              <a:ext uri="{FF2B5EF4-FFF2-40B4-BE49-F238E27FC236}">
                <a16:creationId xmlns:a16="http://schemas.microsoft.com/office/drawing/2014/main" id="{BE9D8087-8FE4-438B-B6DD-9252455E29A8}"/>
              </a:ext>
            </a:extLst>
          </p:cNvPr>
          <p:cNvSpPr/>
          <p:nvPr/>
        </p:nvSpPr>
        <p:spPr>
          <a:xfrm>
            <a:off x="1898453" y="4198008"/>
            <a:ext cx="115800" cy="475524"/>
          </a:xfrm>
          <a:prstGeom prst="rightBracket">
            <a:avLst/>
          </a:prstGeom>
          <a:ln w="12700">
            <a:solidFill>
              <a:srgbClr val="EA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오른쪽 대괄호 101">
            <a:extLst>
              <a:ext uri="{FF2B5EF4-FFF2-40B4-BE49-F238E27FC236}">
                <a16:creationId xmlns:a16="http://schemas.microsoft.com/office/drawing/2014/main" id="{114B6ED4-98A4-46BC-88F9-CF6080B4F1C8}"/>
              </a:ext>
            </a:extLst>
          </p:cNvPr>
          <p:cNvSpPr/>
          <p:nvPr/>
        </p:nvSpPr>
        <p:spPr>
          <a:xfrm>
            <a:off x="3756773" y="3875743"/>
            <a:ext cx="115800" cy="797789"/>
          </a:xfrm>
          <a:prstGeom prst="rightBracket">
            <a:avLst/>
          </a:prstGeom>
          <a:ln w="12700">
            <a:solidFill>
              <a:srgbClr val="EA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71BC26B6-D8D7-4817-84DB-8C53F9E5A774}"/>
              </a:ext>
            </a:extLst>
          </p:cNvPr>
          <p:cNvSpPr/>
          <p:nvPr/>
        </p:nvSpPr>
        <p:spPr>
          <a:xfrm>
            <a:off x="1212459" y="1953005"/>
            <a:ext cx="866527" cy="180000"/>
          </a:xfrm>
          <a:prstGeom prst="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선박경비</a:t>
            </a:r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(FC)</a:t>
            </a:r>
            <a:endParaRPr lang="ko-KR" altLang="en-US" sz="9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4" name="연결선: 꺾임 55">
            <a:extLst>
              <a:ext uri="{FF2B5EF4-FFF2-40B4-BE49-F238E27FC236}">
                <a16:creationId xmlns:a16="http://schemas.microsoft.com/office/drawing/2014/main" id="{01914A1D-6C3C-4949-ABE0-D6919CFDB1A1}"/>
              </a:ext>
            </a:extLst>
          </p:cNvPr>
          <p:cNvCxnSpPr>
            <a:cxnSpLocks/>
          </p:cNvCxnSpPr>
          <p:nvPr/>
        </p:nvCxnSpPr>
        <p:spPr>
          <a:xfrm flipH="1">
            <a:off x="2369046" y="2155636"/>
            <a:ext cx="2274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왼쪽 대괄호 104">
            <a:extLst>
              <a:ext uri="{FF2B5EF4-FFF2-40B4-BE49-F238E27FC236}">
                <a16:creationId xmlns:a16="http://schemas.microsoft.com/office/drawing/2014/main" id="{97D6F3A6-DE9F-4578-9856-EA6379AC9ADE}"/>
              </a:ext>
            </a:extLst>
          </p:cNvPr>
          <p:cNvSpPr/>
          <p:nvPr/>
        </p:nvSpPr>
        <p:spPr>
          <a:xfrm rot="10800000">
            <a:off x="2103193" y="1965459"/>
            <a:ext cx="148682" cy="385750"/>
          </a:xfrm>
          <a:prstGeom prst="leftBracket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290858F-17EE-48B8-8E4A-35E36B1AD569}"/>
              </a:ext>
            </a:extLst>
          </p:cNvPr>
          <p:cNvSpPr txBox="1"/>
          <p:nvPr/>
        </p:nvSpPr>
        <p:spPr>
          <a:xfrm>
            <a:off x="2641787" y="1732997"/>
            <a:ext cx="1644712" cy="196641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보전</a:t>
            </a:r>
          </a:p>
        </p:txBody>
      </p:sp>
      <p:cxnSp>
        <p:nvCxnSpPr>
          <p:cNvPr id="107" name="연결선: 꺾임 55">
            <a:extLst>
              <a:ext uri="{FF2B5EF4-FFF2-40B4-BE49-F238E27FC236}">
                <a16:creationId xmlns:a16="http://schemas.microsoft.com/office/drawing/2014/main" id="{6236B24B-D896-45D5-81D3-533B3A24D6A7}"/>
              </a:ext>
            </a:extLst>
          </p:cNvPr>
          <p:cNvCxnSpPr>
            <a:cxnSpLocks/>
          </p:cNvCxnSpPr>
          <p:nvPr/>
        </p:nvCxnSpPr>
        <p:spPr>
          <a:xfrm flipH="1">
            <a:off x="2369046" y="1837666"/>
            <a:ext cx="2274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8021872D-0EC7-4A1C-ABE8-CB475996F638}"/>
              </a:ext>
            </a:extLst>
          </p:cNvPr>
          <p:cNvSpPr txBox="1"/>
          <p:nvPr/>
        </p:nvSpPr>
        <p:spPr>
          <a:xfrm>
            <a:off x="679108" y="3786943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>
                <a:solidFill>
                  <a:srgbClr val="BC204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Example.</a:t>
            </a:r>
            <a:endParaRPr lang="ko-KR" altLang="en-US" sz="700">
              <a:solidFill>
                <a:srgbClr val="BC204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오른쪽 대괄호 108">
            <a:extLst>
              <a:ext uri="{FF2B5EF4-FFF2-40B4-BE49-F238E27FC236}">
                <a16:creationId xmlns:a16="http://schemas.microsoft.com/office/drawing/2014/main" id="{683DFB66-7CC9-4098-986A-248B7D3DA313}"/>
              </a:ext>
            </a:extLst>
          </p:cNvPr>
          <p:cNvSpPr/>
          <p:nvPr/>
        </p:nvSpPr>
        <p:spPr>
          <a:xfrm rot="10800000">
            <a:off x="1017714" y="4043692"/>
            <a:ext cx="115800" cy="629840"/>
          </a:xfrm>
          <a:prstGeom prst="rightBracket">
            <a:avLst/>
          </a:prstGeom>
          <a:ln w="12700">
            <a:solidFill>
              <a:srgbClr val="00A3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7B584C7C-EF5A-4A50-B2EC-D607972FEBD8}"/>
              </a:ext>
            </a:extLst>
          </p:cNvPr>
          <p:cNvSpPr/>
          <p:nvPr/>
        </p:nvSpPr>
        <p:spPr>
          <a:xfrm>
            <a:off x="309764" y="4070113"/>
            <a:ext cx="809611" cy="1966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700" b="1" i="1">
                <a:solidFill>
                  <a:srgbClr val="00A3A1"/>
                </a:solidFill>
              </a:rPr>
              <a:t>운영선사비용</a:t>
            </a:r>
            <a:endParaRPr lang="en-US" altLang="ko-KR" sz="700" b="1" i="1">
              <a:solidFill>
                <a:srgbClr val="00A3A1"/>
              </a:solidFill>
            </a:endParaRPr>
          </a:p>
          <a:p>
            <a:pPr algn="ctr"/>
            <a:r>
              <a:rPr lang="ko-KR" altLang="en-US" sz="700" b="1" i="1">
                <a:solidFill>
                  <a:srgbClr val="00A3A1"/>
                </a:solidFill>
              </a:rPr>
              <a:t> </a:t>
            </a:r>
            <a:r>
              <a:rPr lang="en-US" altLang="ko-KR" sz="700" b="1" i="1">
                <a:solidFill>
                  <a:srgbClr val="00A3A1"/>
                </a:solidFill>
              </a:rPr>
              <a:t>50</a:t>
            </a:r>
            <a:endParaRPr lang="ko-KR" altLang="en-US" sz="700" i="1">
              <a:solidFill>
                <a:srgbClr val="00A3A1"/>
              </a:solidFill>
            </a:endParaRPr>
          </a:p>
        </p:txBody>
      </p:sp>
      <p:sp>
        <p:nvSpPr>
          <p:cNvPr id="111" name="오른쪽 대괄호 110">
            <a:extLst>
              <a:ext uri="{FF2B5EF4-FFF2-40B4-BE49-F238E27FC236}">
                <a16:creationId xmlns:a16="http://schemas.microsoft.com/office/drawing/2014/main" id="{15AE9DE0-AE92-4737-8812-1B958B40B48D}"/>
              </a:ext>
            </a:extLst>
          </p:cNvPr>
          <p:cNvSpPr/>
          <p:nvPr/>
        </p:nvSpPr>
        <p:spPr>
          <a:xfrm rot="10800000">
            <a:off x="2897824" y="4043692"/>
            <a:ext cx="115800" cy="629840"/>
          </a:xfrm>
          <a:prstGeom prst="rightBracket">
            <a:avLst/>
          </a:prstGeom>
          <a:ln w="12700">
            <a:solidFill>
              <a:srgbClr val="00A3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1E89C15A-A102-4412-B01B-BE56CE0700D1}"/>
              </a:ext>
            </a:extLst>
          </p:cNvPr>
          <p:cNvSpPr/>
          <p:nvPr/>
        </p:nvSpPr>
        <p:spPr>
          <a:xfrm>
            <a:off x="2189874" y="4070113"/>
            <a:ext cx="809611" cy="1966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700" b="1" i="1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운영선사비용</a:t>
            </a:r>
            <a:endParaRPr lang="en-US" altLang="ko-KR" sz="700" b="1" i="1">
              <a:solidFill>
                <a:srgbClr val="00A3A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ko-KR" altLang="en-US" sz="700" b="1" i="1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b="1" i="1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endParaRPr lang="ko-KR" altLang="en-US" sz="700" i="1">
              <a:solidFill>
                <a:srgbClr val="00A3A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2B7873A4-8A8A-4A35-AF2F-37297E065215}"/>
              </a:ext>
            </a:extLst>
          </p:cNvPr>
          <p:cNvSpPr/>
          <p:nvPr/>
        </p:nvSpPr>
        <p:spPr>
          <a:xfrm>
            <a:off x="3025774" y="3885268"/>
            <a:ext cx="697899" cy="139046"/>
          </a:xfrm>
          <a:prstGeom prst="rect">
            <a:avLst/>
          </a:prstGeom>
          <a:solidFill>
            <a:srgbClr val="BC204B">
              <a:alpha val="2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손실 </a:t>
            </a:r>
            <a:r>
              <a:rPr lang="en-US" altLang="ko-KR"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ko-KR" altLang="en-US" sz="8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6D73C501-DA6A-4AEE-B6D9-40ABCD35C5C5}"/>
              </a:ext>
            </a:extLst>
          </p:cNvPr>
          <p:cNvSpPr/>
          <p:nvPr/>
        </p:nvSpPr>
        <p:spPr>
          <a:xfrm>
            <a:off x="2006686" y="4362533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r>
              <a:rPr lang="ko-KR" altLang="en-US" sz="700" b="1" i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고정비</a:t>
            </a:r>
            <a:r>
              <a:rPr lang="en-US" altLang="ko-KR" sz="700" b="1" i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30</a:t>
            </a:r>
            <a:endParaRPr lang="ko-KR" altLang="en-US" sz="700" b="1" i="1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2C8FDA51-3DA1-439A-BFFD-2CE64745EF5B}"/>
              </a:ext>
            </a:extLst>
          </p:cNvPr>
          <p:cNvSpPr/>
          <p:nvPr/>
        </p:nvSpPr>
        <p:spPr>
          <a:xfrm>
            <a:off x="3911228" y="4362533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r>
              <a:rPr lang="ko-KR" altLang="en-US" sz="700" b="1" i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고정비</a:t>
            </a:r>
            <a:r>
              <a:rPr lang="en-US" altLang="ko-KR" sz="700" b="1" i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60</a:t>
            </a:r>
            <a:endParaRPr lang="ko-KR" altLang="en-US" sz="700" b="1" i="1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0A569BFB-49A8-492B-8F32-6B88217C06A3}"/>
              </a:ext>
            </a:extLst>
          </p:cNvPr>
          <p:cNvSpPr/>
          <p:nvPr/>
        </p:nvSpPr>
        <p:spPr>
          <a:xfrm>
            <a:off x="3013624" y="4200525"/>
            <a:ext cx="720000" cy="2415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입거수리 </a:t>
            </a:r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60365B7B-A401-4B50-BC4C-8648FC30C473}"/>
              </a:ext>
            </a:extLst>
          </p:cNvPr>
          <p:cNvSpPr/>
          <p:nvPr/>
        </p:nvSpPr>
        <p:spPr>
          <a:xfrm>
            <a:off x="8526340" y="1886401"/>
            <a:ext cx="625280" cy="1135728"/>
          </a:xfrm>
          <a:prstGeom prst="rect">
            <a:avLst/>
          </a:prstGeom>
          <a:solidFill>
            <a:srgbClr val="EAAA00">
              <a:alpha val="10000"/>
            </a:srgbClr>
          </a:solidFill>
          <a:ln>
            <a:solidFill>
              <a:srgbClr val="EAAA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9C833A81-30FA-4882-B9EF-C54EDEE853FE}"/>
              </a:ext>
            </a:extLst>
          </p:cNvPr>
          <p:cNvSpPr/>
          <p:nvPr/>
        </p:nvSpPr>
        <p:spPr>
          <a:xfrm>
            <a:off x="8513992" y="1837667"/>
            <a:ext cx="626581" cy="5517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>
              <a:spcAft>
                <a:spcPts val="200"/>
              </a:spcAft>
            </a:pPr>
            <a:r>
              <a:rPr lang="ko-KR" altLang="en-US" sz="700" b="1" i="1">
                <a:solidFill>
                  <a:schemeClr val="accent5"/>
                </a:solidFill>
              </a:rPr>
              <a:t>입거수리 진행</a:t>
            </a:r>
            <a:endParaRPr lang="en-US" altLang="ko-KR" sz="700" b="1" i="1">
              <a:solidFill>
                <a:schemeClr val="accent5"/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3FB68380-BA00-486D-A15C-85B102BD5526}"/>
              </a:ext>
            </a:extLst>
          </p:cNvPr>
          <p:cNvSpPr/>
          <p:nvPr/>
        </p:nvSpPr>
        <p:spPr>
          <a:xfrm>
            <a:off x="8526340" y="4043692"/>
            <a:ext cx="569428" cy="1113500"/>
          </a:xfrm>
          <a:prstGeom prst="rect">
            <a:avLst/>
          </a:prstGeom>
          <a:solidFill>
            <a:srgbClr val="EAAA00">
              <a:alpha val="10000"/>
            </a:srgbClr>
          </a:solidFill>
          <a:ln>
            <a:solidFill>
              <a:srgbClr val="EAAA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372DFAF2-F31F-4383-B22D-DF130E69641E}"/>
              </a:ext>
            </a:extLst>
          </p:cNvPr>
          <p:cNvSpPr/>
          <p:nvPr/>
        </p:nvSpPr>
        <p:spPr>
          <a:xfrm>
            <a:off x="8497763" y="3990886"/>
            <a:ext cx="626581" cy="5517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>
              <a:spcAft>
                <a:spcPts val="200"/>
              </a:spcAft>
            </a:pPr>
            <a:r>
              <a:rPr lang="ko-KR" altLang="en-US" sz="700" b="1" i="1">
                <a:solidFill>
                  <a:schemeClr val="accent5"/>
                </a:solidFill>
              </a:rPr>
              <a:t>입거수리 진행</a:t>
            </a:r>
            <a:endParaRPr lang="en-US" altLang="ko-KR" sz="700" b="1" i="1">
              <a:solidFill>
                <a:schemeClr val="accent5"/>
              </a:solidFill>
            </a:endParaRPr>
          </a:p>
        </p:txBody>
      </p:sp>
      <p:sp>
        <p:nvSpPr>
          <p:cNvPr id="54" name="직사각형 119">
            <a:extLst>
              <a:ext uri="{FF2B5EF4-FFF2-40B4-BE49-F238E27FC236}">
                <a16:creationId xmlns:a16="http://schemas.microsoft.com/office/drawing/2014/main" id="{8B8E1946-0A0A-4ADE-9F98-B8601AB7C73C}"/>
              </a:ext>
            </a:extLst>
          </p:cNvPr>
          <p:cNvSpPr/>
          <p:nvPr/>
        </p:nvSpPr>
        <p:spPr bwMode="auto">
          <a:xfrm>
            <a:off x="5221676" y="3225329"/>
            <a:ext cx="4363098" cy="19388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매출총이익률이며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원장을 기반으로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도출함 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2" name="직사각형 119">
            <a:extLst>
              <a:ext uri="{FF2B5EF4-FFF2-40B4-BE49-F238E27FC236}">
                <a16:creationId xmlns:a16="http://schemas.microsoft.com/office/drawing/2014/main" id="{95713B36-7513-4DF7-B360-77408B168358}"/>
              </a:ext>
            </a:extLst>
          </p:cNvPr>
          <p:cNvSpPr/>
          <p:nvPr/>
        </p:nvSpPr>
        <p:spPr bwMode="auto">
          <a:xfrm>
            <a:off x="5334890" y="5506980"/>
            <a:ext cx="4363098" cy="19388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매출총이익률이며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원장을 기반으로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도출함 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6" name="텍스트 개체 틀 2">
            <a:extLst>
              <a:ext uri="{FF2B5EF4-FFF2-40B4-BE49-F238E27FC236}">
                <a16:creationId xmlns:a16="http://schemas.microsoft.com/office/drawing/2014/main" id="{95FEB061-C833-48EF-8892-429B27680151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  <p:graphicFrame>
        <p:nvGraphicFramePr>
          <p:cNvPr id="63" name="Chart3">
            <a:extLst>
              <a:ext uri="{FF2B5EF4-FFF2-40B4-BE49-F238E27FC236}">
                <a16:creationId xmlns:a16="http://schemas.microsoft.com/office/drawing/2014/main" id="{4402CE7C-6922-40E7-8C4D-81B4669099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9102905"/>
              </p:ext>
            </p:extLst>
          </p:nvPr>
        </p:nvGraphicFramePr>
        <p:xfrm>
          <a:off x="5042109" y="1447260"/>
          <a:ext cx="4129479" cy="1892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4" name="Chart3">
            <a:extLst>
              <a:ext uri="{FF2B5EF4-FFF2-40B4-BE49-F238E27FC236}">
                <a16:creationId xmlns:a16="http://schemas.microsoft.com/office/drawing/2014/main" id="{48DCB7A7-3E08-440A-A4EF-E219E748B32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3888584"/>
              </p:ext>
            </p:extLst>
          </p:nvPr>
        </p:nvGraphicFramePr>
        <p:xfrm>
          <a:off x="5112309" y="3517828"/>
          <a:ext cx="3971044" cy="20716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90131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F5AA535E-7B2B-4452-8F50-0380C9130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Margin Structure - Type 3 </a:t>
            </a:r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90CB59B-BB64-49B3-80AD-77538F2B65C5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[Type3]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운송계약은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TC Hire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기준 고정운임을 수취하는 계약으로 대상회사가 선박경비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및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포함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를 부담하고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용선주가 연료비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에이전시비용 등의 운항비를 부담하는 운임 방식입니다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CCE6F5C-2C10-4CDF-A5B4-5456ACCC9069}"/>
              </a:ext>
            </a:extLst>
          </p:cNvPr>
          <p:cNvSpPr/>
          <p:nvPr/>
        </p:nvSpPr>
        <p:spPr>
          <a:xfrm>
            <a:off x="1162799" y="1884408"/>
            <a:ext cx="1148824" cy="706185"/>
          </a:xfrm>
          <a:prstGeom prst="rect">
            <a:avLst/>
          </a:prstGeom>
          <a:solidFill>
            <a:srgbClr val="CCE9F8"/>
          </a:solidFill>
          <a:ln>
            <a:solidFill>
              <a:srgbClr val="CCE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F5CD4F9-F27D-4A4D-96A1-CFB457CCF7BD}"/>
              </a:ext>
            </a:extLst>
          </p:cNvPr>
          <p:cNvSpPr/>
          <p:nvPr/>
        </p:nvSpPr>
        <p:spPr>
          <a:xfrm>
            <a:off x="1206361" y="2162586"/>
            <a:ext cx="866527" cy="180000"/>
          </a:xfrm>
          <a:prstGeom prst="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선박경비</a:t>
            </a:r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(FC)</a:t>
            </a:r>
            <a:endParaRPr lang="ko-KR" altLang="en-US" sz="9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CE5D201C-EA7B-406B-9C4A-60BC057D8E47}"/>
              </a:ext>
            </a:extLst>
          </p:cNvPr>
          <p:cNvSpPr/>
          <p:nvPr/>
        </p:nvSpPr>
        <p:spPr>
          <a:xfrm>
            <a:off x="1206361" y="1939112"/>
            <a:ext cx="866527" cy="180000"/>
          </a:xfrm>
          <a:prstGeom prst="rect">
            <a:avLst/>
          </a:prstGeom>
          <a:solidFill>
            <a:srgbClr val="483698"/>
          </a:solidFill>
          <a:ln>
            <a:solidFill>
              <a:srgbClr val="483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(VC)</a:t>
            </a:r>
            <a:endParaRPr lang="ko-KR" altLang="en-US" sz="9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155024C-DA12-4149-A26B-191FC470422F}"/>
              </a:ext>
            </a:extLst>
          </p:cNvPr>
          <p:cNvSpPr/>
          <p:nvPr/>
        </p:nvSpPr>
        <p:spPr>
          <a:xfrm>
            <a:off x="1162800" y="1688400"/>
            <a:ext cx="1148823" cy="198000"/>
          </a:xfrm>
          <a:prstGeom prst="rect">
            <a:avLst/>
          </a:prstGeom>
          <a:solidFill>
            <a:srgbClr val="00338D"/>
          </a:solidFill>
          <a:ln>
            <a:solidFill>
              <a:srgbClr val="0033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TC Hire</a:t>
            </a:r>
            <a:endParaRPr lang="ko-KR" altLang="en-US" sz="9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Segnaposto testo 7">
            <a:extLst>
              <a:ext uri="{FF2B5EF4-FFF2-40B4-BE49-F238E27FC236}">
                <a16:creationId xmlns:a16="http://schemas.microsoft.com/office/drawing/2014/main" id="{85E3A2E1-ADA7-451A-8B28-218D22514AD3}"/>
              </a:ext>
            </a:extLst>
          </p:cNvPr>
          <p:cNvSpPr txBox="1">
            <a:spLocks/>
          </p:cNvSpPr>
          <p:nvPr/>
        </p:nvSpPr>
        <p:spPr bwMode="gray">
          <a:xfrm>
            <a:off x="499850" y="1713609"/>
            <a:ext cx="4345200" cy="2035432"/>
          </a:xfrm>
          <a:prstGeom prst="rect">
            <a:avLst/>
          </a:prstGeom>
          <a:ln w="6350">
            <a:noFill/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왼쪽 대괄호 53">
            <a:extLst>
              <a:ext uri="{FF2B5EF4-FFF2-40B4-BE49-F238E27FC236}">
                <a16:creationId xmlns:a16="http://schemas.microsoft.com/office/drawing/2014/main" id="{DAC24639-CE7D-48AA-B937-5C007AE67C14}"/>
              </a:ext>
            </a:extLst>
          </p:cNvPr>
          <p:cNvSpPr/>
          <p:nvPr/>
        </p:nvSpPr>
        <p:spPr>
          <a:xfrm>
            <a:off x="1037698" y="1925775"/>
            <a:ext cx="128587" cy="452814"/>
          </a:xfrm>
          <a:prstGeom prst="leftBracket">
            <a:avLst/>
          </a:prstGeom>
          <a:ln w="12700">
            <a:solidFill>
              <a:srgbClr val="F68D2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왼쪽 대괄호 55">
            <a:extLst>
              <a:ext uri="{FF2B5EF4-FFF2-40B4-BE49-F238E27FC236}">
                <a16:creationId xmlns:a16="http://schemas.microsoft.com/office/drawing/2014/main" id="{281D1523-D395-4270-8E0A-42EFC1240C9E}"/>
              </a:ext>
            </a:extLst>
          </p:cNvPr>
          <p:cNvSpPr/>
          <p:nvPr/>
        </p:nvSpPr>
        <p:spPr>
          <a:xfrm>
            <a:off x="1029510" y="2392594"/>
            <a:ext cx="148682" cy="198000"/>
          </a:xfrm>
          <a:prstGeom prst="leftBracket">
            <a:avLst/>
          </a:prstGeom>
          <a:ln w="12700">
            <a:solidFill>
              <a:srgbClr val="EAAA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왼쪽 대괄호 63">
            <a:extLst>
              <a:ext uri="{FF2B5EF4-FFF2-40B4-BE49-F238E27FC236}">
                <a16:creationId xmlns:a16="http://schemas.microsoft.com/office/drawing/2014/main" id="{38714D88-A972-45BC-924A-7E4FBE0B4B7A}"/>
              </a:ext>
            </a:extLst>
          </p:cNvPr>
          <p:cNvSpPr/>
          <p:nvPr/>
        </p:nvSpPr>
        <p:spPr>
          <a:xfrm>
            <a:off x="791588" y="1686080"/>
            <a:ext cx="352076" cy="916626"/>
          </a:xfrm>
          <a:prstGeom prst="leftBracket">
            <a:avLst/>
          </a:prstGeom>
          <a:ln w="12700">
            <a:solidFill>
              <a:srgbClr val="BC204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22ADB81-E2DB-45A4-8B69-C77967B40FDC}"/>
              </a:ext>
            </a:extLst>
          </p:cNvPr>
          <p:cNvSpPr txBox="1"/>
          <p:nvPr/>
        </p:nvSpPr>
        <p:spPr>
          <a:xfrm>
            <a:off x="488020" y="1855971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700">
                <a:solidFill>
                  <a:srgbClr val="BC204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매출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80211EF-D9D8-451F-8268-6E2D1B6E2792}"/>
              </a:ext>
            </a:extLst>
          </p:cNvPr>
          <p:cNvSpPr txBox="1"/>
          <p:nvPr/>
        </p:nvSpPr>
        <p:spPr>
          <a:xfrm>
            <a:off x="771354" y="1866055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700">
                <a:solidFill>
                  <a:srgbClr val="F68D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원가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1886319-1E0B-4357-BB8F-D0C6E5CEB62C}"/>
              </a:ext>
            </a:extLst>
          </p:cNvPr>
          <p:cNvSpPr txBox="1"/>
          <p:nvPr/>
        </p:nvSpPr>
        <p:spPr>
          <a:xfrm>
            <a:off x="771354" y="2348159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700">
                <a:solidFill>
                  <a:srgbClr val="EAAA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마진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9784F70-E18F-448A-BF8D-7325792526A2}"/>
              </a:ext>
            </a:extLst>
          </p:cNvPr>
          <p:cNvSpPr txBox="1"/>
          <p:nvPr/>
        </p:nvSpPr>
        <p:spPr>
          <a:xfrm>
            <a:off x="498093" y="2710897"/>
            <a:ext cx="4219950" cy="735417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Hire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기준 운임 수령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이윤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매출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(TC) –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(VC)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선박경비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(FC)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운송계약서상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연료비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에이전시비용 등은 용선주가 부담하며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임금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부식비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보험료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등의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및 선비는 선주인 대상회사가 부담하도록 되어 있음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입거수리비는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선주인 대상회사가 부담하며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유형자산으로 처리 후 감가상각 진행</a:t>
            </a:r>
          </a:p>
        </p:txBody>
      </p:sp>
      <p:sp>
        <p:nvSpPr>
          <p:cNvPr id="76" name="Segnaposto testo 7">
            <a:extLst>
              <a:ext uri="{FF2B5EF4-FFF2-40B4-BE49-F238E27FC236}">
                <a16:creationId xmlns:a16="http://schemas.microsoft.com/office/drawing/2014/main" id="{BD23BFE2-D180-4256-B00C-C2173E0EC139}"/>
              </a:ext>
            </a:extLst>
          </p:cNvPr>
          <p:cNvSpPr txBox="1">
            <a:spLocks/>
          </p:cNvSpPr>
          <p:nvPr/>
        </p:nvSpPr>
        <p:spPr bwMode="gray">
          <a:xfrm>
            <a:off x="499850" y="5212060"/>
            <a:ext cx="4345200" cy="893364"/>
          </a:xfrm>
          <a:prstGeom prst="rect">
            <a:avLst/>
          </a:prstGeom>
          <a:ln w="6350">
            <a:noFill/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AC74FBA-B002-432F-8B17-5862785B23EF}"/>
              </a:ext>
            </a:extLst>
          </p:cNvPr>
          <p:cNvSpPr txBox="1"/>
          <p:nvPr/>
        </p:nvSpPr>
        <p:spPr>
          <a:xfrm>
            <a:off x="493330" y="5120081"/>
            <a:ext cx="4219950" cy="1204140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 marL="171450" indent="-171450" algn="just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선주는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TC Hire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기준으로 운임을 수령하므로 안정적인 수익 창출 가능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적용되고 있는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Type 3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방식은 고정비 성격인 선박경비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및 선비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를 제외한 운항비를 용선주가 부담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 b="1">
                <a:latin typeface="Arial" panose="020B0604020202020204" pitchFamily="34" charset="0"/>
                <a:cs typeface="Arial" panose="020B0604020202020204" pitchFamily="34" charset="0"/>
              </a:rPr>
              <a:t>Key Factors</a:t>
            </a:r>
          </a:p>
          <a:p>
            <a:pPr marL="171450" indent="-171450" algn="just">
              <a:lnSpc>
                <a:spcPct val="120000"/>
              </a:lnSpc>
              <a:buFontTx/>
              <a:buChar char="-"/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부담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20000"/>
              </a:lnSpc>
              <a:buFontTx/>
              <a:buChar char="-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선박 건조대금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부담에 따른 자금관리 필요성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20000"/>
              </a:lnSpc>
              <a:buFontTx/>
              <a:buChar char="-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고정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TC Hire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의 장기계약으로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Spot TC Hire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상승 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Spot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대비 수익창출 기회 상실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B0D26A29-5548-42E1-ACFD-D0686485D737}"/>
              </a:ext>
            </a:extLst>
          </p:cNvPr>
          <p:cNvSpPr/>
          <p:nvPr/>
        </p:nvSpPr>
        <p:spPr>
          <a:xfrm>
            <a:off x="1220783" y="4942767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7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endParaRPr lang="ko-KR" altLang="en-US" sz="700" i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E052FF18-FFC2-4004-861F-B6DCD898F1B6}"/>
              </a:ext>
            </a:extLst>
          </p:cNvPr>
          <p:cNvSpPr/>
          <p:nvPr/>
        </p:nvSpPr>
        <p:spPr>
          <a:xfrm>
            <a:off x="2983677" y="4942767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7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endParaRPr lang="ko-KR" altLang="en-US" sz="700" i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35E55CE3-4F55-4854-915D-A5B0D3C06350}"/>
              </a:ext>
            </a:extLst>
          </p:cNvPr>
          <p:cNvSpPr/>
          <p:nvPr/>
        </p:nvSpPr>
        <p:spPr>
          <a:xfrm>
            <a:off x="1206361" y="2387719"/>
            <a:ext cx="866527" cy="180000"/>
          </a:xfrm>
          <a:prstGeom prst="rect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이윤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ECABBF1-73F3-407F-844E-5DD791CDBC80}"/>
              </a:ext>
            </a:extLst>
          </p:cNvPr>
          <p:cNvSpPr txBox="1"/>
          <p:nvPr/>
        </p:nvSpPr>
        <p:spPr>
          <a:xfrm>
            <a:off x="2442485" y="1925261"/>
            <a:ext cx="1644712" cy="196641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용선주 부담</a:t>
            </a:r>
          </a:p>
        </p:txBody>
      </p:sp>
      <p:cxnSp>
        <p:nvCxnSpPr>
          <p:cNvPr id="84" name="연결선: 꺾임 55">
            <a:extLst>
              <a:ext uri="{FF2B5EF4-FFF2-40B4-BE49-F238E27FC236}">
                <a16:creationId xmlns:a16="http://schemas.microsoft.com/office/drawing/2014/main" id="{131FB998-19EF-4CEC-9AEC-3D355EE2B801}"/>
              </a:ext>
            </a:extLst>
          </p:cNvPr>
          <p:cNvCxnSpPr>
            <a:cxnSpLocks/>
          </p:cNvCxnSpPr>
          <p:nvPr/>
        </p:nvCxnSpPr>
        <p:spPr>
          <a:xfrm flipH="1">
            <a:off x="2169744" y="2029930"/>
            <a:ext cx="2274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519EF48F-C160-4D0E-8CC1-2C05C1F29F95}"/>
              </a:ext>
            </a:extLst>
          </p:cNvPr>
          <p:cNvCxnSpPr/>
          <p:nvPr/>
        </p:nvCxnSpPr>
        <p:spPr>
          <a:xfrm>
            <a:off x="685800" y="4937740"/>
            <a:ext cx="37185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67E57441-76F9-4345-98F0-9B400C8FCAC0}"/>
              </a:ext>
            </a:extLst>
          </p:cNvPr>
          <p:cNvSpPr/>
          <p:nvPr/>
        </p:nvSpPr>
        <p:spPr>
          <a:xfrm>
            <a:off x="1156489" y="4270296"/>
            <a:ext cx="720000" cy="2509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32B7B223-0861-4564-8798-B818AC2BFF97}"/>
              </a:ext>
            </a:extLst>
          </p:cNvPr>
          <p:cNvSpPr/>
          <p:nvPr/>
        </p:nvSpPr>
        <p:spPr>
          <a:xfrm>
            <a:off x="1156489" y="4762992"/>
            <a:ext cx="720000" cy="1695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마진 </a:t>
            </a:r>
            <a:r>
              <a:rPr lang="en-US" altLang="ko-KR"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ko-KR" altLang="en-US" sz="8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DFE9542F-41E8-47C3-BF7B-02EE8CDB345B}"/>
              </a:ext>
            </a:extLst>
          </p:cNvPr>
          <p:cNvSpPr/>
          <p:nvPr/>
        </p:nvSpPr>
        <p:spPr>
          <a:xfrm>
            <a:off x="3013624" y="4514850"/>
            <a:ext cx="720000" cy="3051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선박경비 </a:t>
            </a:r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9367C8EF-D943-4227-8FF0-9BF8FB0C50C0}"/>
              </a:ext>
            </a:extLst>
          </p:cNvPr>
          <p:cNvSpPr/>
          <p:nvPr/>
        </p:nvSpPr>
        <p:spPr>
          <a:xfrm>
            <a:off x="1220783" y="4942767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70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endParaRPr lang="ko-KR" altLang="en-US" sz="700" i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오른쪽 대괄호 94">
            <a:extLst>
              <a:ext uri="{FF2B5EF4-FFF2-40B4-BE49-F238E27FC236}">
                <a16:creationId xmlns:a16="http://schemas.microsoft.com/office/drawing/2014/main" id="{BC3C15AE-678B-48E0-81F9-B5F8286C81F1}"/>
              </a:ext>
            </a:extLst>
          </p:cNvPr>
          <p:cNvSpPr/>
          <p:nvPr/>
        </p:nvSpPr>
        <p:spPr>
          <a:xfrm>
            <a:off x="1898453" y="4289323"/>
            <a:ext cx="115800" cy="228701"/>
          </a:xfrm>
          <a:prstGeom prst="rightBracket">
            <a:avLst/>
          </a:prstGeom>
          <a:ln w="12700">
            <a:solidFill>
              <a:srgbClr val="EA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오른쪽 대괄호 117">
            <a:extLst>
              <a:ext uri="{FF2B5EF4-FFF2-40B4-BE49-F238E27FC236}">
                <a16:creationId xmlns:a16="http://schemas.microsoft.com/office/drawing/2014/main" id="{55AECD5E-2AB8-4ED7-AB12-FB8CABBBECBC}"/>
              </a:ext>
            </a:extLst>
          </p:cNvPr>
          <p:cNvSpPr/>
          <p:nvPr/>
        </p:nvSpPr>
        <p:spPr>
          <a:xfrm>
            <a:off x="3756773" y="4287120"/>
            <a:ext cx="115800" cy="227730"/>
          </a:xfrm>
          <a:prstGeom prst="rightBracket">
            <a:avLst/>
          </a:prstGeom>
          <a:ln w="12700">
            <a:solidFill>
              <a:srgbClr val="EA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143253FC-B890-4EB0-A7E2-FF8B5A9CF830}"/>
              </a:ext>
            </a:extLst>
          </p:cNvPr>
          <p:cNvSpPr txBox="1"/>
          <p:nvPr/>
        </p:nvSpPr>
        <p:spPr>
          <a:xfrm>
            <a:off x="679108" y="4035525"/>
            <a:ext cx="351332" cy="196641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>
                <a:solidFill>
                  <a:srgbClr val="BC204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Example.</a:t>
            </a:r>
            <a:endParaRPr lang="ko-KR" altLang="en-US" sz="700">
              <a:solidFill>
                <a:srgbClr val="BC204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오른쪽 대괄호 119">
            <a:extLst>
              <a:ext uri="{FF2B5EF4-FFF2-40B4-BE49-F238E27FC236}">
                <a16:creationId xmlns:a16="http://schemas.microsoft.com/office/drawing/2014/main" id="{E34F312C-F975-4F44-AF0F-5365B9247745}"/>
              </a:ext>
            </a:extLst>
          </p:cNvPr>
          <p:cNvSpPr/>
          <p:nvPr/>
        </p:nvSpPr>
        <p:spPr>
          <a:xfrm rot="10800000">
            <a:off x="1017714" y="4278578"/>
            <a:ext cx="115800" cy="643536"/>
          </a:xfrm>
          <a:prstGeom prst="rightBracket">
            <a:avLst/>
          </a:prstGeom>
          <a:ln w="12700">
            <a:solidFill>
              <a:srgbClr val="00A3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2081AA56-7902-4DAF-B37E-BD7A7F671024}"/>
              </a:ext>
            </a:extLst>
          </p:cNvPr>
          <p:cNvSpPr/>
          <p:nvPr/>
        </p:nvSpPr>
        <p:spPr>
          <a:xfrm>
            <a:off x="411004" y="4318695"/>
            <a:ext cx="809611" cy="1966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700" b="1" i="1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TC 50</a:t>
            </a:r>
          </a:p>
        </p:txBody>
      </p:sp>
      <p:sp>
        <p:nvSpPr>
          <p:cNvPr id="122" name="오른쪽 대괄호 121">
            <a:extLst>
              <a:ext uri="{FF2B5EF4-FFF2-40B4-BE49-F238E27FC236}">
                <a16:creationId xmlns:a16="http://schemas.microsoft.com/office/drawing/2014/main" id="{E58B16A9-117B-4D02-9078-E6289BB5B528}"/>
              </a:ext>
            </a:extLst>
          </p:cNvPr>
          <p:cNvSpPr/>
          <p:nvPr/>
        </p:nvSpPr>
        <p:spPr>
          <a:xfrm rot="10800000">
            <a:off x="2897824" y="4292274"/>
            <a:ext cx="115800" cy="629840"/>
          </a:xfrm>
          <a:prstGeom prst="rightBracket">
            <a:avLst/>
          </a:prstGeom>
          <a:ln w="12700">
            <a:solidFill>
              <a:srgbClr val="00A3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3D80FDBA-A4AC-4DCE-882B-40AD8E5DD62C}"/>
              </a:ext>
            </a:extLst>
          </p:cNvPr>
          <p:cNvSpPr/>
          <p:nvPr/>
        </p:nvSpPr>
        <p:spPr>
          <a:xfrm>
            <a:off x="2306204" y="4309006"/>
            <a:ext cx="809611" cy="1966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700" b="1" i="1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TC</a:t>
            </a:r>
            <a:r>
              <a:rPr lang="ko-KR" altLang="en-US" sz="700" b="1" i="1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b="1" i="1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endParaRPr lang="ko-KR" altLang="en-US" sz="700" i="1">
              <a:solidFill>
                <a:srgbClr val="00A3A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E0B251AE-A12E-4A0F-BBA8-E813F79EE600}"/>
              </a:ext>
            </a:extLst>
          </p:cNvPr>
          <p:cNvSpPr/>
          <p:nvPr/>
        </p:nvSpPr>
        <p:spPr>
          <a:xfrm>
            <a:off x="1992671" y="4366907"/>
            <a:ext cx="584564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r>
              <a:rPr lang="ko-KR" altLang="en-US" sz="700" b="1" i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용선주 부담</a:t>
            </a:r>
            <a:r>
              <a:rPr lang="en-US" altLang="ko-KR" sz="700" b="1" i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</a:t>
            </a:r>
            <a:endParaRPr lang="ko-KR" altLang="en-US" sz="700" b="1" i="1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B3BE38FA-BE58-445E-82CD-1CFE40BC5577}"/>
              </a:ext>
            </a:extLst>
          </p:cNvPr>
          <p:cNvSpPr/>
          <p:nvPr/>
        </p:nvSpPr>
        <p:spPr>
          <a:xfrm>
            <a:off x="3911227" y="4347980"/>
            <a:ext cx="806816" cy="164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r>
              <a:rPr lang="ko-KR" altLang="en-US" sz="700" b="1" i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용선주 부담</a:t>
            </a:r>
            <a:r>
              <a:rPr lang="en-US" altLang="ko-KR" sz="700" b="1" i="1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</a:t>
            </a:r>
            <a:endParaRPr lang="ko-KR" altLang="en-US" sz="700" b="1" i="1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66B9E354-9E34-4F86-89C1-11E12BD909A9}"/>
              </a:ext>
            </a:extLst>
          </p:cNvPr>
          <p:cNvSpPr txBox="1"/>
          <p:nvPr/>
        </p:nvSpPr>
        <p:spPr>
          <a:xfrm>
            <a:off x="2442485" y="2141258"/>
            <a:ext cx="1644712" cy="196641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선주 부담</a:t>
            </a:r>
            <a:endParaRPr lang="ko-KR" altLang="en-US" sz="800" baseline="30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7" name="연결선: 꺾임 55">
            <a:extLst>
              <a:ext uri="{FF2B5EF4-FFF2-40B4-BE49-F238E27FC236}">
                <a16:creationId xmlns:a16="http://schemas.microsoft.com/office/drawing/2014/main" id="{8AB3D73C-8504-483F-8642-D053A049E6DF}"/>
              </a:ext>
            </a:extLst>
          </p:cNvPr>
          <p:cNvCxnSpPr>
            <a:cxnSpLocks/>
          </p:cNvCxnSpPr>
          <p:nvPr/>
        </p:nvCxnSpPr>
        <p:spPr>
          <a:xfrm flipH="1">
            <a:off x="2169744" y="2245927"/>
            <a:ext cx="2274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E2BB6345-5596-400D-AC33-004316DA6D35}"/>
              </a:ext>
            </a:extLst>
          </p:cNvPr>
          <p:cNvSpPr/>
          <p:nvPr/>
        </p:nvSpPr>
        <p:spPr>
          <a:xfrm>
            <a:off x="1156489" y="4524375"/>
            <a:ext cx="720000" cy="238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선박경비 </a:t>
            </a:r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6DB9209C-C800-47DF-B169-248149D2F5E7}"/>
              </a:ext>
            </a:extLst>
          </p:cNvPr>
          <p:cNvSpPr/>
          <p:nvPr/>
        </p:nvSpPr>
        <p:spPr>
          <a:xfrm>
            <a:off x="3014482" y="4822030"/>
            <a:ext cx="720000" cy="11054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마진 </a:t>
            </a:r>
            <a:r>
              <a:rPr lang="en-US" altLang="ko-KR"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FEE44A3C-EC9F-4597-BB27-CF477B8A0CFC}"/>
              </a:ext>
            </a:extLst>
          </p:cNvPr>
          <p:cNvSpPr/>
          <p:nvPr/>
        </p:nvSpPr>
        <p:spPr>
          <a:xfrm>
            <a:off x="3013624" y="4290294"/>
            <a:ext cx="720000" cy="2245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ko-KR" alt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6E50FD7F-286A-41EB-A0E3-0259029C3E6F}"/>
              </a:ext>
            </a:extLst>
          </p:cNvPr>
          <p:cNvSpPr txBox="1"/>
          <p:nvPr/>
        </p:nvSpPr>
        <p:spPr>
          <a:xfrm>
            <a:off x="498093" y="144726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[Type 3 Margin Structure]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9EC63D68-4021-46F2-A41E-86341D6BAC87}"/>
              </a:ext>
            </a:extLst>
          </p:cNvPr>
          <p:cNvSpPr txBox="1"/>
          <p:nvPr/>
        </p:nvSpPr>
        <p:spPr>
          <a:xfrm>
            <a:off x="498093" y="3803643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[Key Factors of Type 3]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58" name="Chart4">
            <a:extLst>
              <a:ext uri="{FF2B5EF4-FFF2-40B4-BE49-F238E27FC236}">
                <a16:creationId xmlns:a16="http://schemas.microsoft.com/office/drawing/2014/main" id="{C93BB8CD-80CA-48D0-91AD-5424283A94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4826877"/>
              </p:ext>
            </p:extLst>
          </p:nvPr>
        </p:nvGraphicFramePr>
        <p:xfrm>
          <a:off x="4995979" y="1540800"/>
          <a:ext cx="4084421" cy="22274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1" name="직사각형 119">
            <a:extLst>
              <a:ext uri="{FF2B5EF4-FFF2-40B4-BE49-F238E27FC236}">
                <a16:creationId xmlns:a16="http://schemas.microsoft.com/office/drawing/2014/main" id="{E39F1ECF-8367-4479-AF5C-10302CDA1A73}"/>
              </a:ext>
            </a:extLst>
          </p:cNvPr>
          <p:cNvSpPr/>
          <p:nvPr/>
        </p:nvSpPr>
        <p:spPr bwMode="auto">
          <a:xfrm>
            <a:off x="5334890" y="3669470"/>
            <a:ext cx="4363098" cy="19388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매출총이익률이며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원장을 기반으로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도출함 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5" name="텍스트 개체 틀 2">
            <a:extLst>
              <a:ext uri="{FF2B5EF4-FFF2-40B4-BE49-F238E27FC236}">
                <a16:creationId xmlns:a16="http://schemas.microsoft.com/office/drawing/2014/main" id="{6C2B263E-2C59-4DC6-A80F-007FD7C021E8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</p:spTree>
    <p:extLst>
      <p:ext uri="{BB962C8B-B14F-4D97-AF65-F5344CB8AC3E}">
        <p14:creationId xmlns:p14="http://schemas.microsoft.com/office/powerpoint/2010/main" val="3849755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Chart5">
            <a:extLst>
              <a:ext uri="{FF2B5EF4-FFF2-40B4-BE49-F238E27FC236}">
                <a16:creationId xmlns:a16="http://schemas.microsoft.com/office/drawing/2014/main" id="{6A64A5D7-B697-40FA-BA1E-627E2A4711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4977248"/>
              </p:ext>
            </p:extLst>
          </p:nvPr>
        </p:nvGraphicFramePr>
        <p:xfrm>
          <a:off x="541642" y="1516282"/>
          <a:ext cx="4411358" cy="27350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제목 1">
            <a:extLst>
              <a:ext uri="{FF2B5EF4-FFF2-40B4-BE49-F238E27FC236}">
                <a16:creationId xmlns:a16="http://schemas.microsoft.com/office/drawing/2014/main" id="{F5AA535E-7B2B-4452-8F50-0380C9130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Margin Structure – Change of Contract </a:t>
            </a:r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90CB59B-BB64-49B3-80AD-77538F2B65C5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과거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COA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구조로 체결되었던 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지분선에 대한 수송 계약이 최근 연장 과정에서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구조로 변경되었습니다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DD4F2DA-71B6-428A-AC59-75929032EB38}"/>
              </a:ext>
            </a:extLst>
          </p:cNvPr>
          <p:cNvSpPr/>
          <p:nvPr/>
        </p:nvSpPr>
        <p:spPr>
          <a:xfrm>
            <a:off x="3032135" y="1915034"/>
            <a:ext cx="504056" cy="1388140"/>
          </a:xfrm>
          <a:prstGeom prst="rect">
            <a:avLst/>
          </a:prstGeom>
          <a:solidFill>
            <a:srgbClr val="00A3A1">
              <a:alpha val="10000"/>
            </a:srgbClr>
          </a:solidFill>
          <a:ln>
            <a:solidFill>
              <a:srgbClr val="00A3A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800">
              <a:solidFill>
                <a:schemeClr val="tx1"/>
              </a:solidFill>
            </a:endParaRPr>
          </a:p>
        </p:txBody>
      </p:sp>
      <p:graphicFrame>
        <p:nvGraphicFramePr>
          <p:cNvPr id="60" name="Chart6">
            <a:extLst>
              <a:ext uri="{FF2B5EF4-FFF2-40B4-BE49-F238E27FC236}">
                <a16:creationId xmlns:a16="http://schemas.microsoft.com/office/drawing/2014/main" id="{37A31E56-17F2-4D97-BA8B-6E35F90E9C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359221"/>
              </p:ext>
            </p:extLst>
          </p:nvPr>
        </p:nvGraphicFramePr>
        <p:xfrm>
          <a:off x="4980121" y="1409692"/>
          <a:ext cx="4445000" cy="2841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1" name="직사각형 60">
            <a:extLst>
              <a:ext uri="{FF2B5EF4-FFF2-40B4-BE49-F238E27FC236}">
                <a16:creationId xmlns:a16="http://schemas.microsoft.com/office/drawing/2014/main" id="{FB7AF8C2-34C7-439C-8DE2-F57304D27989}"/>
              </a:ext>
            </a:extLst>
          </p:cNvPr>
          <p:cNvSpPr/>
          <p:nvPr/>
        </p:nvSpPr>
        <p:spPr>
          <a:xfrm>
            <a:off x="2960127" y="1989095"/>
            <a:ext cx="626581" cy="3792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>
              <a:spcAft>
                <a:spcPts val="200"/>
              </a:spcAft>
            </a:pPr>
            <a:r>
              <a:rPr lang="en-US" altLang="ko-KR" sz="700" b="1" i="1">
                <a:solidFill>
                  <a:srgbClr val="00A3A1"/>
                </a:solidFill>
              </a:rPr>
              <a:t>2021.04</a:t>
            </a:r>
          </a:p>
          <a:p>
            <a:pPr algn="ctr">
              <a:spcAft>
                <a:spcPts val="200"/>
              </a:spcAft>
            </a:pPr>
            <a:r>
              <a:rPr lang="ko-KR" altLang="en-US" sz="700" b="1" i="1">
                <a:solidFill>
                  <a:srgbClr val="00A3A1"/>
                </a:solidFill>
              </a:rPr>
              <a:t>계약변경</a:t>
            </a:r>
            <a:r>
              <a:rPr lang="en-US" altLang="ko-KR" sz="700" b="1" i="1">
                <a:solidFill>
                  <a:srgbClr val="00A3A1"/>
                </a:solidFill>
              </a:rPr>
              <a:t> 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631ABFC-A38C-4B6A-80D9-0F02B42732CC}"/>
              </a:ext>
            </a:extLst>
          </p:cNvPr>
          <p:cNvSpPr/>
          <p:nvPr/>
        </p:nvSpPr>
        <p:spPr>
          <a:xfrm>
            <a:off x="8180994" y="1916833"/>
            <a:ext cx="504056" cy="1404156"/>
          </a:xfrm>
          <a:prstGeom prst="rect">
            <a:avLst/>
          </a:prstGeom>
          <a:solidFill>
            <a:srgbClr val="00A3A1">
              <a:alpha val="10000"/>
            </a:srgbClr>
          </a:solidFill>
          <a:ln>
            <a:solidFill>
              <a:srgbClr val="00A3A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72205B0-A355-42CA-8798-229355EA83BB}"/>
              </a:ext>
            </a:extLst>
          </p:cNvPr>
          <p:cNvSpPr/>
          <p:nvPr/>
        </p:nvSpPr>
        <p:spPr>
          <a:xfrm>
            <a:off x="8108986" y="1915034"/>
            <a:ext cx="626581" cy="5517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>
              <a:spcAft>
                <a:spcPts val="200"/>
              </a:spcAft>
            </a:pPr>
            <a:r>
              <a:rPr lang="en-US" altLang="ko-KR" sz="700" b="1" i="1">
                <a:solidFill>
                  <a:srgbClr val="00A3A1"/>
                </a:solidFill>
              </a:rPr>
              <a:t>2021.12</a:t>
            </a:r>
          </a:p>
          <a:p>
            <a:pPr algn="ctr">
              <a:spcAft>
                <a:spcPts val="200"/>
              </a:spcAft>
            </a:pPr>
            <a:r>
              <a:rPr lang="ko-KR" altLang="en-US" sz="700" b="1" i="1">
                <a:solidFill>
                  <a:srgbClr val="00A3A1"/>
                </a:solidFill>
              </a:rPr>
              <a:t>계약변경</a:t>
            </a:r>
            <a:r>
              <a:rPr lang="en-US" altLang="ko-KR" sz="700" b="1" i="1">
                <a:solidFill>
                  <a:srgbClr val="00A3A1"/>
                </a:solidFill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A51658-51AF-4068-B2B1-9E7ED64F87C7}"/>
              </a:ext>
            </a:extLst>
          </p:cNvPr>
          <p:cNvSpPr txBox="1"/>
          <p:nvPr/>
        </p:nvSpPr>
        <p:spPr>
          <a:xfrm>
            <a:off x="621918" y="4266318"/>
            <a:ext cx="4219950" cy="1838930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의 계약구조는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 기존 원가보상형에서 고정운임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(USD 22,824/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일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을 수령하는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형으로 변경됨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변경된 계약구조에서는 다음 회계처리 방법에서 차이가 존재함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      1.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기존 리스채권으로 계상되어있던 선박을 유형자산으로 대체 후 감가상각비 인식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      2.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입거수리비를 자산계상 후 감가상각비 인식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상각기간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2.5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계약변경 전 후의 회계처리 방법을 일치시켜 비교하기 위하여 입거수리비용에 해당하는 감가상각비를 차감 반영하여 마진율을 산정함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마진율은 변경 전 평균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4.0%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에서 변경 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11.9%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증가하였음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계약 변경 당시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의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선의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Spot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 시세를 일부 반영하되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기존 계약의 수익성이 보전될 수 있도록 과거 실적을 고려하여 산정되었음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현 마진율이 유지될 지 여부는 현 계약이 종료된 후 재계약 시점에 결정되는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 수준에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따라 좌우될 것으로 보임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BEEEAD2-124E-4895-9E27-5BB307ED533F}"/>
              </a:ext>
            </a:extLst>
          </p:cNvPr>
          <p:cNvSpPr txBox="1"/>
          <p:nvPr/>
        </p:nvSpPr>
        <p:spPr>
          <a:xfrm>
            <a:off x="5144408" y="4266318"/>
            <a:ext cx="4219950" cy="735417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 marL="171450" marR="0" lvl="0" indent="-171450" fontAlgn="base">
              <a:lnSpc>
                <a:spcPct val="120000"/>
              </a:lnSpc>
              <a:spcBef>
                <a:spcPct val="4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(YK Sovereign, HJ Pyeongtaek)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의 마진율은 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계약기간 평균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4.8%(2019~2021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였으나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로의 변경 이후 평균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1.1%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 감소함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20000"/>
              </a:lnSpc>
            </a:pPr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직사각형 119">
            <a:extLst>
              <a:ext uri="{FF2B5EF4-FFF2-40B4-BE49-F238E27FC236}">
                <a16:creationId xmlns:a16="http://schemas.microsoft.com/office/drawing/2014/main" id="{F5D9510F-50F6-476E-8723-25B67999F1F9}"/>
              </a:ext>
            </a:extLst>
          </p:cNvPr>
          <p:cNvSpPr/>
          <p:nvPr/>
        </p:nvSpPr>
        <p:spPr bwMode="auto">
          <a:xfrm>
            <a:off x="634905" y="4054477"/>
            <a:ext cx="4363098" cy="19388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매출총이익률이며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원장을 기반으로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도출함 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2" name="직사각형 119">
            <a:extLst>
              <a:ext uri="{FF2B5EF4-FFF2-40B4-BE49-F238E27FC236}">
                <a16:creationId xmlns:a16="http://schemas.microsoft.com/office/drawing/2014/main" id="{D96EEC31-32C1-4171-BE36-E2CCB0A091DE}"/>
              </a:ext>
            </a:extLst>
          </p:cNvPr>
          <p:cNvSpPr/>
          <p:nvPr/>
        </p:nvSpPr>
        <p:spPr bwMode="auto">
          <a:xfrm>
            <a:off x="5144408" y="4052647"/>
            <a:ext cx="4363098" cy="19388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매출총이익률이며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원장을 기반으로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도출함  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62A83A7-9E76-459C-B82A-4F72CA9FF9F8}"/>
              </a:ext>
            </a:extLst>
          </p:cNvPr>
          <p:cNvSpPr/>
          <p:nvPr/>
        </p:nvSpPr>
        <p:spPr>
          <a:xfrm>
            <a:off x="1177920" y="2449614"/>
            <a:ext cx="625280" cy="959164"/>
          </a:xfrm>
          <a:prstGeom prst="rect">
            <a:avLst/>
          </a:prstGeom>
          <a:solidFill>
            <a:srgbClr val="EAAA00">
              <a:alpha val="10000"/>
            </a:srgbClr>
          </a:solidFill>
          <a:ln>
            <a:solidFill>
              <a:srgbClr val="EAAA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7954185-A695-4532-BB41-6F9BE08C3DB1}"/>
              </a:ext>
            </a:extLst>
          </p:cNvPr>
          <p:cNvSpPr/>
          <p:nvPr/>
        </p:nvSpPr>
        <p:spPr>
          <a:xfrm>
            <a:off x="1180812" y="2422094"/>
            <a:ext cx="626581" cy="5517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>
              <a:spcAft>
                <a:spcPts val="200"/>
              </a:spcAft>
            </a:pPr>
            <a:r>
              <a:rPr lang="ko-KR" altLang="en-US" sz="700" b="1" i="1">
                <a:solidFill>
                  <a:schemeClr val="accent5"/>
                </a:solidFill>
              </a:rPr>
              <a:t>시스템 미비로 인한 오류 조정</a:t>
            </a:r>
            <a:endParaRPr lang="en-US" altLang="ko-KR" sz="700" b="1" i="1">
              <a:solidFill>
                <a:schemeClr val="accent5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FAD2392-5C7C-4C7D-B74A-185A3D0667DA}"/>
              </a:ext>
            </a:extLst>
          </p:cNvPr>
          <p:cNvSpPr/>
          <p:nvPr/>
        </p:nvSpPr>
        <p:spPr>
          <a:xfrm>
            <a:off x="4207107" y="2020638"/>
            <a:ext cx="625280" cy="1388140"/>
          </a:xfrm>
          <a:prstGeom prst="rect">
            <a:avLst/>
          </a:prstGeom>
          <a:solidFill>
            <a:srgbClr val="EAAA00">
              <a:alpha val="10000"/>
            </a:srgbClr>
          </a:solidFill>
          <a:ln>
            <a:solidFill>
              <a:srgbClr val="EAAA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80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1934842-CAE4-4E3C-BB68-7CBDA31FECD4}"/>
              </a:ext>
            </a:extLst>
          </p:cNvPr>
          <p:cNvSpPr/>
          <p:nvPr/>
        </p:nvSpPr>
        <p:spPr>
          <a:xfrm>
            <a:off x="4196957" y="2799049"/>
            <a:ext cx="626581" cy="5517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>
              <a:spcAft>
                <a:spcPts val="200"/>
              </a:spcAft>
            </a:pPr>
            <a:r>
              <a:rPr lang="ko-KR" altLang="en-US" sz="700" b="1" i="1">
                <a:solidFill>
                  <a:schemeClr val="accent5"/>
                </a:solidFill>
              </a:rPr>
              <a:t>입거수비에 해당하는 감가상각비차감</a:t>
            </a:r>
            <a:endParaRPr lang="en-US" altLang="ko-KR" sz="700" b="1" i="1">
              <a:solidFill>
                <a:schemeClr val="accent5"/>
              </a:solidFill>
            </a:endParaRPr>
          </a:p>
        </p:txBody>
      </p:sp>
      <p:sp>
        <p:nvSpPr>
          <p:cNvPr id="24" name="텍스트 개체 틀 2">
            <a:extLst>
              <a:ext uri="{FF2B5EF4-FFF2-40B4-BE49-F238E27FC236}">
                <a16:creationId xmlns:a16="http://schemas.microsoft.com/office/drawing/2014/main" id="{38DC5884-BC75-4A17-B8A2-2DC13939E0BD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</p:spTree>
    <p:extLst>
      <p:ext uri="{BB962C8B-B14F-4D97-AF65-F5344CB8AC3E}">
        <p14:creationId xmlns:p14="http://schemas.microsoft.com/office/powerpoint/2010/main" val="21262495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차트 18">
            <a:extLst>
              <a:ext uri="{FF2B5EF4-FFF2-40B4-BE49-F238E27FC236}">
                <a16:creationId xmlns:a16="http://schemas.microsoft.com/office/drawing/2014/main" id="{2FBA96E3-F8A4-411A-8DB3-865182CE11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0338143"/>
              </p:ext>
            </p:extLst>
          </p:nvPr>
        </p:nvGraphicFramePr>
        <p:xfrm>
          <a:off x="5676530" y="3691089"/>
          <a:ext cx="3799875" cy="11397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제목 1">
            <a:extLst>
              <a:ext uri="{FF2B5EF4-FFF2-40B4-BE49-F238E27FC236}">
                <a16:creationId xmlns:a16="http://schemas.microsoft.com/office/drawing/2014/main" id="{F5AA535E-7B2B-4452-8F50-0380C9130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Amber - Cash</a:t>
            </a:r>
            <a:r>
              <a:rPr lang="ko-KR" altLang="en-US"/>
              <a:t> </a:t>
            </a:r>
            <a:r>
              <a:rPr lang="en-US" altLang="ko-KR"/>
              <a:t>Margin</a:t>
            </a:r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90CB59B-BB64-49B3-80AD-77538F2B65C5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선의 마진율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14.2%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에서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[Type 1]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과의 비교를 위해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항목을 차감한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Adjusted Margin%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18.1%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수준으로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[Type 1]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sample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항차 평균인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13.3%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를 약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4.8%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상회하는 것으로 산출됩니다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2027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재계약 시점에서 계약단가 조정이 이루어질 때까지의 인건비 등 비용인상에 대한 이윤 확보 성격의 마진으로 파악됩니다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98F8C256-1641-4E12-8948-2F4F0209F68A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Executive Summary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0ECCFF3-8093-4468-8A0B-911A76A96044}"/>
              </a:ext>
            </a:extLst>
          </p:cNvPr>
          <p:cNvSpPr txBox="1"/>
          <p:nvPr/>
        </p:nvSpPr>
        <p:spPr>
          <a:xfrm>
            <a:off x="8558848" y="4514289"/>
            <a:ext cx="283311" cy="241092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600">
                <a:latin typeface="Arial" panose="020B0604020202020204" pitchFamily="34" charset="0"/>
                <a:cs typeface="Arial" panose="020B0604020202020204" pitchFamily="34" charset="0"/>
              </a:rPr>
              <a:t>(*3)</a:t>
            </a:r>
            <a:endParaRPr lang="ko-KR" altLang="en-US" sz="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07E7320-1325-4DF3-9309-65DEC813D2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7221765"/>
              </p:ext>
            </p:extLst>
          </p:nvPr>
        </p:nvGraphicFramePr>
        <p:xfrm>
          <a:off x="407194" y="1504844"/>
          <a:ext cx="9069211" cy="1924155"/>
        </p:xfrm>
        <a:graphic>
          <a:graphicData uri="http://schemas.openxmlformats.org/drawingml/2006/table">
            <a:tbl>
              <a:tblPr/>
              <a:tblGrid>
                <a:gridCol w="298819">
                  <a:extLst>
                    <a:ext uri="{9D8B030D-6E8A-4147-A177-3AD203B41FA5}">
                      <a16:colId xmlns:a16="http://schemas.microsoft.com/office/drawing/2014/main" val="496870527"/>
                    </a:ext>
                  </a:extLst>
                </a:gridCol>
                <a:gridCol w="519105">
                  <a:extLst>
                    <a:ext uri="{9D8B030D-6E8A-4147-A177-3AD203B41FA5}">
                      <a16:colId xmlns:a16="http://schemas.microsoft.com/office/drawing/2014/main" val="3477853153"/>
                    </a:ext>
                  </a:extLst>
                </a:gridCol>
                <a:gridCol w="443884">
                  <a:extLst>
                    <a:ext uri="{9D8B030D-6E8A-4147-A177-3AD203B41FA5}">
                      <a16:colId xmlns:a16="http://schemas.microsoft.com/office/drawing/2014/main" val="3305652071"/>
                    </a:ext>
                  </a:extLst>
                </a:gridCol>
                <a:gridCol w="417250">
                  <a:extLst>
                    <a:ext uri="{9D8B030D-6E8A-4147-A177-3AD203B41FA5}">
                      <a16:colId xmlns:a16="http://schemas.microsoft.com/office/drawing/2014/main" val="3583560033"/>
                    </a:ext>
                  </a:extLst>
                </a:gridCol>
                <a:gridCol w="479395">
                  <a:extLst>
                    <a:ext uri="{9D8B030D-6E8A-4147-A177-3AD203B41FA5}">
                      <a16:colId xmlns:a16="http://schemas.microsoft.com/office/drawing/2014/main" val="1844617731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3378882536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3656332745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1152639690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798530625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1956603428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1872817653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76968505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1550815340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3376351648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496022928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1852989344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1160987051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2751620015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3267497611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2344474713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3020139914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286724795"/>
                    </a:ext>
                  </a:extLst>
                </a:gridCol>
                <a:gridCol w="383931">
                  <a:extLst>
                    <a:ext uri="{9D8B030D-6E8A-4147-A177-3AD203B41FA5}">
                      <a16:colId xmlns:a16="http://schemas.microsoft.com/office/drawing/2014/main" val="444464865"/>
                    </a:ext>
                  </a:extLst>
                </a:gridCol>
              </a:tblGrid>
              <a:tr h="16758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∙∙∙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9851617"/>
                  </a:ext>
                </a:extLst>
              </a:tr>
              <a:tr h="24830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Adj. </a:t>
                      </a:r>
                    </a:p>
                    <a:p>
                      <a:pPr algn="l" rtl="0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Total</a:t>
                      </a:r>
                      <a:r>
                        <a:rPr lang="en-US" sz="700" b="1" i="0" u="none" strike="noStrike" baseline="300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(*1)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2020 </a:t>
                      </a:r>
                      <a:r>
                        <a:rPr lang="ko-KR" alt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이전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2030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2031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2033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2034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2035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2036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3050661"/>
                  </a:ext>
                </a:extLst>
              </a:tr>
              <a:tr h="16758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Revenue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348,673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444,174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4,911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∙∙∙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17,571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1020445"/>
                  </a:ext>
                </a:extLst>
              </a:tr>
              <a:tr h="16758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OPEX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279,977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279,977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3,675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∙∙∙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288573"/>
                  </a:ext>
                </a:extLst>
              </a:tr>
              <a:tr h="16758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운항이익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68,697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164,197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1,236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∙∙∙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05751"/>
                  </a:ext>
                </a:extLst>
              </a:tr>
              <a:tr h="16758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Capex(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입거수리비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(5,603)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(5,603)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(1,200)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(1,325)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(1,463)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∙∙∙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7081872"/>
                  </a:ext>
                </a:extLst>
              </a:tr>
              <a:tr h="16758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Vessel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(77,697)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(77,697)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∙∙∙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8759871"/>
                  </a:ext>
                </a:extLst>
              </a:tr>
              <a:tr h="16758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금융비용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원금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65,106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(3,207)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(3,207)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(3,207)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(3,207)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(3,207)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(3,207)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(17,807)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(3,207)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(3,207)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(21,645)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∙∙∙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439018"/>
                  </a:ext>
                </a:extLst>
              </a:tr>
              <a:tr h="16758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금융비용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이자</a:t>
                      </a:r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(17,804)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(1,394)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(1,875)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(2,330)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(2,208)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(2,103)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(1,959)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(1,837)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(1,576)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(1,024)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(899)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(599)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∙∙∙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5790062"/>
                  </a:ext>
                </a:extLst>
              </a:tr>
              <a:tr h="16758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FCFE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63,094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63,094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(12,750)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1,437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1,475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(12,865)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2,288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2,413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(17,051)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5,056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∙∙∙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8904673"/>
                  </a:ext>
                </a:extLst>
              </a:tr>
              <a:tr h="16758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FCFE%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14.2%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(259.6%)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8.2%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5.6%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6.3%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6.9%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0.9%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8.4%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(73.2%)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13.0%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13.7%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(97.0%)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28.8%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∙∙∙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7103920"/>
                  </a:ext>
                </a:extLst>
              </a:tr>
            </a:tbl>
          </a:graphicData>
        </a:graphic>
      </p:graphicFrame>
      <p:sp>
        <p:nvSpPr>
          <p:cNvPr id="13" name="Text Box 5">
            <a:extLst>
              <a:ext uri="{FF2B5EF4-FFF2-40B4-BE49-F238E27FC236}">
                <a16:creationId xmlns:a16="http://schemas.microsoft.com/office/drawing/2014/main" id="{AE42D24D-A811-433F-AAD8-EDA5943862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94" y="3437877"/>
            <a:ext cx="9069211" cy="24109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[Type1]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선박과의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Cash Margin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비교를 위해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Revenue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및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에서 자본비를 차감함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FCAC022B-2CFC-4612-9DC2-24B9D553CF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318666"/>
              </p:ext>
            </p:extLst>
          </p:nvPr>
        </p:nvGraphicFramePr>
        <p:xfrm>
          <a:off x="407194" y="3687847"/>
          <a:ext cx="5130800" cy="1143000"/>
        </p:xfrm>
        <a:graphic>
          <a:graphicData uri="http://schemas.openxmlformats.org/drawingml/2006/table">
            <a:tbl>
              <a:tblPr/>
              <a:tblGrid>
                <a:gridCol w="508000">
                  <a:extLst>
                    <a:ext uri="{9D8B030D-6E8A-4147-A177-3AD203B41FA5}">
                      <a16:colId xmlns:a16="http://schemas.microsoft.com/office/drawing/2014/main" val="3590630317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9055000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55664760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892641036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59042885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5609076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99932344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246523747"/>
                    </a:ext>
                  </a:extLst>
                </a:gridCol>
              </a:tblGrid>
              <a:tr h="1428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5921519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Ship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Cosmopia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Aquapia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Aquapia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Aquapia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Aquapia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8231001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Voy No.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GHCI205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GHAQ230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GHAQ231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GHAQ232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GHAQ233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591462"/>
                  </a:ext>
                </a:extLst>
              </a:tr>
              <a:tr h="14287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Revenue</a:t>
                      </a:r>
                      <a:r>
                        <a:rPr lang="en-US" sz="8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(*2)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1,293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1,533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1,545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1,552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7,445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379257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OPEX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508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541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587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2,917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6173136"/>
                  </a:ext>
                </a:extLst>
              </a:tr>
              <a:tr h="14287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Fixed Cost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756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774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3,540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2613405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Margin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989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7119520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Margin%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9.8%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12.0%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13.3%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4870"/>
                  </a:ext>
                </a:extLst>
              </a:tr>
            </a:tbl>
          </a:graphicData>
        </a:graphic>
      </p:graphicFrame>
      <p:sp>
        <p:nvSpPr>
          <p:cNvPr id="17" name="Text Box 5">
            <a:extLst>
              <a:ext uri="{FF2B5EF4-FFF2-40B4-BE49-F238E27FC236}">
                <a16:creationId xmlns:a16="http://schemas.microsoft.com/office/drawing/2014/main" id="{C73F5A69-787C-4CA8-9A47-C609BF29C6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95" y="4839725"/>
            <a:ext cx="5130800" cy="24109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Amber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선박과의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Cash Margin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비교를 위해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보전분에 해당하는 운임매출을 차감함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Box 5">
            <a:extLst>
              <a:ext uri="{FF2B5EF4-FFF2-40B4-BE49-F238E27FC236}">
                <a16:creationId xmlns:a16="http://schemas.microsoft.com/office/drawing/2014/main" id="{D5CAFA88-2613-47B6-892E-5A5A46AC66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76530" y="4849997"/>
            <a:ext cx="5130800" cy="24109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(*3) [Type 1]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선박의 항차 중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outlier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제외한 일부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항차 선정</a:t>
            </a: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D86F13-8A5B-4196-95E0-D8E32048BB1E}"/>
              </a:ext>
            </a:extLst>
          </p:cNvPr>
          <p:cNvSpPr/>
          <p:nvPr/>
        </p:nvSpPr>
        <p:spPr>
          <a:xfrm>
            <a:off x="8181975" y="3894931"/>
            <a:ext cx="547688" cy="181769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 w="63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Room</a:t>
            </a:r>
            <a:endParaRPr lang="ko-KR" altLang="en-US" sz="80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2D1BAD-1541-4C14-8CF4-670B4FCE2507}"/>
              </a:ext>
            </a:extLst>
          </p:cNvPr>
          <p:cNvSpPr txBox="1"/>
          <p:nvPr/>
        </p:nvSpPr>
        <p:spPr>
          <a:xfrm>
            <a:off x="407194" y="5163494"/>
            <a:ext cx="9069211" cy="990693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54610" tIns="54610" rIns="54610" bIns="54610" rtlCol="0">
            <a:noAutofit/>
          </a:bodyPr>
          <a:lstStyle/>
          <a:p>
            <a:pPr marL="171450" indent="-1714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[Type 3]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 해당하는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 형태로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TC Hire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 고정운임을 수취하고 대상회사가 선박경비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선원비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및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입거수리비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포함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를 부담함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용선주는 연료비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항비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등의 운항비만을 부담하는 운임 방식임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indent="-1714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자본비와 선박경비를 보전 받는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[Type 1]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과는 다르게 동 비용을 직접 부담해야 하는 계약 특성 상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선의 마진율이 상대적으로 높게 산출되는 구조임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indent="-1714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[Type 1]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형태의 타 선박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sample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항차 대비 약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4.8%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높은 마진율이 산출되지만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이는 향후 계약단가 조정이 이루어지는 시점인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2027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년까지 인건비 등 보장 받지 못하는 비용에 대한 이윤 확보 성격의 마진에 해당하며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비용의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변동성에 노출되어 있는 것으로 파악됨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7803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1DFA3-5E69-430E-9047-8A88A3357F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Quality of Earnings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90327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705D8FD-A731-43EC-90E8-B202F57EFF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120494"/>
              </p:ext>
            </p:extLst>
          </p:nvPr>
        </p:nvGraphicFramePr>
        <p:xfrm>
          <a:off x="488950" y="1432099"/>
          <a:ext cx="4613402" cy="4403458"/>
        </p:xfrm>
        <a:graphic>
          <a:graphicData uri="http://schemas.openxmlformats.org/drawingml/2006/table">
            <a:tbl>
              <a:tblPr/>
              <a:tblGrid>
                <a:gridCol w="882460">
                  <a:extLst>
                    <a:ext uri="{9D8B030D-6E8A-4147-A177-3AD203B41FA5}">
                      <a16:colId xmlns:a16="http://schemas.microsoft.com/office/drawing/2014/main" val="1146396741"/>
                    </a:ext>
                  </a:extLst>
                </a:gridCol>
                <a:gridCol w="447692">
                  <a:extLst>
                    <a:ext uri="{9D8B030D-6E8A-4147-A177-3AD203B41FA5}">
                      <a16:colId xmlns:a16="http://schemas.microsoft.com/office/drawing/2014/main" val="4180161706"/>
                    </a:ext>
                  </a:extLst>
                </a:gridCol>
                <a:gridCol w="447692">
                  <a:extLst>
                    <a:ext uri="{9D8B030D-6E8A-4147-A177-3AD203B41FA5}">
                      <a16:colId xmlns:a16="http://schemas.microsoft.com/office/drawing/2014/main" val="1124950463"/>
                    </a:ext>
                  </a:extLst>
                </a:gridCol>
                <a:gridCol w="447692">
                  <a:extLst>
                    <a:ext uri="{9D8B030D-6E8A-4147-A177-3AD203B41FA5}">
                      <a16:colId xmlns:a16="http://schemas.microsoft.com/office/drawing/2014/main" val="1830950529"/>
                    </a:ext>
                  </a:extLst>
                </a:gridCol>
                <a:gridCol w="447692">
                  <a:extLst>
                    <a:ext uri="{9D8B030D-6E8A-4147-A177-3AD203B41FA5}">
                      <a16:colId xmlns:a16="http://schemas.microsoft.com/office/drawing/2014/main" val="2798250006"/>
                    </a:ext>
                  </a:extLst>
                </a:gridCol>
                <a:gridCol w="447692">
                  <a:extLst>
                    <a:ext uri="{9D8B030D-6E8A-4147-A177-3AD203B41FA5}">
                      <a16:colId xmlns:a16="http://schemas.microsoft.com/office/drawing/2014/main" val="3918505332"/>
                    </a:ext>
                  </a:extLst>
                </a:gridCol>
                <a:gridCol w="447692">
                  <a:extLst>
                    <a:ext uri="{9D8B030D-6E8A-4147-A177-3AD203B41FA5}">
                      <a16:colId xmlns:a16="http://schemas.microsoft.com/office/drawing/2014/main" val="4150699007"/>
                    </a:ext>
                  </a:extLst>
                </a:gridCol>
                <a:gridCol w="522395">
                  <a:extLst>
                    <a:ext uri="{9D8B030D-6E8A-4147-A177-3AD203B41FA5}">
                      <a16:colId xmlns:a16="http://schemas.microsoft.com/office/drawing/2014/main" val="1999590579"/>
                    </a:ext>
                  </a:extLst>
                </a:gridCol>
                <a:gridCol w="522395">
                  <a:extLst>
                    <a:ext uri="{9D8B030D-6E8A-4147-A177-3AD203B41FA5}">
                      <a16:colId xmlns:a16="http://schemas.microsoft.com/office/drawing/2014/main" val="2825657122"/>
                    </a:ext>
                  </a:extLst>
                </a:gridCol>
              </a:tblGrid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  <a:r>
                        <a:rPr lang="en-US" altLang="ko-KR" sz="800" b="1" i="0" u="none" strike="noStrike" baseline="3000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463013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173,704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170,142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142,799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135,439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198,895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63,202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126,658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647520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동남아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15,369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7,915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18,831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4,346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15,262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5411848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r>
                        <a:rPr lang="en-US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동남아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16,349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4,458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912100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29,506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23,335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19,956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26,169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36,302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14,829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24,963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519658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27,272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32,887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20,990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24,031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38,087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8,507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22,563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472577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26,146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31,067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22,299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21,064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36,260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8,034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23,229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1650589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32,149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24,771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26,483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21,439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35,435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9,526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23,522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889243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11,885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13,556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15,687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15,047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16,377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6,727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95789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11,617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12,808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15,820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15,316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17,603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6,776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5061683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19,177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34,548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16,517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7911275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동남아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3,936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1,813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061925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r>
                        <a:rPr lang="en-US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동남아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20,869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4,333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4225645"/>
                  </a:ext>
                </a:extLst>
              </a:tr>
              <a:tr h="326183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World-</a:t>
                      </a:r>
                    </a:p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wide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17,474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18,811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8,093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9,430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4426190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Stena Clear Sky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10,146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1786513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Marvel Hawk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16,495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291412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Flex Rainbow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52524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Golar Arctic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2,277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262382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컨소시엄매출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695469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 Sovereign</a:t>
                      </a:r>
                      <a:r>
                        <a:rPr lang="en-US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호주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8943882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 Pyeongtaek</a:t>
                      </a:r>
                      <a:r>
                        <a:rPr lang="en-US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호주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4787406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190,719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191,724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159,222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172,078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244,202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80,664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152,788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401221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of Sales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897760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91.1%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88.7%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89.7%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78.7%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81.4%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78.4%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4936784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7.5%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10.0%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9.0%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20.1%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17.5%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20.5%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2055179"/>
                  </a:ext>
                </a:extLst>
              </a:tr>
              <a:tr h="16309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컨소시엄매출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1.4%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1.0%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1.2%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2156693"/>
                  </a:ext>
                </a:extLst>
              </a:tr>
            </a:tbl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Revenue Overview</a:t>
            </a:r>
            <a:endParaRPr lang="ko-KR" altLang="en-US"/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B3472CEB-9019-4346-9BC2-249EC8985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47A621-9CD4-484B-BAFF-1AA16F956F5C}"/>
              </a:ext>
            </a:extLst>
          </p:cNvPr>
          <p:cNvSpPr txBox="1"/>
          <p:nvPr/>
        </p:nvSpPr>
        <p:spPr>
          <a:xfrm>
            <a:off x="488950" y="903590"/>
            <a:ext cx="8937858" cy="461665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매출은 화주와의 계약 형태 또는 선박의 소유 방식에 따라 운임매출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용선료매출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컨소시엄매출로 구분할 수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COA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계약에 따른 매출은 운임매출로 분류하였으며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T/C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계약에 따른 고정운임형태의 매출은 용선료매출로 분류하였습니다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또한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척에 대한 매출은 컨소시엄매출로 분류하였습니다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월말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LTM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기준으로 운임매출이 가장 높은 비율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(81.4%)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을 차지합니다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F1C91C66-9AFE-4577-92B5-BD53C909ADF0}"/>
              </a:ext>
            </a:extLst>
          </p:cNvPr>
          <p:cNvSpPr txBox="1">
            <a:spLocks/>
          </p:cNvSpPr>
          <p:nvPr/>
        </p:nvSpPr>
        <p:spPr bwMode="gray">
          <a:xfrm>
            <a:off x="5245860" y="1432100"/>
            <a:ext cx="4168140" cy="477793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[Analysis]</a:t>
            </a: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및 동남아선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입거수리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대수선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발생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HFO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단가의 상승으로 인한 연료비 증가로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및 동남아선의 매출액이 전기 대비 증가하였음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단기용선 운용으로 인하여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2018~2020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매출이 발생하였으나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Golar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Arctic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을 마지막으로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월말 기준 모든 계약이 종료되었음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 및 미국선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척에 대하여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발생하였으나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최근 건조된 선박에 해당하여 평년대비 발생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수준이 낮아짐에 따라 매출이 감소하였음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또한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FBOG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사용이 확대되어 연료비가 감소하였음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이후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Utopia,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대한 입거수리 발생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Amber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항차수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증가 및 연료비 단가의 지속적인 상승 등으로 인해 매출 규모가 전반적으로 크게 상승함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장기운송계약의 특성상 연료비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등 선박 운용과 관련되는 비용을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로부터 정산 받는 구조에 해당하여 연료비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등의 변동에 매출 규모가 직접적인 영향을 받아 변동하게 됨</a:t>
            </a: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FB2BE7-8F82-4626-AFD0-BDADA4945049}"/>
              </a:ext>
            </a:extLst>
          </p:cNvPr>
          <p:cNvSpPr txBox="1"/>
          <p:nvPr/>
        </p:nvSpPr>
        <p:spPr>
          <a:xfrm>
            <a:off x="7647321" y="151430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</a:t>
            </a:r>
            <a:r>
              <a:rPr lang="en-US" altLang="ko-KR" sz="700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USDk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6" name="Text Box 5">
            <a:extLst>
              <a:ext uri="{FF2B5EF4-FFF2-40B4-BE49-F238E27FC236}">
                <a16:creationId xmlns:a16="http://schemas.microsoft.com/office/drawing/2014/main" id="{5CD4CD4F-A400-4998-9DBC-DCDB9EC717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5835569"/>
            <a:ext cx="4345200" cy="507831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(*1) 2021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년 매출 중 공통수익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USD 77k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를 제외하고 분석하였음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(*2) </a:t>
            </a:r>
            <a:r>
              <a:rPr lang="en-US" altLang="ko-KR" sz="700" i="1" err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Greenpia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는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2021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4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월부터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T/C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계약으로 변경되었으며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, 2021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7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월 호주로 주요 노선이 변경되었음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(*3) YK Sovereign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HJ Pyeongtaek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월부터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계약으로 변경되었음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1" name="차트 20">
                <a:extLst>
                  <a:ext uri="{FF2B5EF4-FFF2-40B4-BE49-F238E27FC236}">
                    <a16:creationId xmlns:a16="http://schemas.microsoft.com/office/drawing/2014/main" id="{49DC789A-EEDF-4C5C-B668-CAD3C5ADFDB1}"/>
                  </a:ext>
                </a:extLst>
              </p:cNvPr>
              <p:cNvGraphicFramePr/>
              <p:nvPr/>
            </p:nvGraphicFramePr>
            <p:xfrm>
              <a:off x="5256303" y="1662341"/>
              <a:ext cx="4150892" cy="178189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21" name="차트 20">
                <a:extLst>
                  <a:ext uri="{FF2B5EF4-FFF2-40B4-BE49-F238E27FC236}">
                    <a16:creationId xmlns:a16="http://schemas.microsoft.com/office/drawing/2014/main" id="{49DC789A-EEDF-4C5C-B668-CAD3C5ADFDB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56303" y="1662341"/>
                <a:ext cx="4150892" cy="17818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3923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1DFA3-5E69-430E-9047-8A88A3357F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Target Overview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686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Revenue by Contract Type</a:t>
            </a:r>
            <a:endParaRPr lang="ko-KR" altLang="en-US"/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B3472CEB-9019-4346-9BC2-249EC89857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BD69684-1902-4B7A-B28A-544871E60454}"/>
              </a:ext>
            </a:extLst>
          </p:cNvPr>
          <p:cNvSpPr/>
          <p:nvPr/>
        </p:nvSpPr>
        <p:spPr>
          <a:xfrm>
            <a:off x="5135880" y="4389120"/>
            <a:ext cx="4206240" cy="1565290"/>
          </a:xfrm>
          <a:prstGeom prst="rect">
            <a:avLst/>
          </a:prstGeom>
          <a:solidFill>
            <a:srgbClr val="E5F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0495F4D-B08C-4E4A-B477-56EB4BB7DE37}"/>
              </a:ext>
            </a:extLst>
          </p:cNvPr>
          <p:cNvSpPr txBox="1"/>
          <p:nvPr/>
        </p:nvSpPr>
        <p:spPr>
          <a:xfrm>
            <a:off x="488950" y="903590"/>
            <a:ext cx="8937858" cy="461665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매출을 계약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Type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소유 형태별로 분류하면 다음과 같습니다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기타로 분류된 선박들은 모두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또는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단기용선입니다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Explicit COA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[Type1]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으로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Implicit COA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[Type2]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T/C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[Type3]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로 분류하였으며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Type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별 매출 분류 중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[Type1]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계약이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월말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LTM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67.5%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로 가장 많았으나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추가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의 확보 및 기존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계약의 변경으로 인하여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[Type3]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계약이 점차 증가할 것으로 예상되고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9" name="Segnaposto testo 7">
            <a:extLst>
              <a:ext uri="{FF2B5EF4-FFF2-40B4-BE49-F238E27FC236}">
                <a16:creationId xmlns:a16="http://schemas.microsoft.com/office/drawing/2014/main" id="{020D61AE-048F-43A2-A544-CF403E776BA4}"/>
              </a:ext>
            </a:extLst>
          </p:cNvPr>
          <p:cNvSpPr txBox="1">
            <a:spLocks/>
          </p:cNvSpPr>
          <p:nvPr/>
        </p:nvSpPr>
        <p:spPr bwMode="gray">
          <a:xfrm>
            <a:off x="5068800" y="1432100"/>
            <a:ext cx="4345200" cy="459070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[Analysis]</a:t>
            </a: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건조된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Amber(E1, LPG)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항차수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증가 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중 계약이 변경된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 인해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 매출은 증가하는 추세에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장기용선계약의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비중이 감소하고 향후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형태의 계약이 점점 증가할 것으로 예상되고 있음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실제로도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 매출은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이후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17~19%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수준으로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이전 기간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5.7%)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대비 큰 비중을 차지하고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 계약이 변경되었으며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새로 변경된 계약 상의 운임 구성은 다음과 같음</a:t>
            </a:r>
            <a:b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(1)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용선료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최초계약년부터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년차까지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22,824/day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이후는 상호 협의</a:t>
            </a:r>
            <a:b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(2)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선적항 및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양하항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등에서 발생하는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본선 연료비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등</a:t>
            </a:r>
            <a:b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(3)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기타수송비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공사의 운항지시에 따라 발생하는 전쟁보험료 등 추가비용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단기용선계약은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월말 기준 모두 종료된 상황으로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기타 매출의 비중은 점점 낮아질 전망임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 동남아 노선에서 호주 노선으로 항로가 변경됨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Utopia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경우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매출은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Type 1, DSLNG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매출은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Type 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 분류함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DB0761C6-A156-4FAF-92BB-6701C3EECD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561152"/>
              </p:ext>
            </p:extLst>
          </p:nvPr>
        </p:nvGraphicFramePr>
        <p:xfrm>
          <a:off x="489662" y="1432100"/>
          <a:ext cx="4351310" cy="4431760"/>
        </p:xfrm>
        <a:graphic>
          <a:graphicData uri="http://schemas.openxmlformats.org/drawingml/2006/table">
            <a:tbl>
              <a:tblPr/>
              <a:tblGrid>
                <a:gridCol w="863650">
                  <a:extLst>
                    <a:ext uri="{9D8B030D-6E8A-4147-A177-3AD203B41FA5}">
                      <a16:colId xmlns:a16="http://schemas.microsoft.com/office/drawing/2014/main" val="662038841"/>
                    </a:ext>
                  </a:extLst>
                </a:gridCol>
                <a:gridCol w="491264">
                  <a:extLst>
                    <a:ext uri="{9D8B030D-6E8A-4147-A177-3AD203B41FA5}">
                      <a16:colId xmlns:a16="http://schemas.microsoft.com/office/drawing/2014/main" val="987005978"/>
                    </a:ext>
                  </a:extLst>
                </a:gridCol>
                <a:gridCol w="491264">
                  <a:extLst>
                    <a:ext uri="{9D8B030D-6E8A-4147-A177-3AD203B41FA5}">
                      <a16:colId xmlns:a16="http://schemas.microsoft.com/office/drawing/2014/main" val="2573502708"/>
                    </a:ext>
                  </a:extLst>
                </a:gridCol>
                <a:gridCol w="491264">
                  <a:extLst>
                    <a:ext uri="{9D8B030D-6E8A-4147-A177-3AD203B41FA5}">
                      <a16:colId xmlns:a16="http://schemas.microsoft.com/office/drawing/2014/main" val="4041430470"/>
                    </a:ext>
                  </a:extLst>
                </a:gridCol>
                <a:gridCol w="491264">
                  <a:extLst>
                    <a:ext uri="{9D8B030D-6E8A-4147-A177-3AD203B41FA5}">
                      <a16:colId xmlns:a16="http://schemas.microsoft.com/office/drawing/2014/main" val="3564115216"/>
                    </a:ext>
                  </a:extLst>
                </a:gridCol>
                <a:gridCol w="491264">
                  <a:extLst>
                    <a:ext uri="{9D8B030D-6E8A-4147-A177-3AD203B41FA5}">
                      <a16:colId xmlns:a16="http://schemas.microsoft.com/office/drawing/2014/main" val="1335755572"/>
                    </a:ext>
                  </a:extLst>
                </a:gridCol>
                <a:gridCol w="515670">
                  <a:extLst>
                    <a:ext uri="{9D8B030D-6E8A-4147-A177-3AD203B41FA5}">
                      <a16:colId xmlns:a16="http://schemas.microsoft.com/office/drawing/2014/main" val="2529194109"/>
                    </a:ext>
                  </a:extLst>
                </a:gridCol>
                <a:gridCol w="515670">
                  <a:extLst>
                    <a:ext uri="{9D8B030D-6E8A-4147-A177-3AD203B41FA5}">
                      <a16:colId xmlns:a16="http://schemas.microsoft.com/office/drawing/2014/main" val="3701901952"/>
                    </a:ext>
                  </a:extLst>
                </a:gridCol>
              </a:tblGrid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  <a:r>
                        <a:rPr lang="en-US" altLang="ko-KR" sz="800" b="1" i="0" u="none" strike="noStrike" baseline="3000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5256813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 1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150,202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143,779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111,292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105,075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164,915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49,700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109,540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792863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15,369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7,915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18,831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4,346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15,262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8074678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r>
                        <a:rPr lang="en-US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16,349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4,458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780617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29,506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23,335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19,956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26,169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36,302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14,829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24,963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151308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27,272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32,887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20,990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24,031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38,087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8,507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22,563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2289119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26,146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31,067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22,299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21,064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36,260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8,034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23,229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6384215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32,149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24,771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26,483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21,439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35,435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9,526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23,522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695449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 2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23,502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26,363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31,507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30,364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33,980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13,503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17,119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9603860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11,885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13,556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15,687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15,047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16,377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6,727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9775386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11,617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12,808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15,820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15,316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17,603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6,776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0296280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 3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32,271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14,240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7401485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3,936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1,813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006278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r>
                        <a:rPr lang="en-US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20,869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4,333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4199306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17,474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18,811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8,093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9,430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107758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12,896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18,900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7,395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3,221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792055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 Sovereign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2203894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 Pyeongtaek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8251206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Stena Clear Sky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10,146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5097967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Marvel Hawk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16,495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0892575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Flex Rainbow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0945550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Golar Arctic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2,277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4643906"/>
                  </a:ext>
                </a:extLst>
              </a:tr>
              <a:tr h="16802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190,719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191,724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159,222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172,078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244,202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80,664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152,788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478701"/>
                  </a:ext>
                </a:extLst>
              </a:tr>
              <a:tr h="16802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of Sales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297315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 1</a:t>
                      </a:r>
                      <a:endParaRPr lang="ko-KR" altLang="en-US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78.8%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75.0%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69.9%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61.1%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67.5%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61.6%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71.7%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789826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 2</a:t>
                      </a:r>
                      <a:endParaRPr lang="ko-KR" altLang="en-US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13.8%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19.8%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17.6%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16.7%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7526533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 3</a:t>
                      </a:r>
                      <a:endParaRPr lang="ko-KR" altLang="en-US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1.4%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5.7%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18.8%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17.5%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17.7%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1979758"/>
                  </a:ext>
                </a:extLst>
              </a:tr>
              <a:tr h="15752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6.8%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4.6%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2.5%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1.0%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4.0%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3455499"/>
                  </a:ext>
                </a:extLst>
              </a:tr>
            </a:tbl>
          </a:graphicData>
        </a:graphic>
      </p:graphicFrame>
      <p:sp>
        <p:nvSpPr>
          <p:cNvPr id="48" name="Text Box 5">
            <a:extLst>
              <a:ext uri="{FF2B5EF4-FFF2-40B4-BE49-F238E27FC236}">
                <a16:creationId xmlns:a16="http://schemas.microsoft.com/office/drawing/2014/main" id="{DAAA9B49-72FF-45D2-9209-42912381B8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49" y="5868924"/>
            <a:ext cx="4356000" cy="374461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266700" indent="-266700" defTabSz="762000" eaLnBrk="0" hangingPunct="0">
              <a:spcBef>
                <a:spcPts val="200"/>
              </a:spcBef>
              <a:tabLst>
                <a:tab pos="355600" algn="l"/>
              </a:tabLst>
            </a:pP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Source: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회사제시자료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(*1) 2021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년 매출 중 공통수익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USD 77k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를 제외하고 분석하였음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(*2) </a:t>
            </a:r>
            <a:r>
              <a:rPr lang="en-US" altLang="ko-KR" sz="700" i="1" err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Greenpia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는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2021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4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월부터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T/C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계약으로 변경됨에 따라 해당기간 이후 매출은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Type 3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매출로 분류 변경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itchFamily="34" charset="0"/>
            </a:endParaRPr>
          </a:p>
        </p:txBody>
      </p:sp>
      <p:graphicFrame>
        <p:nvGraphicFramePr>
          <p:cNvPr id="49" name="차트 48">
            <a:extLst>
              <a:ext uri="{FF2B5EF4-FFF2-40B4-BE49-F238E27FC236}">
                <a16:creationId xmlns:a16="http://schemas.microsoft.com/office/drawing/2014/main" id="{4DB0DF7B-6E1A-4F94-9E3A-1C32677D51B6}"/>
              </a:ext>
            </a:extLst>
          </p:cNvPr>
          <p:cNvGraphicFramePr>
            <a:graphicFrameLocks/>
          </p:cNvGraphicFramePr>
          <p:nvPr/>
        </p:nvGraphicFramePr>
        <p:xfrm>
          <a:off x="5035297" y="4645151"/>
          <a:ext cx="1451532" cy="1455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0" name="차트 49">
            <a:extLst>
              <a:ext uri="{FF2B5EF4-FFF2-40B4-BE49-F238E27FC236}">
                <a16:creationId xmlns:a16="http://schemas.microsoft.com/office/drawing/2014/main" id="{FBD5AE39-0DBC-41C5-BFF1-6F69F633BA96}"/>
              </a:ext>
            </a:extLst>
          </p:cNvPr>
          <p:cNvGraphicFramePr>
            <a:graphicFrameLocks/>
          </p:cNvGraphicFramePr>
          <p:nvPr/>
        </p:nvGraphicFramePr>
        <p:xfrm>
          <a:off x="6163135" y="4617912"/>
          <a:ext cx="1451533" cy="14828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1" name="차트 50">
            <a:extLst>
              <a:ext uri="{FF2B5EF4-FFF2-40B4-BE49-F238E27FC236}">
                <a16:creationId xmlns:a16="http://schemas.microsoft.com/office/drawing/2014/main" id="{274C7C55-5D95-4D4E-9F3C-047DEAC8D517}"/>
              </a:ext>
            </a:extLst>
          </p:cNvPr>
          <p:cNvGraphicFramePr>
            <a:graphicFrameLocks/>
          </p:cNvGraphicFramePr>
          <p:nvPr/>
        </p:nvGraphicFramePr>
        <p:xfrm>
          <a:off x="7282391" y="4561172"/>
          <a:ext cx="2070112" cy="1590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2" name="TextBox 51">
            <a:extLst>
              <a:ext uri="{FF2B5EF4-FFF2-40B4-BE49-F238E27FC236}">
                <a16:creationId xmlns:a16="http://schemas.microsoft.com/office/drawing/2014/main" id="{00C6D652-BF02-4359-8238-57B4E8375640}"/>
              </a:ext>
            </a:extLst>
          </p:cNvPr>
          <p:cNvSpPr txBox="1"/>
          <p:nvPr/>
        </p:nvSpPr>
        <p:spPr>
          <a:xfrm>
            <a:off x="5535950" y="4455127"/>
            <a:ext cx="445067" cy="19002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FY20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8690ADF-47A9-45CF-9DF2-8C0022780001}"/>
              </a:ext>
            </a:extLst>
          </p:cNvPr>
          <p:cNvSpPr txBox="1"/>
          <p:nvPr/>
        </p:nvSpPr>
        <p:spPr>
          <a:xfrm>
            <a:off x="6668947" y="4455127"/>
            <a:ext cx="445067" cy="19002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FY21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028B154-94CD-4754-A9F9-FBFC3F4F947F}"/>
              </a:ext>
            </a:extLst>
          </p:cNvPr>
          <p:cNvSpPr txBox="1"/>
          <p:nvPr/>
        </p:nvSpPr>
        <p:spPr>
          <a:xfrm>
            <a:off x="7777447" y="4455127"/>
            <a:ext cx="540000" cy="19002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LTM22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7976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COGS Overview</a:t>
            </a:r>
            <a:endParaRPr lang="ko-KR" altLang="en-US"/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C037E7EE-D9B7-40C9-BDBD-26B2EFCBDA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D5793B-AFE2-4F71-A7B0-B454132109AA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매출원가는 항차별로 발생하는 변동비와 기타 운항과 관련된 고정비로 구성되어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주요 변동요인은 국제유가 변동과 입거수리 여부이나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연료비 및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등은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계약에 따라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로부터 정산을 받고 있으므로 국제유가 변동으로 인한 손실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나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급증으로 인한 손실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높지 않습니다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다만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T/C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계약의 증가에 따라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관련 변동성이 높아질 가능성이 존재합니다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F376CE9E-E72A-4E57-8AA6-EB25FEC03CA4}"/>
              </a:ext>
            </a:extLst>
          </p:cNvPr>
          <p:cNvSpPr txBox="1">
            <a:spLocks/>
          </p:cNvSpPr>
          <p:nvPr/>
        </p:nvSpPr>
        <p:spPr bwMode="gray">
          <a:xfrm>
            <a:off x="5068800" y="1432100"/>
            <a:ext cx="4345200" cy="4716894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[Analysis]</a:t>
            </a: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선박의 입출항에 따라 발생하는 비용으로 선적항 및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양하항에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따라 소요되는 금액이 차이가 있음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COA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계약에 따라 이윤 및 일반관리비 산정 시 적용되는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항비는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권역별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최저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항비를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적용함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연료비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선박에 대한 연료비로 국제유가의 변동에 따른 영향을 받음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대상회사는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HFO, LSMGO, FBOG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등 다양한 연료를 사용하고 있으며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최근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FBOG, LSMGO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활용이 증가하는 추세에 있음 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보유중인 사선에서 근무하는 선원에 대한 인건비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용선료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과거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단기용선에 대한 용선료 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Brokerage Fee,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척에 대한 참여선사 지분에 해당하는 비용으로 구성됨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선용품비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기부속비 등이며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입거수리 여부에 따라 금액이 크게 변동함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수리비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선용품비와 유사한 성격의 항목이며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입거수리 발생 여부에 따라 금액이 크게 변동함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선박의 일상적인 수리비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검사비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등으로 구성되어 있으며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로부터 발생원가를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보전받음에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따라 자본적 지출로 처리하여야 할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등에 대하여 모두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비용처리하고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보험료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선체보험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전쟁보험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P&amp;I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보험 등으로 구성되어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해사본부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Busan Office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관련 비용으로 선박 및 선원 관리 업무를 수행하고 있으며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Seoul Office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에서 발생하는 비용은 판매관리비로 처리하는 반면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Busan Office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에서 발생하는 비용은 전액 매출원가에 배분하고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항차수에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따라 영향을 받은 운항비는 변동비로 분류하였으며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및 선비의 경우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항차수에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직접적인 영향을 받지 않으므로 고정비로 분류하여 분석하였음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매출원가에서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선비가 차지하는 비중은 입거수리 발생으로 인한 선비의 변동 이외에는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년까지 연간 유사하였으나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상승한 연료비 단가로 인한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운항비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비중의 증가 추세가 나타나고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24B7C739-5E53-4A68-ADAE-7F157ED39371}"/>
              </a:ext>
            </a:extLst>
          </p:cNvPr>
          <p:cNvGraphicFramePr>
            <a:graphicFrameLocks noGrp="1"/>
          </p:cNvGraphicFramePr>
          <p:nvPr/>
        </p:nvGraphicFramePr>
        <p:xfrm>
          <a:off x="488950" y="1434895"/>
          <a:ext cx="4345201" cy="4754880"/>
        </p:xfrm>
        <a:graphic>
          <a:graphicData uri="http://schemas.openxmlformats.org/drawingml/2006/table">
            <a:tbl>
              <a:tblPr/>
              <a:tblGrid>
                <a:gridCol w="1081387">
                  <a:extLst>
                    <a:ext uri="{9D8B030D-6E8A-4147-A177-3AD203B41FA5}">
                      <a16:colId xmlns:a16="http://schemas.microsoft.com/office/drawing/2014/main" val="491161851"/>
                    </a:ext>
                  </a:extLst>
                </a:gridCol>
                <a:gridCol w="268359">
                  <a:extLst>
                    <a:ext uri="{9D8B030D-6E8A-4147-A177-3AD203B41FA5}">
                      <a16:colId xmlns:a16="http://schemas.microsoft.com/office/drawing/2014/main" val="4041394029"/>
                    </a:ext>
                  </a:extLst>
                </a:gridCol>
                <a:gridCol w="599091">
                  <a:extLst>
                    <a:ext uri="{9D8B030D-6E8A-4147-A177-3AD203B41FA5}">
                      <a16:colId xmlns:a16="http://schemas.microsoft.com/office/drawing/2014/main" val="1216463106"/>
                    </a:ext>
                  </a:extLst>
                </a:gridCol>
                <a:gridCol w="599091">
                  <a:extLst>
                    <a:ext uri="{9D8B030D-6E8A-4147-A177-3AD203B41FA5}">
                      <a16:colId xmlns:a16="http://schemas.microsoft.com/office/drawing/2014/main" val="446022256"/>
                    </a:ext>
                  </a:extLst>
                </a:gridCol>
                <a:gridCol w="599091">
                  <a:extLst>
                    <a:ext uri="{9D8B030D-6E8A-4147-A177-3AD203B41FA5}">
                      <a16:colId xmlns:a16="http://schemas.microsoft.com/office/drawing/2014/main" val="3325457417"/>
                    </a:ext>
                  </a:extLst>
                </a:gridCol>
                <a:gridCol w="599091">
                  <a:extLst>
                    <a:ext uri="{9D8B030D-6E8A-4147-A177-3AD203B41FA5}">
                      <a16:colId xmlns:a16="http://schemas.microsoft.com/office/drawing/2014/main" val="2966805525"/>
                    </a:ext>
                  </a:extLst>
                </a:gridCol>
                <a:gridCol w="599091">
                  <a:extLst>
                    <a:ext uri="{9D8B030D-6E8A-4147-A177-3AD203B41FA5}">
                      <a16:colId xmlns:a16="http://schemas.microsoft.com/office/drawing/2014/main" val="1962184995"/>
                    </a:ext>
                  </a:extLst>
                </a:gridCol>
              </a:tblGrid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737208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190,719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191,724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159,222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172,155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152,788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5626907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173,704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170,142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142,799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135,517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126,658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0277326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19,177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34,548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5847222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컨소시엄매출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5591290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172,516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174,450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147,023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158,063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142,828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4251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106,175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104,712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95,143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96,969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108,461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4039503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29,638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29,847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31,457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1186364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화물비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840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458019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79,125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74,401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64,777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93,916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3562517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하역비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627660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대리점비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122885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26,412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26,648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28,230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13,741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3800014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급상여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19,472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20,594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9,917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1219368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퇴직급여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2,322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621742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급여성복지비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6534843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여비교통비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8716912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급식비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2481971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복리후생비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115192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교육훈련비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67888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기타선원비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1601959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내객접대비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2028826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39,929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44,911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25,232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31,145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19,333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4775376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14,860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6,376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3,971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626500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17,722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11,434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4,851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7508072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운반비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8146082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8,403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11,938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4,729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8,851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3,467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0996449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보험료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2,307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4,086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8812513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감가상각비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8,636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5,563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951897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기부속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5,151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951879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대선비용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7608049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기타선비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620015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해사본부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1,719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0230255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18,203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17,274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12,199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14,093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9,960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296800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of Sales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9.5%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9.0%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7.7%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6.5%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264338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750519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</a:t>
                      </a:r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61.6%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60.0%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64.7%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6853355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</a:t>
                      </a:r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18.1%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17.9%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9.6%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9053586"/>
                  </a:ext>
                </a:extLst>
              </a:tr>
              <a:tr h="12087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</a:t>
                      </a:r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25.7%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19.7%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13.5%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2519477"/>
                  </a:ext>
                </a:extLst>
              </a:tr>
            </a:tbl>
          </a:graphicData>
        </a:graphic>
      </p:graphicFrame>
      <p:sp>
        <p:nvSpPr>
          <p:cNvPr id="9" name="Text Box 5">
            <a:extLst>
              <a:ext uri="{FF2B5EF4-FFF2-40B4-BE49-F238E27FC236}">
                <a16:creationId xmlns:a16="http://schemas.microsoft.com/office/drawing/2014/main" id="{6353B890-E647-400D-BD17-BEA9567156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18977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3751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EBITDA Overview</a:t>
            </a:r>
            <a:endParaRPr lang="ko-KR" altLang="en-US"/>
          </a:p>
        </p:txBody>
      </p:sp>
      <p:sp>
        <p:nvSpPr>
          <p:cNvPr id="25" name="텍스트 개체 틀 2">
            <a:extLst>
              <a:ext uri="{FF2B5EF4-FFF2-40B4-BE49-F238E27FC236}">
                <a16:creationId xmlns:a16="http://schemas.microsoft.com/office/drawing/2014/main" id="{DA6EF7FB-ECDB-48F6-9F17-4205CAFE39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C563D9-7B33-4838-9444-B17A82CFEDF2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자본비를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보전받는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와의 장기운송계약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특성 상 매출에서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보전분을 차감하는 회계처리로 인해 영업손실을 기록하고 있으나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2018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년부터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월말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LTM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까지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개년 평균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Reported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EBITDA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USD 17,128k, Adjusted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EBITDA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18,607k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의 현금을 안정적으로 창출하고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11E603CC-6E63-422D-A729-FFBD5955D853}"/>
              </a:ext>
            </a:extLst>
          </p:cNvPr>
          <p:cNvSpPr txBox="1">
            <a:spLocks/>
          </p:cNvSpPr>
          <p:nvPr/>
        </p:nvSpPr>
        <p:spPr bwMode="gray">
          <a:xfrm>
            <a:off x="5068800" y="1432100"/>
            <a:ext cx="4345200" cy="464591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 anchor="b" anchorCtr="0">
            <a:noAutofit/>
          </a:bodyPr>
          <a:lstStyle/>
          <a:p>
            <a:pPr marL="0" lvl="2" latinLnBrk="1">
              <a:lnSpc>
                <a:spcPts val="1200"/>
              </a:lnSpc>
              <a:spcBef>
                <a:spcPts val="600"/>
              </a:spcBef>
              <a:buClr>
                <a:srgbClr val="97989A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[Analysis]</a:t>
            </a:r>
            <a:endParaRPr lang="en-US" altLang="ko-KR" sz="800" b="1">
              <a:solidFill>
                <a:srgbClr val="00338D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년부터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LTM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기준까지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개년 평균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Adjusted EBITDA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18,607k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이며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동 기간 평균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Adjusted EBITDA%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9.8%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수준임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EBIT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EBITDA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의 차이</a:t>
            </a:r>
            <a:b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(1)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감가상각비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2020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신조선박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Amber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취득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BBCHP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상환 및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COA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계약기간이 종료된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Oceanpia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가 선박으로 대체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2021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Greenpia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 변경으로 인해 선박으로 대체됨에 따라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2021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3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분기까지 유형자산 감가상각비가 증가</a:t>
            </a:r>
            <a:b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</a:b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(2)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무형자산상각비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 Backlog(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최초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인식액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92,310k)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및 영업권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최초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인식액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98,368k)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 대한 정액법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상각비로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Backlog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영업권은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2034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상각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종료 예정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lvl="2" latinLnBrk="1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[Adjustments</a:t>
            </a:r>
            <a:r>
              <a:rPr lang="en-US" altLang="ko-KR" sz="1000" b="1" baseline="30000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(*1)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rgbClr val="00338D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[1] 2019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년과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2021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실적 호조에 따른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비경상적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성과급 지급 건에 해당함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[2]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보험료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매출원가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의 결산 오류로 인한 기간귀속 조정에 해당함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6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[3]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일회성 성격을 지닌 지급수수료 비용 항목에 대한 조정에 해당하며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회계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·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세무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·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법률자문 수수료 등이 포함되어 있음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42" name="차트 41">
            <a:extLst>
              <a:ext uri="{FF2B5EF4-FFF2-40B4-BE49-F238E27FC236}">
                <a16:creationId xmlns:a16="http://schemas.microsoft.com/office/drawing/2014/main" id="{7E46348E-A472-421B-89CF-D718303B10CE}"/>
              </a:ext>
            </a:extLst>
          </p:cNvPr>
          <p:cNvGraphicFramePr>
            <a:graphicFrameLocks/>
          </p:cNvGraphicFramePr>
          <p:nvPr/>
        </p:nvGraphicFramePr>
        <p:xfrm>
          <a:off x="5062241" y="1432101"/>
          <a:ext cx="4358318" cy="1530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49" name="그룹 48">
            <a:extLst>
              <a:ext uri="{FF2B5EF4-FFF2-40B4-BE49-F238E27FC236}">
                <a16:creationId xmlns:a16="http://schemas.microsoft.com/office/drawing/2014/main" id="{F9FC4742-902B-49DC-A960-B24700B46DB7}"/>
              </a:ext>
            </a:extLst>
          </p:cNvPr>
          <p:cNvGrpSpPr/>
          <p:nvPr/>
        </p:nvGrpSpPr>
        <p:grpSpPr>
          <a:xfrm>
            <a:off x="5242536" y="2962653"/>
            <a:ext cx="4020336" cy="220743"/>
            <a:chOff x="5494504" y="3018527"/>
            <a:chExt cx="3469386" cy="144006"/>
          </a:xfrm>
        </p:grpSpPr>
        <p:sp>
          <p:nvSpPr>
            <p:cNvPr id="50" name="TextBox 30">
              <a:extLst>
                <a:ext uri="{FF2B5EF4-FFF2-40B4-BE49-F238E27FC236}">
                  <a16:creationId xmlns:a16="http://schemas.microsoft.com/office/drawing/2014/main" id="{047CC25D-90F5-4008-BCE5-4A01408491F6}"/>
                </a:ext>
              </a:extLst>
            </p:cNvPr>
            <p:cNvSpPr txBox="1"/>
            <p:nvPr/>
          </p:nvSpPr>
          <p:spPr>
            <a:xfrm>
              <a:off x="5494504" y="3018527"/>
              <a:ext cx="548736" cy="144000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 anchorCtr="0">
              <a:no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</a:pPr>
              <a:r>
                <a:rPr lang="en-US" altLang="ko-KR" sz="800" b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2018</a:t>
              </a:r>
              <a:endParaRPr lang="ko-KR" altLang="en-US" sz="8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TextBox 31">
              <a:extLst>
                <a:ext uri="{FF2B5EF4-FFF2-40B4-BE49-F238E27FC236}">
                  <a16:creationId xmlns:a16="http://schemas.microsoft.com/office/drawing/2014/main" id="{5F732E27-E993-4BAF-8E83-F4F3D510D3DF}"/>
                </a:ext>
              </a:extLst>
            </p:cNvPr>
            <p:cNvSpPr txBox="1"/>
            <p:nvPr/>
          </p:nvSpPr>
          <p:spPr>
            <a:xfrm>
              <a:off x="5955795" y="3018527"/>
              <a:ext cx="548736" cy="144000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 anchorCtr="0">
              <a:no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</a:pPr>
              <a:r>
                <a:rPr lang="en-US" altLang="ko-KR" sz="800" b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2019</a:t>
              </a:r>
              <a:endParaRPr lang="ko-KR" altLang="en-US" sz="8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TextBox 32">
              <a:extLst>
                <a:ext uri="{FF2B5EF4-FFF2-40B4-BE49-F238E27FC236}">
                  <a16:creationId xmlns:a16="http://schemas.microsoft.com/office/drawing/2014/main" id="{23A91364-2A20-495B-843D-7541CA187D3A}"/>
                </a:ext>
              </a:extLst>
            </p:cNvPr>
            <p:cNvSpPr txBox="1"/>
            <p:nvPr/>
          </p:nvSpPr>
          <p:spPr>
            <a:xfrm>
              <a:off x="6928476" y="3018527"/>
              <a:ext cx="548736" cy="144000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 anchorCtr="0">
              <a:no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</a:pPr>
              <a:r>
                <a:rPr lang="en-US" altLang="ko-KR" sz="800" b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2021</a:t>
              </a:r>
              <a:endParaRPr lang="ko-KR" altLang="en-US" sz="8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TextBox 33">
              <a:extLst>
                <a:ext uri="{FF2B5EF4-FFF2-40B4-BE49-F238E27FC236}">
                  <a16:creationId xmlns:a16="http://schemas.microsoft.com/office/drawing/2014/main" id="{150ED51E-483C-4983-90C9-625E6592106B}"/>
                </a:ext>
              </a:extLst>
            </p:cNvPr>
            <p:cNvSpPr txBox="1"/>
            <p:nvPr/>
          </p:nvSpPr>
          <p:spPr>
            <a:xfrm>
              <a:off x="7440635" y="3018533"/>
              <a:ext cx="548736" cy="144000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 anchorCtr="0">
              <a:no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</a:pPr>
              <a:r>
                <a:rPr lang="en-US" altLang="ko-KR" sz="800" b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LTM22</a:t>
              </a:r>
              <a:endParaRPr lang="ko-KR" altLang="en-US" sz="8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TextBox 34">
              <a:extLst>
                <a:ext uri="{FF2B5EF4-FFF2-40B4-BE49-F238E27FC236}">
                  <a16:creationId xmlns:a16="http://schemas.microsoft.com/office/drawing/2014/main" id="{D7BEEA2A-3374-4E4D-96CD-E7E20957C3D5}"/>
                </a:ext>
              </a:extLst>
            </p:cNvPr>
            <p:cNvSpPr txBox="1"/>
            <p:nvPr/>
          </p:nvSpPr>
          <p:spPr>
            <a:xfrm>
              <a:off x="8415154" y="3018527"/>
              <a:ext cx="548736" cy="144000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 anchorCtr="0">
              <a:no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</a:pPr>
              <a:r>
                <a:rPr lang="en-US" altLang="ko-KR" sz="800" b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2022.1H</a:t>
              </a:r>
              <a:endParaRPr lang="ko-KR" altLang="en-US" sz="8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TextBox 31">
              <a:extLst>
                <a:ext uri="{FF2B5EF4-FFF2-40B4-BE49-F238E27FC236}">
                  <a16:creationId xmlns:a16="http://schemas.microsoft.com/office/drawing/2014/main" id="{E04D5E3F-9CA6-4147-96F6-71E8A42A2C3B}"/>
                </a:ext>
              </a:extLst>
            </p:cNvPr>
            <p:cNvSpPr txBox="1"/>
            <p:nvPr/>
          </p:nvSpPr>
          <p:spPr>
            <a:xfrm>
              <a:off x="6438612" y="3018527"/>
              <a:ext cx="548736" cy="144000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 anchorCtr="0">
              <a:no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</a:pPr>
              <a:r>
                <a:rPr lang="en-US" altLang="ko-KR" sz="800" b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2020</a:t>
              </a:r>
              <a:endParaRPr lang="ko-KR" altLang="en-US" sz="8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TextBox 33">
              <a:extLst>
                <a:ext uri="{FF2B5EF4-FFF2-40B4-BE49-F238E27FC236}">
                  <a16:creationId xmlns:a16="http://schemas.microsoft.com/office/drawing/2014/main" id="{4439AFDC-AA15-4E45-ACCD-3C6045A01CAE}"/>
                </a:ext>
              </a:extLst>
            </p:cNvPr>
            <p:cNvSpPr txBox="1"/>
            <p:nvPr/>
          </p:nvSpPr>
          <p:spPr>
            <a:xfrm>
              <a:off x="7916462" y="3018527"/>
              <a:ext cx="548736" cy="144000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 anchorCtr="0">
              <a:no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600"/>
                </a:spcAft>
              </a:pPr>
              <a:r>
                <a:rPr lang="en-US" altLang="ko-KR" sz="800" b="1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2021.1H</a:t>
              </a:r>
              <a:endParaRPr lang="ko-KR" altLang="en-US" sz="8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4D906AED-1A5B-4BFE-9E43-60CD08653E8B}"/>
              </a:ext>
            </a:extLst>
          </p:cNvPr>
          <p:cNvGraphicFramePr>
            <a:graphicFrameLocks noGrp="1"/>
          </p:cNvGraphicFramePr>
          <p:nvPr/>
        </p:nvGraphicFramePr>
        <p:xfrm>
          <a:off x="493356" y="1432100"/>
          <a:ext cx="4344156" cy="4375953"/>
        </p:xfrm>
        <a:graphic>
          <a:graphicData uri="http://schemas.openxmlformats.org/drawingml/2006/table">
            <a:tbl>
              <a:tblPr/>
              <a:tblGrid>
                <a:gridCol w="1015404">
                  <a:extLst>
                    <a:ext uri="{9D8B030D-6E8A-4147-A177-3AD203B41FA5}">
                      <a16:colId xmlns:a16="http://schemas.microsoft.com/office/drawing/2014/main" val="1361744182"/>
                    </a:ext>
                  </a:extLst>
                </a:gridCol>
                <a:gridCol w="475536">
                  <a:extLst>
                    <a:ext uri="{9D8B030D-6E8A-4147-A177-3AD203B41FA5}">
                      <a16:colId xmlns:a16="http://schemas.microsoft.com/office/drawing/2014/main" val="873220131"/>
                    </a:ext>
                  </a:extLst>
                </a:gridCol>
                <a:gridCol w="475536">
                  <a:extLst>
                    <a:ext uri="{9D8B030D-6E8A-4147-A177-3AD203B41FA5}">
                      <a16:colId xmlns:a16="http://schemas.microsoft.com/office/drawing/2014/main" val="2019094193"/>
                    </a:ext>
                  </a:extLst>
                </a:gridCol>
                <a:gridCol w="475536">
                  <a:extLst>
                    <a:ext uri="{9D8B030D-6E8A-4147-A177-3AD203B41FA5}">
                      <a16:colId xmlns:a16="http://schemas.microsoft.com/office/drawing/2014/main" val="167083187"/>
                    </a:ext>
                  </a:extLst>
                </a:gridCol>
                <a:gridCol w="475536">
                  <a:extLst>
                    <a:ext uri="{9D8B030D-6E8A-4147-A177-3AD203B41FA5}">
                      <a16:colId xmlns:a16="http://schemas.microsoft.com/office/drawing/2014/main" val="2428597182"/>
                    </a:ext>
                  </a:extLst>
                </a:gridCol>
                <a:gridCol w="475536">
                  <a:extLst>
                    <a:ext uri="{9D8B030D-6E8A-4147-A177-3AD203B41FA5}">
                      <a16:colId xmlns:a16="http://schemas.microsoft.com/office/drawing/2014/main" val="3448923487"/>
                    </a:ext>
                  </a:extLst>
                </a:gridCol>
                <a:gridCol w="475536">
                  <a:extLst>
                    <a:ext uri="{9D8B030D-6E8A-4147-A177-3AD203B41FA5}">
                      <a16:colId xmlns:a16="http://schemas.microsoft.com/office/drawing/2014/main" val="1543951182"/>
                    </a:ext>
                  </a:extLst>
                </a:gridCol>
                <a:gridCol w="475536">
                  <a:extLst>
                    <a:ext uri="{9D8B030D-6E8A-4147-A177-3AD203B41FA5}">
                      <a16:colId xmlns:a16="http://schemas.microsoft.com/office/drawing/2014/main" val="3697271229"/>
                    </a:ext>
                  </a:extLst>
                </a:gridCol>
              </a:tblGrid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9952002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190,719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191,724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159,222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172,155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244,280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80,664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152,788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465836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173,704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170,142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142,799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135,517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198,973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63,202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126,658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4764511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19,177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34,548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42,842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16,517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8096631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컨소시엄매출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4920941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172,516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174,450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147,023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158,063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224,250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76,641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142,828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9238108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29,638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29,847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31,457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29,782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15,892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14,218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9821748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79,125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74,401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64,777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130,196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28,496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93,916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1643460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26,412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24,827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26,648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28,230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27,644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14,327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13,741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3381825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40,769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45,584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25,896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33,599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36,627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17,925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20,953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3864618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18,202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17,274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12,199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14,093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20,030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4,023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9,960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412416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판매관리비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19,935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19,706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21,198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10,180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11,083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447739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감가상각비 등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15,992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16,025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16,073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8,000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2638335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인건비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1,140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1,733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2392510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지급수수료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8864837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지급임차료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74668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4758302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(1,732)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(2,952)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(7,506)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(6,203)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(1,168)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(6,157)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2370390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감가상각비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2,542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8,779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14,389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5,670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0424932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무형자산상각비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15,780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15,878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7,941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7,941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706180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Reported EBITDA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14,150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13,015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10,914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29,103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1,843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12,489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40051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Adjustments (Restricted)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996731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[1] </a:t>
                      </a:r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비경상적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경영성과급 지급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7781072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[2]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보험료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결산 오류 조정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(169)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8815013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[3]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일회성 자문료 등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1,609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5026322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Adjusted EBITDA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14,150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14,572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11,871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20,674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31,768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1,843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12,937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352327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Reported EBIT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(0.9%)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(1.5%)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(4.7%)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(3.6%)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(0.5%)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(7.6%)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(0.7%)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0232319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Adjusted EBIT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(0.9%)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(0.7%)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(4.1%)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(2.3%)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0.6%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(7.6%)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(0.4%)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895325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Reported EBITDA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7.4%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6.8%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5.7%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9.7%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15.3%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1.0%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6.5%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0411583"/>
                  </a:ext>
                </a:extLst>
              </a:tr>
              <a:tr h="1349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Adjusted EBITDA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7.4%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7.6%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6.2%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10.8%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16.7%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1.0%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6.8%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8740251"/>
                  </a:ext>
                </a:extLst>
              </a:tr>
            </a:tbl>
          </a:graphicData>
        </a:graphic>
      </p:graphicFrame>
      <p:sp>
        <p:nvSpPr>
          <p:cNvPr id="61" name="Text Box 5">
            <a:extLst>
              <a:ext uri="{FF2B5EF4-FFF2-40B4-BE49-F238E27FC236}">
                <a16:creationId xmlns:a16="http://schemas.microsoft.com/office/drawing/2014/main" id="{96E2BE56-AF33-4939-9422-9C7E409D7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8800" y="6104910"/>
            <a:ext cx="4356000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266700" indent="-266700" defTabSz="762000" eaLnBrk="0" hangingPunct="0">
              <a:spcBef>
                <a:spcPts val="200"/>
              </a:spcBef>
              <a:tabLst>
                <a:tab pos="355600" algn="l"/>
              </a:tabLst>
            </a:pP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(*1)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회사 제시 항목에 해당하며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세부 항목에 대한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Logic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및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Back Data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itchFamily="34" charset="0"/>
              </a:rPr>
              <a:t> 미수령으로 제약이 존재함</a:t>
            </a:r>
            <a:endParaRPr lang="en-US" altLang="ko-KR" sz="700" i="1">
              <a:solidFill>
                <a:schemeClr val="tx2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itchFamily="34" charset="0"/>
            </a:endParaRPr>
          </a:p>
        </p:txBody>
      </p:sp>
      <p:sp>
        <p:nvSpPr>
          <p:cNvPr id="18" name="Text Box 5">
            <a:extLst>
              <a:ext uri="{FF2B5EF4-FFF2-40B4-BE49-F238E27FC236}">
                <a16:creationId xmlns:a16="http://schemas.microsoft.com/office/drawing/2014/main" id="{09DBA272-DD65-4622-B007-61C5BAE6DA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58171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0702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1">
            <a:extLst>
              <a:ext uri="{FF2B5EF4-FFF2-40B4-BE49-F238E27FC236}">
                <a16:creationId xmlns:a16="http://schemas.microsoft.com/office/drawing/2014/main" id="{10E997D7-F821-42E9-8420-AED434FD3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>
                <a:latin typeface="KPMG Extralight" panose="020B0303030202040204" pitchFamily="34" charset="0"/>
              </a:rPr>
              <a:t>GM (before D&amp;A) Bridge</a:t>
            </a:r>
            <a:endParaRPr lang="ko-KR" altLang="en-US">
              <a:latin typeface="KPMG Extralight" panose="020B0303030202040204" pitchFamily="34" charset="0"/>
            </a:endParaRP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41933779-7670-4956-A6F1-91F1A823CAE0}"/>
              </a:ext>
            </a:extLst>
          </p:cNvPr>
          <p:cNvSpPr txBox="1">
            <a:spLocks/>
          </p:cNvSpPr>
          <p:nvPr/>
        </p:nvSpPr>
        <p:spPr bwMode="gray">
          <a:xfrm>
            <a:off x="488950" y="4642326"/>
            <a:ext cx="8937858" cy="1560553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회사의 감가상각비 가산 후 매출총이익은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년까진 감소세였으나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년부터 크게 증가하여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년에는 약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30m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수준을 기록하고 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(FY18</a:t>
            </a:r>
            <a:r>
              <a:rPr lang="ko-KR" altLang="en-US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→</a:t>
            </a:r>
            <a:r>
              <a:rPr lang="en-US" altLang="ko-KR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FY19) 20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년부터 미국선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척에 대한 비용정산이 개시됨에 따라 매출총이익이 약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1.3m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감소하게 되었음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(FY19</a:t>
            </a:r>
            <a:r>
              <a:rPr lang="ko-KR" altLang="en-US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→</a:t>
            </a:r>
            <a:r>
              <a:rPr lang="en-US" altLang="ko-KR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FY20)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중동선의 경우 입거수리 선박이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척에서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척으로 감소하였으며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연료비 또한 감소하여 비용에 비례하여 수취하는 마진이 약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USD 4.3m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감소함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Amber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선의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신규 취항 및 운항 개시로 인하여 매출총이익이 약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2m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증가함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(FY20</a:t>
            </a:r>
            <a:r>
              <a:rPr lang="ko-KR" altLang="en-US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→</a:t>
            </a:r>
            <a:r>
              <a:rPr lang="en-US" altLang="ko-KR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FY21)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척에 대하여 입거수리가 수행됨에 따라 마진이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1.5m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증가함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또한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선의 본격적인 운항 개시로 항차 수가 증가함에 따라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5.1m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증가함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(FY21</a:t>
            </a:r>
            <a:r>
              <a:rPr lang="ko-KR" altLang="en-US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→</a:t>
            </a:r>
            <a:r>
              <a:rPr lang="en-US" altLang="ko-KR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FY22)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Greenpia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의 계약구조가 비용을 대상회사에서 부담하는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형식으로 변동되었으나 관련 비용이 적게 발생하여 매출총이익이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1.3m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증가함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또한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 중 중동선의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항차수가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크게 증가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전체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회</a:t>
            </a:r>
            <a:r>
              <a:rPr lang="ko-KR" altLang="en-US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→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43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하여 매출총이익이 약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6m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증가함</a:t>
            </a:r>
            <a:endParaRPr lang="en-US" altLang="ko-KR" sz="900" b="1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2" name="차트 11">
                <a:extLst>
                  <a:ext uri="{FF2B5EF4-FFF2-40B4-BE49-F238E27FC236}">
                    <a16:creationId xmlns:a16="http://schemas.microsoft.com/office/drawing/2014/main" id="{ED94D287-B223-44CB-B332-FAD4D0503AB5}"/>
                  </a:ext>
                </a:extLst>
              </p:cNvPr>
              <p:cNvGraphicFramePr/>
              <p:nvPr/>
            </p:nvGraphicFramePr>
            <p:xfrm>
              <a:off x="308484" y="1241413"/>
              <a:ext cx="9366250" cy="310080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12" name="차트 11">
                <a:extLst>
                  <a:ext uri="{FF2B5EF4-FFF2-40B4-BE49-F238E27FC236}">
                    <a16:creationId xmlns:a16="http://schemas.microsoft.com/office/drawing/2014/main" id="{ED94D287-B223-44CB-B332-FAD4D0503A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8484" y="1241413"/>
                <a:ext cx="9366250" cy="3100809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직사각형 119">
            <a:extLst>
              <a:ext uri="{FF2B5EF4-FFF2-40B4-BE49-F238E27FC236}">
                <a16:creationId xmlns:a16="http://schemas.microsoft.com/office/drawing/2014/main" id="{64A7EA97-54E9-4A07-9DD4-E6DA098134DC}"/>
              </a:ext>
            </a:extLst>
          </p:cNvPr>
          <p:cNvSpPr/>
          <p:nvPr/>
        </p:nvSpPr>
        <p:spPr bwMode="auto">
          <a:xfrm>
            <a:off x="369093" y="4334004"/>
            <a:ext cx="9473407" cy="2316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 기반 각 선박 귀속 수익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 및 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GM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을 계산하였으며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해당 금액에 선박 별 귀속 감가상각비를 가산한 금액을 기준으로 분석을 수행하였음</a:t>
            </a:r>
            <a:endParaRPr lang="en-US" altLang="ko-KR" sz="8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(*2) 2022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년 수치는 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2022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년 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6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월말 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LTM 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기준임</a:t>
            </a:r>
            <a:endParaRPr lang="en-US" altLang="ko-KR" sz="8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9DC81F-0BFA-4FAE-8B01-DB2A7E6BBAA4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월말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LTM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기준 회사의 매출총이익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감가상각비 가산 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30m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수준으로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2020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년부터 꾸준히 상승하고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년부터 취항한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선의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항차수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증가에 따른 매출액 증가 및 중동선의 매출액 증가 등에 기인하고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D6BE3DD-73B4-4D6C-A036-DE4BA7332F97}"/>
              </a:ext>
            </a:extLst>
          </p:cNvPr>
          <p:cNvSpPr/>
          <p:nvPr/>
        </p:nvSpPr>
        <p:spPr>
          <a:xfrm>
            <a:off x="1348740" y="3118485"/>
            <a:ext cx="342900" cy="335107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연결자 9">
            <a:extLst>
              <a:ext uri="{FF2B5EF4-FFF2-40B4-BE49-F238E27FC236}">
                <a16:creationId xmlns:a16="http://schemas.microsoft.com/office/drawing/2014/main" id="{4EB16E40-0AB9-46CF-AB45-7604DAF31180}"/>
              </a:ext>
            </a:extLst>
          </p:cNvPr>
          <p:cNvSpPr/>
          <p:nvPr/>
        </p:nvSpPr>
        <p:spPr bwMode="auto">
          <a:xfrm>
            <a:off x="1305317" y="2998888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순서도: 연결자 13">
            <a:extLst>
              <a:ext uri="{FF2B5EF4-FFF2-40B4-BE49-F238E27FC236}">
                <a16:creationId xmlns:a16="http://schemas.microsoft.com/office/drawing/2014/main" id="{64444A2F-0B9B-47F1-B67C-B7A009B36CF7}"/>
              </a:ext>
            </a:extLst>
          </p:cNvPr>
          <p:cNvSpPr/>
          <p:nvPr/>
        </p:nvSpPr>
        <p:spPr bwMode="auto">
          <a:xfrm>
            <a:off x="546490" y="4909502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61274D1F-8CC2-4CD7-8B30-52D21C7D60DE}"/>
              </a:ext>
            </a:extLst>
          </p:cNvPr>
          <p:cNvSpPr/>
          <p:nvPr/>
        </p:nvSpPr>
        <p:spPr bwMode="auto">
          <a:xfrm>
            <a:off x="402490" y="5136901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49FF968-81E5-44F2-9470-28B810EE86C4}"/>
              </a:ext>
            </a:extLst>
          </p:cNvPr>
          <p:cNvSpPr/>
          <p:nvPr/>
        </p:nvSpPr>
        <p:spPr>
          <a:xfrm>
            <a:off x="3336131" y="3244821"/>
            <a:ext cx="342900" cy="658773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9334E365-9731-4069-8DFF-F3CDD5065FEF}"/>
              </a:ext>
            </a:extLst>
          </p:cNvPr>
          <p:cNvSpPr/>
          <p:nvPr/>
        </p:nvSpPr>
        <p:spPr bwMode="auto">
          <a:xfrm>
            <a:off x="3336131" y="3134632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0E31A2A-816F-4BE2-9D33-73848DCD3D20}"/>
              </a:ext>
            </a:extLst>
          </p:cNvPr>
          <p:cNvSpPr/>
          <p:nvPr/>
        </p:nvSpPr>
        <p:spPr>
          <a:xfrm>
            <a:off x="3852863" y="3345995"/>
            <a:ext cx="307181" cy="446892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순서도: 연결자 21">
            <a:extLst>
              <a:ext uri="{FF2B5EF4-FFF2-40B4-BE49-F238E27FC236}">
                <a16:creationId xmlns:a16="http://schemas.microsoft.com/office/drawing/2014/main" id="{6BAC32E8-8D8B-48BE-AA83-3C36B269F46B}"/>
              </a:ext>
            </a:extLst>
          </p:cNvPr>
          <p:cNvSpPr/>
          <p:nvPr/>
        </p:nvSpPr>
        <p:spPr bwMode="auto">
          <a:xfrm>
            <a:off x="3780863" y="3273995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순서도: 연결자 22">
            <a:extLst>
              <a:ext uri="{FF2B5EF4-FFF2-40B4-BE49-F238E27FC236}">
                <a16:creationId xmlns:a16="http://schemas.microsoft.com/office/drawing/2014/main" id="{FEBC1134-92AC-4A05-BC1F-65A600B6ECE9}"/>
              </a:ext>
            </a:extLst>
          </p:cNvPr>
          <p:cNvSpPr/>
          <p:nvPr/>
        </p:nvSpPr>
        <p:spPr bwMode="auto">
          <a:xfrm>
            <a:off x="546490" y="5136901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순서도: 연결자 23">
            <a:extLst>
              <a:ext uri="{FF2B5EF4-FFF2-40B4-BE49-F238E27FC236}">
                <a16:creationId xmlns:a16="http://schemas.microsoft.com/office/drawing/2014/main" id="{B968095D-C2E0-425E-BBCD-CCB2AD1834EF}"/>
              </a:ext>
            </a:extLst>
          </p:cNvPr>
          <p:cNvSpPr/>
          <p:nvPr/>
        </p:nvSpPr>
        <p:spPr bwMode="auto">
          <a:xfrm>
            <a:off x="402490" y="5467612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순서도: 연결자 24">
            <a:extLst>
              <a:ext uri="{FF2B5EF4-FFF2-40B4-BE49-F238E27FC236}">
                <a16:creationId xmlns:a16="http://schemas.microsoft.com/office/drawing/2014/main" id="{29C23E07-973B-43DB-B927-81BB618DEE2A}"/>
              </a:ext>
            </a:extLst>
          </p:cNvPr>
          <p:cNvSpPr/>
          <p:nvPr/>
        </p:nvSpPr>
        <p:spPr bwMode="auto">
          <a:xfrm>
            <a:off x="546490" y="5467612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A1A913A-646C-4BB3-A43D-42B47C486450}"/>
              </a:ext>
            </a:extLst>
          </p:cNvPr>
          <p:cNvSpPr/>
          <p:nvPr/>
        </p:nvSpPr>
        <p:spPr>
          <a:xfrm>
            <a:off x="5597402" y="3197796"/>
            <a:ext cx="314166" cy="33044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순서도: 연결자 27">
            <a:extLst>
              <a:ext uri="{FF2B5EF4-FFF2-40B4-BE49-F238E27FC236}">
                <a16:creationId xmlns:a16="http://schemas.microsoft.com/office/drawing/2014/main" id="{D4001FC9-E7FD-4BDB-8860-DB3A1737F47C}"/>
              </a:ext>
            </a:extLst>
          </p:cNvPr>
          <p:cNvSpPr/>
          <p:nvPr/>
        </p:nvSpPr>
        <p:spPr bwMode="auto">
          <a:xfrm>
            <a:off x="5499297" y="3104716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38A3FCA-1CEA-4E1F-B671-CDF65D57F1FF}"/>
              </a:ext>
            </a:extLst>
          </p:cNvPr>
          <p:cNvSpPr/>
          <p:nvPr/>
        </p:nvSpPr>
        <p:spPr>
          <a:xfrm>
            <a:off x="6083609" y="2581121"/>
            <a:ext cx="307181" cy="728074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순서도: 연결자 29">
            <a:extLst>
              <a:ext uri="{FF2B5EF4-FFF2-40B4-BE49-F238E27FC236}">
                <a16:creationId xmlns:a16="http://schemas.microsoft.com/office/drawing/2014/main" id="{C7A20ED4-437D-459C-9C64-E247543217CF}"/>
              </a:ext>
            </a:extLst>
          </p:cNvPr>
          <p:cNvSpPr/>
          <p:nvPr/>
        </p:nvSpPr>
        <p:spPr bwMode="auto">
          <a:xfrm>
            <a:off x="6002083" y="2473896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순서도: 연결자 30">
            <a:extLst>
              <a:ext uri="{FF2B5EF4-FFF2-40B4-BE49-F238E27FC236}">
                <a16:creationId xmlns:a16="http://schemas.microsoft.com/office/drawing/2014/main" id="{23ADDF0E-C9B4-485D-AA41-7D99A9734053}"/>
              </a:ext>
            </a:extLst>
          </p:cNvPr>
          <p:cNvSpPr/>
          <p:nvPr/>
        </p:nvSpPr>
        <p:spPr bwMode="auto">
          <a:xfrm>
            <a:off x="402490" y="5818428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순서도: 연결자 31">
            <a:extLst>
              <a:ext uri="{FF2B5EF4-FFF2-40B4-BE49-F238E27FC236}">
                <a16:creationId xmlns:a16="http://schemas.microsoft.com/office/drawing/2014/main" id="{53239E48-093B-41B3-986C-F84D59968DEF}"/>
              </a:ext>
            </a:extLst>
          </p:cNvPr>
          <p:cNvSpPr/>
          <p:nvPr/>
        </p:nvSpPr>
        <p:spPr bwMode="auto">
          <a:xfrm>
            <a:off x="546490" y="5818428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1A84D1F-CC9A-40F0-A671-BF8C04C284EA}"/>
              </a:ext>
            </a:extLst>
          </p:cNvPr>
          <p:cNvSpPr/>
          <p:nvPr/>
        </p:nvSpPr>
        <p:spPr>
          <a:xfrm>
            <a:off x="7583761" y="2292778"/>
            <a:ext cx="314166" cy="32249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순서도: 연결자 39">
            <a:extLst>
              <a:ext uri="{FF2B5EF4-FFF2-40B4-BE49-F238E27FC236}">
                <a16:creationId xmlns:a16="http://schemas.microsoft.com/office/drawing/2014/main" id="{1993F5F2-55CD-4E6B-BB70-E7E7879BDD53}"/>
              </a:ext>
            </a:extLst>
          </p:cNvPr>
          <p:cNvSpPr/>
          <p:nvPr/>
        </p:nvSpPr>
        <p:spPr bwMode="auto">
          <a:xfrm>
            <a:off x="7504706" y="2190313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1269D9C-F2C3-4461-B78D-3F0BA5E216D6}"/>
              </a:ext>
            </a:extLst>
          </p:cNvPr>
          <p:cNvSpPr/>
          <p:nvPr/>
        </p:nvSpPr>
        <p:spPr>
          <a:xfrm>
            <a:off x="7827524" y="1602970"/>
            <a:ext cx="291165" cy="857103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순서도: 연결자 41">
            <a:extLst>
              <a:ext uri="{FF2B5EF4-FFF2-40B4-BE49-F238E27FC236}">
                <a16:creationId xmlns:a16="http://schemas.microsoft.com/office/drawing/2014/main" id="{4D491FC2-99A1-422C-B512-A0562B07004F}"/>
              </a:ext>
            </a:extLst>
          </p:cNvPr>
          <p:cNvSpPr/>
          <p:nvPr/>
        </p:nvSpPr>
        <p:spPr bwMode="auto">
          <a:xfrm>
            <a:off x="7750318" y="1526154"/>
            <a:ext cx="144000" cy="144000"/>
          </a:xfrm>
          <a:prstGeom prst="flowChartConnector">
            <a:avLst/>
          </a:prstGeom>
          <a:solidFill>
            <a:srgbClr val="C0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28465B5-6F68-4575-93CD-B6183EE6758A}"/>
              </a:ext>
            </a:extLst>
          </p:cNvPr>
          <p:cNvGrpSpPr/>
          <p:nvPr/>
        </p:nvGrpSpPr>
        <p:grpSpPr>
          <a:xfrm>
            <a:off x="433124" y="1786686"/>
            <a:ext cx="1638978" cy="588553"/>
            <a:chOff x="369093" y="1598154"/>
            <a:chExt cx="1638978" cy="58855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7AC91D6-2AF7-431D-AD65-48BC4A64CFDD}"/>
                </a:ext>
              </a:extLst>
            </p:cNvPr>
            <p:cNvSpPr txBox="1"/>
            <p:nvPr/>
          </p:nvSpPr>
          <p:spPr>
            <a:xfrm>
              <a:off x="488948" y="1678531"/>
              <a:ext cx="859790" cy="464807"/>
            </a:xfrm>
            <a:prstGeom prst="rect">
              <a:avLst/>
            </a:prstGeom>
            <a:noFill/>
          </p:spPr>
          <p:txBody>
            <a:bodyPr wrap="square" lIns="0" t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altLang="ko-KR" sz="700"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A: Utopia</a:t>
              </a:r>
            </a:p>
            <a:p>
              <a:pPr>
                <a:lnSpc>
                  <a:spcPct val="110000"/>
                </a:lnSpc>
              </a:pPr>
              <a:r>
                <a:rPr lang="en-US" altLang="ko-KR" sz="700"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B: </a:t>
              </a:r>
              <a:r>
                <a:rPr lang="en-US" altLang="ko-KR" sz="700" err="1"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Greenpia</a:t>
              </a:r>
              <a:endPara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altLang="ko-KR" sz="700"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C: </a:t>
              </a:r>
              <a:r>
                <a:rPr lang="ko-KR" altLang="en-US" sz="700"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중동선</a:t>
              </a:r>
              <a:endPara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altLang="ko-KR" sz="700"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D: </a:t>
              </a:r>
              <a:r>
                <a:rPr lang="ko-KR" altLang="en-US" sz="700"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미국선</a:t>
              </a:r>
              <a:endPara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AC5E896-1DCA-48EB-949C-2554ABE789C2}"/>
                </a:ext>
              </a:extLst>
            </p:cNvPr>
            <p:cNvSpPr txBox="1"/>
            <p:nvPr/>
          </p:nvSpPr>
          <p:spPr>
            <a:xfrm>
              <a:off x="1148281" y="1678531"/>
              <a:ext cx="859790" cy="464614"/>
            </a:xfrm>
            <a:prstGeom prst="rect">
              <a:avLst/>
            </a:prstGeom>
            <a:noFill/>
          </p:spPr>
          <p:txBody>
            <a:bodyPr wrap="square" lIns="0" t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altLang="ko-KR" sz="700"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E: Amber</a:t>
              </a:r>
              <a:endParaRPr lang="en-US" altLang="ko-KR" sz="70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altLang="ko-KR" sz="700">
                  <a:latin typeface="Arial" panose="020B0604020202020204" pitchFamily="34" charset="0"/>
                  <a:cs typeface="Arial" panose="020B0604020202020204" pitchFamily="34" charset="0"/>
                </a:rPr>
                <a:t>F:</a:t>
              </a:r>
              <a:r>
                <a:rPr lang="ko-KR" altLang="en-US" sz="70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ko-KR" altLang="en-US" sz="700" err="1">
                  <a:latin typeface="Arial" panose="020B0604020202020204" pitchFamily="34" charset="0"/>
                  <a:cs typeface="Arial" panose="020B0604020202020204" pitchFamily="34" charset="0"/>
                </a:rPr>
                <a:t>지분선</a:t>
              </a:r>
              <a:endParaRPr lang="en-US" altLang="ko-KR" sz="70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altLang="ko-KR" sz="700">
                  <a:latin typeface="Arial" panose="020B0604020202020204" pitchFamily="34" charset="0"/>
                  <a:cs typeface="Arial" panose="020B0604020202020204" pitchFamily="34" charset="0"/>
                </a:rPr>
                <a:t>G: Others</a:t>
              </a:r>
            </a:p>
            <a:p>
              <a:pPr>
                <a:lnSpc>
                  <a:spcPct val="110000"/>
                </a:lnSpc>
              </a:pPr>
              <a:r>
                <a:rPr lang="en-US" altLang="ko-KR" sz="700">
                  <a:latin typeface="Arial" panose="020B0604020202020204" pitchFamily="34" charset="0"/>
                  <a:cs typeface="Arial" panose="020B0604020202020204" pitchFamily="34" charset="0"/>
                </a:rPr>
                <a:t>H:</a:t>
              </a:r>
              <a:r>
                <a:rPr lang="ko-KR" altLang="en-US" sz="700">
                  <a:latin typeface="Arial" panose="020B0604020202020204" pitchFamily="34" charset="0"/>
                  <a:cs typeface="Arial" panose="020B0604020202020204" pitchFamily="34" charset="0"/>
                </a:rPr>
                <a:t> 정산매출</a:t>
              </a:r>
              <a:endParaRPr lang="en-US" altLang="ko-KR" sz="7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8DAE27D-C5B7-43CE-963E-FC833E5D39D5}"/>
                </a:ext>
              </a:extLst>
            </p:cNvPr>
            <p:cNvSpPr/>
            <p:nvPr/>
          </p:nvSpPr>
          <p:spPr>
            <a:xfrm>
              <a:off x="369093" y="1598154"/>
              <a:ext cx="1418218" cy="588553"/>
            </a:xfrm>
            <a:prstGeom prst="rect">
              <a:avLst/>
            </a:prstGeom>
            <a:noFill/>
            <a:ln w="6350">
              <a:solidFill>
                <a:srgbClr val="0033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" tIns="54000" rIns="54000" bIns="54000" rtlCol="0" anchor="ctr"/>
            <a:lstStyle/>
            <a:p>
              <a:pPr algn="ctr"/>
              <a:endParaRPr lang="ko-KR" altLang="en-US" sz="900" err="1">
                <a:solidFill>
                  <a:schemeClr val="bg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9D348EB-1DB0-4672-B80D-BE2339A05F6B}"/>
              </a:ext>
            </a:extLst>
          </p:cNvPr>
          <p:cNvSpPr txBox="1"/>
          <p:nvPr/>
        </p:nvSpPr>
        <p:spPr>
          <a:xfrm>
            <a:off x="307598" y="1554872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[FY18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→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FY22 GM Movement</a:t>
            </a:r>
            <a:r>
              <a:rPr lang="en-US" altLang="ko-KR" sz="1000" b="1" baseline="300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(*1,2)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029828-5635-4DA8-BBF5-0107AD665C75}"/>
              </a:ext>
            </a:extLst>
          </p:cNvPr>
          <p:cNvSpPr txBox="1"/>
          <p:nvPr/>
        </p:nvSpPr>
        <p:spPr>
          <a:xfrm>
            <a:off x="363045" y="2423222"/>
            <a:ext cx="779188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</a:t>
            </a:r>
            <a:r>
              <a:rPr lang="en-US" altLang="ko-KR" sz="70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USDk</a:t>
            </a: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</a:t>
            </a:r>
            <a:endParaRPr lang="ko-KR" altLang="en-US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38" name="Text Box 5">
            <a:extLst>
              <a:ext uri="{FF2B5EF4-FFF2-40B4-BE49-F238E27FC236}">
                <a16:creationId xmlns:a16="http://schemas.microsoft.com/office/drawing/2014/main" id="{B6B96D6C-4B09-449E-8545-68D79A0AD5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2108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43" name="텍스트 개체 틀 2">
            <a:extLst>
              <a:ext uri="{FF2B5EF4-FFF2-40B4-BE49-F238E27FC236}">
                <a16:creationId xmlns:a16="http://schemas.microsoft.com/office/drawing/2014/main" id="{238FB381-CE6D-4603-A27F-D28E2668BE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</p:spTree>
    <p:extLst>
      <p:ext uri="{BB962C8B-B14F-4D97-AF65-F5344CB8AC3E}">
        <p14:creationId xmlns:p14="http://schemas.microsoft.com/office/powerpoint/2010/main" val="34202722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차트 41">
            <a:extLst>
              <a:ext uri="{FF2B5EF4-FFF2-40B4-BE49-F238E27FC236}">
                <a16:creationId xmlns:a16="http://schemas.microsoft.com/office/drawing/2014/main" id="{062700FA-5911-4D02-AEA4-ADAAEBBE90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3427136"/>
              </p:ext>
            </p:extLst>
          </p:nvPr>
        </p:nvGraphicFramePr>
        <p:xfrm>
          <a:off x="5068800" y="1432800"/>
          <a:ext cx="4359600" cy="261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C/B – H/B by Vessel</a:t>
            </a:r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452B-55D1-49BD-B542-959636393F33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2018~2022.3Q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까지 대상회사 선박의 가중평균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C/B-H/B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6.4k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수준으로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LPG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선은 이를 상회하는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7.2~9.8k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25.0k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의 수익성을 각각 실현하였습니다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상대적으로 낮은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C/B-H/B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산출되는 동남아선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미국선과의 수익성 차이는 계약구조 및 운임구조에서 발생합니다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7D138CCB-8079-4B16-B9AB-444227CE274D}"/>
              </a:ext>
            </a:extLst>
          </p:cNvPr>
          <p:cNvSpPr txBox="1">
            <a:spLocks/>
          </p:cNvSpPr>
          <p:nvPr/>
        </p:nvSpPr>
        <p:spPr bwMode="gray">
          <a:xfrm>
            <a:off x="5068800" y="4088755"/>
            <a:ext cx="4358008" cy="2069949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[Analysis]</a:t>
            </a: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동남아선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Utopia,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Type 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으로 원가보전 계약을 체결하고 있으며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계약이윤율은 일반관리비율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3%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및 이윤율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5%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해당함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(Utopia DSLNG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 이후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T/C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계약분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제외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Aquapia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또한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Type 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해당하여 대부분의 원가를 보상 받고 있으며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동남아선 대비 높은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계약이윤율인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일반관리비율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4%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및 이윤율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8%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수준에 기인하여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‘C/B – H/B’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에서 상대적으로 높은 수익성을 확보함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미국선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8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Type 2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계약형태로 운영선사비용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고정비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이윤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을 입찰제 형식으로 확정하는 구조에 해당하여 상대적으로 낮은 수익성이 나타남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LPG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Type 3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 고정운임을 수취하는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계약형태이며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항차정보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Fixed Cost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를 별도로 인식하고 있지 않아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수치가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H/B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차감 전과 동일한 수준을 유지하고 있음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65A414-ED29-49F3-92B4-E394D83AB6DE}"/>
              </a:ext>
            </a:extLst>
          </p:cNvPr>
          <p:cNvSpPr txBox="1"/>
          <p:nvPr/>
        </p:nvSpPr>
        <p:spPr>
          <a:xfrm>
            <a:off x="7668087" y="1432100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</a:t>
            </a:r>
            <a:r>
              <a:rPr lang="en-US" altLang="ko-KR" sz="700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USDk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397F3BA4-150F-4620-ABC1-A206A1B4946F}"/>
              </a:ext>
            </a:extLst>
          </p:cNvPr>
          <p:cNvGraphicFramePr>
            <a:graphicFrameLocks noGrp="1"/>
          </p:cNvGraphicFramePr>
          <p:nvPr/>
        </p:nvGraphicFramePr>
        <p:xfrm>
          <a:off x="488948" y="1432100"/>
          <a:ext cx="4476247" cy="1341120"/>
        </p:xfrm>
        <a:graphic>
          <a:graphicData uri="http://schemas.openxmlformats.org/drawingml/2006/table">
            <a:tbl>
              <a:tblPr/>
              <a:tblGrid>
                <a:gridCol w="779317">
                  <a:extLst>
                    <a:ext uri="{9D8B030D-6E8A-4147-A177-3AD203B41FA5}">
                      <a16:colId xmlns:a16="http://schemas.microsoft.com/office/drawing/2014/main" val="4163207326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2491177929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1040044874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589337071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2781856954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1335873408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40836371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FY22.3Q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Avg.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5633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48294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21.8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111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44.1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1562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47.0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169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51.2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7356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101.6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62.0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771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48.3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8976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47.7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2462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25.0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86459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Avg.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42.7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950039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60A6FB90-0B2B-4548-97DD-5FA0D9B6F9D0}"/>
              </a:ext>
            </a:extLst>
          </p:cNvPr>
          <p:cNvSpPr txBox="1"/>
          <p:nvPr/>
        </p:nvSpPr>
        <p:spPr>
          <a:xfrm>
            <a:off x="498093" y="1253799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[Charter Base</a:t>
            </a:r>
            <a:r>
              <a:rPr lang="en-US" altLang="ko-KR" sz="1000" b="1" baseline="300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2D1C0B90-AEF3-4A3A-9F88-C2779CD7E6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20328"/>
              </p:ext>
            </p:extLst>
          </p:nvPr>
        </p:nvGraphicFramePr>
        <p:xfrm>
          <a:off x="488948" y="3124842"/>
          <a:ext cx="4476247" cy="1341120"/>
        </p:xfrm>
        <a:graphic>
          <a:graphicData uri="http://schemas.openxmlformats.org/drawingml/2006/table">
            <a:tbl>
              <a:tblPr/>
              <a:tblGrid>
                <a:gridCol w="779317">
                  <a:extLst>
                    <a:ext uri="{9D8B030D-6E8A-4147-A177-3AD203B41FA5}">
                      <a16:colId xmlns:a16="http://schemas.microsoft.com/office/drawing/2014/main" val="4163207326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2491177929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1040044874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589337071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2781856954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1335873408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40836371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FY22.3Q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Avg.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5633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17.5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48294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20.1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111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35.6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1562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81.6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39.8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169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43.3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7356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68.8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52.2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771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46.3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8976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46.6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2462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86459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Avg.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36.3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950039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23365E22-B102-43D2-A779-9523D68F71E7}"/>
              </a:ext>
            </a:extLst>
          </p:cNvPr>
          <p:cNvSpPr txBox="1"/>
          <p:nvPr/>
        </p:nvSpPr>
        <p:spPr>
          <a:xfrm>
            <a:off x="498093" y="2946541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[Hire Base</a:t>
            </a:r>
            <a:r>
              <a:rPr lang="en-US" altLang="ko-KR" sz="1000" b="1" baseline="300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(*2)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94942028-8A1A-48FD-9B73-5FE8A18F084F}"/>
              </a:ext>
            </a:extLst>
          </p:cNvPr>
          <p:cNvGraphicFramePr>
            <a:graphicFrameLocks noGrp="1"/>
          </p:cNvGraphicFramePr>
          <p:nvPr/>
        </p:nvGraphicFramePr>
        <p:xfrm>
          <a:off x="488948" y="4817584"/>
          <a:ext cx="4476247" cy="1341120"/>
        </p:xfrm>
        <a:graphic>
          <a:graphicData uri="http://schemas.openxmlformats.org/drawingml/2006/table">
            <a:tbl>
              <a:tblPr/>
              <a:tblGrid>
                <a:gridCol w="779317">
                  <a:extLst>
                    <a:ext uri="{9D8B030D-6E8A-4147-A177-3AD203B41FA5}">
                      <a16:colId xmlns:a16="http://schemas.microsoft.com/office/drawing/2014/main" val="4163207326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2491177929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1040044874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589337071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2781856954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1335873408"/>
                    </a:ext>
                  </a:extLst>
                </a:gridCol>
                <a:gridCol w="616155">
                  <a:extLst>
                    <a:ext uri="{9D8B030D-6E8A-4147-A177-3AD203B41FA5}">
                      <a16:colId xmlns:a16="http://schemas.microsoft.com/office/drawing/2014/main" val="40836371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FY22.3Q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Avg.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5633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4.5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48294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(4.6)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111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1562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169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7356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54771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(1.4)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8976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(1.2)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2462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25.0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86459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Avg.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950039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43A6767F-414B-4E62-B67E-0AD68A45B361}"/>
              </a:ext>
            </a:extLst>
          </p:cNvPr>
          <p:cNvSpPr txBox="1"/>
          <p:nvPr/>
        </p:nvSpPr>
        <p:spPr>
          <a:xfrm>
            <a:off x="498093" y="4639283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[Charter Base – Hire Base]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7804849-F070-4080-847B-EDE6E93D05BE}"/>
              </a:ext>
            </a:extLst>
          </p:cNvPr>
          <p:cNvSpPr/>
          <p:nvPr/>
        </p:nvSpPr>
        <p:spPr>
          <a:xfrm>
            <a:off x="5504688" y="2532888"/>
            <a:ext cx="858382" cy="690766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38DD7B8-EDC9-4A18-8196-2B2BD42FFFCD}"/>
              </a:ext>
            </a:extLst>
          </p:cNvPr>
          <p:cNvSpPr/>
          <p:nvPr/>
        </p:nvSpPr>
        <p:spPr>
          <a:xfrm>
            <a:off x="6364222" y="1664208"/>
            <a:ext cx="1656000" cy="1559446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3CF5322-EB10-4D67-A764-40734589DB4E}"/>
              </a:ext>
            </a:extLst>
          </p:cNvPr>
          <p:cNvSpPr/>
          <p:nvPr/>
        </p:nvSpPr>
        <p:spPr>
          <a:xfrm>
            <a:off x="8020222" y="1984248"/>
            <a:ext cx="840314" cy="1239406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83657C7-E061-4551-BF8B-0DE4BED99FF2}"/>
              </a:ext>
            </a:extLst>
          </p:cNvPr>
          <p:cNvSpPr/>
          <p:nvPr/>
        </p:nvSpPr>
        <p:spPr>
          <a:xfrm>
            <a:off x="8860536" y="2596406"/>
            <a:ext cx="429768" cy="627248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55" name="순서도: 연결자 54">
            <a:extLst>
              <a:ext uri="{FF2B5EF4-FFF2-40B4-BE49-F238E27FC236}">
                <a16:creationId xmlns:a16="http://schemas.microsoft.com/office/drawing/2014/main" id="{3E1C4CFD-E282-4B14-9B9D-34FE62A09CD6}"/>
              </a:ext>
            </a:extLst>
          </p:cNvPr>
          <p:cNvSpPr/>
          <p:nvPr/>
        </p:nvSpPr>
        <p:spPr bwMode="auto">
          <a:xfrm>
            <a:off x="5435789" y="2454810"/>
            <a:ext cx="144000" cy="144000"/>
          </a:xfrm>
          <a:prstGeom prst="flowChartConnector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순서도: 연결자 56">
            <a:extLst>
              <a:ext uri="{FF2B5EF4-FFF2-40B4-BE49-F238E27FC236}">
                <a16:creationId xmlns:a16="http://schemas.microsoft.com/office/drawing/2014/main" id="{8B28230D-8D6B-4136-B44C-3758419D7B37}"/>
              </a:ext>
            </a:extLst>
          </p:cNvPr>
          <p:cNvSpPr/>
          <p:nvPr/>
        </p:nvSpPr>
        <p:spPr bwMode="auto">
          <a:xfrm>
            <a:off x="6287336" y="1591722"/>
            <a:ext cx="144000" cy="144000"/>
          </a:xfrm>
          <a:prstGeom prst="flowChartConnector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순서도: 연결자 59">
            <a:extLst>
              <a:ext uri="{FF2B5EF4-FFF2-40B4-BE49-F238E27FC236}">
                <a16:creationId xmlns:a16="http://schemas.microsoft.com/office/drawing/2014/main" id="{9C54A55C-AE29-42E7-89DE-A41A2863D531}"/>
              </a:ext>
            </a:extLst>
          </p:cNvPr>
          <p:cNvSpPr/>
          <p:nvPr/>
        </p:nvSpPr>
        <p:spPr bwMode="auto">
          <a:xfrm>
            <a:off x="7948222" y="1912248"/>
            <a:ext cx="144000" cy="144000"/>
          </a:xfrm>
          <a:prstGeom prst="flowChartConnector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순서도: 연결자 62">
            <a:extLst>
              <a:ext uri="{FF2B5EF4-FFF2-40B4-BE49-F238E27FC236}">
                <a16:creationId xmlns:a16="http://schemas.microsoft.com/office/drawing/2014/main" id="{8128A939-8C41-4C22-8093-FB74CB50B960}"/>
              </a:ext>
            </a:extLst>
          </p:cNvPr>
          <p:cNvSpPr/>
          <p:nvPr/>
        </p:nvSpPr>
        <p:spPr bwMode="auto">
          <a:xfrm>
            <a:off x="8788536" y="2528707"/>
            <a:ext cx="144000" cy="144000"/>
          </a:xfrm>
          <a:prstGeom prst="flowChartConnector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순서도: 연결자 63">
            <a:extLst>
              <a:ext uri="{FF2B5EF4-FFF2-40B4-BE49-F238E27FC236}">
                <a16:creationId xmlns:a16="http://schemas.microsoft.com/office/drawing/2014/main" id="{F33EA62B-CDE0-484E-B4F4-0BC8EF8CA249}"/>
              </a:ext>
            </a:extLst>
          </p:cNvPr>
          <p:cNvSpPr/>
          <p:nvPr/>
        </p:nvSpPr>
        <p:spPr bwMode="auto">
          <a:xfrm>
            <a:off x="5134037" y="4406816"/>
            <a:ext cx="144000" cy="144000"/>
          </a:xfrm>
          <a:prstGeom prst="flowChartConnector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1B46FDA-DE7B-426A-8D70-7E2B6C933870}"/>
              </a:ext>
            </a:extLst>
          </p:cNvPr>
          <p:cNvSpPr txBox="1"/>
          <p:nvPr/>
        </p:nvSpPr>
        <p:spPr>
          <a:xfrm>
            <a:off x="5068800" y="1253799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[Avg. C/B - H/B]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36" name="순서도: 연결자 35">
            <a:extLst>
              <a:ext uri="{FF2B5EF4-FFF2-40B4-BE49-F238E27FC236}">
                <a16:creationId xmlns:a16="http://schemas.microsoft.com/office/drawing/2014/main" id="{73053743-191A-4482-A2C3-D076F89A4955}"/>
              </a:ext>
            </a:extLst>
          </p:cNvPr>
          <p:cNvSpPr/>
          <p:nvPr/>
        </p:nvSpPr>
        <p:spPr bwMode="auto">
          <a:xfrm>
            <a:off x="5134037" y="4898848"/>
            <a:ext cx="144000" cy="144000"/>
          </a:xfrm>
          <a:prstGeom prst="flowChartConnector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순서도: 연결자 36">
            <a:extLst>
              <a:ext uri="{FF2B5EF4-FFF2-40B4-BE49-F238E27FC236}">
                <a16:creationId xmlns:a16="http://schemas.microsoft.com/office/drawing/2014/main" id="{762198E4-93E1-42C4-88EB-C83E7F7C561C}"/>
              </a:ext>
            </a:extLst>
          </p:cNvPr>
          <p:cNvSpPr/>
          <p:nvPr/>
        </p:nvSpPr>
        <p:spPr bwMode="auto">
          <a:xfrm>
            <a:off x="5134037" y="5381736"/>
            <a:ext cx="144000" cy="144000"/>
          </a:xfrm>
          <a:prstGeom prst="flowChartConnector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순서도: 연결자 37">
            <a:extLst>
              <a:ext uri="{FF2B5EF4-FFF2-40B4-BE49-F238E27FC236}">
                <a16:creationId xmlns:a16="http://schemas.microsoft.com/office/drawing/2014/main" id="{D4AE38B1-0868-4C76-8EC2-F6A84CA7E84D}"/>
              </a:ext>
            </a:extLst>
          </p:cNvPr>
          <p:cNvSpPr/>
          <p:nvPr/>
        </p:nvSpPr>
        <p:spPr bwMode="auto">
          <a:xfrm>
            <a:off x="5134037" y="5720624"/>
            <a:ext cx="144000" cy="144000"/>
          </a:xfrm>
          <a:prstGeom prst="flowChartConnector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 Box 5">
            <a:extLst>
              <a:ext uri="{FF2B5EF4-FFF2-40B4-BE49-F238E27FC236}">
                <a16:creationId xmlns:a16="http://schemas.microsoft.com/office/drawing/2014/main" id="{FA11C48F-82E1-4362-8BC8-859BC29C4B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16636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텍스트 개체 틀 2">
            <a:extLst>
              <a:ext uri="{FF2B5EF4-FFF2-40B4-BE49-F238E27FC236}">
                <a16:creationId xmlns:a16="http://schemas.microsoft.com/office/drawing/2014/main" id="{2A72A649-17C5-485A-83D3-F6A7327BE3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43" name="Text Box 5">
            <a:extLst>
              <a:ext uri="{FF2B5EF4-FFF2-40B4-BE49-F238E27FC236}">
                <a16:creationId xmlns:a16="http://schemas.microsoft.com/office/drawing/2014/main" id="{1C3B89C1-078D-479A-93B3-1815CCE2C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2780881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Balance/Duration</a:t>
            </a:r>
          </a:p>
        </p:txBody>
      </p:sp>
      <p:sp>
        <p:nvSpPr>
          <p:cNvPr id="44" name="Text Box 5">
            <a:extLst>
              <a:ext uri="{FF2B5EF4-FFF2-40B4-BE49-F238E27FC236}">
                <a16:creationId xmlns:a16="http://schemas.microsoft.com/office/drawing/2014/main" id="{193376D1-F84E-4242-A11E-325E71B24E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4476304"/>
            <a:ext cx="2531736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</a:t>
            </a:r>
            <a:r>
              <a:rPr lang="en-US" altLang="ko-KR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Hire+Fixed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Cost)/Duration</a:t>
            </a:r>
          </a:p>
        </p:txBody>
      </p:sp>
    </p:spTree>
    <p:extLst>
      <p:ext uri="{BB962C8B-B14F-4D97-AF65-F5344CB8AC3E}">
        <p14:creationId xmlns:p14="http://schemas.microsoft.com/office/powerpoint/2010/main" val="347534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1">
            <a:extLst>
              <a:ext uri="{FF2B5EF4-FFF2-40B4-BE49-F238E27FC236}">
                <a16:creationId xmlns:a16="http://schemas.microsoft.com/office/drawing/2014/main" id="{10E997D7-F821-42E9-8420-AED434FD3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>
                <a:latin typeface="KPMG Extralight" panose="020B0303030202040204" pitchFamily="34" charset="0"/>
              </a:rPr>
              <a:t>Margin by Vessel (1/6)</a:t>
            </a:r>
            <a:endParaRPr lang="ko-KR" altLang="en-US">
              <a:latin typeface="KPMG Extralight" panose="020B0303030202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41E256-055A-4605-92EB-1CDBDA4BE2BC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Utopia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및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DSLNG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와의 계약 등 이중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Charterer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수익구조를 가지고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Greenpia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중 계약구조가 변경됨에 따라 수익구조가 변동하였습니다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41933779-7670-4956-A6F1-91F1A823CAE0}"/>
              </a:ext>
            </a:extLst>
          </p:cNvPr>
          <p:cNvSpPr txBox="1">
            <a:spLocks/>
          </p:cNvSpPr>
          <p:nvPr/>
        </p:nvSpPr>
        <p:spPr bwMode="gray">
          <a:xfrm>
            <a:off x="488950" y="4182142"/>
            <a:ext cx="4353050" cy="20175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Utopia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와의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COA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 매출 이외에도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DSLNG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와의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 매출이 포함되어 있음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회사는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매출은 운임매출로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DSLNG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매출은 용선료매출로 구분하고 있음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LTM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 매출 비중은 약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86:14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수준임</a:t>
            </a: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Utopia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선의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2018~2022.1H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까지의 누적손익에 대한 마진율은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7.5%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수준으로 계약 조건인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8%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 유사한 수준임 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년에 입거수리로 인하여 선용품비와 수리비가 증가함에 따라 매출 또한 증가하였음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Utopia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1994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건조된 선박이며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 현재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선령은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정도로 입거수리 발생시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입거수리비가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크게 발생하는 경향이 있음</a:t>
            </a: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상반기에는 입거수리 등으로 인하여 전기 대비 매출이 크게 증가하였으며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마진율이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입거수리비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마진율보다 상대적으로 낮아 마진율이 상승함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42242-0483-4955-98E3-9C7E327E9462}"/>
              </a:ext>
            </a:extLst>
          </p:cNvPr>
          <p:cNvSpPr txBox="1"/>
          <p:nvPr/>
        </p:nvSpPr>
        <p:spPr>
          <a:xfrm>
            <a:off x="423953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[Utopia]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8D33933C-8DAF-4CE5-880E-ACE1D1497D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4018362"/>
              </p:ext>
            </p:extLst>
          </p:nvPr>
        </p:nvGraphicFramePr>
        <p:xfrm>
          <a:off x="498093" y="1577975"/>
          <a:ext cx="4346960" cy="2395824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12,960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18,050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10,839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11,849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21,993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16,302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70,001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8,842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15,369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6,721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7,913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18,831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15,262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54,107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2,682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3,936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3,162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1,039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15,894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2308468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7,216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7,322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5,891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7,283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11,630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7,857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35,570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2,105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1,998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1,758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1,084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9,065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5,034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5,110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3,806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5,170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9,767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6,723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25,843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662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5,744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10,728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4,948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4,567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10,363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8,445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34,431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4,481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9,531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4,304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4,216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8,880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6,878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29,409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3,302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3,175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1,585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14,704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385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2,503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4,654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4,581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8,010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3,158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285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3,670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648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427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3,026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1,264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1,197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644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350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1,483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1,567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5,022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1,317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1,250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697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1,536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1,593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5,261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44.3%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59.4%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45.6%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38.5%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47.1%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51.8%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49.2%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7.0%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9.8%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7.5%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19402333-AF6B-4629-BC4A-F35F93753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1016760"/>
              </p:ext>
            </p:extLst>
          </p:nvPr>
        </p:nvGraphicFramePr>
        <p:xfrm>
          <a:off x="5060234" y="1577975"/>
          <a:ext cx="4346960" cy="2395824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26,287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16,349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14,842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15,566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20,869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14,342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87,386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26,287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16,349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14,842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4,706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62,184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10,861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20,869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14,342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25,202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02376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10,968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11,133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9,706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9,181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13,226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9,661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50,650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3,856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4,606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4,320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3,647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2,299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1,457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17,885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7,048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6,412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5,300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5,452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10,842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8,161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32,373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15,319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5,216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5,136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6,385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7,643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4,680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36,736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15,336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4,845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4,241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6,343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7,736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4,201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34,966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3,182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3,182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3,093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14,314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10,487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429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401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12,291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1,294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758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658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2,611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3,783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2,194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7,068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(17)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895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(93)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479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1,938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3,159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1,874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3,813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(16)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895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1,979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3,066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2,353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5,583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58.3%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34.6%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41.0%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47.1%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32.6%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42.0%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(0.1%)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14.7%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16.4%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C632A8D0-18EA-448C-BE6A-8985A634B174}"/>
              </a:ext>
            </a:extLst>
          </p:cNvPr>
          <p:cNvSpPr txBox="1">
            <a:spLocks/>
          </p:cNvSpPr>
          <p:nvPr/>
        </p:nvSpPr>
        <p:spPr bwMode="gray">
          <a:xfrm>
            <a:off x="5060234" y="4182142"/>
            <a:ext cx="4353050" cy="2028674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년도에 사용 연수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년이 경과하여 대수선이 발생함에 따라 매출액이 크게 발생함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 형태로 갱신됨에 따라 감가상각비를 인식하기 시작하였음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T/C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운임의 구성요소는 용선료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운항비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기타수송비임</a:t>
            </a:r>
            <a:endParaRPr lang="ko-KR" altLang="en-US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~2019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전반적으로 마진율이 낮은 사유는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실제항비와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최저항비와의 차이 및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입거기부속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재고의 출고 시점 차이로 인한 효과로 파악됨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또한 시스템 미비로 인하여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2016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귀속 비용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1,000k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인식되었음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해당 오류를 조정한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GM%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약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3.7%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수준임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2018~2022.1H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까지의 누적손익은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6.4%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수준으로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중 계약구조가 변경됨에 따라 최초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계약에 따른 마진율인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8%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와는 일부 차이가 존재하고 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B70617-DE9E-4F3B-BB4E-C4FB5E49216F}"/>
              </a:ext>
            </a:extLst>
          </p:cNvPr>
          <p:cNvSpPr txBox="1"/>
          <p:nvPr/>
        </p:nvSpPr>
        <p:spPr>
          <a:xfrm>
            <a:off x="4995979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[Greenpia]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8" name="직사각형 119">
            <a:extLst>
              <a:ext uri="{FF2B5EF4-FFF2-40B4-BE49-F238E27FC236}">
                <a16:creationId xmlns:a16="http://schemas.microsoft.com/office/drawing/2014/main" id="{88A12270-0B6F-414A-8834-A0270BBC4F67}"/>
              </a:ext>
            </a:extLst>
          </p:cNvPr>
          <p:cNvSpPr/>
          <p:nvPr/>
        </p:nvSpPr>
        <p:spPr bwMode="auto">
          <a:xfrm>
            <a:off x="488951" y="3995389"/>
            <a:ext cx="6535738" cy="11128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 매출총이익이며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 기반 각 선박 귀속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도출하여 계산함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7" name="Text Box 5">
            <a:extLst>
              <a:ext uri="{FF2B5EF4-FFF2-40B4-BE49-F238E27FC236}">
                <a16:creationId xmlns:a16="http://schemas.microsoft.com/office/drawing/2014/main" id="{5BDD884E-033B-425B-B81C-7833FEEFAE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2108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B1F3295E-48B8-4F1B-BF45-E8C9F0F62E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</p:spTree>
    <p:extLst>
      <p:ext uri="{BB962C8B-B14F-4D97-AF65-F5344CB8AC3E}">
        <p14:creationId xmlns:p14="http://schemas.microsoft.com/office/powerpoint/2010/main" val="6824093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1">
            <a:extLst>
              <a:ext uri="{FF2B5EF4-FFF2-40B4-BE49-F238E27FC236}">
                <a16:creationId xmlns:a16="http://schemas.microsoft.com/office/drawing/2014/main" id="{10E997D7-F821-42E9-8420-AED434FD3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>
                <a:latin typeface="KPMG Extralight" panose="020B0303030202040204" pitchFamily="34" charset="0"/>
              </a:rPr>
              <a:t>Margin by Vessel (2/6)</a:t>
            </a:r>
            <a:endParaRPr lang="ko-KR" altLang="en-US">
              <a:latin typeface="KPMG Extralight" panose="020B0303030202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41E256-055A-4605-92EB-1CDBDA4BE2BC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중동선에 투입되고 있는 대상회사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선박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Type 1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계약방식이 적용되고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대상기간 동안 전반적으로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11~12%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수준의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GM%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를 안정적으로 유지하고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41933779-7670-4956-A6F1-91F1A823CAE0}"/>
              </a:ext>
            </a:extLst>
          </p:cNvPr>
          <p:cNvSpPr txBox="1">
            <a:spLocks/>
          </p:cNvSpPr>
          <p:nvPr/>
        </p:nvSpPr>
        <p:spPr bwMode="gray">
          <a:xfrm>
            <a:off x="488950" y="4085081"/>
            <a:ext cx="4353050" cy="20175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Technopia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및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년에 입거수리가 발생하였으며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해당 연도 입거수리로 인한 매출증가 효과가 발생하였음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~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하반기에 걸쳐 입거수리 비용이 계상 및 조정됨에 따라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’22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LTM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 수리비가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(-)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금액으로 계상되었음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1999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건조된 선박으로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기준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선령은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22.9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년에 해당하며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BBCHP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계약에 의한 금융리스부채 상환이 모두 종료된 선박임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~2022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LTM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 각 연도별 감가상각비 가산 후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매출총이익률은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11%~12%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수준으로 안정적인 수준을 유지하고 있으며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’18~’22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1H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누적기준의 마진율 또한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계약요율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수준과 유사하게 유지되고 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맑은 고딕" panose="020B0503020000020004" pitchFamily="50" charset="-127"/>
              <a:ea typeface="맑은 고딕" panose="020B0503020000020004" pitchFamily="50" charset="-127"/>
              <a:cs typeface="Andalus" panose="02020603050405020304" pitchFamily="18" charset="-7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42242-0483-4955-98E3-9C7E327E9462}"/>
              </a:ext>
            </a:extLst>
          </p:cNvPr>
          <p:cNvSpPr txBox="1"/>
          <p:nvPr/>
        </p:nvSpPr>
        <p:spPr>
          <a:xfrm>
            <a:off x="423953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Technopia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8D33933C-8DAF-4CE5-880E-ACE1D1497D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280661"/>
              </p:ext>
            </p:extLst>
          </p:nvPr>
        </p:nvGraphicFramePr>
        <p:xfrm>
          <a:off x="498093" y="1577975"/>
          <a:ext cx="4346960" cy="2265552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29,506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23,335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19,956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26,378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36,302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24,963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124,138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29,506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23,335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19,956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26,378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36,302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24,963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124,138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15,743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15,556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13,111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13,913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27,981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20,036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78,359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1,759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1,667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2,005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2,338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1,189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8,608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13,679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13,729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11,378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11,846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25,578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18,814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69,446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13,763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7,779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6,845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12,464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8,321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4,927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45,779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9,969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4,935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4,370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9,189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3,948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2,179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30,643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3,022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3,728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3,452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1,555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14,802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2,710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934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4,684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3,247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3,663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(963)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7,103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1,127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864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469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4,054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3,794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2,843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2,475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3,275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4,374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2,748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15,136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3,795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2,844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2,475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3,275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4,374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2,748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15,137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46.6%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33.3%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47.3%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22.9%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19.7%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67433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12.0%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11.0%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19402333-AF6B-4629-BC4A-F35F93753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534129"/>
              </p:ext>
            </p:extLst>
          </p:nvPr>
        </p:nvGraphicFramePr>
        <p:xfrm>
          <a:off x="5060234" y="1577975"/>
          <a:ext cx="4346960" cy="2269728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27,272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32,887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20,990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24,046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38,087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22,663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127,858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27,272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32,887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20,990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24,046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38,087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22,663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127,858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19,517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16,877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13,798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11,211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23,979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18,088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79,491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1,984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1,898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1,115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8,310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17,463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15,106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12,016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9,359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22,020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16,936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70,880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7,755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16,011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7,193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12,835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14,108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4,575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48,367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4,315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11,742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4,734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9,791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9,558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1,982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32,564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3,032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3,176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1,604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14,456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337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3,556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389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1,142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(142)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5,283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4,581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4,594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8,928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644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923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477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3,898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3,440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4,268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2,459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3,044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4,550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2,593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15,803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3,440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4,268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2,459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3,044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4,550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2,593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15,804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28.4%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48.7%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53.4%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37.0%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20.2%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37.8%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12.6%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11.9%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11.4%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C632A8D0-18EA-448C-BE6A-8985A634B174}"/>
              </a:ext>
            </a:extLst>
          </p:cNvPr>
          <p:cNvSpPr txBox="1">
            <a:spLocks/>
          </p:cNvSpPr>
          <p:nvPr/>
        </p:nvSpPr>
        <p:spPr bwMode="gray">
          <a:xfrm>
            <a:off x="5060234" y="4085081"/>
            <a:ext cx="4353050" cy="20175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Cosmopia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및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입거수리 발생으로 매출액이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타년도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대비 높게 산정되었음 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2000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건조된 선박으로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분기 기준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선령은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22.5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년이며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BBCHP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금융리스부채 상환은 모두 종료되었음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~2022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LTM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기준의 감가상각비 가산 후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매출총이익률은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11%~12%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수준으로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Technopia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 동일하게 유사한 수준을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유지중에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있으며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2018~2022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1H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누적기준의 마진율 또한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Technopia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 동일하게 일정 수준을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유지중에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B70617-DE9E-4F3B-BB4E-C4FB5E49216F}"/>
              </a:ext>
            </a:extLst>
          </p:cNvPr>
          <p:cNvSpPr txBox="1"/>
          <p:nvPr/>
        </p:nvSpPr>
        <p:spPr>
          <a:xfrm>
            <a:off x="4995979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Cosmopia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7" name="Text Box 5">
            <a:extLst>
              <a:ext uri="{FF2B5EF4-FFF2-40B4-BE49-F238E27FC236}">
                <a16:creationId xmlns:a16="http://schemas.microsoft.com/office/drawing/2014/main" id="{FDCF3197-E76C-4F36-BE47-B4F3E3FE5D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11556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0F4E24A7-08ED-4D0B-AECC-602D567A2C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21" name="직사각형 119">
            <a:extLst>
              <a:ext uri="{FF2B5EF4-FFF2-40B4-BE49-F238E27FC236}">
                <a16:creationId xmlns:a16="http://schemas.microsoft.com/office/drawing/2014/main" id="{31587CA6-5480-4ACC-BD1E-D8E150A59A66}"/>
              </a:ext>
            </a:extLst>
          </p:cNvPr>
          <p:cNvSpPr/>
          <p:nvPr/>
        </p:nvSpPr>
        <p:spPr bwMode="auto">
          <a:xfrm>
            <a:off x="488951" y="3903949"/>
            <a:ext cx="6535738" cy="11128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 매출총이익이며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 기반 각 선박 귀속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도출하여 계산함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74984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1">
            <a:extLst>
              <a:ext uri="{FF2B5EF4-FFF2-40B4-BE49-F238E27FC236}">
                <a16:creationId xmlns:a16="http://schemas.microsoft.com/office/drawing/2014/main" id="{10E997D7-F821-42E9-8420-AED434FD3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>
                <a:latin typeface="KPMG Extralight" panose="020B0303030202040204" pitchFamily="34" charset="0"/>
              </a:rPr>
              <a:t>Margin by Vessel (3/6)</a:t>
            </a:r>
            <a:endParaRPr lang="ko-KR" altLang="en-US">
              <a:latin typeface="KPMG Extralight" panose="020B0303030202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41E256-055A-4605-92EB-1CDBDA4BE2BC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중동선에 투입되고 있는 대상회사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선박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Type 1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계약방식이 적용되고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Aquapia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11%~14%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수준의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GM%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를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유지하고 있으나 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유형자산 대체로 인한 감가상각비 발생 효과로 대상기간 동안 상대적으로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매출총이익률이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변동하고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41933779-7670-4956-A6F1-91F1A823CAE0}"/>
              </a:ext>
            </a:extLst>
          </p:cNvPr>
          <p:cNvSpPr txBox="1">
            <a:spLocks/>
          </p:cNvSpPr>
          <p:nvPr/>
        </p:nvSpPr>
        <p:spPr bwMode="gray">
          <a:xfrm>
            <a:off x="488950" y="4085081"/>
            <a:ext cx="4353050" cy="20175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Aquapia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입거수리 발생으로 매출액이 크게 증가하였음</a:t>
            </a: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2000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년에 건조된 선박이며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기준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선령은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22.3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BBCHP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금융리스부채 상환은 모두 종료된 선박임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수리비의 경우 회계처리 및 정산연도 차이로 인해 일부 연도에서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(-)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금액이 기록되었음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입거수리가 발생한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년을 제외한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~2022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LTM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기준의 감가상각비 가산 후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매출총이익률은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11%~12%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수준으로 안정적인 수준을 유지하고 있으며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2018~2022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1H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누적기준의 마진율 또한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계약요율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수준과 유사하게 유지되고 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ko-KR" altLang="en-US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42242-0483-4955-98E3-9C7E327E9462}"/>
              </a:ext>
            </a:extLst>
          </p:cNvPr>
          <p:cNvSpPr txBox="1"/>
          <p:nvPr/>
        </p:nvSpPr>
        <p:spPr>
          <a:xfrm>
            <a:off x="423953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Aquapia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8D33933C-8DAF-4CE5-880E-ACE1D1497D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475257"/>
              </p:ext>
            </p:extLst>
          </p:nvPr>
        </p:nvGraphicFramePr>
        <p:xfrm>
          <a:off x="498093" y="1577975"/>
          <a:ext cx="4346960" cy="2269728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26,146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31,067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22,299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21,219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36,260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23,329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124,062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26,146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31,067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22,299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21,219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36,260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23,329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124,062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18,593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15,925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14,669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14,169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27,626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18,923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82,279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2,249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1,965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1,055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9,039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16,525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14,080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12,345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12,140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25,529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17,836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72,927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7,554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15,142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7,631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7,050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8,635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4,406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41,783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4,209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10,766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4,832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4,524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4,629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2,331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26,661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3,307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3,106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3,138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3,245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1,644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14,451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2,580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3,564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3,932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(10)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(57)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4,135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1,148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964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970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514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4,511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4,376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2,799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2,526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4,006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2,076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15,121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4,376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2,799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2,526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4,006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2,076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15,122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28.9%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48.7%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33.2%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23.8%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18.9%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33.7%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12.8%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14.1%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12.6%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11.0%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8.9%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19402333-AF6B-4629-BC4A-F35F93753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891913"/>
              </p:ext>
            </p:extLst>
          </p:nvPr>
        </p:nvGraphicFramePr>
        <p:xfrm>
          <a:off x="5060234" y="1577975"/>
          <a:ext cx="4346960" cy="2269728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32,149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24,771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26,483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21,762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35,435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23,622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128,788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32,149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24,771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26,483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21,762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35,435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23,622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128,788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17,065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16,768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14,575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13,653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26,318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18,906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80,968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1,845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2,112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1,654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1,807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880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8,395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15,142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14,585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12,853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11,682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24,448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17,998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72,261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15,084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8,003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11,907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8,109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9,117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4,716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47,820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10,937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4,815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11,007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8,241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8,124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4,252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39,253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3,330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3,002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3,342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3,264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1,633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14,653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3,066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1,910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(192)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(118)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5,345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3,846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2,852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(36)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6,840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695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1,338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2,903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5,014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4,951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2,465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12,415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4,147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3,188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900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(132)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993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464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8,566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1,607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3,857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3,856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1,928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7,393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4,148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3,188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2,506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3,725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4,849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2,392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15,959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46.9%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32.3%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45.0%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25.7%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20.0%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37.1%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9.5%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17.1%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13.7%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10.1%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C632A8D0-18EA-448C-BE6A-8985A634B174}"/>
              </a:ext>
            </a:extLst>
          </p:cNvPr>
          <p:cNvSpPr txBox="1">
            <a:spLocks/>
          </p:cNvSpPr>
          <p:nvPr/>
        </p:nvSpPr>
        <p:spPr bwMode="gray">
          <a:xfrm>
            <a:off x="5060234" y="4085081"/>
            <a:ext cx="4353050" cy="20175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Oceanpia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입거수리가 발생하여 타 연도 대비 매출액이 높게 집계되었음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선용품비의 경우 회계처리 및 정산연도 차이로 인해 일부 연도에서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(-)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금액이 기록되었음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7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BBCHP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상환이 완료되었으며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COA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계약도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Oceanpia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의 잔여 내용연수 동안 자동 연장 조건으로 변경됨에 따라 위험과 효익이 대상회사에 있다고 판단되어 유형자산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선박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으로 대체되었음</a:t>
            </a: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유형자산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선박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으로 대체됨에 따른 감가상각비 발생 효과로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년부터 매출총이익이 감소하였으나 감가상각비 가산 후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매출총이익률은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년을 제외하면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12.8%~17.1%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로 도출되고 있으며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2018~2022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1H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누적기준의 마진율은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12.4%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로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계약요율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수준과 유사하게 유지되고 있음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B70617-DE9E-4F3B-BB4E-C4FB5E49216F}"/>
              </a:ext>
            </a:extLst>
          </p:cNvPr>
          <p:cNvSpPr txBox="1"/>
          <p:nvPr/>
        </p:nvSpPr>
        <p:spPr>
          <a:xfrm>
            <a:off x="4995979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Oceanpia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" name="Text Box 5">
            <a:extLst>
              <a:ext uri="{FF2B5EF4-FFF2-40B4-BE49-F238E27FC236}">
                <a16:creationId xmlns:a16="http://schemas.microsoft.com/office/drawing/2014/main" id="{35B7830E-86FA-41C8-89AF-A0524FF925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11556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63EB1E75-1000-4BDD-8065-AF806BEBDE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20" name="직사각형 119">
            <a:extLst>
              <a:ext uri="{FF2B5EF4-FFF2-40B4-BE49-F238E27FC236}">
                <a16:creationId xmlns:a16="http://schemas.microsoft.com/office/drawing/2014/main" id="{A6288CD3-AB31-405B-B38F-D05E19D0E4C3}"/>
              </a:ext>
            </a:extLst>
          </p:cNvPr>
          <p:cNvSpPr/>
          <p:nvPr/>
        </p:nvSpPr>
        <p:spPr bwMode="auto">
          <a:xfrm>
            <a:off x="488951" y="3903949"/>
            <a:ext cx="6535738" cy="11128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 매출총이익이며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 기반 각 선박 귀속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도출하여 계산함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0053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1">
            <a:extLst>
              <a:ext uri="{FF2B5EF4-FFF2-40B4-BE49-F238E27FC236}">
                <a16:creationId xmlns:a16="http://schemas.microsoft.com/office/drawing/2014/main" id="{10E997D7-F821-42E9-8420-AED434FD3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>
                <a:latin typeface="KPMG Extralight" panose="020B0303030202040204" pitchFamily="34" charset="0"/>
              </a:rPr>
              <a:t>Margin by Vessel (4/6)</a:t>
            </a:r>
            <a:endParaRPr lang="ko-KR" altLang="en-US">
              <a:latin typeface="KPMG Extralight" panose="020B0303030202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41E256-055A-4605-92EB-1CDBDA4BE2BC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대상화시의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미주선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선박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Type 2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계약방식이 적용되고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2019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이후 비용 정산이 시작되고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년에 입거수리가 시행됨에 따라 마진율이 낮게 나타났습니다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41933779-7670-4956-A6F1-91F1A823CAE0}"/>
              </a:ext>
            </a:extLst>
          </p:cNvPr>
          <p:cNvSpPr txBox="1">
            <a:spLocks/>
          </p:cNvSpPr>
          <p:nvPr/>
        </p:nvSpPr>
        <p:spPr bwMode="gray">
          <a:xfrm>
            <a:off x="488950" y="4085081"/>
            <a:ext cx="4353050" cy="20175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Princepia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2017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도입 이후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입거수리가 발생하였으나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다른 선박에 비하여 사용 기간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선령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4.4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이 길지 않았기 때문에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‘20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발생한 입거수리 비용이 타 선박 대비하여 적게 발생하였음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미국선의 경우 기존 선박과 운임 구조가 상이하여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‘19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년부터 정산을 실시하게 된 바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마진율이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년부터 낮아지게 되었음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Type 2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계약은 일반적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입거수리비는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대상회사가 부담하며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주기로 발생하는 대수선비용은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에서 보전해주는 구조임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대수선이 발생하는 연도에 예상 대수선비용을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운임률에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반영하여 정산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).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해당 사유로 인하여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입거수리가 발생함에 따라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기준 매출총이익이 및 마진율이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타년도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대비 크게 하락하였으며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2018~2022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 누적마진율은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1.1%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수준임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42242-0483-4955-98E3-9C7E327E9462}"/>
              </a:ext>
            </a:extLst>
          </p:cNvPr>
          <p:cNvSpPr txBox="1"/>
          <p:nvPr/>
        </p:nvSpPr>
        <p:spPr>
          <a:xfrm>
            <a:off x="423953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Princepia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8D33933C-8DAF-4CE5-880E-ACE1D1497D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096343"/>
              </p:ext>
            </p:extLst>
          </p:nvPr>
        </p:nvGraphicFramePr>
        <p:xfrm>
          <a:off x="498093" y="1577975"/>
          <a:ext cx="4346960" cy="2265552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679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11,885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13,556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15,687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14,609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16,377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8,056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63,793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11,885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13,556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15,687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14,609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16,377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8,056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63,793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7,117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9,019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9,838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9,664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10,357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4,940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40,577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5,731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6,635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6,866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7,828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7,524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3,066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30,125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1,286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2,310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2,905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2,772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1,843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10,115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4,767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4,537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5,850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4,945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6,020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3,116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23,216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4,236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5,503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4,702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6,261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3,934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22,493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3,123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3,413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3,225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3,122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1,559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14,676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570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676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724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498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2,814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1,598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1,524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2,632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404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627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353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2,371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650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(241)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(818)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723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650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(241)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(818)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723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40.1%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33.5%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33.9%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36.8%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38.7%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5.5%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(1.5%)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(10.1%)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1.1%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19402333-AF6B-4629-BC4A-F35F93753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358639"/>
              </p:ext>
            </p:extLst>
          </p:nvPr>
        </p:nvGraphicFramePr>
        <p:xfrm>
          <a:off x="5060234" y="1577975"/>
          <a:ext cx="4346960" cy="2269728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11,617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12,808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15,820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14,884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17,603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8,763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63,891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11,617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12,808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15,820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14,884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17,603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8,763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63,891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6,312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8,251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10,081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9,870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10,371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5,306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39,820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4,454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5,969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7,315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8,029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7,585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3,442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29,209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2,210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2,679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1,770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2,725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1,830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10,269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5,305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4,557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5,739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5,013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7,232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3,457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24,071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4,032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4,255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5,385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4,701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6,332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4,145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22,518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3,143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3,298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3,337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3,259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1,650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14,784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540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800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584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2,649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727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1,633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1,552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2,633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338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441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679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635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640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359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2,452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1,273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900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(688)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1,273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900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(688)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1,553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45.7%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35.6%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33.7%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41.1%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39.5%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2.1%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5.1%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(7.8%)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C632A8D0-18EA-448C-BE6A-8985A634B174}"/>
              </a:ext>
            </a:extLst>
          </p:cNvPr>
          <p:cNvSpPr txBox="1">
            <a:spLocks/>
          </p:cNvSpPr>
          <p:nvPr/>
        </p:nvSpPr>
        <p:spPr bwMode="gray">
          <a:xfrm>
            <a:off x="5060234" y="4085081"/>
            <a:ext cx="4353050" cy="20175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Peacepia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또한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2017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도입되었으며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Princepia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 동일한 사유로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발생한 입거수리 비용이 타 선박 대비하여 적게 발생하였음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Princepia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선과 동일하게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년부터 정산을 실시함에 따라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매출총이익률이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년부터 낮아지게 되었음 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Princepia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와 동일한 사유로 인하여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입거수리가 발생함에 따라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기준 매출총이익이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타년도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대비 크게 하락하였으며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2018~2022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 누적마진율은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2.4%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수준임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lvl="2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defRPr/>
            </a:pP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B70617-DE9E-4F3B-BB4E-C4FB5E49216F}"/>
              </a:ext>
            </a:extLst>
          </p:cNvPr>
          <p:cNvSpPr txBox="1"/>
          <p:nvPr/>
        </p:nvSpPr>
        <p:spPr>
          <a:xfrm>
            <a:off x="4995979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Peacepia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8" name="Text Box 5">
            <a:extLst>
              <a:ext uri="{FF2B5EF4-FFF2-40B4-BE49-F238E27FC236}">
                <a16:creationId xmlns:a16="http://schemas.microsoft.com/office/drawing/2014/main" id="{56B147C1-0049-45E7-A77E-2AA9CCD1CB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11556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FBB81DB0-F458-4638-89B2-37488DE8AA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13" name="직사각형 119">
            <a:extLst>
              <a:ext uri="{FF2B5EF4-FFF2-40B4-BE49-F238E27FC236}">
                <a16:creationId xmlns:a16="http://schemas.microsoft.com/office/drawing/2014/main" id="{6578AA19-0C88-45E4-8272-0F6C3BE4599A}"/>
              </a:ext>
            </a:extLst>
          </p:cNvPr>
          <p:cNvSpPr/>
          <p:nvPr/>
        </p:nvSpPr>
        <p:spPr bwMode="auto">
          <a:xfrm>
            <a:off x="488951" y="3903949"/>
            <a:ext cx="6535738" cy="11128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 매출총이익이며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 기반 각 선박 귀속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도출하여 계산함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8134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1">
            <a:extLst>
              <a:ext uri="{FF2B5EF4-FFF2-40B4-BE49-F238E27FC236}">
                <a16:creationId xmlns:a16="http://schemas.microsoft.com/office/drawing/2014/main" id="{10E997D7-F821-42E9-8420-AED434FD3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>
                <a:latin typeface="KPMG Extralight" panose="020B0303030202040204" pitchFamily="34" charset="0"/>
              </a:rPr>
              <a:t>Margin by Vessel (5/6)</a:t>
            </a:r>
            <a:endParaRPr lang="ko-KR" altLang="en-US">
              <a:latin typeface="KPMG Extralight" panose="020B0303030202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41E256-055A-4605-92EB-1CDBDA4BE2BC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선은 최초 매출 발생부터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계약을 도입한 선박으로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운영기간이 증가함에 따라 매출액 또한 지속적으로 증가하고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지분선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척의 경우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년부터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T/C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계약으로 전환됨에 따라 감가상각비를 인식하기 시작하였습니다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41933779-7670-4956-A6F1-91F1A823CAE0}"/>
              </a:ext>
            </a:extLst>
          </p:cNvPr>
          <p:cNvSpPr txBox="1">
            <a:spLocks/>
          </p:cNvSpPr>
          <p:nvPr/>
        </p:nvSpPr>
        <p:spPr bwMode="gray">
          <a:xfrm>
            <a:off x="488950" y="4188140"/>
            <a:ext cx="4353050" cy="2041209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도입된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Amber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선의 고정운임은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USD 775,000/month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이며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E1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과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 형태로 운송계약이 체결되었음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이후 항차 수가 점차 증가하여 매출액이 증가하였으며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월말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LTM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매출총이익률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감가상각비 제외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은 약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36.4%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로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도출됨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또한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2018~2022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상반기까지의 누적손익 마진율은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38.8%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로 계산되었음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 중 매출 대비 연료비 비중이 상승함에 따라 전년도 대비 마진율이 하락하였음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</a:p>
          <a:p>
            <a:pPr marL="171450" lvl="2" indent="-17145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현재까지는 계약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Type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중 가장 높은 마진율을 기록하고 있으나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고정운임을 수취하고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선원비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보험료 등을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Owner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가 부담하도록 하는 계약이기 때문에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선원비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보험료 등의 변동으로 인한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Risk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가 있음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42242-0483-4955-98E3-9C7E327E9462}"/>
              </a:ext>
            </a:extLst>
          </p:cNvPr>
          <p:cNvSpPr txBox="1"/>
          <p:nvPr/>
        </p:nvSpPr>
        <p:spPr>
          <a:xfrm>
            <a:off x="423953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[Amber]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8D33933C-8DAF-4CE5-880E-ACE1D1497D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451804"/>
              </p:ext>
            </p:extLst>
          </p:nvPr>
        </p:nvGraphicFramePr>
        <p:xfrm>
          <a:off x="498093" y="1584325"/>
          <a:ext cx="4346960" cy="2269728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4,911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17,474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18,811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9,430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31,815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4,911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17,474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18,811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9,430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31,815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2308468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2,365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7,626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9,215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4,780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14,770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2,173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2,574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966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4,249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1,239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5,311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6,515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3,774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10,324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2,546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9,849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9,596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4,650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17,045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1,310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5,559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5,530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2,795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9,664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1,657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1,835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991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3,019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863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3,542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3,320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1,568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5,973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1,236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4,289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4,066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1,855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7,380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2,788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2,788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1,394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4,949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7,077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6,854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3,249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12,329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51.8%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56.4%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51.0%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49.3%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53.6%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smCheck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40.8%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40.5%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34.5%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38.8%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19402333-AF6B-4629-BC4A-F35F93753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601079"/>
              </p:ext>
            </p:extLst>
          </p:nvPr>
        </p:nvGraphicFramePr>
        <p:xfrm>
          <a:off x="5060234" y="1577975"/>
          <a:ext cx="4346960" cy="1828800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735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965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957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3,705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컨소시엄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735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965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681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957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3,337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6036725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(41)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(33)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(27)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(41)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(33)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(27)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775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714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880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3,649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872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833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1,052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500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3,627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745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872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833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3,491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감가상각비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(105)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(132)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805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158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105.5%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94.6%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104.9%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92.0%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102.9%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100.0%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98.5%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7404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1.1%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C632A8D0-18EA-448C-BE6A-8985A634B174}"/>
              </a:ext>
            </a:extLst>
          </p:cNvPr>
          <p:cNvSpPr txBox="1">
            <a:spLocks/>
          </p:cNvSpPr>
          <p:nvPr/>
        </p:nvSpPr>
        <p:spPr bwMode="gray">
          <a:xfrm>
            <a:off x="5060234" y="5372612"/>
            <a:ext cx="4353050" cy="8567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0" rIns="108000" bIns="0" rtlCol="0">
            <a:noAutofit/>
          </a:bodyPr>
          <a:lstStyle/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YK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Sovereign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및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HJ Pyeongtaek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은 대상회사가 일부 지분을 소유 및 운영하고 있는 선박임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변동비의 경우 </a:t>
            </a:r>
            <a:r>
              <a:rPr lang="ko-KR" altLang="en-US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항비의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정산시점 차이로 인해 일부 연도에서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(-)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금액이 기록되었음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</a:t>
            </a: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12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 지분선이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계약으로 변경되었으며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상반기부터 감가상각비를 인식하기 시작하였음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각 지분선의 누적손익은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4.3~4.4%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수준임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B70617-DE9E-4F3B-BB4E-C4FB5E49216F}"/>
              </a:ext>
            </a:extLst>
          </p:cNvPr>
          <p:cNvSpPr txBox="1"/>
          <p:nvPr/>
        </p:nvSpPr>
        <p:spPr>
          <a:xfrm>
            <a:off x="4995979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[YK Sovereign / HJ Pyeongtaek]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BB3D93C5-AD96-4E22-A9B6-27A48D4C7B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273262"/>
              </p:ext>
            </p:extLst>
          </p:nvPr>
        </p:nvGraphicFramePr>
        <p:xfrm>
          <a:off x="5060234" y="3477656"/>
          <a:ext cx="4346960" cy="1839315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2,015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1,441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1,389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1,134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1,545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950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6,929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컨소시엄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2,015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1,441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1,389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1,134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594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5,979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2308468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950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950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950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3266985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(128)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(21)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(8)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(128)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(21)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(8)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1,908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1,569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1,410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1,129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1,553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909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6,926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1,825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1,497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1,336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1,072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1,707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1,093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6,823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1,825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1,497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1,336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1,072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1,502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6,618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감가상각비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(154)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(184)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308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94.7%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108.9%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101.5%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99.6%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100.5%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95.7%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2621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4.2%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5.0%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3.3%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2.2%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4.4%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sp>
        <p:nvSpPr>
          <p:cNvPr id="18" name="Text Box 5">
            <a:extLst>
              <a:ext uri="{FF2B5EF4-FFF2-40B4-BE49-F238E27FC236}">
                <a16:creationId xmlns:a16="http://schemas.microsoft.com/office/drawing/2014/main" id="{0FECB6D0-45E1-4700-80D2-4EF87A6F6E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2235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541DD902-C953-4BAE-8BFD-702026D17D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20" name="직사각형 119">
            <a:extLst>
              <a:ext uri="{FF2B5EF4-FFF2-40B4-BE49-F238E27FC236}">
                <a16:creationId xmlns:a16="http://schemas.microsoft.com/office/drawing/2014/main" id="{5F13D2CF-EFE2-475B-95EB-BEAB95CAC19F}"/>
              </a:ext>
            </a:extLst>
          </p:cNvPr>
          <p:cNvSpPr/>
          <p:nvPr/>
        </p:nvSpPr>
        <p:spPr bwMode="auto">
          <a:xfrm>
            <a:off x="488951" y="3903949"/>
            <a:ext cx="6535738" cy="11128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 매출총이익이며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 기반 각 선박 귀속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도출하여 계산함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112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General Information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E17BB8-29A2-440C-A92A-80DD1D3870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/>
              <a:t>Understanding of the Target</a:t>
            </a:r>
          </a:p>
        </p:txBody>
      </p:sp>
      <p:sp>
        <p:nvSpPr>
          <p:cNvPr id="65" name="제목 1">
            <a:extLst>
              <a:ext uri="{FF2B5EF4-FFF2-40B4-BE49-F238E27FC236}">
                <a16:creationId xmlns:a16="http://schemas.microsoft.com/office/drawing/2014/main" id="{C5B04B47-607E-4A15-A01C-706EB4F352D4}"/>
              </a:ext>
            </a:extLst>
          </p:cNvPr>
          <p:cNvSpPr txBox="1">
            <a:spLocks/>
          </p:cNvSpPr>
          <p:nvPr/>
        </p:nvSpPr>
        <p:spPr>
          <a:xfrm>
            <a:off x="488950" y="451575"/>
            <a:ext cx="8918244" cy="72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1" hangingPunct="1">
              <a:lnSpc>
                <a:spcPct val="70000"/>
              </a:lnSpc>
              <a:spcBef>
                <a:spcPct val="0"/>
              </a:spcBef>
              <a:buNone/>
              <a:defRPr sz="38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General Information</a:t>
            </a:r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BFD3A49-9327-4E58-9CB1-D1D38EEA0B4F}"/>
              </a:ext>
            </a:extLst>
          </p:cNvPr>
          <p:cNvSpPr txBox="1"/>
          <p:nvPr/>
        </p:nvSpPr>
        <p:spPr>
          <a:xfrm>
            <a:off x="488950" y="903590"/>
            <a:ext cx="8937858" cy="461665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2014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 현대상선으로부터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사업부를 양수하며 설립되었고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외항 화물 운송업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운송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을 영위하고 있는 회사입니다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주로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장기운송계약을 통해 매출을 실현하고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최근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E1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과의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LPG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운송 계약을 신규 체결하는 등 사업 및 거래처 다각화를 시도하고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30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일 현재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아이기스원㈜가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79.24%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주식을 보유하고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포세이돈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유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20.77%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주식을 보유하고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3" name="Table 2">
            <a:extLst>
              <a:ext uri="{FF2B5EF4-FFF2-40B4-BE49-F238E27FC236}">
                <a16:creationId xmlns:a16="http://schemas.microsoft.com/office/drawing/2014/main" id="{4D2456D0-D59C-4DD8-A018-16625B64BD86}"/>
              </a:ext>
            </a:extLst>
          </p:cNvPr>
          <p:cNvGraphicFramePr>
            <a:graphicFrameLocks noGrp="1"/>
          </p:cNvGraphicFramePr>
          <p:nvPr/>
        </p:nvGraphicFramePr>
        <p:xfrm>
          <a:off x="500259" y="1636735"/>
          <a:ext cx="4344791" cy="1620000"/>
        </p:xfrm>
        <a:graphic>
          <a:graphicData uri="http://schemas.openxmlformats.org/drawingml/2006/table">
            <a:tbl>
              <a:tblPr/>
              <a:tblGrid>
                <a:gridCol w="828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162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2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구분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내용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회사명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현대엘엔지해운 주식회사</a:t>
                      </a:r>
                      <a:endParaRPr lang="ko-KR" altLang="en-US" sz="800" b="0" i="0" u="none" strike="noStrike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대표이사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이규봉</a:t>
                      </a:r>
                      <a:endParaRPr lang="ko-KR" altLang="en-US" sz="800" b="0" i="0" u="none" strike="noStrike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주요사업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외항 화물 운송업</a:t>
                      </a:r>
                      <a:endParaRPr lang="ko-KR" altLang="en-US" sz="800" b="0" i="0" u="none" strike="noStrike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본사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서울시 중구 세종대로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39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서울상공회의소 회관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층</a:t>
                      </a:r>
                      <a:endParaRPr lang="ko-KR" altLang="en-US" sz="800" b="0" i="0" u="none" strike="noStrike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8919880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설립일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2014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9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800" b="0" i="0" u="none" strike="noStrike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임직원 수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370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명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(2022-09-08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기준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ko-KR" altLang="en-US" sz="800" b="0" i="0" u="none" strike="noStrike"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선대 현황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Owned 6</a:t>
                      </a:r>
                      <a:r>
                        <a:rPr lang="ko-KR" altLang="en-US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척</a:t>
                      </a:r>
                      <a:r>
                        <a:rPr lang="en-US" altLang="ko-KR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BBCHP 3</a:t>
                      </a:r>
                      <a:r>
                        <a:rPr lang="ko-KR" altLang="en-US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척</a:t>
                      </a:r>
                      <a:r>
                        <a:rPr lang="en-US" altLang="ko-KR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Partial Ownership 2</a:t>
                      </a:r>
                      <a:r>
                        <a:rPr lang="ko-KR" altLang="en-US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척</a:t>
                      </a:r>
                      <a:r>
                        <a:rPr lang="en-US" altLang="ko-KR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Pipeline 13</a:t>
                      </a:r>
                      <a:r>
                        <a:rPr lang="ko-KR" altLang="en-US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척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6348756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자본금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50,000,000,000</a:t>
                      </a:r>
                      <a:r>
                        <a:rPr lang="ko-KR" altLang="en-US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원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주식현황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보통주 </a:t>
                      </a:r>
                      <a:r>
                        <a:rPr lang="en-US" altLang="ko-KR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2,000,000</a:t>
                      </a:r>
                      <a:r>
                        <a:rPr lang="ko-KR" altLang="en-US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주 </a:t>
                      </a:r>
                      <a:r>
                        <a:rPr lang="en-US" altLang="ko-KR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/ </a:t>
                      </a:r>
                      <a:r>
                        <a:rPr lang="ko-KR" altLang="en-US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우선주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10,620,771</a:t>
                      </a:r>
                      <a:r>
                        <a:rPr lang="ko-KR" altLang="en-US" sz="800" b="0" i="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주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64" name="Table 2">
            <a:extLst>
              <a:ext uri="{FF2B5EF4-FFF2-40B4-BE49-F238E27FC236}">
                <a16:creationId xmlns:a16="http://schemas.microsoft.com/office/drawing/2014/main" id="{071242CB-B5A2-4FE2-9D42-5F1B0A3E428B}"/>
              </a:ext>
            </a:extLst>
          </p:cNvPr>
          <p:cNvGraphicFramePr>
            <a:graphicFrameLocks noGrp="1"/>
          </p:cNvGraphicFramePr>
          <p:nvPr/>
        </p:nvGraphicFramePr>
        <p:xfrm>
          <a:off x="500259" y="3641068"/>
          <a:ext cx="4338441" cy="2380317"/>
        </p:xfrm>
        <a:graphic>
          <a:graphicData uri="http://schemas.openxmlformats.org/drawingml/2006/table">
            <a:tbl>
              <a:tblPr/>
              <a:tblGrid>
                <a:gridCol w="827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11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545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연도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내용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1990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국내최초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LNG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운항선사 선정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1994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HD UTOPIA, YK SOVERIGN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지분선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)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취항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1995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HJ Pyeongtaek(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지분선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)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취항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1996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HD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GREENPIA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 취항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1999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HD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TECHNOPIA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 취항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2000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HD COSMOPIA, HD AQUAPIA, HD OCEANPIA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취항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2008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HD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ECOPIA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 취항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1769610"/>
                  </a:ext>
                </a:extLst>
              </a:tr>
              <a:tr h="280167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2014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현대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LNG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해운 출범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현대상선으로부터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LNG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사업부 영업양수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)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한국가스공사 셰일가스 운용선사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척 수주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986369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2017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HD PRINCEPIA, HD PEACEPIA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취항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3297970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2018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선박관리 개시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4075144"/>
                  </a:ext>
                </a:extLst>
              </a:tr>
              <a:tr h="16545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2020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HLS AMBER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취항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5266741"/>
                  </a:ext>
                </a:extLst>
              </a:tr>
              <a:tr h="280167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i="0" u="none" strike="noStrike" kern="12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2021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4F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글로벌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Top Tier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파트너와의 계약 및 신조발주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LNGC(Petronas 6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척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, Repsol 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척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), VLGC(E1 3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척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, BGN 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척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j-ea"/>
                          <a:cs typeface="Arial" panose="020B0604020202020204" pitchFamily="34" charset="0"/>
                        </a:rPr>
                        <a:t>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j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496005"/>
                  </a:ext>
                </a:extLst>
              </a:tr>
            </a:tbl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7D78FE77-EAAA-4BDC-9435-D9D514E0CE04}"/>
              </a:ext>
            </a:extLst>
          </p:cNvPr>
          <p:cNvSpPr txBox="1"/>
          <p:nvPr/>
        </p:nvSpPr>
        <p:spPr>
          <a:xfrm>
            <a:off x="503998" y="1440000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[Company Overview]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B3A1B9C-6270-46EC-A7EE-2C815EF9C09F}"/>
              </a:ext>
            </a:extLst>
          </p:cNvPr>
          <p:cNvSpPr txBox="1"/>
          <p:nvPr/>
        </p:nvSpPr>
        <p:spPr>
          <a:xfrm>
            <a:off x="503998" y="3466186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[History]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BF097AE-1D56-4BD0-97F3-E55AC3E8E8F0}"/>
              </a:ext>
            </a:extLst>
          </p:cNvPr>
          <p:cNvSpPr txBox="1"/>
          <p:nvPr/>
        </p:nvSpPr>
        <p:spPr>
          <a:xfrm>
            <a:off x="5060950" y="1440000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[Shareholder Information]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72" name="Text Box 5">
            <a:extLst>
              <a:ext uri="{FF2B5EF4-FFF2-40B4-BE49-F238E27FC236}">
                <a16:creationId xmlns:a16="http://schemas.microsoft.com/office/drawing/2014/main" id="{E2D84001-9C15-4515-BE06-527FB680C4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68789" y="1522678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algn="r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KISLINE,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DART)</a:t>
            </a:r>
          </a:p>
        </p:txBody>
      </p:sp>
      <p:sp>
        <p:nvSpPr>
          <p:cNvPr id="73" name="Text Box 5">
            <a:extLst>
              <a:ext uri="{FF2B5EF4-FFF2-40B4-BE49-F238E27FC236}">
                <a16:creationId xmlns:a16="http://schemas.microsoft.com/office/drawing/2014/main" id="{A8481BAD-CC18-4FDB-BD93-C25663F61E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39187" y="1496044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algn="r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74" name="Text Box 5">
            <a:extLst>
              <a:ext uri="{FF2B5EF4-FFF2-40B4-BE49-F238E27FC236}">
                <a16:creationId xmlns:a16="http://schemas.microsoft.com/office/drawing/2014/main" id="{0AF895EB-5883-4F5D-A3BD-157F4851AA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68789" y="3506498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algn="r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)</a:t>
            </a:r>
          </a:p>
        </p:txBody>
      </p:sp>
      <p:graphicFrame>
        <p:nvGraphicFramePr>
          <p:cNvPr id="77" name="표 76">
            <a:extLst>
              <a:ext uri="{FF2B5EF4-FFF2-40B4-BE49-F238E27FC236}">
                <a16:creationId xmlns:a16="http://schemas.microsoft.com/office/drawing/2014/main" id="{ACDAC08A-64E8-4046-AA19-65210CB52EA2}"/>
              </a:ext>
            </a:extLst>
          </p:cNvPr>
          <p:cNvGraphicFramePr>
            <a:graphicFrameLocks noGrp="1"/>
          </p:cNvGraphicFramePr>
          <p:nvPr/>
        </p:nvGraphicFramePr>
        <p:xfrm>
          <a:off x="5060950" y="1633597"/>
          <a:ext cx="4365857" cy="972000"/>
        </p:xfrm>
        <a:graphic>
          <a:graphicData uri="http://schemas.openxmlformats.org/drawingml/2006/table">
            <a:tbl>
              <a:tblPr/>
              <a:tblGrid>
                <a:gridCol w="949100">
                  <a:extLst>
                    <a:ext uri="{9D8B030D-6E8A-4147-A177-3AD203B41FA5}">
                      <a16:colId xmlns:a16="http://schemas.microsoft.com/office/drawing/2014/main" val="1349039840"/>
                    </a:ext>
                  </a:extLst>
                </a:gridCol>
                <a:gridCol w="1184834">
                  <a:extLst>
                    <a:ext uri="{9D8B030D-6E8A-4147-A177-3AD203B41FA5}">
                      <a16:colId xmlns:a16="http://schemas.microsoft.com/office/drawing/2014/main" val="1624146599"/>
                    </a:ext>
                  </a:extLst>
                </a:gridCol>
                <a:gridCol w="1093004">
                  <a:extLst>
                    <a:ext uri="{9D8B030D-6E8A-4147-A177-3AD203B41FA5}">
                      <a16:colId xmlns:a16="http://schemas.microsoft.com/office/drawing/2014/main" val="2033412478"/>
                    </a:ext>
                  </a:extLst>
                </a:gridCol>
                <a:gridCol w="1138919">
                  <a:extLst>
                    <a:ext uri="{9D8B030D-6E8A-4147-A177-3AD203B41FA5}">
                      <a16:colId xmlns:a16="http://schemas.microsoft.com/office/drawing/2014/main" val="4189994998"/>
                    </a:ext>
                  </a:extLst>
                </a:gridCol>
              </a:tblGrid>
              <a:tr h="16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주주명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주식 종류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소유주식수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지분율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589812"/>
                  </a:ext>
                </a:extLst>
              </a:tr>
              <a:tr h="162000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아이기스원㈜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제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종 상환전환우선주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ko-KR" altLang="en-US" sz="800" b="0" i="0" u="none" strike="noStrike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5,000,000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39.62%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747029"/>
                  </a:ext>
                </a:extLst>
              </a:tr>
              <a:tr h="16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전환우선주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ko-KR" altLang="en-US" sz="800" b="0" i="0" u="none" strike="noStrike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3,000,000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23.77%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133003"/>
                  </a:ext>
                </a:extLst>
              </a:tr>
              <a:tr h="16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보통주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2,000,000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15.85%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197374"/>
                  </a:ext>
                </a:extLst>
              </a:tr>
              <a:tr h="16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포세이돈</a:t>
                      </a:r>
                      <a:r>
                        <a:rPr lang="en-US" altLang="ko-KR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en-US" altLang="ko-KR" sz="6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6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</a:t>
                      </a:r>
                      <a:r>
                        <a:rPr lang="en-US" altLang="ko-KR" sz="6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ko-KR" altLang="en-US" sz="600" b="1" i="0" u="none" strike="noStrike">
                        <a:solidFill>
                          <a:srgbClr val="00338D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제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종 상환전환우선주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2,620,771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20.77%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9025619"/>
                  </a:ext>
                </a:extLst>
              </a:tr>
              <a:tr h="162000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12,620,771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100.0%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914310"/>
                  </a:ext>
                </a:extLst>
              </a:tr>
            </a:tbl>
          </a:graphicData>
        </a:graphic>
      </p:graphicFrame>
      <p:sp>
        <p:nvSpPr>
          <p:cNvPr id="176" name="TextBox 175">
            <a:extLst>
              <a:ext uri="{FF2B5EF4-FFF2-40B4-BE49-F238E27FC236}">
                <a16:creationId xmlns:a16="http://schemas.microsoft.com/office/drawing/2014/main" id="{F96C25B3-5B2F-4CF2-8236-AC5E46391297}"/>
              </a:ext>
            </a:extLst>
          </p:cNvPr>
          <p:cNvSpPr txBox="1"/>
          <p:nvPr/>
        </p:nvSpPr>
        <p:spPr>
          <a:xfrm>
            <a:off x="5021301" y="2640927"/>
            <a:ext cx="4356100" cy="34881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200"/>
              </a:spcAft>
            </a:pPr>
            <a:r>
              <a:rPr lang="en-US" altLang="ko-KR" sz="700" i="1">
                <a:solidFill>
                  <a:schemeClr val="tx2"/>
                </a:solidFill>
                <a:latin typeface="+mn-ea"/>
              </a:rPr>
              <a:t>(*1)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의결권 보유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누적적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비참가적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배당 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2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순위</a:t>
            </a:r>
            <a:endParaRPr lang="en-US" altLang="ko-KR" sz="700" i="1">
              <a:solidFill>
                <a:schemeClr val="tx2"/>
              </a:solidFill>
              <a:latin typeface="+mn-ea"/>
            </a:endParaRPr>
          </a:p>
          <a:p>
            <a:pPr>
              <a:spcAft>
                <a:spcPts val="200"/>
              </a:spcAft>
            </a:pPr>
            <a:r>
              <a:rPr lang="en-US" altLang="ko-KR" sz="700" i="1">
                <a:solidFill>
                  <a:schemeClr val="tx2"/>
                </a:solidFill>
                <a:latin typeface="+mn-ea"/>
              </a:rPr>
              <a:t>(*2)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의결권 보유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누적적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참가적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배당 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3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순위</a:t>
            </a:r>
            <a:endParaRPr lang="en-US" altLang="ko-KR" sz="700" i="1">
              <a:solidFill>
                <a:schemeClr val="tx2"/>
              </a:solidFill>
              <a:latin typeface="+mn-ea"/>
            </a:endParaRPr>
          </a:p>
          <a:p>
            <a:pPr>
              <a:spcAft>
                <a:spcPts val="200"/>
              </a:spcAft>
            </a:pPr>
            <a:r>
              <a:rPr lang="en-US" altLang="ko-KR" sz="700" i="1">
                <a:solidFill>
                  <a:schemeClr val="tx2"/>
                </a:solidFill>
                <a:latin typeface="+mn-ea"/>
              </a:rPr>
              <a:t>(*3)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의결권 보유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누적적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참가적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배당 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1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순위</a:t>
            </a:r>
            <a:endParaRPr lang="en-US" altLang="ko-KR" sz="700" i="1">
              <a:solidFill>
                <a:schemeClr val="tx2"/>
              </a:solidFill>
              <a:latin typeface="+mn-ea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CBC9AD5-3B76-48A9-98F5-D3CFCA1A5F40}"/>
              </a:ext>
            </a:extLst>
          </p:cNvPr>
          <p:cNvSpPr txBox="1"/>
          <p:nvPr/>
        </p:nvSpPr>
        <p:spPr>
          <a:xfrm>
            <a:off x="5060950" y="3180461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[Organization]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71" name="Rounded Rectangle 117">
            <a:extLst>
              <a:ext uri="{FF2B5EF4-FFF2-40B4-BE49-F238E27FC236}">
                <a16:creationId xmlns:a16="http://schemas.microsoft.com/office/drawing/2014/main" id="{495DEFFE-D0BC-41FD-A8DF-2E287241CCAE}"/>
              </a:ext>
            </a:extLst>
          </p:cNvPr>
          <p:cNvSpPr/>
          <p:nvPr/>
        </p:nvSpPr>
        <p:spPr bwMode="auto">
          <a:xfrm>
            <a:off x="6596906" y="3425694"/>
            <a:ext cx="961310" cy="180000"/>
          </a:xfrm>
          <a:prstGeom prst="roundRect">
            <a:avLst>
              <a:gd name="adj" fmla="val 0"/>
            </a:avLst>
          </a:prstGeom>
          <a:solidFill>
            <a:srgbClr val="00338D"/>
          </a:solidFill>
          <a:ln w="6350" cap="flat" cmpd="sng" algn="ctr">
            <a:solidFill>
              <a:srgbClr val="00338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rtlCol="0" anchor="ctr" anchorCtr="0"/>
          <a:lstStyle/>
          <a:p>
            <a:pPr algn="ctr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이사회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Rounded Rectangle 117">
            <a:extLst>
              <a:ext uri="{FF2B5EF4-FFF2-40B4-BE49-F238E27FC236}">
                <a16:creationId xmlns:a16="http://schemas.microsoft.com/office/drawing/2014/main" id="{40CFBA83-5E6C-4E02-9DC2-AD450575480A}"/>
              </a:ext>
            </a:extLst>
          </p:cNvPr>
          <p:cNvSpPr/>
          <p:nvPr/>
        </p:nvSpPr>
        <p:spPr bwMode="auto">
          <a:xfrm>
            <a:off x="6596906" y="3652589"/>
            <a:ext cx="961310" cy="180000"/>
          </a:xfrm>
          <a:prstGeom prst="roundRect">
            <a:avLst>
              <a:gd name="adj" fmla="val 0"/>
            </a:avLst>
          </a:prstGeom>
          <a:solidFill>
            <a:srgbClr val="00338D"/>
          </a:solidFill>
          <a:ln w="6350" cap="flat" cmpd="sng" algn="ctr">
            <a:solidFill>
              <a:srgbClr val="00338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rtlCol="0" anchor="ctr" anchorCtr="0"/>
          <a:lstStyle/>
          <a:p>
            <a:pPr algn="ctr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대표집행임원</a:t>
            </a: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</a:p>
        </p:txBody>
      </p:sp>
      <p:sp>
        <p:nvSpPr>
          <p:cNvPr id="76" name="Rounded Rectangle 117">
            <a:extLst>
              <a:ext uri="{FF2B5EF4-FFF2-40B4-BE49-F238E27FC236}">
                <a16:creationId xmlns:a16="http://schemas.microsoft.com/office/drawing/2014/main" id="{C8E621C6-EDDE-458C-93C8-D25EFE839296}"/>
              </a:ext>
            </a:extLst>
          </p:cNvPr>
          <p:cNvSpPr/>
          <p:nvPr/>
        </p:nvSpPr>
        <p:spPr bwMode="auto">
          <a:xfrm>
            <a:off x="7922233" y="3732239"/>
            <a:ext cx="961310" cy="180000"/>
          </a:xfrm>
          <a:prstGeom prst="roundRect">
            <a:avLst>
              <a:gd name="adj" fmla="val 0"/>
            </a:avLst>
          </a:prstGeom>
          <a:solidFill>
            <a:srgbClr val="00338D"/>
          </a:solidFill>
          <a:ln w="6350" cap="flat" cmpd="sng" algn="ctr">
            <a:solidFill>
              <a:srgbClr val="00338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rtlCol="0" anchor="ctr" anchorCtr="0"/>
          <a:lstStyle/>
          <a:p>
            <a:pPr algn="ctr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투자심의위원회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Rounded Rectangle 117">
            <a:extLst>
              <a:ext uri="{FF2B5EF4-FFF2-40B4-BE49-F238E27FC236}">
                <a16:creationId xmlns:a16="http://schemas.microsoft.com/office/drawing/2014/main" id="{1BD071EF-7C83-4DB7-BA89-2B590CC3F024}"/>
              </a:ext>
            </a:extLst>
          </p:cNvPr>
          <p:cNvSpPr/>
          <p:nvPr/>
        </p:nvSpPr>
        <p:spPr bwMode="auto">
          <a:xfrm>
            <a:off x="5419520" y="4282590"/>
            <a:ext cx="900000" cy="180000"/>
          </a:xfrm>
          <a:prstGeom prst="roundRect">
            <a:avLst>
              <a:gd name="adj" fmla="val 0"/>
            </a:avLst>
          </a:prstGeom>
          <a:solidFill>
            <a:srgbClr val="0091DA"/>
          </a:solidFill>
          <a:ln w="6350" cap="flat" cmpd="sng" algn="ctr">
            <a:solidFill>
              <a:srgbClr val="00338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rtlCol="0" anchor="ctr" anchorCtr="0"/>
          <a:lstStyle/>
          <a:p>
            <a:pPr algn="ctr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사업본부</a:t>
            </a: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</a:p>
        </p:txBody>
      </p:sp>
      <p:sp>
        <p:nvSpPr>
          <p:cNvPr id="84" name="Rounded Rectangle 117">
            <a:extLst>
              <a:ext uri="{FF2B5EF4-FFF2-40B4-BE49-F238E27FC236}">
                <a16:creationId xmlns:a16="http://schemas.microsoft.com/office/drawing/2014/main" id="{9190FC10-4748-43E5-8CFC-89DDBAC7113D}"/>
              </a:ext>
            </a:extLst>
          </p:cNvPr>
          <p:cNvSpPr/>
          <p:nvPr/>
        </p:nvSpPr>
        <p:spPr bwMode="auto">
          <a:xfrm>
            <a:off x="6627657" y="4282590"/>
            <a:ext cx="900000" cy="180000"/>
          </a:xfrm>
          <a:prstGeom prst="roundRect">
            <a:avLst>
              <a:gd name="adj" fmla="val 0"/>
            </a:avLst>
          </a:prstGeom>
          <a:solidFill>
            <a:srgbClr val="0091DA"/>
          </a:solidFill>
          <a:ln w="6350" cap="flat" cmpd="sng" algn="ctr">
            <a:solidFill>
              <a:srgbClr val="00338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rtlCol="0" anchor="ctr" anchorCtr="0"/>
          <a:lstStyle/>
          <a:p>
            <a:pPr algn="ctr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해사본부</a:t>
            </a: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</a:p>
        </p:txBody>
      </p:sp>
      <p:sp>
        <p:nvSpPr>
          <p:cNvPr id="85" name="Rounded Rectangle 117">
            <a:extLst>
              <a:ext uri="{FF2B5EF4-FFF2-40B4-BE49-F238E27FC236}">
                <a16:creationId xmlns:a16="http://schemas.microsoft.com/office/drawing/2014/main" id="{631574BB-5A63-4BCC-AACC-252B6EED7F2F}"/>
              </a:ext>
            </a:extLst>
          </p:cNvPr>
          <p:cNvSpPr/>
          <p:nvPr/>
        </p:nvSpPr>
        <p:spPr bwMode="auto">
          <a:xfrm>
            <a:off x="8226531" y="4282590"/>
            <a:ext cx="900000" cy="180000"/>
          </a:xfrm>
          <a:prstGeom prst="roundRect">
            <a:avLst>
              <a:gd name="adj" fmla="val 0"/>
            </a:avLst>
          </a:prstGeom>
          <a:solidFill>
            <a:srgbClr val="0091DA"/>
          </a:solidFill>
          <a:ln w="6350" cap="flat" cmpd="sng" algn="ctr">
            <a:solidFill>
              <a:srgbClr val="00338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rtlCol="0" anchor="ctr" anchorCtr="0"/>
          <a:lstStyle/>
          <a:p>
            <a:pPr algn="ctr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경영관리본부</a:t>
            </a: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</a:p>
        </p:txBody>
      </p:sp>
      <p:sp>
        <p:nvSpPr>
          <p:cNvPr id="86" name="Rounded Rectangle 117">
            <a:extLst>
              <a:ext uri="{FF2B5EF4-FFF2-40B4-BE49-F238E27FC236}">
                <a16:creationId xmlns:a16="http://schemas.microsoft.com/office/drawing/2014/main" id="{C27B30BE-4587-41B2-87B5-2200D830E024}"/>
              </a:ext>
            </a:extLst>
          </p:cNvPr>
          <p:cNvSpPr/>
          <p:nvPr/>
        </p:nvSpPr>
        <p:spPr bwMode="auto">
          <a:xfrm>
            <a:off x="5573689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eaVert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사업전략팀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Rounded Rectangle 117">
            <a:extLst>
              <a:ext uri="{FF2B5EF4-FFF2-40B4-BE49-F238E27FC236}">
                <a16:creationId xmlns:a16="http://schemas.microsoft.com/office/drawing/2014/main" id="{212FEB71-C2DD-4B47-9F2F-184049A66AB0}"/>
              </a:ext>
            </a:extLst>
          </p:cNvPr>
          <p:cNvSpPr/>
          <p:nvPr/>
        </p:nvSpPr>
        <p:spPr bwMode="auto">
          <a:xfrm>
            <a:off x="5972537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eaVert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사업운영팀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Rounded Rectangle 117">
            <a:extLst>
              <a:ext uri="{FF2B5EF4-FFF2-40B4-BE49-F238E27FC236}">
                <a16:creationId xmlns:a16="http://schemas.microsoft.com/office/drawing/2014/main" id="{CA303AC1-1D95-4897-8C4B-F65B7F772109}"/>
              </a:ext>
            </a:extLst>
          </p:cNvPr>
          <p:cNvSpPr/>
          <p:nvPr/>
        </p:nvSpPr>
        <p:spPr bwMode="auto">
          <a:xfrm>
            <a:off x="6371385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eaVert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선박관리팀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Rounded Rectangle 117">
            <a:extLst>
              <a:ext uri="{FF2B5EF4-FFF2-40B4-BE49-F238E27FC236}">
                <a16:creationId xmlns:a16="http://schemas.microsoft.com/office/drawing/2014/main" id="{2080BB91-EA66-4F0F-BD49-0EDF562127D7}"/>
              </a:ext>
            </a:extLst>
          </p:cNvPr>
          <p:cNvSpPr/>
          <p:nvPr/>
        </p:nvSpPr>
        <p:spPr bwMode="auto">
          <a:xfrm>
            <a:off x="6770233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eaVert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운항관리팀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Rounded Rectangle 117">
            <a:extLst>
              <a:ext uri="{FF2B5EF4-FFF2-40B4-BE49-F238E27FC236}">
                <a16:creationId xmlns:a16="http://schemas.microsoft.com/office/drawing/2014/main" id="{C89AE72A-9014-4CD8-885A-71692C576067}"/>
              </a:ext>
            </a:extLst>
          </p:cNvPr>
          <p:cNvSpPr/>
          <p:nvPr/>
        </p:nvSpPr>
        <p:spPr bwMode="auto">
          <a:xfrm>
            <a:off x="7169081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eaVert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해무팀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Rounded Rectangle 117">
            <a:extLst>
              <a:ext uri="{FF2B5EF4-FFF2-40B4-BE49-F238E27FC236}">
                <a16:creationId xmlns:a16="http://schemas.microsoft.com/office/drawing/2014/main" id="{3254C805-8DE6-4498-BE92-837763C85852}"/>
              </a:ext>
            </a:extLst>
          </p:cNvPr>
          <p:cNvSpPr/>
          <p:nvPr/>
        </p:nvSpPr>
        <p:spPr bwMode="auto">
          <a:xfrm>
            <a:off x="7567929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eaVert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시스템관리팀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Rounded Rectangle 117">
            <a:extLst>
              <a:ext uri="{FF2B5EF4-FFF2-40B4-BE49-F238E27FC236}">
                <a16:creationId xmlns:a16="http://schemas.microsoft.com/office/drawing/2014/main" id="{04F30A1F-53B9-4BFF-978C-7545AACB6D6F}"/>
              </a:ext>
            </a:extLst>
          </p:cNvPr>
          <p:cNvSpPr/>
          <p:nvPr/>
        </p:nvSpPr>
        <p:spPr bwMode="auto">
          <a:xfrm>
            <a:off x="8365625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eaVert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재무팀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Rounded Rectangle 117">
            <a:extLst>
              <a:ext uri="{FF2B5EF4-FFF2-40B4-BE49-F238E27FC236}">
                <a16:creationId xmlns:a16="http://schemas.microsoft.com/office/drawing/2014/main" id="{0CFD302C-E6B4-49A5-B012-4C8347BB61E3}"/>
              </a:ext>
            </a:extLst>
          </p:cNvPr>
          <p:cNvSpPr/>
          <p:nvPr/>
        </p:nvSpPr>
        <p:spPr bwMode="auto">
          <a:xfrm>
            <a:off x="8764473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eaVert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경영기획팀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Rounded Rectangle 117">
            <a:extLst>
              <a:ext uri="{FF2B5EF4-FFF2-40B4-BE49-F238E27FC236}">
                <a16:creationId xmlns:a16="http://schemas.microsoft.com/office/drawing/2014/main" id="{1FFBBAA8-507D-4CA6-A0DE-F865C8E1F6C1}"/>
              </a:ext>
            </a:extLst>
          </p:cNvPr>
          <p:cNvSpPr/>
          <p:nvPr/>
        </p:nvSpPr>
        <p:spPr bwMode="auto">
          <a:xfrm>
            <a:off x="8111082" y="3421255"/>
            <a:ext cx="961310" cy="180000"/>
          </a:xfrm>
          <a:prstGeom prst="roundRect">
            <a:avLst>
              <a:gd name="adj" fmla="val 0"/>
            </a:avLst>
          </a:prstGeom>
          <a:solidFill>
            <a:srgbClr val="00338D"/>
          </a:solidFill>
          <a:ln w="6350" cap="flat" cmpd="sng" algn="ctr">
            <a:solidFill>
              <a:srgbClr val="00338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rtlCol="0" anchor="ctr" anchorCtr="0"/>
          <a:lstStyle/>
          <a:p>
            <a:pPr algn="ctr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해상직원</a:t>
            </a: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(318)</a:t>
            </a:r>
          </a:p>
        </p:txBody>
      </p: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id="{A0676A04-1C89-43F2-A4F0-35FD306E8872}"/>
              </a:ext>
            </a:extLst>
          </p:cNvPr>
          <p:cNvCxnSpPr>
            <a:cxnSpLocks/>
            <a:stCxn id="71" idx="2"/>
            <a:endCxn id="75" idx="0"/>
          </p:cNvCxnSpPr>
          <p:nvPr/>
        </p:nvCxnSpPr>
        <p:spPr>
          <a:xfrm>
            <a:off x="7077561" y="3605694"/>
            <a:ext cx="0" cy="4689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연결선: 꺾임 110">
            <a:extLst>
              <a:ext uri="{FF2B5EF4-FFF2-40B4-BE49-F238E27FC236}">
                <a16:creationId xmlns:a16="http://schemas.microsoft.com/office/drawing/2014/main" id="{F1A64C9F-8059-4196-B612-2D41C40E264F}"/>
              </a:ext>
            </a:extLst>
          </p:cNvPr>
          <p:cNvCxnSpPr>
            <a:cxnSpLocks/>
            <a:endCxn id="76" idx="1"/>
          </p:cNvCxnSpPr>
          <p:nvPr/>
        </p:nvCxnSpPr>
        <p:spPr>
          <a:xfrm flipV="1">
            <a:off x="7077560" y="3822239"/>
            <a:ext cx="844673" cy="102435"/>
          </a:xfrm>
          <a:prstGeom prst="bentConnector3">
            <a:avLst>
              <a:gd name="adj1" fmla="val 69683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연결선: 꺾임 111">
            <a:extLst>
              <a:ext uri="{FF2B5EF4-FFF2-40B4-BE49-F238E27FC236}">
                <a16:creationId xmlns:a16="http://schemas.microsoft.com/office/drawing/2014/main" id="{8DA0C445-2E27-4E35-B524-265DCE49F8AB}"/>
              </a:ext>
            </a:extLst>
          </p:cNvPr>
          <p:cNvCxnSpPr>
            <a:cxnSpLocks/>
            <a:stCxn id="75" idx="2"/>
            <a:endCxn id="82" idx="0"/>
          </p:cNvCxnSpPr>
          <p:nvPr/>
        </p:nvCxnSpPr>
        <p:spPr>
          <a:xfrm rot="5400000">
            <a:off x="6248541" y="3453569"/>
            <a:ext cx="450001" cy="1208041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연결선: 꺾임 112">
            <a:extLst>
              <a:ext uri="{FF2B5EF4-FFF2-40B4-BE49-F238E27FC236}">
                <a16:creationId xmlns:a16="http://schemas.microsoft.com/office/drawing/2014/main" id="{9980BA34-12CA-47D2-9ABF-94E7EC1F8B51}"/>
              </a:ext>
            </a:extLst>
          </p:cNvPr>
          <p:cNvCxnSpPr>
            <a:cxnSpLocks/>
            <a:stCxn id="75" idx="2"/>
            <a:endCxn id="84" idx="0"/>
          </p:cNvCxnSpPr>
          <p:nvPr/>
        </p:nvCxnSpPr>
        <p:spPr>
          <a:xfrm rot="16200000" flipH="1">
            <a:off x="6852609" y="4057541"/>
            <a:ext cx="450001" cy="96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연결선: 꺾임 113">
            <a:extLst>
              <a:ext uri="{FF2B5EF4-FFF2-40B4-BE49-F238E27FC236}">
                <a16:creationId xmlns:a16="http://schemas.microsoft.com/office/drawing/2014/main" id="{1575ACDA-2B4D-481B-ACB6-889C52288AB5}"/>
              </a:ext>
            </a:extLst>
          </p:cNvPr>
          <p:cNvCxnSpPr>
            <a:cxnSpLocks/>
            <a:stCxn id="75" idx="2"/>
            <a:endCxn id="85" idx="0"/>
          </p:cNvCxnSpPr>
          <p:nvPr/>
        </p:nvCxnSpPr>
        <p:spPr>
          <a:xfrm rot="16200000" flipH="1">
            <a:off x="7652046" y="3258104"/>
            <a:ext cx="450001" cy="1598970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ounded Rectangle 117">
            <a:extLst>
              <a:ext uri="{FF2B5EF4-FFF2-40B4-BE49-F238E27FC236}">
                <a16:creationId xmlns:a16="http://schemas.microsoft.com/office/drawing/2014/main" id="{A52E88D8-6A8A-404A-89CB-A80B731D0F6C}"/>
              </a:ext>
            </a:extLst>
          </p:cNvPr>
          <p:cNvSpPr/>
          <p:nvPr/>
        </p:nvSpPr>
        <p:spPr bwMode="auto">
          <a:xfrm>
            <a:off x="5573689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83E69864-5344-4976-A880-85E39E58A101}"/>
              </a:ext>
            </a:extLst>
          </p:cNvPr>
          <p:cNvSpPr/>
          <p:nvPr/>
        </p:nvSpPr>
        <p:spPr bwMode="auto">
          <a:xfrm>
            <a:off x="5972537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119" name="Rounded Rectangle 117">
            <a:extLst>
              <a:ext uri="{FF2B5EF4-FFF2-40B4-BE49-F238E27FC236}">
                <a16:creationId xmlns:a16="http://schemas.microsoft.com/office/drawing/2014/main" id="{313BB0B4-2CD1-4884-8F27-2310AA357B81}"/>
              </a:ext>
            </a:extLst>
          </p:cNvPr>
          <p:cNvSpPr/>
          <p:nvPr/>
        </p:nvSpPr>
        <p:spPr bwMode="auto">
          <a:xfrm>
            <a:off x="6371385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ctr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</a:p>
        </p:txBody>
      </p:sp>
      <p:sp>
        <p:nvSpPr>
          <p:cNvPr id="120" name="Rounded Rectangle 117">
            <a:extLst>
              <a:ext uri="{FF2B5EF4-FFF2-40B4-BE49-F238E27FC236}">
                <a16:creationId xmlns:a16="http://schemas.microsoft.com/office/drawing/2014/main" id="{EDCC3854-33CD-4112-AC1C-19E3536B32B8}"/>
              </a:ext>
            </a:extLst>
          </p:cNvPr>
          <p:cNvSpPr/>
          <p:nvPr/>
        </p:nvSpPr>
        <p:spPr bwMode="auto">
          <a:xfrm>
            <a:off x="6770233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21" name="Rounded Rectangle 117">
            <a:extLst>
              <a:ext uri="{FF2B5EF4-FFF2-40B4-BE49-F238E27FC236}">
                <a16:creationId xmlns:a16="http://schemas.microsoft.com/office/drawing/2014/main" id="{3A3F4F7A-A86F-45D7-8EDC-CC008DCA08AA}"/>
              </a:ext>
            </a:extLst>
          </p:cNvPr>
          <p:cNvSpPr/>
          <p:nvPr/>
        </p:nvSpPr>
        <p:spPr bwMode="auto">
          <a:xfrm>
            <a:off x="7169081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22" name="Rounded Rectangle 117">
            <a:extLst>
              <a:ext uri="{FF2B5EF4-FFF2-40B4-BE49-F238E27FC236}">
                <a16:creationId xmlns:a16="http://schemas.microsoft.com/office/drawing/2014/main" id="{F291BA79-BB85-48AE-9C52-AD7B9FA3467B}"/>
              </a:ext>
            </a:extLst>
          </p:cNvPr>
          <p:cNvSpPr/>
          <p:nvPr/>
        </p:nvSpPr>
        <p:spPr bwMode="auto">
          <a:xfrm>
            <a:off x="7567929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23" name="Rounded Rectangle 117">
            <a:extLst>
              <a:ext uri="{FF2B5EF4-FFF2-40B4-BE49-F238E27FC236}">
                <a16:creationId xmlns:a16="http://schemas.microsoft.com/office/drawing/2014/main" id="{39DA93F7-5B20-45F7-A016-F3D64CEF3035}"/>
              </a:ext>
            </a:extLst>
          </p:cNvPr>
          <p:cNvSpPr/>
          <p:nvPr/>
        </p:nvSpPr>
        <p:spPr bwMode="auto">
          <a:xfrm>
            <a:off x="8365625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24" name="Rounded Rectangle 117">
            <a:extLst>
              <a:ext uri="{FF2B5EF4-FFF2-40B4-BE49-F238E27FC236}">
                <a16:creationId xmlns:a16="http://schemas.microsoft.com/office/drawing/2014/main" id="{422FEF65-3A07-4144-86D9-BCD445951690}"/>
              </a:ext>
            </a:extLst>
          </p:cNvPr>
          <p:cNvSpPr/>
          <p:nvPr/>
        </p:nvSpPr>
        <p:spPr bwMode="auto">
          <a:xfrm>
            <a:off x="8764473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cxnSp>
        <p:nvCxnSpPr>
          <p:cNvPr id="127" name="연결선: 꺾임 126">
            <a:extLst>
              <a:ext uri="{FF2B5EF4-FFF2-40B4-BE49-F238E27FC236}">
                <a16:creationId xmlns:a16="http://schemas.microsoft.com/office/drawing/2014/main" id="{590A7988-06FD-48AC-8EA2-C3BAD867165A}"/>
              </a:ext>
            </a:extLst>
          </p:cNvPr>
          <p:cNvCxnSpPr>
            <a:cxnSpLocks/>
            <a:stCxn id="82" idx="2"/>
            <a:endCxn id="91" idx="0"/>
          </p:cNvCxnSpPr>
          <p:nvPr/>
        </p:nvCxnSpPr>
        <p:spPr>
          <a:xfrm rot="16200000" flipH="1">
            <a:off x="5833697" y="4498412"/>
            <a:ext cx="282663" cy="211017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연결선: 꺾임 129">
            <a:extLst>
              <a:ext uri="{FF2B5EF4-FFF2-40B4-BE49-F238E27FC236}">
                <a16:creationId xmlns:a16="http://schemas.microsoft.com/office/drawing/2014/main" id="{5AB5B098-D368-4E90-8E0F-BFD1037A3EEE}"/>
              </a:ext>
            </a:extLst>
          </p:cNvPr>
          <p:cNvCxnSpPr>
            <a:cxnSpLocks/>
            <a:stCxn id="84" idx="2"/>
            <a:endCxn id="93" idx="0"/>
          </p:cNvCxnSpPr>
          <p:nvPr/>
        </p:nvCxnSpPr>
        <p:spPr>
          <a:xfrm rot="5400000">
            <a:off x="6637190" y="4304785"/>
            <a:ext cx="282663" cy="598272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연결선: 꺾임 130">
            <a:extLst>
              <a:ext uri="{FF2B5EF4-FFF2-40B4-BE49-F238E27FC236}">
                <a16:creationId xmlns:a16="http://schemas.microsoft.com/office/drawing/2014/main" id="{33E13831-D507-4B1E-B33F-A5D9EAD3234E}"/>
              </a:ext>
            </a:extLst>
          </p:cNvPr>
          <p:cNvCxnSpPr>
            <a:cxnSpLocks/>
            <a:stCxn id="84" idx="2"/>
            <a:endCxn id="94" idx="0"/>
          </p:cNvCxnSpPr>
          <p:nvPr/>
        </p:nvCxnSpPr>
        <p:spPr>
          <a:xfrm rot="5400000">
            <a:off x="6836614" y="4504209"/>
            <a:ext cx="282663" cy="199424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연결선: 꺾임 132">
            <a:extLst>
              <a:ext uri="{FF2B5EF4-FFF2-40B4-BE49-F238E27FC236}">
                <a16:creationId xmlns:a16="http://schemas.microsoft.com/office/drawing/2014/main" id="{0D590B6B-0D21-4B84-8B95-D839E6F9A94A}"/>
              </a:ext>
            </a:extLst>
          </p:cNvPr>
          <p:cNvCxnSpPr>
            <a:cxnSpLocks/>
            <a:stCxn id="84" idx="2"/>
            <a:endCxn id="96" idx="0"/>
          </p:cNvCxnSpPr>
          <p:nvPr/>
        </p:nvCxnSpPr>
        <p:spPr>
          <a:xfrm rot="16200000" flipH="1">
            <a:off x="7036038" y="4504209"/>
            <a:ext cx="282663" cy="199424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연결선: 꺾임 135">
            <a:extLst>
              <a:ext uri="{FF2B5EF4-FFF2-40B4-BE49-F238E27FC236}">
                <a16:creationId xmlns:a16="http://schemas.microsoft.com/office/drawing/2014/main" id="{0EA5DC5D-CE1F-4F9A-9D15-3CF99DAF69D4}"/>
              </a:ext>
            </a:extLst>
          </p:cNvPr>
          <p:cNvCxnSpPr>
            <a:cxnSpLocks/>
            <a:stCxn id="84" idx="2"/>
            <a:endCxn id="97" idx="0"/>
          </p:cNvCxnSpPr>
          <p:nvPr/>
        </p:nvCxnSpPr>
        <p:spPr>
          <a:xfrm rot="16200000" flipH="1">
            <a:off x="7235462" y="4304785"/>
            <a:ext cx="282663" cy="598272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연결선: 꺾임 137">
            <a:extLst>
              <a:ext uri="{FF2B5EF4-FFF2-40B4-BE49-F238E27FC236}">
                <a16:creationId xmlns:a16="http://schemas.microsoft.com/office/drawing/2014/main" id="{E4135534-127E-4BF6-AD6D-9BAE4ED7B445}"/>
              </a:ext>
            </a:extLst>
          </p:cNvPr>
          <p:cNvCxnSpPr>
            <a:cxnSpLocks/>
            <a:stCxn id="85" idx="2"/>
            <a:endCxn id="104" idx="0"/>
          </p:cNvCxnSpPr>
          <p:nvPr/>
        </p:nvCxnSpPr>
        <p:spPr>
          <a:xfrm rot="5400000">
            <a:off x="8433747" y="4502468"/>
            <a:ext cx="282663" cy="202906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연결선: 꺾임 138">
            <a:extLst>
              <a:ext uri="{FF2B5EF4-FFF2-40B4-BE49-F238E27FC236}">
                <a16:creationId xmlns:a16="http://schemas.microsoft.com/office/drawing/2014/main" id="{90A87531-48D6-4E11-8000-BB7E94FBC6ED}"/>
              </a:ext>
            </a:extLst>
          </p:cNvPr>
          <p:cNvCxnSpPr>
            <a:cxnSpLocks/>
            <a:stCxn id="85" idx="2"/>
            <a:endCxn id="105" idx="0"/>
          </p:cNvCxnSpPr>
          <p:nvPr/>
        </p:nvCxnSpPr>
        <p:spPr>
          <a:xfrm rot="16200000" flipH="1">
            <a:off x="8633171" y="4505950"/>
            <a:ext cx="282663" cy="195942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 Box 5">
            <a:extLst>
              <a:ext uri="{FF2B5EF4-FFF2-40B4-BE49-F238E27FC236}">
                <a16:creationId xmlns:a16="http://schemas.microsoft.com/office/drawing/2014/main" id="{527CAAEE-12A5-4821-96D4-3573475B3A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0950" y="3409531"/>
            <a:ext cx="1330201" cy="323165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" indent="-36000" defTabSz="825475" eaLnBrk="0" hangingPunct="0">
              <a:buFont typeface="Wingdings" panose="05000000000000000000" pitchFamily="2" charset="2"/>
              <a:buChar char="§"/>
              <a:tabLst>
                <a:tab pos="484966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본부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10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팀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" indent="-36000" defTabSz="825475" eaLnBrk="0" hangingPunct="0">
              <a:buFont typeface="Wingdings" panose="05000000000000000000" pitchFamily="2" charset="2"/>
              <a:buChar char="§"/>
              <a:tabLst>
                <a:tab pos="484966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총 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52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명 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해상직원 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318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명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6000" indent="-36000" defTabSz="825475" eaLnBrk="0" hangingPunct="0">
              <a:buFont typeface="Wingdings" panose="05000000000000000000" pitchFamily="2" charset="2"/>
              <a:buChar char="§"/>
              <a:tabLst>
                <a:tab pos="484966" algn="l"/>
              </a:tabLst>
            </a:pP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등기임원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8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명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(*4)</a:t>
            </a:r>
          </a:p>
        </p:txBody>
      </p:sp>
      <p:sp>
        <p:nvSpPr>
          <p:cNvPr id="142" name="Rounded Rectangle 117">
            <a:extLst>
              <a:ext uri="{FF2B5EF4-FFF2-40B4-BE49-F238E27FC236}">
                <a16:creationId xmlns:a16="http://schemas.microsoft.com/office/drawing/2014/main" id="{9658C70F-864E-4123-9E8B-A50FAED50F94}"/>
              </a:ext>
            </a:extLst>
          </p:cNvPr>
          <p:cNvSpPr/>
          <p:nvPr/>
        </p:nvSpPr>
        <p:spPr bwMode="auto">
          <a:xfrm>
            <a:off x="9163323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eaVert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투자전략팀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" name="Rounded Rectangle 117">
            <a:extLst>
              <a:ext uri="{FF2B5EF4-FFF2-40B4-BE49-F238E27FC236}">
                <a16:creationId xmlns:a16="http://schemas.microsoft.com/office/drawing/2014/main" id="{6FDC9935-8AF7-4B2E-9B6B-FC7FF9DAFD66}"/>
              </a:ext>
            </a:extLst>
          </p:cNvPr>
          <p:cNvSpPr/>
          <p:nvPr/>
        </p:nvSpPr>
        <p:spPr bwMode="auto">
          <a:xfrm>
            <a:off x="9163323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cxnSp>
        <p:nvCxnSpPr>
          <p:cNvPr id="144" name="연결선: 꺾임 143">
            <a:extLst>
              <a:ext uri="{FF2B5EF4-FFF2-40B4-BE49-F238E27FC236}">
                <a16:creationId xmlns:a16="http://schemas.microsoft.com/office/drawing/2014/main" id="{F4247024-6890-4850-8B6B-8CC6CAD11215}"/>
              </a:ext>
            </a:extLst>
          </p:cNvPr>
          <p:cNvCxnSpPr>
            <a:cxnSpLocks/>
            <a:stCxn id="85" idx="2"/>
            <a:endCxn id="142" idx="0"/>
          </p:cNvCxnSpPr>
          <p:nvPr/>
        </p:nvCxnSpPr>
        <p:spPr>
          <a:xfrm rot="16200000" flipH="1">
            <a:off x="8832596" y="4306525"/>
            <a:ext cx="282663" cy="594792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연결선: 꺾임 149">
            <a:extLst>
              <a:ext uri="{FF2B5EF4-FFF2-40B4-BE49-F238E27FC236}">
                <a16:creationId xmlns:a16="http://schemas.microsoft.com/office/drawing/2014/main" id="{439CA576-AE1F-42C5-A071-3241CE680D50}"/>
              </a:ext>
            </a:extLst>
          </p:cNvPr>
          <p:cNvCxnSpPr>
            <a:cxnSpLocks/>
            <a:stCxn id="82" idx="2"/>
            <a:endCxn id="86" idx="0"/>
          </p:cNvCxnSpPr>
          <p:nvPr/>
        </p:nvCxnSpPr>
        <p:spPr>
          <a:xfrm rot="5400000">
            <a:off x="5634274" y="4510006"/>
            <a:ext cx="282663" cy="187831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Rounded Rectangle 117">
            <a:extLst>
              <a:ext uri="{FF2B5EF4-FFF2-40B4-BE49-F238E27FC236}">
                <a16:creationId xmlns:a16="http://schemas.microsoft.com/office/drawing/2014/main" id="{9AF2D6E3-D634-44EB-A75F-827B48DCA3AF}"/>
              </a:ext>
            </a:extLst>
          </p:cNvPr>
          <p:cNvSpPr/>
          <p:nvPr/>
        </p:nvSpPr>
        <p:spPr bwMode="auto">
          <a:xfrm>
            <a:off x="7966777" y="4745253"/>
            <a:ext cx="216000" cy="10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b" anchorCtr="0"/>
          <a:lstStyle/>
          <a:p>
            <a:pPr algn="ctr" defTabSz="781990" latinLnBrk="1">
              <a:lnSpc>
                <a:spcPct val="180000"/>
              </a:lnSpc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</a:p>
          <a:p>
            <a:pPr algn="ctr" defTabSz="781990" latinLnBrk="1">
              <a:lnSpc>
                <a:spcPct val="180000"/>
              </a:lnSpc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  <a:p>
            <a:pPr algn="ctr" defTabSz="781990" latinLnBrk="1">
              <a:lnSpc>
                <a:spcPct val="180000"/>
              </a:lnSpc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  <a:p>
            <a:pPr algn="ctr" defTabSz="781990" latinLnBrk="1">
              <a:lnSpc>
                <a:spcPct val="180000"/>
              </a:lnSpc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팀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Rounded Rectangle 117">
            <a:extLst>
              <a:ext uri="{FF2B5EF4-FFF2-40B4-BE49-F238E27FC236}">
                <a16:creationId xmlns:a16="http://schemas.microsoft.com/office/drawing/2014/main" id="{B5824285-0418-4919-8C82-D7760581BA3A}"/>
              </a:ext>
            </a:extLst>
          </p:cNvPr>
          <p:cNvSpPr/>
          <p:nvPr/>
        </p:nvSpPr>
        <p:spPr bwMode="auto">
          <a:xfrm>
            <a:off x="7966777" y="5825253"/>
            <a:ext cx="216000" cy="180000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30788" tIns="30788" rIns="30788" bIns="30788" rtlCol="0" anchor="ctr" anchorCtr="0"/>
          <a:lstStyle/>
          <a:p>
            <a:pPr algn="dist" defTabSz="781990" latinLnBrk="1">
              <a:buClr>
                <a:srgbClr val="99CC00"/>
              </a:buClr>
              <a:tabLst>
                <a:tab pos="228080" algn="l"/>
              </a:tabLst>
              <a:defRPr/>
            </a:pP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cxnSp>
        <p:nvCxnSpPr>
          <p:cNvPr id="157" name="연결선: 꺾임 156">
            <a:extLst>
              <a:ext uri="{FF2B5EF4-FFF2-40B4-BE49-F238E27FC236}">
                <a16:creationId xmlns:a16="http://schemas.microsoft.com/office/drawing/2014/main" id="{94862094-2EB2-4DA6-9D62-6382CFB71220}"/>
              </a:ext>
            </a:extLst>
          </p:cNvPr>
          <p:cNvCxnSpPr>
            <a:cxnSpLocks/>
            <a:stCxn id="85" idx="2"/>
            <a:endCxn id="152" idx="0"/>
          </p:cNvCxnSpPr>
          <p:nvPr/>
        </p:nvCxnSpPr>
        <p:spPr>
          <a:xfrm rot="5400000">
            <a:off x="8234323" y="4303044"/>
            <a:ext cx="282663" cy="601754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606E8877-32BB-4750-8C75-BA43A685A948}"/>
              </a:ext>
            </a:extLst>
          </p:cNvPr>
          <p:cNvSpPr txBox="1"/>
          <p:nvPr/>
        </p:nvSpPr>
        <p:spPr>
          <a:xfrm>
            <a:off x="5021301" y="6118352"/>
            <a:ext cx="4356100" cy="17591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200"/>
              </a:spcAft>
            </a:pPr>
            <a:r>
              <a:rPr lang="en-US" altLang="ko-KR" sz="700" i="1">
                <a:solidFill>
                  <a:schemeClr val="tx2"/>
                </a:solidFill>
                <a:latin typeface="+mn-ea"/>
              </a:rPr>
              <a:t>(*4) 2022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년 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5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월 등기부등본 기준으로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감사 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1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인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집행임원 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3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인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비상근 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4</a:t>
            </a:r>
            <a:r>
              <a:rPr lang="ko-KR" altLang="en-US" sz="700" i="1">
                <a:solidFill>
                  <a:schemeClr val="tx2"/>
                </a:solidFill>
                <a:latin typeface="+mn-ea"/>
              </a:rPr>
              <a:t>인으로 구성됨</a:t>
            </a:r>
            <a:r>
              <a:rPr lang="en-US" altLang="ko-KR" sz="700" i="1">
                <a:solidFill>
                  <a:schemeClr val="tx2"/>
                </a:solidFill>
                <a:latin typeface="+mn-ea"/>
              </a:rPr>
              <a:t> </a:t>
            </a:r>
          </a:p>
        </p:txBody>
      </p:sp>
      <p:sp>
        <p:nvSpPr>
          <p:cNvPr id="68" name="Text Box 5">
            <a:extLst>
              <a:ext uri="{FF2B5EF4-FFF2-40B4-BE49-F238E27FC236}">
                <a16:creationId xmlns:a16="http://schemas.microsoft.com/office/drawing/2014/main" id="{5512CEC2-C639-49D0-963B-7573C8E6C4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32238" y="3194406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algn="r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(2022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9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월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8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일 조직도 기준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662336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1">
            <a:extLst>
              <a:ext uri="{FF2B5EF4-FFF2-40B4-BE49-F238E27FC236}">
                <a16:creationId xmlns:a16="http://schemas.microsoft.com/office/drawing/2014/main" id="{10E997D7-F821-42E9-8420-AED434FD3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>
                <a:latin typeface="KPMG Extralight" panose="020B0303030202040204" pitchFamily="34" charset="0"/>
              </a:rPr>
              <a:t>Margin by Vessel (6/6)</a:t>
            </a:r>
            <a:endParaRPr lang="ko-KR" altLang="en-US">
              <a:latin typeface="KPMG Extralight" panose="020B0303030202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41E256-055A-4605-92EB-1CDBDA4BE2BC}"/>
              </a:ext>
            </a:extLst>
          </p:cNvPr>
          <p:cNvSpPr txBox="1"/>
          <p:nvPr/>
        </p:nvSpPr>
        <p:spPr>
          <a:xfrm>
            <a:off x="488950" y="903590"/>
            <a:ext cx="8937858" cy="153888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기타 용선계약에 따라 발생한 매출은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이후 발생하지 않고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19402333-AF6B-4629-BC4A-F35F93753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638861"/>
              </p:ext>
            </p:extLst>
          </p:nvPr>
        </p:nvGraphicFramePr>
        <p:xfrm>
          <a:off x="495854" y="1635324"/>
          <a:ext cx="4346960" cy="2269728"/>
        </p:xfrm>
        <a:graphic>
          <a:graphicData uri="http://schemas.openxmlformats.org/drawingml/2006/table">
            <a:tbl>
              <a:tblPr/>
              <a:tblGrid>
                <a:gridCol w="640145">
                  <a:extLst>
                    <a:ext uri="{9D8B030D-6E8A-4147-A177-3AD203B41FA5}">
                      <a16:colId xmlns:a16="http://schemas.microsoft.com/office/drawing/2014/main" val="118465875"/>
                    </a:ext>
                  </a:extLst>
                </a:gridCol>
                <a:gridCol w="446595">
                  <a:extLst>
                    <a:ext uri="{9D8B030D-6E8A-4147-A177-3AD203B41FA5}">
                      <a16:colId xmlns:a16="http://schemas.microsoft.com/office/drawing/2014/main" val="3040528875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117930612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3854753058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851822527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2507540640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481133406"/>
                    </a:ext>
                  </a:extLst>
                </a:gridCol>
                <a:gridCol w="543370">
                  <a:extLst>
                    <a:ext uri="{9D8B030D-6E8A-4147-A177-3AD203B41FA5}">
                      <a16:colId xmlns:a16="http://schemas.microsoft.com/office/drawing/2014/main" val="159271074"/>
                    </a:ext>
                  </a:extLst>
                </a:gridCol>
              </a:tblGrid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FY18~22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8479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10,146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16,495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5,325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2,277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34,243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51354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10,146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16,495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5,325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2,277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34,243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44909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변동비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3,578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3,936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1,165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8,995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986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2,373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3,046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1,048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6,503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022147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1,168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859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275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2,413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29549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37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57413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공헌이익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6,568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12,559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4,160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1,961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25,248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036015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6,376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12,243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4,179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24,720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061450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2955717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선용품비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876271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용선료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6,363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12,221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4,174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1,922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24,680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23267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40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786226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(19)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528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41326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D&amp;A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071614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en-US" sz="800" b="1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193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316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(19)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39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528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608899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CM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64.7%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76.1%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78.1%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86.1%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n/a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n/a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73.7%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769343"/>
                  </a:ext>
                </a:extLst>
              </a:tr>
              <a:tr h="126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Margin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altLang="ko-KR" sz="8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1.9%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(0.4%)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1.7%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n/a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n/a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1.5%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565248"/>
                  </a:ext>
                </a:extLst>
              </a:tr>
            </a:tbl>
          </a:graphicData>
        </a:graphic>
      </p:graphicFrame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C632A8D0-18EA-448C-BE6A-8985A634B174}"/>
              </a:ext>
            </a:extLst>
          </p:cNvPr>
          <p:cNvSpPr txBox="1">
            <a:spLocks/>
          </p:cNvSpPr>
          <p:nvPr/>
        </p:nvSpPr>
        <p:spPr bwMode="gray">
          <a:xfrm>
            <a:off x="495854" y="4085081"/>
            <a:ext cx="4353050" cy="20175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Stena Clear Sky, Marvel Hawk, Flex Rainbow,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Golar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Arctic 4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개선 관련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용선계약 등으로 인하여 발생한 매출임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Stena Clear Sky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Marvel Hawk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Flex Rainbow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Golar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Arctic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은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2020~2021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각각 매출이 발생하였음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LTM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기준 매출은 발생하지 않고 있으며 회사 사업계획 상으로도 별도의 매출계획은 없는 것으로 파악됨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B70617-DE9E-4F3B-BB4E-C4FB5E49216F}"/>
              </a:ext>
            </a:extLst>
          </p:cNvPr>
          <p:cNvSpPr txBox="1"/>
          <p:nvPr/>
        </p:nvSpPr>
        <p:spPr>
          <a:xfrm>
            <a:off x="431599" y="137430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[Others]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0A0C1613-A56A-4D3E-95B8-DABBC458CD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1092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688EB79E-549F-48D7-BD56-19C82373BB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13" name="직사각형 119">
            <a:extLst>
              <a:ext uri="{FF2B5EF4-FFF2-40B4-BE49-F238E27FC236}">
                <a16:creationId xmlns:a16="http://schemas.microsoft.com/office/drawing/2014/main" id="{E46AE8B1-3781-40D1-80D3-1F32061B3E64}"/>
              </a:ext>
            </a:extLst>
          </p:cNvPr>
          <p:cNvSpPr/>
          <p:nvPr/>
        </p:nvSpPr>
        <p:spPr bwMode="auto">
          <a:xfrm>
            <a:off x="488951" y="3903949"/>
            <a:ext cx="6535738" cy="11128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2548" tIns="32548" rIns="32548" bIns="32548" rtlCol="0" anchor="ctr"/>
          <a:lstStyle/>
          <a:p>
            <a:pPr defTabSz="826710">
              <a:buClr>
                <a:srgbClr val="99CC00"/>
              </a:buClr>
              <a:tabLst>
                <a:tab pos="241125" algn="l"/>
              </a:tabLs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감가상각비를 가산한 매출총이익이며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 원장 기반 각 선박 귀속 수익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비용을 도출하여 계산함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03992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COGS – Fuel</a:t>
            </a:r>
            <a:r>
              <a:rPr lang="ko-KR" altLang="en-US"/>
              <a:t> </a:t>
            </a:r>
            <a:r>
              <a:rPr lang="en-US" altLang="ko-KR"/>
              <a:t>Cost</a:t>
            </a:r>
            <a:endParaRPr lang="ko-KR" altLang="en-US"/>
          </a:p>
        </p:txBody>
      </p: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6D33D1D0-7055-4241-8295-295D008D28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31A543-E5D6-42F4-B79E-F55ADDF4A64B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년까지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HFO, MDO, MGO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위주의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유종을 사용하였으나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IMO 2020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환경 규제로 친환경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저황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연료의 사용이 의무화됨에 따라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LSMGO, FBOG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유종의 비중이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이후 크게 증가하여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기준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92%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수준에 도달하였습니다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최근 국제유가의 지속적인 상승 추세로 인해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월말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LTM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기준 매출원가에서 연료비가 차지하는 비중은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58%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Segnaposto testo 7">
            <a:extLst>
              <a:ext uri="{FF2B5EF4-FFF2-40B4-BE49-F238E27FC236}">
                <a16:creationId xmlns:a16="http://schemas.microsoft.com/office/drawing/2014/main" id="{14658330-250A-4EED-9DF1-914290E1B0B2}"/>
              </a:ext>
            </a:extLst>
          </p:cNvPr>
          <p:cNvSpPr txBox="1">
            <a:spLocks/>
          </p:cNvSpPr>
          <p:nvPr/>
        </p:nvSpPr>
        <p:spPr bwMode="gray">
          <a:xfrm>
            <a:off x="4952999" y="1325563"/>
            <a:ext cx="4543339" cy="5004216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 latinLnBrk="1">
              <a:lnSpc>
                <a:spcPct val="1500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[Analysis]</a:t>
            </a:r>
          </a:p>
          <a:p>
            <a:pPr marL="177800" lvl="2" indent="-177800" latinLnBrk="1">
              <a:lnSpc>
                <a:spcPct val="15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연료비 및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유종별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사용량 추이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5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5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5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5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5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IMO 2020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환경 규제로 인하여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저황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연료의 사용이 의무화되어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HFO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등 기존 연료의 사용량이 감소하고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LSMGO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FBOG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비중이 증가하는 추세에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연료단가는 국제유가 변동에 영향을 받으며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연료 소모량은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항차수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항해일수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연비 등에 영향을 받음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연료비 하락의 주된 원인은 상대적으로 연비가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좋은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FBOG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사용 확대에 기인하며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국제유가 상승으로 인해 매출원가 내 연료비 비중이 크게 증가함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[Limitation]</a:t>
            </a: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회사 제시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2018~2021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정산 연료비 자료를 기준으로 분석을 진행하였으며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연료비 원장 상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유종별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분류 및 금액과 일치하지 않고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상반기 자료를 수령하지 못한 제약이 존재함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9B66C4D-D9CC-475A-9EA8-FB4CE08DA766}"/>
              </a:ext>
            </a:extLst>
          </p:cNvPr>
          <p:cNvGraphicFramePr>
            <a:graphicFrameLocks noGrp="1"/>
          </p:cNvGraphicFramePr>
          <p:nvPr/>
        </p:nvGraphicFramePr>
        <p:xfrm>
          <a:off x="488950" y="1616316"/>
          <a:ext cx="4345199" cy="4023360"/>
        </p:xfrm>
        <a:graphic>
          <a:graphicData uri="http://schemas.openxmlformats.org/drawingml/2006/table">
            <a:tbl>
              <a:tblPr/>
              <a:tblGrid>
                <a:gridCol w="235210">
                  <a:extLst>
                    <a:ext uri="{9D8B030D-6E8A-4147-A177-3AD203B41FA5}">
                      <a16:colId xmlns:a16="http://schemas.microsoft.com/office/drawing/2014/main" val="1901495587"/>
                    </a:ext>
                  </a:extLst>
                </a:gridCol>
                <a:gridCol w="792287">
                  <a:extLst>
                    <a:ext uri="{9D8B030D-6E8A-4147-A177-3AD203B41FA5}">
                      <a16:colId xmlns:a16="http://schemas.microsoft.com/office/drawing/2014/main" val="2978087986"/>
                    </a:ext>
                  </a:extLst>
                </a:gridCol>
                <a:gridCol w="841805">
                  <a:extLst>
                    <a:ext uri="{9D8B030D-6E8A-4147-A177-3AD203B41FA5}">
                      <a16:colId xmlns:a16="http://schemas.microsoft.com/office/drawing/2014/main" val="818952624"/>
                    </a:ext>
                  </a:extLst>
                </a:gridCol>
                <a:gridCol w="841805">
                  <a:extLst>
                    <a:ext uri="{9D8B030D-6E8A-4147-A177-3AD203B41FA5}">
                      <a16:colId xmlns:a16="http://schemas.microsoft.com/office/drawing/2014/main" val="2192148594"/>
                    </a:ext>
                  </a:extLst>
                </a:gridCol>
                <a:gridCol w="841805">
                  <a:extLst>
                    <a:ext uri="{9D8B030D-6E8A-4147-A177-3AD203B41FA5}">
                      <a16:colId xmlns:a16="http://schemas.microsoft.com/office/drawing/2014/main" val="3236519258"/>
                    </a:ext>
                  </a:extLst>
                </a:gridCol>
                <a:gridCol w="792287">
                  <a:extLst>
                    <a:ext uri="{9D8B030D-6E8A-4147-A177-3AD203B41FA5}">
                      <a16:colId xmlns:a16="http://schemas.microsoft.com/office/drawing/2014/main" val="3433465234"/>
                    </a:ext>
                  </a:extLst>
                </a:gridCol>
              </a:tblGrid>
              <a:tr h="108353"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649431"/>
                  </a:ext>
                </a:extLst>
              </a:tr>
              <a:tr h="108353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76,731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84,986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59,957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78,214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811097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74,868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73,543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5,943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0055087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246430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102105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FBOG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8,318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20,984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21,210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2262570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LSHFO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5125657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049729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LSMGO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34,727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50,870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6612307"/>
                  </a:ext>
                </a:extLst>
              </a:tr>
              <a:tr h="108353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보급량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MT)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173,674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179,336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140,305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150,082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874591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170,497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157,116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8,938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10,113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5177106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0306083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8076072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FBOG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17,418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56,710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49,307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3561236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LSHFO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671033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3524685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LSMGO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1,774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74,246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90,268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5261935"/>
                  </a:ext>
                </a:extLst>
              </a:tr>
              <a:tr h="108353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단가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($)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160304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7739758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815333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3743011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FBOG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2080767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LSHFO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686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9616830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85739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LSMGO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93761"/>
                  </a:ext>
                </a:extLst>
              </a:tr>
              <a:tr h="108353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of 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100.0%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100.0%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100.0%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100.0%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37356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97.6%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86.5%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6.7%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7.6%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0591324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0.8%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0.9%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0.4%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0.2%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6599150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0.0%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0.0%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5248326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FBOG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9.8%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35.0%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27.1%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528694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LSHFO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0.8%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0.7%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7269134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0.5%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0.5%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704572"/>
                  </a:ext>
                </a:extLst>
              </a:tr>
              <a:tr h="10835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LSMGO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0.3%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1.4%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57.9%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65.0%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7273705"/>
                  </a:ext>
                </a:extLst>
              </a:tr>
            </a:tbl>
          </a:graphicData>
        </a:graphic>
      </p:graphicFrame>
      <p:sp>
        <p:nvSpPr>
          <p:cNvPr id="21" name="Text Box 5">
            <a:extLst>
              <a:ext uri="{FF2B5EF4-FFF2-40B4-BE49-F238E27FC236}">
                <a16:creationId xmlns:a16="http://schemas.microsoft.com/office/drawing/2014/main" id="{7BFCCED2-9015-45A7-A53C-CD909BFE55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50" y="5653897"/>
            <a:ext cx="4368802" cy="215444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사선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척에 대한 회사제시 정산 연료비 자료 상 연료비를 집계하였음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CB7C46-6388-441A-851D-01B8A9A248BC}"/>
              </a:ext>
            </a:extLst>
          </p:cNvPr>
          <p:cNvSpPr txBox="1"/>
          <p:nvPr/>
        </p:nvSpPr>
        <p:spPr>
          <a:xfrm>
            <a:off x="498093" y="1423312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정산 연료비 내역</a:t>
            </a:r>
            <a:r>
              <a:rPr lang="en-US" altLang="ko-KR" sz="1000" b="1" baseline="300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(*1)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23" name="차트 22">
            <a:extLst>
              <a:ext uri="{FF2B5EF4-FFF2-40B4-BE49-F238E27FC236}">
                <a16:creationId xmlns:a16="http://schemas.microsoft.com/office/drawing/2014/main" id="{6E3044CC-9D4F-4E6E-8260-D8F91E03090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7757458"/>
              </p:ext>
            </p:extLst>
          </p:nvPr>
        </p:nvGraphicFramePr>
        <p:xfrm>
          <a:off x="5068801" y="1876847"/>
          <a:ext cx="4345199" cy="140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1" name="직사각형 30">
            <a:extLst>
              <a:ext uri="{FF2B5EF4-FFF2-40B4-BE49-F238E27FC236}">
                <a16:creationId xmlns:a16="http://schemas.microsoft.com/office/drawing/2014/main" id="{214142B0-043D-4DB1-88C7-E9B11A934646}"/>
              </a:ext>
            </a:extLst>
          </p:cNvPr>
          <p:cNvSpPr/>
          <p:nvPr/>
        </p:nvSpPr>
        <p:spPr>
          <a:xfrm>
            <a:off x="498093" y="5133130"/>
            <a:ext cx="4336056" cy="14400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70AF87B-371B-4149-BFA5-246DA16AC849}"/>
              </a:ext>
            </a:extLst>
          </p:cNvPr>
          <p:cNvSpPr/>
          <p:nvPr/>
        </p:nvSpPr>
        <p:spPr>
          <a:xfrm>
            <a:off x="498093" y="5495676"/>
            <a:ext cx="4336056" cy="14400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graphicFrame>
        <p:nvGraphicFramePr>
          <p:cNvPr id="33" name="차트 32">
            <a:extLst>
              <a:ext uri="{FF2B5EF4-FFF2-40B4-BE49-F238E27FC236}">
                <a16:creationId xmlns:a16="http://schemas.microsoft.com/office/drawing/2014/main" id="{6DAFC399-A78F-474C-A705-02FA60967F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3549511"/>
              </p:ext>
            </p:extLst>
          </p:nvPr>
        </p:nvGraphicFramePr>
        <p:xfrm>
          <a:off x="5074920" y="3521459"/>
          <a:ext cx="4339080" cy="140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656771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COGS – Port Charge</a:t>
            </a:r>
            <a:endParaRPr lang="ko-KR" altLang="en-US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1F19CEEA-D0FA-4D99-BC91-AAF2B15EF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486BDE-81F8-4BAC-9D29-F26DAAAFDDB0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운임에 포함되는 선적항비는 실제 발생한 금액으로 정산하지만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이윤 및 일반관리비를 산정시에는 선사별로 이윤이 집중되는 것을 방지하기 위하여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권역별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최저항비를 적용하여 산정합니다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이로 인하여 실제 선적항비가 최저항비를 초과할수록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Margin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 낮아지는 구조입니다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5F85261D-E22B-4640-AD27-3B351CED7342}"/>
              </a:ext>
            </a:extLst>
          </p:cNvPr>
          <p:cNvSpPr txBox="1">
            <a:spLocks/>
          </p:cNvSpPr>
          <p:nvPr/>
        </p:nvSpPr>
        <p:spPr bwMode="gray">
          <a:xfrm>
            <a:off x="5068800" y="1432100"/>
            <a:ext cx="4345200" cy="459070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 latinLnBrk="1">
              <a:lnSpc>
                <a:spcPct val="1500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[Analysis]</a:t>
            </a: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전배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항차의 경우 일반적인 항차와는 금액 등이 상이하여 해당 항차에서 발생한 내역은 제외한 조정 후 선적항비를 계산하였음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동남아선의 최저항비는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55k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118k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 증가하였는데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기존 최저항비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Port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기항했던 타사 선박의 항로 변경으로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Utopia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DSLNG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선적항비가 최저항비가 되었기 때문임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(Source: VDD)</a:t>
            </a: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선박의 경우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년부터 계약 변경으로 인하여 주로 호주로 취항 중에 있어 현재까지 정산이 진행된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항비와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금액이 변동할 수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척의 경우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년까지 최저항비와 실제 선적항비가 크게 차이 나지 않음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카타르 노선인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경우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년까지 실제 발생하고 있는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항비가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크게 증가하고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미주선은 타 지역 선박에 비하여 평균 선적항비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최저항비가 높게 형성되고 있으며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2019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실제항비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최저항비간 차액이 감소하였음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ct val="15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[Limitation]</a:t>
            </a:r>
          </a:p>
          <a:p>
            <a:pPr marL="177800" lvl="2" indent="-177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항차당 평균 선적항비의 경우 회사에서 제공한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관련 자료를 사용하였으며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2018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년도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미주선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최저항비의 경우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VDD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상 제시된 금액을 준용하였음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07AA2D-BBC7-4E0E-B497-791F535E9EC9}"/>
              </a:ext>
            </a:extLst>
          </p:cNvPr>
          <p:cNvSpPr txBox="1"/>
          <p:nvPr/>
        </p:nvSpPr>
        <p:spPr>
          <a:xfrm>
            <a:off x="396493" y="1286216"/>
            <a:ext cx="3416959" cy="191423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[2019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년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~2022.1H 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항차당 평균 선적항비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0347A090-BB84-481D-B62D-120DC5520AFF}"/>
              </a:ext>
            </a:extLst>
          </p:cNvPr>
          <p:cNvGraphicFramePr>
            <a:graphicFrameLocks noGrp="1"/>
          </p:cNvGraphicFramePr>
          <p:nvPr/>
        </p:nvGraphicFramePr>
        <p:xfrm>
          <a:off x="487171" y="3152918"/>
          <a:ext cx="4341597" cy="2368695"/>
        </p:xfrm>
        <a:graphic>
          <a:graphicData uri="http://schemas.openxmlformats.org/drawingml/2006/table">
            <a:tbl>
              <a:tblPr/>
              <a:tblGrid>
                <a:gridCol w="600059">
                  <a:extLst>
                    <a:ext uri="{9D8B030D-6E8A-4147-A177-3AD203B41FA5}">
                      <a16:colId xmlns:a16="http://schemas.microsoft.com/office/drawing/2014/main" val="174686031"/>
                    </a:ext>
                  </a:extLst>
                </a:gridCol>
                <a:gridCol w="529463">
                  <a:extLst>
                    <a:ext uri="{9D8B030D-6E8A-4147-A177-3AD203B41FA5}">
                      <a16:colId xmlns:a16="http://schemas.microsoft.com/office/drawing/2014/main" val="2200269119"/>
                    </a:ext>
                  </a:extLst>
                </a:gridCol>
                <a:gridCol w="529463">
                  <a:extLst>
                    <a:ext uri="{9D8B030D-6E8A-4147-A177-3AD203B41FA5}">
                      <a16:colId xmlns:a16="http://schemas.microsoft.com/office/drawing/2014/main" val="3551640812"/>
                    </a:ext>
                  </a:extLst>
                </a:gridCol>
                <a:gridCol w="529463">
                  <a:extLst>
                    <a:ext uri="{9D8B030D-6E8A-4147-A177-3AD203B41FA5}">
                      <a16:colId xmlns:a16="http://schemas.microsoft.com/office/drawing/2014/main" val="3271835753"/>
                    </a:ext>
                  </a:extLst>
                </a:gridCol>
                <a:gridCol w="529463">
                  <a:extLst>
                    <a:ext uri="{9D8B030D-6E8A-4147-A177-3AD203B41FA5}">
                      <a16:colId xmlns:a16="http://schemas.microsoft.com/office/drawing/2014/main" val="3458768887"/>
                    </a:ext>
                  </a:extLst>
                </a:gridCol>
                <a:gridCol w="529463">
                  <a:extLst>
                    <a:ext uri="{9D8B030D-6E8A-4147-A177-3AD203B41FA5}">
                      <a16:colId xmlns:a16="http://schemas.microsoft.com/office/drawing/2014/main" val="1822553980"/>
                    </a:ext>
                  </a:extLst>
                </a:gridCol>
                <a:gridCol w="1094223">
                  <a:extLst>
                    <a:ext uri="{9D8B030D-6E8A-4147-A177-3AD203B41FA5}">
                      <a16:colId xmlns:a16="http://schemas.microsoft.com/office/drawing/2014/main" val="987775721"/>
                    </a:ext>
                  </a:extLst>
                </a:gridCol>
              </a:tblGrid>
              <a:tr h="14165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선적지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정산연도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선적항비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선적항비</a:t>
                      </a: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(Adj.)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최저항비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Diff $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해당선박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52537"/>
                  </a:ext>
                </a:extLst>
              </a:tr>
              <a:tr h="141657">
                <a:tc rowSpan="3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인도네시아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131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131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55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76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4457507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130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126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1547134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159541"/>
                  </a:ext>
                </a:extLst>
              </a:tr>
              <a:tr h="141657">
                <a:tc rowSpan="3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말레이시아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214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213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55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158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3921997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199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199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79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364725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205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205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87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7389731"/>
                  </a:ext>
                </a:extLst>
              </a:tr>
              <a:tr h="141657">
                <a:tc rowSpan="3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카타르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6701823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807169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127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127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7936509"/>
                  </a:ext>
                </a:extLst>
              </a:tr>
              <a:tr h="141657">
                <a:tc rowSpan="3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오만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5411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693044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112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7743674"/>
                  </a:ext>
                </a:extLst>
              </a:tr>
              <a:tr h="141657">
                <a:tc rowSpan="3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200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200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164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36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, 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7212046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199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199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194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170966"/>
                  </a:ext>
                </a:extLst>
              </a:tr>
              <a:tr h="141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202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202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194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+mn-cs"/>
                        </a:rPr>
                        <a:t>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298746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C55A871E-90A0-4355-BE3C-417DB4679D0B}"/>
              </a:ext>
            </a:extLst>
          </p:cNvPr>
          <p:cNvGraphicFramePr>
            <a:graphicFrameLocks noGrp="1"/>
          </p:cNvGraphicFramePr>
          <p:nvPr/>
        </p:nvGraphicFramePr>
        <p:xfrm>
          <a:off x="487169" y="1518908"/>
          <a:ext cx="4341602" cy="1173480"/>
        </p:xfrm>
        <a:graphic>
          <a:graphicData uri="http://schemas.openxmlformats.org/drawingml/2006/table">
            <a:tbl>
              <a:tblPr/>
              <a:tblGrid>
                <a:gridCol w="580048">
                  <a:extLst>
                    <a:ext uri="{9D8B030D-6E8A-4147-A177-3AD203B41FA5}">
                      <a16:colId xmlns:a16="http://schemas.microsoft.com/office/drawing/2014/main" val="2283351263"/>
                    </a:ext>
                  </a:extLst>
                </a:gridCol>
                <a:gridCol w="580048">
                  <a:extLst>
                    <a:ext uri="{9D8B030D-6E8A-4147-A177-3AD203B41FA5}">
                      <a16:colId xmlns:a16="http://schemas.microsoft.com/office/drawing/2014/main" val="4253690288"/>
                    </a:ext>
                  </a:extLst>
                </a:gridCol>
                <a:gridCol w="732318">
                  <a:extLst>
                    <a:ext uri="{9D8B030D-6E8A-4147-A177-3AD203B41FA5}">
                      <a16:colId xmlns:a16="http://schemas.microsoft.com/office/drawing/2014/main" val="866758462"/>
                    </a:ext>
                  </a:extLst>
                </a:gridCol>
                <a:gridCol w="472921">
                  <a:extLst>
                    <a:ext uri="{9D8B030D-6E8A-4147-A177-3AD203B41FA5}">
                      <a16:colId xmlns:a16="http://schemas.microsoft.com/office/drawing/2014/main" val="2957337557"/>
                    </a:ext>
                  </a:extLst>
                </a:gridCol>
                <a:gridCol w="472921">
                  <a:extLst>
                    <a:ext uri="{9D8B030D-6E8A-4147-A177-3AD203B41FA5}">
                      <a16:colId xmlns:a16="http://schemas.microsoft.com/office/drawing/2014/main" val="3248617700"/>
                    </a:ext>
                  </a:extLst>
                </a:gridCol>
                <a:gridCol w="472921">
                  <a:extLst>
                    <a:ext uri="{9D8B030D-6E8A-4147-A177-3AD203B41FA5}">
                      <a16:colId xmlns:a16="http://schemas.microsoft.com/office/drawing/2014/main" val="864741302"/>
                    </a:ext>
                  </a:extLst>
                </a:gridCol>
                <a:gridCol w="472921">
                  <a:extLst>
                    <a:ext uri="{9D8B030D-6E8A-4147-A177-3AD203B41FA5}">
                      <a16:colId xmlns:a16="http://schemas.microsoft.com/office/drawing/2014/main" val="3363841845"/>
                    </a:ext>
                  </a:extLst>
                </a:gridCol>
                <a:gridCol w="557504">
                  <a:extLst>
                    <a:ext uri="{9D8B030D-6E8A-4147-A177-3AD203B41FA5}">
                      <a16:colId xmlns:a16="http://schemas.microsoft.com/office/drawing/2014/main" val="2081549287"/>
                    </a:ext>
                  </a:extLst>
                </a:gridCol>
              </a:tblGrid>
              <a:tr h="6622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선명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노선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주요선적지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2018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979562"/>
                  </a:ext>
                </a:extLst>
              </a:tr>
              <a:tr h="6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GHUT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동남아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인도네시아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131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126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127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128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120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965615"/>
                  </a:ext>
                </a:extLst>
              </a:tr>
              <a:tr h="6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GHGE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말레이시아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203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198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205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190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165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7382890"/>
                  </a:ext>
                </a:extLst>
              </a:tr>
              <a:tr h="6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GHTQ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카타르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133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119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127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143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161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4552578"/>
                  </a:ext>
                </a:extLst>
              </a:tr>
              <a:tr h="6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GHCI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카타르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121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117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131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143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161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6377957"/>
                  </a:ext>
                </a:extLst>
              </a:tr>
              <a:tr h="6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GHAQ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오만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123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118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139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122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124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7574135"/>
                  </a:ext>
                </a:extLst>
              </a:tr>
              <a:tr h="6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오만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115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118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120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122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124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2570448"/>
                  </a:ext>
                </a:extLst>
              </a:tr>
              <a:tr h="6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GHPE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199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199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215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221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6194057"/>
                  </a:ext>
                </a:extLst>
              </a:tr>
              <a:tr h="6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GHPR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202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200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203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216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221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8485990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33534238-84FB-4A26-8225-7433C5E0F809}"/>
              </a:ext>
            </a:extLst>
          </p:cNvPr>
          <p:cNvSpPr txBox="1"/>
          <p:nvPr/>
        </p:nvSpPr>
        <p:spPr>
          <a:xfrm>
            <a:off x="396492" y="2982193"/>
            <a:ext cx="3751645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[1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항차 기준 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2018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년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~2020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년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선적항비 정산</a:t>
            </a:r>
            <a:r>
              <a:rPr lang="en-US" altLang="ko-KR" sz="1000" b="1" baseline="300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(*1,2,3,4)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4" name="Text Box 5">
            <a:extLst>
              <a:ext uri="{FF2B5EF4-FFF2-40B4-BE49-F238E27FC236}">
                <a16:creationId xmlns:a16="http://schemas.microsoft.com/office/drawing/2014/main" id="{12DA603F-DA76-4439-9E18-EDDD2E5A81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169" y="5571784"/>
            <a:ext cx="4341600" cy="538609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계약년의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정산은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말 실시 예정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선적항비는 실제 발생금액으로 연간 평균 금액이며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정산시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실제 발생금액으로 정산 받음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(*3)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최저항비는 일반관리비 및 이윤 산정의 기준이 되는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권역별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선적항비임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(*4)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조정 후 선적비는 각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항별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선적항비에서 일반항차가 아닌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전배항차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관련 금액을 제외 후 재산정한 금액이며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최처항비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또한 조정 후 선적항비와 비교하였음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Box 5">
            <a:extLst>
              <a:ext uri="{FF2B5EF4-FFF2-40B4-BE49-F238E27FC236}">
                <a16:creationId xmlns:a16="http://schemas.microsoft.com/office/drawing/2014/main" id="{9613CE3E-AAE6-4D27-98FB-A96720C21B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0851" y="1399841"/>
            <a:ext cx="565944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algn="r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단위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ko-KR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USDk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6" name="Text Box 5">
            <a:extLst>
              <a:ext uri="{FF2B5EF4-FFF2-40B4-BE49-F238E27FC236}">
                <a16:creationId xmlns:a16="http://schemas.microsoft.com/office/drawing/2014/main" id="{C608FFBB-4E54-4D82-941C-8DC4D1D49B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0851" y="3018184"/>
            <a:ext cx="565944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algn="r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단위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ko-KR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USDk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833857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COGS – Dry Docking</a:t>
            </a: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8B35E-AE85-4565-A595-4098E1DE4F87}"/>
              </a:ext>
            </a:extLst>
          </p:cNvPr>
          <p:cNvSpPr txBox="1"/>
          <p:nvPr/>
        </p:nvSpPr>
        <p:spPr>
          <a:xfrm>
            <a:off x="488950" y="903590"/>
            <a:ext cx="8937858" cy="461665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통상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2~3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주기로 선박별로 입거수리를 진행하며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각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계약형태에 따라 입거수리 여부에 의해 운임매출이나 마진의 증감이 발생합니다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입거수리 시 발생한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입거수리비는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Type 1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계약의 경우에만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로부터 정산 받아 매출로 인식합니다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입거수리비는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선용품비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입거기부속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등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및 수리비로 구분하여 매출원가로 인식하고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선박별로 통상 약 한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달간의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입거수리 기간이 소요됩니다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1000"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egnaposto testo 7">
            <a:extLst>
              <a:ext uri="{FF2B5EF4-FFF2-40B4-BE49-F238E27FC236}">
                <a16:creationId xmlns:a16="http://schemas.microsoft.com/office/drawing/2014/main" id="{E87F0A59-2E49-4C3C-ABEF-49AB9C69D0BC}"/>
              </a:ext>
            </a:extLst>
          </p:cNvPr>
          <p:cNvSpPr txBox="1">
            <a:spLocks/>
          </p:cNvSpPr>
          <p:nvPr/>
        </p:nvSpPr>
        <p:spPr bwMode="gray">
          <a:xfrm>
            <a:off x="5068800" y="1432100"/>
            <a:ext cx="4345200" cy="459070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 latinLnBrk="1">
              <a:lnSpc>
                <a:spcPct val="1500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[Analysis]</a:t>
            </a: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입거수리비는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입거기부속비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및 조선소수리비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외주수리비로 구성되어 있으며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기타수리비는 항차수리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육상위탁정비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검사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안전장비점검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일반선용품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등에 소요되는 비용에 해당함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2018~2019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IMO 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을 대비한 보일러 개조로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크게 발생하였으며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특히 당시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동남아선이었던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경우 내용연수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경과로 인하여 대수선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(Longevity Work)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을 진행함에 따라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크게 증가하였음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입거수리는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건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발생하였으나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건은 비교적 최근 건조된 미국선박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해당하여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입거수리비용이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상대적으로 작은 규모로 발생함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대하여 입거수리를 진행하였음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건의 입거수리 계획이 예정되어 있으나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Aquapia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정산 미완료 및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선령이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낮은 미국선박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포함 등으로 인해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대비 규모가 감소하였음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입거수리를 진행한 연도 이외의 연도에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기표된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입거수리비는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환불금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등 기타 조정사유로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기표된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금액에 해당하며 유의적인 금액에 해당하지 않음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ct val="15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[Limitation]</a:t>
            </a:r>
          </a:p>
          <a:p>
            <a:pPr marL="177800" lvl="2" indent="-177800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회사 제시 원장 상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입거수리비로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분류되는 항목과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입거계획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자료를 기반으로 분석을 진행하였으며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정산내역을 수령하여 원장과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대사한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결과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정산내역과 연도별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발생금액이 일부 차이가 발생하는 제약이 존재함</a:t>
            </a: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1F19CEEA-D0FA-4D99-BC91-AAF2B15EFA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D3482B8C-CD3C-40B4-A807-CD9B3CD2CD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50" y="3192850"/>
            <a:ext cx="4368802" cy="646331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사선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척에 대한 회사제시 원장 상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입거수리비를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집계하였음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각 선박별로 적색 음영표시는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정기입거계획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녹색 음영표시는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중간입거계획에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해당함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(*3)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회사 제시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입거계획은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존재하나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관련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발생액이 집계회지 않는 사유에 대해 회신 예정임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(*4) </a:t>
            </a:r>
            <a:r>
              <a:rPr lang="en-US" altLang="ko-KR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Aquapia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월과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 입거수리가 진행된 선박으로 아직 정산이 이루어지지 않음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(*5) 2022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월말 기준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F38804-725B-4770-BAB1-E3A31BD4111B}"/>
              </a:ext>
            </a:extLst>
          </p:cNvPr>
          <p:cNvSpPr txBox="1"/>
          <p:nvPr/>
        </p:nvSpPr>
        <p:spPr>
          <a:xfrm>
            <a:off x="498093" y="3995822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ko-KR" altLang="en-US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입거항차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Duration]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E326CF-B8B3-42F3-8B2E-DA099EC4ECC1}"/>
              </a:ext>
            </a:extLst>
          </p:cNvPr>
          <p:cNvSpPr txBox="1"/>
          <p:nvPr/>
        </p:nvSpPr>
        <p:spPr>
          <a:xfrm>
            <a:off x="498093" y="1423312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ko-KR" altLang="en-US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입거수리비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발생 내역</a:t>
            </a:r>
            <a:r>
              <a:rPr lang="en-US" altLang="ko-KR" sz="1000" b="1" baseline="300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(*1,2)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23623B6E-23AD-4B9C-9205-0B79903CB8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536139"/>
              </p:ext>
            </p:extLst>
          </p:nvPr>
        </p:nvGraphicFramePr>
        <p:xfrm>
          <a:off x="488950" y="1602937"/>
          <a:ext cx="4368804" cy="1571625"/>
        </p:xfrm>
        <a:graphic>
          <a:graphicData uri="http://schemas.openxmlformats.org/drawingml/2006/table">
            <a:tbl>
              <a:tblPr/>
              <a:tblGrid>
                <a:gridCol w="696396">
                  <a:extLst>
                    <a:ext uri="{9D8B030D-6E8A-4147-A177-3AD203B41FA5}">
                      <a16:colId xmlns:a16="http://schemas.microsoft.com/office/drawing/2014/main" val="598355250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val="2800223444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val="2119305177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val="1442714306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val="4011812362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val="3803397775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val="3779634618"/>
                    </a:ext>
                  </a:extLst>
                </a:gridCol>
              </a:tblGrid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선령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r>
                        <a:rPr lang="en-US" altLang="ko-KR" sz="800" b="1" i="0" u="none" strike="noStrike" baseline="300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(*5)</a:t>
                      </a:r>
                      <a:endParaRPr lang="en-US" sz="800" b="1" i="0" u="none" strike="noStrike" baseline="300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34197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5,083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4,658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28.3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5580557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9,080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25.8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2128738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5,386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4,264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23.2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762366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7,444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5,304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(294)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22.7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6596217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(165)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6,181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(*4)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 baseline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1701877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6,328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4,408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(506)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(*4)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2538423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1,359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0105707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1,343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2321131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106993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20,644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18,931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5,925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9,062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7,289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016487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0F122415-9D1B-499E-BA4E-FAC38086381C}"/>
              </a:ext>
            </a:extLst>
          </p:cNvPr>
          <p:cNvGraphicFramePr>
            <a:graphicFrameLocks noGrp="1"/>
          </p:cNvGraphicFramePr>
          <p:nvPr/>
        </p:nvGraphicFramePr>
        <p:xfrm>
          <a:off x="498092" y="4177412"/>
          <a:ext cx="4368804" cy="1571625"/>
        </p:xfrm>
        <a:graphic>
          <a:graphicData uri="http://schemas.openxmlformats.org/drawingml/2006/table">
            <a:tbl>
              <a:tblPr/>
              <a:tblGrid>
                <a:gridCol w="728134">
                  <a:extLst>
                    <a:ext uri="{9D8B030D-6E8A-4147-A177-3AD203B41FA5}">
                      <a16:colId xmlns:a16="http://schemas.microsoft.com/office/drawing/2014/main" val="1014276172"/>
                    </a:ext>
                  </a:extLst>
                </a:gridCol>
                <a:gridCol w="728134">
                  <a:extLst>
                    <a:ext uri="{9D8B030D-6E8A-4147-A177-3AD203B41FA5}">
                      <a16:colId xmlns:a16="http://schemas.microsoft.com/office/drawing/2014/main" val="1241525860"/>
                    </a:ext>
                  </a:extLst>
                </a:gridCol>
                <a:gridCol w="728134">
                  <a:extLst>
                    <a:ext uri="{9D8B030D-6E8A-4147-A177-3AD203B41FA5}">
                      <a16:colId xmlns:a16="http://schemas.microsoft.com/office/drawing/2014/main" val="1078409215"/>
                    </a:ext>
                  </a:extLst>
                </a:gridCol>
                <a:gridCol w="728134">
                  <a:extLst>
                    <a:ext uri="{9D8B030D-6E8A-4147-A177-3AD203B41FA5}">
                      <a16:colId xmlns:a16="http://schemas.microsoft.com/office/drawing/2014/main" val="2336626492"/>
                    </a:ext>
                  </a:extLst>
                </a:gridCol>
                <a:gridCol w="728134">
                  <a:extLst>
                    <a:ext uri="{9D8B030D-6E8A-4147-A177-3AD203B41FA5}">
                      <a16:colId xmlns:a16="http://schemas.microsoft.com/office/drawing/2014/main" val="963778239"/>
                    </a:ext>
                  </a:extLst>
                </a:gridCol>
                <a:gridCol w="728134">
                  <a:extLst>
                    <a:ext uri="{9D8B030D-6E8A-4147-A177-3AD203B41FA5}">
                      <a16:colId xmlns:a16="http://schemas.microsoft.com/office/drawing/2014/main" val="3473897654"/>
                    </a:ext>
                  </a:extLst>
                </a:gridCol>
              </a:tblGrid>
              <a:tr h="1428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Vessel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7171425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566881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227025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776524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91236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776343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010822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649635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328049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701698"/>
                  </a:ext>
                </a:extLst>
              </a:tr>
              <a:tr h="14287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788238"/>
                  </a:ext>
                </a:extLst>
              </a:tr>
            </a:tbl>
          </a:graphicData>
        </a:graphic>
      </p:graphicFrame>
      <p:sp>
        <p:nvSpPr>
          <p:cNvPr id="14" name="Text Box 5">
            <a:extLst>
              <a:ext uri="{FF2B5EF4-FFF2-40B4-BE49-F238E27FC236}">
                <a16:creationId xmlns:a16="http://schemas.microsoft.com/office/drawing/2014/main" id="{0F6206A0-585E-491C-8227-6BCEB06931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50" y="5764102"/>
            <a:ext cx="436880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3816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Payroll (1/3)</a:t>
            </a: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8B35E-AE85-4565-A595-4098E1DE4F87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대상회사의 인건비는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29.6m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인건비는 해상직원과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육상직원에게 지급되는 급여 비용이며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육상직원은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Busan Office(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해사본부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Seoul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Office(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서울사무소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에서 근무하고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해상직원 인건비와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육상직원 중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Busan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Office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인건비는 매출원가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Seoul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Office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인건비는 판매관리비로 분류됩니다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egnaposto testo 7">
            <a:extLst>
              <a:ext uri="{FF2B5EF4-FFF2-40B4-BE49-F238E27FC236}">
                <a16:creationId xmlns:a16="http://schemas.microsoft.com/office/drawing/2014/main" id="{E87F0A59-2E49-4C3C-ABEF-49AB9C69D0BC}"/>
              </a:ext>
            </a:extLst>
          </p:cNvPr>
          <p:cNvSpPr txBox="1">
            <a:spLocks/>
          </p:cNvSpPr>
          <p:nvPr/>
        </p:nvSpPr>
        <p:spPr bwMode="gray">
          <a:xfrm>
            <a:off x="5060950" y="1432100"/>
            <a:ext cx="4345200" cy="4589287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해상직원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해상직원 인건비는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(Crew cost)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중 인건비성 비용에 해당하는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급상여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퇴직금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급식비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복리후생비로 구성되며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매출원가로 분류함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해상직원 인건비의 비중은 전체 인건비의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88.5%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 인건비의 대부분을 차지하고 있음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 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해상직원 인건비가 전체 선원비에서 차지하는 비중은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92.9%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97.6%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대비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급상여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통상급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시간외수당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상여로 구성됨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marR="0" lvl="2" indent="-177800" algn="l" defTabSz="9144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근속연수가 높은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Crew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의 정년 퇴직 증가로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급상여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및 퇴직급여 인식분이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임금인상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(2020: 2.8%, 2019: 0%)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및 계약직 휴가비 증가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(100% → 150%)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따라 인당 평균급여가 상승함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 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미만 재직한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사관급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인원에 대해도 퇴직급여충당금을 설정함에 따라 퇴직급여 비용 인식분이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복리후생비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급여성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복지비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4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대 보험 관련 대상회사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부담분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등으로 구성됨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인원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현재 운용중인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 LNG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선박은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명의 승선원이 표준이며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예비원을 포함하여 선박당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Crew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인원을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39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명 수준으로 유지하는 것을 목표로 하고 있음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 Pipeline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대해서는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21-24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명의 승선원이 표준이며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그중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8-90%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를 외국인 계약직으로 고용할 계획임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marR="0" lvl="2" indent="-177800" algn="l" defTabSz="9144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Pipeline Crew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인원에 대해 직접운영과 외주를 모두 검토중임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marR="0" lvl="2" indent="-177800" algn="l" defTabSz="9144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외국부원의 경우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해무팀에서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자체 네트워크를 통해 외국부원 모집 및 채용을 위탁할 수 있는 관리 회사들과 지속적으로 협의중임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상반기 기준 해상직원 인건비 항목이 회사 재무에 미치는 영향은 크지 않은 것으로 보이지만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향후 선원수급 및 최저임금 인상 이슈로 인해 선원비가 증가할 가능성 존재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선박 수송계약이 인건비를 보전 받지 않는 형태로 변경되면서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선원비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증가에 따른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를 대상회사가 부담해야 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선의 경우 화주의 요청에 의해 선박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선원 관리를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아웃소싱함에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따라 선박당 인원 산정에서 제외하였음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Box 5">
            <a:extLst>
              <a:ext uri="{FF2B5EF4-FFF2-40B4-BE49-F238E27FC236}">
                <a16:creationId xmlns:a16="http://schemas.microsoft.com/office/drawing/2014/main" id="{8A2441B1-4837-498F-A780-5EFBDEE12F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48" y="6061550"/>
            <a:ext cx="4927113" cy="255788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no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예비원을 포함한 인원이며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Amber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선은 제외하였음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급여대장상 총급여를 기준으로 하며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육상직원의 경우 일회성 비용인 상여를 제외하였음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2022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년도는 연환산한 금액임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794222B4-C527-4CED-9B41-D3EBB05B7B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5534" y="12842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54EAC13A-F878-4F3F-88A3-26F84B9F2F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F994BFC-E9A7-463D-9E42-48C10D7891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9861549"/>
              </p:ext>
            </p:extLst>
          </p:nvPr>
        </p:nvGraphicFramePr>
        <p:xfrm>
          <a:off x="488949" y="4309612"/>
          <a:ext cx="4345200" cy="1711776"/>
        </p:xfrm>
        <a:graphic>
          <a:graphicData uri="http://schemas.openxmlformats.org/drawingml/2006/table">
            <a:tbl>
              <a:tblPr/>
              <a:tblGrid>
                <a:gridCol w="1205568">
                  <a:extLst>
                    <a:ext uri="{9D8B030D-6E8A-4147-A177-3AD203B41FA5}">
                      <a16:colId xmlns:a16="http://schemas.microsoft.com/office/drawing/2014/main" val="607108153"/>
                    </a:ext>
                  </a:extLst>
                </a:gridCol>
                <a:gridCol w="568148">
                  <a:extLst>
                    <a:ext uri="{9D8B030D-6E8A-4147-A177-3AD203B41FA5}">
                      <a16:colId xmlns:a16="http://schemas.microsoft.com/office/drawing/2014/main" val="1548878455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3176374555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234775571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1497032298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986987727"/>
                    </a:ext>
                  </a:extLst>
                </a:gridCol>
              </a:tblGrid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평균인원</a:t>
                      </a:r>
                      <a:endParaRPr lang="ko-KR" altLang="en-US" sz="800" b="1" i="0" u="none" strike="noStrike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754663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해상직원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329.3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323.8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328.2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1142246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Busan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1063860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Seoul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3907303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선박당인원</a:t>
                      </a:r>
                      <a:r>
                        <a:rPr lang="en-US" altLang="ko-KR" sz="8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514881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해상직원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655812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Busan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60207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Seoul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0756715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인당평균급여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ko-KR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KRWm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r>
                        <a:rPr lang="en-US" altLang="ko-KR" sz="8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654234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해상직원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9253813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Busan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69.0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84.4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3847115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Seoul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83.0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107.5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5682240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11B8F7B2-2024-476C-94E7-D357A3D3BCC3}"/>
              </a:ext>
            </a:extLst>
          </p:cNvPr>
          <p:cNvGraphicFramePr>
            <a:graphicFrameLocks noGrp="1"/>
          </p:cNvGraphicFramePr>
          <p:nvPr/>
        </p:nvGraphicFramePr>
        <p:xfrm>
          <a:off x="488949" y="1432100"/>
          <a:ext cx="4345201" cy="2810933"/>
        </p:xfrm>
        <a:graphic>
          <a:graphicData uri="http://schemas.openxmlformats.org/drawingml/2006/table">
            <a:tbl>
              <a:tblPr/>
              <a:tblGrid>
                <a:gridCol w="1130846">
                  <a:extLst>
                    <a:ext uri="{9D8B030D-6E8A-4147-A177-3AD203B41FA5}">
                      <a16:colId xmlns:a16="http://schemas.microsoft.com/office/drawing/2014/main" val="2668484342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373602668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447854090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29250903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1020981283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1676551950"/>
                    </a:ext>
                  </a:extLst>
                </a:gridCol>
              </a:tblGrid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672227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해상직원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COGS)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25,834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24,397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26,007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12,599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4224953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급상여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19,472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20,594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9,917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391277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퇴직급여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2,322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2260464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식비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1649677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복리후생비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0325914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Busan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Office(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COGS)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1,197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1,165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797439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급상여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1,010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913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9897864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퇴직급여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97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0294612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복리후생비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136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153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0851040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Seoul Office(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SG&amp;A)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1,733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143748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급상여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1,636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1,444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238105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퇴직급여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9661316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복리후생비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1157750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27,401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29,146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29,640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15,448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768519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of Rev.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10.1%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4395317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Difference(</a:t>
                      </a:r>
                      <a:r>
                        <a:rPr lang="en-US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KRWm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(1,300)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(535)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(10)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312274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P/L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 </a:t>
                      </a:r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급상여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kumimoji="0" lang="en-US" altLang="ko-KR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kumimoji="0" lang="en-US" altLang="ko-KR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26,454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26,921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15,139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9165457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급여대장상 </a:t>
                      </a:r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총급여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kumimoji="0" lang="en-US" altLang="ko-KR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kumimoji="0" lang="en-US" altLang="ko-KR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27,754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27,456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15,149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5733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51699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Payroll (2/3)</a:t>
            </a:r>
            <a:endParaRPr lang="ko-KR" altLang="en-US"/>
          </a:p>
        </p:txBody>
      </p:sp>
      <p:sp>
        <p:nvSpPr>
          <p:cNvPr id="5" name="Segnaposto testo 7">
            <a:extLst>
              <a:ext uri="{FF2B5EF4-FFF2-40B4-BE49-F238E27FC236}">
                <a16:creationId xmlns:a16="http://schemas.microsoft.com/office/drawing/2014/main" id="{E87F0A59-2E49-4C3C-ABEF-49AB9C69D0BC}"/>
              </a:ext>
            </a:extLst>
          </p:cNvPr>
          <p:cNvSpPr txBox="1">
            <a:spLocks/>
          </p:cNvSpPr>
          <p:nvPr/>
        </p:nvSpPr>
        <p:spPr bwMode="gray">
          <a:xfrm>
            <a:off x="5068800" y="1432100"/>
            <a:ext cx="4345200" cy="458928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[Busan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Office]</a:t>
            </a: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Busan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Office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인건비는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급상여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퇴직급여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복리후생비 등으로 구성되며 매출원가로 분류함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2018</a:t>
            </a:r>
            <a:r>
              <a:rPr kumimoji="0" lang="ko-KR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년부터 선박 및 선원 관리의 내재화로 인해 </a:t>
            </a:r>
            <a:r>
              <a:rPr lang="ko-KR" altLang="en-US" sz="8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업무가 확대되었</a:t>
            </a:r>
            <a:r>
              <a:rPr kumimoji="0" lang="ko-KR" altLang="en-US" sz="8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으며</a:t>
            </a:r>
            <a:r>
              <a:rPr kumimoji="0" lang="ko-KR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Busan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Office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인건비가 전체 해사본부 원가에서 차지하는 비중은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81.0%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임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급상여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통상급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시간외수당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상여로 구성됨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별도의 상여 규정은 없으나 경영 성과 달성으로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USD 71k, 2019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USD 117k, 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USD 337k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의 상여금을 익년 초에 지급 및 인식함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2~4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 신조사이트 신규 채용으로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Busan Office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인원 및 인건비가 증가함</a:t>
            </a: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[Seoul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Office]</a:t>
            </a: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Seoul Office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인건비는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급상여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퇴직급여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복리후생비로 구성되며 판매관리비로 분류함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Seoul Office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인건비가 전체 서울사무소 원가에서 차지하는 비중은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10%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임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급상여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및 퇴직급여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인원수가 적어 임원 비중에 따라 급여 및 퇴직급여가 변동성을 띰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별도의 상여 규정은 없으나 경영 성과 달성으로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USD 151k, 2019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USD 223k, 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USD 719k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의 상여금을 익년 초에 지급 및 인식함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공통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대상회사는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확정급여형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(DB)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퇴직연금제도를 운용 중이며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사외적립자산 적립비율은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상반기 기준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58.1%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근로자퇴직급여보장법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상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최소적립율인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100%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미달함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800"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대상회사 소속 임직원에 대한 인건비는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KRW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로 지급하므로 기능통화로 환산 시 환율 수준에 따라 일부 변동이 발생함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[Limitation]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-2019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해상직원 및 육상직원 급여대장을 제시 받지 못하여 평균인원 및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인당평균급여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분석에 제한이 있음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2B77A10C-AFBB-426C-991B-459425AF06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sp>
        <p:nvSpPr>
          <p:cNvPr id="14" name="Text Box 5">
            <a:extLst>
              <a:ext uri="{FF2B5EF4-FFF2-40B4-BE49-F238E27FC236}">
                <a16:creationId xmlns:a16="http://schemas.microsoft.com/office/drawing/2014/main" id="{76A9542D-4884-4F4F-A4B0-671CE17DC9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5534" y="12842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Box 5">
            <a:extLst>
              <a:ext uri="{FF2B5EF4-FFF2-40B4-BE49-F238E27FC236}">
                <a16:creationId xmlns:a16="http://schemas.microsoft.com/office/drawing/2014/main" id="{A3AC1691-96A9-4CEE-B953-4936602ED9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48" y="6061550"/>
            <a:ext cx="4927113" cy="255788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no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예비원을 포함한 인원이며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Amber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선은 제외하였음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급여대장상 총급여를 기준으로 하며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육상직원의 경우 일회성 비용인 상여를 제외하였음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2022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년도는 연환산한 금액임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E514CC3B-D9DE-42CF-863C-9D8F9B8145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317892"/>
              </p:ext>
            </p:extLst>
          </p:nvPr>
        </p:nvGraphicFramePr>
        <p:xfrm>
          <a:off x="488949" y="4309612"/>
          <a:ext cx="4345200" cy="1711776"/>
        </p:xfrm>
        <a:graphic>
          <a:graphicData uri="http://schemas.openxmlformats.org/drawingml/2006/table">
            <a:tbl>
              <a:tblPr/>
              <a:tblGrid>
                <a:gridCol w="1205568">
                  <a:extLst>
                    <a:ext uri="{9D8B030D-6E8A-4147-A177-3AD203B41FA5}">
                      <a16:colId xmlns:a16="http://schemas.microsoft.com/office/drawing/2014/main" val="607108153"/>
                    </a:ext>
                  </a:extLst>
                </a:gridCol>
                <a:gridCol w="568148">
                  <a:extLst>
                    <a:ext uri="{9D8B030D-6E8A-4147-A177-3AD203B41FA5}">
                      <a16:colId xmlns:a16="http://schemas.microsoft.com/office/drawing/2014/main" val="1548878455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3176374555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234775571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1497032298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986987727"/>
                    </a:ext>
                  </a:extLst>
                </a:gridCol>
              </a:tblGrid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평균인원</a:t>
                      </a:r>
                      <a:endParaRPr lang="ko-KR" altLang="en-US" sz="800" b="1" i="0" u="none" strike="noStrike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754663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해상직원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329.3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323.8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328.2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1142246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Busan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1063860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Seoul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24.3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3907303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선박당인원</a:t>
                      </a:r>
                      <a:r>
                        <a:rPr lang="en-US" altLang="ko-KR" sz="8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514881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해상직원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655812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Busan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060207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Seoul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0756715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인당평균급여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ko-KR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KRWm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r>
                        <a:rPr lang="en-US" altLang="ko-KR" sz="8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654234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해상직원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9253813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Busan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69.0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84.4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3847115"/>
                  </a:ext>
                </a:extLst>
              </a:tr>
              <a:tr h="14264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Seoul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83.0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107.5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5682240"/>
                  </a:ext>
                </a:extLst>
              </a:tr>
            </a:tbl>
          </a:graphicData>
        </a:graphic>
      </p:graphicFrame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637C523D-C529-4F86-9465-2A4CDCCA66F8}"/>
              </a:ext>
            </a:extLst>
          </p:cNvPr>
          <p:cNvGraphicFramePr>
            <a:graphicFrameLocks noGrp="1"/>
          </p:cNvGraphicFramePr>
          <p:nvPr/>
        </p:nvGraphicFramePr>
        <p:xfrm>
          <a:off x="488949" y="1432100"/>
          <a:ext cx="4345201" cy="2810933"/>
        </p:xfrm>
        <a:graphic>
          <a:graphicData uri="http://schemas.openxmlformats.org/drawingml/2006/table">
            <a:tbl>
              <a:tblPr/>
              <a:tblGrid>
                <a:gridCol w="1130846">
                  <a:extLst>
                    <a:ext uri="{9D8B030D-6E8A-4147-A177-3AD203B41FA5}">
                      <a16:colId xmlns:a16="http://schemas.microsoft.com/office/drawing/2014/main" val="2668484342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373602668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447854090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29250903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1020981283"/>
                    </a:ext>
                  </a:extLst>
                </a:gridCol>
                <a:gridCol w="642871">
                  <a:extLst>
                    <a:ext uri="{9D8B030D-6E8A-4147-A177-3AD203B41FA5}">
                      <a16:colId xmlns:a16="http://schemas.microsoft.com/office/drawing/2014/main" val="1676551950"/>
                    </a:ext>
                  </a:extLst>
                </a:gridCol>
              </a:tblGrid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672227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해상직원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COGS)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25,834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24,397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26,007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26,218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12,599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4224953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급상여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19,472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20,594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9,917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391277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퇴직급여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2,322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2260464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식비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1649677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복리후생비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0325914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Busan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Office(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COGS)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1,197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1,165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797439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급상여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1,010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913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9897864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퇴직급여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97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0294612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복리후생비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136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153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0851040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Seoul Office(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SG&amp;A)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1,733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143748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급상여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1,636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1,444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238105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퇴직급여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9661316"/>
                  </a:ext>
                </a:extLst>
              </a:tr>
              <a:tr h="14777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복리후생비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1157750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27,401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29,146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29,640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15,448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768519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% of Rev.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14.3%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18.3%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17.2%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10.1%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4395317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Difference(</a:t>
                      </a:r>
                      <a:r>
                        <a:rPr lang="en-US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KRWm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(1,300)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(535)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(10)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312274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P/L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 </a:t>
                      </a:r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급상여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kumimoji="0" lang="en-US" altLang="ko-KR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kumimoji="0" lang="en-US" altLang="ko-KR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26,454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26,921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15,139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9165457"/>
                  </a:ext>
                </a:extLst>
              </a:tr>
              <a:tr h="14842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급여대장상 </a:t>
                      </a:r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총급여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kumimoji="0" lang="en-US" altLang="ko-KR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kumimoji="0" lang="en-US" altLang="ko-KR" sz="8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27,754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27,456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15,149 </a:t>
                      </a:r>
                    </a:p>
                  </a:txBody>
                  <a:tcPr marL="36000" marR="36000" marT="7951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57335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BF1CB92-A383-4E66-AB31-3EE2EC7F4834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대상회사의 인건비는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29.6m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인건비는 해상직원과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육상직원에게 지급되는 급여 비용이며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육상직원은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Busan Office(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해사본부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Seoul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Office(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서울사무소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에서 근무하고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해상직원 인건비와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육상직원 중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Busan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Office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인건비는 매출원가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Seoul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Office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인건비는 판매관리비로 분류됩니다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22823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Payroll (3/3)</a:t>
            </a:r>
            <a:endParaRPr lang="ko-KR" altLang="en-US"/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2B77A10C-AFBB-426C-991B-459425AF06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Earnings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D3BC81E-6A50-4170-BE4B-2BDE6630A9F0}"/>
              </a:ext>
            </a:extLst>
          </p:cNvPr>
          <p:cNvGraphicFramePr>
            <a:graphicFrameLocks noGrp="1"/>
          </p:cNvGraphicFramePr>
          <p:nvPr/>
        </p:nvGraphicFramePr>
        <p:xfrm>
          <a:off x="497608" y="1432101"/>
          <a:ext cx="4341203" cy="2271123"/>
        </p:xfrm>
        <a:graphic>
          <a:graphicData uri="http://schemas.openxmlformats.org/drawingml/2006/table">
            <a:tbl>
              <a:tblPr/>
              <a:tblGrid>
                <a:gridCol w="583200">
                  <a:extLst>
                    <a:ext uri="{9D8B030D-6E8A-4147-A177-3AD203B41FA5}">
                      <a16:colId xmlns:a16="http://schemas.microsoft.com/office/drawing/2014/main" val="3049615008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val="2506937791"/>
                    </a:ext>
                  </a:extLst>
                </a:gridCol>
                <a:gridCol w="485657">
                  <a:extLst>
                    <a:ext uri="{9D8B030D-6E8A-4147-A177-3AD203B41FA5}">
                      <a16:colId xmlns:a16="http://schemas.microsoft.com/office/drawing/2014/main" val="484465746"/>
                    </a:ext>
                  </a:extLst>
                </a:gridCol>
                <a:gridCol w="485657">
                  <a:extLst>
                    <a:ext uri="{9D8B030D-6E8A-4147-A177-3AD203B41FA5}">
                      <a16:colId xmlns:a16="http://schemas.microsoft.com/office/drawing/2014/main" val="1092847973"/>
                    </a:ext>
                  </a:extLst>
                </a:gridCol>
                <a:gridCol w="485657">
                  <a:extLst>
                    <a:ext uri="{9D8B030D-6E8A-4147-A177-3AD203B41FA5}">
                      <a16:colId xmlns:a16="http://schemas.microsoft.com/office/drawing/2014/main" val="327996138"/>
                    </a:ext>
                  </a:extLst>
                </a:gridCol>
                <a:gridCol w="485657">
                  <a:extLst>
                    <a:ext uri="{9D8B030D-6E8A-4147-A177-3AD203B41FA5}">
                      <a16:colId xmlns:a16="http://schemas.microsoft.com/office/drawing/2014/main" val="4045167253"/>
                    </a:ext>
                  </a:extLst>
                </a:gridCol>
                <a:gridCol w="485657">
                  <a:extLst>
                    <a:ext uri="{9D8B030D-6E8A-4147-A177-3AD203B41FA5}">
                      <a16:colId xmlns:a16="http://schemas.microsoft.com/office/drawing/2014/main" val="2150828513"/>
                    </a:ext>
                  </a:extLst>
                </a:gridCol>
                <a:gridCol w="485657">
                  <a:extLst>
                    <a:ext uri="{9D8B030D-6E8A-4147-A177-3AD203B41FA5}">
                      <a16:colId xmlns:a16="http://schemas.microsoft.com/office/drawing/2014/main" val="1499154634"/>
                    </a:ext>
                  </a:extLst>
                </a:gridCol>
              </a:tblGrid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평균인원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총인건비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KRWm</a:t>
                      </a:r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r>
                        <a:rPr lang="en-US" altLang="ko-KR" sz="800" b="1" i="0" u="none" strike="noStrike" baseline="3000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01639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6699785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42.8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37.8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3,075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3,015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1,473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843569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40.2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39.8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2,935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3,001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1,445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2805720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38.7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42.1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2,888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3,157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1,475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355919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42.5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44.2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3,230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3,089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1,570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805236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41.9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37.2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3,009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2,871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1,585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2531965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40.4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42.5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3,078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3,058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1,521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2833649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43.0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39.8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39.2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3,160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2,978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1,433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2160082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39.9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42.0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42.2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3,037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3,098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1,591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8794223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Avg.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41.2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40.9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3,052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3,033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1,512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574144"/>
                  </a:ext>
                </a:extLst>
              </a:tr>
              <a:tr h="15702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Total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329.3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323.8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328.2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24,412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24,266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12,094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8783940"/>
                  </a:ext>
                </a:extLst>
              </a:tr>
              <a:tr h="72843">
                <a:tc>
                  <a:txBody>
                    <a:bodyPr/>
                    <a:lstStyle/>
                    <a:p>
                      <a:pPr algn="l" fontAlgn="ctr"/>
                      <a:endParaRPr lang="ko-KR" altLang="en-US" sz="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6312375"/>
                  </a:ext>
                </a:extLst>
              </a:tr>
              <a:tr h="15702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직접 운용</a:t>
                      </a: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8282610"/>
                  </a:ext>
                </a:extLst>
              </a:tr>
              <a:tr h="157020">
                <a:tc vMerge="1"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외주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altLang="ko-KR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1,657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621928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CEEB209-6306-4C67-9FB8-3D99D8DA7122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해상직원 인건비를 선박별로 분류한 결과는 다음과 같습니다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Amber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 외 선박의 해상직원 인건비는 대상회사가 해상인력을 직접 운용함으로써 발생하는 비용이며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Amber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선의 해상직원 인건비는 해상인력의 직접 운용과 외주에서 모두 발생하고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CA228CA0-FB86-4692-A9F8-8F68F5957651}"/>
              </a:ext>
            </a:extLst>
          </p:cNvPr>
          <p:cNvGraphicFramePr>
            <a:graphicFrameLocks noGrp="1"/>
          </p:cNvGraphicFramePr>
          <p:nvPr/>
        </p:nvGraphicFramePr>
        <p:xfrm>
          <a:off x="498376" y="3809754"/>
          <a:ext cx="4356099" cy="2211634"/>
        </p:xfrm>
        <a:graphic>
          <a:graphicData uri="http://schemas.openxmlformats.org/drawingml/2006/table">
            <a:tbl>
              <a:tblPr/>
              <a:tblGrid>
                <a:gridCol w="584947">
                  <a:extLst>
                    <a:ext uri="{9D8B030D-6E8A-4147-A177-3AD203B41FA5}">
                      <a16:colId xmlns:a16="http://schemas.microsoft.com/office/drawing/2014/main" val="2371008115"/>
                    </a:ext>
                  </a:extLst>
                </a:gridCol>
                <a:gridCol w="846590">
                  <a:extLst>
                    <a:ext uri="{9D8B030D-6E8A-4147-A177-3AD203B41FA5}">
                      <a16:colId xmlns:a16="http://schemas.microsoft.com/office/drawing/2014/main" val="2794223900"/>
                    </a:ext>
                  </a:extLst>
                </a:gridCol>
                <a:gridCol w="974854">
                  <a:extLst>
                    <a:ext uri="{9D8B030D-6E8A-4147-A177-3AD203B41FA5}">
                      <a16:colId xmlns:a16="http://schemas.microsoft.com/office/drawing/2014/main" val="1912870398"/>
                    </a:ext>
                  </a:extLst>
                </a:gridCol>
                <a:gridCol w="974854">
                  <a:extLst>
                    <a:ext uri="{9D8B030D-6E8A-4147-A177-3AD203B41FA5}">
                      <a16:colId xmlns:a16="http://schemas.microsoft.com/office/drawing/2014/main" val="724241320"/>
                    </a:ext>
                  </a:extLst>
                </a:gridCol>
                <a:gridCol w="974854">
                  <a:extLst>
                    <a:ext uri="{9D8B030D-6E8A-4147-A177-3AD203B41FA5}">
                      <a16:colId xmlns:a16="http://schemas.microsoft.com/office/drawing/2014/main" val="3754002337"/>
                    </a:ext>
                  </a:extLst>
                </a:gridCol>
              </a:tblGrid>
              <a:tr h="14658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인당평균급여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KRWm</a:t>
                      </a:r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r>
                        <a:rPr lang="en-US" altLang="ko-KR" sz="800" b="1" i="0" u="none" strike="noStrike" baseline="3000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332350"/>
                  </a:ext>
                </a:extLst>
              </a:tr>
              <a:tr h="14658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388451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71.9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77.9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1080830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73.1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73.1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72.5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4453128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74.7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71.7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7455357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76.0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71.1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106113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71.8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77.3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78.0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60603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76.2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71.6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7360514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73.5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73.2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4801729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76.1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73.8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75.5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5821722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Avg.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74.2 </a:t>
                      </a:r>
                    </a:p>
                  </a:txBody>
                  <a:tcPr marL="36000" marR="36000" marT="7951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75.0 </a:t>
                      </a:r>
                    </a:p>
                  </a:txBody>
                  <a:tcPr marL="36000" marR="36000" marT="7951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73.9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2639752"/>
                  </a:ext>
                </a:extLst>
              </a:tr>
              <a:tr h="153872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Total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593.2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599.9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591.4 </a:t>
                      </a: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599738"/>
                  </a:ext>
                </a:extLst>
              </a:tr>
              <a:tr h="72000">
                <a:tc>
                  <a:txBody>
                    <a:bodyPr/>
                    <a:lstStyle/>
                    <a:p>
                      <a:pPr algn="l" fontAlgn="ctr"/>
                      <a:endParaRPr lang="ko-KR" altLang="en-US" sz="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2353618"/>
                  </a:ext>
                </a:extLst>
              </a:tr>
              <a:tr h="153872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직접 운용</a:t>
                      </a: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137.2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189414"/>
                  </a:ext>
                </a:extLst>
              </a:tr>
              <a:tr h="153872">
                <a:tc vMerge="1"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외주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054512"/>
                  </a:ext>
                </a:extLst>
              </a:tr>
            </a:tbl>
          </a:graphicData>
        </a:graphic>
      </p:graphicFrame>
      <p:sp>
        <p:nvSpPr>
          <p:cNvPr id="17" name="Text Box 5">
            <a:extLst>
              <a:ext uri="{FF2B5EF4-FFF2-40B4-BE49-F238E27FC236}">
                <a16:creationId xmlns:a16="http://schemas.microsoft.com/office/drawing/2014/main" id="{4B6AF17B-BF6A-4D6B-A36E-117B7EAE5F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5534" y="12842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Box 5">
            <a:extLst>
              <a:ext uri="{FF2B5EF4-FFF2-40B4-BE49-F238E27FC236}">
                <a16:creationId xmlns:a16="http://schemas.microsoft.com/office/drawing/2014/main" id="{81591C96-43FD-4294-A3B3-2BC1533EA7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48" y="6061550"/>
            <a:ext cx="4927113" cy="255788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no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급여대장상 총급여를 기준으로 함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(*2)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기타선원비 중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 외주 용역에 해당하는 비용임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(*3)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급여대장상 총급여를 기준으로 하며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년도는 연환산한 금액임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3EA9DF-8836-4598-80D3-865FCE91A3C5}"/>
              </a:ext>
            </a:extLst>
          </p:cNvPr>
          <p:cNvSpPr txBox="1"/>
          <p:nvPr/>
        </p:nvSpPr>
        <p:spPr>
          <a:xfrm>
            <a:off x="497608" y="1249108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9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선박별</a:t>
            </a:r>
            <a:r>
              <a:rPr lang="ko-KR" altLang="en-US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해상직원 인건비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124AD205-384F-4754-8D00-AB4F48B38A3F}"/>
              </a:ext>
            </a:extLst>
          </p:cNvPr>
          <p:cNvSpPr txBox="1">
            <a:spLocks/>
          </p:cNvSpPr>
          <p:nvPr/>
        </p:nvSpPr>
        <p:spPr bwMode="gray">
          <a:xfrm>
            <a:off x="5068800" y="1432100"/>
            <a:ext cx="4345200" cy="458928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[Amber</a:t>
            </a:r>
            <a:r>
              <a:rPr lang="ko-KR" altLang="en-US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 외 선박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1450" lvl="2" indent="-17145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선박당 해상직원 인원은 선박당 평균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40.5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명이며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이에 대한 인건비는 선박당 평균적으로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KRW 3,033m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만큼 발생함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인당평균급여의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평균은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KRW 75.0m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으로 연도별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큰 차이는 없는 것으로 나타남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ko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[Amber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]</a:t>
            </a:r>
            <a:endParaRPr lang="en-US" altLang="ko-KR" sz="900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선의 경우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년부터 화주의 요청에 의해선박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선원 관리를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아웃소싱함에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따라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 외주 용역비를 지급하고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해당 외주 비용은 기타선원비에 포함되었으며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371k,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1,657k, 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상반기에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954k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만큼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발생함</a:t>
            </a: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월부터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명의 인력을 대상회사가 직접 운용 중임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Amber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 직접 운용에 해당하는 인건비는 해당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명의 인원에 대하여 발생한 인건비이며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해당 인원의 직급이 선장이기 때문에 다른 선박의 인당 평균급여보다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선의 인당 평균급여가 높은 수준으로 나타남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해당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인원에 대한 인건비는 매출원가 중 선원비에 포함되었으며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상반기에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KRW 46m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만큼 발생함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8580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1DFA3-5E69-430E-9047-8A88A3357F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Quality of Assets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0945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4A994945-5CE8-4625-9A77-66143A040F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642997"/>
              </p:ext>
            </p:extLst>
          </p:nvPr>
        </p:nvGraphicFramePr>
        <p:xfrm>
          <a:off x="488944" y="1411728"/>
          <a:ext cx="4356098" cy="4603915"/>
        </p:xfrm>
        <a:graphic>
          <a:graphicData uri="http://schemas.openxmlformats.org/drawingml/2006/table">
            <a:tbl>
              <a:tblPr/>
              <a:tblGrid>
                <a:gridCol w="1143637">
                  <a:extLst>
                    <a:ext uri="{9D8B030D-6E8A-4147-A177-3AD203B41FA5}">
                      <a16:colId xmlns:a16="http://schemas.microsoft.com/office/drawing/2014/main" val="2872979676"/>
                    </a:ext>
                  </a:extLst>
                </a:gridCol>
                <a:gridCol w="655342">
                  <a:extLst>
                    <a:ext uri="{9D8B030D-6E8A-4147-A177-3AD203B41FA5}">
                      <a16:colId xmlns:a16="http://schemas.microsoft.com/office/drawing/2014/main" val="1944572299"/>
                    </a:ext>
                  </a:extLst>
                </a:gridCol>
                <a:gridCol w="655342">
                  <a:extLst>
                    <a:ext uri="{9D8B030D-6E8A-4147-A177-3AD203B41FA5}">
                      <a16:colId xmlns:a16="http://schemas.microsoft.com/office/drawing/2014/main" val="3282939857"/>
                    </a:ext>
                  </a:extLst>
                </a:gridCol>
                <a:gridCol w="655342">
                  <a:extLst>
                    <a:ext uri="{9D8B030D-6E8A-4147-A177-3AD203B41FA5}">
                      <a16:colId xmlns:a16="http://schemas.microsoft.com/office/drawing/2014/main" val="1873371200"/>
                    </a:ext>
                  </a:extLst>
                </a:gridCol>
                <a:gridCol w="655342">
                  <a:extLst>
                    <a:ext uri="{9D8B030D-6E8A-4147-A177-3AD203B41FA5}">
                      <a16:colId xmlns:a16="http://schemas.microsoft.com/office/drawing/2014/main" val="1984603688"/>
                    </a:ext>
                  </a:extLst>
                </a:gridCol>
                <a:gridCol w="591093">
                  <a:extLst>
                    <a:ext uri="{9D8B030D-6E8A-4147-A177-3AD203B41FA5}">
                      <a16:colId xmlns:a16="http://schemas.microsoft.com/office/drawing/2014/main" val="2362930109"/>
                    </a:ext>
                  </a:extLst>
                </a:gridCol>
              </a:tblGrid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22-Jun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8472468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Net Debt</a:t>
                      </a:r>
                      <a:r>
                        <a:rPr lang="en-US" sz="8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(a)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(19,897)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(47,094)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(146,877)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(218,728)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0260871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BBCHP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(54,758)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(57,559)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(78,060)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(73,730)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(71,541)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3825579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금융리스부채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(495,357)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(419,985)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(410,612)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(392,962)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(383,890)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2285666"/>
                  </a:ext>
                </a:extLst>
              </a:tr>
              <a:tr h="19007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금융리스채권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440,599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362,426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332,552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319,232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312,349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0607482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차입금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(128,072)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(186,410)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9497043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현금및현금성자산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55,872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37,662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30,965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54,924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(*2,3)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39,223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9244626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NWC (b)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44,150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45,826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33,242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23,561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56,361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5697312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매출채권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21,936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6,413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7,758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28,620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0523483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미수수익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Ops)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11,327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427919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재고자산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31,124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28,790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28,130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34,121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51,468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9817273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기타자산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1,220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1,127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3,297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8907461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매입채무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(13,665)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(5,325)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(1,451)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(13,038)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(22,590)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1615269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선수수익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(3,413)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(6,758)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(12,488)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(15,576)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(11,191)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8117982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Fixed Assets (c)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120,588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133,918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235,974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355,653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506,511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185097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유형자산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29,581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147,494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283,047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441,845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8000138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119,932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104,337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88,480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72,607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64,666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7824815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Other Assets (d)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332,079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342,256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279,290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254,215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257,243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1514620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기타채권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5,538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3,738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859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7,558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3187716"/>
                  </a:ext>
                </a:extLst>
              </a:tr>
              <a:tr h="19007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금융리스채권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(*4)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325,865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338,007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278,104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252,474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249,198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64035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기타자산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0704166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Other Liabilities (e)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(14,863)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(9,783)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(9,789)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(8,752)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(16,015)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937013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기타채무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(7,772)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(4,363)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(5,124)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(4,606)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(10,235)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6351252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미지급비용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(3,368)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(1,938)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(494)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(700)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(1,901)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1489448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순확정급여채무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(3,445)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(3,202)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(3,998)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(3,221)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(3,765)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612782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기타부채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(278)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(280)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(173)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(225)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(113)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4798032"/>
                  </a:ext>
                </a:extLst>
              </a:tr>
              <a:tr h="168951">
                <a:tc>
                  <a:txBody>
                    <a:bodyPr/>
                    <a:lstStyle/>
                    <a:p>
                      <a:pPr algn="l" rtl="0" fontAlgn="ctr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NAV (a+b+c+d+e)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483,068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492,320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491,623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477,800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585,373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185964"/>
                  </a:ext>
                </a:extLst>
              </a:tr>
            </a:tbl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 sz="4000"/>
              <a:t>Net Asset Value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E17BB8-29A2-440C-A92A-80DD1D3870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/>
              <a:t>Quality of Assets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DF37E2-559F-4EF5-96F0-309BC2161F32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주요항목은 선박과 관련한 금융리스부채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차입금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금융리스자산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및 유형자산과 재고자산입니다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2018~2021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평균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486,203k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의 일정한 수준을 유지하였으나</a:t>
            </a:r>
            <a:r>
              <a:rPr lang="en-US" altLang="ko-KR" sz="100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100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년 실시한 유상증자로 인하여 </a:t>
            </a:r>
            <a:r>
              <a:rPr lang="en-US" altLang="ko-KR" sz="100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월말 기준 </a:t>
            </a:r>
            <a:r>
              <a:rPr lang="en-US" altLang="ko-KR" sz="100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USD 585,373k</a:t>
            </a:r>
            <a:r>
              <a:rPr lang="ko-KR" altLang="en-US" sz="100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로 증가하였습니다</a:t>
            </a:r>
            <a:r>
              <a:rPr lang="en-US" altLang="ko-KR" sz="100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ko-KR" altLang="en-US" sz="1000">
              <a:highlight>
                <a:srgbClr val="FFFF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44DEDC72-0A6C-477E-AC73-733AF3194E00}"/>
              </a:ext>
            </a:extLst>
          </p:cNvPr>
          <p:cNvSpPr txBox="1">
            <a:spLocks/>
          </p:cNvSpPr>
          <p:nvPr/>
        </p:nvSpPr>
        <p:spPr bwMode="gray">
          <a:xfrm>
            <a:off x="5068800" y="1418205"/>
            <a:ext cx="4345200" cy="4604595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[Net Debt]</a:t>
            </a:r>
            <a:endParaRPr lang="en-US" altLang="ko-KR" sz="1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kern="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 kern="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 kern="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900" kern="0">
                <a:latin typeface="Arial" panose="020B0604020202020204" pitchFamily="34" charset="0"/>
                <a:cs typeface="Arial" panose="020B0604020202020204" pitchFamily="34" charset="0"/>
              </a:rPr>
              <a:t>와 취득관련 차입금의 상대계정으로 운송계약에 따라 금융리스채권이 아닌 선박자산으로 인식하였고</a:t>
            </a:r>
            <a:r>
              <a:rPr lang="en-US" altLang="ko-KR" sz="900" kern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900" kern="0">
                <a:latin typeface="Arial" panose="020B0604020202020204" pitchFamily="34" charset="0"/>
                <a:cs typeface="Arial" panose="020B0604020202020204" pitchFamily="34" charset="0"/>
              </a:rPr>
              <a:t> 신조중인 </a:t>
            </a:r>
            <a:r>
              <a:rPr lang="en-US" altLang="ko-KR" sz="900" kern="0"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r>
              <a:rPr lang="ko-KR" altLang="en-US" sz="900" kern="0">
                <a:latin typeface="Arial" panose="020B0604020202020204" pitchFamily="34" charset="0"/>
                <a:cs typeface="Arial" panose="020B0604020202020204" pitchFamily="34" charset="0"/>
              </a:rPr>
              <a:t> 또한  건설중인 자산으로 계상됨에 따라 </a:t>
            </a:r>
            <a:r>
              <a:rPr lang="en-US" altLang="ko-KR" sz="900" kern="0">
                <a:latin typeface="Arial" panose="020B0604020202020204" pitchFamily="34" charset="0"/>
                <a:cs typeface="Arial" panose="020B0604020202020204" pitchFamily="34" charset="0"/>
              </a:rPr>
              <a:t>Net Debt</a:t>
            </a:r>
            <a:r>
              <a:rPr lang="ko-KR" altLang="en-US" sz="900" kern="0">
                <a:latin typeface="Arial" panose="020B0604020202020204" pitchFamily="34" charset="0"/>
                <a:cs typeface="Arial" panose="020B0604020202020204" pitchFamily="34" charset="0"/>
              </a:rPr>
              <a:t>이 증가하였음</a:t>
            </a:r>
            <a:br>
              <a:rPr lang="en-US" altLang="ko-KR" sz="900" ker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900" kern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 kern="0">
                <a:latin typeface="Arial" panose="020B0604020202020204" pitchFamily="34" charset="0"/>
                <a:cs typeface="Arial" panose="020B0604020202020204" pitchFamily="34" charset="0"/>
              </a:rPr>
              <a:t>기존선박들에 대해서는 운송계약이 </a:t>
            </a:r>
            <a:r>
              <a:rPr lang="en-US" altLang="ko-KR" sz="900" kern="0">
                <a:latin typeface="Arial" panose="020B0604020202020204" pitchFamily="34" charset="0"/>
                <a:cs typeface="Arial" panose="020B0604020202020204" pitchFamily="34" charset="0"/>
              </a:rPr>
              <a:t>COA &amp; BBCHP</a:t>
            </a:r>
            <a:r>
              <a:rPr lang="ko-KR" altLang="en-US" sz="900" kern="0">
                <a:latin typeface="Arial" panose="020B0604020202020204" pitchFamily="34" charset="0"/>
                <a:cs typeface="Arial" panose="020B0604020202020204" pitchFamily="34" charset="0"/>
              </a:rPr>
              <a:t>계약으로 순금융리스가 일정한 수준으로 유지됨</a:t>
            </a:r>
            <a:r>
              <a:rPr lang="en-US" altLang="ko-KR" sz="900" ker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[Net Working Capital]</a:t>
            </a:r>
            <a:r>
              <a:rPr lang="ko-KR" altLang="en-US" sz="1000" ker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US" altLang="ko-KR" sz="1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대상회사의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NWC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5~10%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수준으로 낮은 편이며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이는 매 항차 마다 운임과 비용이 정산되는 구조에 기인함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회사의 주 고객은 안정적인 거래처인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 정산이슈에 따라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NWC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가 변동하나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Adjustment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고려 시 회전기일도 안정적인 수준임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Ø"/>
              <a:defRPr/>
            </a:pP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참고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  <a:r>
              <a:rPr lang="en-US" altLang="ko-KR" sz="9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‘19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FBOG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사용분에 대한 중재신청은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‘22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승소하여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약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80%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를 회수하였음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’20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~22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승소일까지의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FBOG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사용분에 대해서는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‘22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이후에 반영될 예정임 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[Fixed Assets]</a:t>
            </a:r>
            <a:endParaRPr lang="ko-KR" altLang="en-US" sz="10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유형자산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BBCHP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 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COA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계약이 종료되어 금융리스채권에서 선박으로 대체된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 사선으로 취득한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분기부터 신조중인 신규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Pipeline 13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건설중인자산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으로 구성됨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경우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입거수리자산이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당기부터 계상됨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ker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무형자산</a:t>
            </a:r>
            <a:r>
              <a:rPr lang="en-US" altLang="ko-KR" sz="900" ker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ko-KR" altLang="en-US" sz="900" ker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대부분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2014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현대상선으로부터 영업양수도시 발생한 영업권과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Backlog(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수주잔고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으로 매년 정액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상각중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내용연수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8.5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altLang="ko-KR" sz="900" ker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[Other Assets and Liabilities]</a:t>
            </a: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금융리스채권의 경우 리스계약종료시 선박의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무보증잔존가치를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할인한 금액임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E6B995-7A79-416E-8982-EDAE4DBBD3E3}"/>
              </a:ext>
            </a:extLst>
          </p:cNvPr>
          <p:cNvSpPr txBox="1"/>
          <p:nvPr/>
        </p:nvSpPr>
        <p:spPr>
          <a:xfrm>
            <a:off x="488943" y="6015643"/>
            <a:ext cx="4356100" cy="397203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200"/>
              </a:spcAf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최소리스료로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구성 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(*2) ’21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3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개월 정기예금 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USD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 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28m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포함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 / (*3) 21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사용제한예금 각 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USD 2m/2.8m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제외 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(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4)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무보증잔존가치로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구성 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E888B83-3403-41F4-B5EC-467FF7052901}"/>
              </a:ext>
            </a:extLst>
          </p:cNvPr>
          <p:cNvSpPr/>
          <p:nvPr/>
        </p:nvSpPr>
        <p:spPr>
          <a:xfrm>
            <a:off x="488949" y="1906657"/>
            <a:ext cx="4356100" cy="364104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4944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 sz="4000"/>
              <a:t>Net Debt (1/3)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AB9B20-472B-4E0A-A7D6-24BE6BFBFEC7}"/>
              </a:ext>
            </a:extLst>
          </p:cNvPr>
          <p:cNvSpPr txBox="1"/>
          <p:nvPr/>
        </p:nvSpPr>
        <p:spPr>
          <a:xfrm>
            <a:off x="488950" y="903590"/>
            <a:ext cx="8937858" cy="4323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년부터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BBCHP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계약이 종료된 선박을 계약연장가능성에 따라 유형자산으로 대체하고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이후 취득 선박에 대해 금융리스채권이 아닌 유형자산 회계처리를 적용하고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2021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신규선박건조와 관련하여 담보부차입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77.7m,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회사채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KRW 60bn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발행하여 조달하였습니다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egnaposto testo 7">
            <a:extLst>
              <a:ext uri="{FF2B5EF4-FFF2-40B4-BE49-F238E27FC236}">
                <a16:creationId xmlns:a16="http://schemas.microsoft.com/office/drawing/2014/main" id="{2D6CCF95-9218-45DC-A35D-0C0C793DEA17}"/>
              </a:ext>
            </a:extLst>
          </p:cNvPr>
          <p:cNvSpPr txBox="1">
            <a:spLocks/>
          </p:cNvSpPr>
          <p:nvPr/>
        </p:nvSpPr>
        <p:spPr bwMode="gray">
          <a:xfrm>
            <a:off x="5068800" y="1418205"/>
            <a:ext cx="4345200" cy="4604595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600"/>
              </a:spcBef>
              <a:buClr>
                <a:srgbClr val="97989A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 err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현금및현금성자산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현금및현금성자산은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현금시재액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일부와 보통예금 및 정기예금으로 구성되며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총자산대비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3~5%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수준을 유지하고 있음</a:t>
            </a: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금융리스부채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금융리스부채는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SPC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선박금융차입금으로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BBCHP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 원리금 상환액의 현재가치로 이루어져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 중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상환완료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Aquapia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원리금 상환 완료함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분기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현재 금융리스부채는 선박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대한 금융리스부채로 구성되어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차입금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en-US" altLang="ko-KR" sz="1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월말 기준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신규선박건조를 위한 운영자금확보 목적으로 차입한 회사채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46bm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척에 대한 담보부대출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75.3m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건조중인 신규선박에 대한 차입금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75.4m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으로 구성됨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BD5935-4DBC-4083-A737-11FC5E2C3999}"/>
              </a:ext>
            </a:extLst>
          </p:cNvPr>
          <p:cNvSpPr txBox="1"/>
          <p:nvPr/>
        </p:nvSpPr>
        <p:spPr>
          <a:xfrm>
            <a:off x="480241" y="3343576"/>
            <a:ext cx="4141773" cy="271832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200"/>
              </a:spcAft>
            </a:pPr>
            <a:r>
              <a:rPr lang="en-US" altLang="ko-KR" sz="700" i="1">
                <a:solidFill>
                  <a:srgbClr val="00338D"/>
                </a:solidFill>
                <a:latin typeface="+mn-ea"/>
              </a:rPr>
              <a:t>(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*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1) </a:t>
            </a:r>
            <a:r>
              <a:rPr lang="ko-KR" altLang="en-US" sz="700" i="1" err="1">
                <a:solidFill>
                  <a:srgbClr val="00338D"/>
                </a:solidFill>
                <a:latin typeface="+mn-ea"/>
              </a:rPr>
              <a:t>무보증잔존가치는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 제외함</a:t>
            </a:r>
            <a:endParaRPr lang="en-US" altLang="ko-KR" sz="700" i="1">
              <a:solidFill>
                <a:srgbClr val="00338D"/>
              </a:solidFill>
              <a:latin typeface="+mn-ea"/>
            </a:endParaRPr>
          </a:p>
          <a:p>
            <a:pPr>
              <a:spcAft>
                <a:spcPts val="200"/>
              </a:spcAft>
            </a:pPr>
            <a:r>
              <a:rPr lang="en-US" altLang="ko-KR" sz="700" i="1">
                <a:solidFill>
                  <a:srgbClr val="00338D"/>
                </a:solidFill>
                <a:latin typeface="+mn-ea"/>
              </a:rPr>
              <a:t>(*2) </a:t>
            </a:r>
            <a:r>
              <a:rPr lang="ko-KR" altLang="en-US" sz="700" i="1" err="1">
                <a:solidFill>
                  <a:srgbClr val="00338D"/>
                </a:solidFill>
                <a:latin typeface="+mn-ea"/>
              </a:rPr>
              <a:t>중동선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 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4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척에 대한 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KAMCO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로부터의 담보부차입금은 실질에 따라 차입금으로 분류함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       </a:t>
            </a:r>
            <a:endParaRPr lang="ko-KR" altLang="en-US" sz="700" i="1">
              <a:solidFill>
                <a:srgbClr val="00338D"/>
              </a:solidFill>
              <a:latin typeface="+mn-ea"/>
            </a:endParaRPr>
          </a:p>
        </p:txBody>
      </p:sp>
      <p:sp>
        <p:nvSpPr>
          <p:cNvPr id="19" name="텍스트 개체 틀 2">
            <a:extLst>
              <a:ext uri="{FF2B5EF4-FFF2-40B4-BE49-F238E27FC236}">
                <a16:creationId xmlns:a16="http://schemas.microsoft.com/office/drawing/2014/main" id="{C91295AE-155F-43B0-8492-222A59D9BF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Assets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8D2AF27-A84E-429A-A30C-500EFCFD60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0042"/>
              </p:ext>
            </p:extLst>
          </p:nvPr>
        </p:nvGraphicFramePr>
        <p:xfrm>
          <a:off x="488947" y="3847313"/>
          <a:ext cx="4345198" cy="2160000"/>
        </p:xfrm>
        <a:graphic>
          <a:graphicData uri="http://schemas.openxmlformats.org/drawingml/2006/table">
            <a:tbl>
              <a:tblPr/>
              <a:tblGrid>
                <a:gridCol w="1329178">
                  <a:extLst>
                    <a:ext uri="{9D8B030D-6E8A-4147-A177-3AD203B41FA5}">
                      <a16:colId xmlns:a16="http://schemas.microsoft.com/office/drawing/2014/main" val="4181435575"/>
                    </a:ext>
                  </a:extLst>
                </a:gridCol>
                <a:gridCol w="603204">
                  <a:extLst>
                    <a:ext uri="{9D8B030D-6E8A-4147-A177-3AD203B41FA5}">
                      <a16:colId xmlns:a16="http://schemas.microsoft.com/office/drawing/2014/main" val="2420504260"/>
                    </a:ext>
                  </a:extLst>
                </a:gridCol>
                <a:gridCol w="603204">
                  <a:extLst>
                    <a:ext uri="{9D8B030D-6E8A-4147-A177-3AD203B41FA5}">
                      <a16:colId xmlns:a16="http://schemas.microsoft.com/office/drawing/2014/main" val="4200453581"/>
                    </a:ext>
                  </a:extLst>
                </a:gridCol>
                <a:gridCol w="603204">
                  <a:extLst>
                    <a:ext uri="{9D8B030D-6E8A-4147-A177-3AD203B41FA5}">
                      <a16:colId xmlns:a16="http://schemas.microsoft.com/office/drawing/2014/main" val="1589145539"/>
                    </a:ext>
                  </a:extLst>
                </a:gridCol>
                <a:gridCol w="603204">
                  <a:extLst>
                    <a:ext uri="{9D8B030D-6E8A-4147-A177-3AD203B41FA5}">
                      <a16:colId xmlns:a16="http://schemas.microsoft.com/office/drawing/2014/main" val="328287788"/>
                    </a:ext>
                  </a:extLst>
                </a:gridCol>
                <a:gridCol w="603204">
                  <a:extLst>
                    <a:ext uri="{9D8B030D-6E8A-4147-A177-3AD203B41FA5}">
                      <a16:colId xmlns:a16="http://schemas.microsoft.com/office/drawing/2014/main" val="265020984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Dec-20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Dec-21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Jun-22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59417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20,303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366816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27,021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9,076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477223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32,695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11,278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916377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선순위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26,156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0764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후순위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6,539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2,256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754956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42,824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22,154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547389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선순위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34,259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17,723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500435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후순위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8,565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4,431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26922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186,297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179,695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172,790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165,567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161,832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880168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186,217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179,618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172,716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165,496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161,763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966973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   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18,164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65,106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61,899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60,295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188203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선순위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3,564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50,506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47,299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45,695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69024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후순위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14,600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14,600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14,600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14,600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562369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495,357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419,985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410,612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392,962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383,890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0933935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FCA1B962-DB1E-4D34-A686-538DB1D90AB2}"/>
              </a:ext>
            </a:extLst>
          </p:cNvPr>
          <p:cNvSpPr txBox="1"/>
          <p:nvPr/>
        </p:nvSpPr>
        <p:spPr>
          <a:xfrm>
            <a:off x="427990" y="369812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ea typeface="+mj-ea"/>
              </a:rPr>
              <a:t>[</a:t>
            </a:r>
            <a:r>
              <a:rPr lang="ko-KR" altLang="en-US" sz="1000" b="1">
                <a:solidFill>
                  <a:schemeClr val="tx2"/>
                </a:solidFill>
                <a:ea typeface="+mj-ea"/>
              </a:rPr>
              <a:t>금융리스부채</a:t>
            </a:r>
            <a:r>
              <a:rPr lang="en-US" altLang="ko-KR" sz="1000" b="1">
                <a:solidFill>
                  <a:schemeClr val="tx2"/>
                </a:solidFill>
                <a:ea typeface="+mj-ea"/>
              </a:rPr>
              <a:t>]</a:t>
            </a:r>
            <a:endParaRPr lang="ko-KR" altLang="en-US" sz="1000" b="1">
              <a:solidFill>
                <a:schemeClr val="tx2"/>
              </a:solidFill>
              <a:ea typeface="+mj-ea"/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5D4C7EBB-E907-4E32-B97A-7BB5ED6EDD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2857892"/>
              </p:ext>
            </p:extLst>
          </p:nvPr>
        </p:nvGraphicFramePr>
        <p:xfrm>
          <a:off x="5313729" y="4220392"/>
          <a:ext cx="3946864" cy="1625448"/>
        </p:xfrm>
        <a:graphic>
          <a:graphicData uri="http://schemas.openxmlformats.org/drawingml/2006/table">
            <a:tbl>
              <a:tblPr/>
              <a:tblGrid>
                <a:gridCol w="1545155">
                  <a:extLst>
                    <a:ext uri="{9D8B030D-6E8A-4147-A177-3AD203B41FA5}">
                      <a16:colId xmlns:a16="http://schemas.microsoft.com/office/drawing/2014/main" val="103073302"/>
                    </a:ext>
                  </a:extLst>
                </a:gridCol>
                <a:gridCol w="1427589">
                  <a:extLst>
                    <a:ext uri="{9D8B030D-6E8A-4147-A177-3AD203B41FA5}">
                      <a16:colId xmlns:a16="http://schemas.microsoft.com/office/drawing/2014/main" val="265533745"/>
                    </a:ext>
                  </a:extLst>
                </a:gridCol>
                <a:gridCol w="974120">
                  <a:extLst>
                    <a:ext uri="{9D8B030D-6E8A-4147-A177-3AD203B41FA5}">
                      <a16:colId xmlns:a16="http://schemas.microsoft.com/office/drawing/2014/main" val="1604582048"/>
                    </a:ext>
                  </a:extLst>
                </a:gridCol>
              </a:tblGrid>
              <a:tr h="14776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주요계약사항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담보부차입금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USDk)</a:t>
                      </a:r>
                      <a:r>
                        <a:rPr lang="en-US" altLang="ko-KR" sz="8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 baseline="3000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1" i="0" u="none" strike="noStrike" baseline="3000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altLang="ko-KR" sz="800" b="1" i="0" u="none" strike="noStrike" baseline="3000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1)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회사채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KRWm)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740732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발행일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2021-07-08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2021-05-27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9247599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만기일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2029-08-18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2024-05-27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064371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총차입금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77,700 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60,000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0545983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원금 상환주기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매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개월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800 USDk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만기일시상환 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397684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만기시 상환금액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52,900 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60,000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3669762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이자율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3.25%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2.156%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9637242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이자지급시기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개월 선지급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개월  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491539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연장옵션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2968311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선박매입옵션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만기 원리금 상환시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7832310"/>
                  </a:ext>
                </a:extLst>
              </a:tr>
              <a:tr h="14776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유보금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질권설정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2,000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223644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13E5F763-7901-4C49-A2B5-356847099A99}"/>
              </a:ext>
            </a:extLst>
          </p:cNvPr>
          <p:cNvSpPr txBox="1"/>
          <p:nvPr/>
        </p:nvSpPr>
        <p:spPr>
          <a:xfrm>
            <a:off x="5216274" y="5924180"/>
            <a:ext cx="4141773" cy="165701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200"/>
              </a:spcAft>
            </a:pPr>
            <a:r>
              <a:rPr lang="en-US" altLang="ko-KR" sz="800" i="1">
                <a:solidFill>
                  <a:srgbClr val="00338D"/>
                </a:solidFill>
                <a:latin typeface="+mn-ea"/>
              </a:rPr>
              <a:t>(</a:t>
            </a:r>
            <a:r>
              <a:rPr lang="ko-KR" altLang="en-US" sz="800" i="1">
                <a:solidFill>
                  <a:srgbClr val="00338D"/>
                </a:solidFill>
                <a:latin typeface="+mn-ea"/>
              </a:rPr>
              <a:t>*</a:t>
            </a:r>
            <a:r>
              <a:rPr lang="en-US" altLang="ko-KR" sz="800" i="1">
                <a:solidFill>
                  <a:srgbClr val="00338D"/>
                </a:solidFill>
                <a:latin typeface="+mn-ea"/>
              </a:rPr>
              <a:t>1) </a:t>
            </a:r>
            <a:r>
              <a:rPr lang="ko-KR" altLang="en-US" sz="800" i="1">
                <a:solidFill>
                  <a:srgbClr val="00338D"/>
                </a:solidFill>
                <a:latin typeface="+mn-ea"/>
              </a:rPr>
              <a:t>담보부대출 차입조건이 만기 원금상환금액을 제외하고 모두 동일하여 일괄 분석함</a:t>
            </a:r>
          </a:p>
          <a:p>
            <a:pPr>
              <a:spcAft>
                <a:spcPts val="200"/>
              </a:spcAft>
            </a:pPr>
            <a:r>
              <a:rPr lang="en-US" altLang="ko-KR" sz="800" i="1">
                <a:solidFill>
                  <a:srgbClr val="00338D"/>
                </a:solidFill>
                <a:latin typeface="+mn-ea"/>
              </a:rPr>
              <a:t>       </a:t>
            </a:r>
            <a:endParaRPr lang="ko-KR" altLang="en-US" sz="800" i="1">
              <a:solidFill>
                <a:srgbClr val="00338D"/>
              </a:solidFill>
              <a:latin typeface="+mn-ea"/>
            </a:endParaRPr>
          </a:p>
        </p:txBody>
      </p:sp>
      <p:sp>
        <p:nvSpPr>
          <p:cNvPr id="14" name="Text Box 5">
            <a:extLst>
              <a:ext uri="{FF2B5EF4-FFF2-40B4-BE49-F238E27FC236}">
                <a16:creationId xmlns:a16="http://schemas.microsoft.com/office/drawing/2014/main" id="{63CAF5A2-7F27-4F2B-BEA3-3CE65897B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034133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B49D52F4-1701-48B3-96BC-A3780BAA4E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689892"/>
              </p:ext>
            </p:extLst>
          </p:nvPr>
        </p:nvGraphicFramePr>
        <p:xfrm>
          <a:off x="486357" y="1353151"/>
          <a:ext cx="4347788" cy="19929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8051">
                  <a:extLst>
                    <a:ext uri="{9D8B030D-6E8A-4147-A177-3AD203B41FA5}">
                      <a16:colId xmlns:a16="http://schemas.microsoft.com/office/drawing/2014/main" val="422152269"/>
                    </a:ext>
                  </a:extLst>
                </a:gridCol>
                <a:gridCol w="626226">
                  <a:extLst>
                    <a:ext uri="{9D8B030D-6E8A-4147-A177-3AD203B41FA5}">
                      <a16:colId xmlns:a16="http://schemas.microsoft.com/office/drawing/2014/main" val="4078951918"/>
                    </a:ext>
                  </a:extLst>
                </a:gridCol>
                <a:gridCol w="814277">
                  <a:extLst>
                    <a:ext uri="{9D8B030D-6E8A-4147-A177-3AD203B41FA5}">
                      <a16:colId xmlns:a16="http://schemas.microsoft.com/office/drawing/2014/main" val="2684623357"/>
                    </a:ext>
                  </a:extLst>
                </a:gridCol>
                <a:gridCol w="537870">
                  <a:extLst>
                    <a:ext uri="{9D8B030D-6E8A-4147-A177-3AD203B41FA5}">
                      <a16:colId xmlns:a16="http://schemas.microsoft.com/office/drawing/2014/main" val="1516869151"/>
                    </a:ext>
                  </a:extLst>
                </a:gridCol>
                <a:gridCol w="545341">
                  <a:extLst>
                    <a:ext uri="{9D8B030D-6E8A-4147-A177-3AD203B41FA5}">
                      <a16:colId xmlns:a16="http://schemas.microsoft.com/office/drawing/2014/main" val="3655312493"/>
                    </a:ext>
                  </a:extLst>
                </a:gridCol>
                <a:gridCol w="545341">
                  <a:extLst>
                    <a:ext uri="{9D8B030D-6E8A-4147-A177-3AD203B41FA5}">
                      <a16:colId xmlns:a16="http://schemas.microsoft.com/office/drawing/2014/main" val="3406653991"/>
                    </a:ext>
                  </a:extLst>
                </a:gridCol>
                <a:gridCol w="545341">
                  <a:extLst>
                    <a:ext uri="{9D8B030D-6E8A-4147-A177-3AD203B41FA5}">
                      <a16:colId xmlns:a16="http://schemas.microsoft.com/office/drawing/2014/main" val="1475976697"/>
                    </a:ext>
                  </a:extLst>
                </a:gridCol>
                <a:gridCol w="545341">
                  <a:extLst>
                    <a:ext uri="{9D8B030D-6E8A-4147-A177-3AD203B41FA5}">
                      <a16:colId xmlns:a16="http://schemas.microsoft.com/office/drawing/2014/main" val="1249992772"/>
                    </a:ext>
                  </a:extLst>
                </a:gridCol>
              </a:tblGrid>
              <a:tr h="146935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800" b="1" u="none" strike="noStrike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USDk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Dec-18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Dec-19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Dec-20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Dec-21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Jun-22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1330838"/>
                  </a:ext>
                </a:extLst>
              </a:tr>
              <a:tr h="146935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 err="1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금융리스순부채</a:t>
                      </a:r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(A)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54,758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57,559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78,060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73,730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71,541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6745447"/>
                  </a:ext>
                </a:extLst>
              </a:tr>
              <a:tr h="161609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유동금융리스부채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</a:rPr>
                        <a:t> 유동금융리스부채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93,536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57,117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17,650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18,314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18,658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5743074"/>
                  </a:ext>
                </a:extLst>
              </a:tr>
              <a:tr h="161609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800" u="none" strike="noStrike" err="1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비유동금융리스부채</a:t>
                      </a:r>
                      <a:r>
                        <a:rPr lang="en-US" altLang="ko-KR" sz="800" u="none" strike="noStrike" baseline="300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(*2)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</a:rPr>
                        <a:t> 비유동금융리스부채</a:t>
                      </a:r>
                      <a:r>
                        <a:rPr lang="en-US" altLang="ko-KR" sz="800" u="none" strike="noStrike" baseline="30000">
                          <a:effectLst/>
                        </a:rPr>
                        <a:t>(*2)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401,821</a:t>
                      </a:r>
                    </a:p>
                  </a:txBody>
                  <a:tcPr marL="36000" marR="3600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362,868</a:t>
                      </a:r>
                    </a:p>
                  </a:txBody>
                  <a:tcPr marL="36000" marR="3600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392,962</a:t>
                      </a:r>
                    </a:p>
                  </a:txBody>
                  <a:tcPr marL="36000" marR="3600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374,648</a:t>
                      </a:r>
                    </a:p>
                  </a:txBody>
                  <a:tcPr marL="36000" marR="3600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365,232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9068304"/>
                  </a:ext>
                </a:extLst>
              </a:tr>
              <a:tr h="161609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(-)</a:t>
                      </a:r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유동금융리스채권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</a:rPr>
                        <a:t> </a:t>
                      </a:r>
                      <a:r>
                        <a:rPr lang="en-US" altLang="ko-KR" sz="800" u="none" strike="noStrike">
                          <a:effectLst/>
                        </a:rPr>
                        <a:t>(-)</a:t>
                      </a:r>
                      <a:r>
                        <a:rPr lang="ko-KR" altLang="en-US" sz="800" u="none" strike="noStrike">
                          <a:effectLst/>
                        </a:rPr>
                        <a:t>유동금융리스채권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89,299</a:t>
                      </a:r>
                    </a:p>
                  </a:txBody>
                  <a:tcPr marL="36000" marR="3600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109,875</a:t>
                      </a:r>
                    </a:p>
                  </a:txBody>
                  <a:tcPr marL="36000" marR="3600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23,024</a:t>
                      </a:r>
                    </a:p>
                  </a:txBody>
                  <a:tcPr marL="36000" marR="3600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23,303</a:t>
                      </a:r>
                    </a:p>
                  </a:txBody>
                  <a:tcPr marL="36000" marR="3600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20,853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3045383"/>
                  </a:ext>
                </a:extLst>
              </a:tr>
              <a:tr h="161609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(-)</a:t>
                      </a:r>
                      <a:r>
                        <a:rPr lang="ko-KR" altLang="en-US" sz="800" u="none" strike="noStrike" err="1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비유동금융리스채권</a:t>
                      </a:r>
                      <a:r>
                        <a:rPr lang="en-US" altLang="ko-KR" sz="800" u="none" strike="noStrike" baseline="300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(*1)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</a:rPr>
                        <a:t> </a:t>
                      </a:r>
                      <a:r>
                        <a:rPr lang="en-US" altLang="ko-KR" sz="800" u="none" strike="noStrike">
                          <a:effectLst/>
                        </a:rPr>
                        <a:t>(-)</a:t>
                      </a:r>
                      <a:r>
                        <a:rPr lang="ko-KR" altLang="en-US" sz="800" u="none" strike="noStrike">
                          <a:effectLst/>
                        </a:rPr>
                        <a:t>비유동금융리스채권</a:t>
                      </a:r>
                      <a:r>
                        <a:rPr lang="en-US" altLang="ko-KR" sz="800" u="none" strike="noStrike" baseline="30000">
                          <a:effectLst/>
                        </a:rPr>
                        <a:t>(*1)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351,300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252,551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309,528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295,929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291,495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2287141"/>
                  </a:ext>
                </a:extLst>
              </a:tr>
              <a:tr h="146935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단기차입금 </a:t>
                      </a:r>
                      <a:r>
                        <a:rPr lang="en-US" altLang="ko-KR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3,843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3,200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975257"/>
                  </a:ext>
                </a:extLst>
              </a:tr>
              <a:tr h="146935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장기차입금 </a:t>
                      </a:r>
                      <a:r>
                        <a:rPr lang="en-US" altLang="ko-KR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C)</a:t>
                      </a:r>
                      <a:r>
                        <a:rPr lang="en-US" sz="800" u="none" strike="noStrike" baseline="30000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(*2)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124,229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183,210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431909"/>
                  </a:ext>
                </a:extLst>
              </a:tr>
              <a:tr h="146935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총차입금 </a:t>
                      </a:r>
                      <a:r>
                        <a:rPr lang="en-US" altLang="ko-KR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(D=A+B+C)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54,758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57,559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78,060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201,801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257,952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6328559"/>
                  </a:ext>
                </a:extLst>
              </a:tr>
              <a:tr h="146935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 err="1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현금및현금성자산</a:t>
                      </a:r>
                      <a:r>
                        <a:rPr lang="en-US" altLang="ko-KR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(E)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55,872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37,662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30,965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54,924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39,223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7895823"/>
                  </a:ext>
                </a:extLst>
              </a:tr>
              <a:tr h="14693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800" u="none" strike="noStrike" err="1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현금및현금성자산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</a:rPr>
                        <a:t>현금및현금성자산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55,872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37,662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30,965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56,924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42,023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963913"/>
                  </a:ext>
                </a:extLst>
              </a:tr>
              <a:tr h="14693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(-) </a:t>
                      </a:r>
                      <a:r>
                        <a:rPr lang="ko-KR" alt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사용제한예금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r>
                        <a:rPr lang="en-US" altLang="ko-KR" sz="800" u="none" strike="noStrike">
                          <a:effectLst/>
                        </a:rPr>
                        <a:t>(-) </a:t>
                      </a:r>
                      <a:r>
                        <a:rPr lang="ko-KR" altLang="en-US" sz="800" u="none" strike="noStrike">
                          <a:effectLst/>
                        </a:rPr>
                        <a:t>사용제한예금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2,000</a:t>
                      </a:r>
                    </a:p>
                  </a:txBody>
                  <a:tcPr marL="36000" marR="36000" marT="0" marB="0" anchor="ctr"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2,800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5590"/>
                  </a:ext>
                </a:extLst>
              </a:tr>
              <a:tr h="146935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en-US" sz="800" u="none" strike="noStrike"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Net Debt (Cash) (D-E)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(1,114)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19,897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47,094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146,877</a:t>
                      </a:r>
                    </a:p>
                  </a:txBody>
                  <a:tcPr marL="36000" marR="36000" marT="0" marB="0" anchor="ctr"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218,729</a:t>
                      </a:r>
                    </a:p>
                  </a:txBody>
                  <a:tcPr marL="36000" marR="36000" marT="0" marB="0" anchor="ctr">
                    <a:lnR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20197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9608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39965"/>
          </a:xfrm>
        </p:spPr>
        <p:txBody>
          <a:bodyPr/>
          <a:lstStyle/>
          <a:p>
            <a:r>
              <a:rPr lang="en-US" altLang="ko-KR"/>
              <a:t>Business</a:t>
            </a:r>
            <a:r>
              <a:rPr lang="ko-KR" altLang="en-US"/>
              <a:t> </a:t>
            </a:r>
            <a:r>
              <a:rPr lang="en-US" altLang="ko-KR"/>
              <a:t>Breakdown</a:t>
            </a:r>
            <a:endParaRPr lang="ko-KR" altLang="en-US"/>
          </a:p>
        </p:txBody>
      </p:sp>
      <p:sp>
        <p:nvSpPr>
          <p:cNvPr id="42" name="텍스트 개체 틀 2">
            <a:extLst>
              <a:ext uri="{FF2B5EF4-FFF2-40B4-BE49-F238E27FC236}">
                <a16:creationId xmlns:a16="http://schemas.microsoft.com/office/drawing/2014/main" id="{D7AFF8F1-E9DD-4D2E-8FBD-2C099E5028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/>
              <a:t>Understanding of the Target</a:t>
            </a:r>
          </a:p>
        </p:txBody>
      </p:sp>
      <p:sp>
        <p:nvSpPr>
          <p:cNvPr id="40" name="Segnaposto testo 7">
            <a:extLst>
              <a:ext uri="{FF2B5EF4-FFF2-40B4-BE49-F238E27FC236}">
                <a16:creationId xmlns:a16="http://schemas.microsoft.com/office/drawing/2014/main" id="{A5C245B9-AFE8-49BB-9EE4-6695A4912699}"/>
              </a:ext>
            </a:extLst>
          </p:cNvPr>
          <p:cNvSpPr txBox="1">
            <a:spLocks/>
          </p:cNvSpPr>
          <p:nvPr/>
        </p:nvSpPr>
        <p:spPr bwMode="gray">
          <a:xfrm>
            <a:off x="5068800" y="1638000"/>
            <a:ext cx="4345200" cy="438480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 anchor="b" anchorCtr="0">
            <a:noAutofit/>
          </a:bodyPr>
          <a:lstStyle/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LTM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기준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매출의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91.0%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를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가 차지하고 있으며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KOGAS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 선박은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Owned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Utopia, Greenpia,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Aquapia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BBCHP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JV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YK Sovereign, HJ Pyeongtaek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E1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과는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LPG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수송계약을 체결하여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Amber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선을 인도 받은 이후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상반기까지 총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25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항차 발생하였으며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LTM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기준 매출의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7.7%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를 차지하고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Utopia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가 총 수송 물량의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2/3, DSLNG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1/3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차지하는 선박이며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DSLNG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계약을 체결한 상태임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2800" lvl="2" indent="-17280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DSLNG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향 매출은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LTM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기준 총 매출의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1.3%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를 차지함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08556C-4823-49FC-AFCE-F577336F8EBB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월말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LTM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기준 대상회사의 매출은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운송매출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92.3%, LPG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운송매출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7.7%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로 구성되며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LNG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운송계약의 대부분은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체결한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장기운송계약입니다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노선별로 구분 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중동 노선에서 발생하는 매출이 전체 매출의 약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59.8%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를 차지하며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현재 해당 노선에는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척의 선박이 투입되어 운항 중입니다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DSLNG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함께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Utopia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선의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공동화주이며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E1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에 대한 매출은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선이 신규 취항하면서 발생하기 시작하였습니다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17CF5B39-DE7A-4C10-82CC-CEF351B4CF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041206"/>
              </p:ext>
            </p:extLst>
          </p:nvPr>
        </p:nvGraphicFramePr>
        <p:xfrm>
          <a:off x="552958" y="1628775"/>
          <a:ext cx="4211999" cy="346320"/>
        </p:xfrm>
        <a:graphic>
          <a:graphicData uri="http://schemas.openxmlformats.org/drawingml/2006/table">
            <a:tbl>
              <a:tblPr/>
              <a:tblGrid>
                <a:gridCol w="931724">
                  <a:extLst>
                    <a:ext uri="{9D8B030D-6E8A-4147-A177-3AD203B41FA5}">
                      <a16:colId xmlns:a16="http://schemas.microsoft.com/office/drawing/2014/main" val="1079881481"/>
                    </a:ext>
                  </a:extLst>
                </a:gridCol>
                <a:gridCol w="161701">
                  <a:extLst>
                    <a:ext uri="{9D8B030D-6E8A-4147-A177-3AD203B41FA5}">
                      <a16:colId xmlns:a16="http://schemas.microsoft.com/office/drawing/2014/main" val="3098344109"/>
                    </a:ext>
                  </a:extLst>
                </a:gridCol>
                <a:gridCol w="931724">
                  <a:extLst>
                    <a:ext uri="{9D8B030D-6E8A-4147-A177-3AD203B41FA5}">
                      <a16:colId xmlns:a16="http://schemas.microsoft.com/office/drawing/2014/main" val="91954708"/>
                    </a:ext>
                  </a:extLst>
                </a:gridCol>
                <a:gridCol w="161701">
                  <a:extLst>
                    <a:ext uri="{9D8B030D-6E8A-4147-A177-3AD203B41FA5}">
                      <a16:colId xmlns:a16="http://schemas.microsoft.com/office/drawing/2014/main" val="2505547099"/>
                    </a:ext>
                  </a:extLst>
                </a:gridCol>
                <a:gridCol w="931724">
                  <a:extLst>
                    <a:ext uri="{9D8B030D-6E8A-4147-A177-3AD203B41FA5}">
                      <a16:colId xmlns:a16="http://schemas.microsoft.com/office/drawing/2014/main" val="2274380589"/>
                    </a:ext>
                  </a:extLst>
                </a:gridCol>
                <a:gridCol w="161701">
                  <a:extLst>
                    <a:ext uri="{9D8B030D-6E8A-4147-A177-3AD203B41FA5}">
                      <a16:colId xmlns:a16="http://schemas.microsoft.com/office/drawing/2014/main" val="4152600101"/>
                    </a:ext>
                  </a:extLst>
                </a:gridCol>
                <a:gridCol w="931724">
                  <a:extLst>
                    <a:ext uri="{9D8B030D-6E8A-4147-A177-3AD203B41FA5}">
                      <a16:colId xmlns:a16="http://schemas.microsoft.com/office/drawing/2014/main" val="4164651963"/>
                    </a:ext>
                  </a:extLst>
                </a:gridCol>
              </a:tblGrid>
              <a:tr h="19094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by Product</a:t>
                      </a:r>
                    </a:p>
                  </a:txBody>
                  <a:tcPr marL="18000" marR="18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18000" marR="18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 </a:t>
                      </a:r>
                    </a:p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by Route</a:t>
                      </a:r>
                    </a:p>
                  </a:txBody>
                  <a:tcPr marL="18000" marR="18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18000" marR="18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 </a:t>
                      </a:r>
                    </a:p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by Vessel</a:t>
                      </a:r>
                    </a:p>
                  </a:txBody>
                  <a:tcPr marL="18000" marR="18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18000" marR="18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 </a:t>
                      </a:r>
                    </a:p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by Vessel Type</a:t>
                      </a:r>
                    </a:p>
                  </a:txBody>
                  <a:tcPr marL="18000" marR="18000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0753349"/>
                  </a:ext>
                </a:extLst>
              </a:tr>
            </a:tbl>
          </a:graphicData>
        </a:graphic>
      </p:graphicFrame>
      <p:sp>
        <p:nvSpPr>
          <p:cNvPr id="50" name="TextBox 49">
            <a:extLst>
              <a:ext uri="{FF2B5EF4-FFF2-40B4-BE49-F238E27FC236}">
                <a16:creationId xmlns:a16="http://schemas.microsoft.com/office/drawing/2014/main" id="{9E071A8E-2BD0-4C03-8CAC-85D6370D4FAD}"/>
              </a:ext>
            </a:extLst>
          </p:cNvPr>
          <p:cNvSpPr txBox="1"/>
          <p:nvPr/>
        </p:nvSpPr>
        <p:spPr>
          <a:xfrm>
            <a:off x="503997" y="1440000"/>
            <a:ext cx="198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[LTM22 Revenue Breakdown]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EAFC1F5-DC8D-4C88-BBAC-8D34E09C9D98}"/>
              </a:ext>
            </a:extLst>
          </p:cNvPr>
          <p:cNvSpPr txBox="1"/>
          <p:nvPr/>
        </p:nvSpPr>
        <p:spPr>
          <a:xfrm>
            <a:off x="5085752" y="1440000"/>
            <a:ext cx="198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[LTM22 Revenue by Shipper]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2" name="모서리가 둥근 직사각형 303">
            <a:extLst>
              <a:ext uri="{FF2B5EF4-FFF2-40B4-BE49-F238E27FC236}">
                <a16:creationId xmlns:a16="http://schemas.microsoft.com/office/drawing/2014/main" id="{A7083B3F-5985-4B2A-96DB-E30098BA33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958" y="2025060"/>
            <a:ext cx="932400" cy="3492829"/>
          </a:xfrm>
          <a:prstGeom prst="roundRect">
            <a:avLst>
              <a:gd name="adj" fmla="val 0"/>
            </a:avLst>
          </a:prstGeom>
          <a:solidFill>
            <a:srgbClr val="00338D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225,391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(92.3%)</a:t>
            </a:r>
          </a:p>
        </p:txBody>
      </p:sp>
      <p:sp>
        <p:nvSpPr>
          <p:cNvPr id="53" name="직사각형 17">
            <a:extLst>
              <a:ext uri="{FF2B5EF4-FFF2-40B4-BE49-F238E27FC236}">
                <a16:creationId xmlns:a16="http://schemas.microsoft.com/office/drawing/2014/main" id="{E50CDDE7-3C34-4A01-83C0-EC2AFBBEDF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8131" y="2025062"/>
            <a:ext cx="932400" cy="1699986"/>
          </a:xfrm>
          <a:prstGeom prst="rect">
            <a:avLst/>
          </a:prstGeom>
          <a:solidFill>
            <a:srgbClr val="005EB8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ko-KR" altLang="en-US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중동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146,085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(59.8%)</a:t>
            </a:r>
          </a:p>
        </p:txBody>
      </p:sp>
      <p:sp>
        <p:nvSpPr>
          <p:cNvPr id="54" name="모서리가 둥근 직사각형 303">
            <a:extLst>
              <a:ext uri="{FF2B5EF4-FFF2-40B4-BE49-F238E27FC236}">
                <a16:creationId xmlns:a16="http://schemas.microsoft.com/office/drawing/2014/main" id="{605573CD-AF80-48B6-A9F5-DE994DBDED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7" y="5021474"/>
            <a:ext cx="932400" cy="493856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Utopia 21,993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(9.0%)</a:t>
            </a:r>
          </a:p>
        </p:txBody>
      </p:sp>
      <p:sp>
        <p:nvSpPr>
          <p:cNvPr id="55" name="모서리가 둥근 직사각형 303">
            <a:extLst>
              <a:ext uri="{FF2B5EF4-FFF2-40B4-BE49-F238E27FC236}">
                <a16:creationId xmlns:a16="http://schemas.microsoft.com/office/drawing/2014/main" id="{ABA8507A-74C3-490F-B25B-75BE355D6A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4533" y="2036051"/>
            <a:ext cx="932400" cy="2688359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Owned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188,947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(77.4%)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9EB0F27C-F316-4899-8B50-FB4AD86501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8131" y="3768861"/>
            <a:ext cx="932400" cy="579485"/>
          </a:xfrm>
          <a:prstGeom prst="rect">
            <a:avLst/>
          </a:prstGeom>
          <a:solidFill>
            <a:srgbClr val="005EB8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ko-KR" altLang="en-US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미국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33,980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(13.9%)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A50B3AF0-7391-4E44-B341-E88D12AD4C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8131" y="4385371"/>
            <a:ext cx="932400" cy="605729"/>
          </a:xfrm>
          <a:prstGeom prst="rect">
            <a:avLst/>
          </a:prstGeom>
          <a:solidFill>
            <a:srgbClr val="005EB8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ko-KR" altLang="en-US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호주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23,334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(9.5%)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6A059F1-9F69-4BEF-986A-48A3F1CF4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8131" y="5608128"/>
            <a:ext cx="932400" cy="370667"/>
          </a:xfrm>
          <a:prstGeom prst="rect">
            <a:avLst/>
          </a:prstGeom>
          <a:solidFill>
            <a:srgbClr val="005EB8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Worldwide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18,811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(7.7%)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E4AB558-8523-4107-B284-CE8CDAC64F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8130" y="5021476"/>
            <a:ext cx="932400" cy="498354"/>
          </a:xfrm>
          <a:prstGeom prst="rect">
            <a:avLst/>
          </a:prstGeom>
          <a:solidFill>
            <a:srgbClr val="005EB8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ko-KR" altLang="en-US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동남아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21,993 (9.0%)</a:t>
            </a:r>
          </a:p>
        </p:txBody>
      </p:sp>
      <p:sp>
        <p:nvSpPr>
          <p:cNvPr id="60" name="모서리가 둥근 직사각형 303">
            <a:extLst>
              <a:ext uri="{FF2B5EF4-FFF2-40B4-BE49-F238E27FC236}">
                <a16:creationId xmlns:a16="http://schemas.microsoft.com/office/drawing/2014/main" id="{3568D935-4456-495A-ACD2-613665BB3A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8" y="4384207"/>
            <a:ext cx="932400" cy="241768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 err="1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20,869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(8.5%)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358405F-41E1-4476-B813-5E556C969EC6}"/>
              </a:ext>
            </a:extLst>
          </p:cNvPr>
          <p:cNvSpPr txBox="1"/>
          <p:nvPr/>
        </p:nvSpPr>
        <p:spPr>
          <a:xfrm>
            <a:off x="3085177" y="1439311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</a:t>
            </a:r>
            <a:r>
              <a:rPr lang="en-US" altLang="ko-KR" sz="9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USDk</a:t>
            </a: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2" name="모서리가 둥근 직사각형 303">
            <a:extLst>
              <a:ext uri="{FF2B5EF4-FFF2-40B4-BE49-F238E27FC236}">
                <a16:creationId xmlns:a16="http://schemas.microsoft.com/office/drawing/2014/main" id="{AEEAC94B-CCF4-49FD-BD33-76A558BD9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7" y="3349992"/>
            <a:ext cx="932400" cy="396067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 err="1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36,302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(14.9%)</a:t>
            </a:r>
          </a:p>
        </p:txBody>
      </p:sp>
      <p:sp>
        <p:nvSpPr>
          <p:cNvPr id="63" name="모서리가 둥근 직사각형 303">
            <a:extLst>
              <a:ext uri="{FF2B5EF4-FFF2-40B4-BE49-F238E27FC236}">
                <a16:creationId xmlns:a16="http://schemas.microsoft.com/office/drawing/2014/main" id="{FCB0D2D4-ECA1-40E3-A039-B6D9688FB3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7" y="2781820"/>
            <a:ext cx="932400" cy="540886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 err="1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38,087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(15.6%)</a:t>
            </a:r>
          </a:p>
        </p:txBody>
      </p:sp>
      <p:sp>
        <p:nvSpPr>
          <p:cNvPr id="64" name="모서리가 둥근 직사각형 303">
            <a:extLst>
              <a:ext uri="{FF2B5EF4-FFF2-40B4-BE49-F238E27FC236}">
                <a16:creationId xmlns:a16="http://schemas.microsoft.com/office/drawing/2014/main" id="{1D16BDEA-5B7A-4721-ACB6-925F941D46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7" y="2407164"/>
            <a:ext cx="932400" cy="347369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 err="1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Aquapia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36,260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(14.8%)</a:t>
            </a:r>
          </a:p>
        </p:txBody>
      </p:sp>
      <p:sp>
        <p:nvSpPr>
          <p:cNvPr id="65" name="모서리가 둥근 직사각형 303">
            <a:extLst>
              <a:ext uri="{FF2B5EF4-FFF2-40B4-BE49-F238E27FC236}">
                <a16:creationId xmlns:a16="http://schemas.microsoft.com/office/drawing/2014/main" id="{DC4C92CB-51A7-47B6-A987-8281F25D40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7" y="2036050"/>
            <a:ext cx="932400" cy="346320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 err="1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35,435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(14.5%)</a:t>
            </a:r>
          </a:p>
        </p:txBody>
      </p:sp>
      <p:sp>
        <p:nvSpPr>
          <p:cNvPr id="66" name="모서리가 둥근 직사각형 303">
            <a:extLst>
              <a:ext uri="{FF2B5EF4-FFF2-40B4-BE49-F238E27FC236}">
                <a16:creationId xmlns:a16="http://schemas.microsoft.com/office/drawing/2014/main" id="{4AC28044-645E-4F82-BECE-F7FD6BDCBF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8" y="3773286"/>
            <a:ext cx="932400" cy="233847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 err="1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Princepia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16,377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(6.7%)</a:t>
            </a:r>
          </a:p>
        </p:txBody>
      </p:sp>
      <p:sp>
        <p:nvSpPr>
          <p:cNvPr id="67" name="모서리가 둥근 직사각형 303">
            <a:extLst>
              <a:ext uri="{FF2B5EF4-FFF2-40B4-BE49-F238E27FC236}">
                <a16:creationId xmlns:a16="http://schemas.microsoft.com/office/drawing/2014/main" id="{ABB2D0AD-0862-40DF-BA85-C9554E53F4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8" y="4039559"/>
            <a:ext cx="932400" cy="308787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 err="1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Peacepia</a:t>
            </a: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17,603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(7.2%)</a:t>
            </a:r>
          </a:p>
        </p:txBody>
      </p:sp>
      <p:sp>
        <p:nvSpPr>
          <p:cNvPr id="68" name="모서리가 둥근 직사각형 303">
            <a:extLst>
              <a:ext uri="{FF2B5EF4-FFF2-40B4-BE49-F238E27FC236}">
                <a16:creationId xmlns:a16="http://schemas.microsoft.com/office/drawing/2014/main" id="{D6D543D3-AD4A-4FDB-8894-8E4B4A8318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8" y="4827624"/>
            <a:ext cx="932400" cy="155410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7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YK Sovereign 920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7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(0.4%)</a:t>
            </a:r>
          </a:p>
        </p:txBody>
      </p:sp>
      <p:sp>
        <p:nvSpPr>
          <p:cNvPr id="69" name="모서리가 둥근 직사각형 303">
            <a:extLst>
              <a:ext uri="{FF2B5EF4-FFF2-40B4-BE49-F238E27FC236}">
                <a16:creationId xmlns:a16="http://schemas.microsoft.com/office/drawing/2014/main" id="{BAD669A2-6216-472C-BA4E-122A4D9BCE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7" y="4637973"/>
            <a:ext cx="932400" cy="155411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700" b="1" kern="0" spc="-7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HJ Pyeongtaek 1,545</a:t>
            </a:r>
            <a:endParaRPr lang="en-US" altLang="ko-KR" sz="700" b="1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7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(0.6%)</a:t>
            </a:r>
          </a:p>
        </p:txBody>
      </p:sp>
      <p:sp>
        <p:nvSpPr>
          <p:cNvPr id="71" name="모서리가 둥근 직사각형 303">
            <a:extLst>
              <a:ext uri="{FF2B5EF4-FFF2-40B4-BE49-F238E27FC236}">
                <a16:creationId xmlns:a16="http://schemas.microsoft.com/office/drawing/2014/main" id="{269423A9-5274-480B-8709-DA688C9F75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4530" y="4763076"/>
            <a:ext cx="932400" cy="806386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BBCHP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52,791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(21.6%)</a:t>
            </a:r>
          </a:p>
        </p:txBody>
      </p:sp>
      <p:sp>
        <p:nvSpPr>
          <p:cNvPr id="73" name="모서리가 둥근 직사각형 303">
            <a:extLst>
              <a:ext uri="{FF2B5EF4-FFF2-40B4-BE49-F238E27FC236}">
                <a16:creationId xmlns:a16="http://schemas.microsoft.com/office/drawing/2014/main" id="{30E15C9B-9F80-4440-82E7-3845DF7901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4530" y="5608128"/>
            <a:ext cx="932400" cy="376007"/>
          </a:xfrm>
          <a:prstGeom prst="roundRect">
            <a:avLst>
              <a:gd name="adj" fmla="val 0"/>
            </a:avLst>
          </a:prstGeom>
          <a:solidFill>
            <a:srgbClr val="00A3A1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JV 2,465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(1.0%)</a:t>
            </a:r>
          </a:p>
        </p:txBody>
      </p:sp>
      <p:sp>
        <p:nvSpPr>
          <p:cNvPr id="74" name="모서리가 둥근 직사각형 303">
            <a:extLst>
              <a:ext uri="{FF2B5EF4-FFF2-40B4-BE49-F238E27FC236}">
                <a16:creationId xmlns:a16="http://schemas.microsoft.com/office/drawing/2014/main" id="{1844D10F-DD83-4320-8B36-A209675D8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910" y="5608128"/>
            <a:ext cx="932400" cy="370668"/>
          </a:xfrm>
          <a:prstGeom prst="roundRect">
            <a:avLst>
              <a:gd name="adj" fmla="val 0"/>
            </a:avLst>
          </a:prstGeom>
          <a:solidFill>
            <a:srgbClr val="00338D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LPG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18,811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(7.7%)</a:t>
            </a:r>
          </a:p>
        </p:txBody>
      </p:sp>
      <p:sp>
        <p:nvSpPr>
          <p:cNvPr id="75" name="Segnaposto testo 7">
            <a:extLst>
              <a:ext uri="{FF2B5EF4-FFF2-40B4-BE49-F238E27FC236}">
                <a16:creationId xmlns:a16="http://schemas.microsoft.com/office/drawing/2014/main" id="{09B8CE2B-1A2C-4C49-BC69-3F519C0CA79F}"/>
              </a:ext>
            </a:extLst>
          </p:cNvPr>
          <p:cNvSpPr txBox="1">
            <a:spLocks/>
          </p:cNvSpPr>
          <p:nvPr/>
        </p:nvSpPr>
        <p:spPr bwMode="gray">
          <a:xfrm>
            <a:off x="486357" y="1638000"/>
            <a:ext cx="4345200" cy="438480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모서리가 둥근 직사각형 303">
            <a:extLst>
              <a:ext uri="{FF2B5EF4-FFF2-40B4-BE49-F238E27FC236}">
                <a16:creationId xmlns:a16="http://schemas.microsoft.com/office/drawing/2014/main" id="{C433492C-742C-4036-84A8-48B2085AB8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2448" y="5608128"/>
            <a:ext cx="932400" cy="370669"/>
          </a:xfrm>
          <a:prstGeom prst="roundRect">
            <a:avLst>
              <a:gd name="adj" fmla="val 0"/>
            </a:avLst>
          </a:prstGeom>
          <a:solidFill>
            <a:srgbClr val="6D2077"/>
          </a:solidFill>
          <a:ln w="9525" algn="ctr">
            <a:noFill/>
            <a:prstDash val="solid"/>
            <a:round/>
            <a:headEnd/>
            <a:tailEnd/>
          </a:ln>
        </p:spPr>
        <p:txBody>
          <a:bodyPr lIns="0" tIns="32548" rIns="0" bIns="32548" anchor="ctr"/>
          <a:lstStyle/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Amber 18,811</a:t>
            </a:r>
          </a:p>
          <a:p>
            <a:pPr algn="ctr" defTabSz="826719">
              <a:buClr>
                <a:srgbClr val="99CC00"/>
              </a:buClr>
              <a:tabLst>
                <a:tab pos="241127" algn="l"/>
              </a:tabLst>
            </a:pPr>
            <a:r>
              <a:rPr lang="en-US" altLang="ko-KR" sz="800" b="1" ker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(7.7%)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52C050EF-3411-4EC4-B63A-96A6B4611D64}"/>
              </a:ext>
            </a:extLst>
          </p:cNvPr>
          <p:cNvCxnSpPr/>
          <p:nvPr/>
        </p:nvCxnSpPr>
        <p:spPr>
          <a:xfrm>
            <a:off x="3746500" y="1638000"/>
            <a:ext cx="0" cy="4384800"/>
          </a:xfrm>
          <a:prstGeom prst="line">
            <a:avLst/>
          </a:prstGeom>
          <a:ln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차트 43">
            <a:extLst>
              <a:ext uri="{FF2B5EF4-FFF2-40B4-BE49-F238E27FC236}">
                <a16:creationId xmlns:a16="http://schemas.microsoft.com/office/drawing/2014/main" id="{865FE912-6ADB-425F-AC0A-5163B92A2B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7005059"/>
              </p:ext>
            </p:extLst>
          </p:nvPr>
        </p:nvGraphicFramePr>
        <p:xfrm>
          <a:off x="5226243" y="1748767"/>
          <a:ext cx="4030313" cy="24026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5" name="Text Box 5">
            <a:extLst>
              <a:ext uri="{FF2B5EF4-FFF2-40B4-BE49-F238E27FC236}">
                <a16:creationId xmlns:a16="http://schemas.microsoft.com/office/drawing/2014/main" id="{A066AAFF-49EB-445F-9F0E-A09B27838A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058604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83166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 sz="4000"/>
              <a:t>Net Debt (2/3)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AB9B20-472B-4E0A-A7D6-24BE6BFBFEC7}"/>
              </a:ext>
            </a:extLst>
          </p:cNvPr>
          <p:cNvSpPr txBox="1"/>
          <p:nvPr/>
        </p:nvSpPr>
        <p:spPr>
          <a:xfrm>
            <a:off x="488950" y="903590"/>
            <a:ext cx="8937858" cy="4323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년부터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BBCHP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계약이 종료된 선박을 계약연장가능성에 따라 유형자산으로 대체하고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이후 취득 선박에 대해 금융리스채권이 아닌 유형자산 회계처리를 적용하고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2021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신규선박건조와 관련하여 담보부차입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77.7m,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회사채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KRW 60bn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발행하여 조달하였습니다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egnaposto testo 7">
            <a:extLst>
              <a:ext uri="{FF2B5EF4-FFF2-40B4-BE49-F238E27FC236}">
                <a16:creationId xmlns:a16="http://schemas.microsoft.com/office/drawing/2014/main" id="{2D6CCF95-9218-45DC-A35D-0C0C793DEA17}"/>
              </a:ext>
            </a:extLst>
          </p:cNvPr>
          <p:cNvSpPr txBox="1">
            <a:spLocks/>
          </p:cNvSpPr>
          <p:nvPr/>
        </p:nvSpPr>
        <p:spPr bwMode="gray">
          <a:xfrm>
            <a:off x="5068800" y="1418205"/>
            <a:ext cx="4345200" cy="4604595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금융리스채권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금융리스채권은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최소리스료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COA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운임계약에 따라 선박건조대가의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92~100%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를 자본비로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보전 받는 금액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과 무보증 잔존가치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리스기간 종료시점 선박의 잔존가치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 구성됨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동남아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(Utopia, Greenpia)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Aquapia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(YK Sovereign, HJ Pyeongtaek)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은 모두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로부터 수령하는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보전이 완료되었음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1950" lvl="2" indent="-180975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보전이 완료된 선박 중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Utopia,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Technopia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Cosmopia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Aquapia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는 실사기준일 현재 각 선박의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무보증잔존가치만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금융리스채권으로 인식하고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1950" lvl="2" indent="-180975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보전이 완료된 선박 중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Greenpia,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YK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Sovereign,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HJ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Pyeongtaek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은 유형자산으로 대체되었음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향후 대상회사의 운임계약 형태가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T/C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계약으로 전환됨에 따라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BBCHP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계약이 만료되는 선박에 대해 지속적으로 유형자산으로 대체될 예정이며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신규취득선박에 대해서도 유형자산으로 인식할 것으로 예상됨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4013" lvl="3" indent="-176213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분기 현재 기존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COA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 만료 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년마다 재계약이 이루어지는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Greenpia,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(YK Sovereign, HJ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Pyeongta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다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 신규취득한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를 유형자산으로 인식하고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4013" lvl="3" indent="-176213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Ø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ko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F9C77A3-354D-4566-A198-E6F743412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230711"/>
              </p:ext>
            </p:extLst>
          </p:nvPr>
        </p:nvGraphicFramePr>
        <p:xfrm>
          <a:off x="492000" y="1574865"/>
          <a:ext cx="4345201" cy="4032000"/>
        </p:xfrm>
        <a:graphic>
          <a:graphicData uri="http://schemas.openxmlformats.org/drawingml/2006/table">
            <a:tbl>
              <a:tblPr/>
              <a:tblGrid>
                <a:gridCol w="1041246">
                  <a:extLst>
                    <a:ext uri="{9D8B030D-6E8A-4147-A177-3AD203B41FA5}">
                      <a16:colId xmlns:a16="http://schemas.microsoft.com/office/drawing/2014/main" val="1179685438"/>
                    </a:ext>
                  </a:extLst>
                </a:gridCol>
                <a:gridCol w="660791">
                  <a:extLst>
                    <a:ext uri="{9D8B030D-6E8A-4147-A177-3AD203B41FA5}">
                      <a16:colId xmlns:a16="http://schemas.microsoft.com/office/drawing/2014/main" val="4006218003"/>
                    </a:ext>
                  </a:extLst>
                </a:gridCol>
                <a:gridCol w="660791">
                  <a:extLst>
                    <a:ext uri="{9D8B030D-6E8A-4147-A177-3AD203B41FA5}">
                      <a16:colId xmlns:a16="http://schemas.microsoft.com/office/drawing/2014/main" val="3486532782"/>
                    </a:ext>
                  </a:extLst>
                </a:gridCol>
                <a:gridCol w="660791">
                  <a:extLst>
                    <a:ext uri="{9D8B030D-6E8A-4147-A177-3AD203B41FA5}">
                      <a16:colId xmlns:a16="http://schemas.microsoft.com/office/drawing/2014/main" val="1792797233"/>
                    </a:ext>
                  </a:extLst>
                </a:gridCol>
                <a:gridCol w="660791">
                  <a:extLst>
                    <a:ext uri="{9D8B030D-6E8A-4147-A177-3AD203B41FA5}">
                      <a16:colId xmlns:a16="http://schemas.microsoft.com/office/drawing/2014/main" val="3630636117"/>
                    </a:ext>
                  </a:extLst>
                </a:gridCol>
                <a:gridCol w="660791">
                  <a:extLst>
                    <a:ext uri="{9D8B030D-6E8A-4147-A177-3AD203B41FA5}">
                      <a16:colId xmlns:a16="http://schemas.microsoft.com/office/drawing/2014/main" val="665623525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Dec-20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Dec-21</a:t>
                      </a:r>
                      <a:endParaRPr 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Jun-22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830219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30,637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31,805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33,021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34,281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34,923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42666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30,637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31,805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33,021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34,281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34,923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595266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32,117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33,342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34,617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431746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32,117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33,342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34,617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953240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58,090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48,798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50,664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52,596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53,581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21341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최소리스료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11,084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667576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47,006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48,798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50,664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52,596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53,581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399039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67,108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52,260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54,064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56,126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57,177 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02299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최소리스료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16,947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389274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50,161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52,073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54,064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56,126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263392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74,872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57,191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54,064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56,126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897808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최소리스료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24,711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5,118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5919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50,161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52,073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54,064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56,126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57,177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420967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97,952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81,781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6007E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46071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최소리스료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30,654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11,917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646014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67,298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69,864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552592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 Sovereign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2,599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2,801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2,908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821895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2,599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2,801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2,908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00363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 Pyeongtaek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4,290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4,801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095116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4,290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4,801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526372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199,103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193,750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188,090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182,115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179,018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91DA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410754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최소리스료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178,315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172,308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165,971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159,300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155,851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32385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20,788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21,442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22,119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22,814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23,167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290163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199,696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194,354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188,711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182,754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179,670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884927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최소리스료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178,888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172,896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166,581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159,932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156,498 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72111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무보증잔존가치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20,808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21,458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22,130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22,822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23,173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726179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 Total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766,465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700,434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610,657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571,705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561,546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8226509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FD9312DE-CCB7-4D9F-AA14-A728E9CFD13F}"/>
              </a:ext>
            </a:extLst>
          </p:cNvPr>
          <p:cNvSpPr txBox="1"/>
          <p:nvPr/>
        </p:nvSpPr>
        <p:spPr>
          <a:xfrm>
            <a:off x="412750" y="1418205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금융리스채권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E508D5D4-22F0-4217-96EF-16167890B071}"/>
              </a:ext>
            </a:extLst>
          </p:cNvPr>
          <p:cNvSpPr/>
          <p:nvPr/>
        </p:nvSpPr>
        <p:spPr>
          <a:xfrm>
            <a:off x="5340239" y="3420372"/>
            <a:ext cx="138023" cy="146650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8194685-80FF-47E5-AF42-73A99C4CEAF8}"/>
              </a:ext>
            </a:extLst>
          </p:cNvPr>
          <p:cNvSpPr/>
          <p:nvPr/>
        </p:nvSpPr>
        <p:spPr>
          <a:xfrm>
            <a:off x="5340238" y="2858312"/>
            <a:ext cx="138023" cy="146650"/>
          </a:xfrm>
          <a:prstGeom prst="ellipse">
            <a:avLst/>
          </a:prstGeom>
          <a:solidFill>
            <a:srgbClr val="C6007E"/>
          </a:solidFill>
          <a:ln>
            <a:solidFill>
              <a:srgbClr val="C600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왼쪽 중괄호 5">
            <a:extLst>
              <a:ext uri="{FF2B5EF4-FFF2-40B4-BE49-F238E27FC236}">
                <a16:creationId xmlns:a16="http://schemas.microsoft.com/office/drawing/2014/main" id="{F12445E2-C614-4D0D-9D91-1433AFF6AD1D}"/>
              </a:ext>
            </a:extLst>
          </p:cNvPr>
          <p:cNvSpPr/>
          <p:nvPr/>
        </p:nvSpPr>
        <p:spPr>
          <a:xfrm flipH="1">
            <a:off x="4852879" y="2367235"/>
            <a:ext cx="75568" cy="1204261"/>
          </a:xfrm>
          <a:prstGeom prst="leftBrace">
            <a:avLst/>
          </a:prstGeom>
          <a:ln w="12700">
            <a:solidFill>
              <a:srgbClr val="C6007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왼쪽 중괄호 31">
            <a:extLst>
              <a:ext uri="{FF2B5EF4-FFF2-40B4-BE49-F238E27FC236}">
                <a16:creationId xmlns:a16="http://schemas.microsoft.com/office/drawing/2014/main" id="{9B2A4B4C-7CEA-4CA8-9280-A7E0E9388357}"/>
              </a:ext>
            </a:extLst>
          </p:cNvPr>
          <p:cNvSpPr/>
          <p:nvPr/>
        </p:nvSpPr>
        <p:spPr>
          <a:xfrm flipH="1">
            <a:off x="4850749" y="1735668"/>
            <a:ext cx="64150" cy="318557"/>
          </a:xfrm>
          <a:prstGeom prst="leftBrace">
            <a:avLst/>
          </a:prstGeom>
          <a:ln w="12700">
            <a:solidFill>
              <a:srgbClr val="C6007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D2B2E167-7761-4166-B282-6DE871DBA12E}"/>
              </a:ext>
            </a:extLst>
          </p:cNvPr>
          <p:cNvSpPr/>
          <p:nvPr/>
        </p:nvSpPr>
        <p:spPr>
          <a:xfrm>
            <a:off x="4933836" y="2897348"/>
            <a:ext cx="138023" cy="146650"/>
          </a:xfrm>
          <a:prstGeom prst="ellipse">
            <a:avLst/>
          </a:prstGeom>
          <a:solidFill>
            <a:srgbClr val="C6007E"/>
          </a:solidFill>
          <a:ln>
            <a:solidFill>
              <a:srgbClr val="C600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80D28FAC-0B61-40F1-A77A-7423AC3D6804}"/>
              </a:ext>
            </a:extLst>
          </p:cNvPr>
          <p:cNvSpPr/>
          <p:nvPr/>
        </p:nvSpPr>
        <p:spPr>
          <a:xfrm>
            <a:off x="4917229" y="1820618"/>
            <a:ext cx="138023" cy="146650"/>
          </a:xfrm>
          <a:prstGeom prst="ellipse">
            <a:avLst/>
          </a:prstGeom>
          <a:solidFill>
            <a:srgbClr val="C6007E"/>
          </a:solidFill>
          <a:ln>
            <a:solidFill>
              <a:srgbClr val="C600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왼쪽 중괄호 34">
            <a:extLst>
              <a:ext uri="{FF2B5EF4-FFF2-40B4-BE49-F238E27FC236}">
                <a16:creationId xmlns:a16="http://schemas.microsoft.com/office/drawing/2014/main" id="{D933D478-89E5-4E68-9A1C-40B428CA094B}"/>
              </a:ext>
            </a:extLst>
          </p:cNvPr>
          <p:cNvSpPr/>
          <p:nvPr/>
        </p:nvSpPr>
        <p:spPr>
          <a:xfrm flipH="1">
            <a:off x="4850749" y="2049993"/>
            <a:ext cx="64150" cy="318557"/>
          </a:xfrm>
          <a:prstGeom prst="leftBrace">
            <a:avLst/>
          </a:prstGeom>
          <a:ln w="12700">
            <a:solidFill>
              <a:srgbClr val="0091D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96D2B4D9-DC45-4BB5-93D6-920C9D7D6555}"/>
              </a:ext>
            </a:extLst>
          </p:cNvPr>
          <p:cNvSpPr/>
          <p:nvPr/>
        </p:nvSpPr>
        <p:spPr>
          <a:xfrm>
            <a:off x="4917229" y="2127657"/>
            <a:ext cx="138023" cy="146650"/>
          </a:xfrm>
          <a:prstGeom prst="ellipse">
            <a:avLst/>
          </a:prstGeom>
          <a:solidFill>
            <a:srgbClr val="0091DA"/>
          </a:solidFill>
          <a:ln>
            <a:solidFill>
              <a:srgbClr val="0091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왼쪽 중괄호 36">
            <a:extLst>
              <a:ext uri="{FF2B5EF4-FFF2-40B4-BE49-F238E27FC236}">
                <a16:creationId xmlns:a16="http://schemas.microsoft.com/office/drawing/2014/main" id="{C8C4E25A-9177-40A3-AAFC-5970416FB195}"/>
              </a:ext>
            </a:extLst>
          </p:cNvPr>
          <p:cNvSpPr/>
          <p:nvPr/>
        </p:nvSpPr>
        <p:spPr>
          <a:xfrm flipH="1">
            <a:off x="4852876" y="3574772"/>
            <a:ext cx="75568" cy="1016671"/>
          </a:xfrm>
          <a:prstGeom prst="leftBrace">
            <a:avLst/>
          </a:prstGeom>
          <a:ln w="12700">
            <a:solidFill>
              <a:srgbClr val="0091DA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DB4E4CB-B4F1-45E4-84F6-C6CBDD6D074D}"/>
              </a:ext>
            </a:extLst>
          </p:cNvPr>
          <p:cNvSpPr/>
          <p:nvPr/>
        </p:nvSpPr>
        <p:spPr>
          <a:xfrm>
            <a:off x="4933836" y="4008923"/>
            <a:ext cx="138023" cy="146650"/>
          </a:xfrm>
          <a:prstGeom prst="ellipse">
            <a:avLst/>
          </a:prstGeom>
          <a:solidFill>
            <a:srgbClr val="0091DA"/>
          </a:solidFill>
          <a:ln>
            <a:solidFill>
              <a:srgbClr val="0091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9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Box 5">
            <a:extLst>
              <a:ext uri="{FF2B5EF4-FFF2-40B4-BE49-F238E27FC236}">
                <a16:creationId xmlns:a16="http://schemas.microsoft.com/office/drawing/2014/main" id="{370C94CF-AA56-4C00-A440-BA16652D9E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56266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AE9FDA21-DEA4-45FB-A3F7-ACE6A8E25D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Assets</a:t>
            </a:r>
          </a:p>
        </p:txBody>
      </p:sp>
    </p:spTree>
    <p:extLst>
      <p:ext uri="{BB962C8B-B14F-4D97-AF65-F5344CB8AC3E}">
        <p14:creationId xmlns:p14="http://schemas.microsoft.com/office/powerpoint/2010/main" val="10269913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 sz="4000"/>
              <a:t>Net Debt (3/3)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AB9B20-472B-4E0A-A7D6-24BE6BFBFEC7}"/>
              </a:ext>
            </a:extLst>
          </p:cNvPr>
          <p:cNvSpPr txBox="1"/>
          <p:nvPr/>
        </p:nvSpPr>
        <p:spPr>
          <a:xfrm>
            <a:off x="488950" y="903590"/>
            <a:ext cx="8937858" cy="4323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대상회사가 체결한 선박금융 및 주주간계약의 약정 상 다음의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Debt-like Item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 존재합니다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AE9FDA21-DEA4-45FB-A3F7-ACE6A8E25D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Assets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EF3921-2D8D-471E-9F87-43B17A674B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192454"/>
              </p:ext>
            </p:extLst>
          </p:nvPr>
        </p:nvGraphicFramePr>
        <p:xfrm>
          <a:off x="477800" y="1127125"/>
          <a:ext cx="9119714" cy="2637321"/>
        </p:xfrm>
        <a:graphic>
          <a:graphicData uri="http://schemas.openxmlformats.org/drawingml/2006/table">
            <a:tbl>
              <a:tblPr/>
              <a:tblGrid>
                <a:gridCol w="1054820">
                  <a:extLst>
                    <a:ext uri="{9D8B030D-6E8A-4147-A177-3AD203B41FA5}">
                      <a16:colId xmlns:a16="http://schemas.microsoft.com/office/drawing/2014/main" val="3321613570"/>
                    </a:ext>
                  </a:extLst>
                </a:gridCol>
                <a:gridCol w="1870009">
                  <a:extLst>
                    <a:ext uri="{9D8B030D-6E8A-4147-A177-3AD203B41FA5}">
                      <a16:colId xmlns:a16="http://schemas.microsoft.com/office/drawing/2014/main" val="1518237654"/>
                    </a:ext>
                  </a:extLst>
                </a:gridCol>
                <a:gridCol w="1035677">
                  <a:extLst>
                    <a:ext uri="{9D8B030D-6E8A-4147-A177-3AD203B41FA5}">
                      <a16:colId xmlns:a16="http://schemas.microsoft.com/office/drawing/2014/main" val="284708871"/>
                    </a:ext>
                  </a:extLst>
                </a:gridCol>
                <a:gridCol w="3855021">
                  <a:extLst>
                    <a:ext uri="{9D8B030D-6E8A-4147-A177-3AD203B41FA5}">
                      <a16:colId xmlns:a16="http://schemas.microsoft.com/office/drawing/2014/main" val="3520260898"/>
                    </a:ext>
                  </a:extLst>
                </a:gridCol>
                <a:gridCol w="1304187">
                  <a:extLst>
                    <a:ext uri="{9D8B030D-6E8A-4147-A177-3AD203B41FA5}">
                      <a16:colId xmlns:a16="http://schemas.microsoft.com/office/drawing/2014/main" val="640971809"/>
                    </a:ext>
                  </a:extLst>
                </a:gridCol>
              </a:tblGrid>
              <a:tr h="180000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1.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상환청구권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상환청구요건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69037"/>
                  </a:ext>
                </a:extLst>
              </a:tr>
              <a:tr h="14084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435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주주명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포세이돈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2022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유한회사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12866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주식종류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제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종 상환전환우선주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957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투자원금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149,999,947,000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원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011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투자자의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공동매도청구권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(Tag-Along Right)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대주주가 자신이 소유한 대상회사 발행주식의 전부 또는 일부를 잠재적 양수인에게 양도하고자 하는 경우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투자자는 투자자가 보유하고 있는 대상회사의 발행주식 전부 또는 일부를 함께 양도할 것을 청구할 수 있는 권리를 가진다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.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[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내용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]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- Tag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대상주식 전부가 매각되지 아니하면 대주주 소유 양도대상주식은 매각될 수 없다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.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-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투자자가 수령하는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Tag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대상주식의 매매대금이 기준금액에 미달하는 경우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대주주는 기준금액과 매매대금의 차액을 투자자에게 지급한다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. 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[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기준금액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]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- 2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이내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투자원금의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- 2~5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이내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내부수익률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8%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달성 가능 금액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9543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회사의 상환청구권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(1)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상환청구기간 및 조건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- 2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이내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배당가능이익 범위 내에서 전부 상환 가능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- 2~5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이내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배당가능이익 범위 내에서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40%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한도로 상환 가능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(2)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상환가액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- 2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이내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투자원금의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및 및 누적적배당금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(8%)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- 2~5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8751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투자자의 상환청구권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(1)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상환청구기간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1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차 납입기일로부터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년이 되는 날 및 그 날로부터 매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개월이 되는 날마다 배당가능이익의 한도 내에서 본건 주식을 상환하여 줄 것을 청구할 수 있다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.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(2)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상환가액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내부수익률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8.0%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달성 금액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419257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9A6814F-F384-486D-BC5B-7B25E5486D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029135"/>
              </p:ext>
            </p:extLst>
          </p:nvPr>
        </p:nvGraphicFramePr>
        <p:xfrm>
          <a:off x="471532" y="5185129"/>
          <a:ext cx="4570900" cy="1402080"/>
        </p:xfrm>
        <a:graphic>
          <a:graphicData uri="http://schemas.openxmlformats.org/drawingml/2006/table">
            <a:tbl>
              <a:tblPr/>
              <a:tblGrid>
                <a:gridCol w="828000">
                  <a:extLst>
                    <a:ext uri="{9D8B030D-6E8A-4147-A177-3AD203B41FA5}">
                      <a16:colId xmlns:a16="http://schemas.microsoft.com/office/drawing/2014/main" val="4037719182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87878054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768196100"/>
                    </a:ext>
                  </a:extLst>
                </a:gridCol>
                <a:gridCol w="1368000">
                  <a:extLst>
                    <a:ext uri="{9D8B030D-6E8A-4147-A177-3AD203B41FA5}">
                      <a16:colId xmlns:a16="http://schemas.microsoft.com/office/drawing/2014/main" val="665664999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793863441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 Put Option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0449678"/>
                  </a:ext>
                </a:extLst>
              </a:tr>
              <a:tr h="152400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조건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상환시작일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9411198"/>
                  </a:ext>
                </a:extLst>
              </a:tr>
              <a:tr h="10800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Backlog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Princepea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2017-11-06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122677"/>
                  </a:ext>
                </a:extLst>
              </a:tr>
              <a:tr h="10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Peacepea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2017-12-05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750251"/>
                  </a:ext>
                </a:extLst>
              </a:tr>
              <a:tr h="108000">
                <a:tc rowSpan="7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Pipeline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E1-1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2024-01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997326"/>
                  </a:ext>
                </a:extLst>
              </a:tr>
              <a:tr h="10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E1-2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2024-02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529407"/>
                  </a:ext>
                </a:extLst>
              </a:tr>
              <a:tr h="10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E1-3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2024-02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2509706"/>
                  </a:ext>
                </a:extLst>
              </a:tr>
              <a:tr h="10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BGN-1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2024-06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217870"/>
                  </a:ext>
                </a:extLst>
              </a:tr>
              <a:tr h="10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BGN-2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2024-10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107106"/>
                  </a:ext>
                </a:extLst>
              </a:tr>
              <a:tr h="10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Repsol-1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2024-10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703399"/>
                  </a:ext>
                </a:extLst>
              </a:tr>
              <a:tr h="10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Repsol-2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2025-03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253307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B0B0CFD-51A3-4CE0-9604-FA0D469C7D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340151"/>
              </p:ext>
            </p:extLst>
          </p:nvPr>
        </p:nvGraphicFramePr>
        <p:xfrm>
          <a:off x="471532" y="3868933"/>
          <a:ext cx="4561613" cy="1299210"/>
        </p:xfrm>
        <a:graphic>
          <a:graphicData uri="http://schemas.openxmlformats.org/drawingml/2006/table">
            <a:tbl>
              <a:tblPr/>
              <a:tblGrid>
                <a:gridCol w="842255">
                  <a:extLst>
                    <a:ext uri="{9D8B030D-6E8A-4147-A177-3AD203B41FA5}">
                      <a16:colId xmlns:a16="http://schemas.microsoft.com/office/drawing/2014/main" val="2771268076"/>
                    </a:ext>
                  </a:extLst>
                </a:gridCol>
                <a:gridCol w="619093">
                  <a:extLst>
                    <a:ext uri="{9D8B030D-6E8A-4147-A177-3AD203B41FA5}">
                      <a16:colId xmlns:a16="http://schemas.microsoft.com/office/drawing/2014/main" val="443056920"/>
                    </a:ext>
                  </a:extLst>
                </a:gridCol>
                <a:gridCol w="518311">
                  <a:extLst>
                    <a:ext uri="{9D8B030D-6E8A-4147-A177-3AD203B41FA5}">
                      <a16:colId xmlns:a16="http://schemas.microsoft.com/office/drawing/2014/main" val="3026339283"/>
                    </a:ext>
                  </a:extLst>
                </a:gridCol>
                <a:gridCol w="1929267">
                  <a:extLst>
                    <a:ext uri="{9D8B030D-6E8A-4147-A177-3AD203B41FA5}">
                      <a16:colId xmlns:a16="http://schemas.microsoft.com/office/drawing/2014/main" val="3595426860"/>
                    </a:ext>
                  </a:extLst>
                </a:gridCol>
                <a:gridCol w="652687">
                  <a:extLst>
                    <a:ext uri="{9D8B030D-6E8A-4147-A177-3AD203B41FA5}">
                      <a16:colId xmlns:a16="http://schemas.microsoft.com/office/drawing/2014/main" val="3406268059"/>
                    </a:ext>
                  </a:extLst>
                </a:gridCol>
              </a:tblGrid>
              <a:tr h="152400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 Financial covenants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90685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3747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대상 금융부채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Pipeline(E1,BGN,Repsol)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선박금융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000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Covenants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내용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1)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증자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2,000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억원   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a. 2022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 까지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min. 800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억원 증자 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b. 2022/12/30 vs. E1 1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호선 인도일 중 이른날 까지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1,200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억원 증자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2)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부채 비율 유지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  2022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200% / 2023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350% / 2024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이후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400%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미만 유지 의무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3) DSCR &gt; 1.10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유지  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a. DSCR = [(TC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수입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– OPEX + Reserve Amount) ÷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선후순위 원리금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]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899537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EB0E8C0B-5105-4FCD-9F83-89E326D0CC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1140413"/>
              </p:ext>
            </p:extLst>
          </p:nvPr>
        </p:nvGraphicFramePr>
        <p:xfrm>
          <a:off x="5277106" y="3897508"/>
          <a:ext cx="4320409" cy="1706880"/>
        </p:xfrm>
        <a:graphic>
          <a:graphicData uri="http://schemas.openxmlformats.org/drawingml/2006/table">
            <a:tbl>
              <a:tblPr/>
              <a:tblGrid>
                <a:gridCol w="857064">
                  <a:extLst>
                    <a:ext uri="{9D8B030D-6E8A-4147-A177-3AD203B41FA5}">
                      <a16:colId xmlns:a16="http://schemas.microsoft.com/office/drawing/2014/main" val="2600975924"/>
                    </a:ext>
                  </a:extLst>
                </a:gridCol>
                <a:gridCol w="633058">
                  <a:extLst>
                    <a:ext uri="{9D8B030D-6E8A-4147-A177-3AD203B41FA5}">
                      <a16:colId xmlns:a16="http://schemas.microsoft.com/office/drawing/2014/main" val="3977283883"/>
                    </a:ext>
                  </a:extLst>
                </a:gridCol>
                <a:gridCol w="686537">
                  <a:extLst>
                    <a:ext uri="{9D8B030D-6E8A-4147-A177-3AD203B41FA5}">
                      <a16:colId xmlns:a16="http://schemas.microsoft.com/office/drawing/2014/main" val="3616203942"/>
                    </a:ext>
                  </a:extLst>
                </a:gridCol>
                <a:gridCol w="1481474">
                  <a:extLst>
                    <a:ext uri="{9D8B030D-6E8A-4147-A177-3AD203B41FA5}">
                      <a16:colId xmlns:a16="http://schemas.microsoft.com/office/drawing/2014/main" val="633568791"/>
                    </a:ext>
                  </a:extLst>
                </a:gridCol>
                <a:gridCol w="662276">
                  <a:extLst>
                    <a:ext uri="{9D8B030D-6E8A-4147-A177-3AD203B41FA5}">
                      <a16:colId xmlns:a16="http://schemas.microsoft.com/office/drawing/2014/main" val="514780676"/>
                    </a:ext>
                  </a:extLst>
                </a:gridCol>
              </a:tblGrid>
              <a:tr h="72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4. LTV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220897"/>
                  </a:ext>
                </a:extLst>
              </a:tr>
              <a:tr h="108000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조건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170269"/>
                  </a:ext>
                </a:extLst>
              </a:tr>
              <a:tr h="72000"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Backlog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중동선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담보차입금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선박가치가 잔여 부채가액 대비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이상일 것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선박가액의 평가는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Clarkson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등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Approved Valuer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의 평가에 의함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0558569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92729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459028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628820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LPG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8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선박가치가 잔여 부채가액 대비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이상일 것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후순위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선박가치가 선순위채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+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후순위채 잔여대출금액 대비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100%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이상 유지 필요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205618"/>
                  </a:ext>
                </a:extLst>
              </a:tr>
              <a:tr h="72000">
                <a:tc rowSpan="7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Pipeline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VLNG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E1-1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164708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E1-2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742611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E1-3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622486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BGN-1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3428021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BGN-2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3974977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Repsol-1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6717680"/>
                  </a:ext>
                </a:extLst>
              </a:tr>
              <a:tr h="7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Repsol-2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47102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FEA820E5-19BB-4BD6-AF95-F39292FB77BE}"/>
              </a:ext>
            </a:extLst>
          </p:cNvPr>
          <p:cNvSpPr txBox="1"/>
          <p:nvPr/>
        </p:nvSpPr>
        <p:spPr>
          <a:xfrm>
            <a:off x="5277106" y="5626600"/>
            <a:ext cx="4320408" cy="43204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 i="1">
                <a:solidFill>
                  <a:schemeClr val="tx2"/>
                </a:solidFill>
              </a:rPr>
              <a:t>(*1) </a:t>
            </a:r>
            <a:r>
              <a:rPr lang="ko-KR" altLang="en-US" sz="700" i="1">
                <a:solidFill>
                  <a:schemeClr val="tx2"/>
                </a:solidFill>
              </a:rPr>
              <a:t>중동선 </a:t>
            </a:r>
            <a:r>
              <a:rPr lang="en-US" altLang="ko-KR" sz="700" i="1">
                <a:solidFill>
                  <a:schemeClr val="tx2"/>
                </a:solidFill>
              </a:rPr>
              <a:t>4</a:t>
            </a:r>
            <a:r>
              <a:rPr lang="ko-KR" altLang="en-US" sz="700" i="1">
                <a:solidFill>
                  <a:schemeClr val="tx2"/>
                </a:solidFill>
              </a:rPr>
              <a:t>척에 대한 담보차입 금액이 선박무보증가치 대비 </a:t>
            </a:r>
            <a:r>
              <a:rPr lang="en-US" altLang="ko-KR" sz="700" i="1">
                <a:solidFill>
                  <a:schemeClr val="tx2"/>
                </a:solidFill>
              </a:rPr>
              <a:t>60%</a:t>
            </a:r>
            <a:r>
              <a:rPr lang="ko-KR" altLang="en-US" sz="700" i="1">
                <a:solidFill>
                  <a:schemeClr val="tx2"/>
                </a:solidFill>
              </a:rPr>
              <a:t>수준에서 이루어짐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76ECCBE-160B-466B-A5CF-42928A550D13}"/>
              </a:ext>
            </a:extLst>
          </p:cNvPr>
          <p:cNvSpPr/>
          <p:nvPr/>
        </p:nvSpPr>
        <p:spPr>
          <a:xfrm>
            <a:off x="5042432" y="6310993"/>
            <a:ext cx="3440261" cy="276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1559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 sz="4000"/>
              <a:t>Net Working Capital (1/3)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3F3F6D-48D7-488A-ABA0-5306F16D9A06}"/>
              </a:ext>
            </a:extLst>
          </p:cNvPr>
          <p:cNvSpPr txBox="1"/>
          <p:nvPr/>
        </p:nvSpPr>
        <p:spPr>
          <a:xfrm>
            <a:off x="488950" y="903590"/>
            <a:ext cx="8937858" cy="3268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NWC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보고기간 말 항차 별 미경과일수 및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운임률에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따라 운임과 비용이 정산되는 구조로 운항 여부 및 입거수리에 따라 증감이 발생합니다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재고자산은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선박기부속품의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경우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입거수리일정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연료유는 급유시점에 따라 보유금액이 변동합니다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1C7C7C-E1D0-439A-9533-0C472FEDC65A}"/>
              </a:ext>
            </a:extLst>
          </p:cNvPr>
          <p:cNvSpPr txBox="1"/>
          <p:nvPr/>
        </p:nvSpPr>
        <p:spPr>
          <a:xfrm>
            <a:off x="488950" y="126098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[Net Working Capital]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5A6EBE-BA20-412A-9944-B413D794C012}"/>
              </a:ext>
            </a:extLst>
          </p:cNvPr>
          <p:cNvSpPr txBox="1"/>
          <p:nvPr/>
        </p:nvSpPr>
        <p:spPr>
          <a:xfrm>
            <a:off x="435418" y="4863512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[Terms and Conditions]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024BC9F7-0DB0-46F9-B90C-628661345D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759346"/>
              </p:ext>
            </p:extLst>
          </p:nvPr>
        </p:nvGraphicFramePr>
        <p:xfrm>
          <a:off x="488950" y="5011547"/>
          <a:ext cx="4360250" cy="1011253"/>
        </p:xfrm>
        <a:graphic>
          <a:graphicData uri="http://schemas.openxmlformats.org/drawingml/2006/table">
            <a:tbl>
              <a:tblPr/>
              <a:tblGrid>
                <a:gridCol w="652575">
                  <a:extLst>
                    <a:ext uri="{9D8B030D-6E8A-4147-A177-3AD203B41FA5}">
                      <a16:colId xmlns:a16="http://schemas.microsoft.com/office/drawing/2014/main" val="3877718338"/>
                    </a:ext>
                  </a:extLst>
                </a:gridCol>
                <a:gridCol w="733211">
                  <a:extLst>
                    <a:ext uri="{9D8B030D-6E8A-4147-A177-3AD203B41FA5}">
                      <a16:colId xmlns:a16="http://schemas.microsoft.com/office/drawing/2014/main" val="1160319927"/>
                    </a:ext>
                  </a:extLst>
                </a:gridCol>
                <a:gridCol w="2974464">
                  <a:extLst>
                    <a:ext uri="{9D8B030D-6E8A-4147-A177-3AD203B41FA5}">
                      <a16:colId xmlns:a16="http://schemas.microsoft.com/office/drawing/2014/main" val="2555743088"/>
                    </a:ext>
                  </a:extLst>
                </a:gridCol>
              </a:tblGrid>
              <a:tr h="1389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항목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내용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952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103164"/>
                  </a:ext>
                </a:extLst>
              </a:tr>
              <a:tr h="138936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매출채권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1DA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선적일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(B/L Date) + 8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영업일 이내 회수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8001106"/>
                  </a:ext>
                </a:extLst>
              </a:tr>
              <a:tr h="138936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매입채무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1DA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연료급유일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+ 30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 이내 지급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1637771"/>
                  </a:ext>
                </a:extLst>
              </a:tr>
              <a:tr h="1776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해외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입항전 대리점에서 청구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&amp;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청구일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+ 5~7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 이내 지급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7274015"/>
                  </a:ext>
                </a:extLst>
              </a:tr>
              <a:tr h="1389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국내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세금계산서 작성일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+ 30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 이내 지급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5509265"/>
                  </a:ext>
                </a:extLst>
              </a:tr>
              <a:tr h="13893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재고자산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1DA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선박별 항차일정에 맞추어 연료 주유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2572770"/>
                  </a:ext>
                </a:extLst>
              </a:tr>
              <a:tr h="1389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선박기부속품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선박별 필수보유량 미달시 청구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입거수리 일정 고려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0641422"/>
                  </a:ext>
                </a:extLst>
              </a:tr>
            </a:tbl>
          </a:graphicData>
        </a:graphic>
      </p:graphicFrame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0E2C878D-6A39-4DD1-9D38-2F232297188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Assets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B47398C-8EA5-4404-8641-3C0F9FCC7FC7}"/>
              </a:ext>
            </a:extLst>
          </p:cNvPr>
          <p:cNvSpPr txBox="1">
            <a:spLocks/>
          </p:cNvSpPr>
          <p:nvPr/>
        </p:nvSpPr>
        <p:spPr bwMode="gray">
          <a:xfrm>
            <a:off x="5068800" y="1418205"/>
            <a:ext cx="4345200" cy="4604595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순매출채권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대부분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대한 채권으로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(Utopia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DSLNG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포함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일부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 관련 채권 및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 운항선사에 대한 채권으로 구성됨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결산일 시점 운항중인 선박의 경우 미경과 항해일수에 해당하는 운임 및 자본비를 진행률에 따라 조정함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미수수익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선수수익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선적 시 기 산정된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운임률에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기초하여 매출액 및 매출채권을 계상 후 결산 시 계약서상 정산 방식에 의해 매출액과의 정산차이를 선수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미수수익으로 계상함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2016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년까지는 운임청구액과 예상 정산액과의 차이 금액이 크게 나타났으나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2017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년에는 정산 차이 수준을 좁힘으로써 미수수익과 선수수익의 합이 낮은 수준임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회사의 주요 매출거래처는 거의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90%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이상이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이며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스팟성에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따라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SK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해운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KS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해운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H-line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해운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E1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등이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현금흐름주기는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매출정산에 따라 회전기간이 일부 변동할 수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순매입채무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매입채무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연료유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구입대금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국내항비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용선료 및 기타선용품 구매대금 등으로 구성되며 급유시점에 따라 유류매입채무 금액이 변동하며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입거수리시점에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따라서도 변동됨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결산일 시점 운항 중인 선박의 경우 미경과 항해일수에 해당하는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및 선비를 매입채무에서 직접 진행률 조정하고 있음</a:t>
            </a: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선급금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국내외 입항 시 선 지급하는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항비로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구성되어 있으며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선박기부속품과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연료유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매입관련 선지급시 금액적 변동이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D1DE2F57-306A-4B9C-B515-D7B5E72C9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60714"/>
              </p:ext>
            </p:extLst>
          </p:nvPr>
        </p:nvGraphicFramePr>
        <p:xfrm>
          <a:off x="497932" y="1418204"/>
          <a:ext cx="4360249" cy="32664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0724">
                  <a:extLst>
                    <a:ext uri="{9D8B030D-6E8A-4147-A177-3AD203B41FA5}">
                      <a16:colId xmlns:a16="http://schemas.microsoft.com/office/drawing/2014/main" val="1772942345"/>
                    </a:ext>
                  </a:extLst>
                </a:gridCol>
                <a:gridCol w="837363">
                  <a:extLst>
                    <a:ext uri="{9D8B030D-6E8A-4147-A177-3AD203B41FA5}">
                      <a16:colId xmlns:a16="http://schemas.microsoft.com/office/drawing/2014/main" val="1489936189"/>
                    </a:ext>
                  </a:extLst>
                </a:gridCol>
                <a:gridCol w="682898">
                  <a:extLst>
                    <a:ext uri="{9D8B030D-6E8A-4147-A177-3AD203B41FA5}">
                      <a16:colId xmlns:a16="http://schemas.microsoft.com/office/drawing/2014/main" val="2815394189"/>
                    </a:ext>
                  </a:extLst>
                </a:gridCol>
                <a:gridCol w="628699">
                  <a:extLst>
                    <a:ext uri="{9D8B030D-6E8A-4147-A177-3AD203B41FA5}">
                      <a16:colId xmlns:a16="http://schemas.microsoft.com/office/drawing/2014/main" val="2273619590"/>
                    </a:ext>
                  </a:extLst>
                </a:gridCol>
                <a:gridCol w="674769">
                  <a:extLst>
                    <a:ext uri="{9D8B030D-6E8A-4147-A177-3AD203B41FA5}">
                      <a16:colId xmlns:a16="http://schemas.microsoft.com/office/drawing/2014/main" val="710180984"/>
                    </a:ext>
                  </a:extLst>
                </a:gridCol>
                <a:gridCol w="682898">
                  <a:extLst>
                    <a:ext uri="{9D8B030D-6E8A-4147-A177-3AD203B41FA5}">
                      <a16:colId xmlns:a16="http://schemas.microsoft.com/office/drawing/2014/main" val="3145228968"/>
                    </a:ext>
                  </a:extLst>
                </a:gridCol>
                <a:gridCol w="682898">
                  <a:extLst>
                    <a:ext uri="{9D8B030D-6E8A-4147-A177-3AD203B41FA5}">
                      <a16:colId xmlns:a16="http://schemas.microsoft.com/office/drawing/2014/main" val="4246957030"/>
                    </a:ext>
                  </a:extLst>
                </a:gridCol>
              </a:tblGrid>
              <a:tr h="215964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u="none" strike="noStrike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USDk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18-Dec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19-Dec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20-Dec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21-Dec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22-Jun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1387078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순매출채권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25,288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21,141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5,252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1,350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24,186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6942836"/>
                  </a:ext>
                </a:extLst>
              </a:tr>
              <a:tr h="24295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매출채권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25,547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21,936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6,413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7,758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28,620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408817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미수수익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3,153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5,962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11,327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9,169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6,757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589972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선수수익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(3,413)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(6,758)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(12,488)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(15,576)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(11,191)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1942244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순매입채무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(13,188)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(5,230)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(1,073)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(12,995)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(20,451)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652460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매입채무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(13,665)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(5,325)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(1,451)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(13,038)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(22,590)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589538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선급금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477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378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2,139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1417829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재고자산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31,124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28,790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28,130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34,121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51,468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758626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연료유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10,849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12,074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9,643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12,893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29,059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318343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선박기부속품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19,621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16,664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18,431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21,228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22,402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371625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윤활유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601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554535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미착품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9680753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9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NWC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43,224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44,700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32,309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22,476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55,204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430860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i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매출대비 </a:t>
                      </a:r>
                      <a:r>
                        <a:rPr lang="en-US" altLang="ko-KR" sz="900" i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</a:t>
                      </a:r>
                      <a:endParaRPr lang="en-US" altLang="ko-KR" sz="9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22.7%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23.3%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20.3%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13.1%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22.6%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8644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75174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 sz="4000"/>
              <a:t>Net Working Capital (2/3)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3F3F6D-48D7-488A-ABA0-5306F16D9A06}"/>
              </a:ext>
            </a:extLst>
          </p:cNvPr>
          <p:cNvSpPr txBox="1"/>
          <p:nvPr/>
        </p:nvSpPr>
        <p:spPr>
          <a:xfrm>
            <a:off x="488950" y="903590"/>
            <a:ext cx="8937858" cy="3268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NWC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보고기간 말 항차 별 미경과일수 및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운임률에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따라 운임과 비용이 정산되는 구조로 운항 여부 및 입거수리에 따라 증감이 발생합니다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재고자산은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선박기부속품의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경우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입거수리일정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연료유는 급유시점에 따라 보유금액이 변동합니다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5A6EBE-BA20-412A-9944-B413D794C012}"/>
              </a:ext>
            </a:extLst>
          </p:cNvPr>
          <p:cNvSpPr txBox="1"/>
          <p:nvPr/>
        </p:nvSpPr>
        <p:spPr>
          <a:xfrm>
            <a:off x="435418" y="4863512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[Terms and Conditions]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7" name="Segnaposto testo 7">
            <a:extLst>
              <a:ext uri="{FF2B5EF4-FFF2-40B4-BE49-F238E27FC236}">
                <a16:creationId xmlns:a16="http://schemas.microsoft.com/office/drawing/2014/main" id="{6D6226AC-91CD-430B-80CD-6FEAA48CB1B4}"/>
              </a:ext>
            </a:extLst>
          </p:cNvPr>
          <p:cNvSpPr txBox="1">
            <a:spLocks/>
          </p:cNvSpPr>
          <p:nvPr/>
        </p:nvSpPr>
        <p:spPr bwMode="gray">
          <a:xfrm>
            <a:off x="5068800" y="1418205"/>
            <a:ext cx="4345200" cy="4604595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순매입채무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계속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주요 거래처로는 연료유의 경우 현대오일뱅크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S-oil, PTE LTDCOCKETT MARINE OIL, </a:t>
            </a:r>
            <a:r>
              <a:rPr lang="sv-SE" altLang="ko-KR" sz="900">
                <a:latin typeface="Arial" panose="020B0604020202020204" pitchFamily="34" charset="0"/>
                <a:cs typeface="Arial" panose="020B0604020202020204" pitchFamily="34" charset="0"/>
              </a:rPr>
              <a:t>SK ENERGY INTERNATIONAL PTE LTD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등이며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선박기부속품의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경우 에코에너지솔루션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주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), MHI MARINE ENGINEERING.,LTD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등으로 구성됨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매입채무 회전주기는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연료유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주입시기 및 정산금액에 따라 일부 변동이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재고자산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연료유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및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선박기부속품으로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구성됨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선박기부속품은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입거수리등의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사유로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개월 전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선박입거수리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물품이 재고로 처리되는 사례가 존재함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연료유는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항차별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급유시점에 따라 일부 변동이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선급비용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ko-KR" altLang="en-US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화재보험료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전쟁보험료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선주상호보험 등에 선급한 보험료이며 기간 경과에 따라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상각을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수행하여 연말로 갈수록 금액이 감소함</a:t>
            </a: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latinLnBrk="1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[Limitation]</a:t>
            </a:r>
          </a:p>
          <a:p>
            <a:pPr marL="171450" lvl="2" indent="-171450"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 운임계약 중 발생한 미수수익 중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FBOG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사용분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USD 1,009k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는 대한상사중재원에서 중재가 완료되어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정산 완료되었으며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2020, 2021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년도분도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정산될 예정임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0E2C878D-6A39-4DD1-9D38-2F232297188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Assets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0E0506-FC05-4398-88A7-617C0200B801}"/>
              </a:ext>
            </a:extLst>
          </p:cNvPr>
          <p:cNvSpPr txBox="1"/>
          <p:nvPr/>
        </p:nvSpPr>
        <p:spPr>
          <a:xfrm>
            <a:off x="488950" y="126098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[Net Working Capital]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B3E8485B-E2A1-41A1-BE32-B8AC4F8040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2948519"/>
              </p:ext>
            </p:extLst>
          </p:nvPr>
        </p:nvGraphicFramePr>
        <p:xfrm>
          <a:off x="488950" y="5011547"/>
          <a:ext cx="4360250" cy="1011253"/>
        </p:xfrm>
        <a:graphic>
          <a:graphicData uri="http://schemas.openxmlformats.org/drawingml/2006/table">
            <a:tbl>
              <a:tblPr/>
              <a:tblGrid>
                <a:gridCol w="652575">
                  <a:extLst>
                    <a:ext uri="{9D8B030D-6E8A-4147-A177-3AD203B41FA5}">
                      <a16:colId xmlns:a16="http://schemas.microsoft.com/office/drawing/2014/main" val="3877718338"/>
                    </a:ext>
                  </a:extLst>
                </a:gridCol>
                <a:gridCol w="733211">
                  <a:extLst>
                    <a:ext uri="{9D8B030D-6E8A-4147-A177-3AD203B41FA5}">
                      <a16:colId xmlns:a16="http://schemas.microsoft.com/office/drawing/2014/main" val="1160319927"/>
                    </a:ext>
                  </a:extLst>
                </a:gridCol>
                <a:gridCol w="2974464">
                  <a:extLst>
                    <a:ext uri="{9D8B030D-6E8A-4147-A177-3AD203B41FA5}">
                      <a16:colId xmlns:a16="http://schemas.microsoft.com/office/drawing/2014/main" val="2555743088"/>
                    </a:ext>
                  </a:extLst>
                </a:gridCol>
              </a:tblGrid>
              <a:tr h="13893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항목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내용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952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103164"/>
                  </a:ext>
                </a:extLst>
              </a:tr>
              <a:tr h="138936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매출채권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1DA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선적일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(B/L Date) + 8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영업일 이내 회수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8001106"/>
                  </a:ext>
                </a:extLst>
              </a:tr>
              <a:tr h="138936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매입채무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1DA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연료급유일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+ 30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 이내 지급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1637771"/>
                  </a:ext>
                </a:extLst>
              </a:tr>
              <a:tr h="1776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해외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입항전 대리점에서 청구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&amp;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청구일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+ 5~7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 이내 지급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7274015"/>
                  </a:ext>
                </a:extLst>
              </a:tr>
              <a:tr h="1389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국내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세금계산서 작성일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+ 30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 이내 지급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5509265"/>
                  </a:ext>
                </a:extLst>
              </a:tr>
              <a:tr h="138936">
                <a:tc rowSpan="2">
                  <a:txBody>
                    <a:bodyPr/>
                    <a:lstStyle/>
                    <a:p>
                      <a:pPr algn="ctr" fontAlgn="t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재고자산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1DA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연료유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선박별 항차일정에 맞추어 연료 주유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2572770"/>
                  </a:ext>
                </a:extLst>
              </a:tr>
              <a:tr h="13893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선박기부속품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선박별 필수보유량 미달시 청구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입거수리 일정 고려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0641422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801D948E-A1FF-447F-888E-589BA0C3E1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765691"/>
              </p:ext>
            </p:extLst>
          </p:nvPr>
        </p:nvGraphicFramePr>
        <p:xfrm>
          <a:off x="497932" y="1418204"/>
          <a:ext cx="4360249" cy="32664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0724">
                  <a:extLst>
                    <a:ext uri="{9D8B030D-6E8A-4147-A177-3AD203B41FA5}">
                      <a16:colId xmlns:a16="http://schemas.microsoft.com/office/drawing/2014/main" val="1772942345"/>
                    </a:ext>
                  </a:extLst>
                </a:gridCol>
                <a:gridCol w="837363">
                  <a:extLst>
                    <a:ext uri="{9D8B030D-6E8A-4147-A177-3AD203B41FA5}">
                      <a16:colId xmlns:a16="http://schemas.microsoft.com/office/drawing/2014/main" val="1489936189"/>
                    </a:ext>
                  </a:extLst>
                </a:gridCol>
                <a:gridCol w="682898">
                  <a:extLst>
                    <a:ext uri="{9D8B030D-6E8A-4147-A177-3AD203B41FA5}">
                      <a16:colId xmlns:a16="http://schemas.microsoft.com/office/drawing/2014/main" val="2815394189"/>
                    </a:ext>
                  </a:extLst>
                </a:gridCol>
                <a:gridCol w="628699">
                  <a:extLst>
                    <a:ext uri="{9D8B030D-6E8A-4147-A177-3AD203B41FA5}">
                      <a16:colId xmlns:a16="http://schemas.microsoft.com/office/drawing/2014/main" val="2273619590"/>
                    </a:ext>
                  </a:extLst>
                </a:gridCol>
                <a:gridCol w="674769">
                  <a:extLst>
                    <a:ext uri="{9D8B030D-6E8A-4147-A177-3AD203B41FA5}">
                      <a16:colId xmlns:a16="http://schemas.microsoft.com/office/drawing/2014/main" val="710180984"/>
                    </a:ext>
                  </a:extLst>
                </a:gridCol>
                <a:gridCol w="682898">
                  <a:extLst>
                    <a:ext uri="{9D8B030D-6E8A-4147-A177-3AD203B41FA5}">
                      <a16:colId xmlns:a16="http://schemas.microsoft.com/office/drawing/2014/main" val="3145228968"/>
                    </a:ext>
                  </a:extLst>
                </a:gridCol>
                <a:gridCol w="682898">
                  <a:extLst>
                    <a:ext uri="{9D8B030D-6E8A-4147-A177-3AD203B41FA5}">
                      <a16:colId xmlns:a16="http://schemas.microsoft.com/office/drawing/2014/main" val="4246957030"/>
                    </a:ext>
                  </a:extLst>
                </a:gridCol>
              </a:tblGrid>
              <a:tr h="215964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USDk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18-Dec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19-Dec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20-Dec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21-Dec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22-Jun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1387078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순매출채권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25,288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21,141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5,252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1,350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24,186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6942836"/>
                  </a:ext>
                </a:extLst>
              </a:tr>
              <a:tr h="24295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매출채권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25,547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21,936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6,413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7,758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28,620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408817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미수수익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3,153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5,962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11,327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9,169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6,757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589972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선수수익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(3,413)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(6,758)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(12,488)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(15,576)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(11,191)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1942244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순매입채무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(13,188)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(5,230)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(1,073)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(12,995)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(20,451)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652460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매입채무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(13,665)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(5,325)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(1,451)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(13,038)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(22,590)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589538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선급금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477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378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2,139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1417829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재고자산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31,124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28,790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28,130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34,121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51,468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758626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연료유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10,849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12,074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9,643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12,893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29,059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318343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선박기부속품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19,621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16,664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18,431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21,228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22,402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371625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윤활유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601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10800" marR="1080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554535"/>
                  </a:ext>
                </a:extLst>
              </a:tr>
              <a:tr h="21596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미착품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" marR="10800" marT="0" marB="0" anchor="ctr"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9680753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9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NWC 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43,224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44,700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32,309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22,476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55,204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430860"/>
                  </a:ext>
                </a:extLst>
              </a:tr>
              <a:tr h="2159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900" i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매출대비 </a:t>
                      </a:r>
                      <a:r>
                        <a:rPr lang="en-US" altLang="ko-KR" sz="900" i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</a:t>
                      </a:r>
                      <a:endParaRPr lang="en-US" altLang="ko-KR" sz="9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22.7%</a:t>
                      </a:r>
                    </a:p>
                  </a:txBody>
                  <a:tcPr marL="10800" marR="10800" marT="0" marB="0" anchor="ctr">
                    <a:lnL w="12700" cmpd="sng">
                      <a:noFill/>
                    </a:lnL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23.3%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20.3%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13.1%</a:t>
                      </a:r>
                    </a:p>
                  </a:txBody>
                  <a:tcPr marL="10800" marR="10800" marT="0" marB="0" anchor="ctr"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22.6%</a:t>
                      </a:r>
                    </a:p>
                  </a:txBody>
                  <a:tcPr marL="10800" marR="10800" marT="0" marB="0" anchor="ctr"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8644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129898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 sz="4000"/>
              <a:t>Net Working Capital (3/3)</a:t>
            </a: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0E2C878D-6A39-4DD1-9D38-2F232297188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Assets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A9548B-37C9-4DE4-BD80-5BDEDF4B10F3}"/>
              </a:ext>
            </a:extLst>
          </p:cNvPr>
          <p:cNvSpPr txBox="1"/>
          <p:nvPr/>
        </p:nvSpPr>
        <p:spPr>
          <a:xfrm>
            <a:off x="488950" y="903590"/>
            <a:ext cx="8937858" cy="3268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조정된 과거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개년 평균 회전기간은 매출채권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5.53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일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매입채무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17.7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일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재고자산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67.3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일로 회사의 대금정책과 비추어 봤을 때 큰 차이는 없는 것으로 파악됩니다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6A7D7DBA-1DE3-4C50-8126-643EBCCE07FB}"/>
              </a:ext>
            </a:extLst>
          </p:cNvPr>
          <p:cNvSpPr txBox="1">
            <a:spLocks/>
          </p:cNvSpPr>
          <p:nvPr/>
        </p:nvSpPr>
        <p:spPr bwMode="gray">
          <a:xfrm>
            <a:off x="5068800" y="1418205"/>
            <a:ext cx="4345200" cy="4815541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순매출채권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1450" lvl="2" indent="-171450"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2015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와의 운임 정산 이슈로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2015~2016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발생한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미회수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매출채권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12.5m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회수한 내역을 조정함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와의 운임정산에 따라 이월된 미정산채권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존재시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매년도에 포함하여 조정함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대상회사는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자본비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및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입거수리비용을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운임에 포함하여 청구하고 있으므로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결산일 시점에 운임매출에 해당하는 순채권만을 반영하기 위해 해당 채권채무를 조정함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대상회사는 선적 시 계상한  매출채권의 추후 매출액과의 정산 차이를 선수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미수수익으로 반영함에 따라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미수수익 및 선수수익에 포함된 장기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미청구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채권을 조정함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순매입채무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연료비 매입채무는 출항 시점 급유 후 급유일로부터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30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일 이내에 지급함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선용품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및 수리비의 경우 세금계산서 발행일로부터 매월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일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일에 지급함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대부분 선박 급유시점이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월로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년말 기준 대금지급이 이미 완료되어 매입채무가 감소함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이에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매입채무 회전기간이 감소함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재고자산</a:t>
            </a:r>
            <a:r>
              <a:rPr lang="en-US" altLang="ko-KR" sz="9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미착품은 실제로 선적되지 않은 재고로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대상회사는 미착품을 재고로 인식하지 않는 방향으로 재고관리정책을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변경함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연료비는 국제유가 변동에 민감하게 변동하나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항차당 주유하여 통상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1~2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개월 내 빠르게 재고회전이 발생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과거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개년 평균 약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31.3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일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하며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재고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연료유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금액은 항차에 따른 급유시점에 따라 변동함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년부터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IMO2020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도입으로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LSMGO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FBOG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사용비중이 증가하면서 연료비 비중이 감소함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선박기부속품은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입거수리일정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(5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번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따라 필수 보유량이 존재하며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입거수리일정에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따라 변동함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선박기부속품은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회전기간이 매우 길어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FY20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과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FY21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재고자산 중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선박기부속품이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차지하는 비중이 증가하면서 재고자산 회전기간이 증가하였음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434D884-C062-467A-B152-A6187FC3FF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230773"/>
              </p:ext>
            </p:extLst>
          </p:nvPr>
        </p:nvGraphicFramePr>
        <p:xfrm>
          <a:off x="488950" y="1418205"/>
          <a:ext cx="4348250" cy="1645920"/>
        </p:xfrm>
        <a:graphic>
          <a:graphicData uri="http://schemas.openxmlformats.org/drawingml/2006/table">
            <a:tbl>
              <a:tblPr/>
              <a:tblGrid>
                <a:gridCol w="165474">
                  <a:extLst>
                    <a:ext uri="{9D8B030D-6E8A-4147-A177-3AD203B41FA5}">
                      <a16:colId xmlns:a16="http://schemas.microsoft.com/office/drawing/2014/main" val="4144728578"/>
                    </a:ext>
                  </a:extLst>
                </a:gridCol>
                <a:gridCol w="1649634">
                  <a:extLst>
                    <a:ext uri="{9D8B030D-6E8A-4147-A177-3AD203B41FA5}">
                      <a16:colId xmlns:a16="http://schemas.microsoft.com/office/drawing/2014/main" val="376886482"/>
                    </a:ext>
                  </a:extLst>
                </a:gridCol>
                <a:gridCol w="508477">
                  <a:extLst>
                    <a:ext uri="{9D8B030D-6E8A-4147-A177-3AD203B41FA5}">
                      <a16:colId xmlns:a16="http://schemas.microsoft.com/office/drawing/2014/main" val="681237184"/>
                    </a:ext>
                  </a:extLst>
                </a:gridCol>
                <a:gridCol w="508477">
                  <a:extLst>
                    <a:ext uri="{9D8B030D-6E8A-4147-A177-3AD203B41FA5}">
                      <a16:colId xmlns:a16="http://schemas.microsoft.com/office/drawing/2014/main" val="908776020"/>
                    </a:ext>
                  </a:extLst>
                </a:gridCol>
                <a:gridCol w="505396">
                  <a:extLst>
                    <a:ext uri="{9D8B030D-6E8A-4147-A177-3AD203B41FA5}">
                      <a16:colId xmlns:a16="http://schemas.microsoft.com/office/drawing/2014/main" val="2865075407"/>
                    </a:ext>
                  </a:extLst>
                </a:gridCol>
                <a:gridCol w="505396">
                  <a:extLst>
                    <a:ext uri="{9D8B030D-6E8A-4147-A177-3AD203B41FA5}">
                      <a16:colId xmlns:a16="http://schemas.microsoft.com/office/drawing/2014/main" val="111354021"/>
                    </a:ext>
                  </a:extLst>
                </a:gridCol>
                <a:gridCol w="505396">
                  <a:extLst>
                    <a:ext uri="{9D8B030D-6E8A-4147-A177-3AD203B41FA5}">
                      <a16:colId xmlns:a16="http://schemas.microsoft.com/office/drawing/2014/main" val="515141798"/>
                    </a:ext>
                  </a:extLst>
                </a:gridCol>
              </a:tblGrid>
              <a:tr h="133398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18-Dec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19-Dec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20-Dec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21-Dec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22-Jun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504107"/>
                  </a:ext>
                </a:extLst>
              </a:tr>
              <a:tr h="133398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순매출채권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25,288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21,141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5,252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1,350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24,186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4199956"/>
                  </a:ext>
                </a:extLst>
              </a:tr>
              <a:tr h="13339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매출채권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25,547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21,936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6,413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7,758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28,620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35051419"/>
                  </a:ext>
                </a:extLst>
              </a:tr>
              <a:tr h="13339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미수수익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3,153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5,962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11,327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9,169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6,757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3333124"/>
                  </a:ext>
                </a:extLst>
              </a:tr>
              <a:tr h="13339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선수수익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(3,413)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(6,758)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(12,488)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(15,576)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(11,191)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29260435"/>
                  </a:ext>
                </a:extLst>
              </a:tr>
              <a:tr h="133398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순매출채권 조정사항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(16,774)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(16,715)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(5,909)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(8,929)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(7,374)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7168850"/>
                  </a:ext>
                </a:extLst>
              </a:tr>
              <a:tr h="6794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(1)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미회수채권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(12,851)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(5,847)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(4,134)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(8,477)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(6,428)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42554006"/>
                  </a:ext>
                </a:extLst>
              </a:tr>
              <a:tr h="13339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(2)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자본비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(3,923)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(11,630)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(1,344)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507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0899102"/>
                  </a:ext>
                </a:extLst>
              </a:tr>
              <a:tr h="133398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(3)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입거조정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762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(430)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(960)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(1,089)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3645198"/>
                  </a:ext>
                </a:extLst>
              </a:tr>
              <a:tr h="133398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Adjusted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순매출채권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8,514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4,426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(657)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(7,579)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16,812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8315444"/>
                  </a:ext>
                </a:extLst>
              </a:tr>
              <a:tr h="133398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Reported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회전기간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48.9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45.2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32.5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15.0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13.6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5456846"/>
                  </a:ext>
                </a:extLst>
              </a:tr>
              <a:tr h="133398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Adjusted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회전기간</a:t>
                      </a:r>
                    </a:p>
                  </a:txBody>
                  <a:tcPr marL="10800" marR="108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16.3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8.4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9.0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(8.7)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3.4</a:t>
                      </a:r>
                    </a:p>
                  </a:txBody>
                  <a:tcPr marL="10800" marR="108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9142264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66BDCF28-1EB9-4A0D-B53B-1B2BAA2A9C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016593"/>
              </p:ext>
            </p:extLst>
          </p:nvPr>
        </p:nvGraphicFramePr>
        <p:xfrm>
          <a:off x="482413" y="4848405"/>
          <a:ext cx="4354788" cy="983980"/>
        </p:xfrm>
        <a:graphic>
          <a:graphicData uri="http://schemas.openxmlformats.org/drawingml/2006/table">
            <a:tbl>
              <a:tblPr/>
              <a:tblGrid>
                <a:gridCol w="172011">
                  <a:extLst>
                    <a:ext uri="{9D8B030D-6E8A-4147-A177-3AD203B41FA5}">
                      <a16:colId xmlns:a16="http://schemas.microsoft.com/office/drawing/2014/main" val="3878092392"/>
                    </a:ext>
                  </a:extLst>
                </a:gridCol>
                <a:gridCol w="1645828">
                  <a:extLst>
                    <a:ext uri="{9D8B030D-6E8A-4147-A177-3AD203B41FA5}">
                      <a16:colId xmlns:a16="http://schemas.microsoft.com/office/drawing/2014/main" val="3887717449"/>
                    </a:ext>
                  </a:extLst>
                </a:gridCol>
                <a:gridCol w="509242">
                  <a:extLst>
                    <a:ext uri="{9D8B030D-6E8A-4147-A177-3AD203B41FA5}">
                      <a16:colId xmlns:a16="http://schemas.microsoft.com/office/drawing/2014/main" val="2211545504"/>
                    </a:ext>
                  </a:extLst>
                </a:gridCol>
                <a:gridCol w="509242">
                  <a:extLst>
                    <a:ext uri="{9D8B030D-6E8A-4147-A177-3AD203B41FA5}">
                      <a16:colId xmlns:a16="http://schemas.microsoft.com/office/drawing/2014/main" val="2471078444"/>
                    </a:ext>
                  </a:extLst>
                </a:gridCol>
                <a:gridCol w="506155">
                  <a:extLst>
                    <a:ext uri="{9D8B030D-6E8A-4147-A177-3AD203B41FA5}">
                      <a16:colId xmlns:a16="http://schemas.microsoft.com/office/drawing/2014/main" val="2382472606"/>
                    </a:ext>
                  </a:extLst>
                </a:gridCol>
                <a:gridCol w="506155">
                  <a:extLst>
                    <a:ext uri="{9D8B030D-6E8A-4147-A177-3AD203B41FA5}">
                      <a16:colId xmlns:a16="http://schemas.microsoft.com/office/drawing/2014/main" val="1790630122"/>
                    </a:ext>
                  </a:extLst>
                </a:gridCol>
                <a:gridCol w="506155">
                  <a:extLst>
                    <a:ext uri="{9D8B030D-6E8A-4147-A177-3AD203B41FA5}">
                      <a16:colId xmlns:a16="http://schemas.microsoft.com/office/drawing/2014/main" val="557010679"/>
                    </a:ext>
                  </a:extLst>
                </a:gridCol>
              </a:tblGrid>
              <a:tr h="127751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22-Jun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897851"/>
                  </a:ext>
                </a:extLst>
              </a:tr>
              <a:tr h="127751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재고자산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31,124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28,790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28,130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34,121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51,468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7827878"/>
                  </a:ext>
                </a:extLst>
              </a:tr>
              <a:tr h="127751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재고자산 조정사항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36344746"/>
                  </a:ext>
                </a:extLst>
              </a:tr>
              <a:tr h="127751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(1)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미착품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41552591"/>
                  </a:ext>
                </a:extLst>
              </a:tr>
              <a:tr h="127751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Adjusted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재고자산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31,072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28,738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28,074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34,121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51,468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7831087"/>
                  </a:ext>
                </a:extLst>
              </a:tr>
              <a:tr h="14909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Reported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회전기간</a:t>
                      </a:r>
                      <a:r>
                        <a:rPr lang="en-US" altLang="ko-KR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altLang="ko-KR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1,2)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65.9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60.2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73.6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72.6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64.8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78128999"/>
                  </a:ext>
                </a:extLst>
              </a:tr>
              <a:tr h="14909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Adjusted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회전기간</a:t>
                      </a:r>
                      <a:r>
                        <a:rPr lang="en-US" altLang="ko-KR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altLang="ko-KR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1,2)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65.7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60.1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73.4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72.6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64.7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7509574"/>
                  </a:ext>
                </a:extLst>
              </a:tr>
            </a:tbl>
          </a:graphicData>
        </a:graphic>
      </p:graphicFrame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1433DE5F-1EE2-4843-B513-D8B78DD034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497781"/>
              </p:ext>
            </p:extLst>
          </p:nvPr>
        </p:nvGraphicFramePr>
        <p:xfrm>
          <a:off x="482413" y="3271986"/>
          <a:ext cx="4366786" cy="1371600"/>
        </p:xfrm>
        <a:graphic>
          <a:graphicData uri="http://schemas.openxmlformats.org/drawingml/2006/table">
            <a:tbl>
              <a:tblPr/>
              <a:tblGrid>
                <a:gridCol w="195289">
                  <a:extLst>
                    <a:ext uri="{9D8B030D-6E8A-4147-A177-3AD203B41FA5}">
                      <a16:colId xmlns:a16="http://schemas.microsoft.com/office/drawing/2014/main" val="2882825944"/>
                    </a:ext>
                  </a:extLst>
                </a:gridCol>
                <a:gridCol w="1627560">
                  <a:extLst>
                    <a:ext uri="{9D8B030D-6E8A-4147-A177-3AD203B41FA5}">
                      <a16:colId xmlns:a16="http://schemas.microsoft.com/office/drawing/2014/main" val="2612244729"/>
                    </a:ext>
                  </a:extLst>
                </a:gridCol>
                <a:gridCol w="510645">
                  <a:extLst>
                    <a:ext uri="{9D8B030D-6E8A-4147-A177-3AD203B41FA5}">
                      <a16:colId xmlns:a16="http://schemas.microsoft.com/office/drawing/2014/main" val="1589547461"/>
                    </a:ext>
                  </a:extLst>
                </a:gridCol>
                <a:gridCol w="510645">
                  <a:extLst>
                    <a:ext uri="{9D8B030D-6E8A-4147-A177-3AD203B41FA5}">
                      <a16:colId xmlns:a16="http://schemas.microsoft.com/office/drawing/2014/main" val="1361435013"/>
                    </a:ext>
                  </a:extLst>
                </a:gridCol>
                <a:gridCol w="507549">
                  <a:extLst>
                    <a:ext uri="{9D8B030D-6E8A-4147-A177-3AD203B41FA5}">
                      <a16:colId xmlns:a16="http://schemas.microsoft.com/office/drawing/2014/main" val="1536983326"/>
                    </a:ext>
                  </a:extLst>
                </a:gridCol>
                <a:gridCol w="507549">
                  <a:extLst>
                    <a:ext uri="{9D8B030D-6E8A-4147-A177-3AD203B41FA5}">
                      <a16:colId xmlns:a16="http://schemas.microsoft.com/office/drawing/2014/main" val="4233508086"/>
                    </a:ext>
                  </a:extLst>
                </a:gridCol>
                <a:gridCol w="507549">
                  <a:extLst>
                    <a:ext uri="{9D8B030D-6E8A-4147-A177-3AD203B41FA5}">
                      <a16:colId xmlns:a16="http://schemas.microsoft.com/office/drawing/2014/main" val="4262221936"/>
                    </a:ext>
                  </a:extLst>
                </a:gridCol>
              </a:tblGrid>
              <a:tr h="1368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18-Dec</a:t>
                      </a:r>
                    </a:p>
                  </a:txBody>
                  <a:tcPr marL="36000" marR="36000" marT="0" marB="0" anchor="ctr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22-Jun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7407814"/>
                  </a:ext>
                </a:extLst>
              </a:tr>
              <a:tr h="1368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순매입채무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(13,188)</a:t>
                      </a:r>
                    </a:p>
                  </a:txBody>
                  <a:tcPr marL="36000" marR="36000" marT="0" marB="0" anchor="ctr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(5,230)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(1,073)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(12,995)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(20,451)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52831366"/>
                  </a:ext>
                </a:extLst>
              </a:tr>
              <a:tr h="1368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매입채무</a:t>
                      </a:r>
                      <a:endParaRPr lang="ko-KR" altLang="en-US"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(13,665)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(5,325)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(1,451)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(13,038)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(22,590)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3130388"/>
                  </a:ext>
                </a:extLst>
              </a:tr>
              <a:tr h="1368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선급금</a:t>
                      </a:r>
                      <a:endParaRPr lang="ko-KR" altLang="en-US"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477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94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378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2,139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2449940"/>
                  </a:ext>
                </a:extLst>
              </a:tr>
              <a:tr h="1368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매입채무 조정사항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7,851</a:t>
                      </a:r>
                    </a:p>
                  </a:txBody>
                  <a:tcPr marL="36000" marR="36000" marT="0" marB="0" anchor="ctr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7741457"/>
                  </a:ext>
                </a:extLst>
              </a:tr>
              <a:tr h="1368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(1)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그린피아 대규모 수선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7,895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4580217"/>
                  </a:ext>
                </a:extLst>
              </a:tr>
              <a:tr h="1368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(2)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에코피아 미정산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37242"/>
                  </a:ext>
                </a:extLst>
              </a:tr>
              <a:tr h="1368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Adjusted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순매입채무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(5,337)</a:t>
                      </a:r>
                    </a:p>
                  </a:txBody>
                  <a:tcPr marL="36000" marR="36000" marT="0" marB="0" anchor="ctr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(5,230)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(1,073)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(12,995)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(20,451)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57691068"/>
                  </a:ext>
                </a:extLst>
              </a:tr>
              <a:tr h="1368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Reported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회전기간</a:t>
                      </a:r>
                      <a:r>
                        <a:rPr lang="en-US" altLang="ko-KR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altLang="ko-KR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1,2)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27.9</a:t>
                      </a:r>
                    </a:p>
                  </a:txBody>
                  <a:tcPr marL="36000" marR="36000" marT="0" marB="0" anchor="ctr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19.3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7.8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16.2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13.6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94389602"/>
                  </a:ext>
                </a:extLst>
              </a:tr>
              <a:tr h="1368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Adjusted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회전기간</a:t>
                      </a:r>
                      <a:r>
                        <a:rPr lang="en-US" altLang="ko-KR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altLang="ko-KR" sz="900" b="1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1,2)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28.9</a:t>
                      </a:r>
                    </a:p>
                  </a:txBody>
                  <a:tcPr marL="36000" marR="36000" marT="0" marB="0" anchor="ctr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19.9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8.4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16.7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14.5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7811541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D1891CCF-0407-453B-AAC6-918EE022EBD9}"/>
              </a:ext>
            </a:extLst>
          </p:cNvPr>
          <p:cNvSpPr txBox="1"/>
          <p:nvPr/>
        </p:nvSpPr>
        <p:spPr>
          <a:xfrm>
            <a:off x="488950" y="126098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회전기간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95EA4C-6FA5-42A3-B88E-E3C1C4363DAA}"/>
              </a:ext>
            </a:extLst>
          </p:cNvPr>
          <p:cNvSpPr txBox="1"/>
          <p:nvPr/>
        </p:nvSpPr>
        <p:spPr>
          <a:xfrm>
            <a:off x="427773" y="5933535"/>
            <a:ext cx="4409427" cy="300211"/>
          </a:xfrm>
          <a:prstGeom prst="rect">
            <a:avLst/>
          </a:prstGeom>
          <a:noFill/>
        </p:spPr>
        <p:txBody>
          <a:bodyPr wrap="square" lIns="54610" tIns="54610" rIns="54610" bIns="54610" rtlCol="0" anchor="t" anchorCtr="0">
            <a:noAutofit/>
          </a:bodyPr>
          <a:lstStyle/>
          <a:p>
            <a:pPr>
              <a:lnSpc>
                <a:spcPct val="50000"/>
              </a:lnSpc>
              <a:spcAft>
                <a:spcPts val="600"/>
              </a:spcAf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기초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기말 채권채무 평균가액으로 산정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700" i="1">
                <a:solidFill>
                  <a:srgbClr val="00338D"/>
                </a:solidFill>
                <a:latin typeface="+mn-ea"/>
                <a:cs typeface="Arial" panose="020B0604020202020204" pitchFamily="34" charset="0"/>
              </a:rPr>
              <a:t>FY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22.1H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 매출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(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원가</a:t>
            </a:r>
            <a:r>
              <a:rPr lang="en-US" altLang="ko-KR" sz="700" i="1">
                <a:solidFill>
                  <a:srgbClr val="00338D"/>
                </a:solidFill>
                <a:latin typeface="+mn-ea"/>
              </a:rPr>
              <a:t>)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는 연환산하여 계산</a:t>
            </a:r>
            <a:endParaRPr lang="en-US" altLang="ko-KR" sz="700" i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50000"/>
              </a:lnSpc>
              <a:spcAft>
                <a:spcPts val="600"/>
              </a:spcAf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2019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이전 조정사항은 회사의 </a:t>
            </a: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VDD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보고서를 참고하여 작성되었음</a:t>
            </a:r>
            <a:endParaRPr lang="ko-KR" altLang="en-US" sz="90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86233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41933779-7670-4956-A6F1-91F1A823CAE0}"/>
              </a:ext>
            </a:extLst>
          </p:cNvPr>
          <p:cNvSpPr txBox="1">
            <a:spLocks/>
          </p:cNvSpPr>
          <p:nvPr/>
        </p:nvSpPr>
        <p:spPr bwMode="gray">
          <a:xfrm>
            <a:off x="488950" y="4653830"/>
            <a:ext cx="8937858" cy="1140801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72000" rIns="108000" bIns="108000" rtlCol="0">
            <a:noAutofit/>
          </a:bodyPr>
          <a:lstStyle/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b="1">
                <a:latin typeface="Arial" panose="020B0604020202020204" pitchFamily="34" charset="0"/>
                <a:cs typeface="Arial" panose="020B0604020202020204" pitchFamily="34" charset="0"/>
              </a:rPr>
              <a:t>Cash Flow Overview</a:t>
            </a: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b="1">
                <a:latin typeface="Arial" panose="020B0604020202020204" pitchFamily="34" charset="0"/>
                <a:cs typeface="Arial" panose="020B0604020202020204" pitchFamily="34" charset="0"/>
              </a:rPr>
              <a:t>영업활동현금흐름</a:t>
            </a:r>
            <a:r>
              <a:rPr lang="en-US" altLang="ko-KR" sz="900" b="1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최근 유류비 급등으로 인해 현금유출이 증가하는 추세이며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매출의 경우 화주와의 계약으로 원가보전 및 원가에 일부마진을 청구할 수 있기 때문에 원가증가에 따라 자연스럽게 매출도 증가하는 추세임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b="1">
                <a:latin typeface="Arial" panose="020B0604020202020204" pitchFamily="34" charset="0"/>
                <a:cs typeface="Arial" panose="020B0604020202020204" pitchFamily="34" charset="0"/>
              </a:rPr>
              <a:t>투자활동현금흐름</a:t>
            </a:r>
            <a:r>
              <a:rPr lang="en-US" altLang="ko-KR" sz="900" b="1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현재 신조중인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Pipeline 13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척으로 인해 현금유출이 매년 증가하고 있고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이외에 입거수리에 대한 현금유출이 정기적으로 발생하고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b="1">
                <a:latin typeface="Arial" panose="020B0604020202020204" pitchFamily="34" charset="0"/>
                <a:cs typeface="Arial" panose="020B0604020202020204" pitchFamily="34" charset="0"/>
              </a:rPr>
              <a:t>재무활동현금흐름</a:t>
            </a:r>
            <a:r>
              <a:rPr lang="en-US" altLang="ko-KR" sz="900" b="1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척에 대한 담보부차입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사채발행으로 재무활동현금이 증가했으며 최근에는 신조중인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대한 금융조달로 현금유입이 증가하고 있음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재무활동현금유출로는 기존 취득한 선박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BBCHP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상환과 더불어 매년 정기적인 배당실행으로 현금유출이 발생하고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2" indent="-171450" latinLnBrk="1">
              <a:lnSpc>
                <a:spcPct val="1200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9DC81F-0BFA-4FAE-8B01-DB2A7E6BBAA4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회사의 최근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54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개월간 영업현금흐름은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307,247k,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투자현금흐름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(-)317,179k,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재무활동현금흐름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USD(-)4,248k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회사는 신규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Pipeline 13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척의 신조와 관련하여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투자금액이 증가하고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이와 관련된 금융차입 또한 증가하고 있는 추세입니다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8A4A334F-EFE1-45B1-BFB4-04B134E9B74F}"/>
              </a:ext>
            </a:extLst>
          </p:cNvPr>
          <p:cNvSpPr txBox="1">
            <a:spLocks/>
          </p:cNvSpPr>
          <p:nvPr/>
        </p:nvSpPr>
        <p:spPr>
          <a:xfrm>
            <a:off x="488950" y="451575"/>
            <a:ext cx="8918244" cy="439965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1" hangingPunct="1">
              <a:lnSpc>
                <a:spcPct val="70000"/>
              </a:lnSpc>
              <a:spcBef>
                <a:spcPct val="0"/>
              </a:spcBef>
              <a:buNone/>
              <a:defRPr sz="38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4000">
                <a:solidFill>
                  <a:srgbClr val="00338D"/>
                </a:solidFill>
                <a:latin typeface="KPMG Extralight" panose="020B0303030202040204" pitchFamily="34" charset="0"/>
              </a:rPr>
              <a:t>Cash Flow Overview (1/2)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797D54-FDFB-4E31-BD7F-450D322DE248}"/>
              </a:ext>
            </a:extLst>
          </p:cNvPr>
          <p:cNvSpPr txBox="1"/>
          <p:nvPr/>
        </p:nvSpPr>
        <p:spPr>
          <a:xfrm>
            <a:off x="4749187" y="1494431"/>
            <a:ext cx="1099955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 현금 유입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매출원가 현금 유출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C: </a:t>
            </a:r>
            <a:r>
              <a:rPr lang="ko-KR" altLang="en-US" sz="70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판매비와관리비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지급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금융리스채권 회수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이자수익 수취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DD3EFB8-7878-47EA-BBD1-F8DCF0BE735C}"/>
              </a:ext>
            </a:extLst>
          </p:cNvPr>
          <p:cNvSpPr txBox="1"/>
          <p:nvPr/>
        </p:nvSpPr>
        <p:spPr>
          <a:xfrm>
            <a:off x="6018354" y="1494430"/>
            <a:ext cx="918924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F: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이자비용 지급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법인세 지급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기타현금 수취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I: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대여금 회수 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J: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유형자산 취득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EE3AED6-717B-40A9-9A7D-83761378C909}"/>
              </a:ext>
            </a:extLst>
          </p:cNvPr>
          <p:cNvSpPr txBox="1"/>
          <p:nvPr/>
        </p:nvSpPr>
        <p:spPr>
          <a:xfrm>
            <a:off x="7106490" y="1494429"/>
            <a:ext cx="918924" cy="5386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K: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무형자산 취득</a:t>
            </a: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L: </a:t>
            </a:r>
            <a:r>
              <a:rPr lang="ko-KR" altLang="en-US" sz="70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건설중인자산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취득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사채의 순 현금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차입금의 순 현금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신주발행 </a:t>
            </a:r>
            <a:r>
              <a:rPr lang="ko-KR" altLang="en-US" sz="70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현금수취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F1AA276-E7FA-427E-A14B-882B5AA41424}"/>
              </a:ext>
            </a:extLst>
          </p:cNvPr>
          <p:cNvSpPr txBox="1"/>
          <p:nvPr/>
        </p:nvSpPr>
        <p:spPr>
          <a:xfrm>
            <a:off x="8133028" y="1494429"/>
            <a:ext cx="91892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배당금 수취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Q: 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금융리스부채 상환</a:t>
            </a:r>
            <a:endParaRPr lang="en-US" altLang="ko-KR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E15C956-4C2D-42D1-AE2E-FCB53708369F}"/>
              </a:ext>
            </a:extLst>
          </p:cNvPr>
          <p:cNvSpPr txBox="1"/>
          <p:nvPr/>
        </p:nvSpPr>
        <p:spPr>
          <a:xfrm>
            <a:off x="8783989" y="1180665"/>
            <a:ext cx="779188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</a:t>
            </a:r>
            <a:r>
              <a:rPr lang="en-US" altLang="ko-KR" sz="70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USDk</a:t>
            </a:r>
            <a:r>
              <a:rPr lang="en-US" altLang="ko-KR" sz="70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</a:t>
            </a:r>
            <a:endParaRPr lang="ko-KR" altLang="en-US" sz="70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EEA8A844-8BDE-4287-AC42-3C72EC4FDE7D}"/>
              </a:ext>
            </a:extLst>
          </p:cNvPr>
          <p:cNvGrpSpPr/>
          <p:nvPr/>
        </p:nvGrpSpPr>
        <p:grpSpPr>
          <a:xfrm>
            <a:off x="1112092" y="4181383"/>
            <a:ext cx="3160451" cy="186572"/>
            <a:chOff x="1112092" y="4181383"/>
            <a:chExt cx="3160451" cy="186572"/>
          </a:xfrm>
        </p:grpSpPr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A5AF0523-89A6-41D9-B94F-CC69ECEC502A}"/>
                </a:ext>
              </a:extLst>
            </p:cNvPr>
            <p:cNvCxnSpPr>
              <a:cxnSpLocks/>
            </p:cNvCxnSpPr>
            <p:nvPr/>
          </p:nvCxnSpPr>
          <p:spPr>
            <a:xfrm>
              <a:off x="1112092" y="4367955"/>
              <a:ext cx="3160451" cy="0"/>
            </a:xfrm>
            <a:prstGeom prst="line">
              <a:avLst/>
            </a:prstGeom>
            <a:ln w="12700">
              <a:solidFill>
                <a:srgbClr val="0033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CF917443-BD60-40D9-A254-D38B1B73DA73}"/>
                </a:ext>
              </a:extLst>
            </p:cNvPr>
            <p:cNvCxnSpPr/>
            <p:nvPr/>
          </p:nvCxnSpPr>
          <p:spPr>
            <a:xfrm flipV="1">
              <a:off x="1114473" y="4181383"/>
              <a:ext cx="0" cy="186431"/>
            </a:xfrm>
            <a:prstGeom prst="line">
              <a:avLst/>
            </a:prstGeom>
            <a:ln w="12700">
              <a:solidFill>
                <a:srgbClr val="0033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4598CB12-C958-4526-A252-65E08CD876BE}"/>
                </a:ext>
              </a:extLst>
            </p:cNvPr>
            <p:cNvCxnSpPr/>
            <p:nvPr/>
          </p:nvCxnSpPr>
          <p:spPr>
            <a:xfrm flipV="1">
              <a:off x="4270162" y="4181383"/>
              <a:ext cx="0" cy="186431"/>
            </a:xfrm>
            <a:prstGeom prst="line">
              <a:avLst/>
            </a:prstGeom>
            <a:ln w="12700">
              <a:solidFill>
                <a:srgbClr val="0033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98BEC6E1-B148-4CE0-A4AE-38521CDA6C14}"/>
              </a:ext>
            </a:extLst>
          </p:cNvPr>
          <p:cNvGrpSpPr/>
          <p:nvPr/>
        </p:nvGrpSpPr>
        <p:grpSpPr>
          <a:xfrm>
            <a:off x="4749188" y="4181383"/>
            <a:ext cx="1645262" cy="186572"/>
            <a:chOff x="1112092" y="4181383"/>
            <a:chExt cx="3160451" cy="186572"/>
          </a:xfrm>
        </p:grpSpPr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0F1613FC-55DB-4FDB-8DF7-BB6E09E7E035}"/>
                </a:ext>
              </a:extLst>
            </p:cNvPr>
            <p:cNvCxnSpPr>
              <a:cxnSpLocks/>
            </p:cNvCxnSpPr>
            <p:nvPr/>
          </p:nvCxnSpPr>
          <p:spPr>
            <a:xfrm>
              <a:off x="1112092" y="4367955"/>
              <a:ext cx="3160451" cy="0"/>
            </a:xfrm>
            <a:prstGeom prst="line">
              <a:avLst/>
            </a:prstGeom>
            <a:ln w="12700">
              <a:solidFill>
                <a:srgbClr val="6D20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373EA974-440F-46E8-9F90-2C802F82F3F4}"/>
                </a:ext>
              </a:extLst>
            </p:cNvPr>
            <p:cNvCxnSpPr/>
            <p:nvPr/>
          </p:nvCxnSpPr>
          <p:spPr>
            <a:xfrm flipV="1">
              <a:off x="1114473" y="4181383"/>
              <a:ext cx="0" cy="186431"/>
            </a:xfrm>
            <a:prstGeom prst="line">
              <a:avLst/>
            </a:prstGeom>
            <a:ln w="12700">
              <a:solidFill>
                <a:srgbClr val="6D20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BD373BDC-48E6-43BE-BBE1-524F2E1BA232}"/>
                </a:ext>
              </a:extLst>
            </p:cNvPr>
            <p:cNvCxnSpPr/>
            <p:nvPr/>
          </p:nvCxnSpPr>
          <p:spPr>
            <a:xfrm flipV="1">
              <a:off x="4270162" y="4181383"/>
              <a:ext cx="0" cy="186431"/>
            </a:xfrm>
            <a:prstGeom prst="line">
              <a:avLst/>
            </a:prstGeom>
            <a:ln w="12700">
              <a:solidFill>
                <a:srgbClr val="6D20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05D0E7F4-CCD7-4F82-A625-D1DB182E35B0}"/>
              </a:ext>
            </a:extLst>
          </p:cNvPr>
          <p:cNvGrpSpPr/>
          <p:nvPr/>
        </p:nvGrpSpPr>
        <p:grpSpPr>
          <a:xfrm>
            <a:off x="6937277" y="4181383"/>
            <a:ext cx="1920967" cy="186572"/>
            <a:chOff x="1112092" y="4181383"/>
            <a:chExt cx="3160451" cy="186572"/>
          </a:xfrm>
        </p:grpSpPr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22C2F3D7-CBC0-4F4C-AE51-B974ECDEFD57}"/>
                </a:ext>
              </a:extLst>
            </p:cNvPr>
            <p:cNvCxnSpPr>
              <a:cxnSpLocks/>
            </p:cNvCxnSpPr>
            <p:nvPr/>
          </p:nvCxnSpPr>
          <p:spPr>
            <a:xfrm>
              <a:off x="1112092" y="4367955"/>
              <a:ext cx="3160451" cy="0"/>
            </a:xfrm>
            <a:prstGeom prst="line">
              <a:avLst/>
            </a:prstGeom>
            <a:ln w="12700">
              <a:solidFill>
                <a:srgbClr val="0091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C762AC8B-D133-426C-908F-48E12EC0D21C}"/>
                </a:ext>
              </a:extLst>
            </p:cNvPr>
            <p:cNvCxnSpPr/>
            <p:nvPr/>
          </p:nvCxnSpPr>
          <p:spPr>
            <a:xfrm flipV="1">
              <a:off x="1114473" y="4181383"/>
              <a:ext cx="0" cy="186431"/>
            </a:xfrm>
            <a:prstGeom prst="line">
              <a:avLst/>
            </a:prstGeom>
            <a:ln w="12700">
              <a:solidFill>
                <a:srgbClr val="0091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2CDBE7D7-64BE-44D0-B7EF-48B93D41788E}"/>
                </a:ext>
              </a:extLst>
            </p:cNvPr>
            <p:cNvCxnSpPr/>
            <p:nvPr/>
          </p:nvCxnSpPr>
          <p:spPr>
            <a:xfrm flipV="1">
              <a:off x="4270162" y="4181383"/>
              <a:ext cx="0" cy="186431"/>
            </a:xfrm>
            <a:prstGeom prst="line">
              <a:avLst/>
            </a:prstGeom>
            <a:ln w="12700">
              <a:solidFill>
                <a:srgbClr val="0091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C1760C64-09BF-41BF-ADA2-734F00C27E21}"/>
              </a:ext>
            </a:extLst>
          </p:cNvPr>
          <p:cNvSpPr txBox="1"/>
          <p:nvPr/>
        </p:nvSpPr>
        <p:spPr>
          <a:xfrm>
            <a:off x="1895475" y="4396710"/>
            <a:ext cx="1894423" cy="123111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800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Operating CF: USD 307,247k</a:t>
            </a:r>
            <a:endParaRPr lang="ko-KR" altLang="en-US" sz="800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183B5FA-2D92-487F-B8C7-10D292B523EB}"/>
              </a:ext>
            </a:extLst>
          </p:cNvPr>
          <p:cNvSpPr txBox="1"/>
          <p:nvPr/>
        </p:nvSpPr>
        <p:spPr>
          <a:xfrm>
            <a:off x="4749187" y="4396709"/>
            <a:ext cx="1698809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800">
                <a:solidFill>
                  <a:srgbClr val="6D207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Investing CF: USD(317,179)k</a:t>
            </a:r>
            <a:endParaRPr lang="ko-KR" altLang="en-US" sz="800">
              <a:solidFill>
                <a:srgbClr val="6D207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63E28FC-7C34-43AA-9074-A2D1E3EA2ABF}"/>
              </a:ext>
            </a:extLst>
          </p:cNvPr>
          <p:cNvSpPr txBox="1"/>
          <p:nvPr/>
        </p:nvSpPr>
        <p:spPr>
          <a:xfrm>
            <a:off x="7085184" y="4391381"/>
            <a:ext cx="1698805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800">
                <a:solidFill>
                  <a:srgbClr val="0091D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Financing CF: USD(4,248)k</a:t>
            </a:r>
            <a:endParaRPr lang="ko-KR" altLang="en-US" sz="800">
              <a:solidFill>
                <a:srgbClr val="0091D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9" name="차트 28">
                <a:extLst>
                  <a:ext uri="{FF2B5EF4-FFF2-40B4-BE49-F238E27FC236}">
                    <a16:creationId xmlns:a16="http://schemas.microsoft.com/office/drawing/2014/main" id="{5720F84E-4F25-4230-A78C-8BC23D8F541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63273034"/>
                  </p:ext>
                </p:extLst>
              </p:nvPr>
            </p:nvGraphicFramePr>
            <p:xfrm>
              <a:off x="488949" y="1352124"/>
              <a:ext cx="8903949" cy="283054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9" name="차트 28">
                <a:extLst>
                  <a:ext uri="{FF2B5EF4-FFF2-40B4-BE49-F238E27FC236}">
                    <a16:creationId xmlns:a16="http://schemas.microsoft.com/office/drawing/2014/main" id="{5720F84E-4F25-4230-A78C-8BC23D8F54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949" y="1352124"/>
                <a:ext cx="8903949" cy="2830542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텍스트 개체 틀 2">
            <a:extLst>
              <a:ext uri="{FF2B5EF4-FFF2-40B4-BE49-F238E27FC236}">
                <a16:creationId xmlns:a16="http://schemas.microsoft.com/office/drawing/2014/main" id="{1B174B35-C30B-43A2-A028-8407A87A642E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Quality of Assets</a:t>
            </a:r>
          </a:p>
        </p:txBody>
      </p:sp>
    </p:spTree>
    <p:extLst>
      <p:ext uri="{BB962C8B-B14F-4D97-AF65-F5344CB8AC3E}">
        <p14:creationId xmlns:p14="http://schemas.microsoft.com/office/powerpoint/2010/main" val="24647869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A9DC81F-0BFA-4FAE-8B01-DB2A7E6BBAA4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회사의 매출로 인한 현금유입은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상반기에 들어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증가하였으며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투자로 인한 현금유출은 주로 선박에 대한 투자에 기인합니다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보유 선박에 대한 담보부차입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사채발행 및 신주발행 유상증자를 통해 신규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Pipeline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등에 투자하고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1000"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제목 1">
            <a:extLst>
              <a:ext uri="{FF2B5EF4-FFF2-40B4-BE49-F238E27FC236}">
                <a16:creationId xmlns:a16="http://schemas.microsoft.com/office/drawing/2014/main" id="{8A4A334F-EFE1-45B1-BFB4-04B134E9B74F}"/>
              </a:ext>
            </a:extLst>
          </p:cNvPr>
          <p:cNvSpPr txBox="1">
            <a:spLocks/>
          </p:cNvSpPr>
          <p:nvPr/>
        </p:nvSpPr>
        <p:spPr>
          <a:xfrm>
            <a:off x="488950" y="451575"/>
            <a:ext cx="8918244" cy="439965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1" hangingPunct="1">
              <a:lnSpc>
                <a:spcPct val="70000"/>
              </a:lnSpc>
              <a:spcBef>
                <a:spcPct val="0"/>
              </a:spcBef>
              <a:buNone/>
              <a:defRPr sz="38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4000">
                <a:solidFill>
                  <a:srgbClr val="00338D"/>
                </a:solidFill>
                <a:latin typeface="KPMG Extralight" panose="020B0303030202040204" pitchFamily="34" charset="0"/>
              </a:rPr>
              <a:t>Cash Flow</a:t>
            </a:r>
            <a:r>
              <a:rPr lang="ko-KR" altLang="en-US" sz="4000">
                <a:solidFill>
                  <a:srgbClr val="00338D"/>
                </a:solidFill>
                <a:latin typeface="KPMG Extralight" panose="020B0303030202040204" pitchFamily="34" charset="0"/>
              </a:rPr>
              <a:t> </a:t>
            </a:r>
            <a:r>
              <a:rPr lang="en-US" altLang="ko-KR" sz="4000">
                <a:solidFill>
                  <a:srgbClr val="00338D"/>
                </a:solidFill>
                <a:latin typeface="KPMG Extralight" panose="020B0303030202040204" pitchFamily="34" charset="0"/>
              </a:rPr>
              <a:t>Overview (2/2)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2399A9FF-6810-4532-9BCD-08664C5AF6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885228"/>
              </p:ext>
            </p:extLst>
          </p:nvPr>
        </p:nvGraphicFramePr>
        <p:xfrm>
          <a:off x="488950" y="1554525"/>
          <a:ext cx="4256522" cy="4320157"/>
        </p:xfrm>
        <a:graphic>
          <a:graphicData uri="http://schemas.openxmlformats.org/drawingml/2006/table">
            <a:tbl>
              <a:tblPr/>
              <a:tblGrid>
                <a:gridCol w="131212">
                  <a:extLst>
                    <a:ext uri="{9D8B030D-6E8A-4147-A177-3AD203B41FA5}">
                      <a16:colId xmlns:a16="http://schemas.microsoft.com/office/drawing/2014/main" val="3594944048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147314012"/>
                    </a:ext>
                  </a:extLst>
                </a:gridCol>
                <a:gridCol w="1089660">
                  <a:extLst>
                    <a:ext uri="{9D8B030D-6E8A-4147-A177-3AD203B41FA5}">
                      <a16:colId xmlns:a16="http://schemas.microsoft.com/office/drawing/2014/main" val="2528657779"/>
                    </a:ext>
                  </a:extLst>
                </a:gridCol>
                <a:gridCol w="492767">
                  <a:extLst>
                    <a:ext uri="{9D8B030D-6E8A-4147-A177-3AD203B41FA5}">
                      <a16:colId xmlns:a16="http://schemas.microsoft.com/office/drawing/2014/main" val="3725546199"/>
                    </a:ext>
                  </a:extLst>
                </a:gridCol>
                <a:gridCol w="492767">
                  <a:extLst>
                    <a:ext uri="{9D8B030D-6E8A-4147-A177-3AD203B41FA5}">
                      <a16:colId xmlns:a16="http://schemas.microsoft.com/office/drawing/2014/main" val="3691922049"/>
                    </a:ext>
                  </a:extLst>
                </a:gridCol>
                <a:gridCol w="492767">
                  <a:extLst>
                    <a:ext uri="{9D8B030D-6E8A-4147-A177-3AD203B41FA5}">
                      <a16:colId xmlns:a16="http://schemas.microsoft.com/office/drawing/2014/main" val="3972314350"/>
                    </a:ext>
                  </a:extLst>
                </a:gridCol>
                <a:gridCol w="492767">
                  <a:extLst>
                    <a:ext uri="{9D8B030D-6E8A-4147-A177-3AD203B41FA5}">
                      <a16:colId xmlns:a16="http://schemas.microsoft.com/office/drawing/2014/main" val="2565014733"/>
                    </a:ext>
                  </a:extLst>
                </a:gridCol>
                <a:gridCol w="492767">
                  <a:extLst>
                    <a:ext uri="{9D8B030D-6E8A-4147-A177-3AD203B41FA5}">
                      <a16:colId xmlns:a16="http://schemas.microsoft.com/office/drawing/2014/main" val="687211105"/>
                    </a:ext>
                  </a:extLst>
                </a:gridCol>
                <a:gridCol w="510415">
                  <a:extLst>
                    <a:ext uri="{9D8B030D-6E8A-4147-A177-3AD203B41FA5}">
                      <a16:colId xmlns:a16="http://schemas.microsoft.com/office/drawing/2014/main" val="2907029090"/>
                    </a:ext>
                  </a:extLst>
                </a:gridCol>
              </a:tblGrid>
              <a:tr h="141137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Cash Flow</a:t>
                      </a:r>
                      <a:endParaRPr lang="ko-KR" altLang="en-US" sz="7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 kern="120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54mths</a:t>
                      </a:r>
                      <a:endParaRPr lang="ko-KR" altLang="en-US" sz="800" b="1" i="0" u="none" strike="noStrike" kern="120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974983"/>
                  </a:ext>
                </a:extLst>
              </a:tr>
              <a:tr h="141137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기초 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Cash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56,204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55,872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37,662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30,965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28,924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56,204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8792857"/>
                  </a:ext>
                </a:extLst>
              </a:tr>
              <a:tr h="141137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Revenue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190,719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191,724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159,222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172,155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152,788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866,608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757381"/>
                  </a:ext>
                </a:extLst>
              </a:tr>
              <a:tr h="141137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EBITDA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14,150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13,015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10,914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18,458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12,489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69,026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8939308"/>
                  </a:ext>
                </a:extLst>
              </a:tr>
              <a:tr h="141137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en-US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EBITDA%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1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  <a:endParaRPr lang="en-US" sz="7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7.4%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6.8%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6.9%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10.7%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8.2%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8.0%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795447"/>
                  </a:ext>
                </a:extLst>
              </a:tr>
              <a:tr h="141137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영업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CF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117,725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115,804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52,312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6,305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15,100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307,247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7838532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193,014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189,218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163,808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169,866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138,519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854,424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6043182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연료비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(74,323)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(83,966)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(66,075)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(59,397)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(97,574)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(381,335)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5124430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항비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(26,241)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(28,654)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(30,134)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(28,103)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(19,314)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(132,446)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467133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선원비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(23,807)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(24,827)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(26,648)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(28,230)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(13,741)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(117,253)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7104305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(42,358)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(41,897)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(24,571)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(27,030)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(16,200)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(152,056)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3272285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판매비와관리비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(2,219)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(9,154)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(4,397)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(4,582)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3,796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(16,556)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5097827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금융리스채권 회수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58,867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66,030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18,378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4,015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2,450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149,741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851432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이자수익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34,822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30,958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22,181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88,419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8855501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이자비용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(16,914)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(16,351)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(8,766)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(9,019)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(6,521)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(57,571)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2706205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법인세비용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(245)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(211)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(421)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(163)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(1,163)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8666411"/>
                  </a:ext>
                </a:extLst>
              </a:tr>
              <a:tr h="141137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기타영업 </a:t>
                      </a: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CF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17,128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34,660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8,957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(11,157)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23,455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73,043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7680758"/>
                  </a:ext>
                </a:extLst>
              </a:tr>
              <a:tr h="147756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투자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CF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27,588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(29,532)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(49,065)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(106,138)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(160,033)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(317,179)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4575134"/>
                  </a:ext>
                </a:extLst>
              </a:tr>
              <a:tr h="147756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대여금 회수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28,009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28,009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6328885"/>
                  </a:ext>
                </a:extLst>
              </a:tr>
              <a:tr h="147756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유형자산의 취득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(162)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(29,074)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(49,055)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(480)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(4,705)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(83,477)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0920522"/>
                  </a:ext>
                </a:extLst>
              </a:tr>
              <a:tr h="147756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무형자산의 취득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(457)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(520)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8439021"/>
                  </a:ext>
                </a:extLst>
              </a:tr>
              <a:tr h="147756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건설중인자산의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취득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(215)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(105,639)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(155,328)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(261,192)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3769352"/>
                  </a:ext>
                </a:extLst>
              </a:tr>
              <a:tr h="147756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재무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CF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(145,646)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(104,482)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(9,944)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97,792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158,032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(4,248)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9177901"/>
                  </a:ext>
                </a:extLst>
              </a:tr>
              <a:tr h="147756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금융리스부채 상환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(98,374)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(103,378)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(2,688)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(17,650)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(9,072)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(231,161)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316614"/>
                  </a:ext>
                </a:extLst>
              </a:tr>
              <a:tr h="147756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사채의 발행 및 상환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50,529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(4,164)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46,364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3583870"/>
                  </a:ext>
                </a:extLst>
              </a:tr>
              <a:tr h="147756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차입금 차입 및 상환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(17,267)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77,543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62,503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122,779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8454409"/>
                  </a:ext>
                </a:extLst>
              </a:tr>
              <a:tr h="147756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신주발행 유상증자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121,230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121,230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0741517"/>
                  </a:ext>
                </a:extLst>
              </a:tr>
              <a:tr h="147756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배당금의 지급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(30,005)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(1,104)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(7,257)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(12,630)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(12,464)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(63,460)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5956062"/>
                  </a:ext>
                </a:extLst>
              </a:tr>
              <a:tr h="147756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Net Cash Flow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(332)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(18,210)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(6,697)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(2,041)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13,099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4509860"/>
                  </a:ext>
                </a:extLst>
              </a:tr>
              <a:tr h="147756">
                <a:tc gridSpan="3">
                  <a:txBody>
                    <a:bodyPr/>
                    <a:lstStyle/>
                    <a:p>
                      <a:pPr algn="l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기말 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Cash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rtl="0" fontAlgn="ctr"/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55,872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37,662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30,965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28,924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42,023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9248336"/>
                  </a:ext>
                </a:extLst>
              </a:tr>
            </a:tbl>
          </a:graphicData>
        </a:graphic>
      </p:graphicFrame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8E5ED795-2F7E-4A10-9F1E-E068BE70FADF}"/>
              </a:ext>
            </a:extLst>
          </p:cNvPr>
          <p:cNvSpPr txBox="1">
            <a:spLocks/>
          </p:cNvSpPr>
          <p:nvPr/>
        </p:nvSpPr>
        <p:spPr bwMode="gray">
          <a:xfrm>
            <a:off x="5071850" y="1588034"/>
            <a:ext cx="4345200" cy="4602544"/>
          </a:xfrm>
          <a:prstGeom prst="rect">
            <a:avLst/>
          </a:prstGeom>
          <a:solidFill>
            <a:schemeClr val="bg1"/>
          </a:solidFill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영업</a:t>
            </a:r>
            <a:r>
              <a:rPr lang="en-US" altLang="ko-KR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CF</a:t>
            </a:r>
          </a:p>
          <a:p>
            <a:pPr marL="171450" lvl="2" indent="-171450">
              <a:lnSpc>
                <a:spcPts val="1200"/>
              </a:lnSpc>
              <a:spcBef>
                <a:spcPts val="4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매출로 인한 영업현금의 유입 대비 매출원가로 인한 영업현금의 유출이 약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91%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로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실사대상기간 동안의 손익계산서상 매출 대비 매출원가의 비율과 비슷한 수준임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ts val="1200"/>
              </a:lnSpc>
              <a:spcBef>
                <a:spcPts val="4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매출로 인한 영업현금흐름은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상반기 들어 증가하였으며 이는 국제유가 급등으로 인한 연료비 증가로 인하여 원가가산법에 따른 매출 증가로 인한 것임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2021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년의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선원비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증가는 일시적인 성과급 지급으로 인한 증가임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lvl="2" indent="-171450">
              <a:lnSpc>
                <a:spcPts val="1200"/>
              </a:lnSpc>
              <a:spcBef>
                <a:spcPts val="4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화주와의 계약이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COA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계약에서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T/C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계약으로 전환되는 추세에 따라 금융리스채권이 점차 감소하여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금융리스채권 회수로 인한 영업현금유입도 매년 감소하는 추세에 있음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chemeClr val="tx2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투자</a:t>
            </a:r>
            <a:r>
              <a:rPr lang="en-US" altLang="ko-KR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CF</a:t>
            </a:r>
            <a:endParaRPr lang="ko-KR" altLang="en-US" sz="800" b="1">
              <a:solidFill>
                <a:srgbClr val="00338D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회사의 투자로 인한 현금유출은 주로 유형자산 및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건설중인자산의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취득으로 인한 것임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유형자산은 대부분 선박이며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건설중인자산은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건조중인 선박에 대한 자기부담분과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BBCHP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등 차입금으로 구성됨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 ’19,’20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유형자산 취득으로 인한 현금유출은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Amber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선박 취득에 따른 것이며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,2021, 2022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ko-KR" altLang="en-US" sz="8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건설중인자산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취득으로 인한 현금유출은 신조선박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Pipeline 13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척에 대한 것임</a:t>
            </a:r>
            <a:endParaRPr lang="en-US" altLang="ko-KR" sz="8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2019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년의 무형자산 취득으로 인한 현금유출은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ERP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등 시스템 구축으로 인한 것임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.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defRPr/>
            </a:pPr>
            <a:r>
              <a:rPr lang="ko-KR" altLang="en-US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재무</a:t>
            </a:r>
            <a:r>
              <a:rPr lang="en-US" altLang="ko-KR" sz="800" b="1">
                <a:solidFill>
                  <a:srgbClr val="00338D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CF</a:t>
            </a: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최근 신조중인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대한 투자로 현금유출이 증가하고 있음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이에 대한 재원은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척에 대한 담보부차입 및 사채발행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2021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포세이돈</a:t>
            </a:r>
            <a:r>
              <a:rPr lang="en-US" altLang="ko-KR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2022 </a:t>
            </a:r>
            <a:r>
              <a:rPr lang="ko-KR" altLang="en-US" sz="8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유한회사에 대한 신주발행 유상증자로 인한 재무활동 현금유입으로 충당하였음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2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 외 재무활동현금유출로는 기존 취득한 선박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BBCHP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에 따른 금융리스부채 상환 및 매년 정기적인 배당 실행이 있음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BD3164-09A0-4170-AB6B-D05FE44FA53F}"/>
              </a:ext>
            </a:extLst>
          </p:cNvPr>
          <p:cNvSpPr txBox="1"/>
          <p:nvPr/>
        </p:nvSpPr>
        <p:spPr>
          <a:xfrm>
            <a:off x="5060950" y="144000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[Highlight]</a:t>
            </a:r>
            <a:endParaRPr lang="ko-KR" altLang="en-US" sz="9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575DA98D-A9FD-4F5A-9BB8-1FCB5E638CB3}"/>
              </a:ext>
            </a:extLst>
          </p:cNvPr>
          <p:cNvSpPr txBox="1">
            <a:spLocks/>
          </p:cNvSpPr>
          <p:nvPr/>
        </p:nvSpPr>
        <p:spPr>
          <a:xfrm>
            <a:off x="488950" y="203863"/>
            <a:ext cx="8591450" cy="1692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12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000">
                <a:latin typeface="+mj-lt"/>
              </a:rPr>
              <a:t>Quality of Assets</a:t>
            </a:r>
          </a:p>
        </p:txBody>
      </p:sp>
    </p:spTree>
    <p:extLst>
      <p:ext uri="{BB962C8B-B14F-4D97-AF65-F5344CB8AC3E}">
        <p14:creationId xmlns:p14="http://schemas.microsoft.com/office/powerpoint/2010/main" val="17440882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pPr latinLnBrk="0">
              <a:spcBef>
                <a:spcPts val="0"/>
              </a:spcBef>
            </a:pPr>
            <a:r>
              <a:rPr lang="en-US" altLang="ko-KR" sz="4000"/>
              <a:t>Fixed Assets (1/2)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C4C087-DAEA-477A-B874-C9A0F655CC04}"/>
              </a:ext>
            </a:extLst>
          </p:cNvPr>
          <p:cNvSpPr txBox="1"/>
          <p:nvPr/>
        </p:nvSpPr>
        <p:spPr>
          <a:xfrm>
            <a:off x="488950" y="903590"/>
            <a:ext cx="8937858" cy="4227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월말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기준 유형자산 총액 중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99%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인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440.9m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 선박 및 신규선박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13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 건조를 위해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선가료를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납입한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건설중인자산이며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무형자산은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99%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이상 영업양수도시 인식한 영업권과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으로 구성되어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회사는 금융리스채권에서 대체된 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같이 향후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 및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BBCHP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계약이 종료되는 선박들을 순차적으로 금융리스채권에서 유형자산으로 대체할 예정입니다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A8A986B6-C1D6-4DF3-B634-3A40C00830E1}"/>
              </a:ext>
            </a:extLst>
          </p:cNvPr>
          <p:cNvSpPr txBox="1">
            <a:spLocks/>
          </p:cNvSpPr>
          <p:nvPr/>
        </p:nvSpPr>
        <p:spPr bwMode="gray">
          <a:xfrm>
            <a:off x="5068800" y="1418205"/>
            <a:ext cx="4345200" cy="4604595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유형자산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en-US" altLang="ko-KR" sz="1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2020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건조 완료된 선박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금융리스채권에서 대체된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YK Sovereign,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HJ Pyeongtaek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로 구성되어 있음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회사는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 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BBCHP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계약이 종료되는 선박들에 대해 순차적으로 금융리스채권에서 유형자산으로 대체할 예정임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입거수리자산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장부가액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USD 2,620k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금액이 포함되어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공기구와비품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컴퓨터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프로젝터 등 사무실비품 및 인테리어로 구성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기타유형자산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영업양수도시 부담한 사선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(Utopia, </a:t>
            </a:r>
            <a:r>
              <a:rPr lang="en-US" altLang="ko-KR" sz="9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과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(YK Sovereign, HJ Pyeongtaek)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에 대한 취득세임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건설중인자산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선박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신규건조중인 선박에 투입된 선가 및 부대비용으로 기존에는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계약으로 본 계정 대체 시 금융리스채권 또는 선박으로 대체되었으나 신규건조중인 선박은 운임계약이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계약이므로 건조 완료 시 선박으로 본 계정 대체될 예정임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건설중인자산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기타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기말 현재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GHOA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입거수리 내역으로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선박평형수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BWTS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설치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및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MEG.4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계약금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30%,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중도금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50%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가 대부분임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600"/>
              </a:spcBef>
              <a:buClr>
                <a:srgbClr val="97989A"/>
              </a:buClr>
              <a:defRPr/>
            </a:pPr>
            <a:endParaRPr lang="en-US" altLang="ko-KR" sz="9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297419-2D81-49B9-9CA5-4206E16C75EC}"/>
              </a:ext>
            </a:extLst>
          </p:cNvPr>
          <p:cNvSpPr txBox="1"/>
          <p:nvPr/>
        </p:nvSpPr>
        <p:spPr>
          <a:xfrm>
            <a:off x="5155213" y="244263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ea typeface="+mj-ea"/>
              </a:rPr>
              <a:t>[</a:t>
            </a:r>
            <a:r>
              <a:rPr lang="ko-KR" altLang="en-US" sz="1000" b="1" err="1">
                <a:solidFill>
                  <a:schemeClr val="tx2"/>
                </a:solidFill>
                <a:ea typeface="+mj-ea"/>
              </a:rPr>
              <a:t>선박별</a:t>
            </a:r>
            <a:r>
              <a:rPr lang="ko-KR" altLang="en-US" sz="1000" b="1">
                <a:solidFill>
                  <a:schemeClr val="tx2"/>
                </a:solidFill>
                <a:ea typeface="+mj-ea"/>
              </a:rPr>
              <a:t> 상세내역</a:t>
            </a:r>
            <a:r>
              <a:rPr lang="en-US" altLang="ko-KR" sz="1000" b="1">
                <a:solidFill>
                  <a:schemeClr val="tx2"/>
                </a:solidFill>
                <a:ea typeface="+mj-ea"/>
              </a:rPr>
              <a:t>]</a:t>
            </a:r>
            <a:endParaRPr lang="ko-KR" altLang="en-US" sz="1000" b="1">
              <a:solidFill>
                <a:schemeClr val="tx2"/>
              </a:solidFill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209E06-34F7-4E85-9DBE-F7863FC867A7}"/>
              </a:ext>
            </a:extLst>
          </p:cNvPr>
          <p:cNvSpPr txBox="1"/>
          <p:nvPr/>
        </p:nvSpPr>
        <p:spPr>
          <a:xfrm>
            <a:off x="5130274" y="4569547"/>
            <a:ext cx="1653765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ea typeface="+mj-ea"/>
              </a:rPr>
              <a:t>[</a:t>
            </a:r>
            <a:r>
              <a:rPr lang="ko-KR" altLang="en-US" sz="1000" b="1">
                <a:solidFill>
                  <a:schemeClr val="tx2"/>
                </a:solidFill>
                <a:ea typeface="+mj-ea"/>
              </a:rPr>
              <a:t>신규선박 선가</a:t>
            </a:r>
            <a:r>
              <a:rPr lang="en-US" altLang="ko-KR" sz="1000" b="1" baseline="30000">
                <a:solidFill>
                  <a:schemeClr val="tx2"/>
                </a:solidFill>
                <a:ea typeface="+mj-ea"/>
              </a:rPr>
              <a:t>(*1)</a:t>
            </a:r>
            <a:r>
              <a:rPr lang="ko-KR" altLang="en-US" sz="1000" b="1">
                <a:solidFill>
                  <a:schemeClr val="tx2"/>
                </a:solidFill>
                <a:ea typeface="+mj-ea"/>
              </a:rPr>
              <a:t>지급일정</a:t>
            </a:r>
            <a:r>
              <a:rPr lang="en-US" altLang="ko-KR" sz="1000" b="1">
                <a:solidFill>
                  <a:schemeClr val="tx2"/>
                </a:solidFill>
                <a:ea typeface="+mj-ea"/>
              </a:rPr>
              <a:t>]</a:t>
            </a:r>
            <a:endParaRPr lang="ko-KR" altLang="en-US" sz="1000" b="1">
              <a:solidFill>
                <a:schemeClr val="tx2"/>
              </a:solidFill>
              <a:ea typeface="+mj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247E043-0661-4517-A520-6792143AC99F}"/>
              </a:ext>
            </a:extLst>
          </p:cNvPr>
          <p:cNvSpPr txBox="1"/>
          <p:nvPr/>
        </p:nvSpPr>
        <p:spPr>
          <a:xfrm>
            <a:off x="488950" y="4832900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ea typeface="+mj-ea"/>
              </a:rPr>
              <a:t>[</a:t>
            </a:r>
            <a:r>
              <a:rPr lang="ko-KR" altLang="en-US" sz="1000" b="1">
                <a:solidFill>
                  <a:schemeClr val="tx2"/>
                </a:solidFill>
                <a:ea typeface="+mj-ea"/>
              </a:rPr>
              <a:t>선박 상세내역</a:t>
            </a:r>
            <a:r>
              <a:rPr lang="en-US" altLang="ko-KR" sz="1000" b="1">
                <a:solidFill>
                  <a:schemeClr val="tx2"/>
                </a:solidFill>
                <a:ea typeface="+mj-ea"/>
              </a:rPr>
              <a:t>]</a:t>
            </a:r>
            <a:endParaRPr lang="ko-KR" altLang="en-US" sz="1000" b="1">
              <a:solidFill>
                <a:schemeClr val="tx2"/>
              </a:solidFill>
              <a:ea typeface="+mj-ea"/>
            </a:endParaRPr>
          </a:p>
        </p:txBody>
      </p: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64E968A7-D04F-484F-A9BE-FD4197A17A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443824"/>
              </p:ext>
            </p:extLst>
          </p:nvPr>
        </p:nvGraphicFramePr>
        <p:xfrm>
          <a:off x="511369" y="4994739"/>
          <a:ext cx="4325832" cy="975360"/>
        </p:xfrm>
        <a:graphic>
          <a:graphicData uri="http://schemas.openxmlformats.org/drawingml/2006/table">
            <a:tbl>
              <a:tblPr/>
              <a:tblGrid>
                <a:gridCol w="988662">
                  <a:extLst>
                    <a:ext uri="{9D8B030D-6E8A-4147-A177-3AD203B41FA5}">
                      <a16:colId xmlns:a16="http://schemas.microsoft.com/office/drawing/2014/main" val="3640767432"/>
                    </a:ext>
                  </a:extLst>
                </a:gridCol>
                <a:gridCol w="735426">
                  <a:extLst>
                    <a:ext uri="{9D8B030D-6E8A-4147-A177-3AD203B41FA5}">
                      <a16:colId xmlns:a16="http://schemas.microsoft.com/office/drawing/2014/main" val="1217349560"/>
                    </a:ext>
                  </a:extLst>
                </a:gridCol>
                <a:gridCol w="738895">
                  <a:extLst>
                    <a:ext uri="{9D8B030D-6E8A-4147-A177-3AD203B41FA5}">
                      <a16:colId xmlns:a16="http://schemas.microsoft.com/office/drawing/2014/main" val="1737929510"/>
                    </a:ext>
                  </a:extLst>
                </a:gridCol>
                <a:gridCol w="582791">
                  <a:extLst>
                    <a:ext uri="{9D8B030D-6E8A-4147-A177-3AD203B41FA5}">
                      <a16:colId xmlns:a16="http://schemas.microsoft.com/office/drawing/2014/main" val="1481150553"/>
                    </a:ext>
                  </a:extLst>
                </a:gridCol>
                <a:gridCol w="582791">
                  <a:extLst>
                    <a:ext uri="{9D8B030D-6E8A-4147-A177-3AD203B41FA5}">
                      <a16:colId xmlns:a16="http://schemas.microsoft.com/office/drawing/2014/main" val="1669993742"/>
                    </a:ext>
                  </a:extLst>
                </a:gridCol>
                <a:gridCol w="697267">
                  <a:extLst>
                    <a:ext uri="{9D8B030D-6E8A-4147-A177-3AD203B41FA5}">
                      <a16:colId xmlns:a16="http://schemas.microsoft.com/office/drawing/2014/main" val="16721160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자본화일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상각기간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취득가액</a:t>
                      </a:r>
                      <a:b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잔존가치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상각종료일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056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GHOA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2020-07-31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15.0 </a:t>
                      </a:r>
                    </a:p>
                  </a:txBody>
                  <a:tcPr marL="9525" marR="9525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71,400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13,566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2035-07-31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80341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GHAM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2020-09-22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25.0 </a:t>
                      </a:r>
                    </a:p>
                  </a:txBody>
                  <a:tcPr marL="9525" marR="9525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77,699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2045-09-22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36355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GHGE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2021-04-01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10.6 </a:t>
                      </a:r>
                    </a:p>
                  </a:txBody>
                  <a:tcPr marL="9525" marR="9525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34,938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9,140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2031-11-01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8575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GHGE(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입거자산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2021-12-15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2.5 </a:t>
                      </a:r>
                    </a:p>
                  </a:txBody>
                  <a:tcPr marL="9525" marR="9525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2023-12-15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43985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2022-01-01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7.9 </a:t>
                      </a:r>
                    </a:p>
                  </a:txBody>
                  <a:tcPr marL="9525" marR="9525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2,908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2029-01-01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357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HJP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2022-01-01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8.7 </a:t>
                      </a:r>
                    </a:p>
                  </a:txBody>
                  <a:tcPr marL="9525" marR="9525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4,801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2030-01-01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7889028"/>
                  </a:ext>
                </a:extLst>
              </a:tr>
            </a:tbl>
          </a:graphicData>
        </a:graphic>
      </p:graphicFrame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CAB99DE1-2642-4356-B490-4464ACB0CC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347914"/>
              </p:ext>
            </p:extLst>
          </p:nvPr>
        </p:nvGraphicFramePr>
        <p:xfrm>
          <a:off x="5278806" y="4793542"/>
          <a:ext cx="3925188" cy="864000"/>
        </p:xfrm>
        <a:graphic>
          <a:graphicData uri="http://schemas.openxmlformats.org/drawingml/2006/table">
            <a:tbl>
              <a:tblPr/>
              <a:tblGrid>
                <a:gridCol w="837540">
                  <a:extLst>
                    <a:ext uri="{9D8B030D-6E8A-4147-A177-3AD203B41FA5}">
                      <a16:colId xmlns:a16="http://schemas.microsoft.com/office/drawing/2014/main" val="3099402814"/>
                    </a:ext>
                  </a:extLst>
                </a:gridCol>
                <a:gridCol w="837540">
                  <a:extLst>
                    <a:ext uri="{9D8B030D-6E8A-4147-A177-3AD203B41FA5}">
                      <a16:colId xmlns:a16="http://schemas.microsoft.com/office/drawing/2014/main" val="1852631576"/>
                    </a:ext>
                  </a:extLst>
                </a:gridCol>
                <a:gridCol w="750036">
                  <a:extLst>
                    <a:ext uri="{9D8B030D-6E8A-4147-A177-3AD203B41FA5}">
                      <a16:colId xmlns:a16="http://schemas.microsoft.com/office/drawing/2014/main" val="4172136879"/>
                    </a:ext>
                  </a:extLst>
                </a:gridCol>
                <a:gridCol w="750036">
                  <a:extLst>
                    <a:ext uri="{9D8B030D-6E8A-4147-A177-3AD203B41FA5}">
                      <a16:colId xmlns:a16="http://schemas.microsoft.com/office/drawing/2014/main" val="2832326145"/>
                    </a:ext>
                  </a:extLst>
                </a:gridCol>
                <a:gridCol w="750036">
                  <a:extLst>
                    <a:ext uri="{9D8B030D-6E8A-4147-A177-3AD203B41FA5}">
                      <a16:colId xmlns:a16="http://schemas.microsoft.com/office/drawing/2014/main" val="1335139285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FY22.2H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40153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BGN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117,334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900269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60,865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106,855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760599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PETRONAS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74,564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205,052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615,156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111,847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457839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REPSOL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185,475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112,392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959482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174,129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614,716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727,548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111,847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506244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74606F4D-CDA1-48B2-BEAB-DBA6FE262DF3}"/>
              </a:ext>
            </a:extLst>
          </p:cNvPr>
          <p:cNvSpPr txBox="1"/>
          <p:nvPr/>
        </p:nvSpPr>
        <p:spPr>
          <a:xfrm>
            <a:off x="5091550" y="5751158"/>
            <a:ext cx="4409427" cy="148035"/>
          </a:xfrm>
          <a:prstGeom prst="rect">
            <a:avLst/>
          </a:prstGeom>
          <a:noFill/>
        </p:spPr>
        <p:txBody>
          <a:bodyPr wrap="square" lIns="54610" tIns="54610" rIns="54610" bIns="54610" rtlCol="0" anchor="t" anchorCtr="0">
            <a:noAutofit/>
          </a:bodyPr>
          <a:lstStyle/>
          <a:p>
            <a:pPr>
              <a:lnSpc>
                <a:spcPct val="50000"/>
              </a:lnSpc>
              <a:spcAft>
                <a:spcPts val="600"/>
              </a:spcAft>
            </a:pPr>
            <a:r>
              <a:rPr lang="en-US" altLang="ko-KR" sz="700" i="1">
                <a:solidFill>
                  <a:srgbClr val="00338D"/>
                </a:solidFill>
                <a:latin typeface="+mn-ea"/>
              </a:rPr>
              <a:t>(*1) </a:t>
            </a:r>
            <a:r>
              <a:rPr lang="ko-KR" altLang="en-US" sz="700" i="1" err="1">
                <a:solidFill>
                  <a:srgbClr val="00338D"/>
                </a:solidFill>
                <a:latin typeface="+mn-ea"/>
              </a:rPr>
              <a:t>감리비</a:t>
            </a:r>
            <a:r>
              <a:rPr lang="ko-KR" altLang="en-US" sz="700" i="1">
                <a:solidFill>
                  <a:srgbClr val="00338D"/>
                </a:solidFill>
                <a:latin typeface="+mn-ea"/>
              </a:rPr>
              <a:t> 및 각종 부대수수료를 제외한 신조선가 원금</a:t>
            </a:r>
            <a:endParaRPr lang="ko-KR" altLang="en-US" sz="900">
              <a:solidFill>
                <a:schemeClr val="tx2"/>
              </a:solidFill>
            </a:endParaRPr>
          </a:p>
        </p:txBody>
      </p:sp>
      <p:sp>
        <p:nvSpPr>
          <p:cNvPr id="14" name="Text Box 5">
            <a:extLst>
              <a:ext uri="{FF2B5EF4-FFF2-40B4-BE49-F238E27FC236}">
                <a16:creationId xmlns:a16="http://schemas.microsoft.com/office/drawing/2014/main" id="{0BB369C7-0034-44FE-B0A0-0B9FFA5E3E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5995161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6" name="텍스트 개체 틀 2">
            <a:extLst>
              <a:ext uri="{FF2B5EF4-FFF2-40B4-BE49-F238E27FC236}">
                <a16:creationId xmlns:a16="http://schemas.microsoft.com/office/drawing/2014/main" id="{ED034101-BA31-4A4F-8985-28A0763C7E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Assets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4AE2C2E-9ED4-4F5F-8028-579BF767E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937656"/>
              </p:ext>
            </p:extLst>
          </p:nvPr>
        </p:nvGraphicFramePr>
        <p:xfrm>
          <a:off x="519199" y="1404000"/>
          <a:ext cx="4318002" cy="3312000"/>
        </p:xfrm>
        <a:graphic>
          <a:graphicData uri="http://schemas.openxmlformats.org/drawingml/2006/table">
            <a:tbl>
              <a:tblPr/>
              <a:tblGrid>
                <a:gridCol w="200172">
                  <a:extLst>
                    <a:ext uri="{9D8B030D-6E8A-4147-A177-3AD203B41FA5}">
                      <a16:colId xmlns:a16="http://schemas.microsoft.com/office/drawing/2014/main" val="591385444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1818505563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1845267607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2291888368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1288376679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4174001707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1537369405"/>
                    </a:ext>
                  </a:extLst>
                </a:gridCol>
              </a:tblGrid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22-Jun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4346398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유형자산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29,581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147,494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283,047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441,845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015177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선박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146,726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176,357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178,530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30397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69,794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65,938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64,010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806779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76,932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74,144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72,750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562304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36,275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34,401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536375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786359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HJP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4,596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2834698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공구와비품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1575936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기타유형자산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0074577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건설중인자산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105,639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262,375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75744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Petronas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55,923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112,401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885321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22,968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63,379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253782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BGN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25,915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632362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REPSOL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18,618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59,198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457473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643808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6880017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무형자산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119,932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104,337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88,480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72,607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64,666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2730686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영업권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76,235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71,317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66,398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61,480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59,021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784981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수주잔고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43,440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32,580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21,720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10,860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5,430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6536377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소프트웨어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2350635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건설중인자산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813846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120,588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133,918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235,974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355,654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506,511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90485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66656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pPr latinLnBrk="0">
              <a:spcBef>
                <a:spcPts val="0"/>
              </a:spcBef>
            </a:pPr>
            <a:r>
              <a:rPr lang="en-US" altLang="ko-KR" sz="4000"/>
              <a:t>Fixed Assets (2/2)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C4C087-DAEA-477A-B874-C9A0F655CC04}"/>
              </a:ext>
            </a:extLst>
          </p:cNvPr>
          <p:cNvSpPr txBox="1"/>
          <p:nvPr/>
        </p:nvSpPr>
        <p:spPr>
          <a:xfrm>
            <a:off x="488950" y="903590"/>
            <a:ext cx="8937858" cy="4227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월말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기준 유형자산 총액 중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99%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인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USD 440.9m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 선박 및 신규선박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13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 건조를 위해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선가료를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납입한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건설중인자산이며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무형자산은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99%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이상 영업양수도시 인식한 영업권과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으로 구성되어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회사는 금융리스채권에서 대체된 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sz="1000" err="1">
                <a:latin typeface="Arial" panose="020B0604020202020204" pitchFamily="34" charset="0"/>
                <a:cs typeface="Arial" panose="020B0604020202020204" pitchFamily="34" charset="0"/>
              </a:rPr>
              <a:t>Oceanpia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같이 향후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 및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BBCHP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계약이 종료되는 선박들을 순차적으로 금융리스채권에서 유형자산으로 대체할 예정입니다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egnaposto testo 7">
            <a:extLst>
              <a:ext uri="{FF2B5EF4-FFF2-40B4-BE49-F238E27FC236}">
                <a16:creationId xmlns:a16="http://schemas.microsoft.com/office/drawing/2014/main" id="{A8A986B6-C1D6-4DF3-B634-3A40C00830E1}"/>
              </a:ext>
            </a:extLst>
          </p:cNvPr>
          <p:cNvSpPr txBox="1">
            <a:spLocks/>
          </p:cNvSpPr>
          <p:nvPr/>
        </p:nvSpPr>
        <p:spPr bwMode="gray">
          <a:xfrm>
            <a:off x="5068800" y="1418205"/>
            <a:ext cx="4345200" cy="4604595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600"/>
              </a:spcBef>
              <a:buClr>
                <a:srgbClr val="00338D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무형자산</a:t>
            </a: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en-US" altLang="ko-KR" sz="1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영업권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영업양수도시 발생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일반기업회계기준에 따라 내용연수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년으로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상각되고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있으며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2018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이후 영업권 손상검토를 수행하지 아니함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수주잔고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영업양수도시 계상된 수주잔고로 내용연수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8.5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상각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완료예정임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정액법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상각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소프트웨어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ERP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시스템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홈페이지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화상회의 등으로 구성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건설중인자산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: 2018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ERP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시스템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(Thomas)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구축을 위해 발생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 2019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년에 소프트웨어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계정으로 대체됨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ko-KR" altLang="en-US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lnSpc>
                <a:spcPts val="1200"/>
              </a:lnSpc>
              <a:spcBef>
                <a:spcPts val="600"/>
              </a:spcBef>
              <a:buClr>
                <a:srgbClr val="97989A"/>
              </a:buClr>
              <a:defRPr/>
            </a:pP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688C1A-9FA5-484A-B8D5-09705D1F5C65}"/>
              </a:ext>
            </a:extLst>
          </p:cNvPr>
          <p:cNvSpPr txBox="1"/>
          <p:nvPr/>
        </p:nvSpPr>
        <p:spPr>
          <a:xfrm>
            <a:off x="5137444" y="3144025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과거 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5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개년 </a:t>
            </a:r>
            <a:r>
              <a:rPr lang="ko-KR" altLang="en-US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상각내역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6C9EDC0-2684-4666-A81E-84E4B26F6125}"/>
              </a:ext>
            </a:extLst>
          </p:cNvPr>
          <p:cNvGraphicFramePr>
            <a:graphicFrameLocks noGrp="1"/>
          </p:cNvGraphicFramePr>
          <p:nvPr/>
        </p:nvGraphicFramePr>
        <p:xfrm>
          <a:off x="5196538" y="3373918"/>
          <a:ext cx="3984037" cy="609600"/>
        </p:xfrm>
        <a:graphic>
          <a:graphicData uri="http://schemas.openxmlformats.org/drawingml/2006/table">
            <a:tbl>
              <a:tblPr/>
              <a:tblGrid>
                <a:gridCol w="1179275">
                  <a:extLst>
                    <a:ext uri="{9D8B030D-6E8A-4147-A177-3AD203B41FA5}">
                      <a16:colId xmlns:a16="http://schemas.microsoft.com/office/drawing/2014/main" val="4287702650"/>
                    </a:ext>
                  </a:extLst>
                </a:gridCol>
                <a:gridCol w="541829">
                  <a:extLst>
                    <a:ext uri="{9D8B030D-6E8A-4147-A177-3AD203B41FA5}">
                      <a16:colId xmlns:a16="http://schemas.microsoft.com/office/drawing/2014/main" val="4140747224"/>
                    </a:ext>
                  </a:extLst>
                </a:gridCol>
                <a:gridCol w="541829">
                  <a:extLst>
                    <a:ext uri="{9D8B030D-6E8A-4147-A177-3AD203B41FA5}">
                      <a16:colId xmlns:a16="http://schemas.microsoft.com/office/drawing/2014/main" val="3855305570"/>
                    </a:ext>
                  </a:extLst>
                </a:gridCol>
                <a:gridCol w="541829">
                  <a:extLst>
                    <a:ext uri="{9D8B030D-6E8A-4147-A177-3AD203B41FA5}">
                      <a16:colId xmlns:a16="http://schemas.microsoft.com/office/drawing/2014/main" val="4002866862"/>
                    </a:ext>
                  </a:extLst>
                </a:gridCol>
                <a:gridCol w="541829">
                  <a:extLst>
                    <a:ext uri="{9D8B030D-6E8A-4147-A177-3AD203B41FA5}">
                      <a16:colId xmlns:a16="http://schemas.microsoft.com/office/drawing/2014/main" val="2370744848"/>
                    </a:ext>
                  </a:extLst>
                </a:gridCol>
                <a:gridCol w="637446">
                  <a:extLst>
                    <a:ext uri="{9D8B030D-6E8A-4147-A177-3AD203B41FA5}">
                      <a16:colId xmlns:a16="http://schemas.microsoft.com/office/drawing/2014/main" val="3604324190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16777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수주잔고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4,918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4,918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4,918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4,918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2,459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712293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영업권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10,860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10,860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10,860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10,860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5,430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602518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15,778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15,778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15,778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15,778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7,889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7557869"/>
                  </a:ext>
                </a:extLst>
              </a:tr>
            </a:tbl>
          </a:graphicData>
        </a:graphic>
      </p:graphicFrame>
      <p:sp>
        <p:nvSpPr>
          <p:cNvPr id="9" name="Text Box 5">
            <a:extLst>
              <a:ext uri="{FF2B5EF4-FFF2-40B4-BE49-F238E27FC236}">
                <a16:creationId xmlns:a16="http://schemas.microsoft.com/office/drawing/2014/main" id="{A0D45E72-9FF4-4283-96D2-0C204CA23B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474396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62C2E9A6-2597-4E4B-9626-4116E26AF3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Assets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DB31388-75E4-4D07-A71E-7192DF9AFA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293011"/>
              </p:ext>
            </p:extLst>
          </p:nvPr>
        </p:nvGraphicFramePr>
        <p:xfrm>
          <a:off x="519199" y="1404000"/>
          <a:ext cx="4318002" cy="3312000"/>
        </p:xfrm>
        <a:graphic>
          <a:graphicData uri="http://schemas.openxmlformats.org/drawingml/2006/table">
            <a:tbl>
              <a:tblPr/>
              <a:tblGrid>
                <a:gridCol w="200172">
                  <a:extLst>
                    <a:ext uri="{9D8B030D-6E8A-4147-A177-3AD203B41FA5}">
                      <a16:colId xmlns:a16="http://schemas.microsoft.com/office/drawing/2014/main" val="591385444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1818505563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1845267607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2291888368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1288376679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4174001707"/>
                    </a:ext>
                  </a:extLst>
                </a:gridCol>
                <a:gridCol w="686305">
                  <a:extLst>
                    <a:ext uri="{9D8B030D-6E8A-4147-A177-3AD203B41FA5}">
                      <a16:colId xmlns:a16="http://schemas.microsoft.com/office/drawing/2014/main" val="1537369405"/>
                    </a:ext>
                  </a:extLst>
                </a:gridCol>
              </a:tblGrid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21-Dec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22-Jun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4346398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유형자산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29,581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147,494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283,047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441,845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015177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선박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146,726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176,357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178,530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30397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69,794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65,938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64,010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806779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76,932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74,144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72,750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562304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36,275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34,401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536375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786359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HJP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4,596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2834698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공구와비품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1575936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기타유형자산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0074577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건설중인자산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105,639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262,375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75744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Petronas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55,923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112,401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885321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22,968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63,379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253782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BGN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8,098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25,915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632362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REPSOL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18,618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59,198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457473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28,665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6438089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6880017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무형자산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119,932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104,337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88,480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72,607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64,666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2730686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영업권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76,235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71,317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66,398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61,480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59,021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784981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수주잔고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43,440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32,580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21,720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10,860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5,430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6536377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소프트웨어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440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2350635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건설중인자산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813846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120,588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133,918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235,974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355,654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506,511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90485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770924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 sz="4000"/>
              <a:t>Capital Expenditure</a:t>
            </a:r>
            <a:endParaRPr lang="ko-KR" altLang="en-US" sz="4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8B35E-AE85-4565-A595-4098E1DE4F87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화주와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COA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계약으로 보전 받는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입거수리비는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매출 및 비용으로 동시에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손익처리하며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유형자산으로 계상하는 선박에 대한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입거수리비는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자산 계상 후 감가상각을 진행합니다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164D7D-F06D-4CAD-A748-8C05A11AFFDF}"/>
              </a:ext>
            </a:extLst>
          </p:cNvPr>
          <p:cNvSpPr txBox="1"/>
          <p:nvPr/>
        </p:nvSpPr>
        <p:spPr>
          <a:xfrm>
            <a:off x="499851" y="3961890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ea typeface="+mj-ea"/>
              </a:rPr>
              <a:t>[</a:t>
            </a:r>
            <a:r>
              <a:rPr lang="ko-KR" altLang="en-US" sz="1000" b="1" err="1">
                <a:solidFill>
                  <a:schemeClr val="tx2"/>
                </a:solidFill>
                <a:ea typeface="+mj-ea"/>
              </a:rPr>
              <a:t>입거수리비</a:t>
            </a:r>
            <a:r>
              <a:rPr lang="ko-KR" altLang="en-US" sz="1000" b="1">
                <a:solidFill>
                  <a:schemeClr val="tx2"/>
                </a:solidFill>
                <a:ea typeface="+mj-ea"/>
              </a:rPr>
              <a:t> 현황</a:t>
            </a:r>
            <a:r>
              <a:rPr lang="en-US" altLang="ko-KR" sz="1000" b="1" baseline="30000">
                <a:solidFill>
                  <a:schemeClr val="tx2"/>
                </a:solidFill>
                <a:ea typeface="+mj-ea"/>
              </a:rPr>
              <a:t>(*2)</a:t>
            </a:r>
            <a:r>
              <a:rPr lang="en-US" altLang="ko-KR" sz="1000" b="1">
                <a:solidFill>
                  <a:schemeClr val="tx2"/>
                </a:solidFill>
                <a:ea typeface="+mj-ea"/>
              </a:rPr>
              <a:t>]</a:t>
            </a:r>
            <a:endParaRPr lang="ko-KR" altLang="en-US" sz="1000" b="1">
              <a:solidFill>
                <a:schemeClr val="tx2"/>
              </a:solidFill>
              <a:ea typeface="+mj-ea"/>
            </a:endParaRPr>
          </a:p>
        </p:txBody>
      </p:sp>
      <p:sp>
        <p:nvSpPr>
          <p:cNvPr id="16" name="Text Box 5">
            <a:extLst>
              <a:ext uri="{FF2B5EF4-FFF2-40B4-BE49-F238E27FC236}">
                <a16:creationId xmlns:a16="http://schemas.microsoft.com/office/drawing/2014/main" id="{D79E0C12-FC05-46DE-993E-2DC76B15BB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50" y="6043363"/>
            <a:ext cx="9040558" cy="215444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0" lvl="2">
              <a:buClr>
                <a:srgbClr val="00338D"/>
              </a:buClr>
              <a:defRPr/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2022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하반기 이후의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예상액은 회사 사업계획 준용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(*3)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리스채권으로 계상된 선박은 원가로 처리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유형자산으로 계상된 선박은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입거수리자산으로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계상하여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상각을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수행하고 있음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buClr>
                <a:srgbClr val="00338D"/>
              </a:buClr>
              <a:defRPr/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(*4) 2022.1H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약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USD 1,400k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가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건설중인자산으로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계상되어 있으나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2022. 2H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예정발생액에 포함하여 표시함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4A4C57E-6F18-4F03-86BC-86F1A2819A23}"/>
              </a:ext>
            </a:extLst>
          </p:cNvPr>
          <p:cNvSpPr txBox="1"/>
          <p:nvPr/>
        </p:nvSpPr>
        <p:spPr>
          <a:xfrm>
            <a:off x="499851" y="1440579"/>
            <a:ext cx="1759873" cy="148034"/>
          </a:xfrm>
          <a:prstGeom prst="rect">
            <a:avLst/>
          </a:prstGeom>
          <a:noFill/>
        </p:spPr>
        <p:txBody>
          <a:bodyPr wrap="square" lIns="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[Capex]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32" name="Segnaposto testo 7">
            <a:extLst>
              <a:ext uri="{FF2B5EF4-FFF2-40B4-BE49-F238E27FC236}">
                <a16:creationId xmlns:a16="http://schemas.microsoft.com/office/drawing/2014/main" id="{F15AE700-67A4-4949-A235-6B01C1B06EF2}"/>
              </a:ext>
            </a:extLst>
          </p:cNvPr>
          <p:cNvSpPr txBox="1">
            <a:spLocks/>
          </p:cNvSpPr>
          <p:nvPr/>
        </p:nvSpPr>
        <p:spPr bwMode="gray">
          <a:xfrm>
            <a:off x="5060950" y="1628572"/>
            <a:ext cx="4345199" cy="2247799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97989A"/>
              </a:buClr>
              <a:defRPr/>
            </a:pPr>
            <a:r>
              <a:rPr lang="en-US" altLang="ko-KR" sz="1000" b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[Overview]</a:t>
            </a:r>
            <a:endParaRPr lang="ko-KR" altLang="en-US" sz="1000" b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회사가 보유한 선박은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 Amber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선을 제외하고 금융리스채권에서 선박 유형자산으로 대체된 내역임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유형자산으로 분류된 선박에 대한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입거수리비는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입거수리자산으로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별도로 계상하여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상각을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수행하고 있음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lvl="2" indent="-177800">
              <a:lnSpc>
                <a:spcPct val="120000"/>
              </a:lnSpc>
              <a:spcBef>
                <a:spcPts val="400"/>
              </a:spcBef>
              <a:buClr>
                <a:srgbClr val="00338D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이외 기타자산은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공구와비품등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cs typeface="Arial" panose="020B0604020202020204" pitchFamily="34" charset="0"/>
              </a:rPr>
              <a:t>선박집기</a:t>
            </a:r>
            <a:r>
              <a:rPr lang="en-US" altLang="ko-KR" sz="9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900">
                <a:latin typeface="Arial" panose="020B0604020202020204" pitchFamily="34" charset="0"/>
                <a:cs typeface="Arial" panose="020B0604020202020204" pitchFamily="34" charset="0"/>
              </a:rPr>
              <a:t> 인테리어 비용 등으로 구성됨</a:t>
            </a:r>
            <a:endParaRPr lang="en-US" altLang="ko-KR" sz="9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5CA85E59-1BC6-425F-B05A-664C3A4B5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704418"/>
              </p:ext>
            </p:extLst>
          </p:nvPr>
        </p:nvGraphicFramePr>
        <p:xfrm>
          <a:off x="488950" y="3055586"/>
          <a:ext cx="4356100" cy="731520"/>
        </p:xfrm>
        <a:graphic>
          <a:graphicData uri="http://schemas.openxmlformats.org/drawingml/2006/table">
            <a:tbl>
              <a:tblPr/>
              <a:tblGrid>
                <a:gridCol w="982697">
                  <a:extLst>
                    <a:ext uri="{9D8B030D-6E8A-4147-A177-3AD203B41FA5}">
                      <a16:colId xmlns:a16="http://schemas.microsoft.com/office/drawing/2014/main" val="3099402814"/>
                    </a:ext>
                  </a:extLst>
                </a:gridCol>
                <a:gridCol w="876275">
                  <a:extLst>
                    <a:ext uri="{9D8B030D-6E8A-4147-A177-3AD203B41FA5}">
                      <a16:colId xmlns:a16="http://schemas.microsoft.com/office/drawing/2014/main" val="1852631576"/>
                    </a:ext>
                  </a:extLst>
                </a:gridCol>
                <a:gridCol w="832376">
                  <a:extLst>
                    <a:ext uri="{9D8B030D-6E8A-4147-A177-3AD203B41FA5}">
                      <a16:colId xmlns:a16="http://schemas.microsoft.com/office/drawing/2014/main" val="4172136879"/>
                    </a:ext>
                  </a:extLst>
                </a:gridCol>
                <a:gridCol w="832376">
                  <a:extLst>
                    <a:ext uri="{9D8B030D-6E8A-4147-A177-3AD203B41FA5}">
                      <a16:colId xmlns:a16="http://schemas.microsoft.com/office/drawing/2014/main" val="2832326145"/>
                    </a:ext>
                  </a:extLst>
                </a:gridCol>
                <a:gridCol w="832376">
                  <a:extLst>
                    <a:ext uri="{9D8B030D-6E8A-4147-A177-3AD203B41FA5}">
                      <a16:colId xmlns:a16="http://schemas.microsoft.com/office/drawing/2014/main" val="1335139285"/>
                    </a:ext>
                  </a:extLst>
                </a:gridCol>
              </a:tblGrid>
              <a:tr h="8269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FY22.2H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FY23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FY24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FY25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401531"/>
                  </a:ext>
                </a:extLst>
              </a:tr>
              <a:tr h="918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BGN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20,230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117,334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9002694"/>
                  </a:ext>
                </a:extLst>
              </a:tr>
              <a:tr h="918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60,865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106,855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7605994"/>
                  </a:ext>
                </a:extLst>
              </a:tr>
              <a:tr h="918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PETRONAS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74,564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205,052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635,156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121,847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4578390"/>
                  </a:ext>
                </a:extLst>
              </a:tr>
              <a:tr h="918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REPSOL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18,470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185,475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112,392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9594825"/>
                  </a:ext>
                </a:extLst>
              </a:tr>
              <a:tr h="9187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174,129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614,716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747,548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121,847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50624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72AFC020-9AC8-4A7D-8E76-06FAEF550E46}"/>
              </a:ext>
            </a:extLst>
          </p:cNvPr>
          <p:cNvSpPr txBox="1"/>
          <p:nvPr/>
        </p:nvSpPr>
        <p:spPr>
          <a:xfrm>
            <a:off x="462472" y="2886380"/>
            <a:ext cx="1934244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ea typeface="+mj-ea"/>
              </a:rPr>
              <a:t>[</a:t>
            </a:r>
            <a:r>
              <a:rPr lang="ko-KR" altLang="en-US" sz="1000" b="1">
                <a:solidFill>
                  <a:schemeClr val="tx2"/>
                </a:solidFill>
                <a:ea typeface="+mj-ea"/>
              </a:rPr>
              <a:t>신규선박 선가</a:t>
            </a:r>
            <a:r>
              <a:rPr lang="en-US" altLang="ko-KR" sz="1000" b="1" baseline="30000">
                <a:solidFill>
                  <a:schemeClr val="tx2"/>
                </a:solidFill>
                <a:ea typeface="+mj-ea"/>
              </a:rPr>
              <a:t>(*1)</a:t>
            </a:r>
            <a:r>
              <a:rPr lang="ko-KR" altLang="en-US" sz="1000" b="1">
                <a:solidFill>
                  <a:schemeClr val="tx2"/>
                </a:solidFill>
                <a:ea typeface="+mj-ea"/>
              </a:rPr>
              <a:t>지급일정</a:t>
            </a:r>
            <a:r>
              <a:rPr lang="en-US" altLang="ko-KR" sz="1000" b="1">
                <a:solidFill>
                  <a:schemeClr val="tx2"/>
                </a:solidFill>
                <a:ea typeface="+mj-ea"/>
              </a:rPr>
              <a:t>]</a:t>
            </a:r>
            <a:endParaRPr lang="ko-KR" altLang="en-US" sz="1000" b="1">
              <a:solidFill>
                <a:schemeClr val="tx2"/>
              </a:solidFill>
              <a:ea typeface="+mj-ea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23D27A6-FF0F-4390-AB2E-CF922F9954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850289"/>
              </p:ext>
            </p:extLst>
          </p:nvPr>
        </p:nvGraphicFramePr>
        <p:xfrm>
          <a:off x="488950" y="4152321"/>
          <a:ext cx="7573877" cy="1872000"/>
        </p:xfrm>
        <a:graphic>
          <a:graphicData uri="http://schemas.openxmlformats.org/drawingml/2006/table">
            <a:tbl>
              <a:tblPr/>
              <a:tblGrid>
                <a:gridCol w="557411">
                  <a:extLst>
                    <a:ext uri="{9D8B030D-6E8A-4147-A177-3AD203B41FA5}">
                      <a16:colId xmlns:a16="http://schemas.microsoft.com/office/drawing/2014/main" val="1813645946"/>
                    </a:ext>
                  </a:extLst>
                </a:gridCol>
                <a:gridCol w="557411">
                  <a:extLst>
                    <a:ext uri="{9D8B030D-6E8A-4147-A177-3AD203B41FA5}">
                      <a16:colId xmlns:a16="http://schemas.microsoft.com/office/drawing/2014/main" val="185819868"/>
                    </a:ext>
                  </a:extLst>
                </a:gridCol>
                <a:gridCol w="557411">
                  <a:extLst>
                    <a:ext uri="{9D8B030D-6E8A-4147-A177-3AD203B41FA5}">
                      <a16:colId xmlns:a16="http://schemas.microsoft.com/office/drawing/2014/main" val="2613019208"/>
                    </a:ext>
                  </a:extLst>
                </a:gridCol>
                <a:gridCol w="557411">
                  <a:extLst>
                    <a:ext uri="{9D8B030D-6E8A-4147-A177-3AD203B41FA5}">
                      <a16:colId xmlns:a16="http://schemas.microsoft.com/office/drawing/2014/main" val="1394268979"/>
                    </a:ext>
                  </a:extLst>
                </a:gridCol>
                <a:gridCol w="557411">
                  <a:extLst>
                    <a:ext uri="{9D8B030D-6E8A-4147-A177-3AD203B41FA5}">
                      <a16:colId xmlns:a16="http://schemas.microsoft.com/office/drawing/2014/main" val="1803913449"/>
                    </a:ext>
                  </a:extLst>
                </a:gridCol>
                <a:gridCol w="557411">
                  <a:extLst>
                    <a:ext uri="{9D8B030D-6E8A-4147-A177-3AD203B41FA5}">
                      <a16:colId xmlns:a16="http://schemas.microsoft.com/office/drawing/2014/main" val="516523048"/>
                    </a:ext>
                  </a:extLst>
                </a:gridCol>
                <a:gridCol w="557411">
                  <a:extLst>
                    <a:ext uri="{9D8B030D-6E8A-4147-A177-3AD203B41FA5}">
                      <a16:colId xmlns:a16="http://schemas.microsoft.com/office/drawing/2014/main" val="321065932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61013099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3682711159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040840719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156319052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1482347136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3264817972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  <a:r>
                        <a:rPr lang="en-US" altLang="ko-KR" sz="800" b="1" i="0" u="none" strike="noStrike" baseline="300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FY22.2H(E)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FY23(E)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FY24(E)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FY25(E)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FY26(E)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FY27(E)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57141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GHUT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 Unicode MS" panose="020B0604020202020204" pitchFamily="50" charset="-127"/>
                          <a:cs typeface="Arial" panose="020B0604020202020204" pitchFamily="34" charset="0"/>
                        </a:rPr>
                        <a:t>리스채권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5,083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4,658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6,433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6,827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286957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GHGE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유형자산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3,274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4,055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4,240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157135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GHTQ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리스채권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5,386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4,264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6,312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5,241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84075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GHCI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리스채권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7,444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5,304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4,329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4,460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323169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GHAQ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리스채권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6,181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4,116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6,276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6,661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352143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GHOA</a:t>
                      </a:r>
                      <a:r>
                        <a:rPr lang="en-US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(*4)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유형자산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6,328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4,408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5,015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5,156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5,364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41912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노후화 선박 소계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20,794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18,708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4,408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12,842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4,658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9,131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10,367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17,038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5,156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13,941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18,852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274103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GHPR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 Unicode MS" panose="020B0604020202020204" pitchFamily="50" charset="-127"/>
                          <a:cs typeface="Arial" panose="020B0604020202020204" pitchFamily="34" charset="0"/>
                        </a:rPr>
                        <a:t>리스채권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1,359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0502031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GHPE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리스채권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746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1,343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955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893698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GHAM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유형자산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6977541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신규 선박 소계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1,468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2,702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1,800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1,200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1,910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80386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20,794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18,708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5,876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12,842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7,360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9,131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10,367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18,838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6,356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13,941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20,762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425967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FB681874-186A-4743-8151-8859CD589BBF}"/>
              </a:ext>
            </a:extLst>
          </p:cNvPr>
          <p:cNvSpPr txBox="1"/>
          <p:nvPr/>
        </p:nvSpPr>
        <p:spPr>
          <a:xfrm>
            <a:off x="416496" y="3790364"/>
            <a:ext cx="4319867" cy="148035"/>
          </a:xfrm>
          <a:prstGeom prst="rect">
            <a:avLst/>
          </a:prstGeom>
          <a:noFill/>
        </p:spPr>
        <p:txBody>
          <a:bodyPr wrap="square" lIns="54610" tIns="54610" rIns="54610" bIns="54610" rtlCol="0" anchor="t" anchorCtr="0">
            <a:noAutofit/>
          </a:bodyPr>
          <a:lstStyle/>
          <a:p>
            <a:pPr>
              <a:lnSpc>
                <a:spcPct val="50000"/>
              </a:lnSpc>
              <a:spcAft>
                <a:spcPts val="600"/>
              </a:spcAft>
            </a:pPr>
            <a:r>
              <a:rPr lang="en-US" altLang="ko-KR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</a:t>
            </a:r>
            <a:r>
              <a:rPr lang="ko-KR" altLang="en-US" sz="700" i="1" err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감리비</a:t>
            </a:r>
            <a:r>
              <a:rPr lang="ko-KR" altLang="en-US" sz="700" i="1">
                <a:solidFill>
                  <a:srgbClr val="00338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및 각종 부대수수료를 제외한 신조선가 원금에 대한 부분임</a:t>
            </a:r>
            <a:endParaRPr lang="en-US" altLang="ko-KR" sz="900" i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277D57E5-0D48-4E14-8860-D3A5C08CBB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Quality of Assets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5F7075A-F69C-46B3-9B67-897E3A0943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023447"/>
              </p:ext>
            </p:extLst>
          </p:nvPr>
        </p:nvGraphicFramePr>
        <p:xfrm>
          <a:off x="488950" y="1617617"/>
          <a:ext cx="4356099" cy="1224050"/>
        </p:xfrm>
        <a:graphic>
          <a:graphicData uri="http://schemas.openxmlformats.org/drawingml/2006/table">
            <a:tbl>
              <a:tblPr/>
              <a:tblGrid>
                <a:gridCol w="932607">
                  <a:extLst>
                    <a:ext uri="{9D8B030D-6E8A-4147-A177-3AD203B41FA5}">
                      <a16:colId xmlns:a16="http://schemas.microsoft.com/office/drawing/2014/main" val="3083563882"/>
                    </a:ext>
                  </a:extLst>
                </a:gridCol>
                <a:gridCol w="676828">
                  <a:extLst>
                    <a:ext uri="{9D8B030D-6E8A-4147-A177-3AD203B41FA5}">
                      <a16:colId xmlns:a16="http://schemas.microsoft.com/office/drawing/2014/main" val="2556100688"/>
                    </a:ext>
                  </a:extLst>
                </a:gridCol>
                <a:gridCol w="676828">
                  <a:extLst>
                    <a:ext uri="{9D8B030D-6E8A-4147-A177-3AD203B41FA5}">
                      <a16:colId xmlns:a16="http://schemas.microsoft.com/office/drawing/2014/main" val="2293555594"/>
                    </a:ext>
                  </a:extLst>
                </a:gridCol>
                <a:gridCol w="676828">
                  <a:extLst>
                    <a:ext uri="{9D8B030D-6E8A-4147-A177-3AD203B41FA5}">
                      <a16:colId xmlns:a16="http://schemas.microsoft.com/office/drawing/2014/main" val="2838357430"/>
                    </a:ext>
                  </a:extLst>
                </a:gridCol>
                <a:gridCol w="696504">
                  <a:extLst>
                    <a:ext uri="{9D8B030D-6E8A-4147-A177-3AD203B41FA5}">
                      <a16:colId xmlns:a16="http://schemas.microsoft.com/office/drawing/2014/main" val="3235696713"/>
                    </a:ext>
                  </a:extLst>
                </a:gridCol>
                <a:gridCol w="696504">
                  <a:extLst>
                    <a:ext uri="{9D8B030D-6E8A-4147-A177-3AD203B41FA5}">
                      <a16:colId xmlns:a16="http://schemas.microsoft.com/office/drawing/2014/main" val="1397841626"/>
                    </a:ext>
                  </a:extLst>
                </a:gridCol>
              </a:tblGrid>
              <a:tr h="12240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FY22.1H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144384"/>
                  </a:ext>
                </a:extLst>
              </a:tr>
              <a:tr h="12240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28,665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49,034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430849"/>
                  </a:ext>
                </a:extLst>
              </a:tr>
              <a:tr h="12240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건설중인자산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105,639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155,328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6923063"/>
                  </a:ext>
                </a:extLst>
              </a:tr>
              <a:tr h="12240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자기부담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105,639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90,582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724307"/>
                  </a:ext>
                </a:extLst>
              </a:tr>
              <a:tr h="12240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금융차입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64,746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304387"/>
                  </a:ext>
                </a:extLst>
              </a:tr>
              <a:tr h="12240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입거수리자산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4,682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9472789"/>
                  </a:ext>
                </a:extLst>
              </a:tr>
              <a:tr h="12240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Amber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3685167"/>
                  </a:ext>
                </a:extLst>
              </a:tr>
              <a:tr h="12240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1,408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207336"/>
                  </a:ext>
                </a:extLst>
              </a:tr>
              <a:tr h="12240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기타자산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410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7051680"/>
                  </a:ext>
                </a:extLst>
              </a:tr>
              <a:tr h="12240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29,074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49,055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106,119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160,033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3883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2575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Table 5">
            <a:extLst>
              <a:ext uri="{FF2B5EF4-FFF2-40B4-BE49-F238E27FC236}">
                <a16:creationId xmlns:a16="http://schemas.microsoft.com/office/drawing/2014/main" id="{0CA0200A-E217-4C95-9FF8-3826DF489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731570"/>
              </p:ext>
            </p:extLst>
          </p:nvPr>
        </p:nvGraphicFramePr>
        <p:xfrm>
          <a:off x="496455" y="1201094"/>
          <a:ext cx="8937870" cy="47684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4284568668"/>
                    </a:ext>
                  </a:extLst>
                </a:gridCol>
                <a:gridCol w="717178">
                  <a:extLst>
                    <a:ext uri="{9D8B030D-6E8A-4147-A177-3AD203B41FA5}">
                      <a16:colId xmlns:a16="http://schemas.microsoft.com/office/drawing/2014/main" val="861125349"/>
                    </a:ext>
                  </a:extLst>
                </a:gridCol>
                <a:gridCol w="600876">
                  <a:extLst>
                    <a:ext uri="{9D8B030D-6E8A-4147-A177-3AD203B41FA5}">
                      <a16:colId xmlns:a16="http://schemas.microsoft.com/office/drawing/2014/main" val="521912281"/>
                    </a:ext>
                  </a:extLst>
                </a:gridCol>
                <a:gridCol w="600876">
                  <a:extLst>
                    <a:ext uri="{9D8B030D-6E8A-4147-A177-3AD203B41FA5}">
                      <a16:colId xmlns:a16="http://schemas.microsoft.com/office/drawing/2014/main" val="836960948"/>
                    </a:ext>
                  </a:extLst>
                </a:gridCol>
                <a:gridCol w="600876">
                  <a:extLst>
                    <a:ext uri="{9D8B030D-6E8A-4147-A177-3AD203B41FA5}">
                      <a16:colId xmlns:a16="http://schemas.microsoft.com/office/drawing/2014/main" val="2603889388"/>
                    </a:ext>
                  </a:extLst>
                </a:gridCol>
                <a:gridCol w="600876">
                  <a:extLst>
                    <a:ext uri="{9D8B030D-6E8A-4147-A177-3AD203B41FA5}">
                      <a16:colId xmlns:a16="http://schemas.microsoft.com/office/drawing/2014/main" val="2348802855"/>
                    </a:ext>
                  </a:extLst>
                </a:gridCol>
                <a:gridCol w="600876">
                  <a:extLst>
                    <a:ext uri="{9D8B030D-6E8A-4147-A177-3AD203B41FA5}">
                      <a16:colId xmlns:a16="http://schemas.microsoft.com/office/drawing/2014/main" val="2001071721"/>
                    </a:ext>
                  </a:extLst>
                </a:gridCol>
                <a:gridCol w="600876">
                  <a:extLst>
                    <a:ext uri="{9D8B030D-6E8A-4147-A177-3AD203B41FA5}">
                      <a16:colId xmlns:a16="http://schemas.microsoft.com/office/drawing/2014/main" val="3950544124"/>
                    </a:ext>
                  </a:extLst>
                </a:gridCol>
                <a:gridCol w="600876">
                  <a:extLst>
                    <a:ext uri="{9D8B030D-6E8A-4147-A177-3AD203B41FA5}">
                      <a16:colId xmlns:a16="http://schemas.microsoft.com/office/drawing/2014/main" val="2031266709"/>
                    </a:ext>
                  </a:extLst>
                </a:gridCol>
                <a:gridCol w="600876">
                  <a:extLst>
                    <a:ext uri="{9D8B030D-6E8A-4147-A177-3AD203B41FA5}">
                      <a16:colId xmlns:a16="http://schemas.microsoft.com/office/drawing/2014/main" val="4243165167"/>
                    </a:ext>
                  </a:extLst>
                </a:gridCol>
                <a:gridCol w="2873684">
                  <a:extLst>
                    <a:ext uri="{9D8B030D-6E8A-4147-A177-3AD203B41FA5}">
                      <a16:colId xmlns:a16="http://schemas.microsoft.com/office/drawing/2014/main" val="2392968459"/>
                    </a:ext>
                  </a:extLst>
                </a:gridCol>
              </a:tblGrid>
              <a:tr h="190755">
                <a:tc>
                  <a:txBody>
                    <a:bodyPr/>
                    <a:lstStyle/>
                    <a:p>
                      <a:pPr algn="ctr"/>
                      <a:r>
                        <a:rPr lang="en-GB" sz="900" b="1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Vessel</a:t>
                      </a:r>
                    </a:p>
                  </a:txBody>
                  <a:tcPr marL="32659" marR="32659" marT="32659" marB="3265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900" b="1" i="0" u="none">
                        <a:solidFill>
                          <a:srgbClr val="00338D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2659" marR="32659" marT="32659" marB="3265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Dec-15</a:t>
                      </a:r>
                      <a:endParaRPr lang="en-GB" sz="900" b="1" i="0" u="none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Dec-20</a:t>
                      </a:r>
                    </a:p>
                  </a:txBody>
                  <a:tcPr marL="32659" marR="32659" marT="32659" marB="3265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Dec-25</a:t>
                      </a:r>
                    </a:p>
                  </a:txBody>
                  <a:tcPr marL="32659" marR="32659" marT="32659" marB="3265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Dec-30</a:t>
                      </a:r>
                    </a:p>
                  </a:txBody>
                  <a:tcPr marL="32659" marR="32659" marT="32659" marB="3265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Dec-35</a:t>
                      </a:r>
                    </a:p>
                  </a:txBody>
                  <a:tcPr marL="32659" marR="32659" marT="32659" marB="3265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Dec-40</a:t>
                      </a:r>
                    </a:p>
                  </a:txBody>
                  <a:tcPr marL="32659" marR="32659" marT="32659" marB="3265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Dec-45</a:t>
                      </a:r>
                      <a:endParaRPr lang="en-GB" sz="900" b="1" i="0" u="none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2659" marR="32659" marT="32659" marB="3265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Dec-50</a:t>
                      </a:r>
                    </a:p>
                  </a:txBody>
                  <a:tcPr marL="32659" marR="32659" marT="32659" marB="3265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900" b="1" i="0" u="none">
                          <a:solidFill>
                            <a:srgbClr val="FFFFFF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Note</a:t>
                      </a:r>
                    </a:p>
                  </a:txBody>
                  <a:tcPr marL="32659" marR="32659" marT="32659" marB="3265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951222"/>
                  </a:ext>
                </a:extLst>
              </a:tr>
              <a:tr h="198000">
                <a:tc rowSpan="3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선박</a:t>
                      </a:r>
                      <a:endParaRPr lang="en-US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와의 최초 계약이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2014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일에 종결된 이후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일까지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단위 계약 연장 중임</a:t>
                      </a:r>
                      <a:endParaRPr lang="en-US" altLang="ko-KR" sz="7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488464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endParaRPr lang="en-US" sz="9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운송계약</a:t>
                      </a:r>
                      <a:r>
                        <a:rPr lang="en-US" altLang="ko-KR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(KOGAS)</a:t>
                      </a:r>
                      <a:endParaRPr lang="en-US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ko-KR" altLang="en-US" sz="800" b="0" i="0" u="none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0216723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9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운송계약</a:t>
                      </a:r>
                      <a:r>
                        <a:rPr lang="en-US" altLang="ko-KR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(DSLNG)</a:t>
                      </a:r>
                      <a:endParaRPr lang="en-US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 sz="800" b="0" i="0" u="none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933435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750" b="1" baseline="0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Greenpia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r>
                        <a:rPr 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와의 최초 계약이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2016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종결된 이후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2021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일까지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단위 계약 연장하다가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2021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T/C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로 운임구조로 변경하며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일까지 계약기간을 연장함 </a:t>
                      </a:r>
                      <a:endParaRPr lang="en-GB" sz="7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0142889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8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8838596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와의 최초 계약기간 종결일이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2024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년이며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이후 계약구조 변경 가능성 존재</a:t>
                      </a:r>
                      <a:endParaRPr lang="en-GB" altLang="ko-KR" sz="7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637258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8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412272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와의 최초 계약기간 종결일이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2024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년이며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이후 계약구조 변경 가능성 존재</a:t>
                      </a:r>
                      <a:endParaRPr lang="en-GB" altLang="ko-KR" sz="7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0832468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8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006811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와의 최초 계약기간 종결일이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2024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년이며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이후 계약구조 변경 가능성 존재</a:t>
                      </a:r>
                      <a:endParaRPr lang="en-GB" altLang="ko-KR" sz="7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9632341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8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6156886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와의 최초 계약기간 종결일은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30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일이나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23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일에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수송계약 변경 합의서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통해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2024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일까지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단위로 계약기간을 연장함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이후 계약구조 변경 가능성 존재</a:t>
                      </a:r>
                      <a:endParaRPr lang="en-US" altLang="ko-KR" sz="7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4943671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8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1441283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Principia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와의 최초 계약기간 종결일은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2037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년임</a:t>
                      </a:r>
                      <a:endParaRPr lang="en-GB" altLang="ko-KR" sz="7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2615228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8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1370375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와의 최초 계약기간 종결일은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2037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년임</a:t>
                      </a:r>
                      <a:endParaRPr lang="en-GB" altLang="ko-KR" sz="7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332947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8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865893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YK Sovereign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와의 최초 계약이  종결된 이후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일까지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단위 계약 연장 중이며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2021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고정운임을 수취하는 구조로 계약 변경됨</a:t>
                      </a:r>
                      <a:endParaRPr lang="en-US" altLang="ko-KR" sz="7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743639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750" b="1">
                        <a:solidFill>
                          <a:srgbClr val="00338D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altLang="ko-KR" sz="7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8889561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HJ Pyeongtaek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1" marR="0" lvl="1" indent="0" algn="l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KOGAS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와의 최초 계약이  종결된 이후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일까지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단위 계약 연장 중이며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2021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31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</a:t>
                      </a:r>
                      <a:r>
                        <a:rPr lang="en-US" altLang="ko-KR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70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고정운임을 수취하는 구조로 계약 변경됨</a:t>
                      </a:r>
                      <a:endParaRPr lang="en-US" altLang="ko-KR" sz="7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1937282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750" b="1">
                        <a:solidFill>
                          <a:srgbClr val="00338D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altLang="ko-KR" sz="7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7835496"/>
                  </a:ext>
                </a:extLst>
              </a:tr>
              <a:tr h="198000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b="1">
                          <a:solidFill>
                            <a:srgbClr val="00338D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0" marR="0" marT="16329" marB="1632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 kern="12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</a:t>
                      </a:r>
                      <a:endParaRPr lang="en-US" altLang="ko-KR" sz="68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E1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과의 최초 계약기간 종결일이 </a:t>
                      </a:r>
                      <a:r>
                        <a:rPr lang="en-US" altLang="ko-KR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2027</a:t>
                      </a:r>
                      <a:r>
                        <a:rPr lang="ko-KR" altLang="en-US" sz="70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년임</a:t>
                      </a:r>
                      <a:endParaRPr lang="en-GB" altLang="ko-KR" sz="7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5663329"/>
                  </a:ext>
                </a:extLst>
              </a:tr>
              <a:tr h="19800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800" b="1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16329" marB="16329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680" b="0" i="0" u="none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운송계약</a:t>
                      </a:r>
                      <a:endParaRPr lang="en-US" altLang="ko-KR" sz="68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</a:pPr>
                      <a:endParaRPr lang="en-US" altLang="ko-KR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800" b="0" i="0" u="none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3175" cap="flat" cmpd="sng" algn="ctr">
                      <a:solidFill>
                        <a:srgbClr val="00338D"/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9057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i="0" u="none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5317" marR="65317" marT="16329" marB="16329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465551"/>
                  </a:ext>
                </a:extLst>
              </a:tr>
            </a:tbl>
          </a:graphicData>
        </a:graphic>
      </p:graphicFrame>
      <p:grpSp>
        <p:nvGrpSpPr>
          <p:cNvPr id="22" name="그룹 21">
            <a:extLst>
              <a:ext uri="{FF2B5EF4-FFF2-40B4-BE49-F238E27FC236}">
                <a16:creationId xmlns:a16="http://schemas.microsoft.com/office/drawing/2014/main" id="{FC2CA70F-3CB7-4BDA-83DB-D25BAF273909}"/>
              </a:ext>
            </a:extLst>
          </p:cNvPr>
          <p:cNvGrpSpPr/>
          <p:nvPr/>
        </p:nvGrpSpPr>
        <p:grpSpPr>
          <a:xfrm>
            <a:off x="1766315" y="3806524"/>
            <a:ext cx="2981078" cy="113695"/>
            <a:chOff x="1749338" y="4376748"/>
            <a:chExt cx="3901535" cy="185459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24C6025-5A20-41E6-BA07-BAB1510D8B0F}"/>
                </a:ext>
              </a:extLst>
            </p:cNvPr>
            <p:cNvGrpSpPr/>
            <p:nvPr/>
          </p:nvGrpSpPr>
          <p:grpSpPr>
            <a:xfrm>
              <a:off x="1749338" y="4376748"/>
              <a:ext cx="3901535" cy="177949"/>
              <a:chOff x="1749338" y="4376748"/>
              <a:chExt cx="3901535" cy="177949"/>
            </a:xfrm>
          </p:grpSpPr>
          <p:sp>
            <p:nvSpPr>
              <p:cNvPr id="106" name="갈매기형 수장 63">
                <a:extLst>
                  <a:ext uri="{FF2B5EF4-FFF2-40B4-BE49-F238E27FC236}">
                    <a16:creationId xmlns:a16="http://schemas.microsoft.com/office/drawing/2014/main" id="{BC1987A6-A9C8-4E41-8482-C51DC5A5A5A3}"/>
                  </a:ext>
                </a:extLst>
              </p:cNvPr>
              <p:cNvSpPr/>
              <p:nvPr/>
            </p:nvSpPr>
            <p:spPr bwMode="gray">
              <a:xfrm>
                <a:off x="3281325" y="4376748"/>
                <a:ext cx="671700" cy="176169"/>
              </a:xfrm>
              <a:prstGeom prst="chevron">
                <a:avLst/>
              </a:prstGeom>
              <a:solidFill>
                <a:srgbClr val="F68D2E"/>
              </a:solidFill>
              <a:ln w="12700" algn="ctr">
                <a:solidFill>
                  <a:srgbClr val="F68D2E"/>
                </a:solidFill>
                <a:prstDash val="solid"/>
                <a:miter lim="800000"/>
                <a:headEnd/>
                <a:tailEnd/>
              </a:ln>
            </p:spPr>
            <p:txBody>
              <a:bodyPr wrap="square" lIns="80648" tIns="80648" rIns="80648" bIns="80648" rtlCol="0" anchor="ctr"/>
              <a:lstStyle/>
              <a:p>
                <a:pPr algn="r" defTabSz="714403">
                  <a:lnSpc>
                    <a:spcPct val="106000"/>
                  </a:lnSpc>
                  <a:defRPr/>
                </a:pPr>
                <a:endPara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" name="오각형 62">
                <a:extLst>
                  <a:ext uri="{FF2B5EF4-FFF2-40B4-BE49-F238E27FC236}">
                    <a16:creationId xmlns:a16="http://schemas.microsoft.com/office/drawing/2014/main" id="{6002DABB-E680-4DBB-9E92-DACE74AF95CC}"/>
                  </a:ext>
                </a:extLst>
              </p:cNvPr>
              <p:cNvSpPr/>
              <p:nvPr/>
            </p:nvSpPr>
            <p:spPr bwMode="gray">
              <a:xfrm>
                <a:off x="1749338" y="4376749"/>
                <a:ext cx="1531987" cy="176170"/>
              </a:xfrm>
              <a:prstGeom prst="homePlate">
                <a:avLst/>
              </a:prstGeom>
              <a:solidFill>
                <a:srgbClr val="EAAA00"/>
              </a:solidFill>
              <a:ln w="19050" algn="ctr">
                <a:solidFill>
                  <a:srgbClr val="EAAA00"/>
                </a:solidFill>
                <a:miter lim="800000"/>
                <a:headEnd/>
                <a:tailEnd/>
              </a:ln>
            </p:spPr>
            <p:txBody>
              <a:bodyPr wrap="square" lIns="80648" tIns="80648" rIns="80648" bIns="80648" rtlCol="0" anchor="ctr"/>
              <a:lstStyle/>
              <a:p>
                <a:pPr algn="r" defTabSz="714403">
                  <a:lnSpc>
                    <a:spcPct val="106000"/>
                  </a:lnSpc>
                  <a:defRPr/>
                </a:pPr>
                <a:r>
                  <a:rPr lang="en-US" altLang="ko-KR" sz="700" b="1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2020-07</a:t>
                </a:r>
                <a:endPara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" name="갈매기형 수장 63">
                <a:extLst>
                  <a:ext uri="{FF2B5EF4-FFF2-40B4-BE49-F238E27FC236}">
                    <a16:creationId xmlns:a16="http://schemas.microsoft.com/office/drawing/2014/main" id="{0EF9FBD1-F4A6-4E0C-9825-029C548F74F8}"/>
                  </a:ext>
                </a:extLst>
              </p:cNvPr>
              <p:cNvSpPr/>
              <p:nvPr/>
            </p:nvSpPr>
            <p:spPr bwMode="gray">
              <a:xfrm>
                <a:off x="3953025" y="4378527"/>
                <a:ext cx="1697848" cy="176170"/>
              </a:xfrm>
              <a:prstGeom prst="chevron">
                <a:avLst/>
              </a:prstGeom>
              <a:solidFill>
                <a:srgbClr val="D9D9D9"/>
              </a:solidFill>
              <a:ln w="12700" algn="ctr">
                <a:solidFill>
                  <a:srgbClr val="D9D9D9"/>
                </a:solidFill>
                <a:prstDash val="solid"/>
                <a:miter lim="800000"/>
                <a:headEnd/>
                <a:tailEnd/>
              </a:ln>
            </p:spPr>
            <p:txBody>
              <a:bodyPr wrap="square" lIns="80648" tIns="80648" rIns="80648" bIns="80648" rtlCol="0" anchor="ctr"/>
              <a:lstStyle/>
              <a:p>
                <a:pPr algn="r" defTabSz="714403">
                  <a:lnSpc>
                    <a:spcPct val="106000"/>
                  </a:lnSpc>
                  <a:defRPr/>
                </a:pPr>
                <a:r>
                  <a:rPr lang="en-US" altLang="ko-KR" sz="700" b="1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10.6</a:t>
                </a:r>
                <a:r>
                  <a:rPr lang="ko-KR" altLang="en-US" sz="700" b="1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년</a:t>
                </a:r>
              </a:p>
            </p:txBody>
          </p:sp>
        </p:grp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F18C6B65-77AD-4B99-8CAA-F4BFFB50D0F3}"/>
                </a:ext>
              </a:extLst>
            </p:cNvPr>
            <p:cNvSpPr txBox="1"/>
            <p:nvPr/>
          </p:nvSpPr>
          <p:spPr>
            <a:xfrm>
              <a:off x="3281325" y="4386038"/>
              <a:ext cx="642907" cy="176169"/>
            </a:xfrm>
            <a:prstGeom prst="rect">
              <a:avLst/>
            </a:prstGeom>
            <a:noFill/>
          </p:spPr>
          <p:txBody>
            <a:bodyPr wrap="square" lIns="54610" tIns="0" rIns="54610" bIns="54610" rtlCol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ko-KR" sz="700" b="1">
                  <a:latin typeface="Arial" panose="020B0604020202020204" pitchFamily="34" charset="0"/>
                  <a:cs typeface="Arial" panose="020B0604020202020204" pitchFamily="34" charset="0"/>
                </a:rPr>
                <a:t>2024-12</a:t>
              </a:r>
              <a:endParaRPr lang="ko-KR" altLang="en-US" sz="700" b="1" err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6AA9CC6-AED8-4334-A26F-1466A65D7BA7}"/>
              </a:ext>
            </a:extLst>
          </p:cNvPr>
          <p:cNvGrpSpPr/>
          <p:nvPr/>
        </p:nvGrpSpPr>
        <p:grpSpPr>
          <a:xfrm>
            <a:off x="1719719" y="1640593"/>
            <a:ext cx="2333283" cy="109291"/>
            <a:chOff x="1916718" y="1720810"/>
            <a:chExt cx="3036282" cy="150399"/>
          </a:xfrm>
        </p:grpSpPr>
        <p:sp>
          <p:nvSpPr>
            <p:cNvPr id="84" name="오각형 62">
              <a:extLst>
                <a:ext uri="{FF2B5EF4-FFF2-40B4-BE49-F238E27FC236}">
                  <a16:creationId xmlns:a16="http://schemas.microsoft.com/office/drawing/2014/main" id="{E0C1696F-7B88-4377-8CD4-566889E88827}"/>
                </a:ext>
              </a:extLst>
            </p:cNvPr>
            <p:cNvSpPr/>
            <p:nvPr/>
          </p:nvSpPr>
          <p:spPr bwMode="gray">
            <a:xfrm>
              <a:off x="1973450" y="1722586"/>
              <a:ext cx="618675" cy="146845"/>
            </a:xfrm>
            <a:prstGeom prst="homePlate">
              <a:avLst/>
            </a:prstGeom>
            <a:solidFill>
              <a:srgbClr val="EAAA00"/>
            </a:solidFill>
            <a:ln w="19050" algn="ctr">
              <a:solidFill>
                <a:srgbClr val="EAAA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A133216-982D-4438-B307-D233618C06EC}"/>
                </a:ext>
              </a:extLst>
            </p:cNvPr>
            <p:cNvGrpSpPr/>
            <p:nvPr/>
          </p:nvGrpSpPr>
          <p:grpSpPr>
            <a:xfrm>
              <a:off x="1916718" y="1720810"/>
              <a:ext cx="3036282" cy="150399"/>
              <a:chOff x="1916718" y="1720810"/>
              <a:chExt cx="3036282" cy="15039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FEAF717-CBDB-434A-85FB-01949A257CE9}"/>
                  </a:ext>
                </a:extLst>
              </p:cNvPr>
              <p:cNvSpPr txBox="1"/>
              <p:nvPr/>
            </p:nvSpPr>
            <p:spPr>
              <a:xfrm>
                <a:off x="1916718" y="1722587"/>
                <a:ext cx="618676" cy="148622"/>
              </a:xfrm>
              <a:prstGeom prst="rect">
                <a:avLst/>
              </a:prstGeom>
              <a:noFill/>
            </p:spPr>
            <p:txBody>
              <a:bodyPr wrap="square" lIns="54610" tIns="54610" rIns="54610" bIns="54610" rtlCol="0" anchor="ctr">
                <a:noAutofit/>
              </a:bodyPr>
              <a:lstStyle/>
              <a:p>
                <a:pPr algn="r">
                  <a:spcAft>
                    <a:spcPts val="600"/>
                  </a:spcAft>
                </a:pPr>
                <a:r>
                  <a:rPr lang="en-US" altLang="ko-KR" sz="700" b="1">
                    <a:latin typeface="Arial" panose="020B0604020202020204" pitchFamily="34" charset="0"/>
                    <a:cs typeface="Arial" panose="020B0604020202020204" pitchFamily="34" charset="0"/>
                  </a:rPr>
                  <a:t>2014-05</a:t>
                </a:r>
                <a:endParaRPr lang="ko-KR" altLang="en-US" sz="700" b="1" err="1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5" name="갈매기형 수장 63">
                <a:extLst>
                  <a:ext uri="{FF2B5EF4-FFF2-40B4-BE49-F238E27FC236}">
                    <a16:creationId xmlns:a16="http://schemas.microsoft.com/office/drawing/2014/main" id="{FC463741-AD7D-4C8C-B23F-0B6AE886BD02}"/>
                  </a:ext>
                </a:extLst>
              </p:cNvPr>
              <p:cNvSpPr/>
              <p:nvPr/>
            </p:nvSpPr>
            <p:spPr bwMode="gray">
              <a:xfrm>
                <a:off x="3863598" y="1722588"/>
                <a:ext cx="1089402" cy="146843"/>
              </a:xfrm>
              <a:prstGeom prst="chevron">
                <a:avLst/>
              </a:prstGeom>
              <a:solidFill>
                <a:srgbClr val="D9D9D9"/>
              </a:solidFill>
              <a:ln w="12700" algn="ctr">
                <a:solidFill>
                  <a:srgbClr val="D9D9D9"/>
                </a:solidFill>
                <a:prstDash val="solid"/>
                <a:miter lim="800000"/>
                <a:headEnd/>
                <a:tailEnd/>
              </a:ln>
            </p:spPr>
            <p:txBody>
              <a:bodyPr wrap="square" lIns="80648" tIns="80648" rIns="80648" bIns="80648" rtlCol="0" anchor="ctr"/>
              <a:lstStyle/>
              <a:p>
                <a:pPr algn="r" defTabSz="714403">
                  <a:lnSpc>
                    <a:spcPct val="106000"/>
                  </a:lnSpc>
                  <a:defRPr/>
                </a:pPr>
                <a:r>
                  <a:rPr lang="en-US" altLang="ko-KR" sz="700" b="1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7.4</a:t>
                </a:r>
                <a:r>
                  <a:rPr lang="ko-KR" altLang="en-US" sz="700" b="1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년</a:t>
                </a:r>
              </a:p>
            </p:txBody>
          </p:sp>
          <p:sp>
            <p:nvSpPr>
              <p:cNvPr id="88" name="갈매기형 수장 63">
                <a:extLst>
                  <a:ext uri="{FF2B5EF4-FFF2-40B4-BE49-F238E27FC236}">
                    <a16:creationId xmlns:a16="http://schemas.microsoft.com/office/drawing/2014/main" id="{2A71926A-E1FD-4CCA-A947-E3151BF6118F}"/>
                  </a:ext>
                </a:extLst>
              </p:cNvPr>
              <p:cNvSpPr/>
              <p:nvPr/>
            </p:nvSpPr>
            <p:spPr bwMode="gray">
              <a:xfrm>
                <a:off x="2592122" y="1720810"/>
                <a:ext cx="1271475" cy="146843"/>
              </a:xfrm>
              <a:prstGeom prst="chevron">
                <a:avLst/>
              </a:prstGeom>
              <a:solidFill>
                <a:srgbClr val="F68D2E"/>
              </a:solidFill>
              <a:ln w="12700" algn="ctr">
                <a:solidFill>
                  <a:srgbClr val="F68D2E"/>
                </a:solidFill>
                <a:prstDash val="solid"/>
                <a:miter lim="800000"/>
                <a:headEnd/>
                <a:tailEnd/>
              </a:ln>
            </p:spPr>
            <p:txBody>
              <a:bodyPr wrap="square" lIns="80648" tIns="80648" rIns="80648" bIns="80648" rtlCol="0" anchor="ctr"/>
              <a:lstStyle/>
              <a:p>
                <a:pPr algn="r" defTabSz="714403">
                  <a:lnSpc>
                    <a:spcPct val="106000"/>
                  </a:lnSpc>
                  <a:defRPr/>
                </a:pPr>
                <a:r>
                  <a:rPr lang="en-US" altLang="ko-KR" sz="700" b="1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2022-12</a:t>
                </a:r>
                <a:endPara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39965"/>
          </a:xfrm>
        </p:spPr>
        <p:txBody>
          <a:bodyPr/>
          <a:lstStyle/>
          <a:p>
            <a:r>
              <a:rPr lang="en-US" altLang="ko-KR"/>
              <a:t>Voyage Contract Duration</a:t>
            </a:r>
            <a:endParaRPr lang="ko-KR" altLang="en-US"/>
          </a:p>
        </p:txBody>
      </p:sp>
      <p:sp>
        <p:nvSpPr>
          <p:cNvPr id="42" name="텍스트 개체 틀 2">
            <a:extLst>
              <a:ext uri="{FF2B5EF4-FFF2-40B4-BE49-F238E27FC236}">
                <a16:creationId xmlns:a16="http://schemas.microsoft.com/office/drawing/2014/main" id="{D7AFF8F1-E9DD-4D2E-8FBD-2C099E5028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/>
              <a:t>Understanding of the Target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08556C-4823-49FC-AFCE-F577336F8EBB}"/>
              </a:ext>
            </a:extLst>
          </p:cNvPr>
          <p:cNvSpPr txBox="1"/>
          <p:nvPr/>
        </p:nvSpPr>
        <p:spPr>
          <a:xfrm>
            <a:off x="488950" y="903590"/>
            <a:ext cx="8937858" cy="2552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오각형 62">
            <a:extLst>
              <a:ext uri="{FF2B5EF4-FFF2-40B4-BE49-F238E27FC236}">
                <a16:creationId xmlns:a16="http://schemas.microsoft.com/office/drawing/2014/main" id="{2D1B4C7F-DA91-4784-BAE1-CF67ADB21DBC}"/>
              </a:ext>
            </a:extLst>
          </p:cNvPr>
          <p:cNvSpPr/>
          <p:nvPr/>
        </p:nvSpPr>
        <p:spPr bwMode="gray">
          <a:xfrm>
            <a:off x="1766917" y="1478943"/>
            <a:ext cx="2289688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2029-06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오각형 62">
            <a:extLst>
              <a:ext uri="{FF2B5EF4-FFF2-40B4-BE49-F238E27FC236}">
                <a16:creationId xmlns:a16="http://schemas.microsoft.com/office/drawing/2014/main" id="{ED6F7A7D-2190-4D71-95A5-49C4CCE900C1}"/>
              </a:ext>
            </a:extLst>
          </p:cNvPr>
          <p:cNvSpPr/>
          <p:nvPr/>
        </p:nvSpPr>
        <p:spPr bwMode="gray">
          <a:xfrm>
            <a:off x="1766917" y="2060510"/>
            <a:ext cx="2617855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2031-11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CDD571E-F461-4EE2-97F1-C18E9B7B7B0E}"/>
              </a:ext>
            </a:extLst>
          </p:cNvPr>
          <p:cNvGrpSpPr/>
          <p:nvPr/>
        </p:nvGrpSpPr>
        <p:grpSpPr>
          <a:xfrm>
            <a:off x="1766918" y="2212172"/>
            <a:ext cx="2617854" cy="109809"/>
            <a:chOff x="1973450" y="2438801"/>
            <a:chExt cx="3294982" cy="152611"/>
          </a:xfrm>
        </p:grpSpPr>
        <p:sp>
          <p:nvSpPr>
            <p:cNvPr id="96" name="오각형 62">
              <a:extLst>
                <a:ext uri="{FF2B5EF4-FFF2-40B4-BE49-F238E27FC236}">
                  <a16:creationId xmlns:a16="http://schemas.microsoft.com/office/drawing/2014/main" id="{96B71C48-4771-4FE8-9299-A949F6404B3F}"/>
                </a:ext>
              </a:extLst>
            </p:cNvPr>
            <p:cNvSpPr/>
            <p:nvPr/>
          </p:nvSpPr>
          <p:spPr bwMode="gray">
            <a:xfrm>
              <a:off x="1973450" y="2441315"/>
              <a:ext cx="923921" cy="150097"/>
            </a:xfrm>
            <a:prstGeom prst="homePlate">
              <a:avLst/>
            </a:prstGeom>
            <a:solidFill>
              <a:srgbClr val="EAAA00"/>
            </a:solidFill>
            <a:ln w="19050" algn="ctr">
              <a:solidFill>
                <a:srgbClr val="EAAA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2016-11</a:t>
              </a: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3" name="갈매기형 수장 63">
              <a:extLst>
                <a:ext uri="{FF2B5EF4-FFF2-40B4-BE49-F238E27FC236}">
                  <a16:creationId xmlns:a16="http://schemas.microsoft.com/office/drawing/2014/main" id="{D183247F-18C8-47BC-AF6E-25546F82372A}"/>
                </a:ext>
              </a:extLst>
            </p:cNvPr>
            <p:cNvSpPr/>
            <p:nvPr/>
          </p:nvSpPr>
          <p:spPr bwMode="gray">
            <a:xfrm>
              <a:off x="3801141" y="2438801"/>
              <a:ext cx="1467291" cy="150097"/>
            </a:xfrm>
            <a:prstGeom prst="chevron">
              <a:avLst/>
            </a:prstGeom>
            <a:solidFill>
              <a:srgbClr val="D9D9D9"/>
            </a:solidFill>
            <a:ln w="12700" algn="ctr">
              <a:solidFill>
                <a:srgbClr val="D9D9D9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8.9</a:t>
              </a:r>
              <a:r>
                <a: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  <p:sp>
          <p:nvSpPr>
            <p:cNvPr id="94" name="갈매기형 수장 63">
              <a:extLst>
                <a:ext uri="{FF2B5EF4-FFF2-40B4-BE49-F238E27FC236}">
                  <a16:creationId xmlns:a16="http://schemas.microsoft.com/office/drawing/2014/main" id="{31BB7416-D778-4198-A35C-0E9F1E431853}"/>
                </a:ext>
              </a:extLst>
            </p:cNvPr>
            <p:cNvSpPr/>
            <p:nvPr/>
          </p:nvSpPr>
          <p:spPr bwMode="gray">
            <a:xfrm>
              <a:off x="3561743" y="2441312"/>
              <a:ext cx="238169" cy="150095"/>
            </a:xfrm>
            <a:prstGeom prst="chevron">
              <a:avLst/>
            </a:prstGeom>
            <a:solidFill>
              <a:srgbClr val="C00000"/>
            </a:solidFill>
            <a:ln w="12700" algn="ctr">
              <a:solidFill>
                <a:srgbClr val="C00000"/>
              </a:solidFill>
              <a:prstDash val="solid"/>
              <a:miter lim="800000"/>
              <a:headEnd/>
              <a:tailEnd/>
            </a:ln>
          </p:spPr>
          <p:txBody>
            <a:bodyPr wrap="square" lIns="0" tIns="80648" rIns="0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" name="갈매기형 수장 63">
              <a:extLst>
                <a:ext uri="{FF2B5EF4-FFF2-40B4-BE49-F238E27FC236}">
                  <a16:creationId xmlns:a16="http://schemas.microsoft.com/office/drawing/2014/main" id="{FCB11FE4-B9FD-4E18-8940-4CB5AF0726FA}"/>
                </a:ext>
              </a:extLst>
            </p:cNvPr>
            <p:cNvSpPr/>
            <p:nvPr/>
          </p:nvSpPr>
          <p:spPr bwMode="gray">
            <a:xfrm>
              <a:off x="2899052" y="2441312"/>
              <a:ext cx="671766" cy="150095"/>
            </a:xfrm>
            <a:prstGeom prst="chevron">
              <a:avLst/>
            </a:prstGeom>
            <a:solidFill>
              <a:srgbClr val="F68D2E"/>
            </a:solidFill>
            <a:ln w="12700" algn="ctr">
              <a:solidFill>
                <a:srgbClr val="F68D2E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7" name="오각형 62">
            <a:extLst>
              <a:ext uri="{FF2B5EF4-FFF2-40B4-BE49-F238E27FC236}">
                <a16:creationId xmlns:a16="http://schemas.microsoft.com/office/drawing/2014/main" id="{493A64F5-566B-427F-8AD4-4C77F12CC0D4}"/>
              </a:ext>
            </a:extLst>
          </p:cNvPr>
          <p:cNvSpPr/>
          <p:nvPr/>
        </p:nvSpPr>
        <p:spPr bwMode="gray">
          <a:xfrm>
            <a:off x="1766917" y="2454734"/>
            <a:ext cx="2889601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2034-07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4E96091-2E60-40BD-8F04-453A40A90894}"/>
              </a:ext>
            </a:extLst>
          </p:cNvPr>
          <p:cNvGrpSpPr/>
          <p:nvPr/>
        </p:nvGrpSpPr>
        <p:grpSpPr>
          <a:xfrm>
            <a:off x="1766918" y="2620680"/>
            <a:ext cx="2889600" cy="108000"/>
            <a:chOff x="1973450" y="2922463"/>
            <a:chExt cx="3768726" cy="146853"/>
          </a:xfrm>
        </p:grpSpPr>
        <p:sp>
          <p:nvSpPr>
            <p:cNvPr id="98" name="오각형 62">
              <a:extLst>
                <a:ext uri="{FF2B5EF4-FFF2-40B4-BE49-F238E27FC236}">
                  <a16:creationId xmlns:a16="http://schemas.microsoft.com/office/drawing/2014/main" id="{0F652EC6-E013-4D5A-8538-DF013FE359FD}"/>
                </a:ext>
              </a:extLst>
            </p:cNvPr>
            <p:cNvSpPr/>
            <p:nvPr/>
          </p:nvSpPr>
          <p:spPr bwMode="gray">
            <a:xfrm>
              <a:off x="1973450" y="2922463"/>
              <a:ext cx="2189308" cy="146846"/>
            </a:xfrm>
            <a:prstGeom prst="homePlate">
              <a:avLst/>
            </a:prstGeom>
            <a:solidFill>
              <a:srgbClr val="EAAA00"/>
            </a:solidFill>
            <a:ln w="19050" algn="ctr">
              <a:solidFill>
                <a:srgbClr val="EAAA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2024-12</a:t>
              </a: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9" name="갈매기형 수장 63">
              <a:extLst>
                <a:ext uri="{FF2B5EF4-FFF2-40B4-BE49-F238E27FC236}">
                  <a16:creationId xmlns:a16="http://schemas.microsoft.com/office/drawing/2014/main" id="{4A99A5B8-D52D-4309-8F68-4FF2626D8F03}"/>
                </a:ext>
              </a:extLst>
            </p:cNvPr>
            <p:cNvSpPr/>
            <p:nvPr/>
          </p:nvSpPr>
          <p:spPr bwMode="gray">
            <a:xfrm>
              <a:off x="4162758" y="2922470"/>
              <a:ext cx="1579418" cy="146846"/>
            </a:xfrm>
            <a:prstGeom prst="chevron">
              <a:avLst/>
            </a:prstGeom>
            <a:solidFill>
              <a:srgbClr val="D9D9D9"/>
            </a:solidFill>
            <a:ln w="12700" algn="ctr">
              <a:solidFill>
                <a:srgbClr val="D9D9D9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9.6</a:t>
              </a:r>
              <a:r>
                <a: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</p:grpSp>
      <p:sp>
        <p:nvSpPr>
          <p:cNvPr id="100" name="오각형 62">
            <a:extLst>
              <a:ext uri="{FF2B5EF4-FFF2-40B4-BE49-F238E27FC236}">
                <a16:creationId xmlns:a16="http://schemas.microsoft.com/office/drawing/2014/main" id="{DAF4FD69-B297-49BD-A469-F5F3A78E939D}"/>
              </a:ext>
            </a:extLst>
          </p:cNvPr>
          <p:cNvSpPr/>
          <p:nvPr/>
        </p:nvSpPr>
        <p:spPr bwMode="gray">
          <a:xfrm>
            <a:off x="1766917" y="2850918"/>
            <a:ext cx="2972434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2035-01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9AE0804-9A4A-4FD7-A387-03C78794702E}"/>
              </a:ext>
            </a:extLst>
          </p:cNvPr>
          <p:cNvGrpSpPr/>
          <p:nvPr/>
        </p:nvGrpSpPr>
        <p:grpSpPr>
          <a:xfrm>
            <a:off x="1767451" y="3016288"/>
            <a:ext cx="2972025" cy="108000"/>
            <a:chOff x="1973983" y="3413848"/>
            <a:chExt cx="3889687" cy="153250"/>
          </a:xfrm>
        </p:grpSpPr>
        <p:sp>
          <p:nvSpPr>
            <p:cNvPr id="101" name="오각형 62">
              <a:extLst>
                <a:ext uri="{FF2B5EF4-FFF2-40B4-BE49-F238E27FC236}">
                  <a16:creationId xmlns:a16="http://schemas.microsoft.com/office/drawing/2014/main" id="{6094DAE0-86AB-4F37-AF8A-7E0D9DFEDBB3}"/>
                </a:ext>
              </a:extLst>
            </p:cNvPr>
            <p:cNvSpPr/>
            <p:nvPr/>
          </p:nvSpPr>
          <p:spPr bwMode="gray">
            <a:xfrm>
              <a:off x="1973983" y="3413848"/>
              <a:ext cx="2189308" cy="153241"/>
            </a:xfrm>
            <a:prstGeom prst="homePlate">
              <a:avLst/>
            </a:prstGeom>
            <a:solidFill>
              <a:srgbClr val="EAAA00"/>
            </a:solidFill>
            <a:ln w="19050" algn="ctr">
              <a:solidFill>
                <a:srgbClr val="EAAA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2024-12</a:t>
              </a: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2" name="갈매기형 수장 63">
              <a:extLst>
                <a:ext uri="{FF2B5EF4-FFF2-40B4-BE49-F238E27FC236}">
                  <a16:creationId xmlns:a16="http://schemas.microsoft.com/office/drawing/2014/main" id="{471F5A1A-E5A1-4BF8-9041-3926C7545688}"/>
                </a:ext>
              </a:extLst>
            </p:cNvPr>
            <p:cNvSpPr/>
            <p:nvPr/>
          </p:nvSpPr>
          <p:spPr bwMode="gray">
            <a:xfrm>
              <a:off x="4163290" y="3413857"/>
              <a:ext cx="1700380" cy="153241"/>
            </a:xfrm>
            <a:prstGeom prst="chevron">
              <a:avLst/>
            </a:prstGeom>
            <a:solidFill>
              <a:srgbClr val="D9D9D9"/>
            </a:solidFill>
            <a:ln w="12700" algn="ctr">
              <a:solidFill>
                <a:srgbClr val="D9D9D9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10.0</a:t>
              </a:r>
              <a:r>
                <a: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</p:grpSp>
      <p:sp>
        <p:nvSpPr>
          <p:cNvPr id="103" name="오각형 62">
            <a:extLst>
              <a:ext uri="{FF2B5EF4-FFF2-40B4-BE49-F238E27FC236}">
                <a16:creationId xmlns:a16="http://schemas.microsoft.com/office/drawing/2014/main" id="{DC18A331-05DF-427F-AA0A-E5FD96373221}"/>
              </a:ext>
            </a:extLst>
          </p:cNvPr>
          <p:cNvSpPr/>
          <p:nvPr/>
        </p:nvSpPr>
        <p:spPr bwMode="gray">
          <a:xfrm>
            <a:off x="1766917" y="3646223"/>
            <a:ext cx="2972434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2035-07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오각형 62">
            <a:extLst>
              <a:ext uri="{FF2B5EF4-FFF2-40B4-BE49-F238E27FC236}">
                <a16:creationId xmlns:a16="http://schemas.microsoft.com/office/drawing/2014/main" id="{D7D3E5FB-8169-4222-A14E-95C8CB217D99}"/>
              </a:ext>
            </a:extLst>
          </p:cNvPr>
          <p:cNvSpPr/>
          <p:nvPr/>
        </p:nvSpPr>
        <p:spPr bwMode="gray">
          <a:xfrm>
            <a:off x="2574912" y="4044008"/>
            <a:ext cx="3947745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2052-05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5577FAA-70C0-444F-9E44-3181C0CEE1CF}"/>
              </a:ext>
            </a:extLst>
          </p:cNvPr>
          <p:cNvGrpSpPr/>
          <p:nvPr/>
        </p:nvGrpSpPr>
        <p:grpSpPr>
          <a:xfrm>
            <a:off x="2575364" y="4202684"/>
            <a:ext cx="3947356" cy="108000"/>
            <a:chOff x="1973983" y="4853302"/>
            <a:chExt cx="5430851" cy="133978"/>
          </a:xfrm>
        </p:grpSpPr>
        <p:sp>
          <p:nvSpPr>
            <p:cNvPr id="109" name="오각형 62">
              <a:extLst>
                <a:ext uri="{FF2B5EF4-FFF2-40B4-BE49-F238E27FC236}">
                  <a16:creationId xmlns:a16="http://schemas.microsoft.com/office/drawing/2014/main" id="{D82BF515-7644-4760-8560-6010E79371E3}"/>
                </a:ext>
              </a:extLst>
            </p:cNvPr>
            <p:cNvSpPr/>
            <p:nvPr/>
          </p:nvSpPr>
          <p:spPr bwMode="gray">
            <a:xfrm>
              <a:off x="1973983" y="4853307"/>
              <a:ext cx="3270888" cy="133973"/>
            </a:xfrm>
            <a:prstGeom prst="homePlate">
              <a:avLst/>
            </a:prstGeom>
            <a:solidFill>
              <a:srgbClr val="EAAA00"/>
            </a:solidFill>
            <a:ln w="19050" algn="ctr">
              <a:solidFill>
                <a:srgbClr val="EAAA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2037-05</a:t>
              </a: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0" name="갈매기형 수장 63">
              <a:extLst>
                <a:ext uri="{FF2B5EF4-FFF2-40B4-BE49-F238E27FC236}">
                  <a16:creationId xmlns:a16="http://schemas.microsoft.com/office/drawing/2014/main" id="{3F016761-88FB-47EC-A9DA-8D2F054C0335}"/>
                </a:ext>
              </a:extLst>
            </p:cNvPr>
            <p:cNvSpPr/>
            <p:nvPr/>
          </p:nvSpPr>
          <p:spPr bwMode="gray">
            <a:xfrm>
              <a:off x="5244871" y="4853302"/>
              <a:ext cx="2159963" cy="133973"/>
            </a:xfrm>
            <a:prstGeom prst="chevron">
              <a:avLst/>
            </a:prstGeom>
            <a:solidFill>
              <a:srgbClr val="D9D9D9"/>
            </a:solidFill>
            <a:ln w="12700" algn="ctr">
              <a:solidFill>
                <a:srgbClr val="D9D9D9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14.9</a:t>
              </a:r>
              <a:r>
                <a: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</p:grpSp>
      <p:sp>
        <p:nvSpPr>
          <p:cNvPr id="111" name="오각형 62">
            <a:extLst>
              <a:ext uri="{FF2B5EF4-FFF2-40B4-BE49-F238E27FC236}">
                <a16:creationId xmlns:a16="http://schemas.microsoft.com/office/drawing/2014/main" id="{986E2B58-BC12-4F68-A700-E873C8BA8C87}"/>
              </a:ext>
            </a:extLst>
          </p:cNvPr>
          <p:cNvSpPr/>
          <p:nvPr/>
        </p:nvSpPr>
        <p:spPr bwMode="gray">
          <a:xfrm>
            <a:off x="1766917" y="3241229"/>
            <a:ext cx="2972434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2035-03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FEAE680-8421-4173-A968-C891E20F5236}"/>
              </a:ext>
            </a:extLst>
          </p:cNvPr>
          <p:cNvGrpSpPr/>
          <p:nvPr/>
        </p:nvGrpSpPr>
        <p:grpSpPr>
          <a:xfrm>
            <a:off x="1767451" y="3406904"/>
            <a:ext cx="2972025" cy="108000"/>
            <a:chOff x="1973983" y="3875563"/>
            <a:chExt cx="3889687" cy="138477"/>
          </a:xfrm>
        </p:grpSpPr>
        <p:sp>
          <p:nvSpPr>
            <p:cNvPr id="112" name="오각형 62">
              <a:extLst>
                <a:ext uri="{FF2B5EF4-FFF2-40B4-BE49-F238E27FC236}">
                  <a16:creationId xmlns:a16="http://schemas.microsoft.com/office/drawing/2014/main" id="{2A46F474-03C6-4AE4-A3BB-3D0597EECC3A}"/>
                </a:ext>
              </a:extLst>
            </p:cNvPr>
            <p:cNvSpPr/>
            <p:nvPr/>
          </p:nvSpPr>
          <p:spPr bwMode="gray">
            <a:xfrm>
              <a:off x="1973983" y="3875563"/>
              <a:ext cx="2189308" cy="138473"/>
            </a:xfrm>
            <a:prstGeom prst="homePlate">
              <a:avLst/>
            </a:prstGeom>
            <a:solidFill>
              <a:srgbClr val="EAAA00"/>
            </a:solidFill>
            <a:ln w="19050" algn="ctr">
              <a:solidFill>
                <a:srgbClr val="EAAA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2024-12</a:t>
              </a: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3" name="갈매기형 수장 63">
              <a:extLst>
                <a:ext uri="{FF2B5EF4-FFF2-40B4-BE49-F238E27FC236}">
                  <a16:creationId xmlns:a16="http://schemas.microsoft.com/office/drawing/2014/main" id="{11FBF0FC-C3E2-4DF5-8B89-53A98F64F247}"/>
                </a:ext>
              </a:extLst>
            </p:cNvPr>
            <p:cNvSpPr/>
            <p:nvPr/>
          </p:nvSpPr>
          <p:spPr bwMode="gray">
            <a:xfrm>
              <a:off x="4163290" y="3875567"/>
              <a:ext cx="1700380" cy="138473"/>
            </a:xfrm>
            <a:prstGeom prst="chevron">
              <a:avLst/>
            </a:prstGeom>
            <a:solidFill>
              <a:srgbClr val="D9D9D9"/>
            </a:solidFill>
            <a:ln w="12700" algn="ctr">
              <a:solidFill>
                <a:srgbClr val="D9D9D9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10.3</a:t>
              </a:r>
              <a:r>
                <a: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</p:grpSp>
      <p:sp>
        <p:nvSpPr>
          <p:cNvPr id="116" name="오각형 62">
            <a:extLst>
              <a:ext uri="{FF2B5EF4-FFF2-40B4-BE49-F238E27FC236}">
                <a16:creationId xmlns:a16="http://schemas.microsoft.com/office/drawing/2014/main" id="{D1E7C082-8498-4311-9D0F-2DCFC0A90662}"/>
              </a:ext>
            </a:extLst>
          </p:cNvPr>
          <p:cNvSpPr/>
          <p:nvPr/>
        </p:nvSpPr>
        <p:spPr bwMode="gray">
          <a:xfrm>
            <a:off x="2574912" y="4430334"/>
            <a:ext cx="3947745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2052-06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83C7111-C737-49EA-9225-4D97A5CB894A}"/>
              </a:ext>
            </a:extLst>
          </p:cNvPr>
          <p:cNvGrpSpPr/>
          <p:nvPr/>
        </p:nvGrpSpPr>
        <p:grpSpPr>
          <a:xfrm>
            <a:off x="2575363" y="4588469"/>
            <a:ext cx="3947357" cy="108000"/>
            <a:chOff x="1973982" y="5323688"/>
            <a:chExt cx="5430852" cy="143669"/>
          </a:xfrm>
        </p:grpSpPr>
        <p:sp>
          <p:nvSpPr>
            <p:cNvPr id="117" name="오각형 62">
              <a:extLst>
                <a:ext uri="{FF2B5EF4-FFF2-40B4-BE49-F238E27FC236}">
                  <a16:creationId xmlns:a16="http://schemas.microsoft.com/office/drawing/2014/main" id="{40857DDE-601F-497D-AF91-B7BD716AF937}"/>
                </a:ext>
              </a:extLst>
            </p:cNvPr>
            <p:cNvSpPr/>
            <p:nvPr/>
          </p:nvSpPr>
          <p:spPr bwMode="gray">
            <a:xfrm>
              <a:off x="1973982" y="5323688"/>
              <a:ext cx="3270888" cy="143665"/>
            </a:xfrm>
            <a:prstGeom prst="homePlate">
              <a:avLst/>
            </a:prstGeom>
            <a:solidFill>
              <a:srgbClr val="EAAA00"/>
            </a:solidFill>
            <a:ln w="19050" algn="ctr">
              <a:solidFill>
                <a:srgbClr val="EAAA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2037-06</a:t>
              </a: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8" name="갈매기형 수장 63">
              <a:extLst>
                <a:ext uri="{FF2B5EF4-FFF2-40B4-BE49-F238E27FC236}">
                  <a16:creationId xmlns:a16="http://schemas.microsoft.com/office/drawing/2014/main" id="{05CFE3FA-C51B-4CD2-86B8-C88194DE639A}"/>
                </a:ext>
              </a:extLst>
            </p:cNvPr>
            <p:cNvSpPr/>
            <p:nvPr/>
          </p:nvSpPr>
          <p:spPr bwMode="gray">
            <a:xfrm>
              <a:off x="5244870" y="5323692"/>
              <a:ext cx="2159964" cy="143665"/>
            </a:xfrm>
            <a:prstGeom prst="chevron">
              <a:avLst/>
            </a:prstGeom>
            <a:solidFill>
              <a:srgbClr val="D9D9D9"/>
            </a:solidFill>
            <a:ln w="12700" algn="ctr">
              <a:solidFill>
                <a:srgbClr val="D9D9D9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15.0</a:t>
              </a:r>
              <a:r>
                <a: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6524B2-7918-45D3-9499-29734A8B4C93}"/>
              </a:ext>
            </a:extLst>
          </p:cNvPr>
          <p:cNvGrpSpPr/>
          <p:nvPr/>
        </p:nvGrpSpPr>
        <p:grpSpPr>
          <a:xfrm>
            <a:off x="7084179" y="454719"/>
            <a:ext cx="2515771" cy="634021"/>
            <a:chOff x="7135331" y="409961"/>
            <a:chExt cx="2515771" cy="634021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C1FA44B-BDD1-4FC6-9066-75B26FF34093}"/>
                </a:ext>
              </a:extLst>
            </p:cNvPr>
            <p:cNvSpPr txBox="1"/>
            <p:nvPr/>
          </p:nvSpPr>
          <p:spPr>
            <a:xfrm>
              <a:off x="7553553" y="727910"/>
              <a:ext cx="947504" cy="11144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ko-KR" altLang="en-US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운송 계약기간</a:t>
              </a:r>
              <a:endParaRPr lang="en-US" altLang="ko-KR" sz="700" b="1">
                <a:solidFill>
                  <a:prstClr val="black"/>
                </a:solidFill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F0266D5-9F25-45E3-8C45-C51A154A8E13}"/>
                </a:ext>
              </a:extLst>
            </p:cNvPr>
            <p:cNvSpPr txBox="1"/>
            <p:nvPr/>
          </p:nvSpPr>
          <p:spPr>
            <a:xfrm>
              <a:off x="7553551" y="588603"/>
              <a:ext cx="1091669" cy="11144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ko-KR" altLang="en-US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선박 내용연수</a:t>
              </a:r>
              <a:endParaRPr lang="en-US" altLang="ko-KR" sz="700" b="1">
                <a:solidFill>
                  <a:prstClr val="black"/>
                </a:solidFill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DF66472B-978D-44FC-9D31-BAC28960626C}"/>
                </a:ext>
              </a:extLst>
            </p:cNvPr>
            <p:cNvSpPr/>
            <p:nvPr/>
          </p:nvSpPr>
          <p:spPr bwMode="gray">
            <a:xfrm>
              <a:off x="7223012" y="606766"/>
              <a:ext cx="254960" cy="75115"/>
            </a:xfrm>
            <a:prstGeom prst="rect">
              <a:avLst/>
            </a:prstGeom>
            <a:solidFill>
              <a:srgbClr val="0091DA"/>
            </a:solidFill>
            <a:ln w="19050" algn="ctr">
              <a:solidFill>
                <a:srgbClr val="0091DA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 b="1">
                <a:solidFill>
                  <a:prstClr val="white"/>
                </a:solidFill>
                <a:latin typeface="Verdana"/>
                <a:ea typeface="나눔고딕"/>
              </a:endParaRP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C6859964-7E12-43FC-9B3E-D4A126862DB5}"/>
                </a:ext>
              </a:extLst>
            </p:cNvPr>
            <p:cNvSpPr/>
            <p:nvPr/>
          </p:nvSpPr>
          <p:spPr bwMode="gray">
            <a:xfrm>
              <a:off x="7135331" y="490848"/>
              <a:ext cx="2327507" cy="553134"/>
            </a:xfrm>
            <a:prstGeom prst="rect">
              <a:avLst/>
            </a:prstGeom>
            <a:noFill/>
            <a:ln w="9525" algn="ctr">
              <a:solidFill>
                <a:srgbClr val="00338D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 b="1">
                <a:solidFill>
                  <a:prstClr val="white"/>
                </a:solidFill>
                <a:latin typeface="Verdana"/>
                <a:ea typeface="나눔고딕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99713DF-3CC7-4CFF-BCC9-B6FD398A8AD3}"/>
                </a:ext>
              </a:extLst>
            </p:cNvPr>
            <p:cNvSpPr txBox="1"/>
            <p:nvPr/>
          </p:nvSpPr>
          <p:spPr>
            <a:xfrm>
              <a:off x="7183071" y="409961"/>
              <a:ext cx="556853" cy="12535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338D"/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marL="1" lvl="1" algn="ctr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800" b="1">
                  <a:solidFill>
                    <a:prstClr val="black"/>
                  </a:solidFill>
                  <a:latin typeface="+mn-ea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6C93D16B-2EAD-4DF1-A746-901CE53CA000}"/>
                </a:ext>
              </a:extLst>
            </p:cNvPr>
            <p:cNvSpPr/>
            <p:nvPr/>
          </p:nvSpPr>
          <p:spPr bwMode="gray">
            <a:xfrm>
              <a:off x="7223016" y="746073"/>
              <a:ext cx="254960" cy="75115"/>
            </a:xfrm>
            <a:prstGeom prst="rect">
              <a:avLst/>
            </a:prstGeom>
            <a:solidFill>
              <a:srgbClr val="EAAA00"/>
            </a:solidFill>
            <a:ln w="19050" algn="ctr">
              <a:solidFill>
                <a:srgbClr val="EAAA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 b="1">
                <a:solidFill>
                  <a:prstClr val="white"/>
                </a:solidFill>
                <a:latin typeface="Verdana"/>
                <a:ea typeface="나눔고딕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D304A8A5-5AB7-4E20-9923-357FC58FA0FE}"/>
                </a:ext>
              </a:extLst>
            </p:cNvPr>
            <p:cNvSpPr txBox="1"/>
            <p:nvPr/>
          </p:nvSpPr>
          <p:spPr>
            <a:xfrm>
              <a:off x="8559435" y="727910"/>
              <a:ext cx="947504" cy="11144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(</a:t>
              </a:r>
              <a:r>
                <a:rPr lang="ko-KR" altLang="en-US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예상</a:t>
              </a:r>
              <a:r>
                <a:rPr lang="en-US" altLang="ko-KR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) </a:t>
              </a:r>
              <a:r>
                <a:rPr lang="ko-KR" altLang="en-US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연장 계약기간</a:t>
              </a:r>
              <a:endParaRPr lang="en-US" altLang="ko-KR" sz="700" b="1">
                <a:solidFill>
                  <a:prstClr val="black"/>
                </a:solidFill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B2E28D30-C63E-4514-A8F4-B3473780E392}"/>
                </a:ext>
              </a:extLst>
            </p:cNvPr>
            <p:cNvSpPr txBox="1"/>
            <p:nvPr/>
          </p:nvSpPr>
          <p:spPr>
            <a:xfrm>
              <a:off x="8559433" y="588603"/>
              <a:ext cx="1091669" cy="11144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en-US" altLang="ko-KR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(</a:t>
              </a:r>
              <a:r>
                <a:rPr lang="ko-KR" altLang="en-US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실제</a:t>
              </a:r>
              <a:r>
                <a:rPr lang="en-US" altLang="ko-KR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) </a:t>
              </a:r>
              <a:r>
                <a:rPr lang="ko-KR" altLang="en-US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연장 계약기간</a:t>
              </a:r>
              <a:endParaRPr lang="en-US" altLang="ko-KR" sz="700" b="1">
                <a:solidFill>
                  <a:prstClr val="black"/>
                </a:solidFill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BB38AFC0-506D-4C84-B363-928872A55875}"/>
                </a:ext>
              </a:extLst>
            </p:cNvPr>
            <p:cNvSpPr/>
            <p:nvPr/>
          </p:nvSpPr>
          <p:spPr bwMode="gray">
            <a:xfrm>
              <a:off x="8228894" y="606766"/>
              <a:ext cx="254960" cy="75115"/>
            </a:xfrm>
            <a:prstGeom prst="rect">
              <a:avLst/>
            </a:prstGeom>
            <a:solidFill>
              <a:srgbClr val="F68D2E"/>
            </a:solidFill>
            <a:ln w="19050" algn="ctr">
              <a:solidFill>
                <a:srgbClr val="F68D2E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 b="1">
                <a:solidFill>
                  <a:prstClr val="white"/>
                </a:solidFill>
                <a:latin typeface="Verdana"/>
                <a:ea typeface="나눔고딕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80D747E5-8371-4860-98E4-F43295DB829C}"/>
                </a:ext>
              </a:extLst>
            </p:cNvPr>
            <p:cNvSpPr/>
            <p:nvPr/>
          </p:nvSpPr>
          <p:spPr bwMode="gray">
            <a:xfrm>
              <a:off x="8228898" y="746073"/>
              <a:ext cx="254960" cy="75115"/>
            </a:xfrm>
            <a:prstGeom prst="rect">
              <a:avLst/>
            </a:prstGeom>
            <a:solidFill>
              <a:srgbClr val="D9D9D9"/>
            </a:solidFill>
            <a:ln w="19050" algn="ctr">
              <a:solidFill>
                <a:srgbClr val="D9D9D9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 b="1">
                <a:solidFill>
                  <a:prstClr val="white"/>
                </a:solidFill>
                <a:latin typeface="Verdana"/>
                <a:ea typeface="나눔고딕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EE3086D-CCD9-4AB9-9EF6-62C49EEA886C}"/>
                </a:ext>
              </a:extLst>
            </p:cNvPr>
            <p:cNvSpPr txBox="1"/>
            <p:nvPr/>
          </p:nvSpPr>
          <p:spPr>
            <a:xfrm>
              <a:off x="7553553" y="875923"/>
              <a:ext cx="947504" cy="11144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1" lvl="1" defTabSz="163460" latinLnBrk="1">
                <a:lnSpc>
                  <a:spcPct val="110000"/>
                </a:lnSpc>
                <a:spcBef>
                  <a:spcPts val="272"/>
                </a:spcBef>
                <a:spcAft>
                  <a:spcPts val="272"/>
                </a:spcAft>
                <a:defRPr/>
              </a:pPr>
              <a:r>
                <a:rPr lang="ko-KR" altLang="en-US" sz="700" b="1">
                  <a:solidFill>
                    <a:prstClr val="black"/>
                  </a:solidFill>
                  <a:ea typeface="나눔고딕"/>
                  <a:cs typeface="Arial" panose="020B0604020202020204" pitchFamily="34" charset="0"/>
                </a:rPr>
                <a:t>계약 구조 변경</a:t>
              </a:r>
              <a:endParaRPr lang="en-US" altLang="ko-KR" sz="700" b="1">
                <a:solidFill>
                  <a:prstClr val="black"/>
                </a:solidFill>
                <a:ea typeface="나눔고딕"/>
                <a:cs typeface="Arial" panose="020B0604020202020204" pitchFamily="34" charset="0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3A518802-DE9E-4B6B-B5C9-4915CA8BC757}"/>
                </a:ext>
              </a:extLst>
            </p:cNvPr>
            <p:cNvSpPr/>
            <p:nvPr/>
          </p:nvSpPr>
          <p:spPr bwMode="gray">
            <a:xfrm>
              <a:off x="7223016" y="894086"/>
              <a:ext cx="254960" cy="75115"/>
            </a:xfrm>
            <a:prstGeom prst="rect">
              <a:avLst/>
            </a:prstGeom>
            <a:solidFill>
              <a:srgbClr val="C00000"/>
            </a:solidFill>
            <a:ln w="19050" algn="ctr">
              <a:solidFill>
                <a:srgbClr val="C000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ctr" defTabSz="714403">
                <a:lnSpc>
                  <a:spcPct val="106000"/>
                </a:lnSpc>
                <a:defRPr/>
              </a:pPr>
              <a:endParaRPr lang="ko-KR" altLang="en-US" sz="1452" b="1">
                <a:solidFill>
                  <a:prstClr val="white"/>
                </a:solidFill>
                <a:latin typeface="Verdana"/>
                <a:ea typeface="나눔고딕"/>
              </a:endParaRPr>
            </a:p>
          </p:txBody>
        </p:sp>
      </p:grpSp>
      <p:sp>
        <p:nvSpPr>
          <p:cNvPr id="123" name="오각형 62">
            <a:extLst>
              <a:ext uri="{FF2B5EF4-FFF2-40B4-BE49-F238E27FC236}">
                <a16:creationId xmlns:a16="http://schemas.microsoft.com/office/drawing/2014/main" id="{BADFC1D4-61A9-4AF0-B190-57D9427883F2}"/>
              </a:ext>
            </a:extLst>
          </p:cNvPr>
          <p:cNvSpPr/>
          <p:nvPr/>
        </p:nvSpPr>
        <p:spPr bwMode="gray">
          <a:xfrm>
            <a:off x="2949073" y="5621456"/>
            <a:ext cx="2968023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2045-09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95F18207-8442-424F-9D97-0CA614D00711}"/>
              </a:ext>
            </a:extLst>
          </p:cNvPr>
          <p:cNvGrpSpPr/>
          <p:nvPr/>
        </p:nvGrpSpPr>
        <p:grpSpPr>
          <a:xfrm>
            <a:off x="2949072" y="5780409"/>
            <a:ext cx="2968023" cy="108000"/>
            <a:chOff x="1973980" y="5329034"/>
            <a:chExt cx="5430853" cy="149928"/>
          </a:xfrm>
        </p:grpSpPr>
        <p:sp>
          <p:nvSpPr>
            <p:cNvPr id="125" name="오각형 62">
              <a:extLst>
                <a:ext uri="{FF2B5EF4-FFF2-40B4-BE49-F238E27FC236}">
                  <a16:creationId xmlns:a16="http://schemas.microsoft.com/office/drawing/2014/main" id="{03649F5D-3676-4210-A43F-491DBB2A276A}"/>
                </a:ext>
              </a:extLst>
            </p:cNvPr>
            <p:cNvSpPr/>
            <p:nvPr/>
          </p:nvSpPr>
          <p:spPr bwMode="gray">
            <a:xfrm>
              <a:off x="1973980" y="5329040"/>
              <a:ext cx="1422366" cy="149922"/>
            </a:xfrm>
            <a:prstGeom prst="homePlate">
              <a:avLst/>
            </a:prstGeom>
            <a:solidFill>
              <a:srgbClr val="EAAA00"/>
            </a:solidFill>
            <a:ln w="19050" algn="ctr">
              <a:solidFill>
                <a:srgbClr val="EAAA00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2027-09</a:t>
              </a: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6" name="갈매기형 수장 63">
              <a:extLst>
                <a:ext uri="{FF2B5EF4-FFF2-40B4-BE49-F238E27FC236}">
                  <a16:creationId xmlns:a16="http://schemas.microsoft.com/office/drawing/2014/main" id="{69949198-A4C4-4649-AF94-6EC284C6C8CC}"/>
                </a:ext>
              </a:extLst>
            </p:cNvPr>
            <p:cNvSpPr/>
            <p:nvPr/>
          </p:nvSpPr>
          <p:spPr bwMode="gray">
            <a:xfrm>
              <a:off x="3396346" y="5329034"/>
              <a:ext cx="4008487" cy="149922"/>
            </a:xfrm>
            <a:prstGeom prst="chevron">
              <a:avLst/>
            </a:prstGeom>
            <a:solidFill>
              <a:srgbClr val="D9D9D9"/>
            </a:solidFill>
            <a:ln w="12700" algn="ctr">
              <a:solidFill>
                <a:srgbClr val="D9D9D9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r>
                <a: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F4746BB-794C-4612-91B3-1C5301B6095C}"/>
              </a:ext>
            </a:extLst>
          </p:cNvPr>
          <p:cNvGrpSpPr/>
          <p:nvPr/>
        </p:nvGrpSpPr>
        <p:grpSpPr>
          <a:xfrm>
            <a:off x="2367802" y="1797502"/>
            <a:ext cx="1703750" cy="108016"/>
            <a:chOff x="2481029" y="1961003"/>
            <a:chExt cx="1723799" cy="147621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D79F70-6052-4A14-A011-65E62B703139}"/>
                </a:ext>
              </a:extLst>
            </p:cNvPr>
            <p:cNvGrpSpPr/>
            <p:nvPr/>
          </p:nvGrpSpPr>
          <p:grpSpPr>
            <a:xfrm>
              <a:off x="2481029" y="1961003"/>
              <a:ext cx="1712851" cy="147621"/>
              <a:chOff x="1973450" y="1961095"/>
              <a:chExt cx="2979550" cy="151722"/>
            </a:xfrm>
          </p:grpSpPr>
          <p:sp>
            <p:nvSpPr>
              <p:cNvPr id="86" name="오각형 62">
                <a:extLst>
                  <a:ext uri="{FF2B5EF4-FFF2-40B4-BE49-F238E27FC236}">
                    <a16:creationId xmlns:a16="http://schemas.microsoft.com/office/drawing/2014/main" id="{E7057CE3-34A0-494A-AF3D-998FA691F36C}"/>
                  </a:ext>
                </a:extLst>
              </p:cNvPr>
              <p:cNvSpPr/>
              <p:nvPr/>
            </p:nvSpPr>
            <p:spPr bwMode="gray">
              <a:xfrm>
                <a:off x="1973450" y="1961095"/>
                <a:ext cx="2343834" cy="151699"/>
              </a:xfrm>
              <a:prstGeom prst="homePlate">
                <a:avLst/>
              </a:prstGeom>
              <a:solidFill>
                <a:srgbClr val="EAAA00"/>
              </a:solidFill>
              <a:ln w="19050" algn="ctr">
                <a:solidFill>
                  <a:srgbClr val="EAAA00"/>
                </a:solidFill>
                <a:miter lim="800000"/>
                <a:headEnd/>
                <a:tailEnd/>
              </a:ln>
            </p:spPr>
            <p:txBody>
              <a:bodyPr wrap="square" lIns="80648" tIns="80648" rIns="80648" bIns="80648" rtlCol="0" anchor="ctr"/>
              <a:lstStyle/>
              <a:p>
                <a:pPr algn="r" defTabSz="714403">
                  <a:lnSpc>
                    <a:spcPct val="106000"/>
                  </a:lnSpc>
                  <a:defRPr/>
                </a:pPr>
                <a:r>
                  <a:rPr lang="en-US" altLang="ko-KR" sz="700" b="1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2027-12</a:t>
                </a:r>
                <a:endPara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7" name="갈매기형 수장 63">
                <a:extLst>
                  <a:ext uri="{FF2B5EF4-FFF2-40B4-BE49-F238E27FC236}">
                    <a16:creationId xmlns:a16="http://schemas.microsoft.com/office/drawing/2014/main" id="{E9DC82DF-5B88-4895-9604-331E401CBC2E}"/>
                  </a:ext>
                </a:extLst>
              </p:cNvPr>
              <p:cNvSpPr/>
              <p:nvPr/>
            </p:nvSpPr>
            <p:spPr bwMode="gray">
              <a:xfrm>
                <a:off x="4317284" y="1961117"/>
                <a:ext cx="635716" cy="151700"/>
              </a:xfrm>
              <a:prstGeom prst="chevron">
                <a:avLst/>
              </a:prstGeom>
              <a:solidFill>
                <a:srgbClr val="D9D9D9"/>
              </a:solidFill>
              <a:ln w="12700" algn="ctr">
                <a:solidFill>
                  <a:srgbClr val="D9D9D9"/>
                </a:solidFill>
                <a:prstDash val="solid"/>
                <a:miter lim="800000"/>
                <a:headEnd/>
                <a:tailEnd/>
              </a:ln>
            </p:spPr>
            <p:txBody>
              <a:bodyPr wrap="square" lIns="80648" tIns="80648" rIns="80648" bIns="80648" rtlCol="0" anchor="ctr"/>
              <a:lstStyle/>
              <a:p>
                <a:pPr algn="r" defTabSz="714403">
                  <a:lnSpc>
                    <a:spcPct val="106000"/>
                  </a:lnSpc>
                  <a:defRPr/>
                </a:pPr>
                <a:endPara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FC23108-352F-4735-84D9-70304B90FDBF}"/>
                </a:ext>
              </a:extLst>
            </p:cNvPr>
            <p:cNvSpPr txBox="1"/>
            <p:nvPr/>
          </p:nvSpPr>
          <p:spPr>
            <a:xfrm>
              <a:off x="3839375" y="1966775"/>
              <a:ext cx="365453" cy="136109"/>
            </a:xfrm>
            <a:prstGeom prst="rect">
              <a:avLst/>
            </a:prstGeom>
            <a:noFill/>
          </p:spPr>
          <p:txBody>
            <a:bodyPr wrap="square" lIns="54610" tIns="54610" rIns="54610" bIns="54610" rtlCol="0" anchor="ctr">
              <a:no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ko-KR" sz="700" b="1">
                  <a:latin typeface="Arial" panose="020B0604020202020204" pitchFamily="34" charset="0"/>
                  <a:cs typeface="Arial" panose="020B0604020202020204" pitchFamily="34" charset="0"/>
                </a:rPr>
                <a:t>1.5</a:t>
              </a:r>
              <a:r>
                <a:rPr lang="ko-KR" altLang="en-US" sz="700" b="1"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</p:grpSp>
      <p:sp>
        <p:nvSpPr>
          <p:cNvPr id="67" name="오각형 62">
            <a:extLst>
              <a:ext uri="{FF2B5EF4-FFF2-40B4-BE49-F238E27FC236}">
                <a16:creationId xmlns:a16="http://schemas.microsoft.com/office/drawing/2014/main" id="{45279011-D958-4585-8DEF-29A528887704}"/>
              </a:ext>
            </a:extLst>
          </p:cNvPr>
          <p:cNvSpPr/>
          <p:nvPr/>
        </p:nvSpPr>
        <p:spPr bwMode="gray">
          <a:xfrm>
            <a:off x="1766917" y="4833425"/>
            <a:ext cx="2321987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2029-12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62DBC8F0-FF4D-4BE2-9E99-B402B6E268E8}"/>
              </a:ext>
            </a:extLst>
          </p:cNvPr>
          <p:cNvGrpSpPr/>
          <p:nvPr/>
        </p:nvGrpSpPr>
        <p:grpSpPr>
          <a:xfrm>
            <a:off x="1766918" y="4985087"/>
            <a:ext cx="2321986" cy="109809"/>
            <a:chOff x="1973450" y="2438801"/>
            <a:chExt cx="2922586" cy="152611"/>
          </a:xfrm>
        </p:grpSpPr>
        <p:sp>
          <p:nvSpPr>
            <p:cNvPr id="69" name="오각형 62">
              <a:extLst>
                <a:ext uri="{FF2B5EF4-FFF2-40B4-BE49-F238E27FC236}">
                  <a16:creationId xmlns:a16="http://schemas.microsoft.com/office/drawing/2014/main" id="{F027D413-C3F2-461C-A511-14E61DD12D8D}"/>
                </a:ext>
              </a:extLst>
            </p:cNvPr>
            <p:cNvSpPr/>
            <p:nvPr/>
          </p:nvSpPr>
          <p:spPr bwMode="gray">
            <a:xfrm>
              <a:off x="1973450" y="2441315"/>
              <a:ext cx="1646163" cy="150097"/>
            </a:xfrm>
            <a:prstGeom prst="homePlate">
              <a:avLst/>
            </a:prstGeom>
            <a:solidFill>
              <a:srgbClr val="F68D2E"/>
            </a:solidFill>
            <a:ln w="19050" algn="ctr">
              <a:solidFill>
                <a:srgbClr val="F68D2E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갈매기형 수장 63">
              <a:extLst>
                <a:ext uri="{FF2B5EF4-FFF2-40B4-BE49-F238E27FC236}">
                  <a16:creationId xmlns:a16="http://schemas.microsoft.com/office/drawing/2014/main" id="{BBE1D1FC-8A15-44B6-8191-FE43F24627F9}"/>
                </a:ext>
              </a:extLst>
            </p:cNvPr>
            <p:cNvSpPr/>
            <p:nvPr/>
          </p:nvSpPr>
          <p:spPr bwMode="gray">
            <a:xfrm>
              <a:off x="3801141" y="2438801"/>
              <a:ext cx="1094895" cy="150097"/>
            </a:xfrm>
            <a:prstGeom prst="chevron">
              <a:avLst/>
            </a:prstGeom>
            <a:solidFill>
              <a:srgbClr val="D9D9D9"/>
            </a:solidFill>
            <a:ln w="12700" algn="ctr">
              <a:solidFill>
                <a:srgbClr val="D9D9D9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8.9</a:t>
              </a:r>
              <a:r>
                <a: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  <p:sp>
          <p:nvSpPr>
            <p:cNvPr id="83" name="갈매기형 수장 63">
              <a:extLst>
                <a:ext uri="{FF2B5EF4-FFF2-40B4-BE49-F238E27FC236}">
                  <a16:creationId xmlns:a16="http://schemas.microsoft.com/office/drawing/2014/main" id="{897D039B-8CB2-4EB2-ADED-6DA4C0FD3928}"/>
                </a:ext>
              </a:extLst>
            </p:cNvPr>
            <p:cNvSpPr/>
            <p:nvPr/>
          </p:nvSpPr>
          <p:spPr bwMode="gray">
            <a:xfrm>
              <a:off x="3619613" y="2441312"/>
              <a:ext cx="187689" cy="150095"/>
            </a:xfrm>
            <a:prstGeom prst="chevron">
              <a:avLst/>
            </a:prstGeom>
            <a:solidFill>
              <a:srgbClr val="C00000"/>
            </a:solidFill>
            <a:ln w="12700" algn="ctr">
              <a:solidFill>
                <a:srgbClr val="C00000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2" name="오각형 62">
            <a:extLst>
              <a:ext uri="{FF2B5EF4-FFF2-40B4-BE49-F238E27FC236}">
                <a16:creationId xmlns:a16="http://schemas.microsoft.com/office/drawing/2014/main" id="{A3E37C45-7ADC-4804-A158-3CFE2D152D32}"/>
              </a:ext>
            </a:extLst>
          </p:cNvPr>
          <p:cNvSpPr/>
          <p:nvPr/>
        </p:nvSpPr>
        <p:spPr bwMode="gray">
          <a:xfrm>
            <a:off x="1766917" y="5225429"/>
            <a:ext cx="2321987" cy="108000"/>
          </a:xfrm>
          <a:prstGeom prst="homePlate">
            <a:avLst/>
          </a:prstGeom>
          <a:solidFill>
            <a:srgbClr val="0091DA"/>
          </a:solidFill>
          <a:ln w="19050" algn="ctr">
            <a:solidFill>
              <a:srgbClr val="0091DA"/>
            </a:solidFill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r>
              <a:rPr lang="en-US" altLang="ko-KR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2029-12</a:t>
            </a: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C1081326-21E6-4AC5-935A-5C8F10F8E29C}"/>
              </a:ext>
            </a:extLst>
          </p:cNvPr>
          <p:cNvGrpSpPr/>
          <p:nvPr/>
        </p:nvGrpSpPr>
        <p:grpSpPr>
          <a:xfrm>
            <a:off x="1766918" y="5377091"/>
            <a:ext cx="2321986" cy="109809"/>
            <a:chOff x="1973450" y="2438801"/>
            <a:chExt cx="2922586" cy="152611"/>
          </a:xfrm>
        </p:grpSpPr>
        <p:sp>
          <p:nvSpPr>
            <p:cNvPr id="74" name="오각형 62">
              <a:extLst>
                <a:ext uri="{FF2B5EF4-FFF2-40B4-BE49-F238E27FC236}">
                  <a16:creationId xmlns:a16="http://schemas.microsoft.com/office/drawing/2014/main" id="{E083B211-8884-4B78-B0AD-1CD4B83A53A6}"/>
                </a:ext>
              </a:extLst>
            </p:cNvPr>
            <p:cNvSpPr/>
            <p:nvPr/>
          </p:nvSpPr>
          <p:spPr bwMode="gray">
            <a:xfrm>
              <a:off x="1973450" y="2441315"/>
              <a:ext cx="1646163" cy="150097"/>
            </a:xfrm>
            <a:prstGeom prst="homePlate">
              <a:avLst/>
            </a:prstGeom>
            <a:solidFill>
              <a:srgbClr val="F68D2E"/>
            </a:solidFill>
            <a:ln w="19050" algn="ctr">
              <a:solidFill>
                <a:srgbClr val="F68D2E"/>
              </a:solidFill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갈매기형 수장 63">
              <a:extLst>
                <a:ext uri="{FF2B5EF4-FFF2-40B4-BE49-F238E27FC236}">
                  <a16:creationId xmlns:a16="http://schemas.microsoft.com/office/drawing/2014/main" id="{D75B1604-F34F-4204-B3AF-59462DD29CF4}"/>
                </a:ext>
              </a:extLst>
            </p:cNvPr>
            <p:cNvSpPr/>
            <p:nvPr/>
          </p:nvSpPr>
          <p:spPr bwMode="gray">
            <a:xfrm>
              <a:off x="3801141" y="2438801"/>
              <a:ext cx="1094895" cy="150097"/>
            </a:xfrm>
            <a:prstGeom prst="chevron">
              <a:avLst/>
            </a:prstGeom>
            <a:solidFill>
              <a:srgbClr val="D9D9D9"/>
            </a:solidFill>
            <a:ln w="12700" algn="ctr">
              <a:solidFill>
                <a:srgbClr val="D9D9D9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r>
                <a:rPr lang="en-US" altLang="ko-KR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8.9</a:t>
              </a:r>
              <a:r>
                <a:rPr lang="ko-KR" altLang="en-US" sz="700" b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년</a:t>
              </a:r>
            </a:p>
          </p:txBody>
        </p:sp>
        <p:sp>
          <p:nvSpPr>
            <p:cNvPr id="91" name="갈매기형 수장 63">
              <a:extLst>
                <a:ext uri="{FF2B5EF4-FFF2-40B4-BE49-F238E27FC236}">
                  <a16:creationId xmlns:a16="http://schemas.microsoft.com/office/drawing/2014/main" id="{769B4DD1-DDDF-4130-BC7E-86724F05F71D}"/>
                </a:ext>
              </a:extLst>
            </p:cNvPr>
            <p:cNvSpPr/>
            <p:nvPr/>
          </p:nvSpPr>
          <p:spPr bwMode="gray">
            <a:xfrm>
              <a:off x="3619613" y="2441312"/>
              <a:ext cx="195222" cy="150095"/>
            </a:xfrm>
            <a:prstGeom prst="chevron">
              <a:avLst/>
            </a:prstGeom>
            <a:solidFill>
              <a:srgbClr val="C00000"/>
            </a:solidFill>
            <a:ln w="12700" algn="ctr">
              <a:solidFill>
                <a:srgbClr val="C00000"/>
              </a:solidFill>
              <a:prstDash val="solid"/>
              <a:miter lim="800000"/>
              <a:headEnd/>
              <a:tailEnd/>
            </a:ln>
          </p:spPr>
          <p:txBody>
            <a:bodyPr wrap="square" lIns="80648" tIns="80648" rIns="80648" bIns="80648" rtlCol="0" anchor="ctr"/>
            <a:lstStyle/>
            <a:p>
              <a:pPr algn="r" defTabSz="714403">
                <a:lnSpc>
                  <a:spcPct val="106000"/>
                </a:lnSpc>
                <a:defRPr/>
              </a:pPr>
              <a:endParaRPr lang="ko-KR" altLang="en-US" sz="700" b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1BE321-1573-4E3A-92F3-29F8FC048363}"/>
              </a:ext>
            </a:extLst>
          </p:cNvPr>
          <p:cNvSpPr txBox="1"/>
          <p:nvPr/>
        </p:nvSpPr>
        <p:spPr>
          <a:xfrm>
            <a:off x="2775907" y="2159643"/>
            <a:ext cx="439925" cy="179120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 b="1">
                <a:latin typeface="Arial" panose="020B0604020202020204" pitchFamily="34" charset="0"/>
                <a:cs typeface="Arial" panose="020B0604020202020204" pitchFamily="34" charset="0"/>
              </a:rPr>
              <a:t>2022-12</a:t>
            </a:r>
            <a:endParaRPr lang="ko-KR" altLang="en-US" sz="700" b="1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64B31D1-087F-4D1D-A303-80941FA1B5EE}"/>
              </a:ext>
            </a:extLst>
          </p:cNvPr>
          <p:cNvSpPr txBox="1"/>
          <p:nvPr/>
        </p:nvSpPr>
        <p:spPr>
          <a:xfrm>
            <a:off x="2779087" y="4925327"/>
            <a:ext cx="439925" cy="179120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 b="1">
                <a:latin typeface="Arial" panose="020B0604020202020204" pitchFamily="34" charset="0"/>
                <a:cs typeface="Arial" panose="020B0604020202020204" pitchFamily="34" charset="0"/>
              </a:rPr>
              <a:t>2022-12</a:t>
            </a:r>
            <a:endParaRPr lang="ko-KR" altLang="en-US" sz="700" b="1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74AD6F7F-759B-470B-83FF-BBB17A625007}"/>
              </a:ext>
            </a:extLst>
          </p:cNvPr>
          <p:cNvSpPr txBox="1"/>
          <p:nvPr/>
        </p:nvSpPr>
        <p:spPr>
          <a:xfrm>
            <a:off x="2779087" y="5318773"/>
            <a:ext cx="439925" cy="179120"/>
          </a:xfrm>
          <a:prstGeom prst="rect">
            <a:avLst/>
          </a:prstGeom>
          <a:noFill/>
        </p:spPr>
        <p:txBody>
          <a:bodyPr wrap="non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700" b="1">
                <a:latin typeface="Arial" panose="020B0604020202020204" pitchFamily="34" charset="0"/>
                <a:cs typeface="Arial" panose="020B0604020202020204" pitchFamily="34" charset="0"/>
              </a:rPr>
              <a:t>2022-12</a:t>
            </a:r>
            <a:endParaRPr lang="ko-KR" altLang="en-US" sz="700" b="1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갈매기형 수장 63">
            <a:extLst>
              <a:ext uri="{FF2B5EF4-FFF2-40B4-BE49-F238E27FC236}">
                <a16:creationId xmlns:a16="http://schemas.microsoft.com/office/drawing/2014/main" id="{4DBB7F12-78F9-4326-AD0B-FF8D72F34336}"/>
              </a:ext>
            </a:extLst>
          </p:cNvPr>
          <p:cNvSpPr/>
          <p:nvPr/>
        </p:nvSpPr>
        <p:spPr bwMode="gray">
          <a:xfrm>
            <a:off x="3436187" y="2622755"/>
            <a:ext cx="158142" cy="107427"/>
          </a:xfrm>
          <a:prstGeom prst="chevron">
            <a:avLst/>
          </a:prstGeom>
          <a:solidFill>
            <a:srgbClr val="C00000">
              <a:alpha val="20000"/>
            </a:srgbClr>
          </a:solidFill>
          <a:ln w="12700" algn="ctr">
            <a:noFill/>
            <a:prstDash val="solid"/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갈매기형 수장 63">
            <a:extLst>
              <a:ext uri="{FF2B5EF4-FFF2-40B4-BE49-F238E27FC236}">
                <a16:creationId xmlns:a16="http://schemas.microsoft.com/office/drawing/2014/main" id="{223C09E5-FA11-4EB7-BE79-54800994606B}"/>
              </a:ext>
            </a:extLst>
          </p:cNvPr>
          <p:cNvSpPr/>
          <p:nvPr/>
        </p:nvSpPr>
        <p:spPr bwMode="gray">
          <a:xfrm>
            <a:off x="3440949" y="3018162"/>
            <a:ext cx="158142" cy="108501"/>
          </a:xfrm>
          <a:prstGeom prst="chevron">
            <a:avLst/>
          </a:prstGeom>
          <a:solidFill>
            <a:srgbClr val="C00000">
              <a:alpha val="20000"/>
            </a:srgbClr>
          </a:solidFill>
          <a:ln w="12700" algn="ctr">
            <a:noFill/>
            <a:prstDash val="solid"/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갈매기형 수장 63">
            <a:extLst>
              <a:ext uri="{FF2B5EF4-FFF2-40B4-BE49-F238E27FC236}">
                <a16:creationId xmlns:a16="http://schemas.microsoft.com/office/drawing/2014/main" id="{D2D0BBF8-39ED-4023-8F86-E468CFE3328E}"/>
              </a:ext>
            </a:extLst>
          </p:cNvPr>
          <p:cNvSpPr/>
          <p:nvPr/>
        </p:nvSpPr>
        <p:spPr bwMode="gray">
          <a:xfrm>
            <a:off x="3440126" y="3406941"/>
            <a:ext cx="155026" cy="108501"/>
          </a:xfrm>
          <a:prstGeom prst="chevron">
            <a:avLst/>
          </a:prstGeom>
          <a:solidFill>
            <a:srgbClr val="C00000">
              <a:alpha val="20000"/>
            </a:srgbClr>
          </a:solidFill>
          <a:ln w="12700" algn="ctr">
            <a:noFill/>
            <a:prstDash val="solid"/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갈매기형 수장 63">
            <a:extLst>
              <a:ext uri="{FF2B5EF4-FFF2-40B4-BE49-F238E27FC236}">
                <a16:creationId xmlns:a16="http://schemas.microsoft.com/office/drawing/2014/main" id="{9D059577-BE7B-47A7-8296-D167DB02EEC5}"/>
              </a:ext>
            </a:extLst>
          </p:cNvPr>
          <p:cNvSpPr/>
          <p:nvPr/>
        </p:nvSpPr>
        <p:spPr bwMode="gray">
          <a:xfrm>
            <a:off x="3448875" y="3808398"/>
            <a:ext cx="156576" cy="108501"/>
          </a:xfrm>
          <a:prstGeom prst="chevron">
            <a:avLst/>
          </a:prstGeom>
          <a:solidFill>
            <a:srgbClr val="C00000">
              <a:alpha val="20000"/>
            </a:srgbClr>
          </a:solidFill>
          <a:ln w="12700" algn="ctr">
            <a:noFill/>
            <a:prstDash val="solid"/>
            <a:miter lim="800000"/>
            <a:headEnd/>
            <a:tailEnd/>
          </a:ln>
        </p:spPr>
        <p:txBody>
          <a:bodyPr wrap="square" lIns="80648" tIns="80648" rIns="80648" bIns="80648" rtlCol="0" anchor="ctr"/>
          <a:lstStyle/>
          <a:p>
            <a:pPr algn="r" defTabSz="714403">
              <a:lnSpc>
                <a:spcPct val="106000"/>
              </a:lnSpc>
              <a:defRPr/>
            </a:pPr>
            <a:endParaRPr lang="ko-KR" altLang="en-US" sz="700" b="1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Text Box 5">
            <a:extLst>
              <a:ext uri="{FF2B5EF4-FFF2-40B4-BE49-F238E27FC236}">
                <a16:creationId xmlns:a16="http://schemas.microsoft.com/office/drawing/2014/main" id="{AEAAF0D8-5AEE-43CF-9B10-BB88609643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5988933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29517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1DFA3-5E69-430E-9047-8A88A3357F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Lease Accounting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9065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텍스트 개체 틀 2">
            <a:extLst>
              <a:ext uri="{FF2B5EF4-FFF2-40B4-BE49-F238E27FC236}">
                <a16:creationId xmlns:a16="http://schemas.microsoft.com/office/drawing/2014/main" id="{6B0E0E40-EDAD-4C1E-A30F-32996C3443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Lease Accounting</a:t>
            </a:r>
          </a:p>
        </p:txBody>
      </p:sp>
      <p:sp>
        <p:nvSpPr>
          <p:cNvPr id="43" name="제목 1">
            <a:extLst>
              <a:ext uri="{FF2B5EF4-FFF2-40B4-BE49-F238E27FC236}">
                <a16:creationId xmlns:a16="http://schemas.microsoft.com/office/drawing/2014/main" id="{DE83CFCB-2947-4573-8C1B-65730763A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723600"/>
          </a:xfrm>
        </p:spPr>
        <p:txBody>
          <a:bodyPr/>
          <a:lstStyle/>
          <a:p>
            <a:r>
              <a:rPr lang="en-US" altLang="ko-KR"/>
              <a:t>Lease (1/4)</a:t>
            </a:r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732940D-5760-4FE1-AF32-C6A700EF8C2C}"/>
              </a:ext>
            </a:extLst>
          </p:cNvPr>
          <p:cNvSpPr txBox="1"/>
          <p:nvPr/>
        </p:nvSpPr>
        <p:spPr>
          <a:xfrm>
            <a:off x="487581" y="886823"/>
            <a:ext cx="8937858" cy="3619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ju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대상회사는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BBCHP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계약에 따라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SPC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로부터 선박을 조달 받아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와의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계약에 따른 해상운송 서비스를 제공합니다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 KOGAS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와의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계약은 원가보상방식이 장기운송계약으로 선박 건조와 관련된 자본비를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로부터 보전 받습니다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이러한 거래의 </a:t>
            </a:r>
            <a:r>
              <a:rPr kumimoji="0" lang="ko-KR" altLang="en-US" sz="1000" b="1" i="0" u="none" strike="noStrike" kern="1200" cap="none" spc="0" normalizeH="0" baseline="0" noProof="0" err="1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실질상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선박의 소유에 따른 위험과 효익의 대부분이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에게 이전된 것으로 보아 금융리스 회계처리 적용 대상이 됩니다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6" name="TextBox 14">
            <a:extLst>
              <a:ext uri="{FF2B5EF4-FFF2-40B4-BE49-F238E27FC236}">
                <a16:creationId xmlns:a16="http://schemas.microsoft.com/office/drawing/2014/main" id="{8158C09A-8C89-4D1E-96D3-89A20309F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806" y="1430894"/>
            <a:ext cx="4346244" cy="252000"/>
          </a:xfrm>
          <a:prstGeom prst="rect">
            <a:avLst/>
          </a:prstGeom>
          <a:solidFill>
            <a:srgbClr val="00338D"/>
          </a:solidFill>
          <a:ln w="12700" cap="rnd" cmpd="sng" algn="ctr">
            <a:noFill/>
            <a:prstDash val="solid"/>
          </a:ln>
          <a:effectLst/>
        </p:spPr>
        <p:txBody>
          <a:bodyPr lIns="36000" tIns="0" rIns="36000" bIns="0" rtlCol="0" anchor="ctr"/>
          <a:lstStyle>
            <a:defPPr>
              <a:defRPr lang="en-US"/>
            </a:defPPr>
            <a:lvl1pPr lvl="0" algn="ctr">
              <a:defRPr sz="1100" b="1" kern="0">
                <a:solidFill>
                  <a:srgbClr val="FFFFFF"/>
                </a:solidFill>
                <a:latin typeface="Univers for KPMG Light" panose="020B0403020202020204" pitchFamily="34" charset="0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</a:rPr>
              <a:t>대상회사의 리스관계도</a:t>
            </a:r>
            <a:r>
              <a: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</a:rPr>
              <a:t>(COA </a:t>
            </a:r>
            <a:r>
              <a:rPr kumimoji="0" lang="ko-KR" altLang="en-US" sz="9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</a:rPr>
              <a:t>선박</a:t>
            </a:r>
            <a:r>
              <a: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</a:rPr>
              <a:t>)</a:t>
            </a:r>
          </a:p>
        </p:txBody>
      </p:sp>
      <p:sp>
        <p:nvSpPr>
          <p:cNvPr id="48" name="Segnaposto testo 7">
            <a:extLst>
              <a:ext uri="{FF2B5EF4-FFF2-40B4-BE49-F238E27FC236}">
                <a16:creationId xmlns:a16="http://schemas.microsoft.com/office/drawing/2014/main" id="{33951665-B88C-4349-8B6F-CD5D03908BA4}"/>
              </a:ext>
            </a:extLst>
          </p:cNvPr>
          <p:cNvSpPr txBox="1">
            <a:spLocks/>
          </p:cNvSpPr>
          <p:nvPr/>
        </p:nvSpPr>
        <p:spPr bwMode="gray">
          <a:xfrm>
            <a:off x="5052098" y="1422400"/>
            <a:ext cx="4358252" cy="459898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36000" tIns="36000" rIns="36000" bIns="36000" rtlCol="0" anchor="ctr" anchorCtr="0">
            <a:noAutofit/>
          </a:bodyPr>
          <a:lstStyle/>
          <a:p>
            <a:pPr marL="88900" marR="0" lvl="2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[SPC(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선주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와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BBCHP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 특성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]</a:t>
            </a: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BBCHP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계약은 소유권이전조건부 계약으로 대상회사는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 인도 전까지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SPC(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선주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를 통하여 장기차입금을 조달 받아 중도금을 지급하고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 인도 시 금융리스를 통해 장기차입금 상환 및 잔금을 지급함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SPC(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선주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에게 용선료 지급을 완료한 후 선박을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$1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에 매수할 수 있는 권리를 갖게 됨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→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금융리스 요건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b.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충족</a:t>
            </a:r>
            <a:endParaRPr kumimoji="0" lang="en-US" altLang="ko-KR" sz="9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88900" marR="0" lvl="2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endParaRPr kumimoji="0" lang="en-US" altLang="ko-KR" sz="9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88900" marR="0" lvl="2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endParaRPr kumimoji="0" lang="en-US" altLang="ko-KR" sz="9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88900" marR="0" lvl="2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endParaRPr kumimoji="0" lang="en-US" altLang="ko-KR" sz="9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88900" marR="0" lvl="2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endParaRPr kumimoji="0" lang="en-US" altLang="ko-KR" sz="9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88900" marR="0" lvl="2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[KOGAS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와의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 특성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]</a:t>
            </a: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와의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계약은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타 해운사의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계약과 달리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가 전략화물인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LNG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도입의 안정성을 확보하기 위해 도입한 원가보상방식 계약 형태임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KOGAS(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화주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로부터 지급받는 운임에는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자본비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보전분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보전율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92%~100%)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이 포함되어 있으며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이는 선박 공정가치의 대부분을 차지함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→ 금융리스 요건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d.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충족</a:t>
            </a:r>
            <a:endParaRPr kumimoji="0" lang="en-US" altLang="ko-KR" sz="9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88900" marR="0" lvl="2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88900" marR="0" lvl="2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251D2C2C-02A4-4731-8928-4F9BBFF00276}"/>
              </a:ext>
            </a:extLst>
          </p:cNvPr>
          <p:cNvGrpSpPr/>
          <p:nvPr/>
        </p:nvGrpSpPr>
        <p:grpSpPr>
          <a:xfrm>
            <a:off x="498805" y="1841475"/>
            <a:ext cx="4346244" cy="1002905"/>
            <a:chOff x="498806" y="2024635"/>
            <a:chExt cx="4346244" cy="1002905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A94B94AD-81DB-46AD-B616-AAD56169A10B}"/>
                </a:ext>
              </a:extLst>
            </p:cNvPr>
            <p:cNvGrpSpPr/>
            <p:nvPr/>
          </p:nvGrpSpPr>
          <p:grpSpPr>
            <a:xfrm>
              <a:off x="498806" y="2024635"/>
              <a:ext cx="4346244" cy="518400"/>
              <a:chOff x="560211" y="2435918"/>
              <a:chExt cx="4346244" cy="518400"/>
            </a:xfrm>
          </p:grpSpPr>
          <p:cxnSp>
            <p:nvCxnSpPr>
              <p:cNvPr id="76" name="직선 화살표 연결선 75">
                <a:extLst>
                  <a:ext uri="{FF2B5EF4-FFF2-40B4-BE49-F238E27FC236}">
                    <a16:creationId xmlns:a16="http://schemas.microsoft.com/office/drawing/2014/main" id="{1AA7DF81-60FA-42D5-B096-CDBB073451FE}"/>
                  </a:ext>
                </a:extLst>
              </p:cNvPr>
              <p:cNvCxnSpPr>
                <a:cxnSpLocks/>
                <a:stCxn id="88" idx="3"/>
                <a:endCxn id="90" idx="1"/>
              </p:cNvCxnSpPr>
              <p:nvPr/>
            </p:nvCxnSpPr>
            <p:spPr>
              <a:xfrm>
                <a:off x="3255333" y="2695118"/>
                <a:ext cx="607122" cy="0"/>
              </a:xfrm>
              <a:prstGeom prst="straightConnector1">
                <a:avLst/>
              </a:prstGeom>
              <a:ln>
                <a:solidFill>
                  <a:srgbClr val="00338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화살표 연결선 83">
                <a:extLst>
                  <a:ext uri="{FF2B5EF4-FFF2-40B4-BE49-F238E27FC236}">
                    <a16:creationId xmlns:a16="http://schemas.microsoft.com/office/drawing/2014/main" id="{5893415C-326B-4297-B899-F3C035B2C8EE}"/>
                  </a:ext>
                </a:extLst>
              </p:cNvPr>
              <p:cNvCxnSpPr>
                <a:stCxn id="89" idx="3"/>
                <a:endCxn id="88" idx="1"/>
              </p:cNvCxnSpPr>
              <p:nvPr/>
            </p:nvCxnSpPr>
            <p:spPr>
              <a:xfrm>
                <a:off x="1604211" y="2695118"/>
                <a:ext cx="607122" cy="0"/>
              </a:xfrm>
              <a:prstGeom prst="straightConnector1">
                <a:avLst/>
              </a:prstGeom>
              <a:ln>
                <a:solidFill>
                  <a:srgbClr val="00338D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Oval 8">
                <a:extLst>
                  <a:ext uri="{FF2B5EF4-FFF2-40B4-BE49-F238E27FC236}">
                    <a16:creationId xmlns:a16="http://schemas.microsoft.com/office/drawing/2014/main" id="{91F8395C-AB57-444E-B4FF-20382B20FE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1333" y="2435918"/>
                <a:ext cx="1044000" cy="518400"/>
              </a:xfrm>
              <a:prstGeom prst="rect">
                <a:avLst/>
              </a:prstGeom>
              <a:solidFill>
                <a:srgbClr val="00338D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b="1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Hudson</a:t>
                </a:r>
                <a:endParaRPr kumimoji="0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89" name="직사각형 88">
                <a:extLst>
                  <a:ext uri="{FF2B5EF4-FFF2-40B4-BE49-F238E27FC236}">
                    <a16:creationId xmlns:a16="http://schemas.microsoft.com/office/drawing/2014/main" id="{3141DCCF-6DCF-4F84-A938-46EF64A976D0}"/>
                  </a:ext>
                </a:extLst>
              </p:cNvPr>
              <p:cNvSpPr/>
              <p:nvPr/>
            </p:nvSpPr>
            <p:spPr>
              <a:xfrm>
                <a:off x="560211" y="2436899"/>
                <a:ext cx="1044000" cy="516438"/>
              </a:xfrm>
              <a:prstGeom prst="rect">
                <a:avLst/>
              </a:prstGeom>
              <a:solidFill>
                <a:srgbClr val="009A44"/>
              </a:solidFill>
              <a:ln w="28575" cap="flat" cmpd="sng" algn="ctr">
                <a:noFill/>
                <a:prstDash val="solid"/>
              </a:ln>
              <a:effectLst/>
            </p:spPr>
            <p:txBody>
              <a:bodyPr lIns="36000" rIns="36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b="1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SPC</a:t>
                </a:r>
                <a:endParaRPr kumimoji="0" lang="ko-KR" altLang="en-US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90" name="직사각형 89">
                <a:extLst>
                  <a:ext uri="{FF2B5EF4-FFF2-40B4-BE49-F238E27FC236}">
                    <a16:creationId xmlns:a16="http://schemas.microsoft.com/office/drawing/2014/main" id="{95E568DD-A242-4C82-B249-1D42AF53A347}"/>
                  </a:ext>
                </a:extLst>
              </p:cNvPr>
              <p:cNvSpPr/>
              <p:nvPr/>
            </p:nvSpPr>
            <p:spPr>
              <a:xfrm>
                <a:off x="3862455" y="2436899"/>
                <a:ext cx="1044000" cy="516438"/>
              </a:xfrm>
              <a:prstGeom prst="rect">
                <a:avLst/>
              </a:prstGeom>
              <a:solidFill>
                <a:srgbClr val="6D2077"/>
              </a:solidFill>
              <a:ln w="317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914400" rtl="0" eaLnBrk="1" fontAlgn="base" latinLnBrk="1" hangingPunct="1">
                  <a:lnSpc>
                    <a:spcPct val="90000"/>
                  </a:lnSpc>
                  <a:spcBef>
                    <a:spcPct val="1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b="1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KOGAS</a:t>
                </a:r>
                <a:endParaRPr kumimoji="0" lang="ko-KR" altLang="en-US" sz="11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id="{1DFEE663-109A-411A-AB73-01609C018B8B}"/>
                  </a:ext>
                </a:extLst>
              </p:cNvPr>
              <p:cNvSpPr/>
              <p:nvPr/>
            </p:nvSpPr>
            <p:spPr bwMode="auto">
              <a:xfrm>
                <a:off x="1635369" y="2558931"/>
                <a:ext cx="460916" cy="272374"/>
              </a:xfrm>
              <a:prstGeom prst="rect">
                <a:avLst/>
              </a:prstGeom>
              <a:solidFill>
                <a:srgbClr val="BFD7ED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900" b="1" i="0" u="none" strike="noStrike" kern="0" cap="none" spc="0" normalizeH="0" baseline="0" noProof="0">
                    <a:ln>
                      <a:noFill/>
                    </a:ln>
                    <a:solidFill>
                      <a:srgbClr val="0C2D83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BBCHP</a:t>
                </a:r>
                <a:endPara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C2D83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8C8B4681-EC97-4220-9D07-0225FC7314BD}"/>
                  </a:ext>
                </a:extLst>
              </p:cNvPr>
              <p:cNvSpPr/>
              <p:nvPr/>
            </p:nvSpPr>
            <p:spPr bwMode="auto">
              <a:xfrm>
                <a:off x="3286491" y="2558931"/>
                <a:ext cx="460916" cy="272374"/>
              </a:xfrm>
              <a:prstGeom prst="rect">
                <a:avLst/>
              </a:prstGeom>
              <a:solidFill>
                <a:srgbClr val="BFD7ED"/>
              </a:solidFill>
              <a:ln w="12700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900" b="1" i="0" u="none" strike="noStrike" kern="0" cap="none" spc="0" normalizeH="0" baseline="0" noProof="0">
                    <a:ln>
                      <a:noFill/>
                    </a:ln>
                    <a:solidFill>
                      <a:srgbClr val="0C2D83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 panose="020B0503020000020004" pitchFamily="50" charset="-127"/>
                    <a:cs typeface="Arial" panose="020B0604020202020204" pitchFamily="34" charset="0"/>
                  </a:rPr>
                  <a:t>COA</a:t>
                </a:r>
                <a:endPara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C2D83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8778FF96-CCDB-4B10-B83D-217E34405299}"/>
                </a:ext>
              </a:extLst>
            </p:cNvPr>
            <p:cNvSpPr/>
            <p:nvPr/>
          </p:nvSpPr>
          <p:spPr bwMode="auto">
            <a:xfrm>
              <a:off x="1226622" y="2609940"/>
              <a:ext cx="1155600" cy="417600"/>
            </a:xfrm>
            <a:prstGeom prst="rect">
              <a:avLst/>
            </a:prstGeom>
            <a:solidFill>
              <a:srgbClr val="E5EFF8"/>
            </a:solidFill>
            <a:ln w="6350" cap="flat" cmpd="sng" algn="ctr">
              <a:solidFill>
                <a:srgbClr val="00338D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7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금융리스 이용자</a:t>
              </a:r>
              <a:endPara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7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금융리스부채 발생</a:t>
              </a:r>
              <a:endPara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470FF56D-A7B2-4CA2-9761-E77767A70780}"/>
                </a:ext>
              </a:extLst>
            </p:cNvPr>
            <p:cNvSpPr/>
            <p:nvPr/>
          </p:nvSpPr>
          <p:spPr bwMode="auto">
            <a:xfrm>
              <a:off x="2878064" y="2604435"/>
              <a:ext cx="1154959" cy="415871"/>
            </a:xfrm>
            <a:prstGeom prst="rect">
              <a:avLst/>
            </a:prstGeom>
            <a:solidFill>
              <a:srgbClr val="E5EFF8"/>
            </a:solidFill>
            <a:ln w="6350" cap="flat" cmpd="sng" algn="ctr">
              <a:solidFill>
                <a:srgbClr val="00338D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7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금융리스 제공자</a:t>
              </a:r>
              <a:endPara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7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금융리스채권 발생</a:t>
              </a:r>
              <a:endPara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D446653F-6485-48FE-B42F-F95ACBA8822B}"/>
                </a:ext>
              </a:extLst>
            </p:cNvPr>
            <p:cNvCxnSpPr>
              <a:stCxn id="91" idx="2"/>
              <a:endCxn id="61" idx="0"/>
            </p:cNvCxnSpPr>
            <p:nvPr/>
          </p:nvCxnSpPr>
          <p:spPr>
            <a:xfrm>
              <a:off x="1804422" y="2420022"/>
              <a:ext cx="0" cy="189918"/>
            </a:xfrm>
            <a:prstGeom prst="line">
              <a:avLst/>
            </a:prstGeom>
            <a:ln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A7A55725-3B49-4679-B46A-592F4AB294DC}"/>
              </a:ext>
            </a:extLst>
          </p:cNvPr>
          <p:cNvCxnSpPr>
            <a:cxnSpLocks/>
          </p:cNvCxnSpPr>
          <p:nvPr/>
        </p:nvCxnSpPr>
        <p:spPr>
          <a:xfrm>
            <a:off x="3455543" y="2236862"/>
            <a:ext cx="0" cy="184413"/>
          </a:xfrm>
          <a:prstGeom prst="line">
            <a:avLst/>
          </a:prstGeom>
          <a:ln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Segnaposto testo 7">
            <a:extLst>
              <a:ext uri="{FF2B5EF4-FFF2-40B4-BE49-F238E27FC236}">
                <a16:creationId xmlns:a16="http://schemas.microsoft.com/office/drawing/2014/main" id="{25A78BFF-8933-4226-8A89-009F9E204B06}"/>
              </a:ext>
            </a:extLst>
          </p:cNvPr>
          <p:cNvSpPr txBox="1">
            <a:spLocks/>
          </p:cNvSpPr>
          <p:nvPr/>
        </p:nvSpPr>
        <p:spPr bwMode="gray">
          <a:xfrm>
            <a:off x="486798" y="3016880"/>
            <a:ext cx="4358252" cy="2998011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36000" tIns="36000" rIns="36000" bIns="36000" rtlCol="0" anchor="ctr" anchorCtr="0">
            <a:noAutofit/>
          </a:bodyPr>
          <a:lstStyle/>
          <a:p>
            <a:pPr marL="172800" marR="0" lvl="2" indent="-828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리스의 분류</a:t>
            </a:r>
            <a:r>
              <a: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kumimoji="0" lang="ko-KR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일반기업회계기준 </a:t>
            </a:r>
            <a:r>
              <a: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13 </a:t>
            </a:r>
            <a:r>
              <a:rPr kumimoji="0" lang="ko-KR" alt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</a:t>
            </a:r>
            <a:r>
              <a: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: 13.5~13.6)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360000" marR="0" lvl="2" indent="-1714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운용리스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: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리스자산의 소유에 따른 위험과 보상의 대부분을 이전하지 않는  리스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360000" marR="0" lvl="2" indent="-1714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금융리스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: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리스자산의 소유에 따른 위험과 보상의 대부분을 이전하는 리스로 계약의 형식보다는 거래의 실질에 따라 분류함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588600" marR="0" lvl="2" indent="-2286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+mj-lt"/>
              <a:buAutoNum type="alphaLcPeriod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리스기간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종료시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또는 그 이전에 리스자산 소유권이 리스이용자에게 이전되는 경우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588600" marR="0" lvl="2" indent="-2286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AutoNum type="alphaLcPeriod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리스이용자가 염가매수선택권을 행사할 것이 확실시 되는 경우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588600" marR="0" lvl="2" indent="-2286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AutoNum type="alphaLcPeriod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리스기간이 리스자산 내용연수의 상당부분을 차지하는 경우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588600" marR="0" lvl="2" indent="-2286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AutoNum type="alphaLcPeriod"/>
              <a:tabLst/>
              <a:defRPr/>
            </a:pP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최소리스료의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현재가치가 리스자산 공정가치의 대부분을 차지하는 경우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588600" marR="0" lvl="2" indent="-2286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AutoNum type="alphaLcPeriod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리스이용자만이 사용할 수 있는 특수한 용도의 리스자산인 경우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2800" marR="0" lvl="2" indent="-828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금융리스부채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: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BBCHP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계약에 의해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SPC(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선주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에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지급하는 용선료의 현재가치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2800" marR="0" lvl="2" indent="-828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금융리스채권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: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계약에 의해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KOGAS(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화주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로부터 지급받는 운임 중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자본비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보전분에 해당하는 금액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최소리스료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과 리스기간 만료시점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예상되는 선박 잔존가치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무보증 잔존가치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합계액의 현재가치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1FCBB97C-BF47-48F4-8259-0343649D9C6F}"/>
              </a:ext>
            </a:extLst>
          </p:cNvPr>
          <p:cNvGrpSpPr/>
          <p:nvPr/>
        </p:nvGrpSpPr>
        <p:grpSpPr>
          <a:xfrm>
            <a:off x="6087017" y="2543947"/>
            <a:ext cx="2270996" cy="781850"/>
            <a:chOff x="1009920" y="1914362"/>
            <a:chExt cx="2270996" cy="781850"/>
          </a:xfrm>
        </p:grpSpPr>
        <p:sp>
          <p:nvSpPr>
            <p:cNvPr id="100" name="Oval 8">
              <a:extLst>
                <a:ext uri="{FF2B5EF4-FFF2-40B4-BE49-F238E27FC236}">
                  <a16:creationId xmlns:a16="http://schemas.microsoft.com/office/drawing/2014/main" id="{AC962A82-32C6-4B81-90D9-709DF9F06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1042" y="2108885"/>
              <a:ext cx="619874" cy="334271"/>
            </a:xfrm>
            <a:prstGeom prst="rect">
              <a:avLst/>
            </a:prstGeom>
            <a:solidFill>
              <a:srgbClr val="00338D"/>
            </a:solidFill>
            <a:ln w="9525">
              <a:solidFill>
                <a:srgbClr val="00338D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Hudson</a:t>
              </a:r>
              <a:endParaRPr kumimoji="0" lang="ko-KR" altLang="en-US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0925F9AB-B8DC-4B42-8FE7-DB676860F7CB}"/>
                </a:ext>
              </a:extLst>
            </p:cNvPr>
            <p:cNvSpPr/>
            <p:nvPr/>
          </p:nvSpPr>
          <p:spPr>
            <a:xfrm>
              <a:off x="1009920" y="2109866"/>
              <a:ext cx="619874" cy="333006"/>
            </a:xfrm>
            <a:prstGeom prst="rect">
              <a:avLst/>
            </a:prstGeom>
            <a:solidFill>
              <a:srgbClr val="009A44"/>
            </a:solidFill>
            <a:ln w="28575" cap="flat" cmpd="sng" algn="ctr">
              <a:solidFill>
                <a:srgbClr val="009A44"/>
              </a:solidFill>
              <a:prstDash val="solid"/>
            </a:ln>
            <a:effectLst/>
          </p:spPr>
          <p:txBody>
            <a:bodyPr lIns="36000" rIns="36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SPC</a:t>
              </a:r>
              <a:endParaRPr kumimoji="0" lang="ko-KR" altLang="en-US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  <p:sp>
          <p:nvSpPr>
            <p:cNvPr id="102" name="원호 101">
              <a:extLst>
                <a:ext uri="{FF2B5EF4-FFF2-40B4-BE49-F238E27FC236}">
                  <a16:creationId xmlns:a16="http://schemas.microsoft.com/office/drawing/2014/main" id="{EE18C7D2-A710-4CE6-A8C4-D91C55847A09}"/>
                </a:ext>
              </a:extLst>
            </p:cNvPr>
            <p:cNvSpPr/>
            <p:nvPr/>
          </p:nvSpPr>
          <p:spPr>
            <a:xfrm>
              <a:off x="1629794" y="2128082"/>
              <a:ext cx="1010367" cy="205507"/>
            </a:xfrm>
            <a:prstGeom prst="arc">
              <a:avLst>
                <a:gd name="adj1" fmla="val 10818714"/>
                <a:gd name="adj2" fmla="val 21564848"/>
              </a:avLst>
            </a:prstGeom>
            <a:ln>
              <a:solidFill>
                <a:srgbClr val="00338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  <p:sp>
          <p:nvSpPr>
            <p:cNvPr id="103" name="원호 102">
              <a:extLst>
                <a:ext uri="{FF2B5EF4-FFF2-40B4-BE49-F238E27FC236}">
                  <a16:creationId xmlns:a16="http://schemas.microsoft.com/office/drawing/2014/main" id="{FF9D0B84-C51B-435E-B145-39DAE65F6C89}"/>
                </a:ext>
              </a:extLst>
            </p:cNvPr>
            <p:cNvSpPr/>
            <p:nvPr/>
          </p:nvSpPr>
          <p:spPr>
            <a:xfrm flipH="1" flipV="1">
              <a:off x="1628135" y="2205529"/>
              <a:ext cx="1010367" cy="205507"/>
            </a:xfrm>
            <a:prstGeom prst="arc">
              <a:avLst>
                <a:gd name="adj1" fmla="val 10818714"/>
                <a:gd name="adj2" fmla="val 21564848"/>
              </a:avLst>
            </a:prstGeom>
            <a:ln>
              <a:solidFill>
                <a:srgbClr val="00338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0A1E94C7-8F57-4E73-9C60-70077D8B3668}"/>
                </a:ext>
              </a:extLst>
            </p:cNvPr>
            <p:cNvSpPr/>
            <p:nvPr/>
          </p:nvSpPr>
          <p:spPr bwMode="auto">
            <a:xfrm>
              <a:off x="1755963" y="1914362"/>
              <a:ext cx="778909" cy="271937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7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용선료 지급</a:t>
              </a:r>
              <a:endPara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933A187D-86A2-4E19-AA49-6429DCDD649E}"/>
                </a:ext>
              </a:extLst>
            </p:cNvPr>
            <p:cNvSpPr/>
            <p:nvPr/>
          </p:nvSpPr>
          <p:spPr bwMode="auto">
            <a:xfrm>
              <a:off x="1755962" y="2424275"/>
              <a:ext cx="778909" cy="271937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7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선박 소유권</a:t>
              </a:r>
              <a:endPara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27741DF3-3B20-4DA9-BE08-86045209ED77}"/>
              </a:ext>
            </a:extLst>
          </p:cNvPr>
          <p:cNvGrpSpPr/>
          <p:nvPr/>
        </p:nvGrpSpPr>
        <p:grpSpPr>
          <a:xfrm>
            <a:off x="6087017" y="4206996"/>
            <a:ext cx="2270996" cy="835593"/>
            <a:chOff x="4953000" y="1863966"/>
            <a:chExt cx="2270996" cy="835593"/>
          </a:xfrm>
        </p:grpSpPr>
        <p:sp>
          <p:nvSpPr>
            <p:cNvPr id="107" name="Oval 8">
              <a:extLst>
                <a:ext uri="{FF2B5EF4-FFF2-40B4-BE49-F238E27FC236}">
                  <a16:creationId xmlns:a16="http://schemas.microsoft.com/office/drawing/2014/main" id="{5B2D5E31-32B2-4B95-8A2C-990CE9C812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53000" y="2078030"/>
              <a:ext cx="619874" cy="333006"/>
            </a:xfrm>
            <a:prstGeom prst="rect">
              <a:avLst/>
            </a:prstGeom>
            <a:solidFill>
              <a:srgbClr val="00338D"/>
            </a:solidFill>
            <a:ln w="9525">
              <a:solidFill>
                <a:srgbClr val="00338D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Hudson</a:t>
              </a:r>
              <a:endParaRPr kumimoji="0" lang="ko-KR" altLang="en-US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A1FA17AA-3B8F-461E-9152-FCCE8E995110}"/>
                </a:ext>
              </a:extLst>
            </p:cNvPr>
            <p:cNvSpPr/>
            <p:nvPr/>
          </p:nvSpPr>
          <p:spPr>
            <a:xfrm>
              <a:off x="6604122" y="2079011"/>
              <a:ext cx="619874" cy="331746"/>
            </a:xfrm>
            <a:prstGeom prst="rect">
              <a:avLst/>
            </a:prstGeom>
            <a:solidFill>
              <a:srgbClr val="6D2077"/>
            </a:solidFill>
            <a:ln w="3175">
              <a:solidFill>
                <a:srgbClr val="6D20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base" latinLnBrk="1" hangingPunct="1">
                <a:lnSpc>
                  <a:spcPct val="90000"/>
                </a:lnSpc>
                <a:spcBef>
                  <a:spcPct val="1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KOGAS</a:t>
              </a:r>
              <a:endParaRPr kumimoji="0" lang="ko-KR" altLang="en-US" sz="11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  <p:sp>
          <p:nvSpPr>
            <p:cNvPr id="109" name="원호 108">
              <a:extLst>
                <a:ext uri="{FF2B5EF4-FFF2-40B4-BE49-F238E27FC236}">
                  <a16:creationId xmlns:a16="http://schemas.microsoft.com/office/drawing/2014/main" id="{9EEC6FF5-B140-40E6-81D4-57E48CD62818}"/>
                </a:ext>
              </a:extLst>
            </p:cNvPr>
            <p:cNvSpPr/>
            <p:nvPr/>
          </p:nvSpPr>
          <p:spPr>
            <a:xfrm flipH="1" flipV="1">
              <a:off x="5583314" y="2184706"/>
              <a:ext cx="1010367" cy="205507"/>
            </a:xfrm>
            <a:prstGeom prst="arc">
              <a:avLst>
                <a:gd name="adj1" fmla="val 10818714"/>
                <a:gd name="adj2" fmla="val 21564848"/>
              </a:avLst>
            </a:prstGeom>
            <a:ln>
              <a:solidFill>
                <a:srgbClr val="00338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  <p:sp>
          <p:nvSpPr>
            <p:cNvPr id="110" name="원호 109">
              <a:extLst>
                <a:ext uri="{FF2B5EF4-FFF2-40B4-BE49-F238E27FC236}">
                  <a16:creationId xmlns:a16="http://schemas.microsoft.com/office/drawing/2014/main" id="{DD3C4C6E-5B35-4998-B99F-6FF3A998464B}"/>
                </a:ext>
              </a:extLst>
            </p:cNvPr>
            <p:cNvSpPr/>
            <p:nvPr/>
          </p:nvSpPr>
          <p:spPr>
            <a:xfrm>
              <a:off x="5572678" y="2078030"/>
              <a:ext cx="1010367" cy="205507"/>
            </a:xfrm>
            <a:prstGeom prst="arc">
              <a:avLst>
                <a:gd name="adj1" fmla="val 10818714"/>
                <a:gd name="adj2" fmla="val 21564848"/>
              </a:avLst>
            </a:prstGeom>
            <a:ln>
              <a:solidFill>
                <a:srgbClr val="00338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3E35573D-A836-47EE-9A64-F8FA8C9B4BC1}"/>
                </a:ext>
              </a:extLst>
            </p:cNvPr>
            <p:cNvSpPr/>
            <p:nvPr/>
          </p:nvSpPr>
          <p:spPr bwMode="auto">
            <a:xfrm>
              <a:off x="5690224" y="1863966"/>
              <a:ext cx="778909" cy="271937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7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운임 지급</a:t>
              </a:r>
              <a:endPara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5DB52370-F0EE-47CF-B2DA-67D417F41996}"/>
                </a:ext>
              </a:extLst>
            </p:cNvPr>
            <p:cNvSpPr/>
            <p:nvPr/>
          </p:nvSpPr>
          <p:spPr bwMode="auto">
            <a:xfrm>
              <a:off x="5625357" y="2427622"/>
              <a:ext cx="926278" cy="271937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900" b="1" i="0" u="none" strike="noStrike" kern="0" cap="none" spc="0" normalizeH="0" baseline="0" noProof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선박 소유에 따른 위험과 효익</a:t>
              </a:r>
              <a:endPara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A3C7427E-4B3B-4313-A8AC-ADBB77054446}"/>
              </a:ext>
            </a:extLst>
          </p:cNvPr>
          <p:cNvGrpSpPr/>
          <p:nvPr/>
        </p:nvGrpSpPr>
        <p:grpSpPr>
          <a:xfrm>
            <a:off x="5171054" y="5118296"/>
            <a:ext cx="2027274" cy="818602"/>
            <a:chOff x="886120" y="4854672"/>
            <a:chExt cx="2016000" cy="529313"/>
          </a:xfrm>
        </p:grpSpPr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B856FAA4-574C-40C4-A469-C99154281586}"/>
                </a:ext>
              </a:extLst>
            </p:cNvPr>
            <p:cNvSpPr/>
            <p:nvPr/>
          </p:nvSpPr>
          <p:spPr>
            <a:xfrm>
              <a:off x="886120" y="4854672"/>
              <a:ext cx="2016000" cy="107591"/>
            </a:xfrm>
            <a:prstGeom prst="rect">
              <a:avLst/>
            </a:prstGeom>
            <a:solidFill>
              <a:srgbClr val="BFD7ED"/>
            </a:solidFill>
            <a:ln>
              <a:solidFill>
                <a:srgbClr val="00338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800" b="1" i="0" u="none" strike="noStrike" kern="1200" cap="none" spc="0" normalizeH="0" baseline="0" noProof="0">
                  <a:ln>
                    <a:noFill/>
                  </a:ln>
                  <a:solidFill>
                    <a:srgbClr val="00338D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위험</a:t>
              </a:r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id="{771D73BC-5AB6-4A5E-BC7F-B23DD679B492}"/>
                </a:ext>
              </a:extLst>
            </p:cNvPr>
            <p:cNvSpPr/>
            <p:nvPr/>
          </p:nvSpPr>
          <p:spPr>
            <a:xfrm>
              <a:off x="886120" y="4987985"/>
              <a:ext cx="2016000" cy="396000"/>
            </a:xfrm>
            <a:prstGeom prst="rect">
              <a:avLst/>
            </a:prstGeom>
            <a:noFill/>
            <a:ln>
              <a:solidFill>
                <a:srgbClr val="00338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marL="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KOGAS</a:t>
              </a:r>
              <a:r>
                <a:rPr kumimoji="0" lang="ko-KR" alt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의 선박금융 지급보증</a:t>
              </a:r>
              <a:endPara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  <a:p>
              <a:pPr marL="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ko-KR" alt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운송대가에 포함된 자본비는</a:t>
              </a:r>
              <a:endPara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     </a:t>
              </a:r>
              <a:r>
                <a:rPr kumimoji="0" lang="ko-KR" alt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운송용역의 제공과 무관하게 지급</a:t>
              </a:r>
              <a:endPara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9809E42E-F1E5-4FBA-915A-D3CAD84B7C86}"/>
              </a:ext>
            </a:extLst>
          </p:cNvPr>
          <p:cNvGrpSpPr/>
          <p:nvPr/>
        </p:nvGrpSpPr>
        <p:grpSpPr>
          <a:xfrm>
            <a:off x="7265861" y="5118296"/>
            <a:ext cx="2027274" cy="818602"/>
            <a:chOff x="886120" y="4854672"/>
            <a:chExt cx="2016000" cy="529313"/>
          </a:xfrm>
        </p:grpSpPr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FA6A7AF2-FA5D-4FC2-8997-FB53067C2C21}"/>
                </a:ext>
              </a:extLst>
            </p:cNvPr>
            <p:cNvSpPr/>
            <p:nvPr/>
          </p:nvSpPr>
          <p:spPr>
            <a:xfrm>
              <a:off x="886120" y="4854672"/>
              <a:ext cx="2016000" cy="107591"/>
            </a:xfrm>
            <a:prstGeom prst="rect">
              <a:avLst/>
            </a:prstGeom>
            <a:solidFill>
              <a:srgbClr val="BFD7ED"/>
            </a:solidFill>
            <a:ln>
              <a:solidFill>
                <a:srgbClr val="00338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800" b="1" i="0" u="none" strike="noStrike" kern="1200" cap="none" spc="0" normalizeH="0" baseline="0" noProof="0">
                  <a:ln>
                    <a:noFill/>
                  </a:ln>
                  <a:solidFill>
                    <a:srgbClr val="00338D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rPr>
                <a:t>효익</a:t>
              </a: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1CD09BCF-9926-4C05-BC1F-0858D8E7CF7E}"/>
                </a:ext>
              </a:extLst>
            </p:cNvPr>
            <p:cNvSpPr/>
            <p:nvPr/>
          </p:nvSpPr>
          <p:spPr>
            <a:xfrm>
              <a:off x="886120" y="4987985"/>
              <a:ext cx="2016000" cy="396000"/>
            </a:xfrm>
            <a:prstGeom prst="rect">
              <a:avLst/>
            </a:prstGeom>
            <a:noFill/>
            <a:ln>
              <a:solidFill>
                <a:srgbClr val="00338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88896" tIns="44448" rIns="88896" bIns="44448" rtlCol="0" anchor="ctr"/>
            <a:lstStyle/>
            <a:p>
              <a:pPr marL="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KOGAS</a:t>
              </a:r>
              <a:r>
                <a:rPr kumimoji="0" lang="ko-KR" alt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의 선박운항일정 결정권 보유</a:t>
              </a:r>
              <a:endPara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  <a:p>
              <a:pPr marL="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COA</a:t>
              </a:r>
              <a:r>
                <a:rPr kumimoji="0" lang="ko-KR" alt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계약 만료 후 매년 연장 가능</a:t>
              </a:r>
              <a:endPara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  <a:p>
              <a:pPr marL="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ko-KR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KOGAS</a:t>
              </a:r>
              <a:r>
                <a:rPr kumimoji="0" lang="ko-KR" alt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의 </a:t>
              </a:r>
              <a:r>
                <a:rPr kumimoji="0" lang="en-US" altLang="ko-KR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LNG </a:t>
              </a:r>
              <a:r>
                <a:rPr kumimoji="0" lang="ko-KR" alt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프로젝트를 위한 </a:t>
              </a:r>
              <a:endPara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     LNG </a:t>
              </a:r>
              <a:r>
                <a:rPr kumimoji="0" lang="ko-KR" alt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선박 도입</a:t>
              </a:r>
              <a:endParaRPr kumimoji="0" lang="en-US" altLang="ko-KR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44747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8" name="차트 67">
            <a:extLst>
              <a:ext uri="{FF2B5EF4-FFF2-40B4-BE49-F238E27FC236}">
                <a16:creationId xmlns:a16="http://schemas.microsoft.com/office/drawing/2014/main" id="{81001262-E0AA-4C9B-9020-E5291D8B20A3}"/>
              </a:ext>
            </a:extLst>
          </p:cNvPr>
          <p:cNvGraphicFramePr>
            <a:graphicFrameLocks/>
          </p:cNvGraphicFramePr>
          <p:nvPr/>
        </p:nvGraphicFramePr>
        <p:xfrm>
          <a:off x="5021871" y="1890843"/>
          <a:ext cx="4320000" cy="25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9" name="차트 68">
            <a:extLst>
              <a:ext uri="{FF2B5EF4-FFF2-40B4-BE49-F238E27FC236}">
                <a16:creationId xmlns:a16="http://schemas.microsoft.com/office/drawing/2014/main" id="{DB4BDE48-113D-4AA5-8D57-B2340C60FD2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5047176"/>
              </p:ext>
            </p:extLst>
          </p:nvPr>
        </p:nvGraphicFramePr>
        <p:xfrm>
          <a:off x="5143933" y="1891847"/>
          <a:ext cx="4320000" cy="25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3" name="제목 1">
            <a:extLst>
              <a:ext uri="{FF2B5EF4-FFF2-40B4-BE49-F238E27FC236}">
                <a16:creationId xmlns:a16="http://schemas.microsoft.com/office/drawing/2014/main" id="{DE83CFCB-2947-4573-8C1B-65730763A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723600"/>
          </a:xfrm>
        </p:spPr>
        <p:txBody>
          <a:bodyPr/>
          <a:lstStyle/>
          <a:p>
            <a:r>
              <a:rPr lang="en-US" altLang="ko-KR"/>
              <a:t>Lease (2/4)</a:t>
            </a:r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732940D-5760-4FE1-AF32-C6A700EF8C2C}"/>
              </a:ext>
            </a:extLst>
          </p:cNvPr>
          <p:cNvSpPr txBox="1"/>
          <p:nvPr/>
        </p:nvSpPr>
        <p:spPr>
          <a:xfrm>
            <a:off x="487581" y="886823"/>
            <a:ext cx="8937858" cy="3619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ju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대상회사의 경우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BBCHP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계약에 따라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SPC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로부터 조달 받은 선박으로</a:t>
            </a:r>
            <a:r>
              <a:rPr lang="en-US" altLang="ko-KR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고객사에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해상운송 서비스 제공 시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기존에 맺던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 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종료 후 </a:t>
            </a:r>
            <a:r>
              <a:rPr lang="en-US" altLang="ko-KR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T/C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계약에 따라 제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공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하는 비중이 높아지는 추세입니다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 T/C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상 고객사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는 운항일에 따라 정해진 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계약운임</a:t>
            </a:r>
            <a:r>
              <a:rPr lang="en-US" altLang="ko-KR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(T/C Rate)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를 지급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하며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 건조와 관련된 자본비를 보전하지 않습니다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이러한 거래의 </a:t>
            </a:r>
            <a:r>
              <a:rPr lang="ko-KR" altLang="en-US" sz="1000" err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실질상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선박의 소유에 따른 위험과 효익의 대부분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을 대상회사가 보유하고 있으므로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금융리스 회계처리 적용 대상에 해당하지 않습니다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6" name="TextBox 14">
            <a:extLst>
              <a:ext uri="{FF2B5EF4-FFF2-40B4-BE49-F238E27FC236}">
                <a16:creationId xmlns:a16="http://schemas.microsoft.com/office/drawing/2014/main" id="{8158C09A-8C89-4D1E-96D3-89A20309F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806" y="1430894"/>
            <a:ext cx="4346244" cy="252000"/>
          </a:xfrm>
          <a:prstGeom prst="rect">
            <a:avLst/>
          </a:prstGeom>
          <a:solidFill>
            <a:srgbClr val="00338D"/>
          </a:solidFill>
          <a:ln w="12700" cap="rnd" cmpd="sng" algn="ctr">
            <a:noFill/>
            <a:prstDash val="solid"/>
          </a:ln>
          <a:effectLst/>
        </p:spPr>
        <p:txBody>
          <a:bodyPr lIns="36000" tIns="0" rIns="36000" bIns="0" rtlCol="0" anchor="ctr"/>
          <a:lstStyle>
            <a:defPPr>
              <a:defRPr lang="en-US"/>
            </a:defPPr>
            <a:lvl1pPr lvl="0" algn="ctr">
              <a:defRPr sz="1100" b="1" kern="0">
                <a:solidFill>
                  <a:srgbClr val="FFFFFF"/>
                </a:solidFill>
                <a:latin typeface="Univers for KPMG Light" panose="020B0403020202020204" pitchFamily="34" charset="0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</a:rPr>
              <a:t>대상회사의 리스관계도</a:t>
            </a:r>
            <a:r>
              <a: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</a:rPr>
              <a:t>(T/C </a:t>
            </a:r>
            <a:r>
              <a:rPr kumimoji="0" lang="ko-KR" altLang="en-US" sz="9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</a:rPr>
              <a:t>선박</a:t>
            </a:r>
            <a:r>
              <a:rPr kumimoji="0" lang="en-US" altLang="ko-KR" sz="9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</a:rPr>
              <a:t>)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A94B94AD-81DB-46AD-B616-AAD56169A10B}"/>
              </a:ext>
            </a:extLst>
          </p:cNvPr>
          <p:cNvGrpSpPr/>
          <p:nvPr/>
        </p:nvGrpSpPr>
        <p:grpSpPr>
          <a:xfrm>
            <a:off x="498805" y="1841475"/>
            <a:ext cx="4346244" cy="518400"/>
            <a:chOff x="560211" y="2435918"/>
            <a:chExt cx="4346244" cy="518400"/>
          </a:xfrm>
        </p:grpSpPr>
        <p:cxnSp>
          <p:nvCxnSpPr>
            <p:cNvPr id="76" name="직선 화살표 연결선 75">
              <a:extLst>
                <a:ext uri="{FF2B5EF4-FFF2-40B4-BE49-F238E27FC236}">
                  <a16:creationId xmlns:a16="http://schemas.microsoft.com/office/drawing/2014/main" id="{1AA7DF81-60FA-42D5-B096-CDBB073451FE}"/>
                </a:ext>
              </a:extLst>
            </p:cNvPr>
            <p:cNvCxnSpPr>
              <a:cxnSpLocks/>
              <a:stCxn id="88" idx="3"/>
              <a:endCxn id="90" idx="1"/>
            </p:cNvCxnSpPr>
            <p:nvPr/>
          </p:nvCxnSpPr>
          <p:spPr>
            <a:xfrm>
              <a:off x="3255333" y="2695118"/>
              <a:ext cx="607122" cy="0"/>
            </a:xfrm>
            <a:prstGeom prst="straightConnector1">
              <a:avLst/>
            </a:prstGeom>
            <a:ln>
              <a:solidFill>
                <a:srgbClr val="00338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화살표 연결선 83">
              <a:extLst>
                <a:ext uri="{FF2B5EF4-FFF2-40B4-BE49-F238E27FC236}">
                  <a16:creationId xmlns:a16="http://schemas.microsoft.com/office/drawing/2014/main" id="{5893415C-326B-4297-B899-F3C035B2C8EE}"/>
                </a:ext>
              </a:extLst>
            </p:cNvPr>
            <p:cNvCxnSpPr>
              <a:stCxn id="89" idx="3"/>
              <a:endCxn id="88" idx="1"/>
            </p:cNvCxnSpPr>
            <p:nvPr/>
          </p:nvCxnSpPr>
          <p:spPr>
            <a:xfrm>
              <a:off x="1604211" y="2695118"/>
              <a:ext cx="607122" cy="0"/>
            </a:xfrm>
            <a:prstGeom prst="straightConnector1">
              <a:avLst/>
            </a:prstGeom>
            <a:ln>
              <a:solidFill>
                <a:srgbClr val="00338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">
              <a:extLst>
                <a:ext uri="{FF2B5EF4-FFF2-40B4-BE49-F238E27FC236}">
                  <a16:creationId xmlns:a16="http://schemas.microsoft.com/office/drawing/2014/main" id="{91F8395C-AB57-444E-B4FF-20382B20FE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1333" y="2435918"/>
              <a:ext cx="1044000" cy="518400"/>
            </a:xfrm>
            <a:prstGeom prst="rect">
              <a:avLst/>
            </a:prstGeom>
            <a:solidFill>
              <a:srgbClr val="00338D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Hudson</a:t>
              </a:r>
              <a:endParaRPr kumimoji="0" lang="ko-KR" altLang="en-US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3141DCCF-6DCF-4F84-A938-46EF64A976D0}"/>
                </a:ext>
              </a:extLst>
            </p:cNvPr>
            <p:cNvSpPr/>
            <p:nvPr/>
          </p:nvSpPr>
          <p:spPr>
            <a:xfrm>
              <a:off x="560211" y="2436899"/>
              <a:ext cx="1044000" cy="516438"/>
            </a:xfrm>
            <a:prstGeom prst="rect">
              <a:avLst/>
            </a:prstGeom>
            <a:solidFill>
              <a:srgbClr val="009A44"/>
            </a:solidFill>
            <a:ln w="28575" cap="flat" cmpd="sng" algn="ctr">
              <a:noFill/>
              <a:prstDash val="solid"/>
            </a:ln>
            <a:effectLst/>
          </p:spPr>
          <p:txBody>
            <a:bodyPr lIns="36000" rIns="36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SPC</a:t>
              </a:r>
              <a:endParaRPr kumimoji="0" lang="ko-KR" altLang="en-US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95E568DD-A242-4C82-B249-1D42AF53A347}"/>
                </a:ext>
              </a:extLst>
            </p:cNvPr>
            <p:cNvSpPr/>
            <p:nvPr/>
          </p:nvSpPr>
          <p:spPr>
            <a:xfrm>
              <a:off x="3862455" y="2436899"/>
              <a:ext cx="1044000" cy="516438"/>
            </a:xfrm>
            <a:prstGeom prst="rect">
              <a:avLst/>
            </a:prstGeom>
            <a:solidFill>
              <a:srgbClr val="6D2077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base" latinLnBrk="1" hangingPunct="1">
                <a:lnSpc>
                  <a:spcPct val="90000"/>
                </a:lnSpc>
                <a:spcBef>
                  <a:spcPct val="1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100" b="1">
                  <a:solidFill>
                    <a:prstClr val="white"/>
                  </a:solidFill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고객사</a:t>
              </a:r>
              <a:r>
                <a:rPr lang="en-US" altLang="ko-KR" sz="1100" b="1">
                  <a:solidFill>
                    <a:prstClr val="white"/>
                  </a:solidFill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(</a:t>
              </a:r>
              <a:r>
                <a:rPr lang="ko-KR" altLang="en-US" sz="1100" b="1">
                  <a:solidFill>
                    <a:prstClr val="white"/>
                  </a:solidFill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화주</a:t>
              </a:r>
              <a:r>
                <a:rPr lang="en-US" altLang="ko-KR" sz="1100" b="1">
                  <a:solidFill>
                    <a:prstClr val="white"/>
                  </a:solidFill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)</a:t>
              </a:r>
              <a:endParaRPr kumimoji="0" lang="ko-KR" altLang="en-US" sz="11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1DFEE663-109A-411A-AB73-01609C018B8B}"/>
                </a:ext>
              </a:extLst>
            </p:cNvPr>
            <p:cNvSpPr/>
            <p:nvPr/>
          </p:nvSpPr>
          <p:spPr bwMode="auto">
            <a:xfrm>
              <a:off x="1635369" y="2558931"/>
              <a:ext cx="460916" cy="272374"/>
            </a:xfrm>
            <a:prstGeom prst="rect">
              <a:avLst/>
            </a:prstGeom>
            <a:solidFill>
              <a:srgbClr val="BFD7ED"/>
            </a:solidFill>
            <a:ln w="127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1" i="0" u="none" strike="noStrike" kern="0" cap="none" spc="0" normalizeH="0" baseline="0" noProof="0">
                  <a:ln>
                    <a:noFill/>
                  </a:ln>
                  <a:solidFill>
                    <a:srgbClr val="0C2D83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BBCHP</a:t>
              </a:r>
              <a:endParaRPr kumimoji="0" lang="ko-KR" altLang="en-US" sz="900" b="1" i="0" u="none" strike="noStrike" kern="0" cap="none" spc="0" normalizeH="0" baseline="0" noProof="0">
                <a:ln>
                  <a:noFill/>
                </a:ln>
                <a:solidFill>
                  <a:srgbClr val="0C2D8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8C8B4681-EC97-4220-9D07-0225FC7314BD}"/>
                </a:ext>
              </a:extLst>
            </p:cNvPr>
            <p:cNvSpPr/>
            <p:nvPr/>
          </p:nvSpPr>
          <p:spPr bwMode="auto">
            <a:xfrm>
              <a:off x="3286491" y="2558931"/>
              <a:ext cx="460916" cy="272374"/>
            </a:xfrm>
            <a:prstGeom prst="rect">
              <a:avLst/>
            </a:prstGeom>
            <a:solidFill>
              <a:srgbClr val="BFD7ED"/>
            </a:solidFill>
            <a:ln w="127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900" b="1" i="0" u="none" strike="noStrike" kern="0" cap="none" spc="0" normalizeH="0" baseline="0" noProof="0">
                  <a:ln>
                    <a:noFill/>
                  </a:ln>
                  <a:solidFill>
                    <a:srgbClr val="0C2D83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 panose="020B0503020000020004" pitchFamily="50" charset="-127"/>
                  <a:cs typeface="Arial" panose="020B0604020202020204" pitchFamily="34" charset="0"/>
                </a:rPr>
                <a:t>T/C</a:t>
              </a:r>
              <a:endParaRPr kumimoji="0" lang="ko-KR" altLang="en-US" sz="900" b="1" i="0" u="none" strike="noStrike" kern="0" cap="none" spc="0" normalizeH="0" baseline="0" noProof="0">
                <a:ln>
                  <a:noFill/>
                </a:ln>
                <a:solidFill>
                  <a:srgbClr val="0C2D83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8778FF96-CCDB-4B10-B83D-217E34405299}"/>
              </a:ext>
            </a:extLst>
          </p:cNvPr>
          <p:cNvSpPr/>
          <p:nvPr/>
        </p:nvSpPr>
        <p:spPr bwMode="auto">
          <a:xfrm>
            <a:off x="1226621" y="2426780"/>
            <a:ext cx="1155600" cy="417600"/>
          </a:xfrm>
          <a:prstGeom prst="rect">
            <a:avLst/>
          </a:prstGeom>
          <a:solidFill>
            <a:srgbClr val="E5EFF8"/>
          </a:solidFill>
          <a:ln w="6350" cap="flat" cmpd="sng" algn="ctr">
            <a:solidFill>
              <a:srgbClr val="00338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금융리스 이용자</a:t>
            </a:r>
            <a:endParaRPr kumimoji="0" lang="en-US" altLang="ko-KR" sz="900" b="1" i="0" u="none" strike="noStrike" kern="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금융리스부채 발생</a:t>
            </a:r>
            <a:endParaRPr kumimoji="0" lang="en-US" altLang="ko-KR" sz="900" b="1" i="0" u="none" strike="noStrike" kern="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70FF56D-A7B2-4CA2-9761-E77767A70780}"/>
              </a:ext>
            </a:extLst>
          </p:cNvPr>
          <p:cNvSpPr/>
          <p:nvPr/>
        </p:nvSpPr>
        <p:spPr bwMode="auto">
          <a:xfrm>
            <a:off x="2878063" y="2421275"/>
            <a:ext cx="1154959" cy="415871"/>
          </a:xfrm>
          <a:prstGeom prst="rect">
            <a:avLst/>
          </a:prstGeom>
          <a:solidFill>
            <a:srgbClr val="E5EFF8"/>
          </a:solidFill>
          <a:ln w="6350" cap="flat" cmpd="sng" algn="ctr">
            <a:solidFill>
              <a:srgbClr val="00338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900" b="1" kern="0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Time</a:t>
            </a:r>
            <a:r>
              <a:rPr lang="ko-KR" altLang="en-US" sz="900" b="1" kern="0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b="1" kern="0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Charter</a:t>
            </a:r>
            <a:r>
              <a:rPr lang="ko-KR" altLang="en-US" sz="900" b="1" kern="0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계약</a:t>
            </a:r>
            <a:endParaRPr kumimoji="0" lang="en-US" altLang="ko-KR" sz="900" b="1" i="0" u="none" strike="noStrike" kern="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1" i="0" u="none" strike="noStrike" kern="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금융리스채권 </a:t>
            </a:r>
            <a:r>
              <a:rPr lang="ko-KR" altLang="en-US" sz="900" b="1" kern="0" err="1">
                <a:solidFill>
                  <a:srgbClr val="00206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미발생</a:t>
            </a:r>
            <a:endParaRPr kumimoji="0" lang="en-US" altLang="ko-KR" sz="900" b="1" i="0" u="none" strike="noStrike" kern="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D446653F-6485-48FE-B42F-F95ACBA8822B}"/>
              </a:ext>
            </a:extLst>
          </p:cNvPr>
          <p:cNvCxnSpPr>
            <a:cxnSpLocks/>
            <a:endCxn id="61" idx="0"/>
          </p:cNvCxnSpPr>
          <p:nvPr/>
        </p:nvCxnSpPr>
        <p:spPr>
          <a:xfrm>
            <a:off x="1804421" y="2236862"/>
            <a:ext cx="0" cy="189918"/>
          </a:xfrm>
          <a:prstGeom prst="line">
            <a:avLst/>
          </a:prstGeom>
          <a:ln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A7A55725-3B49-4679-B46A-592F4AB294DC}"/>
              </a:ext>
            </a:extLst>
          </p:cNvPr>
          <p:cNvCxnSpPr>
            <a:cxnSpLocks/>
            <a:endCxn id="64" idx="0"/>
          </p:cNvCxnSpPr>
          <p:nvPr/>
        </p:nvCxnSpPr>
        <p:spPr>
          <a:xfrm>
            <a:off x="3455543" y="2236862"/>
            <a:ext cx="0" cy="184413"/>
          </a:xfrm>
          <a:prstGeom prst="line">
            <a:avLst/>
          </a:prstGeom>
          <a:ln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표 4">
            <a:extLst>
              <a:ext uri="{FF2B5EF4-FFF2-40B4-BE49-F238E27FC236}">
                <a16:creationId xmlns:a16="http://schemas.microsoft.com/office/drawing/2014/main" id="{F8C6ACA5-4104-4219-8F3B-061CC407AA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1317417"/>
              </p:ext>
            </p:extLst>
          </p:nvPr>
        </p:nvGraphicFramePr>
        <p:xfrm>
          <a:off x="5773738" y="1993789"/>
          <a:ext cx="1860412" cy="516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644">
                  <a:extLst>
                    <a:ext uri="{9D8B030D-6E8A-4147-A177-3AD203B41FA5}">
                      <a16:colId xmlns:a16="http://schemas.microsoft.com/office/drawing/2014/main" val="4222462883"/>
                    </a:ext>
                  </a:extLst>
                </a:gridCol>
                <a:gridCol w="1681768">
                  <a:extLst>
                    <a:ext uri="{9D8B030D-6E8A-4147-A177-3AD203B41FA5}">
                      <a16:colId xmlns:a16="http://schemas.microsoft.com/office/drawing/2014/main" val="1535157254"/>
                    </a:ext>
                  </a:extLst>
                </a:gridCol>
              </a:tblGrid>
              <a:tr h="172146">
                <a:tc>
                  <a:txBody>
                    <a:bodyPr/>
                    <a:lstStyle/>
                    <a:p>
                      <a:pPr latinLnBrk="1"/>
                      <a:endParaRPr lang="ko-KR" altLang="en-US" sz="7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7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금융리스채권 </a:t>
                      </a:r>
                      <a:r>
                        <a:rPr lang="en-US" altLang="ko-KR" sz="7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PV(</a:t>
                      </a:r>
                      <a:r>
                        <a:rPr lang="ko-KR" altLang="en-US" sz="7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리스료</a:t>
                      </a:r>
                      <a:r>
                        <a:rPr lang="en-US" altLang="ko-KR" sz="7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ko-KR" altLang="en-US" sz="700" b="0" i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837295"/>
                  </a:ext>
                </a:extLst>
              </a:tr>
              <a:tr h="172146">
                <a:tc>
                  <a:txBody>
                    <a:bodyPr/>
                    <a:lstStyle/>
                    <a:p>
                      <a:pPr latinLnBrk="1"/>
                      <a:endParaRPr lang="ko-KR" altLang="en-US" sz="7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7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금융리스채권 </a:t>
                      </a:r>
                      <a:r>
                        <a:rPr lang="en-US" altLang="ko-KR" sz="7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PV(</a:t>
                      </a:r>
                      <a:r>
                        <a:rPr lang="ko-KR" altLang="en-US" sz="7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무보증잔존가치</a:t>
                      </a:r>
                      <a:r>
                        <a:rPr lang="en-US" altLang="ko-KR" sz="7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ko-KR" altLang="en-US" sz="700" b="0" i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625390"/>
                  </a:ext>
                </a:extLst>
              </a:tr>
              <a:tr h="172146">
                <a:tc>
                  <a:txBody>
                    <a:bodyPr/>
                    <a:lstStyle/>
                    <a:p>
                      <a:pPr latinLnBrk="1"/>
                      <a:endParaRPr lang="ko-KR" altLang="en-US" sz="7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3A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700" b="0" i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금융리스부채</a:t>
                      </a:r>
                    </a:p>
                  </a:txBody>
                  <a:tcPr marL="36000" marR="3600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8270236"/>
                  </a:ext>
                </a:extLst>
              </a:tr>
            </a:tbl>
          </a:graphicData>
        </a:graphic>
      </p:graphicFrame>
      <p:sp>
        <p:nvSpPr>
          <p:cNvPr id="72" name="Segnaposto testo 7">
            <a:extLst>
              <a:ext uri="{FF2B5EF4-FFF2-40B4-BE49-F238E27FC236}">
                <a16:creationId xmlns:a16="http://schemas.microsoft.com/office/drawing/2014/main" id="{883CD8F2-A0EF-438E-82C2-C85A1DFBC539}"/>
              </a:ext>
            </a:extLst>
          </p:cNvPr>
          <p:cNvSpPr txBox="1">
            <a:spLocks/>
          </p:cNvSpPr>
          <p:nvPr/>
        </p:nvSpPr>
        <p:spPr bwMode="gray">
          <a:xfrm>
            <a:off x="5038394" y="4347775"/>
            <a:ext cx="4452712" cy="165817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36000" tIns="36000" rIns="36000" bIns="36000" rtlCol="0" anchor="ctr" anchorCtr="0">
            <a:noAutofit/>
          </a:bodyPr>
          <a:lstStyle/>
          <a:p>
            <a:pPr marL="266700" marR="0" lvl="2" indent="-1778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20</a:t>
            </a:r>
            <a:r>
              <a:rPr kumimoji="0" lang="en-US" altLang="ko-KR" sz="90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22</a:t>
            </a:r>
            <a:r>
              <a:rPr kumimoji="0" lang="ko-KR" altLang="en-US" sz="90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1H 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기준 대상회사의 사선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4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(Utopia, </a:t>
            </a:r>
            <a:r>
              <a:rPr lang="en-US" altLang="ko-KR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Technopia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Cosmopia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Aquapia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은 리스부채 상환이 완료되어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선박에 대한 </a:t>
            </a:r>
            <a:r>
              <a:rPr lang="ko-KR" altLang="en-US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무보증잔존가치의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현재가치만 금융리스채권으로 계상되어 있음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 </a:t>
            </a:r>
          </a:p>
          <a:p>
            <a:pPr marL="266700" marR="0" lvl="2" indent="-1778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BBCHP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척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lang="en-US" altLang="ko-KR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Princepia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Peacepia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의 경우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로부터 </a:t>
            </a:r>
            <a:r>
              <a:rPr lang="ko-KR" altLang="en-US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보전받는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자본비와 </a:t>
            </a:r>
            <a:r>
              <a:rPr lang="ko-KR" altLang="en-US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무보증잔존가치의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현재가치를 금융리스채권으로 인식하고 있음</a:t>
            </a:r>
            <a:endParaRPr lang="en-US" altLang="ko-KR" sz="900"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266700" marR="0" lvl="2" indent="-1778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Greenpia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ko-KR" altLang="en-US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지분선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척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(YK Sovereign, HJ </a:t>
            </a:r>
            <a:r>
              <a:rPr lang="en-US" altLang="ko-KR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Pyeongta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다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 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선박의 경우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 만료 후 선박에 대한 위험과 효익을 직접 보유하는 것으로 보아  금융리스채권이 선박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유형자산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으로 대체됨</a:t>
            </a:r>
            <a:endParaRPr lang="en-US" altLang="ko-KR" sz="900"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266700" marR="0" lvl="2" indent="-17780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2020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ko-KR" altLang="en-US" sz="900" err="1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건조완료된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Amber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선박은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E1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과 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T/C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(Type3)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이 체결되어 금융리스 채권 대신 유형자산으로 인식하며</a:t>
            </a:r>
            <a:r>
              <a:rPr lang="en-US" altLang="ko-KR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BBCHP </a:t>
            </a:r>
            <a:r>
              <a:rPr lang="ko-KR" altLang="en-US" sz="900"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계약에 따른 금융리스부채만 인식 </a:t>
            </a:r>
            <a:endParaRPr kumimoji="0" lang="en-US" altLang="ko-KR" sz="90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8BD2D-2FAA-44A7-AE79-23717993FD1E}"/>
              </a:ext>
            </a:extLst>
          </p:cNvPr>
          <p:cNvSpPr txBox="1"/>
          <p:nvPr/>
        </p:nvSpPr>
        <p:spPr>
          <a:xfrm>
            <a:off x="4953000" y="1546486"/>
            <a:ext cx="2454564" cy="252000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FY22.1H 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금융리스채권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부채 현황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DA5DF4-3B9D-46B1-9B71-99C6A585A105}"/>
              </a:ext>
            </a:extLst>
          </p:cNvPr>
          <p:cNvSpPr txBox="1"/>
          <p:nvPr/>
        </p:nvSpPr>
        <p:spPr>
          <a:xfrm>
            <a:off x="5143933" y="1755459"/>
            <a:ext cx="434831" cy="252000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80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USDk</a:t>
            </a:r>
            <a:r>
              <a:rPr lang="en-US" altLang="ko-KR"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ko-KR" altLang="en-US" sz="800" err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Segnaposto testo 7">
            <a:extLst>
              <a:ext uri="{FF2B5EF4-FFF2-40B4-BE49-F238E27FC236}">
                <a16:creationId xmlns:a16="http://schemas.microsoft.com/office/drawing/2014/main" id="{07E9DAC2-DD82-4FBB-836E-5639AB87B942}"/>
              </a:ext>
            </a:extLst>
          </p:cNvPr>
          <p:cNvSpPr txBox="1">
            <a:spLocks/>
          </p:cNvSpPr>
          <p:nvPr/>
        </p:nvSpPr>
        <p:spPr bwMode="gray">
          <a:xfrm>
            <a:off x="486798" y="3016880"/>
            <a:ext cx="4358252" cy="2998011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36000" tIns="36000" rIns="36000" bIns="36000" rtlCol="0" anchor="ctr" anchorCtr="0">
            <a:noAutofit/>
          </a:bodyPr>
          <a:lstStyle/>
          <a:p>
            <a:pPr marL="88900" marR="0" lvl="2" indent="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[COA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계약에서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T/C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계약으로의 전환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]</a:t>
            </a: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향후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는 선박건조대가를 자본비로 보전해주는 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계약을 더 이상 체결하지 않을 예정으로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기존 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 종료 후 신규 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Pipeline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계약은 대부분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T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/C(Type 3)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계약으로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체결하는 추세임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기존의 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</a:t>
            </a:r>
            <a:r>
              <a:rPr lang="ko-KR" altLang="en-US" sz="900" err="1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계약시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화주는 원가에 이익을 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Mark-up 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가산하여 대상회사에 운임을 지급하고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선박건조대가를 자본비로 보전해 주므로 선박에 대한 위험과 보상을 화주에게 실질적으로 이전했다고 보아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대상회사는 선박을 금융리스채권으로 대체하여 인식하였음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30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그러나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T/C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계약시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KOGAS, 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E1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등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고객사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화주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로부터 지급받는 운임은 운항일별로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T/C 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Rate(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계약운임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를 적용하여 계산되며</a:t>
            </a:r>
            <a:r>
              <a:rPr lang="en-US" altLang="ko-KR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선박건조대가에 대해 고객사가 보전해주지 않아 대상회사가 실질적으로 부담함</a:t>
            </a:r>
            <a:endParaRPr lang="en-US" altLang="ko-KR" sz="900">
              <a:solidFill>
                <a:srgbClr val="000000"/>
              </a:solidFill>
              <a:highlight>
                <a:srgbClr val="FFFFFF"/>
              </a:highlight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lvl="2" indent="-82550">
              <a:lnSpc>
                <a:spcPts val="1200"/>
              </a:lnSpc>
              <a:spcAft>
                <a:spcPts val="300"/>
              </a:spcAft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r>
              <a:rPr lang="ko-KR" altLang="en-US" sz="90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따라서 선박의 소유에 따른 위험과 효익을 대상회사가 직접 보유하므로 대상회사는 선박을 금융리스채권으로 인식하지 않고 유형자산으로 인식하여 </a:t>
            </a:r>
            <a:r>
              <a:rPr lang="ko-KR" altLang="en-US" sz="900" err="1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회계처리함</a:t>
            </a:r>
            <a:endParaRPr kumimoji="0" lang="en-US" altLang="ko-KR" sz="90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lvl="2" indent="-82550">
              <a:lnSpc>
                <a:spcPts val="1200"/>
              </a:lnSpc>
              <a:spcAft>
                <a:spcPts val="300"/>
              </a:spcAft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lang="en-US" altLang="ko-KR" sz="900">
              <a:solidFill>
                <a:srgbClr val="000000"/>
              </a:solidFill>
              <a:highlight>
                <a:srgbClr val="FFFFFF"/>
              </a:highlight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lvl="2" indent="-82550">
              <a:lnSpc>
                <a:spcPts val="1200"/>
              </a:lnSpc>
              <a:spcAft>
                <a:spcPts val="300"/>
              </a:spcAft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kumimoji="0" lang="en-US" altLang="ko-KR" sz="90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FF"/>
              </a:highlight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lvl="2" indent="-82550">
              <a:lnSpc>
                <a:spcPts val="1200"/>
              </a:lnSpc>
              <a:spcAft>
                <a:spcPts val="300"/>
              </a:spcAft>
              <a:buClr>
                <a:srgbClr val="00338D"/>
              </a:buClr>
              <a:buFont typeface="Wingdings" panose="05000000000000000000" pitchFamily="2" charset="2"/>
              <a:buChar char="§"/>
              <a:defRPr/>
            </a:pPr>
            <a:endParaRPr kumimoji="0" lang="en-US" altLang="ko-KR" sz="900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CD24A8E7-E207-4356-A6B5-CC6EB1FE6436}"/>
              </a:ext>
            </a:extLst>
          </p:cNvPr>
          <p:cNvGraphicFramePr>
            <a:graphicFrameLocks noGrp="1"/>
          </p:cNvGraphicFramePr>
          <p:nvPr/>
        </p:nvGraphicFramePr>
        <p:xfrm>
          <a:off x="573852" y="5438367"/>
          <a:ext cx="4220948" cy="540000"/>
        </p:xfrm>
        <a:graphic>
          <a:graphicData uri="http://schemas.openxmlformats.org/drawingml/2006/table">
            <a:tbl>
              <a:tblPr/>
              <a:tblGrid>
                <a:gridCol w="523442">
                  <a:extLst>
                    <a:ext uri="{9D8B030D-6E8A-4147-A177-3AD203B41FA5}">
                      <a16:colId xmlns:a16="http://schemas.microsoft.com/office/drawing/2014/main" val="1776425060"/>
                    </a:ext>
                  </a:extLst>
                </a:gridCol>
                <a:gridCol w="786727">
                  <a:extLst>
                    <a:ext uri="{9D8B030D-6E8A-4147-A177-3AD203B41FA5}">
                      <a16:colId xmlns:a16="http://schemas.microsoft.com/office/drawing/2014/main" val="2371306027"/>
                    </a:ext>
                  </a:extLst>
                </a:gridCol>
                <a:gridCol w="97400">
                  <a:extLst>
                    <a:ext uri="{9D8B030D-6E8A-4147-A177-3AD203B41FA5}">
                      <a16:colId xmlns:a16="http://schemas.microsoft.com/office/drawing/2014/main" val="3651980642"/>
                    </a:ext>
                  </a:extLst>
                </a:gridCol>
                <a:gridCol w="799879">
                  <a:extLst>
                    <a:ext uri="{9D8B030D-6E8A-4147-A177-3AD203B41FA5}">
                      <a16:colId xmlns:a16="http://schemas.microsoft.com/office/drawing/2014/main" val="31717734"/>
                    </a:ext>
                  </a:extLst>
                </a:gridCol>
                <a:gridCol w="2013500">
                  <a:extLst>
                    <a:ext uri="{9D8B030D-6E8A-4147-A177-3AD203B41FA5}">
                      <a16:colId xmlns:a16="http://schemas.microsoft.com/office/drawing/2014/main" val="4013074220"/>
                    </a:ext>
                  </a:extLst>
                </a:gridCol>
              </a:tblGrid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COA(Type1)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T/C(Type 3)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변경 효과</a:t>
                      </a:r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13860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Mark-up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정산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 Rate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위험과 보상 대상회사 직접부담</a:t>
                      </a:r>
                      <a:endParaRPr lang="en-US" altLang="ko-KR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857898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기타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자본비 보전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 건조대금 대상회사 직접부담</a:t>
                      </a:r>
                      <a:endParaRPr lang="en-US" altLang="ko-KR" sz="9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91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7025757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E8B4ECAF-6B9D-4C23-AD25-4E83318DEB1D}"/>
              </a:ext>
            </a:extLst>
          </p:cNvPr>
          <p:cNvSpPr/>
          <p:nvPr/>
        </p:nvSpPr>
        <p:spPr>
          <a:xfrm>
            <a:off x="8972362" y="3157397"/>
            <a:ext cx="305577" cy="524745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3C8570E-C9B6-430F-9B12-EF43F8DB4883}"/>
              </a:ext>
            </a:extLst>
          </p:cNvPr>
          <p:cNvSpPr/>
          <p:nvPr/>
        </p:nvSpPr>
        <p:spPr>
          <a:xfrm>
            <a:off x="6512489" y="3449150"/>
            <a:ext cx="1176091" cy="232880"/>
          </a:xfrm>
          <a:prstGeom prst="rect">
            <a:avLst/>
          </a:prstGeom>
          <a:noFill/>
          <a:ln w="19050">
            <a:solidFill>
              <a:srgbClr val="6D2077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BECFC569-7CA0-4A2E-8422-DE3D6FBAEA5E}"/>
              </a:ext>
            </a:extLst>
          </p:cNvPr>
          <p:cNvSpPr/>
          <p:nvPr/>
        </p:nvSpPr>
        <p:spPr>
          <a:xfrm>
            <a:off x="5156565" y="4372388"/>
            <a:ext cx="107952" cy="107952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19ED6F7-A68D-4395-B7D3-84911B3BD34A}"/>
              </a:ext>
            </a:extLst>
          </p:cNvPr>
          <p:cNvSpPr/>
          <p:nvPr/>
        </p:nvSpPr>
        <p:spPr>
          <a:xfrm>
            <a:off x="5755077" y="3067270"/>
            <a:ext cx="1467847" cy="619208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DDAE9D18-A7D6-485F-AF88-55E7C97CDAA5}"/>
              </a:ext>
            </a:extLst>
          </p:cNvPr>
          <p:cNvSpPr/>
          <p:nvPr/>
        </p:nvSpPr>
        <p:spPr>
          <a:xfrm>
            <a:off x="5699491" y="3020283"/>
            <a:ext cx="107952" cy="107952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795BD2A-A6C4-45E3-8F2F-44A244A570EE}"/>
              </a:ext>
            </a:extLst>
          </p:cNvPr>
          <p:cNvSpPr/>
          <p:nvPr/>
        </p:nvSpPr>
        <p:spPr>
          <a:xfrm>
            <a:off x="6458513" y="3394672"/>
            <a:ext cx="107952" cy="107952"/>
          </a:xfrm>
          <a:prstGeom prst="ellipse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B66831C2-9E32-44F2-88CD-BDBD0ABCA8AB}"/>
              </a:ext>
            </a:extLst>
          </p:cNvPr>
          <p:cNvSpPr/>
          <p:nvPr/>
        </p:nvSpPr>
        <p:spPr>
          <a:xfrm>
            <a:off x="5050658" y="6030068"/>
            <a:ext cx="107952" cy="107952"/>
          </a:xfrm>
          <a:prstGeom prst="ellipse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endParaRPr lang="ko-KR" altLang="en-US" sz="9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D6EC347A-185E-49C2-BC4C-AAFCEC773173}"/>
              </a:ext>
            </a:extLst>
          </p:cNvPr>
          <p:cNvSpPr/>
          <p:nvPr/>
        </p:nvSpPr>
        <p:spPr>
          <a:xfrm>
            <a:off x="5156565" y="5219515"/>
            <a:ext cx="107952" cy="10795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B06551A-AAA3-4634-96FB-AD7E1A0CFC7F}"/>
              </a:ext>
            </a:extLst>
          </p:cNvPr>
          <p:cNvSpPr/>
          <p:nvPr/>
        </p:nvSpPr>
        <p:spPr>
          <a:xfrm>
            <a:off x="6099390" y="3157397"/>
            <a:ext cx="295192" cy="523981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CE0BA83D-DA56-4241-B2BB-6FE5CE693CB2}"/>
              </a:ext>
            </a:extLst>
          </p:cNvPr>
          <p:cNvSpPr/>
          <p:nvPr/>
        </p:nvSpPr>
        <p:spPr>
          <a:xfrm>
            <a:off x="6043803" y="3110410"/>
            <a:ext cx="107952" cy="10795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4CEBEB5A-23B5-4EE2-B82B-8E5B142E425E}"/>
              </a:ext>
            </a:extLst>
          </p:cNvPr>
          <p:cNvSpPr/>
          <p:nvPr/>
        </p:nvSpPr>
        <p:spPr>
          <a:xfrm>
            <a:off x="7356689" y="3150122"/>
            <a:ext cx="835227" cy="531256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1FA1AB7B-B56D-435D-B01C-2704F7BBD1B0}"/>
              </a:ext>
            </a:extLst>
          </p:cNvPr>
          <p:cNvSpPr/>
          <p:nvPr/>
        </p:nvSpPr>
        <p:spPr>
          <a:xfrm>
            <a:off x="7301102" y="3103135"/>
            <a:ext cx="107952" cy="10795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39AFBA47-D881-4B79-9ACA-0C43EB4594A9}"/>
              </a:ext>
            </a:extLst>
          </p:cNvPr>
          <p:cNvSpPr/>
          <p:nvPr/>
        </p:nvSpPr>
        <p:spPr>
          <a:xfrm>
            <a:off x="5156565" y="5707050"/>
            <a:ext cx="107952" cy="10795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18B6ADE7-DE8C-4705-803A-F6341B7E1BDA}"/>
              </a:ext>
            </a:extLst>
          </p:cNvPr>
          <p:cNvSpPr/>
          <p:nvPr/>
        </p:nvSpPr>
        <p:spPr>
          <a:xfrm>
            <a:off x="8283195" y="2069394"/>
            <a:ext cx="660589" cy="1611983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9DDC8E10-E8E7-46D1-B440-ADF09E064ACB}"/>
              </a:ext>
            </a:extLst>
          </p:cNvPr>
          <p:cNvSpPr/>
          <p:nvPr/>
        </p:nvSpPr>
        <p:spPr>
          <a:xfrm>
            <a:off x="8227609" y="2022408"/>
            <a:ext cx="107952" cy="107952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13E034E3-E157-46C8-BABC-A533CF186571}"/>
              </a:ext>
            </a:extLst>
          </p:cNvPr>
          <p:cNvSpPr/>
          <p:nvPr/>
        </p:nvSpPr>
        <p:spPr>
          <a:xfrm>
            <a:off x="8928341" y="3093302"/>
            <a:ext cx="107952" cy="10795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13CC70-B09E-414B-A4B0-27C1991FCE20}"/>
              </a:ext>
            </a:extLst>
          </p:cNvPr>
          <p:cNvSpPr txBox="1"/>
          <p:nvPr/>
        </p:nvSpPr>
        <p:spPr>
          <a:xfrm>
            <a:off x="5143314" y="5974215"/>
            <a:ext cx="4480212" cy="293545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(*1) </a:t>
            </a:r>
            <a:r>
              <a:rPr lang="ko-KR" altLang="en-US" sz="800" i="1" err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중동선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4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척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lang="en-US" altLang="ko-KR" sz="800" i="1" err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Technopia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en-US" altLang="ko-KR" sz="800" i="1" err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Cosmopia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en-US" altLang="ko-KR" sz="800" i="1" err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Aquapia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en-US" altLang="ko-KR" sz="800" i="1" err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Oceanpia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에 대하여 총 </a:t>
            </a:r>
            <a:r>
              <a:rPr lang="en-US" altLang="ko-KR" sz="800" i="1" err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USDk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75,300</a:t>
            </a:r>
            <a:r>
              <a:rPr lang="ko-KR" altLang="en-US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의 담보부차입금이 존재함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(FY21 </a:t>
            </a:r>
            <a:r>
              <a:rPr lang="ko-KR" altLang="en-US" sz="800" i="1" err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재금융</a:t>
            </a:r>
            <a:r>
              <a:rPr lang="en-US" altLang="ko-KR" sz="800" i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endParaRPr lang="ko-KR" altLang="en-US" sz="800" i="1">
              <a:solidFill>
                <a:srgbClr val="0033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42E7DD78-54F5-4A02-89A6-15D937F8A634}"/>
              </a:ext>
            </a:extLst>
          </p:cNvPr>
          <p:cNvSpPr/>
          <p:nvPr/>
        </p:nvSpPr>
        <p:spPr>
          <a:xfrm>
            <a:off x="5156565" y="4874487"/>
            <a:ext cx="107952" cy="107952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텍스트 개체 틀 2">
            <a:extLst>
              <a:ext uri="{FF2B5EF4-FFF2-40B4-BE49-F238E27FC236}">
                <a16:creationId xmlns:a16="http://schemas.microsoft.com/office/drawing/2014/main" id="{59CE6888-3E68-44F1-9FD0-36D761294B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Lease Accounting</a:t>
            </a:r>
          </a:p>
        </p:txBody>
      </p:sp>
    </p:spTree>
    <p:extLst>
      <p:ext uri="{BB962C8B-B14F-4D97-AF65-F5344CB8AC3E}">
        <p14:creationId xmlns:p14="http://schemas.microsoft.com/office/powerpoint/2010/main" val="24453038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3E0A4771-C758-4527-8FEB-86A5E348B393}"/>
              </a:ext>
            </a:extLst>
          </p:cNvPr>
          <p:cNvGraphicFramePr>
            <a:graphicFrameLocks noGrp="1"/>
          </p:cNvGraphicFramePr>
          <p:nvPr/>
        </p:nvGraphicFramePr>
        <p:xfrm>
          <a:off x="488950" y="1422399"/>
          <a:ext cx="8937856" cy="1473360"/>
        </p:xfrm>
        <a:graphic>
          <a:graphicData uri="http://schemas.openxmlformats.org/drawingml/2006/table">
            <a:tbl>
              <a:tblPr/>
              <a:tblGrid>
                <a:gridCol w="811213">
                  <a:extLst>
                    <a:ext uri="{9D8B030D-6E8A-4147-A177-3AD203B41FA5}">
                      <a16:colId xmlns:a16="http://schemas.microsoft.com/office/drawing/2014/main" val="11581868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1836612480"/>
                    </a:ext>
                  </a:extLst>
                </a:gridCol>
                <a:gridCol w="455678">
                  <a:extLst>
                    <a:ext uri="{9D8B030D-6E8A-4147-A177-3AD203B41FA5}">
                      <a16:colId xmlns:a16="http://schemas.microsoft.com/office/drawing/2014/main" val="2097811052"/>
                    </a:ext>
                  </a:extLst>
                </a:gridCol>
                <a:gridCol w="970228">
                  <a:extLst>
                    <a:ext uri="{9D8B030D-6E8A-4147-A177-3AD203B41FA5}">
                      <a16:colId xmlns:a16="http://schemas.microsoft.com/office/drawing/2014/main" val="4107055716"/>
                    </a:ext>
                  </a:extLst>
                </a:gridCol>
                <a:gridCol w="496139">
                  <a:extLst>
                    <a:ext uri="{9D8B030D-6E8A-4147-A177-3AD203B41FA5}">
                      <a16:colId xmlns:a16="http://schemas.microsoft.com/office/drawing/2014/main" val="3922366630"/>
                    </a:ext>
                  </a:extLst>
                </a:gridCol>
                <a:gridCol w="970228">
                  <a:extLst>
                    <a:ext uri="{9D8B030D-6E8A-4147-A177-3AD203B41FA5}">
                      <a16:colId xmlns:a16="http://schemas.microsoft.com/office/drawing/2014/main" val="1639885455"/>
                    </a:ext>
                  </a:extLst>
                </a:gridCol>
                <a:gridCol w="496139">
                  <a:extLst>
                    <a:ext uri="{9D8B030D-6E8A-4147-A177-3AD203B41FA5}">
                      <a16:colId xmlns:a16="http://schemas.microsoft.com/office/drawing/2014/main" val="2741982115"/>
                    </a:ext>
                  </a:extLst>
                </a:gridCol>
                <a:gridCol w="970228">
                  <a:extLst>
                    <a:ext uri="{9D8B030D-6E8A-4147-A177-3AD203B41FA5}">
                      <a16:colId xmlns:a16="http://schemas.microsoft.com/office/drawing/2014/main" val="3778782545"/>
                    </a:ext>
                  </a:extLst>
                </a:gridCol>
                <a:gridCol w="496139">
                  <a:extLst>
                    <a:ext uri="{9D8B030D-6E8A-4147-A177-3AD203B41FA5}">
                      <a16:colId xmlns:a16="http://schemas.microsoft.com/office/drawing/2014/main" val="497298633"/>
                    </a:ext>
                  </a:extLst>
                </a:gridCol>
                <a:gridCol w="1102532">
                  <a:extLst>
                    <a:ext uri="{9D8B030D-6E8A-4147-A177-3AD203B41FA5}">
                      <a16:colId xmlns:a16="http://schemas.microsoft.com/office/drawing/2014/main" val="266596727"/>
                    </a:ext>
                  </a:extLst>
                </a:gridCol>
                <a:gridCol w="1102532">
                  <a:extLst>
                    <a:ext uri="{9D8B030D-6E8A-4147-A177-3AD203B41FA5}">
                      <a16:colId xmlns:a16="http://schemas.microsoft.com/office/drawing/2014/main" val="220343564"/>
                    </a:ext>
                  </a:extLst>
                </a:gridCol>
              </a:tblGrid>
              <a:tr h="1800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리스회계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적용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(Reported)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리스회계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미적용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(Pro-forma)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회계적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영향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재무적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영향</a:t>
                      </a:r>
                      <a:endParaRPr lang="ko-KR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520337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Dr.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Cr.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Dr.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Cr.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853534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BBCHP </a:t>
                      </a:r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계약시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선박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금융리스부채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선박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차입금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7032714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COA </a:t>
                      </a:r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계약시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금융리스채권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선박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1,000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831751"/>
                  </a:ext>
                </a:extLst>
              </a:tr>
              <a:tr h="18000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운항시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현금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운임매출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현금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운임매출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300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9879128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운임매출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  <a:r>
                        <a:rPr lang="ko-KR" altLang="en-US" sz="800" b="1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자본비조정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50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금융리스채권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매출액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50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증가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EBITDA 50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증가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4609582"/>
                  </a:ext>
                </a:extLst>
              </a:tr>
              <a:tr h="180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매출원가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현금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매출원가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현금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180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173371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err="1"/>
                        <a:t>결산시</a:t>
                      </a:r>
                      <a:endParaRPr lang="ko-KR" altLang="en-US" sz="800"/>
                    </a:p>
                  </a:txBody>
                  <a:tcPr marL="36000" marR="36000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감가상각비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감가상각누계액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감가상각비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40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증가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-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6220816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14BBFA7E-80DC-4E6E-B76F-962DD70EF455}"/>
              </a:ext>
            </a:extLst>
          </p:cNvPr>
          <p:cNvSpPr txBox="1"/>
          <p:nvPr/>
        </p:nvSpPr>
        <p:spPr>
          <a:xfrm>
            <a:off x="488950" y="890453"/>
            <a:ext cx="8937858" cy="47754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ju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대상회사의 리스회계 적용으로 인하여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KOGAS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에게 청구하는 운임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(OPEX+CAPEX)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중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CAPEX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부분은 매출이 아닌 금융리스채권 회수로 인식되어 국내 타 해운사에 비해 동일한 현금 유입 발생 시 매출 및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EBITDA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가 과소 계상되어 보이는 현상이 발생합니다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리스채권 비중이 적은 국내 해운사와의 비교를 위해 리스회계를 적용하지 않고 유형자산으로 인식할 경우 매출액 및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EBITDA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가 </a:t>
            </a:r>
            <a:r>
              <a:rPr kumimoji="0" lang="ko-KR" altLang="en-US" sz="1000" b="1" i="0" u="none" strike="noStrike" kern="1200" cap="none" spc="0" normalizeH="0" baseline="0" noProof="0" err="1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자본비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1000" b="1" i="0" u="none" strike="noStrike" kern="1200" cap="none" spc="0" normalizeH="0" baseline="0" noProof="0" err="1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보전분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만큼 증가하게 됩니다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0" name="Segnaposto testo 7">
            <a:extLst>
              <a:ext uri="{FF2B5EF4-FFF2-40B4-BE49-F238E27FC236}">
                <a16:creationId xmlns:a16="http://schemas.microsoft.com/office/drawing/2014/main" id="{770FEFA5-F6AC-40F7-A21A-AD7FC0723DD0}"/>
              </a:ext>
            </a:extLst>
          </p:cNvPr>
          <p:cNvSpPr txBox="1">
            <a:spLocks/>
          </p:cNvSpPr>
          <p:nvPr/>
        </p:nvSpPr>
        <p:spPr bwMode="gray">
          <a:xfrm>
            <a:off x="488950" y="3132879"/>
            <a:ext cx="4358252" cy="2884342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36000" tIns="36000" rIns="36000" bIns="36000" rtlCol="0" anchor="ctr" anchorCtr="0">
            <a:noAutofit/>
          </a:bodyPr>
          <a:lstStyle/>
          <a:p>
            <a:pPr marL="88900" marR="0" lvl="2" indent="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[Assumption]</a:t>
            </a: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운임비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300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중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자본비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해당분은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1/6</a:t>
            </a: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매출원가는 운임의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60%</a:t>
            </a: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금융리스채권 회수액과 금융리스부채 상환액 동일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잔존가치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0</a:t>
            </a: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리스기간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20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내용연수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25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취득 시 현재가치할인 고려하지 않음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이자수익 및 이자비용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0)</a:t>
            </a:r>
          </a:p>
          <a:p>
            <a:pPr marL="88900" marR="0" lvl="2" indent="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88900" marR="0" lvl="2" indent="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Tx/>
              <a:buNone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1450" marR="0" lvl="2" indent="-82550" algn="l" defTabSz="914400" rtl="0" eaLnBrk="1" fontAlgn="auto" latinLnBrk="0" hangingPunct="1">
              <a:lnSpc>
                <a:spcPts val="1000"/>
              </a:lnSpc>
              <a:spcBef>
                <a:spcPts val="6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160180A4-163D-489E-9095-7BD26D9FA276}"/>
              </a:ext>
            </a:extLst>
          </p:cNvPr>
          <p:cNvGraphicFramePr>
            <a:graphicFrameLocks noGrp="1"/>
          </p:cNvGraphicFramePr>
          <p:nvPr/>
        </p:nvGraphicFramePr>
        <p:xfrm>
          <a:off x="5060996" y="5131088"/>
          <a:ext cx="4365855" cy="889775"/>
        </p:xfrm>
        <a:graphic>
          <a:graphicData uri="http://schemas.openxmlformats.org/drawingml/2006/table">
            <a:tbl>
              <a:tblPr/>
              <a:tblGrid>
                <a:gridCol w="1455285">
                  <a:extLst>
                    <a:ext uri="{9D8B030D-6E8A-4147-A177-3AD203B41FA5}">
                      <a16:colId xmlns:a16="http://schemas.microsoft.com/office/drawing/2014/main" val="2353047303"/>
                    </a:ext>
                  </a:extLst>
                </a:gridCol>
                <a:gridCol w="1455285">
                  <a:extLst>
                    <a:ext uri="{9D8B030D-6E8A-4147-A177-3AD203B41FA5}">
                      <a16:colId xmlns:a16="http://schemas.microsoft.com/office/drawing/2014/main" val="2401602010"/>
                    </a:ext>
                  </a:extLst>
                </a:gridCol>
                <a:gridCol w="1455285">
                  <a:extLst>
                    <a:ext uri="{9D8B030D-6E8A-4147-A177-3AD203B41FA5}">
                      <a16:colId xmlns:a16="http://schemas.microsoft.com/office/drawing/2014/main" val="3285675210"/>
                    </a:ext>
                  </a:extLst>
                </a:gridCol>
              </a:tblGrid>
              <a:tr h="1779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  <a:endParaRPr lang="ko-KR" altLang="en-US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Reported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Pro forma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610281"/>
                  </a:ext>
                </a:extLst>
              </a:tr>
              <a:tr h="1779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선박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인식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금융리스채권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유형자산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2743610"/>
                  </a:ext>
                </a:extLst>
              </a:tr>
              <a:tr h="1779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자본비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매출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차감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채권 감소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매출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인식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0345471"/>
                  </a:ext>
                </a:extLst>
              </a:tr>
              <a:tr h="1779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선박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감가상각비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n/a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매출원가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인식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75430"/>
                  </a:ext>
                </a:extLst>
              </a:tr>
              <a:tr h="1779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금융리스이자수익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영업외수익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인식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n/a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3404777"/>
                  </a:ext>
                </a:extLst>
              </a:tr>
            </a:tbl>
          </a:graphicData>
        </a:graphic>
      </p:graphicFrame>
      <p:sp>
        <p:nvSpPr>
          <p:cNvPr id="42" name="AutoShape 27">
            <a:extLst>
              <a:ext uri="{FF2B5EF4-FFF2-40B4-BE49-F238E27FC236}">
                <a16:creationId xmlns:a16="http://schemas.microsoft.com/office/drawing/2014/main" id="{5D37E84B-7D5E-4CD5-9149-FF31594775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3282" y="3973904"/>
            <a:ext cx="521283" cy="222568"/>
          </a:xfrm>
          <a:prstGeom prst="rightArrow">
            <a:avLst>
              <a:gd name="adj1" fmla="val 54796"/>
              <a:gd name="adj2" fmla="val 91091"/>
            </a:avLst>
          </a:prstGeom>
          <a:solidFill>
            <a:srgbClr val="4F78B1"/>
          </a:solidFill>
          <a:ln w="635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A9FC9A3C-8635-42F0-A0C7-5257EADD7401}"/>
              </a:ext>
            </a:extLst>
          </p:cNvPr>
          <p:cNvGrpSpPr/>
          <p:nvPr/>
        </p:nvGrpSpPr>
        <p:grpSpPr>
          <a:xfrm>
            <a:off x="758639" y="4659085"/>
            <a:ext cx="3822070" cy="1095323"/>
            <a:chOff x="1186924" y="4946566"/>
            <a:chExt cx="3453114" cy="941962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8FD8050A-F8FA-4F63-98C4-4FEEF2C28577}"/>
                </a:ext>
              </a:extLst>
            </p:cNvPr>
            <p:cNvGrpSpPr/>
            <p:nvPr/>
          </p:nvGrpSpPr>
          <p:grpSpPr>
            <a:xfrm>
              <a:off x="1186924" y="4946566"/>
              <a:ext cx="3453114" cy="678485"/>
              <a:chOff x="5733590" y="4084006"/>
              <a:chExt cx="3453114" cy="678485"/>
            </a:xfrm>
          </p:grpSpPr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206F003B-C3D5-42FF-9D75-E57EB3B0C231}"/>
                  </a:ext>
                </a:extLst>
              </p:cNvPr>
              <p:cNvCxnSpPr/>
              <p:nvPr/>
            </p:nvCxnSpPr>
            <p:spPr>
              <a:xfrm>
                <a:off x="6018162" y="4354700"/>
                <a:ext cx="276836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24FF25A6-A755-4175-B8E5-B12AFE98B7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9408" y="4300700"/>
                <a:ext cx="0" cy="108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48192697-D5F6-48FC-8926-9731E969A4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8560" y="4300700"/>
                <a:ext cx="0" cy="108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AC0D6BC6-8841-460D-86F3-80D426C5B4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11696" y="4300700"/>
                <a:ext cx="0" cy="108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직선 연결선 73">
                <a:extLst>
                  <a:ext uri="{FF2B5EF4-FFF2-40B4-BE49-F238E27FC236}">
                    <a16:creationId xmlns:a16="http://schemas.microsoft.com/office/drawing/2014/main" id="{2B246C38-BDB7-4301-83C7-564172C595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96272" y="4300700"/>
                <a:ext cx="0" cy="108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직선 연결선 74">
                <a:extLst>
                  <a:ext uri="{FF2B5EF4-FFF2-40B4-BE49-F238E27FC236}">
                    <a16:creationId xmlns:a16="http://schemas.microsoft.com/office/drawing/2014/main" id="{96047606-759F-4CF6-B4C2-CF6A983A12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3984" y="4300700"/>
                <a:ext cx="0" cy="10800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753F6AB9-D18C-4C49-95B6-760455F4A349}"/>
                  </a:ext>
                </a:extLst>
              </p:cNvPr>
              <p:cNvSpPr txBox="1"/>
              <p:nvPr/>
            </p:nvSpPr>
            <p:spPr>
              <a:xfrm>
                <a:off x="5884813" y="4084007"/>
                <a:ext cx="266697" cy="216693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t=0</a:t>
                </a:r>
                <a:endParaRPr kumimoji="0" lang="ko-KR" altLang="en-US" sz="8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5C913DF2-7B41-4A99-8027-0DED4E93FB47}"/>
                  </a:ext>
                </a:extLst>
              </p:cNvPr>
              <p:cNvSpPr txBox="1"/>
              <p:nvPr/>
            </p:nvSpPr>
            <p:spPr>
              <a:xfrm>
                <a:off x="6633468" y="4084007"/>
                <a:ext cx="156456" cy="216693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1</a:t>
                </a:r>
                <a:endParaRPr kumimoji="0" lang="ko-KR" altLang="en-US" sz="8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B25EB2F2-B2EC-40CF-AE69-B71B46958C17}"/>
                  </a:ext>
                </a:extLst>
              </p:cNvPr>
              <p:cNvSpPr txBox="1"/>
              <p:nvPr/>
            </p:nvSpPr>
            <p:spPr>
              <a:xfrm>
                <a:off x="7324117" y="4084007"/>
                <a:ext cx="156456" cy="216693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2</a:t>
                </a:r>
                <a:endParaRPr kumimoji="0" lang="ko-KR" altLang="en-US" sz="8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8905E7CF-9B8E-4EFE-A2C0-7276B3E28C3D}"/>
                  </a:ext>
                </a:extLst>
              </p:cNvPr>
              <p:cNvSpPr txBox="1"/>
              <p:nvPr/>
            </p:nvSpPr>
            <p:spPr>
              <a:xfrm>
                <a:off x="8014766" y="4084007"/>
                <a:ext cx="156456" cy="216693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3</a:t>
                </a:r>
                <a:endParaRPr kumimoji="0" lang="ko-KR" altLang="en-US" sz="8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CA05340F-7AD6-48EF-9528-54EC5B7FA5BD}"/>
                  </a:ext>
                </a:extLst>
              </p:cNvPr>
              <p:cNvSpPr txBox="1"/>
              <p:nvPr/>
            </p:nvSpPr>
            <p:spPr>
              <a:xfrm>
                <a:off x="8682173" y="4084006"/>
                <a:ext cx="163915" cy="216693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20</a:t>
                </a:r>
                <a:endParaRPr kumimoji="0" lang="ko-KR" altLang="en-US" sz="8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cxnSp>
            <p:nvCxnSpPr>
              <p:cNvPr id="81" name="직선 연결선 80">
                <a:extLst>
                  <a:ext uri="{FF2B5EF4-FFF2-40B4-BE49-F238E27FC236}">
                    <a16:creationId xmlns:a16="http://schemas.microsoft.com/office/drawing/2014/main" id="{F5FB1609-1E82-43DF-858D-560EA4FE8A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85229" y="4192352"/>
                <a:ext cx="357188" cy="0"/>
              </a:xfrm>
              <a:prstGeom prst="line">
                <a:avLst/>
              </a:prstGeom>
              <a:ln w="9525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656F723A-5E1D-4196-A70B-10EE21C4F036}"/>
                  </a:ext>
                </a:extLst>
              </p:cNvPr>
              <p:cNvSpPr txBox="1"/>
              <p:nvPr/>
            </p:nvSpPr>
            <p:spPr>
              <a:xfrm>
                <a:off x="6428951" y="4416535"/>
                <a:ext cx="515149" cy="345955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6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운임</a:t>
                </a:r>
                <a:r>
                  <a:rPr kumimoji="0" lang="en-US" altLang="ko-KR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(</a:t>
                </a:r>
                <a:r>
                  <a:rPr kumimoji="0" lang="ko-KR" altLang="en-US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자본비 </a:t>
                </a:r>
                <a:r>
                  <a:rPr kumimoji="0" lang="ko-KR" altLang="en-US" sz="500" b="0" i="0" u="none" strike="noStrike" kern="120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보전분</a:t>
                </a:r>
                <a:r>
                  <a:rPr kumimoji="0" lang="en-US" altLang="ko-KR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)</a:t>
                </a:r>
                <a:endParaRPr kumimoji="0" lang="ko-KR" altLang="en-US" sz="5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6E156555-ACC2-4062-A20E-9B5DB1D22443}"/>
                  </a:ext>
                </a:extLst>
              </p:cNvPr>
              <p:cNvSpPr txBox="1"/>
              <p:nvPr/>
            </p:nvSpPr>
            <p:spPr>
              <a:xfrm>
                <a:off x="5733590" y="4401416"/>
                <a:ext cx="573487" cy="193722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600" b="1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금융리스채권</a:t>
                </a:r>
              </a:p>
            </p:txBody>
          </p:sp>
          <p:sp>
            <p:nvSpPr>
              <p:cNvPr id="84" name="직사각형 83">
                <a:extLst>
                  <a:ext uri="{FF2B5EF4-FFF2-40B4-BE49-F238E27FC236}">
                    <a16:creationId xmlns:a16="http://schemas.microsoft.com/office/drawing/2014/main" id="{5B240E06-3B3C-4CD1-AC0D-E01131B87AE4}"/>
                  </a:ext>
                </a:extLst>
              </p:cNvPr>
              <p:cNvSpPr/>
              <p:nvPr/>
            </p:nvSpPr>
            <p:spPr>
              <a:xfrm>
                <a:off x="6418337" y="4431659"/>
                <a:ext cx="2768367" cy="330832"/>
              </a:xfrm>
              <a:prstGeom prst="rect">
                <a:avLst/>
              </a:prstGeom>
              <a:noFill/>
              <a:ln>
                <a:solidFill>
                  <a:srgbClr val="005EB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" tIns="54000" rIns="54000" bIns="54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900" b="0" i="0" u="none" strike="noStrike" kern="1200" cap="none" spc="0" normalizeH="0" baseline="0" noProof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cxnSp>
            <p:nvCxnSpPr>
              <p:cNvPr id="85" name="연결선: 구부러짐 84">
                <a:extLst>
                  <a:ext uri="{FF2B5EF4-FFF2-40B4-BE49-F238E27FC236}">
                    <a16:creationId xmlns:a16="http://schemas.microsoft.com/office/drawing/2014/main" id="{B2210163-8E1C-4FBB-A8E1-995E5F22AE8E}"/>
                  </a:ext>
                </a:extLst>
              </p:cNvPr>
              <p:cNvCxnSpPr>
                <a:cxnSpLocks/>
                <a:stCxn id="82" idx="2"/>
                <a:endCxn id="83" idx="2"/>
              </p:cNvCxnSpPr>
              <p:nvPr/>
            </p:nvCxnSpPr>
            <p:spPr>
              <a:xfrm rot="5400000" flipH="1">
                <a:off x="6269754" y="4345718"/>
                <a:ext cx="167352" cy="666192"/>
              </a:xfrm>
              <a:prstGeom prst="curvedConnector3">
                <a:avLst>
                  <a:gd name="adj1" fmla="val -136598"/>
                </a:avLst>
              </a:prstGeom>
              <a:ln w="9525">
                <a:solidFill>
                  <a:schemeClr val="accent3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67FBFF90-4B1D-4CFB-994B-5C9ABA2DF50B}"/>
                  </a:ext>
                </a:extLst>
              </p:cNvPr>
              <p:cNvSpPr txBox="1"/>
              <p:nvPr/>
            </p:nvSpPr>
            <p:spPr>
              <a:xfrm>
                <a:off x="7093164" y="4416536"/>
                <a:ext cx="515149" cy="193722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6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운임</a:t>
                </a:r>
                <a:r>
                  <a:rPr kumimoji="0" lang="en-US" altLang="ko-KR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(</a:t>
                </a:r>
                <a:r>
                  <a:rPr kumimoji="0" lang="ko-KR" altLang="en-US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자본비 </a:t>
                </a:r>
                <a:r>
                  <a:rPr kumimoji="0" lang="ko-KR" altLang="en-US" sz="500" b="0" i="0" u="none" strike="noStrike" kern="120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보전분</a:t>
                </a:r>
                <a:r>
                  <a:rPr kumimoji="0" lang="en-US" altLang="ko-KR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)</a:t>
                </a:r>
                <a:endParaRPr kumimoji="0" lang="ko-KR" altLang="en-US" sz="5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EA31DAC6-ED89-44B4-A40F-EDB32619A24F}"/>
                  </a:ext>
                </a:extLst>
              </p:cNvPr>
              <p:cNvSpPr txBox="1"/>
              <p:nvPr/>
            </p:nvSpPr>
            <p:spPr>
              <a:xfrm>
                <a:off x="7810683" y="4416536"/>
                <a:ext cx="515149" cy="193722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6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운임</a:t>
                </a:r>
                <a:r>
                  <a:rPr kumimoji="0" lang="en-US" altLang="ko-KR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(</a:t>
                </a:r>
                <a:r>
                  <a:rPr kumimoji="0" lang="ko-KR" altLang="en-US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자본비 </a:t>
                </a:r>
                <a:r>
                  <a:rPr kumimoji="0" lang="ko-KR" altLang="en-US" sz="500" b="0" i="0" u="none" strike="noStrike" kern="120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보전분</a:t>
                </a:r>
                <a:r>
                  <a:rPr kumimoji="0" lang="en-US" altLang="ko-KR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)</a:t>
                </a:r>
                <a:endParaRPr kumimoji="0" lang="ko-KR" altLang="en-US" sz="5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C6058515-1573-4C4A-A067-FF6D968A7D2E}"/>
                  </a:ext>
                </a:extLst>
              </p:cNvPr>
              <p:cNvSpPr txBox="1"/>
              <p:nvPr/>
            </p:nvSpPr>
            <p:spPr>
              <a:xfrm>
                <a:off x="8493593" y="4410398"/>
                <a:ext cx="515149" cy="193722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6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운임</a:t>
                </a:r>
                <a:r>
                  <a:rPr kumimoji="0" lang="en-US" altLang="ko-KR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(</a:t>
                </a:r>
                <a:r>
                  <a:rPr kumimoji="0" lang="ko-KR" altLang="en-US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자본비 </a:t>
                </a:r>
                <a:r>
                  <a:rPr kumimoji="0" lang="ko-KR" altLang="en-US" sz="500" b="0" i="0" u="none" strike="noStrike" kern="120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보전분</a:t>
                </a:r>
                <a:r>
                  <a:rPr kumimoji="0" lang="en-US" altLang="ko-KR" sz="5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)</a:t>
                </a:r>
                <a:endParaRPr kumimoji="0" lang="ko-KR" altLang="en-US" sz="5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0B08CD06-D0CA-47FF-BEF9-375EFDC11217}"/>
                  </a:ext>
                </a:extLst>
              </p:cNvPr>
              <p:cNvSpPr txBox="1"/>
              <p:nvPr/>
            </p:nvSpPr>
            <p:spPr>
              <a:xfrm>
                <a:off x="8490146" y="4559402"/>
                <a:ext cx="678500" cy="193722"/>
              </a:xfrm>
              <a:prstGeom prst="rect">
                <a:avLst/>
              </a:prstGeom>
              <a:noFill/>
            </p:spPr>
            <p:txBody>
              <a:bodyPr wrap="none" lIns="54610" tIns="54610" rIns="54610" bIns="54610" rtlCol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6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맑은 고딕"/>
                    <a:cs typeface="Arial" panose="020B0604020202020204" pitchFamily="34" charset="0"/>
                  </a:rPr>
                  <a:t>선박의 잔존가치</a:t>
                </a:r>
                <a:endParaRPr kumimoji="0" lang="ko-KR" altLang="en-US" sz="5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ED3FE91-730E-4B18-8433-E0AA4D7DBC3E}"/>
                </a:ext>
              </a:extLst>
            </p:cNvPr>
            <p:cNvSpPr txBox="1"/>
            <p:nvPr/>
          </p:nvSpPr>
          <p:spPr>
            <a:xfrm>
              <a:off x="1710568" y="5671835"/>
              <a:ext cx="193283" cy="216693"/>
            </a:xfrm>
            <a:prstGeom prst="rect">
              <a:avLst/>
            </a:prstGeom>
            <a:noFill/>
          </p:spPr>
          <p:txBody>
            <a:bodyPr wrap="none" lIns="54610" tIns="54610" rIns="54610" bIns="54610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맑은 고딕"/>
                  <a:cs typeface="Arial" panose="020B0604020202020204" pitchFamily="34" charset="0"/>
                </a:rPr>
                <a:t>PV</a:t>
              </a:r>
              <a:endParaRPr kumimoji="0" lang="ko-KR" altLang="en-US" sz="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90" name="Chart5">
            <a:extLst>
              <a:ext uri="{FF2B5EF4-FFF2-40B4-BE49-F238E27FC236}">
                <a16:creationId xmlns:a16="http://schemas.microsoft.com/office/drawing/2014/main" id="{D8666681-BB96-46DD-8276-30647CEE85BD}"/>
              </a:ext>
            </a:extLst>
          </p:cNvPr>
          <p:cNvGraphicFramePr>
            <a:graphicFrameLocks/>
          </p:cNvGraphicFramePr>
          <p:nvPr/>
        </p:nvGraphicFramePr>
        <p:xfrm>
          <a:off x="5041299" y="3139363"/>
          <a:ext cx="2070652" cy="18565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2" name="제목 1">
            <a:extLst>
              <a:ext uri="{FF2B5EF4-FFF2-40B4-BE49-F238E27FC236}">
                <a16:creationId xmlns:a16="http://schemas.microsoft.com/office/drawing/2014/main" id="{9F43EA80-CA12-4752-B78F-183D870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01136"/>
          </a:xfrm>
        </p:spPr>
        <p:txBody>
          <a:bodyPr/>
          <a:lstStyle/>
          <a:p>
            <a:r>
              <a:rPr lang="en-US" altLang="ko-KR"/>
              <a:t>Lease (3/4)</a:t>
            </a:r>
            <a:endParaRPr lang="ko-KR" altLang="en-US"/>
          </a:p>
        </p:txBody>
      </p:sp>
      <p:graphicFrame>
        <p:nvGraphicFramePr>
          <p:cNvPr id="35" name="Chart6">
            <a:extLst>
              <a:ext uri="{FF2B5EF4-FFF2-40B4-BE49-F238E27FC236}">
                <a16:creationId xmlns:a16="http://schemas.microsoft.com/office/drawing/2014/main" id="{11611F76-8932-43DA-8D35-F780713D06A4}"/>
              </a:ext>
            </a:extLst>
          </p:cNvPr>
          <p:cNvGraphicFramePr>
            <a:graphicFrameLocks/>
          </p:cNvGraphicFramePr>
          <p:nvPr/>
        </p:nvGraphicFramePr>
        <p:xfrm>
          <a:off x="7194183" y="3139363"/>
          <a:ext cx="2222867" cy="20399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6" name="텍스트 개체 틀 2">
            <a:extLst>
              <a:ext uri="{FF2B5EF4-FFF2-40B4-BE49-F238E27FC236}">
                <a16:creationId xmlns:a16="http://schemas.microsoft.com/office/drawing/2014/main" id="{B6E8916D-F75C-4217-88DA-34E81946B4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Lease Accounting</a:t>
            </a:r>
          </a:p>
        </p:txBody>
      </p:sp>
    </p:spTree>
    <p:extLst>
      <p:ext uri="{BB962C8B-B14F-4D97-AF65-F5344CB8AC3E}">
        <p14:creationId xmlns:p14="http://schemas.microsoft.com/office/powerpoint/2010/main" val="125110413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14BBFA7E-80DC-4E6E-B76F-962DD70EF455}"/>
              </a:ext>
            </a:extLst>
          </p:cNvPr>
          <p:cNvSpPr txBox="1"/>
          <p:nvPr/>
        </p:nvSpPr>
        <p:spPr>
          <a:xfrm>
            <a:off x="488950" y="890453"/>
            <a:ext cx="8937858" cy="47754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ju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대상회사가 현재 보유하고 있는 선박의 각 계약 형태별 금융리스채권 및 금융리스부채를 정리하면 다음과 같습니다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 COA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계약이 체결된 미국선 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척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</a:t>
            </a:r>
            <a:r>
              <a:rPr kumimoji="0" lang="en-US" altLang="ko-KR" sz="1000" b="1" i="0" u="none" strike="noStrike" kern="1200" cap="none" spc="0" normalizeH="0" baseline="0" noProof="0" err="1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Princepia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kumimoji="0" lang="en-US" altLang="ko-KR" sz="1000" b="1" i="0" u="none" strike="noStrike" kern="1200" cap="none" spc="0" normalizeH="0" baseline="0" noProof="0" err="1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Peacepia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의 경우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COA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계약에 따라 </a:t>
            </a:r>
            <a:r>
              <a:rPr kumimoji="0" lang="ko-KR" altLang="en-US" sz="1000" b="1" i="0" u="none" strike="noStrike" kern="1200" cap="none" spc="0" normalizeH="0" baseline="0" noProof="0" err="1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보전받는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선박건조대가와 선박의 </a:t>
            </a:r>
            <a:r>
              <a:rPr kumimoji="0" lang="ko-KR" altLang="en-US" sz="1000" b="1" i="0" u="none" strike="noStrike" kern="1200" cap="none" spc="0" normalizeH="0" baseline="0" noProof="0" err="1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무보증잔존가치의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합계액을 금융리스채권으로 인식하고 있으며</a:t>
            </a: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T/C </a:t>
            </a:r>
            <a:r>
              <a:rPr kumimoji="0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계약이 체결된 </a:t>
            </a:r>
            <a:r>
              <a:rPr lang="en-US" altLang="ko-KR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Amber 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선의 경우 선박건조대가를 </a:t>
            </a:r>
            <a:r>
              <a:rPr lang="ko-KR" altLang="en-US" sz="1000" err="1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보전받지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않으므로 금융리스채권을 인식하지 않습니다</a:t>
            </a:r>
            <a:r>
              <a:rPr lang="en-US" altLang="ko-KR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 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또한 각 선박 모두 </a:t>
            </a:r>
            <a:r>
              <a:rPr lang="en-US" altLang="ko-KR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BBCHP</a:t>
            </a:r>
            <a:r>
              <a:rPr lang="ko-KR" altLang="en-US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 조달하여 선주에게 지급할 용선료를 금융리스부채로 인식하고 각 선박금융 차입조건별 금융리스이자비용을 인식하고 있습니다</a:t>
            </a:r>
            <a:r>
              <a:rPr lang="en-US" altLang="ko-KR" sz="1000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</a:t>
            </a:r>
            <a:endParaRPr kumimoji="0" lang="en-US" altLang="ko-KR" sz="10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160180A4-163D-489E-9095-7BD26D9FA276}"/>
              </a:ext>
            </a:extLst>
          </p:cNvPr>
          <p:cNvGraphicFramePr>
            <a:graphicFrameLocks noGrp="1"/>
          </p:cNvGraphicFramePr>
          <p:nvPr/>
        </p:nvGraphicFramePr>
        <p:xfrm>
          <a:off x="488247" y="1574943"/>
          <a:ext cx="8937857" cy="2506316"/>
        </p:xfrm>
        <a:graphic>
          <a:graphicData uri="http://schemas.openxmlformats.org/drawingml/2006/table">
            <a:tbl>
              <a:tblPr/>
              <a:tblGrid>
                <a:gridCol w="1512569">
                  <a:extLst>
                    <a:ext uri="{9D8B030D-6E8A-4147-A177-3AD203B41FA5}">
                      <a16:colId xmlns:a16="http://schemas.microsoft.com/office/drawing/2014/main" val="2353047303"/>
                    </a:ext>
                  </a:extLst>
                </a:gridCol>
                <a:gridCol w="1716159">
                  <a:extLst>
                    <a:ext uri="{9D8B030D-6E8A-4147-A177-3AD203B41FA5}">
                      <a16:colId xmlns:a16="http://schemas.microsoft.com/office/drawing/2014/main" val="1716636302"/>
                    </a:ext>
                  </a:extLst>
                </a:gridCol>
                <a:gridCol w="1716159">
                  <a:extLst>
                    <a:ext uri="{9D8B030D-6E8A-4147-A177-3AD203B41FA5}">
                      <a16:colId xmlns:a16="http://schemas.microsoft.com/office/drawing/2014/main" val="1356853898"/>
                    </a:ext>
                  </a:extLst>
                </a:gridCol>
                <a:gridCol w="1996485">
                  <a:extLst>
                    <a:ext uri="{9D8B030D-6E8A-4147-A177-3AD203B41FA5}">
                      <a16:colId xmlns:a16="http://schemas.microsoft.com/office/drawing/2014/main" val="2401602010"/>
                    </a:ext>
                  </a:extLst>
                </a:gridCol>
                <a:gridCol w="1996485">
                  <a:extLst>
                    <a:ext uri="{9D8B030D-6E8A-4147-A177-3AD203B41FA5}">
                      <a16:colId xmlns:a16="http://schemas.microsoft.com/office/drawing/2014/main" val="3285675210"/>
                    </a:ext>
                  </a:extLst>
                </a:gridCol>
              </a:tblGrid>
              <a:tr h="18255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COA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T/C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7417185"/>
                  </a:ext>
                </a:extLst>
              </a:tr>
              <a:tr h="1825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 1</a:t>
                      </a:r>
                      <a:endParaRPr lang="ko-KR" altLang="en-US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 2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 3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610281"/>
                  </a:ext>
                </a:extLst>
              </a:tr>
              <a:tr h="1825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  <a:endParaRPr lang="ko-KR" altLang="en-US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Princepia, Peacepia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Pipeline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000255"/>
                  </a:ext>
                </a:extLst>
              </a:tr>
              <a:tr h="1825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선박건조대가 자기부담율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0~8%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2743610"/>
                  </a:ext>
                </a:extLst>
              </a:tr>
              <a:tr h="1825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선박건조대가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화주보전율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92~100%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35130"/>
                  </a:ext>
                </a:extLst>
              </a:tr>
              <a:tr h="1825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금융리스채권 인식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X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X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3881025"/>
                  </a:ext>
                </a:extLst>
              </a:tr>
              <a:tr h="1825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최초인식 금융리스채권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선박건조대가의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선박건조대가의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896428"/>
                  </a:ext>
                </a:extLst>
              </a:tr>
              <a:tr h="1825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금융리스이자수익 이자율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최초산정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IRR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최초산정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IRR(3.15%)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6629242"/>
                  </a:ext>
                </a:extLst>
              </a:tr>
              <a:tr h="1825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금융리스부채 인식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730684"/>
                  </a:ext>
                </a:extLst>
              </a:tr>
              <a:tr h="29071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최초인식 금융리스부채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선박건조대가의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92~100%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선박건조대가의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94%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선박건조대가의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70%</a:t>
                      </a:r>
                    </a:p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후순위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선박건조대가의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20%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각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BBCHP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계약에 따라 차입한 금액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0345471"/>
                  </a:ext>
                </a:extLst>
              </a:tr>
              <a:tr h="57259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금융리스이자비용 이자율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각 차입조건에 따라 상이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Libor+1.15%</a:t>
                      </a: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 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3.75%</a:t>
                      </a:r>
                    </a:p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후순위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3.90%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VLGC 5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척 선순위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SOFR + 1.81%</a:t>
                      </a:r>
                    </a:p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VLGC 5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척 후순위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SOFR + 3.30%</a:t>
                      </a:r>
                    </a:p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 2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척 선순위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SOFR + 2.05%</a:t>
                      </a:r>
                    </a:p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 2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척 후순위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4.55%(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고정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75430"/>
                  </a:ext>
                </a:extLst>
              </a:tr>
            </a:tbl>
          </a:graphicData>
        </a:graphic>
      </p:graphicFrame>
      <p:sp>
        <p:nvSpPr>
          <p:cNvPr id="92" name="제목 1">
            <a:extLst>
              <a:ext uri="{FF2B5EF4-FFF2-40B4-BE49-F238E27FC236}">
                <a16:creationId xmlns:a16="http://schemas.microsoft.com/office/drawing/2014/main" id="{9F43EA80-CA12-4752-B78F-183D870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01136"/>
          </a:xfrm>
        </p:spPr>
        <p:txBody>
          <a:bodyPr/>
          <a:lstStyle/>
          <a:p>
            <a:r>
              <a:rPr lang="en-US" altLang="ko-KR"/>
              <a:t>Lease (4/4)</a:t>
            </a:r>
            <a:endParaRPr lang="ko-KR" altLang="en-US"/>
          </a:p>
        </p:txBody>
      </p:sp>
      <p:sp>
        <p:nvSpPr>
          <p:cNvPr id="54" name="Oval 8">
            <a:extLst>
              <a:ext uri="{FF2B5EF4-FFF2-40B4-BE49-F238E27FC236}">
                <a16:creationId xmlns:a16="http://schemas.microsoft.com/office/drawing/2014/main" id="{CE4FF18F-FB9E-424C-A04D-CC6FA95F91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6293" y="5067497"/>
            <a:ext cx="1044000" cy="518400"/>
          </a:xfrm>
          <a:prstGeom prst="rect">
            <a:avLst/>
          </a:prstGeom>
          <a:solidFill>
            <a:srgbClr val="00338D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Hudson</a:t>
            </a:r>
            <a:endParaRPr kumimoji="0" lang="ko-KR" altLang="en-US" sz="11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28D514D1-A709-44AB-8013-D56D53E59D65}"/>
              </a:ext>
            </a:extLst>
          </p:cNvPr>
          <p:cNvSpPr/>
          <p:nvPr/>
        </p:nvSpPr>
        <p:spPr>
          <a:xfrm>
            <a:off x="1328265" y="5061343"/>
            <a:ext cx="1044000" cy="516438"/>
          </a:xfrm>
          <a:prstGeom prst="rect">
            <a:avLst/>
          </a:prstGeom>
          <a:solidFill>
            <a:srgbClr val="009A44"/>
          </a:solidFill>
          <a:ln w="28575" cap="flat" cmpd="sng" algn="ctr">
            <a:noFill/>
            <a:prstDash val="solid"/>
          </a:ln>
          <a:effectLst/>
        </p:spPr>
        <p:txBody>
          <a:bodyPr lIns="36000" rIns="3600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SPC(</a:t>
            </a:r>
            <a:r>
              <a:rPr kumimoji="0" lang="ko-KR" altLang="en-US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선주</a:t>
            </a:r>
            <a:r>
              <a:rPr kumimoji="0" lang="en-US" altLang="ko-KR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</a:t>
            </a:r>
            <a:endParaRPr kumimoji="0" lang="ko-KR" altLang="en-US" sz="11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7FD4A62-5124-4D4D-BE35-B87FBCF6E87D}"/>
              </a:ext>
            </a:extLst>
          </p:cNvPr>
          <p:cNvSpPr/>
          <p:nvPr/>
        </p:nvSpPr>
        <p:spPr>
          <a:xfrm>
            <a:off x="7240312" y="5078621"/>
            <a:ext cx="1044000" cy="516438"/>
          </a:xfrm>
          <a:prstGeom prst="rect">
            <a:avLst/>
          </a:prstGeom>
          <a:solidFill>
            <a:srgbClr val="6D2077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base" latinLnBrk="1" hangingPunct="1">
              <a:lnSpc>
                <a:spcPct val="90000"/>
              </a:lnSpc>
              <a:spcBef>
                <a:spcPct val="1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100" b="1">
                <a:solidFill>
                  <a:prstClr val="white"/>
                </a:solidFill>
                <a:latin typeface="맑은 고딕"/>
                <a:ea typeface="맑은 고딕"/>
                <a:cs typeface="굴림" panose="020B0600000101010101" pitchFamily="50" charset="-127"/>
              </a:rPr>
              <a:t>고객사</a:t>
            </a:r>
            <a:r>
              <a:rPr lang="en-US" altLang="ko-KR" sz="1100" b="1">
                <a:solidFill>
                  <a:prstClr val="white"/>
                </a:solidFill>
                <a:latin typeface="맑은 고딕"/>
                <a:ea typeface="맑은 고딕"/>
                <a:cs typeface="굴림" panose="020B0600000101010101" pitchFamily="50" charset="-127"/>
              </a:rPr>
              <a:t>(</a:t>
            </a:r>
            <a:r>
              <a:rPr lang="ko-KR" altLang="en-US" sz="1100" b="1">
                <a:solidFill>
                  <a:prstClr val="white"/>
                </a:solidFill>
                <a:latin typeface="맑은 고딕"/>
                <a:ea typeface="맑은 고딕"/>
                <a:cs typeface="굴림" panose="020B0600000101010101" pitchFamily="50" charset="-127"/>
              </a:rPr>
              <a:t>화주</a:t>
            </a:r>
            <a:r>
              <a:rPr lang="en-US" altLang="ko-KR" sz="1100" b="1">
                <a:solidFill>
                  <a:prstClr val="white"/>
                </a:solidFill>
                <a:latin typeface="맑은 고딕"/>
                <a:ea typeface="맑은 고딕"/>
                <a:cs typeface="굴림" panose="020B0600000101010101" pitchFamily="50" charset="-127"/>
              </a:rPr>
              <a:t>)</a:t>
            </a:r>
            <a:endParaRPr kumimoji="0" lang="ko-KR" altLang="en-US" sz="11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굴림" panose="020B0600000101010101" pitchFamily="50" charset="-127"/>
            </a:endParaRPr>
          </a:p>
        </p:txBody>
      </p:sp>
      <p:grpSp>
        <p:nvGrpSpPr>
          <p:cNvPr id="99" name="Group 481">
            <a:extLst>
              <a:ext uri="{FF2B5EF4-FFF2-40B4-BE49-F238E27FC236}">
                <a16:creationId xmlns:a16="http://schemas.microsoft.com/office/drawing/2014/main" id="{1F857DB3-9677-4F22-AB21-F022F40AF996}"/>
              </a:ext>
            </a:extLst>
          </p:cNvPr>
          <p:cNvGrpSpPr/>
          <p:nvPr/>
        </p:nvGrpSpPr>
        <p:grpSpPr>
          <a:xfrm>
            <a:off x="3244053" y="4581714"/>
            <a:ext cx="277830" cy="351261"/>
            <a:chOff x="3278189" y="4563913"/>
            <a:chExt cx="277813" cy="333375"/>
          </a:xfrm>
          <a:solidFill>
            <a:srgbClr val="00338D"/>
          </a:solidFill>
        </p:grpSpPr>
        <p:sp>
          <p:nvSpPr>
            <p:cNvPr id="100" name="Freeform 412">
              <a:extLst>
                <a:ext uri="{FF2B5EF4-FFF2-40B4-BE49-F238E27FC236}">
                  <a16:creationId xmlns:a16="http://schemas.microsoft.com/office/drawing/2014/main" id="{FD7F84BA-F0BD-4128-BA02-171C34D17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9" y="4713138"/>
              <a:ext cx="277813" cy="184150"/>
            </a:xfrm>
            <a:custGeom>
              <a:avLst/>
              <a:gdLst>
                <a:gd name="T0" fmla="*/ 135 w 175"/>
                <a:gd name="T1" fmla="*/ 116 h 116"/>
                <a:gd name="T2" fmla="*/ 45 w 175"/>
                <a:gd name="T3" fmla="*/ 116 h 116"/>
                <a:gd name="T4" fmla="*/ 0 w 175"/>
                <a:gd name="T5" fmla="*/ 22 h 116"/>
                <a:gd name="T6" fmla="*/ 88 w 175"/>
                <a:gd name="T7" fmla="*/ 0 h 116"/>
                <a:gd name="T8" fmla="*/ 175 w 175"/>
                <a:gd name="T9" fmla="*/ 22 h 116"/>
                <a:gd name="T10" fmla="*/ 135 w 175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5" h="116">
                  <a:moveTo>
                    <a:pt x="135" y="116"/>
                  </a:moveTo>
                  <a:lnTo>
                    <a:pt x="45" y="116"/>
                  </a:lnTo>
                  <a:lnTo>
                    <a:pt x="0" y="22"/>
                  </a:lnTo>
                  <a:lnTo>
                    <a:pt x="88" y="0"/>
                  </a:lnTo>
                  <a:lnTo>
                    <a:pt x="175" y="22"/>
                  </a:lnTo>
                  <a:lnTo>
                    <a:pt x="135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1" name="Freeform 413">
              <a:extLst>
                <a:ext uri="{FF2B5EF4-FFF2-40B4-BE49-F238E27FC236}">
                  <a16:creationId xmlns:a16="http://schemas.microsoft.com/office/drawing/2014/main" id="{9CB4F214-C699-4665-B415-D63ED55D7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9" y="4713138"/>
              <a:ext cx="277813" cy="184150"/>
            </a:xfrm>
            <a:custGeom>
              <a:avLst/>
              <a:gdLst>
                <a:gd name="T0" fmla="*/ 135 w 175"/>
                <a:gd name="T1" fmla="*/ 116 h 116"/>
                <a:gd name="T2" fmla="*/ 45 w 175"/>
                <a:gd name="T3" fmla="*/ 116 h 116"/>
                <a:gd name="T4" fmla="*/ 0 w 175"/>
                <a:gd name="T5" fmla="*/ 22 h 116"/>
                <a:gd name="T6" fmla="*/ 88 w 175"/>
                <a:gd name="T7" fmla="*/ 0 h 116"/>
                <a:gd name="T8" fmla="*/ 175 w 175"/>
                <a:gd name="T9" fmla="*/ 22 h 116"/>
                <a:gd name="T10" fmla="*/ 135 w 175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5" h="116">
                  <a:moveTo>
                    <a:pt x="135" y="116"/>
                  </a:moveTo>
                  <a:lnTo>
                    <a:pt x="45" y="116"/>
                  </a:lnTo>
                  <a:lnTo>
                    <a:pt x="0" y="22"/>
                  </a:lnTo>
                  <a:lnTo>
                    <a:pt x="88" y="0"/>
                  </a:lnTo>
                  <a:lnTo>
                    <a:pt x="175" y="22"/>
                  </a:lnTo>
                  <a:lnTo>
                    <a:pt x="135" y="11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2" name="Rectangle 414">
              <a:extLst>
                <a:ext uri="{FF2B5EF4-FFF2-40B4-BE49-F238E27FC236}">
                  <a16:creationId xmlns:a16="http://schemas.microsoft.com/office/drawing/2014/main" id="{DF2CC526-4E4C-403E-8981-BA5D546D70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7401" y="4665513"/>
              <a:ext cx="180975" cy="714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3" name="Freeform 415">
              <a:extLst>
                <a:ext uri="{FF2B5EF4-FFF2-40B4-BE49-F238E27FC236}">
                  <a16:creationId xmlns:a16="http://schemas.microsoft.com/office/drawing/2014/main" id="{F7705493-8CF2-43DE-9A12-8A310F365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7401" y="4713138"/>
              <a:ext cx="180975" cy="68263"/>
            </a:xfrm>
            <a:custGeom>
              <a:avLst/>
              <a:gdLst>
                <a:gd name="T0" fmla="*/ 57 w 114"/>
                <a:gd name="T1" fmla="*/ 0 h 43"/>
                <a:gd name="T2" fmla="*/ 0 w 114"/>
                <a:gd name="T3" fmla="*/ 15 h 43"/>
                <a:gd name="T4" fmla="*/ 0 w 114"/>
                <a:gd name="T5" fmla="*/ 43 h 43"/>
                <a:gd name="T6" fmla="*/ 114 w 114"/>
                <a:gd name="T7" fmla="*/ 43 h 43"/>
                <a:gd name="T8" fmla="*/ 114 w 114"/>
                <a:gd name="T9" fmla="*/ 15 h 43"/>
                <a:gd name="T10" fmla="*/ 57 w 114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4" h="43">
                  <a:moveTo>
                    <a:pt x="57" y="0"/>
                  </a:moveTo>
                  <a:lnTo>
                    <a:pt x="0" y="15"/>
                  </a:lnTo>
                  <a:lnTo>
                    <a:pt x="0" y="43"/>
                  </a:lnTo>
                  <a:lnTo>
                    <a:pt x="114" y="43"/>
                  </a:lnTo>
                  <a:lnTo>
                    <a:pt x="114" y="15"/>
                  </a:lnTo>
                  <a:lnTo>
                    <a:pt x="5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4" name="Freeform 416">
              <a:extLst>
                <a:ext uri="{FF2B5EF4-FFF2-40B4-BE49-F238E27FC236}">
                  <a16:creationId xmlns:a16="http://schemas.microsoft.com/office/drawing/2014/main" id="{212E107B-21FA-4A51-BC99-13D7A9CF24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7401" y="4713138"/>
              <a:ext cx="180975" cy="68263"/>
            </a:xfrm>
            <a:custGeom>
              <a:avLst/>
              <a:gdLst>
                <a:gd name="T0" fmla="*/ 57 w 114"/>
                <a:gd name="T1" fmla="*/ 0 h 43"/>
                <a:gd name="T2" fmla="*/ 0 w 114"/>
                <a:gd name="T3" fmla="*/ 15 h 43"/>
                <a:gd name="T4" fmla="*/ 0 w 114"/>
                <a:gd name="T5" fmla="*/ 43 h 43"/>
                <a:gd name="T6" fmla="*/ 114 w 114"/>
                <a:gd name="T7" fmla="*/ 43 h 43"/>
                <a:gd name="T8" fmla="*/ 114 w 114"/>
                <a:gd name="T9" fmla="*/ 15 h 43"/>
                <a:gd name="T10" fmla="*/ 57 w 114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4" h="43">
                  <a:moveTo>
                    <a:pt x="57" y="0"/>
                  </a:moveTo>
                  <a:lnTo>
                    <a:pt x="0" y="15"/>
                  </a:lnTo>
                  <a:lnTo>
                    <a:pt x="0" y="43"/>
                  </a:lnTo>
                  <a:lnTo>
                    <a:pt x="114" y="43"/>
                  </a:lnTo>
                  <a:lnTo>
                    <a:pt x="114" y="15"/>
                  </a:lnTo>
                  <a:lnTo>
                    <a:pt x="57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5" name="Rectangle 417">
              <a:extLst>
                <a:ext uri="{FF2B5EF4-FFF2-40B4-BE49-F238E27FC236}">
                  <a16:creationId xmlns:a16="http://schemas.microsoft.com/office/drawing/2014/main" id="{07C678C5-EC51-4C57-A570-F8CA1319A9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6451" y="4679801"/>
              <a:ext cx="63500" cy="269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6" name="Rectangle 418">
              <a:extLst>
                <a:ext uri="{FF2B5EF4-FFF2-40B4-BE49-F238E27FC236}">
                  <a16:creationId xmlns:a16="http://schemas.microsoft.com/office/drawing/2014/main" id="{F1B958E8-E5AD-4E31-8C19-E98D5EA77C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1064" y="4679801"/>
              <a:ext cx="68263" cy="269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7" name="Rectangle 419">
              <a:extLst>
                <a:ext uri="{FF2B5EF4-FFF2-40B4-BE49-F238E27FC236}">
                  <a16:creationId xmlns:a16="http://schemas.microsoft.com/office/drawing/2014/main" id="{5F6EB7C5-1D5E-4AB7-A194-2290A6354F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1689" y="4624238"/>
              <a:ext cx="150813" cy="444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8" name="Rectangle 420">
              <a:extLst>
                <a:ext uri="{FF2B5EF4-FFF2-40B4-BE49-F238E27FC236}">
                  <a16:creationId xmlns:a16="http://schemas.microsoft.com/office/drawing/2014/main" id="{45A1811E-9AB1-4315-A6AF-78661C5498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6" y="4563913"/>
              <a:ext cx="22225" cy="714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9" name="Freeform 421">
              <a:extLst>
                <a:ext uri="{FF2B5EF4-FFF2-40B4-BE49-F238E27FC236}">
                  <a16:creationId xmlns:a16="http://schemas.microsoft.com/office/drawing/2014/main" id="{D57DDD4F-B232-4261-BC2F-ECAF00D420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6614" y="4575026"/>
              <a:ext cx="79375" cy="11113"/>
            </a:xfrm>
            <a:custGeom>
              <a:avLst/>
              <a:gdLst>
                <a:gd name="T0" fmla="*/ 21 w 21"/>
                <a:gd name="T1" fmla="*/ 1 h 3"/>
                <a:gd name="T2" fmla="*/ 20 w 21"/>
                <a:gd name="T3" fmla="*/ 3 h 3"/>
                <a:gd name="T4" fmla="*/ 1 w 21"/>
                <a:gd name="T5" fmla="*/ 3 h 3"/>
                <a:gd name="T6" fmla="*/ 0 w 21"/>
                <a:gd name="T7" fmla="*/ 1 h 3"/>
                <a:gd name="T8" fmla="*/ 1 w 21"/>
                <a:gd name="T9" fmla="*/ 0 h 3"/>
                <a:gd name="T10" fmla="*/ 20 w 21"/>
                <a:gd name="T11" fmla="*/ 0 h 3"/>
                <a:gd name="T12" fmla="*/ 21 w 21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3">
                  <a:moveTo>
                    <a:pt x="21" y="1"/>
                  </a:moveTo>
                  <a:cubicBezTo>
                    <a:pt x="21" y="2"/>
                    <a:pt x="20" y="3"/>
                    <a:pt x="2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1" y="1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98C70B6-2A19-4A1A-84D4-7F971205FF1E}"/>
              </a:ext>
            </a:extLst>
          </p:cNvPr>
          <p:cNvSpPr txBox="1"/>
          <p:nvPr/>
        </p:nvSpPr>
        <p:spPr>
          <a:xfrm>
            <a:off x="3092572" y="4922836"/>
            <a:ext cx="783660" cy="218691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900">
                <a:solidFill>
                  <a:schemeClr val="tx2"/>
                </a:solidFill>
              </a:rPr>
              <a:t>선박 용선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01F8F25-095D-423D-BC57-99103E0ED3E3}"/>
              </a:ext>
            </a:extLst>
          </p:cNvPr>
          <p:cNvSpPr txBox="1"/>
          <p:nvPr/>
        </p:nvSpPr>
        <p:spPr>
          <a:xfrm>
            <a:off x="3014959" y="5353293"/>
            <a:ext cx="809092" cy="218691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900">
                <a:solidFill>
                  <a:schemeClr val="tx2"/>
                </a:solidFill>
              </a:rPr>
              <a:t>금융리스부채</a:t>
            </a:r>
          </a:p>
        </p:txBody>
      </p:sp>
      <p:grpSp>
        <p:nvGrpSpPr>
          <p:cNvPr id="126" name="Group 157">
            <a:extLst>
              <a:ext uri="{FF2B5EF4-FFF2-40B4-BE49-F238E27FC236}">
                <a16:creationId xmlns:a16="http://schemas.microsoft.com/office/drawing/2014/main" id="{BFB5003D-7E12-4720-ABB0-F46D285EE523}"/>
              </a:ext>
            </a:extLst>
          </p:cNvPr>
          <p:cNvGrpSpPr/>
          <p:nvPr/>
        </p:nvGrpSpPr>
        <p:grpSpPr>
          <a:xfrm>
            <a:off x="6123638" y="4452545"/>
            <a:ext cx="245659" cy="330187"/>
            <a:chOff x="2324101" y="4648927"/>
            <a:chExt cx="295275" cy="412743"/>
          </a:xfrm>
          <a:solidFill>
            <a:srgbClr val="00338D"/>
          </a:solidFill>
        </p:grpSpPr>
        <p:sp>
          <p:nvSpPr>
            <p:cNvPr id="127" name="Freeform 1584">
              <a:extLst>
                <a:ext uri="{FF2B5EF4-FFF2-40B4-BE49-F238E27FC236}">
                  <a16:creationId xmlns:a16="http://schemas.microsoft.com/office/drawing/2014/main" id="{B52399D8-09B4-4FD4-A05D-95278EE1E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376" y="4648927"/>
              <a:ext cx="160338" cy="79375"/>
            </a:xfrm>
            <a:custGeom>
              <a:avLst/>
              <a:gdLst>
                <a:gd name="T0" fmla="*/ 38 w 43"/>
                <a:gd name="T1" fmla="*/ 19 h 21"/>
                <a:gd name="T2" fmla="*/ 43 w 43"/>
                <a:gd name="T3" fmla="*/ 0 h 21"/>
                <a:gd name="T4" fmla="*/ 13 w 43"/>
                <a:gd name="T5" fmla="*/ 0 h 21"/>
                <a:gd name="T6" fmla="*/ 18 w 43"/>
                <a:gd name="T7" fmla="*/ 19 h 21"/>
                <a:gd name="T8" fmla="*/ 0 w 43"/>
                <a:gd name="T9" fmla="*/ 10 h 21"/>
                <a:gd name="T10" fmla="*/ 1 w 43"/>
                <a:gd name="T11" fmla="*/ 12 h 21"/>
                <a:gd name="T12" fmla="*/ 16 w 43"/>
                <a:gd name="T13" fmla="*/ 21 h 21"/>
                <a:gd name="T14" fmla="*/ 18 w 43"/>
                <a:gd name="T15" fmla="*/ 19 h 21"/>
                <a:gd name="T16" fmla="*/ 38 w 43"/>
                <a:gd name="T17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1">
                  <a:moveTo>
                    <a:pt x="38" y="19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5" y="15"/>
                    <a:pt x="7" y="8"/>
                    <a:pt x="0" y="10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7" y="10"/>
                    <a:pt x="14" y="18"/>
                    <a:pt x="16" y="21"/>
                  </a:cubicBezTo>
                  <a:cubicBezTo>
                    <a:pt x="18" y="19"/>
                    <a:pt x="18" y="19"/>
                    <a:pt x="18" y="19"/>
                  </a:cubicBezTo>
                  <a:lnTo>
                    <a:pt x="38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8" name="Freeform 1585">
              <a:extLst>
                <a:ext uri="{FF2B5EF4-FFF2-40B4-BE49-F238E27FC236}">
                  <a16:creationId xmlns:a16="http://schemas.microsoft.com/office/drawing/2014/main" id="{2DF99FEF-3A06-4E6B-8525-37EDB2DFC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4101" y="4723532"/>
              <a:ext cx="295275" cy="338138"/>
            </a:xfrm>
            <a:custGeom>
              <a:avLst/>
              <a:gdLst>
                <a:gd name="T0" fmla="*/ 51 w 79"/>
                <a:gd name="T1" fmla="*/ 2 h 90"/>
                <a:gd name="T2" fmla="*/ 51 w 79"/>
                <a:gd name="T3" fmla="*/ 2 h 90"/>
                <a:gd name="T4" fmla="*/ 27 w 79"/>
                <a:gd name="T5" fmla="*/ 2 h 90"/>
                <a:gd name="T6" fmla="*/ 27 w 79"/>
                <a:gd name="T7" fmla="*/ 1 h 90"/>
                <a:gd name="T8" fmla="*/ 14 w 79"/>
                <a:gd name="T9" fmla="*/ 0 h 90"/>
                <a:gd name="T10" fmla="*/ 13 w 79"/>
                <a:gd name="T11" fmla="*/ 2 h 90"/>
                <a:gd name="T12" fmla="*/ 20 w 79"/>
                <a:gd name="T13" fmla="*/ 4 h 90"/>
                <a:gd name="T14" fmla="*/ 24 w 79"/>
                <a:gd name="T15" fmla="*/ 4 h 90"/>
                <a:gd name="T16" fmla="*/ 0 w 79"/>
                <a:gd name="T17" fmla="*/ 51 h 90"/>
                <a:gd name="T18" fmla="*/ 39 w 79"/>
                <a:gd name="T19" fmla="*/ 90 h 90"/>
                <a:gd name="T20" fmla="*/ 79 w 79"/>
                <a:gd name="T21" fmla="*/ 51 h 90"/>
                <a:gd name="T22" fmla="*/ 51 w 79"/>
                <a:gd name="T23" fmla="*/ 2 h 90"/>
                <a:gd name="T24" fmla="*/ 51 w 79"/>
                <a:gd name="T25" fmla="*/ 64 h 90"/>
                <a:gd name="T26" fmla="*/ 43 w 79"/>
                <a:gd name="T27" fmla="*/ 68 h 90"/>
                <a:gd name="T28" fmla="*/ 43 w 79"/>
                <a:gd name="T29" fmla="*/ 74 h 90"/>
                <a:gd name="T30" fmla="*/ 36 w 79"/>
                <a:gd name="T31" fmla="*/ 74 h 90"/>
                <a:gd name="T32" fmla="*/ 36 w 79"/>
                <a:gd name="T33" fmla="*/ 68 h 90"/>
                <a:gd name="T34" fmla="*/ 28 w 79"/>
                <a:gd name="T35" fmla="*/ 64 h 90"/>
                <a:gd name="T36" fmla="*/ 24 w 79"/>
                <a:gd name="T37" fmla="*/ 55 h 90"/>
                <a:gd name="T38" fmla="*/ 24 w 79"/>
                <a:gd name="T39" fmla="*/ 54 h 90"/>
                <a:gd name="T40" fmla="*/ 30 w 79"/>
                <a:gd name="T41" fmla="*/ 54 h 90"/>
                <a:gd name="T42" fmla="*/ 30 w 79"/>
                <a:gd name="T43" fmla="*/ 54 h 90"/>
                <a:gd name="T44" fmla="*/ 33 w 79"/>
                <a:gd name="T45" fmla="*/ 60 h 90"/>
                <a:gd name="T46" fmla="*/ 39 w 79"/>
                <a:gd name="T47" fmla="*/ 62 h 90"/>
                <a:gd name="T48" fmla="*/ 46 w 79"/>
                <a:gd name="T49" fmla="*/ 60 h 90"/>
                <a:gd name="T50" fmla="*/ 49 w 79"/>
                <a:gd name="T51" fmla="*/ 55 h 90"/>
                <a:gd name="T52" fmla="*/ 46 w 79"/>
                <a:gd name="T53" fmla="*/ 50 h 90"/>
                <a:gd name="T54" fmla="*/ 38 w 79"/>
                <a:gd name="T55" fmla="*/ 46 h 90"/>
                <a:gd name="T56" fmla="*/ 29 w 79"/>
                <a:gd name="T57" fmla="*/ 42 h 90"/>
                <a:gd name="T58" fmla="*/ 25 w 79"/>
                <a:gd name="T59" fmla="*/ 34 h 90"/>
                <a:gd name="T60" fmla="*/ 30 w 79"/>
                <a:gd name="T61" fmla="*/ 25 h 90"/>
                <a:gd name="T62" fmla="*/ 36 w 79"/>
                <a:gd name="T63" fmla="*/ 22 h 90"/>
                <a:gd name="T64" fmla="*/ 36 w 79"/>
                <a:gd name="T65" fmla="*/ 17 h 90"/>
                <a:gd name="T66" fmla="*/ 43 w 79"/>
                <a:gd name="T67" fmla="*/ 17 h 90"/>
                <a:gd name="T68" fmla="*/ 43 w 79"/>
                <a:gd name="T69" fmla="*/ 22 h 90"/>
                <a:gd name="T70" fmla="*/ 50 w 79"/>
                <a:gd name="T71" fmla="*/ 25 h 90"/>
                <a:gd name="T72" fmla="*/ 55 w 79"/>
                <a:gd name="T73" fmla="*/ 34 h 90"/>
                <a:gd name="T74" fmla="*/ 55 w 79"/>
                <a:gd name="T75" fmla="*/ 35 h 90"/>
                <a:gd name="T76" fmla="*/ 48 w 79"/>
                <a:gd name="T77" fmla="*/ 35 h 90"/>
                <a:gd name="T78" fmla="*/ 48 w 79"/>
                <a:gd name="T79" fmla="*/ 35 h 90"/>
                <a:gd name="T80" fmla="*/ 46 w 79"/>
                <a:gd name="T81" fmla="*/ 29 h 90"/>
                <a:gd name="T82" fmla="*/ 40 w 79"/>
                <a:gd name="T83" fmla="*/ 28 h 90"/>
                <a:gd name="T84" fmla="*/ 34 w 79"/>
                <a:gd name="T85" fmla="*/ 29 h 90"/>
                <a:gd name="T86" fmla="*/ 32 w 79"/>
                <a:gd name="T87" fmla="*/ 34 h 90"/>
                <a:gd name="T88" fmla="*/ 34 w 79"/>
                <a:gd name="T89" fmla="*/ 38 h 90"/>
                <a:gd name="T90" fmla="*/ 41 w 79"/>
                <a:gd name="T91" fmla="*/ 41 h 90"/>
                <a:gd name="T92" fmla="*/ 52 w 79"/>
                <a:gd name="T93" fmla="*/ 46 h 90"/>
                <a:gd name="T94" fmla="*/ 55 w 79"/>
                <a:gd name="T95" fmla="*/ 54 h 90"/>
                <a:gd name="T96" fmla="*/ 51 w 79"/>
                <a:gd name="T97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9" h="90"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3" y="2"/>
                    <a:pt x="18" y="3"/>
                    <a:pt x="14" y="0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5" y="4"/>
                    <a:pt x="17" y="4"/>
                    <a:pt x="20" y="4"/>
                  </a:cubicBezTo>
                  <a:cubicBezTo>
                    <a:pt x="21" y="4"/>
                    <a:pt x="23" y="4"/>
                    <a:pt x="24" y="4"/>
                  </a:cubicBezTo>
                  <a:cubicBezTo>
                    <a:pt x="10" y="13"/>
                    <a:pt x="0" y="35"/>
                    <a:pt x="0" y="51"/>
                  </a:cubicBezTo>
                  <a:cubicBezTo>
                    <a:pt x="0" y="73"/>
                    <a:pt x="18" y="90"/>
                    <a:pt x="39" y="90"/>
                  </a:cubicBezTo>
                  <a:cubicBezTo>
                    <a:pt x="61" y="90"/>
                    <a:pt x="79" y="73"/>
                    <a:pt x="79" y="51"/>
                  </a:cubicBezTo>
                  <a:cubicBezTo>
                    <a:pt x="79" y="34"/>
                    <a:pt x="67" y="10"/>
                    <a:pt x="51" y="2"/>
                  </a:cubicBezTo>
                  <a:close/>
                  <a:moveTo>
                    <a:pt x="51" y="64"/>
                  </a:moveTo>
                  <a:cubicBezTo>
                    <a:pt x="49" y="66"/>
                    <a:pt x="46" y="67"/>
                    <a:pt x="43" y="68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33" y="67"/>
                    <a:pt x="30" y="66"/>
                    <a:pt x="28" y="64"/>
                  </a:cubicBezTo>
                  <a:cubicBezTo>
                    <a:pt x="25" y="61"/>
                    <a:pt x="24" y="59"/>
                    <a:pt x="24" y="55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1" y="57"/>
                    <a:pt x="31" y="59"/>
                    <a:pt x="33" y="60"/>
                  </a:cubicBezTo>
                  <a:cubicBezTo>
                    <a:pt x="34" y="62"/>
                    <a:pt x="37" y="62"/>
                    <a:pt x="39" y="62"/>
                  </a:cubicBezTo>
                  <a:cubicBezTo>
                    <a:pt x="42" y="62"/>
                    <a:pt x="45" y="62"/>
                    <a:pt x="46" y="60"/>
                  </a:cubicBezTo>
                  <a:cubicBezTo>
                    <a:pt x="48" y="59"/>
                    <a:pt x="49" y="57"/>
                    <a:pt x="49" y="55"/>
                  </a:cubicBezTo>
                  <a:cubicBezTo>
                    <a:pt x="49" y="52"/>
                    <a:pt x="48" y="51"/>
                    <a:pt x="46" y="50"/>
                  </a:cubicBezTo>
                  <a:cubicBezTo>
                    <a:pt x="45" y="48"/>
                    <a:pt x="42" y="47"/>
                    <a:pt x="38" y="46"/>
                  </a:cubicBezTo>
                  <a:cubicBezTo>
                    <a:pt x="34" y="45"/>
                    <a:pt x="31" y="44"/>
                    <a:pt x="29" y="42"/>
                  </a:cubicBezTo>
                  <a:cubicBezTo>
                    <a:pt x="27" y="40"/>
                    <a:pt x="25" y="37"/>
                    <a:pt x="25" y="34"/>
                  </a:cubicBezTo>
                  <a:cubicBezTo>
                    <a:pt x="25" y="31"/>
                    <a:pt x="27" y="28"/>
                    <a:pt x="30" y="25"/>
                  </a:cubicBezTo>
                  <a:cubicBezTo>
                    <a:pt x="31" y="24"/>
                    <a:pt x="34" y="23"/>
                    <a:pt x="36" y="22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6" y="23"/>
                    <a:pt x="48" y="24"/>
                    <a:pt x="50" y="25"/>
                  </a:cubicBezTo>
                  <a:cubicBezTo>
                    <a:pt x="53" y="28"/>
                    <a:pt x="54" y="31"/>
                    <a:pt x="55" y="34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2"/>
                    <a:pt x="47" y="30"/>
                    <a:pt x="46" y="29"/>
                  </a:cubicBezTo>
                  <a:cubicBezTo>
                    <a:pt x="44" y="28"/>
                    <a:pt x="42" y="28"/>
                    <a:pt x="40" y="28"/>
                  </a:cubicBezTo>
                  <a:cubicBezTo>
                    <a:pt x="38" y="28"/>
                    <a:pt x="35" y="28"/>
                    <a:pt x="34" y="29"/>
                  </a:cubicBezTo>
                  <a:cubicBezTo>
                    <a:pt x="33" y="30"/>
                    <a:pt x="32" y="32"/>
                    <a:pt x="32" y="34"/>
                  </a:cubicBezTo>
                  <a:cubicBezTo>
                    <a:pt x="32" y="36"/>
                    <a:pt x="33" y="37"/>
                    <a:pt x="34" y="38"/>
                  </a:cubicBezTo>
                  <a:cubicBezTo>
                    <a:pt x="35" y="39"/>
                    <a:pt x="38" y="40"/>
                    <a:pt x="41" y="41"/>
                  </a:cubicBezTo>
                  <a:cubicBezTo>
                    <a:pt x="46" y="42"/>
                    <a:pt x="49" y="44"/>
                    <a:pt x="52" y="46"/>
                  </a:cubicBezTo>
                  <a:cubicBezTo>
                    <a:pt x="54" y="48"/>
                    <a:pt x="55" y="51"/>
                    <a:pt x="55" y="54"/>
                  </a:cubicBezTo>
                  <a:cubicBezTo>
                    <a:pt x="55" y="58"/>
                    <a:pt x="54" y="62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129" name="TextBox 128">
            <a:extLst>
              <a:ext uri="{FF2B5EF4-FFF2-40B4-BE49-F238E27FC236}">
                <a16:creationId xmlns:a16="http://schemas.microsoft.com/office/drawing/2014/main" id="{374903A3-261D-42BD-A808-AF2D52A6FCA5}"/>
              </a:ext>
            </a:extLst>
          </p:cNvPr>
          <p:cNvSpPr txBox="1"/>
          <p:nvPr/>
        </p:nvSpPr>
        <p:spPr>
          <a:xfrm>
            <a:off x="5702253" y="4737367"/>
            <a:ext cx="1631470" cy="218691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900">
                <a:solidFill>
                  <a:schemeClr val="tx2"/>
                </a:solidFill>
              </a:rPr>
              <a:t>매출채권</a:t>
            </a:r>
            <a:r>
              <a:rPr lang="en-US" altLang="ko-KR" sz="900">
                <a:solidFill>
                  <a:schemeClr val="tx2"/>
                </a:solidFill>
              </a:rPr>
              <a:t>+</a:t>
            </a:r>
            <a:r>
              <a:rPr lang="ko-KR" altLang="en-US" sz="900">
                <a:solidFill>
                  <a:schemeClr val="tx2"/>
                </a:solidFill>
              </a:rPr>
              <a:t>금융리스채권</a:t>
            </a:r>
          </a:p>
        </p:txBody>
      </p:sp>
      <p:sp>
        <p:nvSpPr>
          <p:cNvPr id="132" name="Arc 76">
            <a:extLst>
              <a:ext uri="{FF2B5EF4-FFF2-40B4-BE49-F238E27FC236}">
                <a16:creationId xmlns:a16="http://schemas.microsoft.com/office/drawing/2014/main" id="{5D919A8C-D59F-4459-94A2-4B50DA8E5B4C}"/>
              </a:ext>
            </a:extLst>
          </p:cNvPr>
          <p:cNvSpPr>
            <a:spLocks/>
          </p:cNvSpPr>
          <p:nvPr/>
        </p:nvSpPr>
        <p:spPr bwMode="gray">
          <a:xfrm rot="7037020" flipV="1">
            <a:off x="5749772" y="4003035"/>
            <a:ext cx="1124957" cy="1814973"/>
          </a:xfrm>
          <a:custGeom>
            <a:avLst/>
            <a:gdLst>
              <a:gd name="G0" fmla="+- 21600 0 0"/>
              <a:gd name="G1" fmla="+- 21572 0 0"/>
              <a:gd name="G2" fmla="+- 21600 0 0"/>
              <a:gd name="T0" fmla="*/ 2633 w 21600"/>
              <a:gd name="T1" fmla="*/ 31908 h 31908"/>
              <a:gd name="T2" fmla="*/ 20491 w 21600"/>
              <a:gd name="T3" fmla="*/ 0 h 31908"/>
              <a:gd name="T4" fmla="*/ 21600 w 21600"/>
              <a:gd name="T5" fmla="*/ 21572 h 31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31908" fill="none" extrusionOk="0">
                <a:moveTo>
                  <a:pt x="2633" y="31907"/>
                </a:moveTo>
                <a:cubicBezTo>
                  <a:pt x="905" y="28736"/>
                  <a:pt x="0" y="25183"/>
                  <a:pt x="0" y="21572"/>
                </a:cubicBezTo>
                <a:cubicBezTo>
                  <a:pt x="-1" y="10073"/>
                  <a:pt x="9007" y="590"/>
                  <a:pt x="20491" y="0"/>
                </a:cubicBezTo>
              </a:path>
              <a:path w="21600" h="31908" stroke="0" extrusionOk="0">
                <a:moveTo>
                  <a:pt x="2633" y="31907"/>
                </a:moveTo>
                <a:cubicBezTo>
                  <a:pt x="905" y="28736"/>
                  <a:pt x="0" y="25183"/>
                  <a:pt x="0" y="21572"/>
                </a:cubicBezTo>
                <a:cubicBezTo>
                  <a:pt x="-1" y="10073"/>
                  <a:pt x="9007" y="590"/>
                  <a:pt x="20491" y="0"/>
                </a:cubicBezTo>
                <a:lnTo>
                  <a:pt x="21600" y="21572"/>
                </a:lnTo>
                <a:close/>
              </a:path>
            </a:pathLst>
          </a:custGeom>
          <a:noFill/>
          <a:ln w="22225">
            <a:solidFill>
              <a:srgbClr val="005EB8"/>
            </a:solidFill>
            <a:round/>
            <a:headEnd type="none" w="sm" len="sm"/>
            <a:tailEnd type="triangle" w="med" len="med"/>
          </a:ln>
          <a:effectLst/>
        </p:spPr>
        <p:txBody>
          <a:bodyPr wrap="none" lIns="0" tIns="0" rIns="0" bIns="0" anchor="ctr"/>
          <a:lstStyle/>
          <a:p>
            <a:endParaRPr lang="fr-CA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C1CCA25D-5679-413F-948C-1437432FE6C1}"/>
              </a:ext>
            </a:extLst>
          </p:cNvPr>
          <p:cNvSpPr txBox="1"/>
          <p:nvPr/>
        </p:nvSpPr>
        <p:spPr>
          <a:xfrm>
            <a:off x="5966234" y="5680710"/>
            <a:ext cx="950365" cy="218691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900">
                <a:solidFill>
                  <a:schemeClr val="tx2"/>
                </a:solidFill>
              </a:rPr>
              <a:t>매출채권</a:t>
            </a:r>
          </a:p>
        </p:txBody>
      </p:sp>
      <p:sp>
        <p:nvSpPr>
          <p:cNvPr id="142" name="Arc 76">
            <a:extLst>
              <a:ext uri="{FF2B5EF4-FFF2-40B4-BE49-F238E27FC236}">
                <a16:creationId xmlns:a16="http://schemas.microsoft.com/office/drawing/2014/main" id="{A7CE69E1-5639-462B-A4AC-5B25CA920B63}"/>
              </a:ext>
            </a:extLst>
          </p:cNvPr>
          <p:cNvSpPr>
            <a:spLocks/>
          </p:cNvSpPr>
          <p:nvPr/>
        </p:nvSpPr>
        <p:spPr bwMode="gray">
          <a:xfrm rot="14562917">
            <a:off x="5732739" y="4952198"/>
            <a:ext cx="1073860" cy="1704714"/>
          </a:xfrm>
          <a:custGeom>
            <a:avLst/>
            <a:gdLst>
              <a:gd name="G0" fmla="+- 21600 0 0"/>
              <a:gd name="G1" fmla="+- 21572 0 0"/>
              <a:gd name="G2" fmla="+- 21600 0 0"/>
              <a:gd name="T0" fmla="*/ 2633 w 21600"/>
              <a:gd name="T1" fmla="*/ 31908 h 31908"/>
              <a:gd name="T2" fmla="*/ 20491 w 21600"/>
              <a:gd name="T3" fmla="*/ 0 h 31908"/>
              <a:gd name="T4" fmla="*/ 21600 w 21600"/>
              <a:gd name="T5" fmla="*/ 21572 h 31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31908" fill="none" extrusionOk="0">
                <a:moveTo>
                  <a:pt x="2633" y="31907"/>
                </a:moveTo>
                <a:cubicBezTo>
                  <a:pt x="905" y="28736"/>
                  <a:pt x="0" y="25183"/>
                  <a:pt x="0" y="21572"/>
                </a:cubicBezTo>
                <a:cubicBezTo>
                  <a:pt x="-1" y="10073"/>
                  <a:pt x="9007" y="590"/>
                  <a:pt x="20491" y="0"/>
                </a:cubicBezTo>
              </a:path>
              <a:path w="21600" h="31908" stroke="0" extrusionOk="0">
                <a:moveTo>
                  <a:pt x="2633" y="31907"/>
                </a:moveTo>
                <a:cubicBezTo>
                  <a:pt x="905" y="28736"/>
                  <a:pt x="0" y="25183"/>
                  <a:pt x="0" y="21572"/>
                </a:cubicBezTo>
                <a:cubicBezTo>
                  <a:pt x="-1" y="10073"/>
                  <a:pt x="9007" y="590"/>
                  <a:pt x="20491" y="0"/>
                </a:cubicBezTo>
                <a:lnTo>
                  <a:pt x="21600" y="21572"/>
                </a:lnTo>
                <a:close/>
              </a:path>
            </a:pathLst>
          </a:custGeom>
          <a:noFill/>
          <a:ln w="22225">
            <a:solidFill>
              <a:srgbClr val="005EB8"/>
            </a:solidFill>
            <a:round/>
            <a:headEnd type="none" w="sm" len="sm"/>
            <a:tailEnd type="triangle" w="med" len="med"/>
          </a:ln>
          <a:effectLst/>
        </p:spPr>
        <p:txBody>
          <a:bodyPr wrap="none" lIns="0" tIns="0" rIns="0" bIns="0" anchor="ctr"/>
          <a:lstStyle/>
          <a:p>
            <a:endParaRPr lang="fr-CA"/>
          </a:p>
        </p:txBody>
      </p:sp>
      <p:grpSp>
        <p:nvGrpSpPr>
          <p:cNvPr id="143" name="Group 157">
            <a:extLst>
              <a:ext uri="{FF2B5EF4-FFF2-40B4-BE49-F238E27FC236}">
                <a16:creationId xmlns:a16="http://schemas.microsoft.com/office/drawing/2014/main" id="{9EBBE619-FAA9-42A0-A981-C048C8D7D61E}"/>
              </a:ext>
            </a:extLst>
          </p:cNvPr>
          <p:cNvGrpSpPr/>
          <p:nvPr/>
        </p:nvGrpSpPr>
        <p:grpSpPr>
          <a:xfrm>
            <a:off x="6156760" y="5912777"/>
            <a:ext cx="245659" cy="330187"/>
            <a:chOff x="2324101" y="4648927"/>
            <a:chExt cx="295275" cy="412743"/>
          </a:xfrm>
          <a:solidFill>
            <a:srgbClr val="00338D"/>
          </a:solidFill>
        </p:grpSpPr>
        <p:sp>
          <p:nvSpPr>
            <p:cNvPr id="144" name="Freeform 1584">
              <a:extLst>
                <a:ext uri="{FF2B5EF4-FFF2-40B4-BE49-F238E27FC236}">
                  <a16:creationId xmlns:a16="http://schemas.microsoft.com/office/drawing/2014/main" id="{36797E10-78EA-4CA0-9C88-D84BF0EDC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376" y="4648927"/>
              <a:ext cx="160338" cy="79375"/>
            </a:xfrm>
            <a:custGeom>
              <a:avLst/>
              <a:gdLst>
                <a:gd name="T0" fmla="*/ 38 w 43"/>
                <a:gd name="T1" fmla="*/ 19 h 21"/>
                <a:gd name="T2" fmla="*/ 43 w 43"/>
                <a:gd name="T3" fmla="*/ 0 h 21"/>
                <a:gd name="T4" fmla="*/ 13 w 43"/>
                <a:gd name="T5" fmla="*/ 0 h 21"/>
                <a:gd name="T6" fmla="*/ 18 w 43"/>
                <a:gd name="T7" fmla="*/ 19 h 21"/>
                <a:gd name="T8" fmla="*/ 0 w 43"/>
                <a:gd name="T9" fmla="*/ 10 h 21"/>
                <a:gd name="T10" fmla="*/ 1 w 43"/>
                <a:gd name="T11" fmla="*/ 12 h 21"/>
                <a:gd name="T12" fmla="*/ 16 w 43"/>
                <a:gd name="T13" fmla="*/ 21 h 21"/>
                <a:gd name="T14" fmla="*/ 18 w 43"/>
                <a:gd name="T15" fmla="*/ 19 h 21"/>
                <a:gd name="T16" fmla="*/ 38 w 43"/>
                <a:gd name="T17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1">
                  <a:moveTo>
                    <a:pt x="38" y="19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5" y="15"/>
                    <a:pt x="7" y="8"/>
                    <a:pt x="0" y="10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7" y="10"/>
                    <a:pt x="14" y="18"/>
                    <a:pt x="16" y="21"/>
                  </a:cubicBezTo>
                  <a:cubicBezTo>
                    <a:pt x="18" y="19"/>
                    <a:pt x="18" y="19"/>
                    <a:pt x="18" y="19"/>
                  </a:cubicBezTo>
                  <a:lnTo>
                    <a:pt x="38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5" name="Freeform 1585">
              <a:extLst>
                <a:ext uri="{FF2B5EF4-FFF2-40B4-BE49-F238E27FC236}">
                  <a16:creationId xmlns:a16="http://schemas.microsoft.com/office/drawing/2014/main" id="{1F7F1491-BCB6-48BD-B104-11FFAA0229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4101" y="4723532"/>
              <a:ext cx="295275" cy="338138"/>
            </a:xfrm>
            <a:custGeom>
              <a:avLst/>
              <a:gdLst>
                <a:gd name="T0" fmla="*/ 51 w 79"/>
                <a:gd name="T1" fmla="*/ 2 h 90"/>
                <a:gd name="T2" fmla="*/ 51 w 79"/>
                <a:gd name="T3" fmla="*/ 2 h 90"/>
                <a:gd name="T4" fmla="*/ 27 w 79"/>
                <a:gd name="T5" fmla="*/ 2 h 90"/>
                <a:gd name="T6" fmla="*/ 27 w 79"/>
                <a:gd name="T7" fmla="*/ 1 h 90"/>
                <a:gd name="T8" fmla="*/ 14 w 79"/>
                <a:gd name="T9" fmla="*/ 0 h 90"/>
                <a:gd name="T10" fmla="*/ 13 w 79"/>
                <a:gd name="T11" fmla="*/ 2 h 90"/>
                <a:gd name="T12" fmla="*/ 20 w 79"/>
                <a:gd name="T13" fmla="*/ 4 h 90"/>
                <a:gd name="T14" fmla="*/ 24 w 79"/>
                <a:gd name="T15" fmla="*/ 4 h 90"/>
                <a:gd name="T16" fmla="*/ 0 w 79"/>
                <a:gd name="T17" fmla="*/ 51 h 90"/>
                <a:gd name="T18" fmla="*/ 39 w 79"/>
                <a:gd name="T19" fmla="*/ 90 h 90"/>
                <a:gd name="T20" fmla="*/ 79 w 79"/>
                <a:gd name="T21" fmla="*/ 51 h 90"/>
                <a:gd name="T22" fmla="*/ 51 w 79"/>
                <a:gd name="T23" fmla="*/ 2 h 90"/>
                <a:gd name="T24" fmla="*/ 51 w 79"/>
                <a:gd name="T25" fmla="*/ 64 h 90"/>
                <a:gd name="T26" fmla="*/ 43 w 79"/>
                <a:gd name="T27" fmla="*/ 68 h 90"/>
                <a:gd name="T28" fmla="*/ 43 w 79"/>
                <a:gd name="T29" fmla="*/ 74 h 90"/>
                <a:gd name="T30" fmla="*/ 36 w 79"/>
                <a:gd name="T31" fmla="*/ 74 h 90"/>
                <a:gd name="T32" fmla="*/ 36 w 79"/>
                <a:gd name="T33" fmla="*/ 68 h 90"/>
                <a:gd name="T34" fmla="*/ 28 w 79"/>
                <a:gd name="T35" fmla="*/ 64 h 90"/>
                <a:gd name="T36" fmla="*/ 24 w 79"/>
                <a:gd name="T37" fmla="*/ 55 h 90"/>
                <a:gd name="T38" fmla="*/ 24 w 79"/>
                <a:gd name="T39" fmla="*/ 54 h 90"/>
                <a:gd name="T40" fmla="*/ 30 w 79"/>
                <a:gd name="T41" fmla="*/ 54 h 90"/>
                <a:gd name="T42" fmla="*/ 30 w 79"/>
                <a:gd name="T43" fmla="*/ 54 h 90"/>
                <a:gd name="T44" fmla="*/ 33 w 79"/>
                <a:gd name="T45" fmla="*/ 60 h 90"/>
                <a:gd name="T46" fmla="*/ 39 w 79"/>
                <a:gd name="T47" fmla="*/ 62 h 90"/>
                <a:gd name="T48" fmla="*/ 46 w 79"/>
                <a:gd name="T49" fmla="*/ 60 h 90"/>
                <a:gd name="T50" fmla="*/ 49 w 79"/>
                <a:gd name="T51" fmla="*/ 55 h 90"/>
                <a:gd name="T52" fmla="*/ 46 w 79"/>
                <a:gd name="T53" fmla="*/ 50 h 90"/>
                <a:gd name="T54" fmla="*/ 38 w 79"/>
                <a:gd name="T55" fmla="*/ 46 h 90"/>
                <a:gd name="T56" fmla="*/ 29 w 79"/>
                <a:gd name="T57" fmla="*/ 42 h 90"/>
                <a:gd name="T58" fmla="*/ 25 w 79"/>
                <a:gd name="T59" fmla="*/ 34 h 90"/>
                <a:gd name="T60" fmla="*/ 30 w 79"/>
                <a:gd name="T61" fmla="*/ 25 h 90"/>
                <a:gd name="T62" fmla="*/ 36 w 79"/>
                <a:gd name="T63" fmla="*/ 22 h 90"/>
                <a:gd name="T64" fmla="*/ 36 w 79"/>
                <a:gd name="T65" fmla="*/ 17 h 90"/>
                <a:gd name="T66" fmla="*/ 43 w 79"/>
                <a:gd name="T67" fmla="*/ 17 h 90"/>
                <a:gd name="T68" fmla="*/ 43 w 79"/>
                <a:gd name="T69" fmla="*/ 22 h 90"/>
                <a:gd name="T70" fmla="*/ 50 w 79"/>
                <a:gd name="T71" fmla="*/ 25 h 90"/>
                <a:gd name="T72" fmla="*/ 55 w 79"/>
                <a:gd name="T73" fmla="*/ 34 h 90"/>
                <a:gd name="T74" fmla="*/ 55 w 79"/>
                <a:gd name="T75" fmla="*/ 35 h 90"/>
                <a:gd name="T76" fmla="*/ 48 w 79"/>
                <a:gd name="T77" fmla="*/ 35 h 90"/>
                <a:gd name="T78" fmla="*/ 48 w 79"/>
                <a:gd name="T79" fmla="*/ 35 h 90"/>
                <a:gd name="T80" fmla="*/ 46 w 79"/>
                <a:gd name="T81" fmla="*/ 29 h 90"/>
                <a:gd name="T82" fmla="*/ 40 w 79"/>
                <a:gd name="T83" fmla="*/ 28 h 90"/>
                <a:gd name="T84" fmla="*/ 34 w 79"/>
                <a:gd name="T85" fmla="*/ 29 h 90"/>
                <a:gd name="T86" fmla="*/ 32 w 79"/>
                <a:gd name="T87" fmla="*/ 34 h 90"/>
                <a:gd name="T88" fmla="*/ 34 w 79"/>
                <a:gd name="T89" fmla="*/ 38 h 90"/>
                <a:gd name="T90" fmla="*/ 41 w 79"/>
                <a:gd name="T91" fmla="*/ 41 h 90"/>
                <a:gd name="T92" fmla="*/ 52 w 79"/>
                <a:gd name="T93" fmla="*/ 46 h 90"/>
                <a:gd name="T94" fmla="*/ 55 w 79"/>
                <a:gd name="T95" fmla="*/ 54 h 90"/>
                <a:gd name="T96" fmla="*/ 51 w 79"/>
                <a:gd name="T97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9" h="90"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3" y="2"/>
                    <a:pt x="18" y="3"/>
                    <a:pt x="14" y="0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5" y="4"/>
                    <a:pt x="17" y="4"/>
                    <a:pt x="20" y="4"/>
                  </a:cubicBezTo>
                  <a:cubicBezTo>
                    <a:pt x="21" y="4"/>
                    <a:pt x="23" y="4"/>
                    <a:pt x="24" y="4"/>
                  </a:cubicBezTo>
                  <a:cubicBezTo>
                    <a:pt x="10" y="13"/>
                    <a:pt x="0" y="35"/>
                    <a:pt x="0" y="51"/>
                  </a:cubicBezTo>
                  <a:cubicBezTo>
                    <a:pt x="0" y="73"/>
                    <a:pt x="18" y="90"/>
                    <a:pt x="39" y="90"/>
                  </a:cubicBezTo>
                  <a:cubicBezTo>
                    <a:pt x="61" y="90"/>
                    <a:pt x="79" y="73"/>
                    <a:pt x="79" y="51"/>
                  </a:cubicBezTo>
                  <a:cubicBezTo>
                    <a:pt x="79" y="34"/>
                    <a:pt x="67" y="10"/>
                    <a:pt x="51" y="2"/>
                  </a:cubicBezTo>
                  <a:close/>
                  <a:moveTo>
                    <a:pt x="51" y="64"/>
                  </a:moveTo>
                  <a:cubicBezTo>
                    <a:pt x="49" y="66"/>
                    <a:pt x="46" y="67"/>
                    <a:pt x="43" y="68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33" y="67"/>
                    <a:pt x="30" y="66"/>
                    <a:pt x="28" y="64"/>
                  </a:cubicBezTo>
                  <a:cubicBezTo>
                    <a:pt x="25" y="61"/>
                    <a:pt x="24" y="59"/>
                    <a:pt x="24" y="55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1" y="57"/>
                    <a:pt x="31" y="59"/>
                    <a:pt x="33" y="60"/>
                  </a:cubicBezTo>
                  <a:cubicBezTo>
                    <a:pt x="34" y="62"/>
                    <a:pt x="37" y="62"/>
                    <a:pt x="39" y="62"/>
                  </a:cubicBezTo>
                  <a:cubicBezTo>
                    <a:pt x="42" y="62"/>
                    <a:pt x="45" y="62"/>
                    <a:pt x="46" y="60"/>
                  </a:cubicBezTo>
                  <a:cubicBezTo>
                    <a:pt x="48" y="59"/>
                    <a:pt x="49" y="57"/>
                    <a:pt x="49" y="55"/>
                  </a:cubicBezTo>
                  <a:cubicBezTo>
                    <a:pt x="49" y="52"/>
                    <a:pt x="48" y="51"/>
                    <a:pt x="46" y="50"/>
                  </a:cubicBezTo>
                  <a:cubicBezTo>
                    <a:pt x="45" y="48"/>
                    <a:pt x="42" y="47"/>
                    <a:pt x="38" y="46"/>
                  </a:cubicBezTo>
                  <a:cubicBezTo>
                    <a:pt x="34" y="45"/>
                    <a:pt x="31" y="44"/>
                    <a:pt x="29" y="42"/>
                  </a:cubicBezTo>
                  <a:cubicBezTo>
                    <a:pt x="27" y="40"/>
                    <a:pt x="25" y="37"/>
                    <a:pt x="25" y="34"/>
                  </a:cubicBezTo>
                  <a:cubicBezTo>
                    <a:pt x="25" y="31"/>
                    <a:pt x="27" y="28"/>
                    <a:pt x="30" y="25"/>
                  </a:cubicBezTo>
                  <a:cubicBezTo>
                    <a:pt x="31" y="24"/>
                    <a:pt x="34" y="23"/>
                    <a:pt x="36" y="22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6" y="23"/>
                    <a:pt x="48" y="24"/>
                    <a:pt x="50" y="25"/>
                  </a:cubicBezTo>
                  <a:cubicBezTo>
                    <a:pt x="53" y="28"/>
                    <a:pt x="54" y="31"/>
                    <a:pt x="55" y="34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2"/>
                    <a:pt x="47" y="30"/>
                    <a:pt x="46" y="29"/>
                  </a:cubicBezTo>
                  <a:cubicBezTo>
                    <a:pt x="44" y="28"/>
                    <a:pt x="42" y="28"/>
                    <a:pt x="40" y="28"/>
                  </a:cubicBezTo>
                  <a:cubicBezTo>
                    <a:pt x="38" y="28"/>
                    <a:pt x="35" y="28"/>
                    <a:pt x="34" y="29"/>
                  </a:cubicBezTo>
                  <a:cubicBezTo>
                    <a:pt x="33" y="30"/>
                    <a:pt x="32" y="32"/>
                    <a:pt x="32" y="34"/>
                  </a:cubicBezTo>
                  <a:cubicBezTo>
                    <a:pt x="32" y="36"/>
                    <a:pt x="33" y="37"/>
                    <a:pt x="34" y="38"/>
                  </a:cubicBezTo>
                  <a:cubicBezTo>
                    <a:pt x="35" y="39"/>
                    <a:pt x="38" y="40"/>
                    <a:pt x="41" y="41"/>
                  </a:cubicBezTo>
                  <a:cubicBezTo>
                    <a:pt x="46" y="42"/>
                    <a:pt x="49" y="44"/>
                    <a:pt x="52" y="46"/>
                  </a:cubicBezTo>
                  <a:cubicBezTo>
                    <a:pt x="54" y="48"/>
                    <a:pt x="55" y="51"/>
                    <a:pt x="55" y="54"/>
                  </a:cubicBezTo>
                  <a:cubicBezTo>
                    <a:pt x="55" y="58"/>
                    <a:pt x="54" y="62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147" name="Group 157">
            <a:extLst>
              <a:ext uri="{FF2B5EF4-FFF2-40B4-BE49-F238E27FC236}">
                <a16:creationId xmlns:a16="http://schemas.microsoft.com/office/drawing/2014/main" id="{1682A841-77AE-4A39-A59D-023382AA7630}"/>
              </a:ext>
            </a:extLst>
          </p:cNvPr>
          <p:cNvGrpSpPr/>
          <p:nvPr/>
        </p:nvGrpSpPr>
        <p:grpSpPr>
          <a:xfrm>
            <a:off x="3280968" y="5599400"/>
            <a:ext cx="245659" cy="330187"/>
            <a:chOff x="2324101" y="4648927"/>
            <a:chExt cx="295275" cy="412743"/>
          </a:xfrm>
          <a:solidFill>
            <a:srgbClr val="00338D"/>
          </a:solidFill>
        </p:grpSpPr>
        <p:sp>
          <p:nvSpPr>
            <p:cNvPr id="148" name="Freeform 1584">
              <a:extLst>
                <a:ext uri="{FF2B5EF4-FFF2-40B4-BE49-F238E27FC236}">
                  <a16:creationId xmlns:a16="http://schemas.microsoft.com/office/drawing/2014/main" id="{919FED38-3DF0-494E-A6E8-EE01EF31B71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5376" y="4648927"/>
              <a:ext cx="160338" cy="79375"/>
            </a:xfrm>
            <a:custGeom>
              <a:avLst/>
              <a:gdLst>
                <a:gd name="T0" fmla="*/ 38 w 43"/>
                <a:gd name="T1" fmla="*/ 19 h 21"/>
                <a:gd name="T2" fmla="*/ 43 w 43"/>
                <a:gd name="T3" fmla="*/ 0 h 21"/>
                <a:gd name="T4" fmla="*/ 13 w 43"/>
                <a:gd name="T5" fmla="*/ 0 h 21"/>
                <a:gd name="T6" fmla="*/ 18 w 43"/>
                <a:gd name="T7" fmla="*/ 19 h 21"/>
                <a:gd name="T8" fmla="*/ 0 w 43"/>
                <a:gd name="T9" fmla="*/ 10 h 21"/>
                <a:gd name="T10" fmla="*/ 1 w 43"/>
                <a:gd name="T11" fmla="*/ 12 h 21"/>
                <a:gd name="T12" fmla="*/ 16 w 43"/>
                <a:gd name="T13" fmla="*/ 21 h 21"/>
                <a:gd name="T14" fmla="*/ 18 w 43"/>
                <a:gd name="T15" fmla="*/ 19 h 21"/>
                <a:gd name="T16" fmla="*/ 38 w 43"/>
                <a:gd name="T17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1">
                  <a:moveTo>
                    <a:pt x="38" y="19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5" y="15"/>
                    <a:pt x="7" y="8"/>
                    <a:pt x="0" y="10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7" y="10"/>
                    <a:pt x="14" y="18"/>
                    <a:pt x="16" y="21"/>
                  </a:cubicBezTo>
                  <a:cubicBezTo>
                    <a:pt x="18" y="19"/>
                    <a:pt x="18" y="19"/>
                    <a:pt x="18" y="19"/>
                  </a:cubicBezTo>
                  <a:lnTo>
                    <a:pt x="38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9" name="Freeform 1585">
              <a:extLst>
                <a:ext uri="{FF2B5EF4-FFF2-40B4-BE49-F238E27FC236}">
                  <a16:creationId xmlns:a16="http://schemas.microsoft.com/office/drawing/2014/main" id="{FD531458-7E83-40BA-9EF1-47CD4F69CB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4101" y="4723532"/>
              <a:ext cx="295275" cy="338138"/>
            </a:xfrm>
            <a:custGeom>
              <a:avLst/>
              <a:gdLst>
                <a:gd name="T0" fmla="*/ 51 w 79"/>
                <a:gd name="T1" fmla="*/ 2 h 90"/>
                <a:gd name="T2" fmla="*/ 51 w 79"/>
                <a:gd name="T3" fmla="*/ 2 h 90"/>
                <a:gd name="T4" fmla="*/ 27 w 79"/>
                <a:gd name="T5" fmla="*/ 2 h 90"/>
                <a:gd name="T6" fmla="*/ 27 w 79"/>
                <a:gd name="T7" fmla="*/ 1 h 90"/>
                <a:gd name="T8" fmla="*/ 14 w 79"/>
                <a:gd name="T9" fmla="*/ 0 h 90"/>
                <a:gd name="T10" fmla="*/ 13 w 79"/>
                <a:gd name="T11" fmla="*/ 2 h 90"/>
                <a:gd name="T12" fmla="*/ 20 w 79"/>
                <a:gd name="T13" fmla="*/ 4 h 90"/>
                <a:gd name="T14" fmla="*/ 24 w 79"/>
                <a:gd name="T15" fmla="*/ 4 h 90"/>
                <a:gd name="T16" fmla="*/ 0 w 79"/>
                <a:gd name="T17" fmla="*/ 51 h 90"/>
                <a:gd name="T18" fmla="*/ 39 w 79"/>
                <a:gd name="T19" fmla="*/ 90 h 90"/>
                <a:gd name="T20" fmla="*/ 79 w 79"/>
                <a:gd name="T21" fmla="*/ 51 h 90"/>
                <a:gd name="T22" fmla="*/ 51 w 79"/>
                <a:gd name="T23" fmla="*/ 2 h 90"/>
                <a:gd name="T24" fmla="*/ 51 w 79"/>
                <a:gd name="T25" fmla="*/ 64 h 90"/>
                <a:gd name="T26" fmla="*/ 43 w 79"/>
                <a:gd name="T27" fmla="*/ 68 h 90"/>
                <a:gd name="T28" fmla="*/ 43 w 79"/>
                <a:gd name="T29" fmla="*/ 74 h 90"/>
                <a:gd name="T30" fmla="*/ 36 w 79"/>
                <a:gd name="T31" fmla="*/ 74 h 90"/>
                <a:gd name="T32" fmla="*/ 36 w 79"/>
                <a:gd name="T33" fmla="*/ 68 h 90"/>
                <a:gd name="T34" fmla="*/ 28 w 79"/>
                <a:gd name="T35" fmla="*/ 64 h 90"/>
                <a:gd name="T36" fmla="*/ 24 w 79"/>
                <a:gd name="T37" fmla="*/ 55 h 90"/>
                <a:gd name="T38" fmla="*/ 24 w 79"/>
                <a:gd name="T39" fmla="*/ 54 h 90"/>
                <a:gd name="T40" fmla="*/ 30 w 79"/>
                <a:gd name="T41" fmla="*/ 54 h 90"/>
                <a:gd name="T42" fmla="*/ 30 w 79"/>
                <a:gd name="T43" fmla="*/ 54 h 90"/>
                <a:gd name="T44" fmla="*/ 33 w 79"/>
                <a:gd name="T45" fmla="*/ 60 h 90"/>
                <a:gd name="T46" fmla="*/ 39 w 79"/>
                <a:gd name="T47" fmla="*/ 62 h 90"/>
                <a:gd name="T48" fmla="*/ 46 w 79"/>
                <a:gd name="T49" fmla="*/ 60 h 90"/>
                <a:gd name="T50" fmla="*/ 49 w 79"/>
                <a:gd name="T51" fmla="*/ 55 h 90"/>
                <a:gd name="T52" fmla="*/ 46 w 79"/>
                <a:gd name="T53" fmla="*/ 50 h 90"/>
                <a:gd name="T54" fmla="*/ 38 w 79"/>
                <a:gd name="T55" fmla="*/ 46 h 90"/>
                <a:gd name="T56" fmla="*/ 29 w 79"/>
                <a:gd name="T57" fmla="*/ 42 h 90"/>
                <a:gd name="T58" fmla="*/ 25 w 79"/>
                <a:gd name="T59" fmla="*/ 34 h 90"/>
                <a:gd name="T60" fmla="*/ 30 w 79"/>
                <a:gd name="T61" fmla="*/ 25 h 90"/>
                <a:gd name="T62" fmla="*/ 36 w 79"/>
                <a:gd name="T63" fmla="*/ 22 h 90"/>
                <a:gd name="T64" fmla="*/ 36 w 79"/>
                <a:gd name="T65" fmla="*/ 17 h 90"/>
                <a:gd name="T66" fmla="*/ 43 w 79"/>
                <a:gd name="T67" fmla="*/ 17 h 90"/>
                <a:gd name="T68" fmla="*/ 43 w 79"/>
                <a:gd name="T69" fmla="*/ 22 h 90"/>
                <a:gd name="T70" fmla="*/ 50 w 79"/>
                <a:gd name="T71" fmla="*/ 25 h 90"/>
                <a:gd name="T72" fmla="*/ 55 w 79"/>
                <a:gd name="T73" fmla="*/ 34 h 90"/>
                <a:gd name="T74" fmla="*/ 55 w 79"/>
                <a:gd name="T75" fmla="*/ 35 h 90"/>
                <a:gd name="T76" fmla="*/ 48 w 79"/>
                <a:gd name="T77" fmla="*/ 35 h 90"/>
                <a:gd name="T78" fmla="*/ 48 w 79"/>
                <a:gd name="T79" fmla="*/ 35 h 90"/>
                <a:gd name="T80" fmla="*/ 46 w 79"/>
                <a:gd name="T81" fmla="*/ 29 h 90"/>
                <a:gd name="T82" fmla="*/ 40 w 79"/>
                <a:gd name="T83" fmla="*/ 28 h 90"/>
                <a:gd name="T84" fmla="*/ 34 w 79"/>
                <a:gd name="T85" fmla="*/ 29 h 90"/>
                <a:gd name="T86" fmla="*/ 32 w 79"/>
                <a:gd name="T87" fmla="*/ 34 h 90"/>
                <a:gd name="T88" fmla="*/ 34 w 79"/>
                <a:gd name="T89" fmla="*/ 38 h 90"/>
                <a:gd name="T90" fmla="*/ 41 w 79"/>
                <a:gd name="T91" fmla="*/ 41 h 90"/>
                <a:gd name="T92" fmla="*/ 52 w 79"/>
                <a:gd name="T93" fmla="*/ 46 h 90"/>
                <a:gd name="T94" fmla="*/ 55 w 79"/>
                <a:gd name="T95" fmla="*/ 54 h 90"/>
                <a:gd name="T96" fmla="*/ 51 w 79"/>
                <a:gd name="T97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9" h="90"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3" y="2"/>
                    <a:pt x="18" y="3"/>
                    <a:pt x="14" y="0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5" y="4"/>
                    <a:pt x="17" y="4"/>
                    <a:pt x="20" y="4"/>
                  </a:cubicBezTo>
                  <a:cubicBezTo>
                    <a:pt x="21" y="4"/>
                    <a:pt x="23" y="4"/>
                    <a:pt x="24" y="4"/>
                  </a:cubicBezTo>
                  <a:cubicBezTo>
                    <a:pt x="10" y="13"/>
                    <a:pt x="0" y="35"/>
                    <a:pt x="0" y="51"/>
                  </a:cubicBezTo>
                  <a:cubicBezTo>
                    <a:pt x="0" y="73"/>
                    <a:pt x="18" y="90"/>
                    <a:pt x="39" y="90"/>
                  </a:cubicBezTo>
                  <a:cubicBezTo>
                    <a:pt x="61" y="90"/>
                    <a:pt x="79" y="73"/>
                    <a:pt x="79" y="51"/>
                  </a:cubicBezTo>
                  <a:cubicBezTo>
                    <a:pt x="79" y="34"/>
                    <a:pt x="67" y="10"/>
                    <a:pt x="51" y="2"/>
                  </a:cubicBezTo>
                  <a:close/>
                  <a:moveTo>
                    <a:pt x="51" y="64"/>
                  </a:moveTo>
                  <a:cubicBezTo>
                    <a:pt x="49" y="66"/>
                    <a:pt x="46" y="67"/>
                    <a:pt x="43" y="68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33" y="67"/>
                    <a:pt x="30" y="66"/>
                    <a:pt x="28" y="64"/>
                  </a:cubicBezTo>
                  <a:cubicBezTo>
                    <a:pt x="25" y="61"/>
                    <a:pt x="24" y="59"/>
                    <a:pt x="24" y="55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1" y="57"/>
                    <a:pt x="31" y="59"/>
                    <a:pt x="33" y="60"/>
                  </a:cubicBezTo>
                  <a:cubicBezTo>
                    <a:pt x="34" y="62"/>
                    <a:pt x="37" y="62"/>
                    <a:pt x="39" y="62"/>
                  </a:cubicBezTo>
                  <a:cubicBezTo>
                    <a:pt x="42" y="62"/>
                    <a:pt x="45" y="62"/>
                    <a:pt x="46" y="60"/>
                  </a:cubicBezTo>
                  <a:cubicBezTo>
                    <a:pt x="48" y="59"/>
                    <a:pt x="49" y="57"/>
                    <a:pt x="49" y="55"/>
                  </a:cubicBezTo>
                  <a:cubicBezTo>
                    <a:pt x="49" y="52"/>
                    <a:pt x="48" y="51"/>
                    <a:pt x="46" y="50"/>
                  </a:cubicBezTo>
                  <a:cubicBezTo>
                    <a:pt x="45" y="48"/>
                    <a:pt x="42" y="47"/>
                    <a:pt x="38" y="46"/>
                  </a:cubicBezTo>
                  <a:cubicBezTo>
                    <a:pt x="34" y="45"/>
                    <a:pt x="31" y="44"/>
                    <a:pt x="29" y="42"/>
                  </a:cubicBezTo>
                  <a:cubicBezTo>
                    <a:pt x="27" y="40"/>
                    <a:pt x="25" y="37"/>
                    <a:pt x="25" y="34"/>
                  </a:cubicBezTo>
                  <a:cubicBezTo>
                    <a:pt x="25" y="31"/>
                    <a:pt x="27" y="28"/>
                    <a:pt x="30" y="25"/>
                  </a:cubicBezTo>
                  <a:cubicBezTo>
                    <a:pt x="31" y="24"/>
                    <a:pt x="34" y="23"/>
                    <a:pt x="36" y="22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6" y="23"/>
                    <a:pt x="48" y="24"/>
                    <a:pt x="50" y="25"/>
                  </a:cubicBezTo>
                  <a:cubicBezTo>
                    <a:pt x="53" y="28"/>
                    <a:pt x="54" y="31"/>
                    <a:pt x="55" y="34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2"/>
                    <a:pt x="47" y="30"/>
                    <a:pt x="46" y="29"/>
                  </a:cubicBezTo>
                  <a:cubicBezTo>
                    <a:pt x="44" y="28"/>
                    <a:pt x="42" y="28"/>
                    <a:pt x="40" y="28"/>
                  </a:cubicBezTo>
                  <a:cubicBezTo>
                    <a:pt x="38" y="28"/>
                    <a:pt x="35" y="28"/>
                    <a:pt x="34" y="29"/>
                  </a:cubicBezTo>
                  <a:cubicBezTo>
                    <a:pt x="33" y="30"/>
                    <a:pt x="32" y="32"/>
                    <a:pt x="32" y="34"/>
                  </a:cubicBezTo>
                  <a:cubicBezTo>
                    <a:pt x="32" y="36"/>
                    <a:pt x="33" y="37"/>
                    <a:pt x="34" y="38"/>
                  </a:cubicBezTo>
                  <a:cubicBezTo>
                    <a:pt x="35" y="39"/>
                    <a:pt x="38" y="40"/>
                    <a:pt x="41" y="41"/>
                  </a:cubicBezTo>
                  <a:cubicBezTo>
                    <a:pt x="46" y="42"/>
                    <a:pt x="49" y="44"/>
                    <a:pt x="52" y="46"/>
                  </a:cubicBezTo>
                  <a:cubicBezTo>
                    <a:pt x="54" y="48"/>
                    <a:pt x="55" y="51"/>
                    <a:pt x="55" y="54"/>
                  </a:cubicBezTo>
                  <a:cubicBezTo>
                    <a:pt x="55" y="58"/>
                    <a:pt x="54" y="62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150" name="Group 18">
            <a:extLst>
              <a:ext uri="{FF2B5EF4-FFF2-40B4-BE49-F238E27FC236}">
                <a16:creationId xmlns:a16="http://schemas.microsoft.com/office/drawing/2014/main" id="{472844EB-B4A8-413E-8B87-76BE494D068D}"/>
              </a:ext>
            </a:extLst>
          </p:cNvPr>
          <p:cNvGrpSpPr/>
          <p:nvPr/>
        </p:nvGrpSpPr>
        <p:grpSpPr>
          <a:xfrm>
            <a:off x="6124705" y="4136956"/>
            <a:ext cx="245659" cy="245659"/>
            <a:chOff x="7214371" y="4590107"/>
            <a:chExt cx="455931" cy="455931"/>
          </a:xfrm>
        </p:grpSpPr>
        <p:sp>
          <p:nvSpPr>
            <p:cNvPr id="151" name="Rectangle 277">
              <a:extLst>
                <a:ext uri="{FF2B5EF4-FFF2-40B4-BE49-F238E27FC236}">
                  <a16:creationId xmlns:a16="http://schemas.microsoft.com/office/drawing/2014/main" id="{66A7586E-AA31-483A-8EB1-22DB2ADBFF7A}"/>
                </a:ext>
              </a:extLst>
            </p:cNvPr>
            <p:cNvSpPr/>
            <p:nvPr/>
          </p:nvSpPr>
          <p:spPr>
            <a:xfrm>
              <a:off x="7214371" y="4590107"/>
              <a:ext cx="455931" cy="455931"/>
            </a:xfrm>
            <a:prstGeom prst="rect">
              <a:avLst/>
            </a:prstGeom>
            <a:solidFill>
              <a:srgbClr val="0033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" tIns="54000" rIns="54000" bIns="54000" rtlCol="0" anchor="ctr"/>
            <a:lstStyle/>
            <a:p>
              <a:pPr algn="ctr"/>
              <a:endParaRPr lang="en-US"/>
            </a:p>
          </p:txBody>
        </p:sp>
        <p:grpSp>
          <p:nvGrpSpPr>
            <p:cNvPr id="152" name="Group 949">
              <a:extLst>
                <a:ext uri="{FF2B5EF4-FFF2-40B4-BE49-F238E27FC236}">
                  <a16:creationId xmlns:a16="http://schemas.microsoft.com/office/drawing/2014/main" id="{0DE995B4-2D55-4E1E-B623-093383E7CE34}"/>
                </a:ext>
              </a:extLst>
            </p:cNvPr>
            <p:cNvGrpSpPr/>
            <p:nvPr/>
          </p:nvGrpSpPr>
          <p:grpSpPr>
            <a:xfrm>
              <a:off x="7314503" y="4664673"/>
              <a:ext cx="255666" cy="306799"/>
              <a:chOff x="3278189" y="4563913"/>
              <a:chExt cx="277813" cy="333375"/>
            </a:xfrm>
            <a:solidFill>
              <a:schemeClr val="bg1"/>
            </a:solidFill>
          </p:grpSpPr>
          <p:sp>
            <p:nvSpPr>
              <p:cNvPr id="153" name="Freeform 412">
                <a:extLst>
                  <a:ext uri="{FF2B5EF4-FFF2-40B4-BE49-F238E27FC236}">
                    <a16:creationId xmlns:a16="http://schemas.microsoft.com/office/drawing/2014/main" id="{AB3BF0D4-9552-4D79-B89D-CE41045169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8189" y="4713138"/>
                <a:ext cx="277813" cy="184150"/>
              </a:xfrm>
              <a:custGeom>
                <a:avLst/>
                <a:gdLst>
                  <a:gd name="T0" fmla="*/ 135 w 175"/>
                  <a:gd name="T1" fmla="*/ 116 h 116"/>
                  <a:gd name="T2" fmla="*/ 45 w 175"/>
                  <a:gd name="T3" fmla="*/ 116 h 116"/>
                  <a:gd name="T4" fmla="*/ 0 w 175"/>
                  <a:gd name="T5" fmla="*/ 22 h 116"/>
                  <a:gd name="T6" fmla="*/ 88 w 175"/>
                  <a:gd name="T7" fmla="*/ 0 h 116"/>
                  <a:gd name="T8" fmla="*/ 175 w 175"/>
                  <a:gd name="T9" fmla="*/ 22 h 116"/>
                  <a:gd name="T10" fmla="*/ 135 w 175"/>
                  <a:gd name="T11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5" h="116">
                    <a:moveTo>
                      <a:pt x="135" y="116"/>
                    </a:moveTo>
                    <a:lnTo>
                      <a:pt x="45" y="116"/>
                    </a:lnTo>
                    <a:lnTo>
                      <a:pt x="0" y="22"/>
                    </a:lnTo>
                    <a:lnTo>
                      <a:pt x="88" y="0"/>
                    </a:lnTo>
                    <a:lnTo>
                      <a:pt x="175" y="22"/>
                    </a:lnTo>
                    <a:lnTo>
                      <a:pt x="135" y="1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54" name="Freeform 413">
                <a:extLst>
                  <a:ext uri="{FF2B5EF4-FFF2-40B4-BE49-F238E27FC236}">
                    <a16:creationId xmlns:a16="http://schemas.microsoft.com/office/drawing/2014/main" id="{CB2D00AD-3D03-4F81-B57C-661E6FBCD1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8189" y="4713138"/>
                <a:ext cx="277813" cy="184150"/>
              </a:xfrm>
              <a:custGeom>
                <a:avLst/>
                <a:gdLst>
                  <a:gd name="T0" fmla="*/ 135 w 175"/>
                  <a:gd name="T1" fmla="*/ 116 h 116"/>
                  <a:gd name="T2" fmla="*/ 45 w 175"/>
                  <a:gd name="T3" fmla="*/ 116 h 116"/>
                  <a:gd name="T4" fmla="*/ 0 w 175"/>
                  <a:gd name="T5" fmla="*/ 22 h 116"/>
                  <a:gd name="T6" fmla="*/ 88 w 175"/>
                  <a:gd name="T7" fmla="*/ 0 h 116"/>
                  <a:gd name="T8" fmla="*/ 175 w 175"/>
                  <a:gd name="T9" fmla="*/ 22 h 116"/>
                  <a:gd name="T10" fmla="*/ 135 w 175"/>
                  <a:gd name="T11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5" h="116">
                    <a:moveTo>
                      <a:pt x="135" y="116"/>
                    </a:moveTo>
                    <a:lnTo>
                      <a:pt x="45" y="116"/>
                    </a:lnTo>
                    <a:lnTo>
                      <a:pt x="0" y="22"/>
                    </a:lnTo>
                    <a:lnTo>
                      <a:pt x="88" y="0"/>
                    </a:lnTo>
                    <a:lnTo>
                      <a:pt x="175" y="22"/>
                    </a:lnTo>
                    <a:lnTo>
                      <a:pt x="135" y="116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55" name="Rectangle 414">
                <a:extLst>
                  <a:ext uri="{FF2B5EF4-FFF2-40B4-BE49-F238E27FC236}">
                    <a16:creationId xmlns:a16="http://schemas.microsoft.com/office/drawing/2014/main" id="{60288BCD-7029-4411-90EB-8FDB98864E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27401" y="4665513"/>
                <a:ext cx="180975" cy="714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56" name="Freeform 415">
                <a:extLst>
                  <a:ext uri="{FF2B5EF4-FFF2-40B4-BE49-F238E27FC236}">
                    <a16:creationId xmlns:a16="http://schemas.microsoft.com/office/drawing/2014/main" id="{C523FB05-6C7D-4C2B-83B8-7AF97C7910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7401" y="4713138"/>
                <a:ext cx="180975" cy="68263"/>
              </a:xfrm>
              <a:custGeom>
                <a:avLst/>
                <a:gdLst>
                  <a:gd name="T0" fmla="*/ 57 w 114"/>
                  <a:gd name="T1" fmla="*/ 0 h 43"/>
                  <a:gd name="T2" fmla="*/ 0 w 114"/>
                  <a:gd name="T3" fmla="*/ 15 h 43"/>
                  <a:gd name="T4" fmla="*/ 0 w 114"/>
                  <a:gd name="T5" fmla="*/ 43 h 43"/>
                  <a:gd name="T6" fmla="*/ 114 w 114"/>
                  <a:gd name="T7" fmla="*/ 43 h 43"/>
                  <a:gd name="T8" fmla="*/ 114 w 114"/>
                  <a:gd name="T9" fmla="*/ 15 h 43"/>
                  <a:gd name="T10" fmla="*/ 57 w 11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4" h="43">
                    <a:moveTo>
                      <a:pt x="57" y="0"/>
                    </a:moveTo>
                    <a:lnTo>
                      <a:pt x="0" y="15"/>
                    </a:lnTo>
                    <a:lnTo>
                      <a:pt x="0" y="43"/>
                    </a:lnTo>
                    <a:lnTo>
                      <a:pt x="114" y="43"/>
                    </a:lnTo>
                    <a:lnTo>
                      <a:pt x="114" y="15"/>
                    </a:lnTo>
                    <a:lnTo>
                      <a:pt x="5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57" name="Freeform 416">
                <a:extLst>
                  <a:ext uri="{FF2B5EF4-FFF2-40B4-BE49-F238E27FC236}">
                    <a16:creationId xmlns:a16="http://schemas.microsoft.com/office/drawing/2014/main" id="{DC931B90-8ED0-4770-988F-37C2A54D9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7401" y="4713138"/>
                <a:ext cx="180975" cy="68263"/>
              </a:xfrm>
              <a:custGeom>
                <a:avLst/>
                <a:gdLst>
                  <a:gd name="T0" fmla="*/ 57 w 114"/>
                  <a:gd name="T1" fmla="*/ 0 h 43"/>
                  <a:gd name="T2" fmla="*/ 0 w 114"/>
                  <a:gd name="T3" fmla="*/ 15 h 43"/>
                  <a:gd name="T4" fmla="*/ 0 w 114"/>
                  <a:gd name="T5" fmla="*/ 43 h 43"/>
                  <a:gd name="T6" fmla="*/ 114 w 114"/>
                  <a:gd name="T7" fmla="*/ 43 h 43"/>
                  <a:gd name="T8" fmla="*/ 114 w 114"/>
                  <a:gd name="T9" fmla="*/ 15 h 43"/>
                  <a:gd name="T10" fmla="*/ 57 w 114"/>
                  <a:gd name="T1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4" h="43">
                    <a:moveTo>
                      <a:pt x="57" y="0"/>
                    </a:moveTo>
                    <a:lnTo>
                      <a:pt x="0" y="15"/>
                    </a:lnTo>
                    <a:lnTo>
                      <a:pt x="0" y="43"/>
                    </a:lnTo>
                    <a:lnTo>
                      <a:pt x="114" y="43"/>
                    </a:lnTo>
                    <a:lnTo>
                      <a:pt x="114" y="15"/>
                    </a:lnTo>
                    <a:lnTo>
                      <a:pt x="5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58" name="Rectangle 417">
                <a:extLst>
                  <a:ext uri="{FF2B5EF4-FFF2-40B4-BE49-F238E27FC236}">
                    <a16:creationId xmlns:a16="http://schemas.microsoft.com/office/drawing/2014/main" id="{7B10803D-EF82-467D-8179-C8CBAA0993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6451" y="4679801"/>
                <a:ext cx="63500" cy="269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59" name="Rectangle 418">
                <a:extLst>
                  <a:ext uri="{FF2B5EF4-FFF2-40B4-BE49-F238E27FC236}">
                    <a16:creationId xmlns:a16="http://schemas.microsoft.com/office/drawing/2014/main" id="{A3618E86-6FA8-4547-8F7C-F05158CA89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1064" y="4679801"/>
                <a:ext cx="68263" cy="269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60" name="Rectangle 419">
                <a:extLst>
                  <a:ext uri="{FF2B5EF4-FFF2-40B4-BE49-F238E27FC236}">
                    <a16:creationId xmlns:a16="http://schemas.microsoft.com/office/drawing/2014/main" id="{0A9DB4EB-4B87-4DE0-B395-DDCECB49A4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1689" y="4624238"/>
                <a:ext cx="150813" cy="444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61" name="Rectangle 420">
                <a:extLst>
                  <a:ext uri="{FF2B5EF4-FFF2-40B4-BE49-F238E27FC236}">
                    <a16:creationId xmlns:a16="http://schemas.microsoft.com/office/drawing/2014/main" id="{10EC3049-05F5-4643-803F-F32DF1B67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6776" y="4563913"/>
                <a:ext cx="22225" cy="714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62" name="Freeform 421">
                <a:extLst>
                  <a:ext uri="{FF2B5EF4-FFF2-40B4-BE49-F238E27FC236}">
                    <a16:creationId xmlns:a16="http://schemas.microsoft.com/office/drawing/2014/main" id="{478C080A-3941-4CAB-9E71-7E712639C6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6614" y="4575026"/>
                <a:ext cx="79375" cy="11113"/>
              </a:xfrm>
              <a:custGeom>
                <a:avLst/>
                <a:gdLst>
                  <a:gd name="T0" fmla="*/ 21 w 21"/>
                  <a:gd name="T1" fmla="*/ 1 h 3"/>
                  <a:gd name="T2" fmla="*/ 20 w 21"/>
                  <a:gd name="T3" fmla="*/ 3 h 3"/>
                  <a:gd name="T4" fmla="*/ 1 w 21"/>
                  <a:gd name="T5" fmla="*/ 3 h 3"/>
                  <a:gd name="T6" fmla="*/ 0 w 21"/>
                  <a:gd name="T7" fmla="*/ 1 h 3"/>
                  <a:gd name="T8" fmla="*/ 1 w 21"/>
                  <a:gd name="T9" fmla="*/ 0 h 3"/>
                  <a:gd name="T10" fmla="*/ 20 w 21"/>
                  <a:gd name="T11" fmla="*/ 0 h 3"/>
                  <a:gd name="T12" fmla="*/ 21 w 21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3">
                    <a:moveTo>
                      <a:pt x="21" y="1"/>
                    </a:moveTo>
                    <a:cubicBezTo>
                      <a:pt x="21" y="2"/>
                      <a:pt x="20" y="3"/>
                      <a:pt x="2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0"/>
                      <a:pt x="21" y="1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</p:grpSp>
      </p:grpSp>
      <p:sp>
        <p:nvSpPr>
          <p:cNvPr id="164" name="AutoShape 13">
            <a:extLst>
              <a:ext uri="{FF2B5EF4-FFF2-40B4-BE49-F238E27FC236}">
                <a16:creationId xmlns:a16="http://schemas.microsoft.com/office/drawing/2014/main" id="{01FA10D6-80A9-4ED5-A054-2361E12DB510}"/>
              </a:ext>
            </a:extLst>
          </p:cNvPr>
          <p:cNvSpPr>
            <a:spLocks noChangeArrowheads="1"/>
          </p:cNvSpPr>
          <p:nvPr/>
        </p:nvSpPr>
        <p:spPr bwMode="gray">
          <a:xfrm>
            <a:off x="2596891" y="5167562"/>
            <a:ext cx="1639407" cy="180000"/>
          </a:xfrm>
          <a:prstGeom prst="homePlate">
            <a:avLst>
              <a:gd name="adj" fmla="val 34929"/>
            </a:avLst>
          </a:prstGeom>
          <a:solidFill>
            <a:srgbClr val="0091DA"/>
          </a:solidFill>
          <a:ln w="12700" algn="ctr">
            <a:noFill/>
            <a:miter lim="800000"/>
            <a:headEnd/>
            <a:tailEnd/>
          </a:ln>
          <a:effectLst/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1050">
                <a:solidFill>
                  <a:schemeClr val="bg1"/>
                </a:solidFill>
                <a:latin typeface="Univers for KPMG" panose="020B0603020202020204" pitchFamily="34" charset="0"/>
              </a:rPr>
              <a:t>BBCHP</a:t>
            </a:r>
          </a:p>
        </p:txBody>
      </p:sp>
      <p:sp>
        <p:nvSpPr>
          <p:cNvPr id="166" name="AutoShape 13">
            <a:extLst>
              <a:ext uri="{FF2B5EF4-FFF2-40B4-BE49-F238E27FC236}">
                <a16:creationId xmlns:a16="http://schemas.microsoft.com/office/drawing/2014/main" id="{499F1BF9-354C-41D8-B53F-A04FB0D1CC06}"/>
              </a:ext>
            </a:extLst>
          </p:cNvPr>
          <p:cNvSpPr>
            <a:spLocks noChangeArrowheads="1"/>
          </p:cNvSpPr>
          <p:nvPr/>
        </p:nvSpPr>
        <p:spPr bwMode="gray">
          <a:xfrm flipH="1">
            <a:off x="2458284" y="5165126"/>
            <a:ext cx="670289" cy="180000"/>
          </a:xfrm>
          <a:prstGeom prst="homePlate">
            <a:avLst>
              <a:gd name="adj" fmla="val 34929"/>
            </a:avLst>
          </a:prstGeom>
          <a:solidFill>
            <a:srgbClr val="0091DA"/>
          </a:solidFill>
          <a:ln w="12700" algn="ctr">
            <a:noFill/>
            <a:miter lim="800000"/>
            <a:headEnd/>
            <a:tailEnd/>
          </a:ln>
          <a:effectLst/>
        </p:spPr>
        <p:txBody>
          <a:bodyPr lIns="0" tIns="0" rIns="0" bIns="0" anchor="ctr">
            <a:noAutofit/>
          </a:bodyPr>
          <a:lstStyle/>
          <a:p>
            <a:pPr algn="ctr"/>
            <a:endParaRPr lang="fr-FR" sz="1050">
              <a:solidFill>
                <a:schemeClr val="bg1"/>
              </a:solidFill>
              <a:latin typeface="Univers for KPMG" panose="020B0603020202020204" pitchFamily="34" charset="0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1F386BCC-A136-4A84-9E6C-2B93967887BD}"/>
              </a:ext>
            </a:extLst>
          </p:cNvPr>
          <p:cNvSpPr txBox="1"/>
          <p:nvPr/>
        </p:nvSpPr>
        <p:spPr>
          <a:xfrm>
            <a:off x="6398949" y="4085498"/>
            <a:ext cx="1400368" cy="350513"/>
          </a:xfrm>
          <a:prstGeom prst="rect">
            <a:avLst/>
          </a:prstGeom>
          <a:noFill/>
        </p:spPr>
        <p:txBody>
          <a:bodyPr wrap="squar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r>
              <a:rPr lang="ko-KR" altLang="en-US" sz="900">
                <a:solidFill>
                  <a:schemeClr val="tx2"/>
                </a:solidFill>
              </a:rPr>
              <a:t>선박 보유에 따른 위험 및 보상 실질적 이전</a:t>
            </a:r>
          </a:p>
        </p:txBody>
      </p:sp>
      <p:sp>
        <p:nvSpPr>
          <p:cNvPr id="169" name="AutoShape 13">
            <a:extLst>
              <a:ext uri="{FF2B5EF4-FFF2-40B4-BE49-F238E27FC236}">
                <a16:creationId xmlns:a16="http://schemas.microsoft.com/office/drawing/2014/main" id="{45E55778-1962-4BB5-BF9E-AD32B8CD5A51}"/>
              </a:ext>
            </a:extLst>
          </p:cNvPr>
          <p:cNvSpPr>
            <a:spLocks noChangeArrowheads="1"/>
          </p:cNvSpPr>
          <p:nvPr/>
        </p:nvSpPr>
        <p:spPr bwMode="gray">
          <a:xfrm>
            <a:off x="5530543" y="5483471"/>
            <a:ext cx="1639407" cy="180000"/>
          </a:xfrm>
          <a:prstGeom prst="homePlate">
            <a:avLst>
              <a:gd name="adj" fmla="val 34929"/>
            </a:avLst>
          </a:prstGeom>
          <a:solidFill>
            <a:srgbClr val="EAAA00"/>
          </a:solidFill>
          <a:ln w="12700" algn="ctr">
            <a:noFill/>
            <a:miter lim="800000"/>
            <a:headEnd/>
            <a:tailEnd/>
          </a:ln>
          <a:effectLst/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1050">
                <a:solidFill>
                  <a:schemeClr val="bg1"/>
                </a:solidFill>
                <a:latin typeface="Univers for KPMG" panose="020B0603020202020204" pitchFamily="34" charset="0"/>
              </a:rPr>
              <a:t>T/C</a:t>
            </a:r>
          </a:p>
        </p:txBody>
      </p:sp>
      <p:sp>
        <p:nvSpPr>
          <p:cNvPr id="170" name="AutoShape 13">
            <a:extLst>
              <a:ext uri="{FF2B5EF4-FFF2-40B4-BE49-F238E27FC236}">
                <a16:creationId xmlns:a16="http://schemas.microsoft.com/office/drawing/2014/main" id="{986DED78-ED20-490E-8864-6B9B17BEE1E5}"/>
              </a:ext>
            </a:extLst>
          </p:cNvPr>
          <p:cNvSpPr>
            <a:spLocks noChangeArrowheads="1"/>
          </p:cNvSpPr>
          <p:nvPr/>
        </p:nvSpPr>
        <p:spPr bwMode="gray">
          <a:xfrm flipH="1">
            <a:off x="5385586" y="5481035"/>
            <a:ext cx="670289" cy="180000"/>
          </a:xfrm>
          <a:prstGeom prst="homePlate">
            <a:avLst>
              <a:gd name="adj" fmla="val 34929"/>
            </a:avLst>
          </a:prstGeom>
          <a:solidFill>
            <a:srgbClr val="EAAA00"/>
          </a:solidFill>
          <a:ln w="12700" algn="ctr">
            <a:noFill/>
            <a:miter lim="800000"/>
            <a:headEnd/>
            <a:tailEnd/>
          </a:ln>
          <a:effectLst/>
        </p:spPr>
        <p:txBody>
          <a:bodyPr lIns="0" tIns="0" rIns="0" bIns="0" anchor="ctr">
            <a:noAutofit/>
          </a:bodyPr>
          <a:lstStyle/>
          <a:p>
            <a:pPr algn="ctr"/>
            <a:endParaRPr lang="fr-FR" sz="1050">
              <a:solidFill>
                <a:schemeClr val="bg1"/>
              </a:solidFill>
              <a:latin typeface="Univers for KPMG" panose="020B0603020202020204" pitchFamily="34" charset="0"/>
            </a:endParaRPr>
          </a:p>
        </p:txBody>
      </p:sp>
      <p:sp>
        <p:nvSpPr>
          <p:cNvPr id="171" name="AutoShape 13">
            <a:extLst>
              <a:ext uri="{FF2B5EF4-FFF2-40B4-BE49-F238E27FC236}">
                <a16:creationId xmlns:a16="http://schemas.microsoft.com/office/drawing/2014/main" id="{E628F9C6-C1B2-4652-A18C-4FF82714C236}"/>
              </a:ext>
            </a:extLst>
          </p:cNvPr>
          <p:cNvSpPr>
            <a:spLocks noChangeArrowheads="1"/>
          </p:cNvSpPr>
          <p:nvPr/>
        </p:nvSpPr>
        <p:spPr bwMode="gray">
          <a:xfrm>
            <a:off x="5522606" y="4986032"/>
            <a:ext cx="1639407" cy="180000"/>
          </a:xfrm>
          <a:prstGeom prst="homePlate">
            <a:avLst>
              <a:gd name="adj" fmla="val 34929"/>
            </a:avLst>
          </a:prstGeom>
          <a:solidFill>
            <a:srgbClr val="00A3A1"/>
          </a:solidFill>
          <a:ln w="12700" algn="ctr">
            <a:noFill/>
            <a:miter lim="800000"/>
            <a:headEnd/>
            <a:tailEnd/>
          </a:ln>
          <a:effectLst/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1050">
                <a:solidFill>
                  <a:schemeClr val="bg1"/>
                </a:solidFill>
                <a:latin typeface="Univers for KPMG" panose="020B0603020202020204" pitchFamily="34" charset="0"/>
              </a:rPr>
              <a:t>COA</a:t>
            </a:r>
          </a:p>
        </p:txBody>
      </p:sp>
      <p:sp>
        <p:nvSpPr>
          <p:cNvPr id="172" name="AutoShape 13">
            <a:extLst>
              <a:ext uri="{FF2B5EF4-FFF2-40B4-BE49-F238E27FC236}">
                <a16:creationId xmlns:a16="http://schemas.microsoft.com/office/drawing/2014/main" id="{BAD41947-4056-41FA-AC8E-C02A8A6AAD45}"/>
              </a:ext>
            </a:extLst>
          </p:cNvPr>
          <p:cNvSpPr>
            <a:spLocks noChangeArrowheads="1"/>
          </p:cNvSpPr>
          <p:nvPr/>
        </p:nvSpPr>
        <p:spPr bwMode="gray">
          <a:xfrm flipH="1">
            <a:off x="5377649" y="4983596"/>
            <a:ext cx="670289" cy="180000"/>
          </a:xfrm>
          <a:prstGeom prst="homePlate">
            <a:avLst>
              <a:gd name="adj" fmla="val 34929"/>
            </a:avLst>
          </a:prstGeom>
          <a:solidFill>
            <a:srgbClr val="00A3A1"/>
          </a:solidFill>
          <a:ln w="12700" algn="ctr">
            <a:noFill/>
            <a:miter lim="800000"/>
            <a:headEnd/>
            <a:tailEnd/>
          </a:ln>
          <a:effectLst/>
        </p:spPr>
        <p:txBody>
          <a:bodyPr lIns="0" tIns="0" rIns="0" bIns="0" anchor="ctr">
            <a:noAutofit/>
          </a:bodyPr>
          <a:lstStyle/>
          <a:p>
            <a:pPr algn="ctr"/>
            <a:endParaRPr lang="fr-FR" sz="1050">
              <a:solidFill>
                <a:schemeClr val="bg1"/>
              </a:solidFill>
              <a:latin typeface="Univers for KPMG" panose="020B0603020202020204" pitchFamily="34" charset="0"/>
            </a:endParaRPr>
          </a:p>
        </p:txBody>
      </p:sp>
      <p:sp>
        <p:nvSpPr>
          <p:cNvPr id="57" name="텍스트 개체 틀 2">
            <a:extLst>
              <a:ext uri="{FF2B5EF4-FFF2-40B4-BE49-F238E27FC236}">
                <a16:creationId xmlns:a16="http://schemas.microsoft.com/office/drawing/2014/main" id="{85F3186B-E96A-43B1-8AD6-471A9B4FC1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Lease Accounting</a:t>
            </a:r>
          </a:p>
        </p:txBody>
      </p:sp>
    </p:spTree>
    <p:extLst>
      <p:ext uri="{BB962C8B-B14F-4D97-AF65-F5344CB8AC3E}">
        <p14:creationId xmlns:p14="http://schemas.microsoft.com/office/powerpoint/2010/main" val="28011946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Chart3">
            <a:extLst>
              <a:ext uri="{FF2B5EF4-FFF2-40B4-BE49-F238E27FC236}">
                <a16:creationId xmlns:a16="http://schemas.microsoft.com/office/drawing/2014/main" id="{A08CBA52-0BAC-44D2-A19C-DFBEC411DC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6365847"/>
              </p:ext>
            </p:extLst>
          </p:nvPr>
        </p:nvGraphicFramePr>
        <p:xfrm>
          <a:off x="488950" y="4633200"/>
          <a:ext cx="4355056" cy="1385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9DD6F96F-E048-49E1-9CF1-D58AB5EC676B}"/>
              </a:ext>
            </a:extLst>
          </p:cNvPr>
          <p:cNvSpPr txBox="1"/>
          <p:nvPr/>
        </p:nvSpPr>
        <p:spPr>
          <a:xfrm>
            <a:off x="498806" y="4660446"/>
            <a:ext cx="3142524" cy="199617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lIns="54610" tIns="54610" rIns="54610" bIns="5461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[Reported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Pro-forma EBITDA%]</a:t>
            </a:r>
            <a:endParaRPr kumimoji="0" lang="ko-KR" altLang="en-US" sz="900" b="1" i="0" u="none" strike="noStrike" kern="1200" cap="none" spc="0" normalizeH="0" baseline="3000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Lease – Pro-forma PL </a:t>
            </a: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8B35E-AE85-4565-A595-4098E1DE4F87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ju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COA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계약으로 인한 금융리스 회계처리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미적용 시 운임매출 증가 및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 감가상각비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(COGS)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증가로 인하여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2022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 상반기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LTM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기준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EBITDA%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는 각각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USD 162,360k, </a:t>
            </a:r>
            <a:r>
              <a:rPr lang="en-US" altLang="ko-KR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13.6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%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Reported PL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기준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대비 각각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USD </a:t>
            </a:r>
            <a:r>
              <a:rPr lang="en-US" altLang="ko-KR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9,572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k, 5.4%p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높은 수준이며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COA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계약이 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T/C </a:t>
            </a:r>
            <a:r>
              <a:rPr kumimoji="0" lang="ko-KR" altLang="en-US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계약으로 전환되며 금융리스 회계처리로 인한 차이는 감소하는 추세입니다</a:t>
            </a:r>
            <a:r>
              <a:rPr kumimoji="0" lang="en-US" altLang="ko-KR" sz="9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.</a:t>
            </a:r>
            <a:r>
              <a:rPr lang="ko-KR" altLang="en-US">
                <a:solidFill>
                  <a:srgbClr val="00338D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endParaRPr kumimoji="0" lang="ko-KR" altLang="en-US" sz="9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3C5AA5-682D-4152-86A9-24DBA3C90B78}"/>
              </a:ext>
            </a:extLst>
          </p:cNvPr>
          <p:cNvSpPr txBox="1"/>
          <p:nvPr/>
        </p:nvSpPr>
        <p:spPr>
          <a:xfrm>
            <a:off x="434326" y="1230989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[Reported PL]</a:t>
            </a:r>
            <a:endParaRPr kumimoji="0" lang="ko-KR" altLang="en-US" sz="10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2D92EE5-E2C6-427E-98B5-599A36D7E4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1392143"/>
              </p:ext>
            </p:extLst>
          </p:nvPr>
        </p:nvGraphicFramePr>
        <p:xfrm>
          <a:off x="489599" y="1428989"/>
          <a:ext cx="4345199" cy="3154680"/>
        </p:xfrm>
        <a:graphic>
          <a:graphicData uri="http://schemas.openxmlformats.org/drawingml/2006/table">
            <a:tbl>
              <a:tblPr/>
              <a:tblGrid>
                <a:gridCol w="1267274">
                  <a:extLst>
                    <a:ext uri="{9D8B030D-6E8A-4147-A177-3AD203B41FA5}">
                      <a16:colId xmlns:a16="http://schemas.microsoft.com/office/drawing/2014/main" val="1520295028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4275870819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55871023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1424656455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3433561388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2747661428"/>
                    </a:ext>
                  </a:extLst>
                </a:gridCol>
              </a:tblGrid>
              <a:tr h="131445">
                <a:tc gridSpan="6"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75705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347557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190,719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191,724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159,222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172,155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152,788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416734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운임 매출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289,394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283,378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195,591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178,090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156,670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443936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자본비 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(102,794)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(94,335)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(43,041)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(19,168)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(9,572)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241620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대선 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4,119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2,682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6,672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13,233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5,689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7215377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172,516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174,450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147,023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158,063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142,828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791080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감가상각비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56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2,428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8,636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5,563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3887393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기타 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172,460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174,394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144,595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149,427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137,265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87164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18,202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17,274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12,199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14,093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9,960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236987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판매비와관리비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19,935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19,706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11,083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602275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감가상각비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5929546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무형자산상각비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15,780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15,878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7,941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329409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기타판관비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3,714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4,270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907772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(1,732)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(2,952)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(7,506)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(6,203)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(1,123)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761948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EBITDA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14,150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13,015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10,914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18,458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12,489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774405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영업외수익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40,090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35,173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25,589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20,303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14,433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3644870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금융리스이자수익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34,174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29,075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21,769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15,311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7,893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4249943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기타수익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6,098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3,819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6,541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6617080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영업외비용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31,665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21,574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11,257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13,154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13,606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81250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당기순이익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6,857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10,357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6,559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802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(412)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982342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GM%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9.5%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9.0%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7.7%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8.2%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6.5%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30544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(0.9)%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(1.5)%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(4.7)%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(3.6)%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(0.7)%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4180295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EBITDA%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7.4%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6.8%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6.9%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10.7%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8.2%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718463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810C0081-FAF7-440A-B9C9-D36E9AA4AA61}"/>
              </a:ext>
            </a:extLst>
          </p:cNvPr>
          <p:cNvSpPr txBox="1"/>
          <p:nvPr/>
        </p:nvSpPr>
        <p:spPr>
          <a:xfrm>
            <a:off x="5007869" y="1230989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[Pro forma PL]</a:t>
            </a:r>
            <a:endParaRPr kumimoji="0" lang="ko-KR" altLang="en-US" sz="10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0B6D217C-1D56-4317-8528-969607161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2827385"/>
              </p:ext>
            </p:extLst>
          </p:nvPr>
        </p:nvGraphicFramePr>
        <p:xfrm>
          <a:off x="5071851" y="1428988"/>
          <a:ext cx="4345199" cy="3154680"/>
        </p:xfrm>
        <a:graphic>
          <a:graphicData uri="http://schemas.openxmlformats.org/drawingml/2006/table">
            <a:tbl>
              <a:tblPr/>
              <a:tblGrid>
                <a:gridCol w="1267274">
                  <a:extLst>
                    <a:ext uri="{9D8B030D-6E8A-4147-A177-3AD203B41FA5}">
                      <a16:colId xmlns:a16="http://schemas.microsoft.com/office/drawing/2014/main" val="1520295028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4275870819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55871023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1424656455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3433561388"/>
                    </a:ext>
                  </a:extLst>
                </a:gridCol>
                <a:gridCol w="615585">
                  <a:extLst>
                    <a:ext uri="{9D8B030D-6E8A-4147-A177-3AD203B41FA5}">
                      <a16:colId xmlns:a16="http://schemas.microsoft.com/office/drawing/2014/main" val="2747661428"/>
                    </a:ext>
                  </a:extLst>
                </a:gridCol>
              </a:tblGrid>
              <a:tr h="131445">
                <a:tc gridSpan="6"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USDk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75705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FY19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FY21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LTM22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8347557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293,513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286,059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202,263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191,324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162,360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0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416734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운임 매출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289,394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283,378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195,591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178,090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156,670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443936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자본비 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241620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대선 매출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4,119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2,682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6,672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13,233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5,689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7215377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208,306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210,240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181,206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186,250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156,581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791080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감가상각비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35,846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35,846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36,611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36,823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19,316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3887393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기타 매출원가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172,460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174,394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144,595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149,427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137,265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87164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매출총이익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85,207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75,819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21,057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5,074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5,779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236987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판매비와관리비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19,935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19,706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20,295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11,083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602275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감가상각비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5929546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무형자산상각비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15,780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15,826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15,878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15,882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7,941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329409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기타판관비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4,109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4,315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3,714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4,270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3,035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907772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65,272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55,593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1,351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(15,221)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(5,304)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761948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EBITDA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116,945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107,351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53,954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37,627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22,061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774405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영업외수익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6,098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3,819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6,541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3644870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금융리스이자수익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4249943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기타수익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5,916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6,098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3,819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4,992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6,541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6617080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영업외비용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23,444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21,574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11,257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13,154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13,606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81250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당기순이익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47,908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39,827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(6,353)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(23,527)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(12,486)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982342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GM%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29.0%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26.5%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10.4%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2.7%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3.6%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305449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EBIT%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22.2%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19.4%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0.7%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(8.0)%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(3.3)%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4180295"/>
                  </a:ext>
                </a:extLst>
              </a:tr>
              <a:tr h="13144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EBITDA%</a:t>
                      </a:r>
                    </a:p>
                  </a:txBody>
                  <a:tcPr marL="36000" marR="36000" marT="0" marB="0" anchor="ctr">
                    <a:lnL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39.8%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37.5%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26.7%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19.7%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13.6% </a:t>
                      </a:r>
                    </a:p>
                  </a:txBody>
                  <a:tcPr marL="36000" marR="36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7184634"/>
                  </a:ext>
                </a:extLst>
              </a:tr>
            </a:tbl>
          </a:graphicData>
        </a:graphic>
      </p:graphicFrame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B6CCA25E-FC45-4B7F-B050-5A951B6B0626}"/>
              </a:ext>
            </a:extLst>
          </p:cNvPr>
          <p:cNvSpPr txBox="1">
            <a:spLocks/>
          </p:cNvSpPr>
          <p:nvPr/>
        </p:nvSpPr>
        <p:spPr bwMode="gray">
          <a:xfrm>
            <a:off x="5061995" y="4632224"/>
            <a:ext cx="4345199" cy="1389164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marR="0" lvl="2" indent="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97989A"/>
              </a:buClr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[Pro-forma Effect]</a:t>
            </a:r>
            <a:endParaRPr kumimoji="0" lang="ko-KR" altLang="en-US" sz="1000" b="1" i="0" u="none" strike="noStrike" kern="1200" cap="none" spc="0" normalizeH="0" baseline="0" noProof="0">
              <a:ln>
                <a:noFill/>
              </a:ln>
              <a:solidFill>
                <a:srgbClr val="00338D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7800" marR="0" lvl="2" indent="-17780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Pro-forma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적용 시 운임매출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자본비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차감 금액이 제거되고 유형자산으로 인식한 선박의 감가상각비가 발생하면서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EBITDA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가 증가함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7800" marR="0" lvl="2" indent="-17780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2020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 중동선의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자본비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상환이 완료됨에 따라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EBITDA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증가 효과가 감소하였으며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향후 미국선의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자본비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상환에 따라 점차 감소 예정임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7800" marR="0" lvl="2" indent="-17780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미국선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자본비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상환 완료 후에는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Pro-forma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로 인한 수익률이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Reported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대비 감소 할 수 있음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  <p:sp>
        <p:nvSpPr>
          <p:cNvPr id="25" name="Text Box 5">
            <a:extLst>
              <a:ext uri="{FF2B5EF4-FFF2-40B4-BE49-F238E27FC236}">
                <a16:creationId xmlns:a16="http://schemas.microsoft.com/office/drawing/2014/main" id="{C5825EEB-2B90-4363-926F-2C1B42D709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50" y="6039713"/>
            <a:ext cx="4322368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marR="0" lvl="0" indent="-773882" algn="l" defTabSz="825475" rtl="0" eaLnBrk="0" fontAlgn="auto" latinLnBrk="0" hangingPunct="0">
              <a:lnSpc>
                <a:spcPct val="100000"/>
              </a:lnSpc>
              <a:spcBef>
                <a:spcPts val="217"/>
              </a:spcBef>
              <a:spcAft>
                <a:spcPts val="0"/>
              </a:spcAft>
              <a:buClrTx/>
              <a:buSzTx/>
              <a:buFontTx/>
              <a:buNone/>
              <a:tabLst>
                <a:tab pos="484966" algn="l"/>
              </a:tabLst>
              <a:defRPr/>
            </a:pPr>
            <a:r>
              <a:rPr kumimoji="0" lang="en-US" altLang="ko-KR" sz="700" b="0" i="0" u="none" strike="noStrike" kern="1200" cap="none" spc="0" normalizeH="0" baseline="0" noProof="0">
                <a:ln>
                  <a:noFill/>
                </a:ln>
                <a:solidFill>
                  <a:srgbClr val="002997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(Source:</a:t>
            </a:r>
            <a:r>
              <a:rPr kumimoji="0" lang="ko-KR" altLang="en-US" sz="700" b="0" i="0" u="none" strike="noStrike" kern="1200" cap="none" spc="0" normalizeH="0" baseline="0" noProof="0">
                <a:ln>
                  <a:noFill/>
                </a:ln>
                <a:solidFill>
                  <a:srgbClr val="002997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회사제시자료</a:t>
            </a:r>
            <a:r>
              <a:rPr kumimoji="0" lang="en-US" altLang="ko-KR" sz="700" b="0" i="0" u="none" strike="noStrike" kern="1200" cap="none" spc="0" normalizeH="0" baseline="0" noProof="0">
                <a:ln>
                  <a:noFill/>
                </a:ln>
                <a:solidFill>
                  <a:srgbClr val="002997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KPMG</a:t>
            </a:r>
            <a:r>
              <a:rPr kumimoji="0" lang="ko-KR" altLang="en-US" sz="700" b="0" i="0" u="none" strike="noStrike" kern="1200" cap="none" spc="0" normalizeH="0" baseline="0" noProof="0">
                <a:ln>
                  <a:noFill/>
                </a:ln>
                <a:solidFill>
                  <a:srgbClr val="002997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en-US" altLang="ko-KR" sz="700" b="0" i="0" u="none" strike="noStrike" kern="1200" cap="none" spc="0" normalizeH="0" baseline="0" noProof="0">
                <a:ln>
                  <a:noFill/>
                </a:ln>
                <a:solidFill>
                  <a:srgbClr val="002997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Analysis,</a:t>
            </a:r>
            <a:r>
              <a:rPr kumimoji="0" lang="ko-KR" altLang="en-US" sz="700" b="0" i="0" u="none" strike="noStrike" kern="1200" cap="none" spc="0" normalizeH="0" baseline="0" noProof="0">
                <a:ln>
                  <a:noFill/>
                </a:ln>
                <a:solidFill>
                  <a:srgbClr val="002997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en-US" altLang="ko-KR" sz="700" b="0" i="0" u="none" strike="noStrike" kern="1200" cap="none" spc="0" normalizeH="0" baseline="0" noProof="0" err="1">
                <a:ln>
                  <a:noFill/>
                </a:ln>
                <a:solidFill>
                  <a:srgbClr val="002997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VesselsValue</a:t>
            </a:r>
            <a:r>
              <a:rPr kumimoji="0" lang="en-US" altLang="ko-KR" sz="700" b="0" i="0" u="none" strike="noStrike" kern="1200" cap="none" spc="0" normalizeH="0" baseline="0" noProof="0">
                <a:ln>
                  <a:noFill/>
                </a:ln>
                <a:solidFill>
                  <a:srgbClr val="002997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Shipping Intelligence Network Timeseries)</a:t>
            </a:r>
          </a:p>
        </p:txBody>
      </p:sp>
      <p:sp>
        <p:nvSpPr>
          <p:cNvPr id="19" name="텍스트 개체 틀 2">
            <a:extLst>
              <a:ext uri="{FF2B5EF4-FFF2-40B4-BE49-F238E27FC236}">
                <a16:creationId xmlns:a16="http://schemas.microsoft.com/office/drawing/2014/main" id="{EBD1BC23-6293-44F4-A0E3-A5C761FF52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Lease Accounting</a:t>
            </a:r>
          </a:p>
        </p:txBody>
      </p:sp>
    </p:spTree>
    <p:extLst>
      <p:ext uri="{BB962C8B-B14F-4D97-AF65-F5344CB8AC3E}">
        <p14:creationId xmlns:p14="http://schemas.microsoft.com/office/powerpoint/2010/main" val="124012131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1DFA3-5E69-430E-9047-8A88A3357F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Other Consideration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51785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52015"/>
          </a:xfrm>
        </p:spPr>
        <p:txBody>
          <a:bodyPr/>
          <a:lstStyle/>
          <a:p>
            <a:r>
              <a:rPr lang="en-US" altLang="ko-KR" sz="4000"/>
              <a:t>Contingent Liabilities</a:t>
            </a: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447D7096-2939-429B-B9EC-7C4AF78E4C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/>
              <a:t>Other Consideration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399972-BF5B-4C2C-812F-56D19B384EFF}"/>
              </a:ext>
            </a:extLst>
          </p:cNvPr>
          <p:cNvSpPr txBox="1"/>
          <p:nvPr/>
        </p:nvSpPr>
        <p:spPr>
          <a:xfrm>
            <a:off x="488950" y="3025017"/>
            <a:ext cx="4354429" cy="317356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54610" tIns="54610" rIns="54610" bIns="54610" rtlCol="0">
            <a:noAutofit/>
          </a:bodyPr>
          <a:lstStyle/>
          <a:p>
            <a:pPr>
              <a:spcAft>
                <a:spcPts val="600"/>
              </a:spcAft>
            </a:pP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indent="-1714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2017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7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월 대상회사는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Sales &amp; Lease back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방식으로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Cosmopia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Aquapia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Oceanpia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Technopia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를 매각하였으나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,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실질적으로는 담보 차입으로 파악되어 담보제공사항으로 분류함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0816F5-3723-4293-9021-5A73445EF2D2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년 상반기 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FBOG 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사용 이윤에 대한 소송이 대상회사 승소로 종결되었으며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현재 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가 제기한 </a:t>
            </a:r>
            <a:r>
              <a:rPr lang="ko-KR" altLang="en-US" err="1"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 미환수금액 관련 소송 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건만이 진행중에 있습니다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.  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또한 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KAMCO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에 대하여 </a:t>
            </a:r>
            <a:r>
              <a:rPr lang="ko-KR" altLang="en-US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척에 대해 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Sales &amp; Lease back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의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실질적 담보로 제공하고 있으며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사용제한예금 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USD 2,800k</a:t>
            </a:r>
            <a:r>
              <a:rPr lang="ko-KR" altLang="en-US">
                <a:latin typeface="Arial" panose="020B0604020202020204" pitchFamily="34" charset="0"/>
                <a:cs typeface="Arial" panose="020B0604020202020204" pitchFamily="34" charset="0"/>
              </a:rPr>
              <a:t>가 존재합니다</a:t>
            </a:r>
            <a:r>
              <a:rPr lang="en-US" altLang="ko-KR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676744-DF47-4A39-BDBF-26DD3BBC6EDA}"/>
              </a:ext>
            </a:extLst>
          </p:cNvPr>
          <p:cNvSpPr txBox="1"/>
          <p:nvPr/>
        </p:nvSpPr>
        <p:spPr>
          <a:xfrm>
            <a:off x="479192" y="1252403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ea typeface="+mj-ea"/>
              </a:rPr>
              <a:t>[</a:t>
            </a:r>
            <a:r>
              <a:rPr lang="ko-KR" altLang="en-US" sz="900" b="1">
                <a:solidFill>
                  <a:schemeClr val="tx2"/>
                </a:solidFill>
                <a:ea typeface="+mj-ea"/>
              </a:rPr>
              <a:t>소송 및 중재조정신청</a:t>
            </a:r>
            <a:r>
              <a:rPr lang="en-US" altLang="ko-KR" sz="900" b="1">
                <a:solidFill>
                  <a:schemeClr val="tx2"/>
                </a:solidFill>
                <a:ea typeface="+mj-ea"/>
              </a:rPr>
              <a:t>]</a:t>
            </a:r>
            <a:endParaRPr lang="ko-KR" altLang="en-US" sz="900" b="1">
              <a:solidFill>
                <a:schemeClr val="tx2"/>
              </a:solidFill>
              <a:ea typeface="+mj-ea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7219BB4-C675-4022-B8D7-984B5E6064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823528"/>
              </p:ext>
            </p:extLst>
          </p:nvPr>
        </p:nvGraphicFramePr>
        <p:xfrm>
          <a:off x="479191" y="1436555"/>
          <a:ext cx="8918100" cy="1010685"/>
        </p:xfrm>
        <a:graphic>
          <a:graphicData uri="http://schemas.openxmlformats.org/drawingml/2006/table">
            <a:tbl>
              <a:tblPr/>
              <a:tblGrid>
                <a:gridCol w="990900">
                  <a:extLst>
                    <a:ext uri="{9D8B030D-6E8A-4147-A177-3AD203B41FA5}">
                      <a16:colId xmlns:a16="http://schemas.microsoft.com/office/drawing/2014/main" val="3031176836"/>
                    </a:ext>
                  </a:extLst>
                </a:gridCol>
                <a:gridCol w="990900">
                  <a:extLst>
                    <a:ext uri="{9D8B030D-6E8A-4147-A177-3AD203B41FA5}">
                      <a16:colId xmlns:a16="http://schemas.microsoft.com/office/drawing/2014/main" val="1278695171"/>
                    </a:ext>
                  </a:extLst>
                </a:gridCol>
                <a:gridCol w="990900">
                  <a:extLst>
                    <a:ext uri="{9D8B030D-6E8A-4147-A177-3AD203B41FA5}">
                      <a16:colId xmlns:a16="http://schemas.microsoft.com/office/drawing/2014/main" val="3833116364"/>
                    </a:ext>
                  </a:extLst>
                </a:gridCol>
                <a:gridCol w="990900">
                  <a:extLst>
                    <a:ext uri="{9D8B030D-6E8A-4147-A177-3AD203B41FA5}">
                      <a16:colId xmlns:a16="http://schemas.microsoft.com/office/drawing/2014/main" val="4072248793"/>
                    </a:ext>
                  </a:extLst>
                </a:gridCol>
                <a:gridCol w="990900">
                  <a:extLst>
                    <a:ext uri="{9D8B030D-6E8A-4147-A177-3AD203B41FA5}">
                      <a16:colId xmlns:a16="http://schemas.microsoft.com/office/drawing/2014/main" val="1750649735"/>
                    </a:ext>
                  </a:extLst>
                </a:gridCol>
                <a:gridCol w="990900">
                  <a:extLst>
                    <a:ext uri="{9D8B030D-6E8A-4147-A177-3AD203B41FA5}">
                      <a16:colId xmlns:a16="http://schemas.microsoft.com/office/drawing/2014/main" val="89062733"/>
                    </a:ext>
                  </a:extLst>
                </a:gridCol>
                <a:gridCol w="990900">
                  <a:extLst>
                    <a:ext uri="{9D8B030D-6E8A-4147-A177-3AD203B41FA5}">
                      <a16:colId xmlns:a16="http://schemas.microsoft.com/office/drawing/2014/main" val="3088261960"/>
                    </a:ext>
                  </a:extLst>
                </a:gridCol>
                <a:gridCol w="990900">
                  <a:extLst>
                    <a:ext uri="{9D8B030D-6E8A-4147-A177-3AD203B41FA5}">
                      <a16:colId xmlns:a16="http://schemas.microsoft.com/office/drawing/2014/main" val="495557237"/>
                    </a:ext>
                  </a:extLst>
                </a:gridCol>
                <a:gridCol w="990900">
                  <a:extLst>
                    <a:ext uri="{9D8B030D-6E8A-4147-A177-3AD203B41FA5}">
                      <a16:colId xmlns:a16="http://schemas.microsoft.com/office/drawing/2014/main" val="2452899413"/>
                    </a:ext>
                  </a:extLst>
                </a:gridCol>
              </a:tblGrid>
              <a:tr h="12011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원고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피고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사건번호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사건내용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계류법원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통화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금액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진행현황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6087023"/>
                  </a:ext>
                </a:extLst>
              </a:tr>
              <a:tr h="144000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HLS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나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2020680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중재판정취소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서울고등법원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KRW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3,502m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종결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심승소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8217241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9,517k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(2022.03.11)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15108410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가합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533506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손해배상청구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서울중앙지방법원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KRW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3,211m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심 진행 중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심승소</a:t>
                      </a:r>
                      <a:b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(2022.05.20)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0323291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9,087k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394644"/>
                  </a:ext>
                </a:extLst>
              </a:tr>
              <a:tr h="144000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피고로 진행중인 사건 합계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ko-KR" altLang="en-US" sz="800" b="1" i="0" u="none" strike="noStrike" baseline="30000">
                        <a:solidFill>
                          <a:srgbClr val="FFFFF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9,087k + KRW 3,211m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r" rtl="0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65050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HLS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외 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개 선사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  <a:endParaRPr lang="ko-KR" altLang="en-US" sz="800" b="1" i="0" u="none" strike="noStrike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제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21111-0127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운임정산금 중재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대한상사중재원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1,009k</a:t>
                      </a:r>
                    </a:p>
                  </a:txBody>
                  <a:tcPr marL="36000" marR="36000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종결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4096589"/>
                  </a:ext>
                </a:extLst>
              </a:tr>
            </a:tbl>
          </a:graphicData>
        </a:graphic>
      </p:graphicFrame>
      <p:sp>
        <p:nvSpPr>
          <p:cNvPr id="22" name="Text Box 5">
            <a:extLst>
              <a:ext uri="{FF2B5EF4-FFF2-40B4-BE49-F238E27FC236}">
                <a16:creationId xmlns:a16="http://schemas.microsoft.com/office/drawing/2014/main" id="{011C187C-CD5F-4ADC-8F60-D2EB09B2D0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95" y="2477326"/>
            <a:ext cx="8921913" cy="374461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KOGAS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2014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운임분에 대해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HMM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지급을 거부하였고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HMM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으로부터 사업을 양수한 대상회사가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대한상사중재원에 중재를 신청하여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승소 및 운임분을 수령하였고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이에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가 항소한 내역임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2021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나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2020680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소송과 관련하여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KOGAS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HMM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및 대상회사를 연대로 소송한 내역임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고지의무 위반을 이유로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입거수리비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비용을 공제한 미환수금액에 대해 손해배상을 청구함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(*3)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대상회사 외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 선사가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상대로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FBOG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사용량에 대해 계약서상 이윤을 보전해 달라는 내용으로 중재를 신청한 건으로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중재신청금액에는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FBOG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사용분만 포함되어 있음 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F7AA5475-C172-41DF-8080-8A7C0924BE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586282"/>
              </p:ext>
            </p:extLst>
          </p:nvPr>
        </p:nvGraphicFramePr>
        <p:xfrm>
          <a:off x="704145" y="3736048"/>
          <a:ext cx="3976183" cy="1329136"/>
        </p:xfrm>
        <a:graphic>
          <a:graphicData uri="http://schemas.openxmlformats.org/drawingml/2006/table">
            <a:tbl>
              <a:tblPr/>
              <a:tblGrid>
                <a:gridCol w="867597">
                  <a:extLst>
                    <a:ext uri="{9D8B030D-6E8A-4147-A177-3AD203B41FA5}">
                      <a16:colId xmlns:a16="http://schemas.microsoft.com/office/drawing/2014/main" val="1805051082"/>
                    </a:ext>
                  </a:extLst>
                </a:gridCol>
                <a:gridCol w="867597">
                  <a:extLst>
                    <a:ext uri="{9D8B030D-6E8A-4147-A177-3AD203B41FA5}">
                      <a16:colId xmlns:a16="http://schemas.microsoft.com/office/drawing/2014/main" val="1961756716"/>
                    </a:ext>
                  </a:extLst>
                </a:gridCol>
                <a:gridCol w="867597">
                  <a:extLst>
                    <a:ext uri="{9D8B030D-6E8A-4147-A177-3AD203B41FA5}">
                      <a16:colId xmlns:a16="http://schemas.microsoft.com/office/drawing/2014/main" val="2254059698"/>
                    </a:ext>
                  </a:extLst>
                </a:gridCol>
                <a:gridCol w="1373392">
                  <a:extLst>
                    <a:ext uri="{9D8B030D-6E8A-4147-A177-3AD203B41FA5}">
                      <a16:colId xmlns:a16="http://schemas.microsoft.com/office/drawing/2014/main" val="1124195990"/>
                    </a:ext>
                  </a:extLst>
                </a:gridCol>
              </a:tblGrid>
              <a:tr h="150902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담보 대상</a:t>
                      </a:r>
                      <a:endParaRPr lang="ko-KR" altLang="en-US" sz="8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차입일자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금액</a:t>
                      </a:r>
                      <a:r>
                        <a:rPr lang="en-US" altLang="ko-KR" sz="800" b="1" i="0" u="none" strike="noStrike" baseline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(USDk)</a:t>
                      </a:r>
                      <a:r>
                        <a:rPr lang="en-US" altLang="ko-KR" sz="800" b="0" i="0" u="none" strike="noStrike" baseline="3000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ko-KR" altLang="en-US" sz="800" b="1" i="0" u="none" strike="noStrike" baseline="300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내역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7480088"/>
                  </a:ext>
                </a:extLst>
              </a:tr>
              <a:tr h="15090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Cosmopia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2021-07-08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19,500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BBCHP-Agreement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Sales &amp; Lease back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2919333"/>
                  </a:ext>
                </a:extLst>
              </a:tr>
              <a:tr h="15090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Aquapia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2021-07-08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19,800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4378333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Oceanpia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2021-07-08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20,100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026966"/>
                  </a:ext>
                </a:extLst>
              </a:tr>
              <a:tr h="150902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Technopia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2021-07-08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18,300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  <a:prstDash val="solid"/>
                    </a:lnL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48924812"/>
                  </a:ext>
                </a:extLst>
              </a:tr>
              <a:tr h="150902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차입원금 합계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77,700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7924008"/>
                  </a:ext>
                </a:extLst>
              </a:tr>
              <a:tr h="150902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예금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endParaRPr lang="ko-KR" altLang="en-US" sz="800" b="0" i="0" u="none" strike="noStrike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질권 설정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8784103"/>
                  </a:ext>
                </a:extLst>
              </a:tr>
              <a:tr h="150902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예금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(*4)</a:t>
                      </a:r>
                      <a:endParaRPr lang="ko-KR" altLang="en-US" sz="800" b="0" i="0" u="none" strike="noStrike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1,300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800"/>
                        <a:t>질권 설정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614619"/>
                  </a:ext>
                </a:extLst>
              </a:tr>
              <a:tr h="150902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 baseline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합계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800" b="1" i="0" u="none" strike="noStrike" baseline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 baseline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2,800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955174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6A5E2407-F7D3-4732-BFA7-07994F7333FD}"/>
              </a:ext>
            </a:extLst>
          </p:cNvPr>
          <p:cNvSpPr txBox="1"/>
          <p:nvPr/>
        </p:nvSpPr>
        <p:spPr>
          <a:xfrm>
            <a:off x="488950" y="3125183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ea typeface="+mj-ea"/>
              </a:rPr>
              <a:t>[</a:t>
            </a:r>
            <a:r>
              <a:rPr lang="ko-KR" altLang="en-US" sz="900" b="1">
                <a:solidFill>
                  <a:schemeClr val="tx2"/>
                </a:solidFill>
                <a:ea typeface="+mj-ea"/>
              </a:rPr>
              <a:t>담보제공사항</a:t>
            </a:r>
            <a:r>
              <a:rPr lang="en-US" altLang="ko-KR" sz="900" b="1">
                <a:solidFill>
                  <a:schemeClr val="tx2"/>
                </a:solidFill>
                <a:ea typeface="+mj-ea"/>
              </a:rPr>
              <a:t>]</a:t>
            </a:r>
            <a:endParaRPr lang="ko-KR" altLang="en-US" sz="900" b="1">
              <a:solidFill>
                <a:schemeClr val="tx2"/>
              </a:solidFill>
              <a:ea typeface="+mj-ea"/>
            </a:endParaRPr>
          </a:p>
        </p:txBody>
      </p:sp>
      <p:sp>
        <p:nvSpPr>
          <p:cNvPr id="25" name="Text Box 5">
            <a:extLst>
              <a:ext uri="{FF2B5EF4-FFF2-40B4-BE49-F238E27FC236}">
                <a16:creationId xmlns:a16="http://schemas.microsoft.com/office/drawing/2014/main" id="{D0BBF68F-6E01-4BFF-AC02-CFBADB6E72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9051" y="5193935"/>
            <a:ext cx="3976183" cy="825867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182563" indent="-182563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(*1) BBCHP</a:t>
            </a:r>
            <a:r>
              <a:rPr lang="ko-KR" altLang="en-US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계약에 따라 상환해야 할 총 원금 상환액</a:t>
            </a:r>
            <a:endParaRPr lang="en-US" altLang="ko-KR" sz="800" i="1">
              <a:solidFill>
                <a:srgbClr val="002997"/>
              </a:solidFill>
              <a:latin typeface="+mn-ea"/>
              <a:cs typeface="Arial" pitchFamily="34" charset="0"/>
            </a:endParaRPr>
          </a:p>
          <a:p>
            <a:pPr marL="182563" indent="-182563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(*2) </a:t>
            </a:r>
            <a:r>
              <a:rPr lang="ko-KR" altLang="en-US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판매 후 리스계약으로 실질적인 담보설정은 되어 있지 않으나</a:t>
            </a:r>
            <a:r>
              <a:rPr lang="en-US" altLang="ko-KR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,</a:t>
            </a:r>
            <a:r>
              <a:rPr lang="ko-KR" altLang="en-US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 만기에</a:t>
            </a:r>
            <a:r>
              <a:rPr lang="en-US" altLang="ko-KR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 </a:t>
            </a:r>
            <a:r>
              <a:rPr lang="ko-KR" altLang="en-US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원리금 미상환 시 선박소유권을 되찾아 올 수 없는 실질적인 담보부차입 계약임</a:t>
            </a:r>
            <a:endParaRPr lang="en-US" altLang="ko-KR" sz="800" i="1">
              <a:solidFill>
                <a:srgbClr val="002997"/>
              </a:solidFill>
              <a:latin typeface="+mn-ea"/>
              <a:cs typeface="Arial" pitchFamily="34" charset="0"/>
            </a:endParaRPr>
          </a:p>
          <a:p>
            <a:pPr marL="182563" indent="-182563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(*3) </a:t>
            </a:r>
            <a:r>
              <a:rPr lang="ko-KR" altLang="en-US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담보부차입에 대한 선박 </a:t>
            </a:r>
            <a:r>
              <a:rPr lang="en-US" altLang="ko-KR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BWMS</a:t>
            </a:r>
            <a:r>
              <a:rPr lang="ko-KR" altLang="en-US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설치의무 관련 예치금</a:t>
            </a:r>
            <a:r>
              <a:rPr lang="en-US" altLang="ko-KR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(</a:t>
            </a:r>
            <a:r>
              <a:rPr lang="ko-KR" altLang="en-US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질권설정</a:t>
            </a:r>
            <a:r>
              <a:rPr lang="en-US" altLang="ko-KR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)</a:t>
            </a:r>
          </a:p>
          <a:p>
            <a:pPr marL="182563" indent="-182563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(*4) HLS Amber </a:t>
            </a:r>
            <a:r>
              <a:rPr lang="ko-KR" altLang="en-US" sz="800" i="1">
                <a:solidFill>
                  <a:srgbClr val="002997"/>
                </a:solidFill>
                <a:latin typeface="+mn-ea"/>
                <a:cs typeface="Arial" pitchFamily="34" charset="0"/>
              </a:rPr>
              <a:t>선순위 금융 관련 예치금 </a:t>
            </a:r>
            <a:endParaRPr lang="en-US" altLang="ko-KR" sz="800" i="1">
              <a:solidFill>
                <a:srgbClr val="002997"/>
              </a:solidFill>
              <a:latin typeface="+mn-ea"/>
              <a:cs typeface="Arial" pitchFamily="34" charset="0"/>
            </a:endParaRPr>
          </a:p>
          <a:p>
            <a:pPr marL="182563" indent="-182563" defTabSz="825475" eaLnBrk="0" hangingPunct="0">
              <a:spcBef>
                <a:spcPts val="217"/>
              </a:spcBef>
              <a:tabLst>
                <a:tab pos="484966" algn="l"/>
              </a:tabLst>
            </a:pP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6B8FE5-9C6B-4125-8F29-513C84BF6241}"/>
              </a:ext>
            </a:extLst>
          </p:cNvPr>
          <p:cNvSpPr txBox="1"/>
          <p:nvPr/>
        </p:nvSpPr>
        <p:spPr>
          <a:xfrm>
            <a:off x="5073480" y="3025017"/>
            <a:ext cx="4354430" cy="31735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54610" tIns="54610" rIns="54610" bIns="54610" rtlCol="0">
            <a:noAutofit/>
          </a:bodyPr>
          <a:lstStyle/>
          <a:p>
            <a:pPr marL="171450" indent="-17145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우선사용권</a:t>
            </a:r>
            <a:endParaRPr lang="en-US" altLang="ko-KR" sz="900" b="1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수송자는 계약기간 내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or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계약만료 후에도 우선사용권 포기 대가의 지급 이전에는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가 지시하는 화물의 수송 이외의 목적이나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가 지시하지 않은 화물의 운송을 위하여 본선을 사용할 수 없음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66700" indent="-17145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 typeface="Wingdings" panose="05000000000000000000" pitchFamily="2" charset="2"/>
              <a:buChar char="ü"/>
            </a:pP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Greenpia :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수송계약 만료 시 아래 계약기간에 따라 우선사용권 포기의 대가로 아래 금액을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에 환원해야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함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66700" indent="-17145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 typeface="Wingdings" panose="05000000000000000000" pitchFamily="2" charset="2"/>
              <a:buChar char="ü"/>
            </a:pP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66700" indent="-17145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 typeface="Wingdings" panose="05000000000000000000" pitchFamily="2" charset="2"/>
              <a:buChar char="ü"/>
            </a:pP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66700" indent="-17145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 typeface="Wingdings" panose="05000000000000000000" pitchFamily="2" charset="2"/>
              <a:buChar char="ü"/>
            </a:pP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266700" indent="-17145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 typeface="Wingdings" panose="05000000000000000000" pitchFamily="2" charset="2"/>
              <a:buChar char="ü"/>
            </a:pP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Princepia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및 </a:t>
            </a:r>
            <a:r>
              <a:rPr lang="en-US" altLang="ko-KR" sz="900" err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Peacepia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: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계약기간 만료 시에도 </a:t>
            </a:r>
            <a:r>
              <a:rPr lang="en-US" altLang="ko-KR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KOGAS</a:t>
            </a:r>
            <a:r>
              <a:rPr lang="ko-KR" altLang="en-US" sz="90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가 우선사용권 보유</a:t>
            </a:r>
            <a:endParaRPr lang="en-US" altLang="ko-KR" sz="90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Font typeface="Wingdings" panose="05000000000000000000" pitchFamily="2" charset="2"/>
              <a:buChar char="§"/>
            </a:pPr>
            <a:r>
              <a:rPr lang="ko-KR" altLang="en-US" sz="900" b="1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선박 매각 시 매각이익 공유</a:t>
            </a:r>
            <a:endParaRPr lang="en-US" altLang="ko-KR" sz="900" b="1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8AC62D9-267E-4C0E-86F6-AE64C16AF622}"/>
              </a:ext>
            </a:extLst>
          </p:cNvPr>
          <p:cNvSpPr txBox="1"/>
          <p:nvPr/>
        </p:nvSpPr>
        <p:spPr>
          <a:xfrm>
            <a:off x="5087050" y="3125183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900" b="1">
                <a:solidFill>
                  <a:schemeClr val="tx2"/>
                </a:solidFill>
                <a:ea typeface="+mj-ea"/>
              </a:rPr>
              <a:t>[</a:t>
            </a:r>
            <a:r>
              <a:rPr lang="ko-KR" altLang="en-US" sz="900" b="1">
                <a:solidFill>
                  <a:schemeClr val="tx2"/>
                </a:solidFill>
                <a:ea typeface="+mj-ea"/>
              </a:rPr>
              <a:t>운송계약서 상</a:t>
            </a:r>
            <a:r>
              <a:rPr lang="en-US" altLang="ko-KR" sz="900" b="1">
                <a:solidFill>
                  <a:schemeClr val="tx2"/>
                </a:solidFill>
                <a:ea typeface="+mj-ea"/>
              </a:rPr>
              <a:t> </a:t>
            </a:r>
            <a:r>
              <a:rPr lang="ko-KR" altLang="en-US" sz="900" b="1">
                <a:solidFill>
                  <a:schemeClr val="tx2"/>
                </a:solidFill>
                <a:ea typeface="+mj-ea"/>
              </a:rPr>
              <a:t>약정사항</a:t>
            </a:r>
            <a:r>
              <a:rPr lang="en-US" altLang="ko-KR" sz="900" b="1">
                <a:solidFill>
                  <a:schemeClr val="tx2"/>
                </a:solidFill>
                <a:ea typeface="+mj-ea"/>
              </a:rPr>
              <a:t>]</a:t>
            </a:r>
            <a:endParaRPr lang="ko-KR" altLang="en-US" sz="900" b="1">
              <a:solidFill>
                <a:schemeClr val="tx2"/>
              </a:solidFill>
              <a:ea typeface="+mj-ea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00CA9E50-2519-42AD-8927-B7C37F6ECA2B}"/>
              </a:ext>
            </a:extLst>
          </p:cNvPr>
          <p:cNvGraphicFramePr>
            <a:graphicFrameLocks noGrp="1"/>
          </p:cNvGraphicFramePr>
          <p:nvPr/>
        </p:nvGraphicFramePr>
        <p:xfrm>
          <a:off x="5254363" y="5503944"/>
          <a:ext cx="4113172" cy="576000"/>
        </p:xfrm>
        <a:graphic>
          <a:graphicData uri="http://schemas.openxmlformats.org/drawingml/2006/table">
            <a:tbl>
              <a:tblPr/>
              <a:tblGrid>
                <a:gridCol w="716754">
                  <a:extLst>
                    <a:ext uri="{9D8B030D-6E8A-4147-A177-3AD203B41FA5}">
                      <a16:colId xmlns:a16="http://schemas.microsoft.com/office/drawing/2014/main" val="1132433265"/>
                    </a:ext>
                  </a:extLst>
                </a:gridCol>
                <a:gridCol w="3396418">
                  <a:extLst>
                    <a:ext uri="{9D8B030D-6E8A-4147-A177-3AD203B41FA5}">
                      <a16:colId xmlns:a16="http://schemas.microsoft.com/office/drawing/2014/main" val="3832096412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약정사항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436195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장래 우선사용권 총가치의 현가상당액 환수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단 환수금액이 처분이익의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50%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이상 이어야 함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55221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</a:t>
                      </a:r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77754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선주와 화주가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50:50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으로 수익을 배분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1119208"/>
                  </a:ext>
                </a:extLst>
              </a:tr>
            </a:tbl>
          </a:graphicData>
        </a:graphic>
      </p:graphicFrame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513D0B8C-C315-4468-B493-6EB6CFAD55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197375"/>
              </p:ext>
            </p:extLst>
          </p:nvPr>
        </p:nvGraphicFramePr>
        <p:xfrm>
          <a:off x="5400747" y="4409823"/>
          <a:ext cx="2127905" cy="609600"/>
        </p:xfrm>
        <a:graphic>
          <a:graphicData uri="http://schemas.openxmlformats.org/drawingml/2006/table">
            <a:tbl>
              <a:tblPr/>
              <a:tblGrid>
                <a:gridCol w="1172063">
                  <a:extLst>
                    <a:ext uri="{9D8B030D-6E8A-4147-A177-3AD203B41FA5}">
                      <a16:colId xmlns:a16="http://schemas.microsoft.com/office/drawing/2014/main" val="117870819"/>
                    </a:ext>
                  </a:extLst>
                </a:gridCol>
                <a:gridCol w="955842">
                  <a:extLst>
                    <a:ext uri="{9D8B030D-6E8A-4147-A177-3AD203B41FA5}">
                      <a16:colId xmlns:a16="http://schemas.microsoft.com/office/drawing/2014/main" val="1493497341"/>
                    </a:ext>
                  </a:extLst>
                </a:gridCol>
              </a:tblGrid>
              <a:tr h="108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기간 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환원금액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(USDk)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>
                      <a:noFill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780700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2021.4.1 ~ 2022.12.31 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960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2819263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2021.4.1 ~ 2023.12.31 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1,520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7046569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2021.4.1 ~ 2024.12.31 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2,100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4799029"/>
                  </a:ext>
                </a:extLst>
              </a:tr>
              <a:tr h="108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2021.4.1 ~ 2025.12.31 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5,500 </a:t>
                      </a:r>
                    </a:p>
                  </a:txBody>
                  <a:tcPr marL="36000" marR="36000" marT="0" marB="0" anchor="ctr">
                    <a:lnL>
                      <a:noFill/>
                    </a:lnL>
                    <a:lnR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6600136"/>
                  </a:ext>
                </a:extLst>
              </a:tr>
            </a:tbl>
          </a:graphicData>
        </a:graphic>
      </p:graphicFrame>
      <p:sp>
        <p:nvSpPr>
          <p:cNvPr id="18" name="Text Box 5">
            <a:extLst>
              <a:ext uri="{FF2B5EF4-FFF2-40B4-BE49-F238E27FC236}">
                <a16:creationId xmlns:a16="http://schemas.microsoft.com/office/drawing/2014/main" id="{3C70309B-D705-477F-B9BB-AFADC400EA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21716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33520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1">
            <a:extLst>
              <a:ext uri="{FF2B5EF4-FFF2-40B4-BE49-F238E27FC236}">
                <a16:creationId xmlns:a16="http://schemas.microsoft.com/office/drawing/2014/main" id="{10E997D7-F821-42E9-8420-AED434FD3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>
                <a:latin typeface="KPMG Extralight" panose="020B0303030202040204" pitchFamily="34" charset="0"/>
              </a:rPr>
              <a:t>Loan-to-Value by Vessel</a:t>
            </a:r>
            <a:endParaRPr lang="ko-KR" altLang="en-US">
              <a:latin typeface="KPMG Extralight" panose="020B0303030202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41E256-055A-4605-92EB-1CDBDA4BE2BC}"/>
              </a:ext>
            </a:extLst>
          </p:cNvPr>
          <p:cNvSpPr txBox="1"/>
          <p:nvPr/>
        </p:nvSpPr>
        <p:spPr>
          <a:xfrm>
            <a:off x="488950" y="903590"/>
            <a:ext cx="8937858" cy="307777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현재 회사가 보유하고 있는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Backlog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선박 중 잔여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상환가액이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남아있는 선박은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미주선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및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LTV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조건에서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Shortfall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이 발생하고 있는 선박은 없습니다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0A0C1613-A56A-4D3E-95B8-DABBC458CD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109215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688EB79E-549F-48D7-BD56-19C82373BB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Other</a:t>
            </a:r>
            <a:r>
              <a:rPr lang="ko-KR" altLang="en-US"/>
              <a:t> </a:t>
            </a:r>
            <a:r>
              <a:rPr lang="en-US" altLang="ko-KR"/>
              <a:t>Consideration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A9EDA17E-E85F-4C80-977F-AE78DA5A68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840432"/>
              </p:ext>
            </p:extLst>
          </p:nvPr>
        </p:nvGraphicFramePr>
        <p:xfrm>
          <a:off x="488945" y="1286661"/>
          <a:ext cx="8937857" cy="1830132"/>
        </p:xfrm>
        <a:graphic>
          <a:graphicData uri="http://schemas.openxmlformats.org/drawingml/2006/table">
            <a:tbl>
              <a:tblPr/>
              <a:tblGrid>
                <a:gridCol w="1072237">
                  <a:extLst>
                    <a:ext uri="{9D8B030D-6E8A-4147-A177-3AD203B41FA5}">
                      <a16:colId xmlns:a16="http://schemas.microsoft.com/office/drawing/2014/main" val="3198388896"/>
                    </a:ext>
                  </a:extLst>
                </a:gridCol>
                <a:gridCol w="899410">
                  <a:extLst>
                    <a:ext uri="{9D8B030D-6E8A-4147-A177-3AD203B41FA5}">
                      <a16:colId xmlns:a16="http://schemas.microsoft.com/office/drawing/2014/main" val="2816032229"/>
                    </a:ext>
                  </a:extLst>
                </a:gridCol>
                <a:gridCol w="899410">
                  <a:extLst>
                    <a:ext uri="{9D8B030D-6E8A-4147-A177-3AD203B41FA5}">
                      <a16:colId xmlns:a16="http://schemas.microsoft.com/office/drawing/2014/main" val="2285035532"/>
                    </a:ext>
                  </a:extLst>
                </a:gridCol>
                <a:gridCol w="756940">
                  <a:extLst>
                    <a:ext uri="{9D8B030D-6E8A-4147-A177-3AD203B41FA5}">
                      <a16:colId xmlns:a16="http://schemas.microsoft.com/office/drawing/2014/main" val="3472969539"/>
                    </a:ext>
                  </a:extLst>
                </a:gridCol>
                <a:gridCol w="1041880">
                  <a:extLst>
                    <a:ext uri="{9D8B030D-6E8A-4147-A177-3AD203B41FA5}">
                      <a16:colId xmlns:a16="http://schemas.microsoft.com/office/drawing/2014/main" val="3666772889"/>
                    </a:ext>
                  </a:extLst>
                </a:gridCol>
                <a:gridCol w="1192992">
                  <a:extLst>
                    <a:ext uri="{9D8B030D-6E8A-4147-A177-3AD203B41FA5}">
                      <a16:colId xmlns:a16="http://schemas.microsoft.com/office/drawing/2014/main" val="3150571023"/>
                    </a:ext>
                  </a:extLst>
                </a:gridCol>
                <a:gridCol w="940998">
                  <a:extLst>
                    <a:ext uri="{9D8B030D-6E8A-4147-A177-3AD203B41FA5}">
                      <a16:colId xmlns:a16="http://schemas.microsoft.com/office/drawing/2014/main" val="3984991861"/>
                    </a:ext>
                  </a:extLst>
                </a:gridCol>
                <a:gridCol w="1066995">
                  <a:extLst>
                    <a:ext uri="{9D8B030D-6E8A-4147-A177-3AD203B41FA5}">
                      <a16:colId xmlns:a16="http://schemas.microsoft.com/office/drawing/2014/main" val="3927911986"/>
                    </a:ext>
                  </a:extLst>
                </a:gridCol>
                <a:gridCol w="1066995">
                  <a:extLst>
                    <a:ext uri="{9D8B030D-6E8A-4147-A177-3AD203B41FA5}">
                      <a16:colId xmlns:a16="http://schemas.microsoft.com/office/drawing/2014/main" val="1046607060"/>
                    </a:ext>
                  </a:extLst>
                </a:gridCol>
              </a:tblGrid>
              <a:tr h="19266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자산 및 </a:t>
                      </a:r>
                      <a:r>
                        <a:rPr lang="ko-KR" alt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부채가액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미상환가액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(A)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(’22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월말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Loan-to-Value Calculation</a:t>
                      </a: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836893"/>
                  </a:ext>
                </a:extLst>
              </a:tr>
              <a:tr h="385335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취득원가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자산 장부가액</a:t>
                      </a: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(‘22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차입총액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미상환가액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(A)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(’22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월말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LTV Rate (B)</a:t>
                      </a: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Threshold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(C) = (</a:t>
                      </a:r>
                      <a:r>
                        <a:rPr lang="en-US" altLang="ko-KR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A) X (B)</a:t>
                      </a:r>
                      <a:endParaRPr lang="en-US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Valuation (D)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중고선가</a:t>
                      </a:r>
                      <a:r>
                        <a:rPr lang="en-US" altLang="ko-KR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Short-fall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(E) = (D) – (C)</a:t>
                      </a:r>
                      <a:endParaRPr lang="en-US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9906962"/>
                  </a:ext>
                </a:extLst>
              </a:tr>
              <a:tr h="2077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  <a:endParaRPr lang="en-US" sz="800" b="1" i="0" u="none" strike="noStrike" baseline="3000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112,444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53,581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91,995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17,700</a:t>
                      </a:r>
                      <a:endParaRPr lang="en-US" altLang="ko-KR" sz="800" b="0" i="0" u="none" strike="noStrike" baseline="3000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21,240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60,760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869021"/>
                  </a:ext>
                </a:extLst>
              </a:tr>
              <a:tr h="2077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118,960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57,177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87,698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18,900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22,680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59,320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5326981"/>
                  </a:ext>
                </a:extLst>
              </a:tr>
              <a:tr h="2077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121,164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57,177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104,953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19,200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23,040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58,960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37736"/>
                  </a:ext>
                </a:extLst>
              </a:tr>
              <a:tr h="207720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154,159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64,010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112,566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19,500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23,400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82,000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kumimoji="0" lang="en-US" altLang="ko-KR" sz="800" b="0" i="0" u="none" strike="noStrike" kern="1200" cap="none" spc="0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58,600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786621"/>
                  </a:ext>
                </a:extLst>
              </a:tr>
              <a:tr h="421249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77,699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72,750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65,910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선순위채 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45,695</a:t>
                      </a:r>
                    </a:p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후순위채 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:14,600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선순위채 </a:t>
                      </a: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 / 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선순위채 </a:t>
                      </a: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+ </a:t>
                      </a: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후순위채 </a:t>
                      </a: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100%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54,834 /</a:t>
                      </a: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+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후순위채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60,295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8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73,000</a:t>
                      </a:r>
                      <a:endParaRPr lang="ko-KR" altLang="en-US" sz="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18,166 /</a:t>
                      </a: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선순위채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+ </a:t>
                      </a:r>
                      <a:r>
                        <a:rPr lang="ko-KR" altLang="en-US" sz="800" b="0" i="0" u="none" strike="noStrike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후순위채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12,705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108097"/>
                  </a:ext>
                </a:extLst>
              </a:tr>
            </a:tbl>
          </a:graphicData>
        </a:graphic>
      </p:graphicFrame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E8FCAD36-2894-4B4C-84AE-B0A6C79829B6}"/>
              </a:ext>
            </a:extLst>
          </p:cNvPr>
          <p:cNvSpPr txBox="1">
            <a:spLocks/>
          </p:cNvSpPr>
          <p:nvPr/>
        </p:nvSpPr>
        <p:spPr bwMode="gray">
          <a:xfrm>
            <a:off x="486356" y="3429000"/>
            <a:ext cx="8937857" cy="2142338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marR="0" lvl="2" indent="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97989A"/>
              </a:buClr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srgbClr val="00338D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[Loan-to-Value]</a:t>
            </a:r>
          </a:p>
          <a:p>
            <a:pPr marL="177800" marR="0" lvl="2" indent="-17780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회사가 운영하고 있는 선박 중 현재 잔여대출이 남아있는 선박은 </a:t>
            </a: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중동선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4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척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미국선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2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척 및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Amber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 총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7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개선임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7800" marR="0" lvl="2" indent="-17780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해당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 중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중동선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및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Amber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에 대해서는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차입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계약서상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Loan-to-V</a:t>
            </a:r>
            <a:r>
              <a:rPr lang="en-US" altLang="ko-KR" sz="900" err="1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alue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유지 조항이 존재하며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임의의 시점에서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Clarkson/</a:t>
            </a:r>
            <a:r>
              <a:rPr lang="en-US" altLang="ko-KR" sz="900" err="1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Maresk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등 선박중개인이 평가한 가액이 잔여 </a:t>
            </a: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미상환가액의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120% (Amber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선의 경우는 선순위채 금액의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120%,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선순위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/</a:t>
            </a: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후순위채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합산가액의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100%)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를 초과해야 함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7800" marR="0" lvl="2" indent="-17780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Valuation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상 중고선가의 경우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Clarkson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에서 조회한 유사선박 중고선가 가액으로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중동선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4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척의 경우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LNG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/10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/145,000 CBM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기준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Amber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의 경우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5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VLGC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/5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년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/82,000 CBM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기준 금액임</a:t>
            </a:r>
            <a:endParaRPr lang="en-US" altLang="ko-KR" sz="900">
              <a:solidFill>
                <a:srgbClr val="000000"/>
              </a:solidFill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7800" marR="0" lvl="2" indent="-17780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현재 </a:t>
            </a:r>
            <a:r>
              <a:rPr kumimoji="0" lang="ko-KR" alt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잔여부채가액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 및 중고선가를 고려하였을 때 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LTV </a:t>
            </a:r>
            <a:r>
              <a:rPr kumimoji="0" lang="ko-KR" altLang="en-US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기준을 위배하고 있는 선박은 없으나</a:t>
            </a:r>
            <a:r>
              <a:rPr kumimoji="0" lang="en-US" altLang="ko-KR" sz="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차입계약서상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LTV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유지 요건이 존재하고 있으므로 지속적인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Monitoring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이 필요할 것으로 판단됨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  <a:p>
            <a:pPr marL="177800" marR="0" lvl="2" indent="-177800" algn="l" defTabSz="914400" rtl="0" eaLnBrk="1" fontAlgn="auto" latinLnBrk="0" hangingPunct="1">
              <a:lnSpc>
                <a:spcPts val="1200"/>
              </a:lnSpc>
              <a:spcBef>
                <a:spcPts val="400"/>
              </a:spcBef>
              <a:spcAft>
                <a:spcPts val="0"/>
              </a:spcAft>
              <a:buClr>
                <a:srgbClr val="00338D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이외의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Pipeline (E1/BGN/Repsol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기준이며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, Petronas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는 현재 </a:t>
            </a:r>
            <a:r>
              <a:rPr lang="ko-KR" altLang="en-US" sz="900" err="1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미체결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)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선박에 대해서도 </a:t>
            </a:r>
            <a:r>
              <a:rPr lang="en-US" altLang="ko-KR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LTV </a:t>
            </a:r>
            <a:r>
              <a:rPr lang="ko-KR" altLang="en-US" sz="900">
                <a:solidFill>
                  <a:srgbClr val="000000"/>
                </a:solidFill>
                <a:latin typeface="Arial" panose="020B0604020202020204" pitchFamily="34" charset="0"/>
                <a:ea typeface="맑은 고딕"/>
                <a:cs typeface="Arial" panose="020B0604020202020204" pitchFamily="34" charset="0"/>
              </a:rPr>
              <a:t>기준이 존재하고 있음</a:t>
            </a:r>
            <a:endParaRPr kumimoji="0" lang="en-US" altLang="ko-KR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맑은 고딕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98810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1DFA3-5E69-430E-9047-8A88A3357F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Appendices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30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Value Chain – Shipping Business</a:t>
            </a:r>
            <a:endParaRPr lang="ko-KR" altLang="en-US"/>
          </a:p>
        </p:txBody>
      </p:sp>
      <p:sp>
        <p:nvSpPr>
          <p:cNvPr id="77" name="텍스트 개체 틀 2">
            <a:extLst>
              <a:ext uri="{FF2B5EF4-FFF2-40B4-BE49-F238E27FC236}">
                <a16:creationId xmlns:a16="http://schemas.microsoft.com/office/drawing/2014/main" id="{FBD92C1D-DCE2-4B21-983D-037B7809F5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Understanding of the Target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158D4D9-1D74-488D-B538-ADFF08CF00DF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화주와 장기운송계약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(COA)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을 체결한 후 선박을 발주하거나 용선계약을 체결하여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수송 용역을 제공합니다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기존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와의 계약은 대부분 장기운송계약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(COA)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으로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 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전략화물인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도입의 안정성을 확보하기 위해 도입한 계약 형태이며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운항에 소요되는 원가 대부분을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에서 보전해 주고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계약 종료 후에는 운용하던 사선을 용선사에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대선할지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또는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폐선할지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여부 등에 대한 의사결정이 수익성 여부에 따라 이루어집니다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AB9B589E-8A2F-4405-86F5-201809A756FB}"/>
              </a:ext>
            </a:extLst>
          </p:cNvPr>
          <p:cNvSpPr txBox="1"/>
          <p:nvPr/>
        </p:nvSpPr>
        <p:spPr>
          <a:xfrm>
            <a:off x="503997" y="1440000"/>
            <a:ext cx="2304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[Value</a:t>
            </a:r>
            <a:r>
              <a:rPr lang="ko-KR" altLang="en-US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Chain]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45" name="갈매기형 수장 96">
            <a:extLst>
              <a:ext uri="{FF2B5EF4-FFF2-40B4-BE49-F238E27FC236}">
                <a16:creationId xmlns:a16="http://schemas.microsoft.com/office/drawing/2014/main" id="{3E1F92E6-75F1-4651-9CE1-D23E4A98E8E6}"/>
              </a:ext>
            </a:extLst>
          </p:cNvPr>
          <p:cNvSpPr/>
          <p:nvPr/>
        </p:nvSpPr>
        <p:spPr bwMode="auto">
          <a:xfrm>
            <a:off x="3177269" y="1638000"/>
            <a:ext cx="4093201" cy="192610"/>
          </a:xfrm>
          <a:prstGeom prst="chevron">
            <a:avLst/>
          </a:prstGeom>
          <a:solidFill>
            <a:srgbClr val="005EB8"/>
          </a:solidFill>
          <a:ln w="6350" cap="flat" cmpd="sng" algn="ctr">
            <a:solidFill>
              <a:srgbClr val="005EB8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anchor="ctr"/>
          <a:lstStyle/>
          <a:p>
            <a:pPr algn="ctr" defTabSz="781986" fontAlgn="base">
              <a:spcBef>
                <a:spcPct val="0"/>
              </a:spcBef>
              <a:spcAft>
                <a:spcPct val="0"/>
              </a:spcAft>
              <a:buClr>
                <a:srgbClr val="99CC00"/>
              </a:buClr>
              <a:tabLst>
                <a:tab pos="228079" algn="l"/>
              </a:tabLst>
              <a:defRPr/>
            </a:pPr>
            <a:r>
              <a:rPr lang="en-US" altLang="ko-KR" sz="1000" b="1">
                <a:solidFill>
                  <a:srgbClr val="FFFFFF"/>
                </a:solidFill>
                <a:latin typeface="Arial" panose="020B0604020202020204" pitchFamily="34" charset="0"/>
                <a:ea typeface="가는각진제목체"/>
                <a:cs typeface="Arial" panose="020B0604020202020204" pitchFamily="34" charset="0"/>
              </a:rPr>
              <a:t>Operation and Settlement</a:t>
            </a:r>
          </a:p>
        </p:txBody>
      </p:sp>
      <p:sp>
        <p:nvSpPr>
          <p:cNvPr id="146" name="갈매기형 수장 96">
            <a:extLst>
              <a:ext uri="{FF2B5EF4-FFF2-40B4-BE49-F238E27FC236}">
                <a16:creationId xmlns:a16="http://schemas.microsoft.com/office/drawing/2014/main" id="{DA9DF5D9-D223-4C13-9F0B-1E572EB4061E}"/>
              </a:ext>
            </a:extLst>
          </p:cNvPr>
          <p:cNvSpPr/>
          <p:nvPr/>
        </p:nvSpPr>
        <p:spPr bwMode="auto">
          <a:xfrm>
            <a:off x="7322820" y="1638000"/>
            <a:ext cx="2103988" cy="194400"/>
          </a:xfrm>
          <a:prstGeom prst="chevron">
            <a:avLst/>
          </a:prstGeom>
          <a:solidFill>
            <a:srgbClr val="6D2077"/>
          </a:solidFill>
          <a:ln w="6350" cap="flat" cmpd="sng" algn="ctr">
            <a:solidFill>
              <a:srgbClr val="6D207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anchor="ctr"/>
          <a:lstStyle/>
          <a:p>
            <a:pPr algn="ctr" defTabSz="781986" fontAlgn="base">
              <a:spcBef>
                <a:spcPct val="0"/>
              </a:spcBef>
              <a:spcAft>
                <a:spcPct val="0"/>
              </a:spcAft>
              <a:buClr>
                <a:srgbClr val="99CC00"/>
              </a:buClr>
              <a:tabLst>
                <a:tab pos="228079" algn="l"/>
              </a:tabLst>
              <a:defRPr/>
            </a:pPr>
            <a:r>
              <a:rPr lang="en-US" altLang="ko-KR" sz="1000" b="1">
                <a:solidFill>
                  <a:srgbClr val="FFFFFF"/>
                </a:solidFill>
                <a:latin typeface="Arial" panose="020B0604020202020204" pitchFamily="34" charset="0"/>
                <a:ea typeface="가는각진제목체"/>
                <a:cs typeface="Arial" panose="020B0604020202020204" pitchFamily="34" charset="0"/>
              </a:rPr>
              <a:t>Termination of Contract</a:t>
            </a:r>
          </a:p>
        </p:txBody>
      </p:sp>
      <p:sp>
        <p:nvSpPr>
          <p:cNvPr id="147" name="오각형 226">
            <a:extLst>
              <a:ext uri="{FF2B5EF4-FFF2-40B4-BE49-F238E27FC236}">
                <a16:creationId xmlns:a16="http://schemas.microsoft.com/office/drawing/2014/main" id="{24D29C2C-9A37-41D6-BF4A-E8B6E537F4C3}"/>
              </a:ext>
            </a:extLst>
          </p:cNvPr>
          <p:cNvSpPr/>
          <p:nvPr/>
        </p:nvSpPr>
        <p:spPr bwMode="auto">
          <a:xfrm>
            <a:off x="486000" y="1638000"/>
            <a:ext cx="2628000" cy="193278"/>
          </a:xfrm>
          <a:prstGeom prst="homePlate">
            <a:avLst/>
          </a:prstGeom>
          <a:solidFill>
            <a:srgbClr val="00A3A1"/>
          </a:solidFill>
          <a:ln w="6350" cap="flat" cmpd="sng" algn="ctr">
            <a:solidFill>
              <a:srgbClr val="00A3A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30788" tIns="30788" rIns="30788" bIns="30788" anchor="ctr"/>
          <a:lstStyle/>
          <a:p>
            <a:pPr algn="ctr" defTabSz="781986" fontAlgn="base">
              <a:spcBef>
                <a:spcPct val="0"/>
              </a:spcBef>
              <a:spcAft>
                <a:spcPct val="0"/>
              </a:spcAft>
              <a:buClr>
                <a:srgbClr val="99CC00"/>
              </a:buClr>
              <a:tabLst>
                <a:tab pos="228079" algn="l"/>
              </a:tabLst>
              <a:defRPr/>
            </a:pPr>
            <a:r>
              <a:rPr lang="en-US" altLang="ko-KR" sz="1000" b="1">
                <a:solidFill>
                  <a:srgbClr val="FFFFFF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Conclusion of Contract</a:t>
            </a:r>
          </a:p>
        </p:txBody>
      </p:sp>
      <p:sp>
        <p:nvSpPr>
          <p:cNvPr id="148" name="Segnaposto testo 7">
            <a:extLst>
              <a:ext uri="{FF2B5EF4-FFF2-40B4-BE49-F238E27FC236}">
                <a16:creationId xmlns:a16="http://schemas.microsoft.com/office/drawing/2014/main" id="{1653D88F-DD39-4D8C-911A-5752D3D66EAA}"/>
              </a:ext>
            </a:extLst>
          </p:cNvPr>
          <p:cNvSpPr txBox="1">
            <a:spLocks/>
          </p:cNvSpPr>
          <p:nvPr/>
        </p:nvSpPr>
        <p:spPr bwMode="gray">
          <a:xfrm>
            <a:off x="486357" y="1878060"/>
            <a:ext cx="2628000" cy="414474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cs typeface="Andalus" panose="02020603050405020304" pitchFamily="18" charset="-78"/>
              </a:rPr>
              <a:t>  </a:t>
            </a: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cs typeface="Andalus" panose="02020603050405020304" pitchFamily="18" charset="-78"/>
              </a:rPr>
              <a:t>  </a:t>
            </a: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>
              <a:cs typeface="Andalus" panose="02020603050405020304" pitchFamily="18" charset="-78"/>
            </a:endParaRPr>
          </a:p>
        </p:txBody>
      </p:sp>
      <p:sp>
        <p:nvSpPr>
          <p:cNvPr id="149" name="사각형: 둥근 모서리 148">
            <a:extLst>
              <a:ext uri="{FF2B5EF4-FFF2-40B4-BE49-F238E27FC236}">
                <a16:creationId xmlns:a16="http://schemas.microsoft.com/office/drawing/2014/main" id="{09D30D32-0AEB-4A61-B23D-B8E1879550EE}"/>
              </a:ext>
            </a:extLst>
          </p:cNvPr>
          <p:cNvSpPr/>
          <p:nvPr/>
        </p:nvSpPr>
        <p:spPr>
          <a:xfrm>
            <a:off x="603504" y="2212848"/>
            <a:ext cx="720000" cy="216000"/>
          </a:xfrm>
          <a:prstGeom prst="round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화주</a:t>
            </a:r>
          </a:p>
        </p:txBody>
      </p:sp>
      <p:sp>
        <p:nvSpPr>
          <p:cNvPr id="150" name="사각형: 둥근 모서리 149">
            <a:extLst>
              <a:ext uri="{FF2B5EF4-FFF2-40B4-BE49-F238E27FC236}">
                <a16:creationId xmlns:a16="http://schemas.microsoft.com/office/drawing/2014/main" id="{AD5145F6-7A42-4019-8A9C-CC7C2E5003A5}"/>
              </a:ext>
            </a:extLst>
          </p:cNvPr>
          <p:cNvSpPr/>
          <p:nvPr/>
        </p:nvSpPr>
        <p:spPr>
          <a:xfrm>
            <a:off x="804672" y="2982976"/>
            <a:ext cx="2003325" cy="216000"/>
          </a:xfrm>
          <a:prstGeom prst="round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선사</a:t>
            </a:r>
          </a:p>
        </p:txBody>
      </p:sp>
      <p:sp>
        <p:nvSpPr>
          <p:cNvPr id="151" name="사각형: 둥근 모서리 150">
            <a:extLst>
              <a:ext uri="{FF2B5EF4-FFF2-40B4-BE49-F238E27FC236}">
                <a16:creationId xmlns:a16="http://schemas.microsoft.com/office/drawing/2014/main" id="{2C953505-826F-4F33-931B-607BBE4FC021}"/>
              </a:ext>
            </a:extLst>
          </p:cNvPr>
          <p:cNvSpPr/>
          <p:nvPr/>
        </p:nvSpPr>
        <p:spPr>
          <a:xfrm>
            <a:off x="804672" y="3825399"/>
            <a:ext cx="720000" cy="216000"/>
          </a:xfrm>
          <a:prstGeom prst="round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조선소</a:t>
            </a: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575E953C-0DDB-4CAD-945A-59EFEF854B6F}"/>
              </a:ext>
            </a:extLst>
          </p:cNvPr>
          <p:cNvSpPr/>
          <p:nvPr/>
        </p:nvSpPr>
        <p:spPr>
          <a:xfrm>
            <a:off x="804672" y="5557496"/>
            <a:ext cx="720000" cy="216000"/>
          </a:xfrm>
          <a:prstGeom prst="round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Broker</a:t>
            </a:r>
            <a:endParaRPr lang="ko-KR" altLang="en-US" sz="9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" name="사각형: 둥근 모서리 152">
            <a:extLst>
              <a:ext uri="{FF2B5EF4-FFF2-40B4-BE49-F238E27FC236}">
                <a16:creationId xmlns:a16="http://schemas.microsoft.com/office/drawing/2014/main" id="{07328ACD-B39F-4DB3-B617-E2FCA9A6DCC3}"/>
              </a:ext>
            </a:extLst>
          </p:cNvPr>
          <p:cNvSpPr/>
          <p:nvPr/>
        </p:nvSpPr>
        <p:spPr>
          <a:xfrm>
            <a:off x="2087997" y="5557496"/>
            <a:ext cx="720000" cy="216000"/>
          </a:xfrm>
          <a:prstGeom prst="round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용선주</a:t>
            </a:r>
          </a:p>
        </p:txBody>
      </p:sp>
      <p:sp>
        <p:nvSpPr>
          <p:cNvPr id="154" name="화살표: 오른쪽 153">
            <a:extLst>
              <a:ext uri="{FF2B5EF4-FFF2-40B4-BE49-F238E27FC236}">
                <a16:creationId xmlns:a16="http://schemas.microsoft.com/office/drawing/2014/main" id="{71BC1365-C38A-450B-9062-A9CD47347C3D}"/>
              </a:ext>
            </a:extLst>
          </p:cNvPr>
          <p:cNvSpPr/>
          <p:nvPr/>
        </p:nvSpPr>
        <p:spPr>
          <a:xfrm rot="5400000">
            <a:off x="888336" y="3462587"/>
            <a:ext cx="468000" cy="108000"/>
          </a:xfrm>
          <a:prstGeom prst="rightArrow">
            <a:avLst/>
          </a:prstGeom>
          <a:solidFill>
            <a:srgbClr val="470A6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화살표: 오른쪽 154">
            <a:extLst>
              <a:ext uri="{FF2B5EF4-FFF2-40B4-BE49-F238E27FC236}">
                <a16:creationId xmlns:a16="http://schemas.microsoft.com/office/drawing/2014/main" id="{AF6545F0-9795-439D-A61C-CF10C592884D}"/>
              </a:ext>
            </a:extLst>
          </p:cNvPr>
          <p:cNvSpPr/>
          <p:nvPr/>
        </p:nvSpPr>
        <p:spPr>
          <a:xfrm rot="16200000">
            <a:off x="1008072" y="3462587"/>
            <a:ext cx="468000" cy="108000"/>
          </a:xfrm>
          <a:prstGeom prst="rightArrow">
            <a:avLst/>
          </a:prstGeom>
          <a:solidFill>
            <a:srgbClr val="470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6" name="화살표: 위로 굽음 155">
            <a:extLst>
              <a:ext uri="{FF2B5EF4-FFF2-40B4-BE49-F238E27FC236}">
                <a16:creationId xmlns:a16="http://schemas.microsoft.com/office/drawing/2014/main" id="{C0048A7D-D935-49A2-AAE9-FB3793CA6D8C}"/>
              </a:ext>
            </a:extLst>
          </p:cNvPr>
          <p:cNvSpPr/>
          <p:nvPr/>
        </p:nvSpPr>
        <p:spPr>
          <a:xfrm rot="16200000" flipH="1">
            <a:off x="1674890" y="3200786"/>
            <a:ext cx="657623" cy="821230"/>
          </a:xfrm>
          <a:prstGeom prst="bentUpArrow">
            <a:avLst>
              <a:gd name="adj1" fmla="val 8644"/>
              <a:gd name="adj2" fmla="val 9550"/>
              <a:gd name="adj3" fmla="val 11359"/>
            </a:avLst>
          </a:prstGeom>
          <a:solidFill>
            <a:srgbClr val="470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7" name="화살표: 오른쪽 156">
            <a:extLst>
              <a:ext uri="{FF2B5EF4-FFF2-40B4-BE49-F238E27FC236}">
                <a16:creationId xmlns:a16="http://schemas.microsoft.com/office/drawing/2014/main" id="{128873DD-8DB7-4083-9E7D-BEA492D893C8}"/>
              </a:ext>
            </a:extLst>
          </p:cNvPr>
          <p:cNvSpPr/>
          <p:nvPr/>
        </p:nvSpPr>
        <p:spPr>
          <a:xfrm rot="10800000">
            <a:off x="1593085" y="3940208"/>
            <a:ext cx="432000" cy="108000"/>
          </a:xfrm>
          <a:prstGeom prst="rightArrow">
            <a:avLst/>
          </a:prstGeom>
          <a:solidFill>
            <a:srgbClr val="470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8" name="사각형: 둥근 모서리 157">
            <a:extLst>
              <a:ext uri="{FF2B5EF4-FFF2-40B4-BE49-F238E27FC236}">
                <a16:creationId xmlns:a16="http://schemas.microsoft.com/office/drawing/2014/main" id="{6AC2F5D4-8831-40C7-9992-23570D3AED35}"/>
              </a:ext>
            </a:extLst>
          </p:cNvPr>
          <p:cNvSpPr/>
          <p:nvPr/>
        </p:nvSpPr>
        <p:spPr>
          <a:xfrm>
            <a:off x="804672" y="4678814"/>
            <a:ext cx="2003325" cy="216000"/>
          </a:xfrm>
          <a:prstGeom prst="round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선사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63CD0457-BC2F-46C1-90AC-10C210BE3B9D}"/>
              </a:ext>
            </a:extLst>
          </p:cNvPr>
          <p:cNvSpPr txBox="1"/>
          <p:nvPr/>
        </p:nvSpPr>
        <p:spPr>
          <a:xfrm>
            <a:off x="1334316" y="2183436"/>
            <a:ext cx="1184455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① 신규계약의 체결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운임단가 및 조건 협의</a:t>
            </a: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F173ABC3-5977-4957-B15B-CAC3061FC33D}"/>
              </a:ext>
            </a:extLst>
          </p:cNvPr>
          <p:cNvSpPr txBox="1"/>
          <p:nvPr/>
        </p:nvSpPr>
        <p:spPr>
          <a:xfrm>
            <a:off x="461235" y="3382065"/>
            <a:ext cx="692133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② 조선사 견적서 검토 후 입찰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A6F90F64-7EDE-4E87-B342-0E010C898A11}"/>
              </a:ext>
            </a:extLst>
          </p:cNvPr>
          <p:cNvSpPr txBox="1"/>
          <p:nvPr/>
        </p:nvSpPr>
        <p:spPr>
          <a:xfrm>
            <a:off x="1223784" y="3259669"/>
            <a:ext cx="720000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⑥ 선박 인도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2597689E-E51A-4E38-B9D7-E7FF1DD098CF}"/>
              </a:ext>
            </a:extLst>
          </p:cNvPr>
          <p:cNvSpPr txBox="1"/>
          <p:nvPr/>
        </p:nvSpPr>
        <p:spPr>
          <a:xfrm>
            <a:off x="1476106" y="4062073"/>
            <a:ext cx="648000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⑤ </a:t>
            </a: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BBCHP </a:t>
            </a:r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자금 지급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571AAFF3-97A9-4DF3-8621-A69A57ABA787}"/>
              </a:ext>
            </a:extLst>
          </p:cNvPr>
          <p:cNvSpPr txBox="1"/>
          <p:nvPr/>
        </p:nvSpPr>
        <p:spPr>
          <a:xfrm>
            <a:off x="2473479" y="3432352"/>
            <a:ext cx="720000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③ 선박금융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체결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EDC00C07-BF26-4A40-994A-D78B540A1FAA}"/>
              </a:ext>
            </a:extLst>
          </p:cNvPr>
          <p:cNvSpPr txBox="1"/>
          <p:nvPr/>
        </p:nvSpPr>
        <p:spPr>
          <a:xfrm>
            <a:off x="1338296" y="3530348"/>
            <a:ext cx="1027059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④ 자기부담분 지급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 b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신조가의</a:t>
            </a:r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6~8%)</a:t>
            </a:r>
          </a:p>
        </p:txBody>
      </p:sp>
      <p:sp>
        <p:nvSpPr>
          <p:cNvPr id="165" name="화살표: 오른쪽 164">
            <a:extLst>
              <a:ext uri="{FF2B5EF4-FFF2-40B4-BE49-F238E27FC236}">
                <a16:creationId xmlns:a16="http://schemas.microsoft.com/office/drawing/2014/main" id="{DB5CB482-AE76-4703-8517-98FDC17B536D}"/>
              </a:ext>
            </a:extLst>
          </p:cNvPr>
          <p:cNvSpPr/>
          <p:nvPr/>
        </p:nvSpPr>
        <p:spPr>
          <a:xfrm rot="5400000">
            <a:off x="2280726" y="3462587"/>
            <a:ext cx="468000" cy="108000"/>
          </a:xfrm>
          <a:prstGeom prst="rightArrow">
            <a:avLst/>
          </a:prstGeom>
          <a:solidFill>
            <a:srgbClr val="470A6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5759E2C4-40DD-4D3F-9C7D-D54612C17E94}"/>
              </a:ext>
            </a:extLst>
          </p:cNvPr>
          <p:cNvSpPr/>
          <p:nvPr/>
        </p:nvSpPr>
        <p:spPr>
          <a:xfrm>
            <a:off x="2087997" y="3825399"/>
            <a:ext cx="720000" cy="216000"/>
          </a:xfrm>
          <a:prstGeom prst="roundRect">
            <a:avLst/>
          </a:prstGeom>
          <a:solidFill>
            <a:srgbClr val="00A3A1"/>
          </a:solidFill>
          <a:ln>
            <a:solidFill>
              <a:srgbClr val="00A3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SPC</a:t>
            </a:r>
            <a:endParaRPr lang="ko-KR" altLang="en-US" sz="9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화살표: 오른쪽 166">
            <a:extLst>
              <a:ext uri="{FF2B5EF4-FFF2-40B4-BE49-F238E27FC236}">
                <a16:creationId xmlns:a16="http://schemas.microsoft.com/office/drawing/2014/main" id="{037AAAEA-9088-497B-9CBA-07C43846D7D6}"/>
              </a:ext>
            </a:extLst>
          </p:cNvPr>
          <p:cNvSpPr/>
          <p:nvPr/>
        </p:nvSpPr>
        <p:spPr>
          <a:xfrm rot="5400000">
            <a:off x="884644" y="5173171"/>
            <a:ext cx="468000" cy="108000"/>
          </a:xfrm>
          <a:prstGeom prst="rightArrow">
            <a:avLst/>
          </a:prstGeom>
          <a:solidFill>
            <a:srgbClr val="470A6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8" name="화살표: 오른쪽 167">
            <a:extLst>
              <a:ext uri="{FF2B5EF4-FFF2-40B4-BE49-F238E27FC236}">
                <a16:creationId xmlns:a16="http://schemas.microsoft.com/office/drawing/2014/main" id="{EBEB6857-3FFE-44DF-A14C-6CE9AD71FFA5}"/>
              </a:ext>
            </a:extLst>
          </p:cNvPr>
          <p:cNvSpPr/>
          <p:nvPr/>
        </p:nvSpPr>
        <p:spPr>
          <a:xfrm rot="16200000">
            <a:off x="1004380" y="5173171"/>
            <a:ext cx="468000" cy="108000"/>
          </a:xfrm>
          <a:prstGeom prst="rightArrow">
            <a:avLst/>
          </a:prstGeom>
          <a:solidFill>
            <a:srgbClr val="470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9" name="화살표: 오른쪽 168">
            <a:extLst>
              <a:ext uri="{FF2B5EF4-FFF2-40B4-BE49-F238E27FC236}">
                <a16:creationId xmlns:a16="http://schemas.microsoft.com/office/drawing/2014/main" id="{46756256-B80C-4730-9EBD-B9EE83034512}"/>
              </a:ext>
            </a:extLst>
          </p:cNvPr>
          <p:cNvSpPr/>
          <p:nvPr/>
        </p:nvSpPr>
        <p:spPr>
          <a:xfrm rot="5400000">
            <a:off x="2165035" y="5173171"/>
            <a:ext cx="468000" cy="108000"/>
          </a:xfrm>
          <a:prstGeom prst="rightArrow">
            <a:avLst/>
          </a:prstGeom>
          <a:solidFill>
            <a:srgbClr val="470A68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0" name="화살표: 오른쪽 169">
            <a:extLst>
              <a:ext uri="{FF2B5EF4-FFF2-40B4-BE49-F238E27FC236}">
                <a16:creationId xmlns:a16="http://schemas.microsoft.com/office/drawing/2014/main" id="{1E298C72-1232-4758-8519-49E6D57DF3A1}"/>
              </a:ext>
            </a:extLst>
          </p:cNvPr>
          <p:cNvSpPr/>
          <p:nvPr/>
        </p:nvSpPr>
        <p:spPr>
          <a:xfrm rot="16200000">
            <a:off x="2284771" y="5173171"/>
            <a:ext cx="468000" cy="108000"/>
          </a:xfrm>
          <a:prstGeom prst="rightArrow">
            <a:avLst/>
          </a:prstGeom>
          <a:solidFill>
            <a:srgbClr val="470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1" name="화살표: 오른쪽 170">
            <a:extLst>
              <a:ext uri="{FF2B5EF4-FFF2-40B4-BE49-F238E27FC236}">
                <a16:creationId xmlns:a16="http://schemas.microsoft.com/office/drawing/2014/main" id="{1567216A-3BE3-49E5-AE1F-7BA324CC34D7}"/>
              </a:ext>
            </a:extLst>
          </p:cNvPr>
          <p:cNvSpPr/>
          <p:nvPr/>
        </p:nvSpPr>
        <p:spPr>
          <a:xfrm>
            <a:off x="1593085" y="5611496"/>
            <a:ext cx="432000" cy="108000"/>
          </a:xfrm>
          <a:prstGeom prst="rightArrow">
            <a:avLst/>
          </a:prstGeom>
          <a:solidFill>
            <a:srgbClr val="470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8B78781A-D351-4BA0-AE31-FF3AF8A85B97}"/>
              </a:ext>
            </a:extLst>
          </p:cNvPr>
          <p:cNvSpPr txBox="1"/>
          <p:nvPr/>
        </p:nvSpPr>
        <p:spPr>
          <a:xfrm>
            <a:off x="461235" y="5048228"/>
            <a:ext cx="692133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② 용선주 섭외 요청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927E072-23D8-4FF9-9EE8-D9C62914D6D1}"/>
              </a:ext>
            </a:extLst>
          </p:cNvPr>
          <p:cNvSpPr txBox="1"/>
          <p:nvPr/>
        </p:nvSpPr>
        <p:spPr>
          <a:xfrm>
            <a:off x="1184379" y="5048228"/>
            <a:ext cx="692133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④ 용선주 </a:t>
            </a: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Arrange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54809C29-C5F8-4856-ACA8-C54172F610B4}"/>
              </a:ext>
            </a:extLst>
          </p:cNvPr>
          <p:cNvSpPr txBox="1"/>
          <p:nvPr/>
        </p:nvSpPr>
        <p:spPr>
          <a:xfrm>
            <a:off x="2489884" y="5048228"/>
            <a:ext cx="692133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⑤ 용선계약 체결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CE1937A2-C1CC-4E01-B117-BDC0F3DFDEBA}"/>
              </a:ext>
            </a:extLst>
          </p:cNvPr>
          <p:cNvSpPr txBox="1"/>
          <p:nvPr/>
        </p:nvSpPr>
        <p:spPr>
          <a:xfrm>
            <a:off x="1476106" y="5722170"/>
            <a:ext cx="648000" cy="288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ctr"/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③ 용선주 섭외</a:t>
            </a:r>
            <a:endParaRPr lang="en-US" altLang="ko-KR" sz="8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6" name="직선 연결선 175">
            <a:extLst>
              <a:ext uri="{FF2B5EF4-FFF2-40B4-BE49-F238E27FC236}">
                <a16:creationId xmlns:a16="http://schemas.microsoft.com/office/drawing/2014/main" id="{61D38EE0-8A48-4E30-8B7D-7A63487B95DC}"/>
              </a:ext>
            </a:extLst>
          </p:cNvPr>
          <p:cNvCxnSpPr/>
          <p:nvPr/>
        </p:nvCxnSpPr>
        <p:spPr>
          <a:xfrm>
            <a:off x="557694" y="2693416"/>
            <a:ext cx="2556000" cy="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직선 연결선 176">
            <a:extLst>
              <a:ext uri="{FF2B5EF4-FFF2-40B4-BE49-F238E27FC236}">
                <a16:creationId xmlns:a16="http://schemas.microsoft.com/office/drawing/2014/main" id="{9C0492CF-BE7B-4427-A6BD-A5E5D5AAEF82}"/>
              </a:ext>
            </a:extLst>
          </p:cNvPr>
          <p:cNvCxnSpPr/>
          <p:nvPr/>
        </p:nvCxnSpPr>
        <p:spPr>
          <a:xfrm>
            <a:off x="557694" y="4392676"/>
            <a:ext cx="2556000" cy="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975A00CB-F416-4726-B6EE-00A84FBFEC66}"/>
              </a:ext>
            </a:extLst>
          </p:cNvPr>
          <p:cNvSpPr txBox="1"/>
          <p:nvPr/>
        </p:nvSpPr>
        <p:spPr>
          <a:xfrm>
            <a:off x="503997" y="1924848"/>
            <a:ext cx="936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ko-KR" altLang="en-US" sz="800" b="1">
                <a:solidFill>
                  <a:schemeClr val="tx2"/>
                </a:solidFill>
              </a:rPr>
              <a:t>계약체결</a:t>
            </a:r>
            <a:endParaRPr lang="en-US" altLang="ko-KR" sz="800" b="1">
              <a:solidFill>
                <a:schemeClr val="tx2"/>
              </a:solidFill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8D4FB987-32F4-4C3D-98F6-04DBA4E23DB4}"/>
              </a:ext>
            </a:extLst>
          </p:cNvPr>
          <p:cNvSpPr txBox="1"/>
          <p:nvPr/>
        </p:nvSpPr>
        <p:spPr>
          <a:xfrm>
            <a:off x="503997" y="2746815"/>
            <a:ext cx="936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</a:t>
            </a:r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선박건조</a:t>
            </a: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사선</a:t>
            </a: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BAE61C77-D099-490D-8DE5-2A9F2E576ED9}"/>
              </a:ext>
            </a:extLst>
          </p:cNvPr>
          <p:cNvSpPr txBox="1"/>
          <p:nvPr/>
        </p:nvSpPr>
        <p:spPr>
          <a:xfrm>
            <a:off x="503997" y="4449266"/>
            <a:ext cx="936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</a:t>
            </a:r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선박조달</a:t>
            </a: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용선</a:t>
            </a:r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81" name="Segnaposto testo 7">
            <a:extLst>
              <a:ext uri="{FF2B5EF4-FFF2-40B4-BE49-F238E27FC236}">
                <a16:creationId xmlns:a16="http://schemas.microsoft.com/office/drawing/2014/main" id="{2921C235-1B13-46C0-BD86-9B98C2A99625}"/>
              </a:ext>
            </a:extLst>
          </p:cNvPr>
          <p:cNvSpPr txBox="1">
            <a:spLocks/>
          </p:cNvSpPr>
          <p:nvPr/>
        </p:nvSpPr>
        <p:spPr bwMode="gray">
          <a:xfrm>
            <a:off x="3177269" y="1878060"/>
            <a:ext cx="4093201" cy="414474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cs typeface="Andalus" panose="02020603050405020304" pitchFamily="18" charset="-78"/>
              </a:rPr>
              <a:t>  </a:t>
            </a: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cs typeface="Andalus" panose="02020603050405020304" pitchFamily="18" charset="-78"/>
              </a:rPr>
              <a:t>  </a:t>
            </a: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>
              <a:cs typeface="Andalus" panose="02020603050405020304" pitchFamily="18" charset="-78"/>
            </a:endParaRPr>
          </a:p>
        </p:txBody>
      </p:sp>
      <p:sp>
        <p:nvSpPr>
          <p:cNvPr id="182" name="Segnaposto testo 7">
            <a:extLst>
              <a:ext uri="{FF2B5EF4-FFF2-40B4-BE49-F238E27FC236}">
                <a16:creationId xmlns:a16="http://schemas.microsoft.com/office/drawing/2014/main" id="{F4E4FE85-45DD-42AF-91AF-3CF94DDCD7D5}"/>
              </a:ext>
            </a:extLst>
          </p:cNvPr>
          <p:cNvSpPr txBox="1">
            <a:spLocks/>
          </p:cNvSpPr>
          <p:nvPr/>
        </p:nvSpPr>
        <p:spPr bwMode="gray">
          <a:xfrm>
            <a:off x="7322820" y="1878060"/>
            <a:ext cx="2093144" cy="414474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 vert="horz" lIns="108000" tIns="108000" rIns="108000" bIns="108000" rtlCol="0">
            <a:noAutofit/>
          </a:bodyPr>
          <a:lstStyle/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cs typeface="Andalus" panose="02020603050405020304" pitchFamily="18" charset="-78"/>
              </a:rPr>
              <a:t>  </a:t>
            </a: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r>
              <a:rPr lang="en-US" altLang="ko-KR" sz="900" b="1">
                <a:solidFill>
                  <a:srgbClr val="00338D"/>
                </a:solidFill>
                <a:cs typeface="Andalus" panose="02020603050405020304" pitchFamily="18" charset="-78"/>
              </a:rPr>
              <a:t>  </a:t>
            </a: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 b="1">
              <a:solidFill>
                <a:srgbClr val="00338D"/>
              </a:solidFill>
              <a:cs typeface="Andalus" panose="02020603050405020304" pitchFamily="18" charset="-78"/>
            </a:endParaRPr>
          </a:p>
          <a:p>
            <a:pPr marL="0" lvl="2">
              <a:lnSpc>
                <a:spcPts val="1200"/>
              </a:lnSpc>
              <a:spcBef>
                <a:spcPts val="400"/>
              </a:spcBef>
              <a:buClr>
                <a:srgbClr val="00338D"/>
              </a:buClr>
              <a:defRPr/>
            </a:pPr>
            <a:endParaRPr lang="en-US" altLang="ko-KR" sz="900">
              <a:cs typeface="Andalus" panose="02020603050405020304" pitchFamily="18" charset="-78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D056803-C752-4946-97D7-C74130B427A9}"/>
              </a:ext>
            </a:extLst>
          </p:cNvPr>
          <p:cNvSpPr txBox="1"/>
          <p:nvPr/>
        </p:nvSpPr>
        <p:spPr>
          <a:xfrm>
            <a:off x="7365519" y="1924848"/>
            <a:ext cx="936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ko-KR" altLang="en-US" sz="800" b="1">
                <a:solidFill>
                  <a:schemeClr val="tx2"/>
                </a:solidFill>
              </a:rPr>
              <a:t>계약종료</a:t>
            </a:r>
            <a:r>
              <a:rPr lang="en-US" altLang="ko-KR" sz="800" b="1">
                <a:solidFill>
                  <a:schemeClr val="tx2"/>
                </a:solidFill>
              </a:rPr>
              <a:t>(</a:t>
            </a:r>
            <a:r>
              <a:rPr lang="ko-KR" altLang="en-US" sz="800" b="1">
                <a:solidFill>
                  <a:schemeClr val="tx2"/>
                </a:solidFill>
              </a:rPr>
              <a:t>사선</a:t>
            </a:r>
            <a:r>
              <a:rPr lang="en-US" altLang="ko-KR" sz="800" b="1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184" name="사각형: 둥근 모서리 183">
            <a:extLst>
              <a:ext uri="{FF2B5EF4-FFF2-40B4-BE49-F238E27FC236}">
                <a16:creationId xmlns:a16="http://schemas.microsoft.com/office/drawing/2014/main" id="{FAC92588-7E56-44CF-BA4F-2ADC749BAD59}"/>
              </a:ext>
            </a:extLst>
          </p:cNvPr>
          <p:cNvSpPr/>
          <p:nvPr/>
        </p:nvSpPr>
        <p:spPr>
          <a:xfrm>
            <a:off x="7492839" y="2212848"/>
            <a:ext cx="864000" cy="288000"/>
          </a:xfrm>
          <a:prstGeom prst="roundRect">
            <a:avLst/>
          </a:prstGeom>
          <a:solidFill>
            <a:srgbClr val="470A68"/>
          </a:solidFill>
          <a:ln>
            <a:solidFill>
              <a:srgbClr val="470A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b="1">
                <a:solidFill>
                  <a:schemeClr val="bg1"/>
                </a:solidFill>
              </a:rPr>
              <a:t>계약기간종료일 도래</a:t>
            </a:r>
          </a:p>
        </p:txBody>
      </p:sp>
      <p:sp>
        <p:nvSpPr>
          <p:cNvPr id="185" name="순서도: 판단 184">
            <a:extLst>
              <a:ext uri="{FF2B5EF4-FFF2-40B4-BE49-F238E27FC236}">
                <a16:creationId xmlns:a16="http://schemas.microsoft.com/office/drawing/2014/main" id="{2661ACAC-1D4D-4502-A869-5C0FB8E1D7C6}"/>
              </a:ext>
            </a:extLst>
          </p:cNvPr>
          <p:cNvSpPr/>
          <p:nvPr/>
        </p:nvSpPr>
        <p:spPr>
          <a:xfrm>
            <a:off x="7402839" y="2941010"/>
            <a:ext cx="1044000" cy="432000"/>
          </a:xfrm>
          <a:prstGeom prst="flowChartDecision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계약연장</a:t>
            </a: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ko-KR" altLang="en-US" sz="8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6" name="순서도: 판단 185">
            <a:extLst>
              <a:ext uri="{FF2B5EF4-FFF2-40B4-BE49-F238E27FC236}">
                <a16:creationId xmlns:a16="http://schemas.microsoft.com/office/drawing/2014/main" id="{99458505-8970-4B9D-979A-C51775F79411}"/>
              </a:ext>
            </a:extLst>
          </p:cNvPr>
          <p:cNvSpPr/>
          <p:nvPr/>
        </p:nvSpPr>
        <p:spPr>
          <a:xfrm>
            <a:off x="7402839" y="3813172"/>
            <a:ext cx="1044000" cy="432000"/>
          </a:xfrm>
          <a:prstGeom prst="flowChartDecision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용선사가 존재</a:t>
            </a: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ko-KR" altLang="en-US" sz="8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7" name="순서도: 판단 186">
            <a:extLst>
              <a:ext uri="{FF2B5EF4-FFF2-40B4-BE49-F238E27FC236}">
                <a16:creationId xmlns:a16="http://schemas.microsoft.com/office/drawing/2014/main" id="{4CDF2D4E-4982-4D08-B2FF-6FAA2A288C16}"/>
              </a:ext>
            </a:extLst>
          </p:cNvPr>
          <p:cNvSpPr/>
          <p:nvPr/>
        </p:nvSpPr>
        <p:spPr>
          <a:xfrm>
            <a:off x="7402839" y="4685334"/>
            <a:ext cx="1044000" cy="432000"/>
          </a:xfrm>
          <a:prstGeom prst="flowChartDecision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수익성비중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폐선</a:t>
            </a:r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처분</a:t>
            </a:r>
          </a:p>
        </p:txBody>
      </p:sp>
      <p:sp>
        <p:nvSpPr>
          <p:cNvPr id="188" name="사각형: 둥근 모서리 187">
            <a:extLst>
              <a:ext uri="{FF2B5EF4-FFF2-40B4-BE49-F238E27FC236}">
                <a16:creationId xmlns:a16="http://schemas.microsoft.com/office/drawing/2014/main" id="{5670D09A-F7D7-4499-A8FA-75F8728D4926}"/>
              </a:ext>
            </a:extLst>
          </p:cNvPr>
          <p:cNvSpPr/>
          <p:nvPr/>
        </p:nvSpPr>
        <p:spPr>
          <a:xfrm>
            <a:off x="7492839" y="5557496"/>
            <a:ext cx="864000" cy="288000"/>
          </a:xfrm>
          <a:prstGeom prst="roundRect">
            <a:avLst/>
          </a:prstGeom>
          <a:solidFill>
            <a:srgbClr val="470A68"/>
          </a:solidFill>
          <a:ln>
            <a:solidFill>
              <a:srgbClr val="470A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폐선결정</a:t>
            </a:r>
          </a:p>
        </p:txBody>
      </p: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BE1C9392-98A3-4C24-8F9B-017C33EB75FD}"/>
              </a:ext>
            </a:extLst>
          </p:cNvPr>
          <p:cNvSpPr/>
          <p:nvPr/>
        </p:nvSpPr>
        <p:spPr>
          <a:xfrm>
            <a:off x="8673024" y="2966929"/>
            <a:ext cx="684000" cy="380161"/>
          </a:xfrm>
          <a:prstGeom prst="rect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계약조건 합의</a:t>
            </a:r>
          </a:p>
        </p:txBody>
      </p:sp>
      <p:sp>
        <p:nvSpPr>
          <p:cNvPr id="190" name="직사각형 189">
            <a:extLst>
              <a:ext uri="{FF2B5EF4-FFF2-40B4-BE49-F238E27FC236}">
                <a16:creationId xmlns:a16="http://schemas.microsoft.com/office/drawing/2014/main" id="{F146DE0E-B604-436A-BB8C-F05823549DFD}"/>
              </a:ext>
            </a:extLst>
          </p:cNvPr>
          <p:cNvSpPr/>
          <p:nvPr/>
        </p:nvSpPr>
        <p:spPr>
          <a:xfrm>
            <a:off x="8673024" y="3839091"/>
            <a:ext cx="684000" cy="380161"/>
          </a:xfrm>
          <a:prstGeom prst="rect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대선수익성 검토 후 대선결정</a:t>
            </a:r>
          </a:p>
        </p:txBody>
      </p:sp>
      <p:sp>
        <p:nvSpPr>
          <p:cNvPr id="191" name="직사각형 190">
            <a:extLst>
              <a:ext uri="{FF2B5EF4-FFF2-40B4-BE49-F238E27FC236}">
                <a16:creationId xmlns:a16="http://schemas.microsoft.com/office/drawing/2014/main" id="{9765A879-CE0E-4340-84CA-2CD09BAF903E}"/>
              </a:ext>
            </a:extLst>
          </p:cNvPr>
          <p:cNvSpPr/>
          <p:nvPr/>
        </p:nvSpPr>
        <p:spPr>
          <a:xfrm>
            <a:off x="8673024" y="4711253"/>
            <a:ext cx="684000" cy="380161"/>
          </a:xfrm>
          <a:prstGeom prst="rect">
            <a:avLst/>
          </a:prstGeom>
          <a:solidFill>
            <a:srgbClr val="6D2077"/>
          </a:solidFill>
          <a:ln>
            <a:solidFill>
              <a:srgbClr val="6D20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ko-KR" altLang="en-US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매각</a:t>
            </a:r>
            <a:endParaRPr lang="en-US" altLang="ko-KR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Arrange</a:t>
            </a:r>
            <a:endParaRPr lang="ko-KR" altLang="en-US" sz="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0001D805-6A15-4633-8E1F-42D2E7C600BD}"/>
              </a:ext>
            </a:extLst>
          </p:cNvPr>
          <p:cNvSpPr txBox="1"/>
          <p:nvPr/>
        </p:nvSpPr>
        <p:spPr>
          <a:xfrm>
            <a:off x="7365518" y="2852206"/>
            <a:ext cx="530699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5E691EAA-3164-4720-9259-3DFBD55570D7}"/>
              </a:ext>
            </a:extLst>
          </p:cNvPr>
          <p:cNvSpPr txBox="1"/>
          <p:nvPr/>
        </p:nvSpPr>
        <p:spPr>
          <a:xfrm>
            <a:off x="7365519" y="3707868"/>
            <a:ext cx="468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Broker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86CB3E5D-3441-4D11-8346-9F1C21FC5D1D}"/>
              </a:ext>
            </a:extLst>
          </p:cNvPr>
          <p:cNvSpPr txBox="1"/>
          <p:nvPr/>
        </p:nvSpPr>
        <p:spPr>
          <a:xfrm>
            <a:off x="8673024" y="4541334"/>
            <a:ext cx="468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Broker</a:t>
            </a:r>
          </a:p>
        </p:txBody>
      </p:sp>
      <p:cxnSp>
        <p:nvCxnSpPr>
          <p:cNvPr id="195" name="직선 화살표 연결선 194">
            <a:extLst>
              <a:ext uri="{FF2B5EF4-FFF2-40B4-BE49-F238E27FC236}">
                <a16:creationId xmlns:a16="http://schemas.microsoft.com/office/drawing/2014/main" id="{B271DFCC-9B89-4880-A456-708B3693F099}"/>
              </a:ext>
            </a:extLst>
          </p:cNvPr>
          <p:cNvCxnSpPr>
            <a:cxnSpLocks/>
            <a:stCxn id="184" idx="2"/>
            <a:endCxn id="185" idx="0"/>
          </p:cNvCxnSpPr>
          <p:nvPr/>
        </p:nvCxnSpPr>
        <p:spPr>
          <a:xfrm>
            <a:off x="7924839" y="2500848"/>
            <a:ext cx="0" cy="440162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직선 화살표 연결선 195">
            <a:extLst>
              <a:ext uri="{FF2B5EF4-FFF2-40B4-BE49-F238E27FC236}">
                <a16:creationId xmlns:a16="http://schemas.microsoft.com/office/drawing/2014/main" id="{7C1AF3AF-173B-4E1F-93D2-6C7BE6102F37}"/>
              </a:ext>
            </a:extLst>
          </p:cNvPr>
          <p:cNvCxnSpPr>
            <a:cxnSpLocks/>
            <a:stCxn id="185" idx="3"/>
            <a:endCxn id="189" idx="1"/>
          </p:cNvCxnSpPr>
          <p:nvPr/>
        </p:nvCxnSpPr>
        <p:spPr>
          <a:xfrm>
            <a:off x="8446839" y="3157010"/>
            <a:ext cx="226185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화살표 연결선 196">
            <a:extLst>
              <a:ext uri="{FF2B5EF4-FFF2-40B4-BE49-F238E27FC236}">
                <a16:creationId xmlns:a16="http://schemas.microsoft.com/office/drawing/2014/main" id="{4731E9B7-5DED-45EE-A715-1D8B7BF61FDB}"/>
              </a:ext>
            </a:extLst>
          </p:cNvPr>
          <p:cNvCxnSpPr>
            <a:cxnSpLocks/>
            <a:stCxn id="186" idx="3"/>
            <a:endCxn id="190" idx="1"/>
          </p:cNvCxnSpPr>
          <p:nvPr/>
        </p:nvCxnSpPr>
        <p:spPr>
          <a:xfrm>
            <a:off x="8446839" y="4029172"/>
            <a:ext cx="226185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직선 화살표 연결선 197">
            <a:extLst>
              <a:ext uri="{FF2B5EF4-FFF2-40B4-BE49-F238E27FC236}">
                <a16:creationId xmlns:a16="http://schemas.microsoft.com/office/drawing/2014/main" id="{F8EA7CB0-B28A-4913-9AE6-4FFA88B2ECF9}"/>
              </a:ext>
            </a:extLst>
          </p:cNvPr>
          <p:cNvCxnSpPr>
            <a:cxnSpLocks/>
            <a:stCxn id="187" idx="3"/>
            <a:endCxn id="191" idx="1"/>
          </p:cNvCxnSpPr>
          <p:nvPr/>
        </p:nvCxnSpPr>
        <p:spPr>
          <a:xfrm>
            <a:off x="8446839" y="4901334"/>
            <a:ext cx="226185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직선 화살표 연결선 198">
            <a:extLst>
              <a:ext uri="{FF2B5EF4-FFF2-40B4-BE49-F238E27FC236}">
                <a16:creationId xmlns:a16="http://schemas.microsoft.com/office/drawing/2014/main" id="{21005AD3-B5F0-46A5-AF31-9CB33ACB9E76}"/>
              </a:ext>
            </a:extLst>
          </p:cNvPr>
          <p:cNvCxnSpPr>
            <a:cxnSpLocks/>
            <a:stCxn id="185" idx="2"/>
            <a:endCxn id="186" idx="0"/>
          </p:cNvCxnSpPr>
          <p:nvPr/>
        </p:nvCxnSpPr>
        <p:spPr>
          <a:xfrm>
            <a:off x="7924839" y="3373010"/>
            <a:ext cx="0" cy="440162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화살표 연결선 199">
            <a:extLst>
              <a:ext uri="{FF2B5EF4-FFF2-40B4-BE49-F238E27FC236}">
                <a16:creationId xmlns:a16="http://schemas.microsoft.com/office/drawing/2014/main" id="{9FF563D5-A42C-4E70-8AE3-0762C647A812}"/>
              </a:ext>
            </a:extLst>
          </p:cNvPr>
          <p:cNvCxnSpPr>
            <a:cxnSpLocks/>
            <a:stCxn id="186" idx="2"/>
            <a:endCxn id="187" idx="0"/>
          </p:cNvCxnSpPr>
          <p:nvPr/>
        </p:nvCxnSpPr>
        <p:spPr>
          <a:xfrm>
            <a:off x="7924839" y="4245172"/>
            <a:ext cx="0" cy="440162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직선 화살표 연결선 200">
            <a:extLst>
              <a:ext uri="{FF2B5EF4-FFF2-40B4-BE49-F238E27FC236}">
                <a16:creationId xmlns:a16="http://schemas.microsoft.com/office/drawing/2014/main" id="{369BA964-3E16-41B1-A623-C4EB3E0450E9}"/>
              </a:ext>
            </a:extLst>
          </p:cNvPr>
          <p:cNvCxnSpPr>
            <a:cxnSpLocks/>
            <a:stCxn id="187" idx="2"/>
            <a:endCxn id="188" idx="0"/>
          </p:cNvCxnSpPr>
          <p:nvPr/>
        </p:nvCxnSpPr>
        <p:spPr>
          <a:xfrm>
            <a:off x="7924839" y="5117334"/>
            <a:ext cx="0" cy="440162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연결선: 꺾임 201">
            <a:extLst>
              <a:ext uri="{FF2B5EF4-FFF2-40B4-BE49-F238E27FC236}">
                <a16:creationId xmlns:a16="http://schemas.microsoft.com/office/drawing/2014/main" id="{6A252F68-EF5E-46E6-AABB-3E06204AA29D}"/>
              </a:ext>
            </a:extLst>
          </p:cNvPr>
          <p:cNvCxnSpPr>
            <a:cxnSpLocks/>
            <a:stCxn id="191" idx="2"/>
            <a:endCxn id="188" idx="3"/>
          </p:cNvCxnSpPr>
          <p:nvPr/>
        </p:nvCxnSpPr>
        <p:spPr>
          <a:xfrm rot="5400000">
            <a:off x="8380891" y="5067363"/>
            <a:ext cx="610082" cy="658185"/>
          </a:xfrm>
          <a:prstGeom prst="bentConnector2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id="{012E1D4C-0B70-4316-B62B-0EA37FD7573F}"/>
              </a:ext>
            </a:extLst>
          </p:cNvPr>
          <p:cNvSpPr txBox="1"/>
          <p:nvPr/>
        </p:nvSpPr>
        <p:spPr>
          <a:xfrm>
            <a:off x="8415190" y="2983600"/>
            <a:ext cx="468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9B6573FA-3B34-4AAF-BD58-6655D9768DEC}"/>
              </a:ext>
            </a:extLst>
          </p:cNvPr>
          <p:cNvSpPr txBox="1"/>
          <p:nvPr/>
        </p:nvSpPr>
        <p:spPr>
          <a:xfrm>
            <a:off x="8415190" y="3850208"/>
            <a:ext cx="468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37DAC37E-083D-4F95-AE14-4B78D999252E}"/>
              </a:ext>
            </a:extLst>
          </p:cNvPr>
          <p:cNvSpPr txBox="1"/>
          <p:nvPr/>
        </p:nvSpPr>
        <p:spPr>
          <a:xfrm>
            <a:off x="8415190" y="4719501"/>
            <a:ext cx="468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8E8F7B3-EDCB-4D53-9539-1807968A97B4}"/>
              </a:ext>
            </a:extLst>
          </p:cNvPr>
          <p:cNvSpPr txBox="1"/>
          <p:nvPr/>
        </p:nvSpPr>
        <p:spPr>
          <a:xfrm>
            <a:off x="7924839" y="3426452"/>
            <a:ext cx="468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38004B96-35C6-4A1C-8A09-3F037029F37E}"/>
              </a:ext>
            </a:extLst>
          </p:cNvPr>
          <p:cNvSpPr txBox="1"/>
          <p:nvPr/>
        </p:nvSpPr>
        <p:spPr>
          <a:xfrm>
            <a:off x="7924839" y="4302195"/>
            <a:ext cx="468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698E9540-D1C1-4C1A-95E9-0038F6C6F6C7}"/>
              </a:ext>
            </a:extLst>
          </p:cNvPr>
          <p:cNvSpPr txBox="1"/>
          <p:nvPr/>
        </p:nvSpPr>
        <p:spPr>
          <a:xfrm>
            <a:off x="7924839" y="5172668"/>
            <a:ext cx="468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AEEFAD3E-0D16-474A-B2E5-13B0D7B67C2C}"/>
              </a:ext>
            </a:extLst>
          </p:cNvPr>
          <p:cNvSpPr txBox="1"/>
          <p:nvPr/>
        </p:nvSpPr>
        <p:spPr>
          <a:xfrm>
            <a:off x="8494676" y="5539496"/>
            <a:ext cx="468000" cy="144000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</a:p>
        </p:txBody>
      </p:sp>
      <p:graphicFrame>
        <p:nvGraphicFramePr>
          <p:cNvPr id="211" name="표 210">
            <a:extLst>
              <a:ext uri="{FF2B5EF4-FFF2-40B4-BE49-F238E27FC236}">
                <a16:creationId xmlns:a16="http://schemas.microsoft.com/office/drawing/2014/main" id="{E51E7260-7875-4044-9C92-3A9168D52C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3550321"/>
              </p:ext>
            </p:extLst>
          </p:nvPr>
        </p:nvGraphicFramePr>
        <p:xfrm>
          <a:off x="3243568" y="1956093"/>
          <a:ext cx="3956988" cy="2514564"/>
        </p:xfrm>
        <a:graphic>
          <a:graphicData uri="http://schemas.openxmlformats.org/drawingml/2006/table">
            <a:tbl>
              <a:tblPr/>
              <a:tblGrid>
                <a:gridCol w="893038">
                  <a:extLst>
                    <a:ext uri="{9D8B030D-6E8A-4147-A177-3AD203B41FA5}">
                      <a16:colId xmlns:a16="http://schemas.microsoft.com/office/drawing/2014/main" val="97921328"/>
                    </a:ext>
                  </a:extLst>
                </a:gridCol>
                <a:gridCol w="472566">
                  <a:extLst>
                    <a:ext uri="{9D8B030D-6E8A-4147-A177-3AD203B41FA5}">
                      <a16:colId xmlns:a16="http://schemas.microsoft.com/office/drawing/2014/main" val="3765754706"/>
                    </a:ext>
                  </a:extLst>
                </a:gridCol>
                <a:gridCol w="409309">
                  <a:extLst>
                    <a:ext uri="{9D8B030D-6E8A-4147-A177-3AD203B41FA5}">
                      <a16:colId xmlns:a16="http://schemas.microsoft.com/office/drawing/2014/main" val="3705465590"/>
                    </a:ext>
                  </a:extLst>
                </a:gridCol>
                <a:gridCol w="595358">
                  <a:extLst>
                    <a:ext uri="{9D8B030D-6E8A-4147-A177-3AD203B41FA5}">
                      <a16:colId xmlns:a16="http://schemas.microsoft.com/office/drawing/2014/main" val="2548058384"/>
                    </a:ext>
                  </a:extLst>
                </a:gridCol>
                <a:gridCol w="818618">
                  <a:extLst>
                    <a:ext uri="{9D8B030D-6E8A-4147-A177-3AD203B41FA5}">
                      <a16:colId xmlns:a16="http://schemas.microsoft.com/office/drawing/2014/main" val="565935051"/>
                    </a:ext>
                  </a:extLst>
                </a:gridCol>
                <a:gridCol w="396000">
                  <a:extLst>
                    <a:ext uri="{9D8B030D-6E8A-4147-A177-3AD203B41FA5}">
                      <a16:colId xmlns:a16="http://schemas.microsoft.com/office/drawing/2014/main" val="2283297897"/>
                    </a:ext>
                  </a:extLst>
                </a:gridCol>
                <a:gridCol w="372099">
                  <a:extLst>
                    <a:ext uri="{9D8B030D-6E8A-4147-A177-3AD203B41FA5}">
                      <a16:colId xmlns:a16="http://schemas.microsoft.com/office/drawing/2014/main" val="4015995658"/>
                    </a:ext>
                  </a:extLst>
                </a:gridCol>
              </a:tblGrid>
              <a:tr h="19365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Vessel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Shipper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계약</a:t>
                      </a: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방식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잔존기간</a:t>
                      </a:r>
                      <a:r>
                        <a:rPr lang="en-US" altLang="ko-KR" sz="800" b="1" i="0" u="none" strike="noStrike" baseline="300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ko-KR" altLang="en-US" sz="800" b="1" i="0" u="none" strike="noStrike" baseline="300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비용보전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청구</a:t>
                      </a: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시기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정산시기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20437"/>
                  </a:ext>
                </a:extLst>
              </a:tr>
              <a:tr h="189227">
                <a:tc rowSpan="2"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자동연장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6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발생비용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실비정산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항차별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0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0841978"/>
                  </a:ext>
                </a:extLst>
              </a:tr>
              <a:tr h="1892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6360844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3.3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53956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3.3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67020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3.3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52063565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3.3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endParaRPr lang="ko-KR" altLang="en-US" sz="800" b="0" i="0" u="none" strike="noStrike" baseline="3000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56433142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15.7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6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운항비 실비정산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,</a:t>
                      </a:r>
                    </a:p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선박경비는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운항선사비용 및 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 Hire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에 포함하여 수령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9594899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15.8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0788633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(*4)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6.0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7898129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(*5)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자동연장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ko-KR" alt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1655032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 Sovereign</a:t>
                      </a:r>
                      <a:r>
                        <a:rPr lang="en-US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(*6)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자동연장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ko-KR" alt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lang="ko-KR" altLang="en-US"/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  <a:endParaRPr lang="ko-KR" altLang="en-US"/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279323"/>
                  </a:ext>
                </a:extLst>
              </a:tr>
              <a:tr h="18922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 Pyeongtaek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(*7)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자동연장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  <a:endParaRPr lang="ko-KR" alt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129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C13E62B-1D61-4246-84A0-2047E4F47469}"/>
              </a:ext>
            </a:extLst>
          </p:cNvPr>
          <p:cNvSpPr txBox="1"/>
          <p:nvPr/>
        </p:nvSpPr>
        <p:spPr>
          <a:xfrm>
            <a:off x="3243568" y="4518103"/>
            <a:ext cx="3960000" cy="143630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54610" tIns="54610" rIns="54610" bIns="54610" rtlCol="0">
            <a:noAutofit/>
          </a:bodyPr>
          <a:lstStyle/>
          <a:p>
            <a:pPr marL="324000" indent="-773882" algn="just" defTabSz="919163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(*1) 2022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6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월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30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일 기준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  <a:p>
            <a:pPr marL="324000" indent="-773882" algn="just" defTabSz="919163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(*2)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최초 계약 종료 이후 자동 연장 조건에 의하여 매년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1</a:t>
            </a:r>
            <a:r>
              <a:rPr lang="ko-KR" altLang="en-US" sz="700" i="1" err="1">
                <a:solidFill>
                  <a:srgbClr val="002997"/>
                </a:solidFill>
                <a:latin typeface="+mn-ea"/>
                <a:cs typeface="Arial" pitchFamily="34" charset="0"/>
              </a:rPr>
              <a:t>년씩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연장 중에 있음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  <a:p>
            <a:pPr marL="180975" indent="-180975" algn="just" defTabSz="919163" eaLnBrk="0" hangingPunct="0"/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(*3)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최초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COA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계약 종료일은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2020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7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월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30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일이며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수송변경합의서를 통해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2024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12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월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31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일까지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1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년 단위로 계약기간을 연장하기로 합의함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  <a:p>
            <a:pPr marL="324000" indent="-773882" algn="just" defTabSz="919163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(*4)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운임은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USD 775,000 / month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이며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화주가 연료비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  <a:r>
              <a:rPr lang="ko-KR" altLang="en-US" sz="700" i="1" err="1">
                <a:solidFill>
                  <a:srgbClr val="002997"/>
                </a:solidFill>
                <a:latin typeface="+mn-ea"/>
                <a:cs typeface="Arial" pitchFamily="34" charset="0"/>
              </a:rPr>
              <a:t>항비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선적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/</a:t>
            </a:r>
            <a:r>
              <a:rPr lang="ko-KR" altLang="en-US" sz="700" i="1" err="1">
                <a:solidFill>
                  <a:srgbClr val="002997"/>
                </a:solidFill>
                <a:latin typeface="+mn-ea"/>
                <a:cs typeface="Arial" pitchFamily="34" charset="0"/>
              </a:rPr>
              <a:t>양하비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지급수수료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</a:p>
          <a:p>
            <a:pPr marL="324000" indent="-773882" algn="just" defTabSz="919163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    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에이전시비용 등을 부담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  <a:p>
            <a:pPr marL="324000" indent="-773882" algn="just" defTabSz="919163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(*5)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기존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COA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계약에서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2021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4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월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T/C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로 변경되었으며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운임은 최초 </a:t>
            </a:r>
            <a:r>
              <a:rPr lang="ko-KR" altLang="en-US" sz="700" i="1" err="1">
                <a:solidFill>
                  <a:srgbClr val="002997"/>
                </a:solidFill>
                <a:latin typeface="+mn-ea"/>
                <a:cs typeface="Arial" pitchFamily="34" charset="0"/>
              </a:rPr>
              <a:t>계약년부터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2</a:t>
            </a:r>
            <a:r>
              <a:rPr lang="ko-KR" altLang="en-US" sz="700" i="1" err="1">
                <a:solidFill>
                  <a:srgbClr val="002997"/>
                </a:solidFill>
                <a:latin typeface="+mn-ea"/>
                <a:cs typeface="Arial" pitchFamily="34" charset="0"/>
              </a:rPr>
              <a:t>년차까지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USD 22,824/day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이나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이후부터 상호협의 예정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.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화주가 </a:t>
            </a:r>
            <a:r>
              <a:rPr lang="ko-KR" altLang="en-US" sz="700" i="1" err="1">
                <a:solidFill>
                  <a:srgbClr val="002997"/>
                </a:solidFill>
                <a:latin typeface="+mn-ea"/>
                <a:cs typeface="Arial" pitchFamily="34" charset="0"/>
              </a:rPr>
              <a:t>운항비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기타수송비를 부담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</a:t>
            </a:r>
          </a:p>
          <a:p>
            <a:pPr marL="324000" indent="-773882" algn="just" defTabSz="919163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(*6)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기존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COA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계약에서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2021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12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월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T/C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로 변경되었으며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운임은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USD 15,000/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연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매출총이익 기준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)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임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  <a:p>
            <a:pPr marL="324000" indent="-773882" algn="just" defTabSz="919163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(*7)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기존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COA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계약에서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2021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12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월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T/C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로 변경되었으며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운임은 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USD 34,000/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연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(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매출총이익 기준</a:t>
            </a: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)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임</a:t>
            </a:r>
            <a:endParaRPr lang="ko-KR" altLang="en-US" sz="700">
              <a:solidFill>
                <a:schemeClr val="tx2"/>
              </a:solidFill>
            </a:endParaRPr>
          </a:p>
        </p:txBody>
      </p:sp>
      <p:sp>
        <p:nvSpPr>
          <p:cNvPr id="74" name="Text Box 5">
            <a:extLst>
              <a:ext uri="{FF2B5EF4-FFF2-40B4-BE49-F238E27FC236}">
                <a16:creationId xmlns:a16="http://schemas.microsoft.com/office/drawing/2014/main" id="{6E84E77C-9BB1-417D-841F-523B2E0A31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357" y="6067312"/>
            <a:ext cx="1251471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0408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C/B Analysis by Vessel (1/5)</a:t>
            </a:r>
            <a:endParaRPr lang="ko-KR" altLang="en-US"/>
          </a:p>
        </p:txBody>
      </p:sp>
      <p:sp>
        <p:nvSpPr>
          <p:cNvPr id="15" name="텍스트 개체 틀 2">
            <a:extLst>
              <a:ext uri="{FF2B5EF4-FFF2-40B4-BE49-F238E27FC236}">
                <a16:creationId xmlns:a16="http://schemas.microsoft.com/office/drawing/2014/main" id="{BBA3DD24-C8F7-45DB-8886-7AE51F556D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Appendices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452B-55D1-49BD-B542-959636393F33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사선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척에 대한 기간별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H/B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분석 결과는 다음과 같으며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주로 운항일수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입거수리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연료비 등에 의해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변동합니다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정산차액이 과도하게 발생하는 것을 방지하기 위해 경우에 따라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수정운임률을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적용하고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A6FB90-0B2B-4548-97DD-5FA0D9B6F9D0}"/>
              </a:ext>
            </a:extLst>
          </p:cNvPr>
          <p:cNvSpPr txBox="1"/>
          <p:nvPr/>
        </p:nvSpPr>
        <p:spPr>
          <a:xfrm>
            <a:off x="498093" y="1253799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[Utopia]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41" name="차트 40">
            <a:extLst>
              <a:ext uri="{FF2B5EF4-FFF2-40B4-BE49-F238E27FC236}">
                <a16:creationId xmlns:a16="http://schemas.microsoft.com/office/drawing/2014/main" id="{FAC14A3B-227B-44D2-83C8-23A00BE95A1F}"/>
              </a:ext>
            </a:extLst>
          </p:cNvPr>
          <p:cNvGraphicFramePr>
            <a:graphicFrameLocks/>
          </p:cNvGraphicFramePr>
          <p:nvPr/>
        </p:nvGraphicFramePr>
        <p:xfrm>
          <a:off x="488949" y="1432099"/>
          <a:ext cx="8460000" cy="17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2" name="차트 41">
            <a:extLst>
              <a:ext uri="{FF2B5EF4-FFF2-40B4-BE49-F238E27FC236}">
                <a16:creationId xmlns:a16="http://schemas.microsoft.com/office/drawing/2014/main" id="{EA18C283-5618-4CED-ACF5-5EC47FE0AC8E}"/>
              </a:ext>
            </a:extLst>
          </p:cNvPr>
          <p:cNvGraphicFramePr>
            <a:graphicFrameLocks/>
          </p:cNvGraphicFramePr>
          <p:nvPr/>
        </p:nvGraphicFramePr>
        <p:xfrm>
          <a:off x="498093" y="3892492"/>
          <a:ext cx="8460000" cy="17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4" name="Text Box 5">
            <a:extLst>
              <a:ext uri="{FF2B5EF4-FFF2-40B4-BE49-F238E27FC236}">
                <a16:creationId xmlns:a16="http://schemas.microsoft.com/office/drawing/2014/main" id="{4402D942-740C-4A82-BA8F-B01157BA48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6680" y="2868097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18.01</a:t>
            </a:r>
          </a:p>
        </p:txBody>
      </p:sp>
      <p:sp>
        <p:nvSpPr>
          <p:cNvPr id="49" name="Text Box 5">
            <a:extLst>
              <a:ext uri="{FF2B5EF4-FFF2-40B4-BE49-F238E27FC236}">
                <a16:creationId xmlns:a16="http://schemas.microsoft.com/office/drawing/2014/main" id="{96265A2C-368B-4012-A3F8-419C44ACC3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9919" y="2868097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19.01</a:t>
            </a:r>
          </a:p>
        </p:txBody>
      </p:sp>
      <p:sp>
        <p:nvSpPr>
          <p:cNvPr id="51" name="Text Box 5">
            <a:extLst>
              <a:ext uri="{FF2B5EF4-FFF2-40B4-BE49-F238E27FC236}">
                <a16:creationId xmlns:a16="http://schemas.microsoft.com/office/drawing/2014/main" id="{0975F81A-C3D9-498F-AAA2-3E8C07637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93536" y="2864880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20.01</a:t>
            </a:r>
          </a:p>
        </p:txBody>
      </p:sp>
      <p:sp>
        <p:nvSpPr>
          <p:cNvPr id="58" name="Text Box 5">
            <a:extLst>
              <a:ext uri="{FF2B5EF4-FFF2-40B4-BE49-F238E27FC236}">
                <a16:creationId xmlns:a16="http://schemas.microsoft.com/office/drawing/2014/main" id="{09C68A30-D9D2-4A83-BA1B-3B70055C61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2726" y="2864880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21.01</a:t>
            </a:r>
          </a:p>
        </p:txBody>
      </p:sp>
      <p:sp>
        <p:nvSpPr>
          <p:cNvPr id="61" name="Text Box 5">
            <a:extLst>
              <a:ext uri="{FF2B5EF4-FFF2-40B4-BE49-F238E27FC236}">
                <a16:creationId xmlns:a16="http://schemas.microsoft.com/office/drawing/2014/main" id="{5AE0F9BA-BB1F-43CC-B8B3-529A5FE60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7387" y="2864880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22.01</a:t>
            </a:r>
          </a:p>
        </p:txBody>
      </p:sp>
      <p:sp>
        <p:nvSpPr>
          <p:cNvPr id="62" name="Text Box 5">
            <a:extLst>
              <a:ext uri="{FF2B5EF4-FFF2-40B4-BE49-F238E27FC236}">
                <a16:creationId xmlns:a16="http://schemas.microsoft.com/office/drawing/2014/main" id="{16656D98-1355-45A8-8224-B9CD8C32AE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4126" y="532139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18.01</a:t>
            </a:r>
          </a:p>
        </p:txBody>
      </p:sp>
      <p:sp>
        <p:nvSpPr>
          <p:cNvPr id="66" name="Text Box 5">
            <a:extLst>
              <a:ext uri="{FF2B5EF4-FFF2-40B4-BE49-F238E27FC236}">
                <a16:creationId xmlns:a16="http://schemas.microsoft.com/office/drawing/2014/main" id="{EBACE785-22DE-4887-8CB3-EC5BFE907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3750" y="532139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19.01</a:t>
            </a:r>
          </a:p>
        </p:txBody>
      </p:sp>
      <p:sp>
        <p:nvSpPr>
          <p:cNvPr id="67" name="Text Box 5">
            <a:extLst>
              <a:ext uri="{FF2B5EF4-FFF2-40B4-BE49-F238E27FC236}">
                <a16:creationId xmlns:a16="http://schemas.microsoft.com/office/drawing/2014/main" id="{1AFB89AF-622B-4981-B2B9-F0CBBBD42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69705" y="531817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20.01</a:t>
            </a:r>
          </a:p>
        </p:txBody>
      </p:sp>
      <p:sp>
        <p:nvSpPr>
          <p:cNvPr id="68" name="Text Box 5">
            <a:extLst>
              <a:ext uri="{FF2B5EF4-FFF2-40B4-BE49-F238E27FC236}">
                <a16:creationId xmlns:a16="http://schemas.microsoft.com/office/drawing/2014/main" id="{B7C6A1B4-2172-4398-A9DF-51E2275DE2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0840" y="531817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21.01</a:t>
            </a:r>
          </a:p>
        </p:txBody>
      </p:sp>
      <p:sp>
        <p:nvSpPr>
          <p:cNvPr id="69" name="Text Box 5">
            <a:extLst>
              <a:ext uri="{FF2B5EF4-FFF2-40B4-BE49-F238E27FC236}">
                <a16:creationId xmlns:a16="http://schemas.microsoft.com/office/drawing/2014/main" id="{D7047349-F7D9-45F2-8FC4-98735A95FE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5501" y="531817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22.01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9D59733-C64B-4BA7-A778-FD334577F67A}"/>
              </a:ext>
            </a:extLst>
          </p:cNvPr>
          <p:cNvSpPr/>
          <p:nvPr/>
        </p:nvSpPr>
        <p:spPr>
          <a:xfrm>
            <a:off x="3018093" y="1776808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2" name="순서도: 연결자 71">
            <a:extLst>
              <a:ext uri="{FF2B5EF4-FFF2-40B4-BE49-F238E27FC236}">
                <a16:creationId xmlns:a16="http://schemas.microsoft.com/office/drawing/2014/main" id="{D5C57AAC-8D2E-481C-B1D4-C7B6A6AF36A5}"/>
              </a:ext>
            </a:extLst>
          </p:cNvPr>
          <p:cNvSpPr/>
          <p:nvPr/>
        </p:nvSpPr>
        <p:spPr bwMode="auto">
          <a:xfrm>
            <a:off x="2914976" y="168967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E154B495-B626-4734-B46B-EA9D34DC8F61}"/>
              </a:ext>
            </a:extLst>
          </p:cNvPr>
          <p:cNvSpPr/>
          <p:nvPr/>
        </p:nvSpPr>
        <p:spPr>
          <a:xfrm>
            <a:off x="3095439" y="2625833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4" name="순서도: 연결자 73">
            <a:extLst>
              <a:ext uri="{FF2B5EF4-FFF2-40B4-BE49-F238E27FC236}">
                <a16:creationId xmlns:a16="http://schemas.microsoft.com/office/drawing/2014/main" id="{69BA7BDC-F621-4447-9845-D37D7771E6E8}"/>
              </a:ext>
            </a:extLst>
          </p:cNvPr>
          <p:cNvSpPr/>
          <p:nvPr/>
        </p:nvSpPr>
        <p:spPr bwMode="auto">
          <a:xfrm>
            <a:off x="3031055" y="283181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39B3B8A-270A-418D-A354-7D852B672EF7}"/>
              </a:ext>
            </a:extLst>
          </p:cNvPr>
          <p:cNvSpPr txBox="1"/>
          <p:nvPr/>
        </p:nvSpPr>
        <p:spPr>
          <a:xfrm>
            <a:off x="805001" y="3139866"/>
            <a:ext cx="3751271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짧은 항로로 인한 연료비 감소에 기인하여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항차에 해당함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(‘19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‘22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과도한 정산차액 발생을 방지하기 위한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수정운임률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적용으로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LSMGO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사용량 증가에 기인한 연료비 증가로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7182512B-28BF-401C-A74F-C8A9BE545E0F}"/>
              </a:ext>
            </a:extLst>
          </p:cNvPr>
          <p:cNvSpPr/>
          <p:nvPr/>
        </p:nvSpPr>
        <p:spPr>
          <a:xfrm>
            <a:off x="3758340" y="1910584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7" name="순서도: 연결자 76">
            <a:extLst>
              <a:ext uri="{FF2B5EF4-FFF2-40B4-BE49-F238E27FC236}">
                <a16:creationId xmlns:a16="http://schemas.microsoft.com/office/drawing/2014/main" id="{B9F30A08-102F-4E52-84B3-3E1DCBC7F856}"/>
              </a:ext>
            </a:extLst>
          </p:cNvPr>
          <p:cNvSpPr/>
          <p:nvPr/>
        </p:nvSpPr>
        <p:spPr bwMode="auto">
          <a:xfrm>
            <a:off x="3655223" y="1823451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4AECE634-737D-4838-BFE2-1AEB09713317}"/>
              </a:ext>
            </a:extLst>
          </p:cNvPr>
          <p:cNvSpPr/>
          <p:nvPr/>
        </p:nvSpPr>
        <p:spPr>
          <a:xfrm>
            <a:off x="7352531" y="2829743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9" name="순서도: 연결자 78">
            <a:extLst>
              <a:ext uri="{FF2B5EF4-FFF2-40B4-BE49-F238E27FC236}">
                <a16:creationId xmlns:a16="http://schemas.microsoft.com/office/drawing/2014/main" id="{880F2A8F-9927-4CCC-8E5D-8EAB57EC0E0B}"/>
              </a:ext>
            </a:extLst>
          </p:cNvPr>
          <p:cNvSpPr/>
          <p:nvPr/>
        </p:nvSpPr>
        <p:spPr bwMode="auto">
          <a:xfrm>
            <a:off x="7208531" y="282860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5CA778AA-8D58-4A35-9494-3A98734DA8E3}"/>
              </a:ext>
            </a:extLst>
          </p:cNvPr>
          <p:cNvSpPr/>
          <p:nvPr/>
        </p:nvSpPr>
        <p:spPr>
          <a:xfrm>
            <a:off x="4416104" y="2058319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81" name="순서도: 연결자 80">
            <a:extLst>
              <a:ext uri="{FF2B5EF4-FFF2-40B4-BE49-F238E27FC236}">
                <a16:creationId xmlns:a16="http://schemas.microsoft.com/office/drawing/2014/main" id="{57FF5498-E33E-4FA6-858D-3EA9F49562AE}"/>
              </a:ext>
            </a:extLst>
          </p:cNvPr>
          <p:cNvSpPr/>
          <p:nvPr/>
        </p:nvSpPr>
        <p:spPr bwMode="auto">
          <a:xfrm>
            <a:off x="4312987" y="197118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A626B03-BC66-424C-A7D3-660B5AC93EF5}"/>
              </a:ext>
            </a:extLst>
          </p:cNvPr>
          <p:cNvSpPr/>
          <p:nvPr/>
        </p:nvSpPr>
        <p:spPr>
          <a:xfrm>
            <a:off x="4186180" y="252565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83" name="순서도: 연결자 82">
            <a:extLst>
              <a:ext uri="{FF2B5EF4-FFF2-40B4-BE49-F238E27FC236}">
                <a16:creationId xmlns:a16="http://schemas.microsoft.com/office/drawing/2014/main" id="{7AD4662F-710E-4138-95FC-C50EF3595FE6}"/>
              </a:ext>
            </a:extLst>
          </p:cNvPr>
          <p:cNvSpPr/>
          <p:nvPr/>
        </p:nvSpPr>
        <p:spPr bwMode="auto">
          <a:xfrm>
            <a:off x="4083063" y="243852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6FA918B8-7A4C-47BC-900D-976D34A74C33}"/>
              </a:ext>
            </a:extLst>
          </p:cNvPr>
          <p:cNvSpPr/>
          <p:nvPr/>
        </p:nvSpPr>
        <p:spPr>
          <a:xfrm>
            <a:off x="4556272" y="2499414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85" name="순서도: 연결자 84">
            <a:extLst>
              <a:ext uri="{FF2B5EF4-FFF2-40B4-BE49-F238E27FC236}">
                <a16:creationId xmlns:a16="http://schemas.microsoft.com/office/drawing/2014/main" id="{50DA4DE9-DC20-4D28-ACC3-87C840C099BB}"/>
              </a:ext>
            </a:extLst>
          </p:cNvPr>
          <p:cNvSpPr/>
          <p:nvPr/>
        </p:nvSpPr>
        <p:spPr bwMode="auto">
          <a:xfrm>
            <a:off x="4665885" y="235281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937136F-9273-4C4C-9BC0-AB5F06FCE793}"/>
              </a:ext>
            </a:extLst>
          </p:cNvPr>
          <p:cNvSpPr txBox="1"/>
          <p:nvPr/>
        </p:nvSpPr>
        <p:spPr>
          <a:xfrm>
            <a:off x="498093" y="378313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Greenpia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9" name="순서도: 연결자 88">
            <a:extLst>
              <a:ext uri="{FF2B5EF4-FFF2-40B4-BE49-F238E27FC236}">
                <a16:creationId xmlns:a16="http://schemas.microsoft.com/office/drawing/2014/main" id="{28C9B9BA-AAB2-45A7-A63C-C75E93189B17}"/>
              </a:ext>
            </a:extLst>
          </p:cNvPr>
          <p:cNvSpPr/>
          <p:nvPr/>
        </p:nvSpPr>
        <p:spPr bwMode="auto">
          <a:xfrm>
            <a:off x="813051" y="318166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0" name="순서도: 연결자 89">
            <a:extLst>
              <a:ext uri="{FF2B5EF4-FFF2-40B4-BE49-F238E27FC236}">
                <a16:creationId xmlns:a16="http://schemas.microsoft.com/office/drawing/2014/main" id="{D015D19F-7185-4507-B18D-8BB50BA5D8A1}"/>
              </a:ext>
            </a:extLst>
          </p:cNvPr>
          <p:cNvSpPr/>
          <p:nvPr/>
        </p:nvSpPr>
        <p:spPr bwMode="auto">
          <a:xfrm>
            <a:off x="813051" y="334018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순서도: 연결자 90">
            <a:extLst>
              <a:ext uri="{FF2B5EF4-FFF2-40B4-BE49-F238E27FC236}">
                <a16:creationId xmlns:a16="http://schemas.microsoft.com/office/drawing/2014/main" id="{ED9C9FED-288D-4C88-8EAC-3715D6AEA15F}"/>
              </a:ext>
            </a:extLst>
          </p:cNvPr>
          <p:cNvSpPr/>
          <p:nvPr/>
        </p:nvSpPr>
        <p:spPr bwMode="auto">
          <a:xfrm>
            <a:off x="813051" y="349185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순서도: 연결자 91">
            <a:extLst>
              <a:ext uri="{FF2B5EF4-FFF2-40B4-BE49-F238E27FC236}">
                <a16:creationId xmlns:a16="http://schemas.microsoft.com/office/drawing/2014/main" id="{B4A051E6-A2F4-4EE6-B7C9-028DE588F85D}"/>
              </a:ext>
            </a:extLst>
          </p:cNvPr>
          <p:cNvSpPr/>
          <p:nvPr/>
        </p:nvSpPr>
        <p:spPr bwMode="auto">
          <a:xfrm>
            <a:off x="813051" y="364352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EFC108E-E5E8-40F9-A294-810EA3E0508C}"/>
              </a:ext>
            </a:extLst>
          </p:cNvPr>
          <p:cNvSpPr txBox="1"/>
          <p:nvPr/>
        </p:nvSpPr>
        <p:spPr>
          <a:xfrm>
            <a:off x="4564322" y="3139866"/>
            <a:ext cx="4536677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발생한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입거수리비용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중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DSLNG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부담분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수령 관련 항차로 별도의 비용항목이 존재하지 않아 높은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도출됨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Utopia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DSLNG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항차가 혼재되어 있으며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정산구조 상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항차의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더 낮게 산출될 여지가 존재함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운항일수 대비 운임이 높은 수준으로 설정되어 있으며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추후 정산 여부에 대한 확인이 필요함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순서도: 연결자 93">
            <a:extLst>
              <a:ext uri="{FF2B5EF4-FFF2-40B4-BE49-F238E27FC236}">
                <a16:creationId xmlns:a16="http://schemas.microsoft.com/office/drawing/2014/main" id="{4341412F-EAF3-466C-B0F7-C64EA18392EC}"/>
              </a:ext>
            </a:extLst>
          </p:cNvPr>
          <p:cNvSpPr/>
          <p:nvPr/>
        </p:nvSpPr>
        <p:spPr bwMode="auto">
          <a:xfrm>
            <a:off x="4556272" y="319005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C8C7FF8D-56DB-4C47-A233-B920D400EE17}"/>
              </a:ext>
            </a:extLst>
          </p:cNvPr>
          <p:cNvSpPr/>
          <p:nvPr/>
        </p:nvSpPr>
        <p:spPr>
          <a:xfrm>
            <a:off x="6409641" y="2670157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96" name="순서도: 연결자 95">
            <a:extLst>
              <a:ext uri="{FF2B5EF4-FFF2-40B4-BE49-F238E27FC236}">
                <a16:creationId xmlns:a16="http://schemas.microsoft.com/office/drawing/2014/main" id="{7CB0792B-E981-4672-BD79-9BFD996D9638}"/>
              </a:ext>
            </a:extLst>
          </p:cNvPr>
          <p:cNvSpPr/>
          <p:nvPr/>
        </p:nvSpPr>
        <p:spPr bwMode="auto">
          <a:xfrm>
            <a:off x="6306524" y="2583024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7AFF7C30-2CFC-4341-83FF-AA27DB205B76}"/>
              </a:ext>
            </a:extLst>
          </p:cNvPr>
          <p:cNvSpPr/>
          <p:nvPr/>
        </p:nvSpPr>
        <p:spPr>
          <a:xfrm>
            <a:off x="7259280" y="1508532"/>
            <a:ext cx="694200" cy="652674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98" name="순서도: 연결자 97">
            <a:extLst>
              <a:ext uri="{FF2B5EF4-FFF2-40B4-BE49-F238E27FC236}">
                <a16:creationId xmlns:a16="http://schemas.microsoft.com/office/drawing/2014/main" id="{5457CEC7-AF1C-45E4-9B70-396048C83F3D}"/>
              </a:ext>
            </a:extLst>
          </p:cNvPr>
          <p:cNvSpPr/>
          <p:nvPr/>
        </p:nvSpPr>
        <p:spPr bwMode="auto">
          <a:xfrm>
            <a:off x="7241389" y="147038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순서도: 연결자 98">
            <a:extLst>
              <a:ext uri="{FF2B5EF4-FFF2-40B4-BE49-F238E27FC236}">
                <a16:creationId xmlns:a16="http://schemas.microsoft.com/office/drawing/2014/main" id="{0C699E9E-AA24-4559-A972-9E9D3EE5725B}"/>
              </a:ext>
            </a:extLst>
          </p:cNvPr>
          <p:cNvSpPr/>
          <p:nvPr/>
        </p:nvSpPr>
        <p:spPr bwMode="auto">
          <a:xfrm>
            <a:off x="4556272" y="348431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순서도: 연결자 99">
            <a:extLst>
              <a:ext uri="{FF2B5EF4-FFF2-40B4-BE49-F238E27FC236}">
                <a16:creationId xmlns:a16="http://schemas.microsoft.com/office/drawing/2014/main" id="{ADD89D98-C6E8-4595-8FE6-BC8434C23964}"/>
              </a:ext>
            </a:extLst>
          </p:cNvPr>
          <p:cNvSpPr/>
          <p:nvPr/>
        </p:nvSpPr>
        <p:spPr bwMode="auto">
          <a:xfrm>
            <a:off x="4556272" y="377711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46A0646B-B732-4CA9-8455-CAA2B5E7B194}"/>
              </a:ext>
            </a:extLst>
          </p:cNvPr>
          <p:cNvSpPr/>
          <p:nvPr/>
        </p:nvSpPr>
        <p:spPr>
          <a:xfrm>
            <a:off x="1014768" y="5225936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2" name="순서도: 연결자 101">
            <a:extLst>
              <a:ext uri="{FF2B5EF4-FFF2-40B4-BE49-F238E27FC236}">
                <a16:creationId xmlns:a16="http://schemas.microsoft.com/office/drawing/2014/main" id="{BC559A18-3688-4D8F-8FE4-2EA88354B860}"/>
              </a:ext>
            </a:extLst>
          </p:cNvPr>
          <p:cNvSpPr/>
          <p:nvPr/>
        </p:nvSpPr>
        <p:spPr bwMode="auto">
          <a:xfrm>
            <a:off x="1196381" y="542525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DA1A04E4-2004-4487-9CDB-EB2E2DB6171E}"/>
              </a:ext>
            </a:extLst>
          </p:cNvPr>
          <p:cNvSpPr/>
          <p:nvPr/>
        </p:nvSpPr>
        <p:spPr>
          <a:xfrm>
            <a:off x="1861361" y="4093952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4" name="순서도: 연결자 103">
            <a:extLst>
              <a:ext uri="{FF2B5EF4-FFF2-40B4-BE49-F238E27FC236}">
                <a16:creationId xmlns:a16="http://schemas.microsoft.com/office/drawing/2014/main" id="{5204045D-00DA-4B25-931F-43654F64A5E2}"/>
              </a:ext>
            </a:extLst>
          </p:cNvPr>
          <p:cNvSpPr/>
          <p:nvPr/>
        </p:nvSpPr>
        <p:spPr bwMode="auto">
          <a:xfrm>
            <a:off x="1749704" y="402690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6C8E4CDC-659F-4353-AFBE-D509FB27EA38}"/>
              </a:ext>
            </a:extLst>
          </p:cNvPr>
          <p:cNvSpPr/>
          <p:nvPr/>
        </p:nvSpPr>
        <p:spPr>
          <a:xfrm>
            <a:off x="2155071" y="501764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6" name="순서도: 연결자 105">
            <a:extLst>
              <a:ext uri="{FF2B5EF4-FFF2-40B4-BE49-F238E27FC236}">
                <a16:creationId xmlns:a16="http://schemas.microsoft.com/office/drawing/2014/main" id="{4EA864DF-CC93-4311-BA8F-F31238F0519D}"/>
              </a:ext>
            </a:extLst>
          </p:cNvPr>
          <p:cNvSpPr/>
          <p:nvPr/>
        </p:nvSpPr>
        <p:spPr bwMode="auto">
          <a:xfrm>
            <a:off x="2175179" y="5262584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D25648A5-8FF2-4003-8786-4B12FB263383}"/>
              </a:ext>
            </a:extLst>
          </p:cNvPr>
          <p:cNvSpPr/>
          <p:nvPr/>
        </p:nvSpPr>
        <p:spPr>
          <a:xfrm>
            <a:off x="2321809" y="4352556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8" name="순서도: 연결자 107">
            <a:extLst>
              <a:ext uri="{FF2B5EF4-FFF2-40B4-BE49-F238E27FC236}">
                <a16:creationId xmlns:a16="http://schemas.microsoft.com/office/drawing/2014/main" id="{635C49CF-E434-4D99-86C6-E07198355E4C}"/>
              </a:ext>
            </a:extLst>
          </p:cNvPr>
          <p:cNvSpPr/>
          <p:nvPr/>
        </p:nvSpPr>
        <p:spPr bwMode="auto">
          <a:xfrm>
            <a:off x="2210152" y="428550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76EBAF80-997F-4628-91E3-B2DC915B963A}"/>
              </a:ext>
            </a:extLst>
          </p:cNvPr>
          <p:cNvSpPr/>
          <p:nvPr/>
        </p:nvSpPr>
        <p:spPr>
          <a:xfrm>
            <a:off x="3649095" y="501764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0" name="순서도: 연결자 109">
            <a:extLst>
              <a:ext uri="{FF2B5EF4-FFF2-40B4-BE49-F238E27FC236}">
                <a16:creationId xmlns:a16="http://schemas.microsoft.com/office/drawing/2014/main" id="{EED92A74-D002-4201-97B5-B21F8ACB6868}"/>
              </a:ext>
            </a:extLst>
          </p:cNvPr>
          <p:cNvSpPr/>
          <p:nvPr/>
        </p:nvSpPr>
        <p:spPr bwMode="auto">
          <a:xfrm>
            <a:off x="3669203" y="5262584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D7ED0141-0C15-439D-A073-BE1AFDFCF1B0}"/>
              </a:ext>
            </a:extLst>
          </p:cNvPr>
          <p:cNvSpPr/>
          <p:nvPr/>
        </p:nvSpPr>
        <p:spPr>
          <a:xfrm>
            <a:off x="4056710" y="5000851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4" name="순서도: 연결자 113">
            <a:extLst>
              <a:ext uri="{FF2B5EF4-FFF2-40B4-BE49-F238E27FC236}">
                <a16:creationId xmlns:a16="http://schemas.microsoft.com/office/drawing/2014/main" id="{41DE8556-9C47-4CF2-9E0A-DF2FAC8F4BA9}"/>
              </a:ext>
            </a:extLst>
          </p:cNvPr>
          <p:cNvSpPr/>
          <p:nvPr/>
        </p:nvSpPr>
        <p:spPr bwMode="auto">
          <a:xfrm>
            <a:off x="4262397" y="518804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30F2F8E6-8536-441E-94CB-CB01F9DCFC9B}"/>
              </a:ext>
            </a:extLst>
          </p:cNvPr>
          <p:cNvSpPr/>
          <p:nvPr/>
        </p:nvSpPr>
        <p:spPr>
          <a:xfrm>
            <a:off x="4898151" y="5000851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9" name="순서도: 연결자 118">
            <a:extLst>
              <a:ext uri="{FF2B5EF4-FFF2-40B4-BE49-F238E27FC236}">
                <a16:creationId xmlns:a16="http://schemas.microsoft.com/office/drawing/2014/main" id="{C4FCD859-97AF-439A-A0EE-2D5175550A1F}"/>
              </a:ext>
            </a:extLst>
          </p:cNvPr>
          <p:cNvSpPr/>
          <p:nvPr/>
        </p:nvSpPr>
        <p:spPr bwMode="auto">
          <a:xfrm>
            <a:off x="5103838" y="518804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7055CEE5-2C7D-447B-A970-D5416B902BD6}"/>
              </a:ext>
            </a:extLst>
          </p:cNvPr>
          <p:cNvSpPr/>
          <p:nvPr/>
        </p:nvSpPr>
        <p:spPr>
          <a:xfrm>
            <a:off x="6849352" y="501764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21" name="순서도: 연결자 120">
            <a:extLst>
              <a:ext uri="{FF2B5EF4-FFF2-40B4-BE49-F238E27FC236}">
                <a16:creationId xmlns:a16="http://schemas.microsoft.com/office/drawing/2014/main" id="{6A39FB0B-6202-4EF0-A2AB-A4781EA1A2E1}"/>
              </a:ext>
            </a:extLst>
          </p:cNvPr>
          <p:cNvSpPr/>
          <p:nvPr/>
        </p:nvSpPr>
        <p:spPr bwMode="auto">
          <a:xfrm>
            <a:off x="6777352" y="521073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DA2BAF82-6DF6-49C5-AF84-6D54C28A7CAB}"/>
              </a:ext>
            </a:extLst>
          </p:cNvPr>
          <p:cNvSpPr/>
          <p:nvPr/>
        </p:nvSpPr>
        <p:spPr>
          <a:xfrm>
            <a:off x="6960956" y="4482041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23" name="순서도: 연결자 122">
            <a:extLst>
              <a:ext uri="{FF2B5EF4-FFF2-40B4-BE49-F238E27FC236}">
                <a16:creationId xmlns:a16="http://schemas.microsoft.com/office/drawing/2014/main" id="{59823AC2-78C1-42F5-8AA4-D5655C923506}"/>
              </a:ext>
            </a:extLst>
          </p:cNvPr>
          <p:cNvSpPr/>
          <p:nvPr/>
        </p:nvSpPr>
        <p:spPr bwMode="auto">
          <a:xfrm>
            <a:off x="6841954" y="441883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4006D6C-89AF-42C6-BDDE-CAE05A954D46}"/>
              </a:ext>
            </a:extLst>
          </p:cNvPr>
          <p:cNvSpPr txBox="1"/>
          <p:nvPr/>
        </p:nvSpPr>
        <p:spPr>
          <a:xfrm>
            <a:off x="805001" y="5647401"/>
            <a:ext cx="3751271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2017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일부 항차에 대한 운임 과다 수령 관련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수정운임률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적용으로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감소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운항일이 장기인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오만항차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기준으로 산정된 높은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운임률을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적용하였으나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실제로 운항일이 상대적으로 짧은 말레이시아 운항에 따라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항차에 해당함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26" name="순서도: 연결자 125">
            <a:extLst>
              <a:ext uri="{FF2B5EF4-FFF2-40B4-BE49-F238E27FC236}">
                <a16:creationId xmlns:a16="http://schemas.microsoft.com/office/drawing/2014/main" id="{64449197-755E-4618-8FBA-0162696229C5}"/>
              </a:ext>
            </a:extLst>
          </p:cNvPr>
          <p:cNvSpPr/>
          <p:nvPr/>
        </p:nvSpPr>
        <p:spPr bwMode="auto">
          <a:xfrm>
            <a:off x="813051" y="568919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7" name="순서도: 연결자 126">
            <a:extLst>
              <a:ext uri="{FF2B5EF4-FFF2-40B4-BE49-F238E27FC236}">
                <a16:creationId xmlns:a16="http://schemas.microsoft.com/office/drawing/2014/main" id="{06703319-6861-489D-BBFD-4ADDF0DA4055}"/>
              </a:ext>
            </a:extLst>
          </p:cNvPr>
          <p:cNvSpPr/>
          <p:nvPr/>
        </p:nvSpPr>
        <p:spPr bwMode="auto">
          <a:xfrm>
            <a:off x="813051" y="584772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순서도: 연결자 127">
            <a:extLst>
              <a:ext uri="{FF2B5EF4-FFF2-40B4-BE49-F238E27FC236}">
                <a16:creationId xmlns:a16="http://schemas.microsoft.com/office/drawing/2014/main" id="{AC1009C1-C656-4054-8E2F-136C593A96EA}"/>
              </a:ext>
            </a:extLst>
          </p:cNvPr>
          <p:cNvSpPr/>
          <p:nvPr/>
        </p:nvSpPr>
        <p:spPr bwMode="auto">
          <a:xfrm>
            <a:off x="813051" y="612838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BB433D9-03AB-4274-BD6D-01A1D4DB4FD1}"/>
              </a:ext>
            </a:extLst>
          </p:cNvPr>
          <p:cNvSpPr txBox="1"/>
          <p:nvPr/>
        </p:nvSpPr>
        <p:spPr>
          <a:xfrm>
            <a:off x="4564322" y="5513580"/>
            <a:ext cx="4700679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IMO 2020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대비 본선 적재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HFO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를 우선적으로 사용함에 따라 연료비가 증가하여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중국 기항에 따른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증가 및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LSMGO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사용량 증가에 기인한 연료비 증가로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장기 대기 발생에 따른 연료비 증가에 기인하여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운항일수 대비 운임이 높은 수준으로 설정되어 있으며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추후 정산 여부에 대한 확인이 필요함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국내 운송 건에 해당하여 낮은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도출되는 것으로 파악됨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순서도: 연결자 130">
            <a:extLst>
              <a:ext uri="{FF2B5EF4-FFF2-40B4-BE49-F238E27FC236}">
                <a16:creationId xmlns:a16="http://schemas.microsoft.com/office/drawing/2014/main" id="{CD32DC97-7972-4F3C-B461-FFE961E9D4EE}"/>
              </a:ext>
            </a:extLst>
          </p:cNvPr>
          <p:cNvSpPr/>
          <p:nvPr/>
        </p:nvSpPr>
        <p:spPr bwMode="auto">
          <a:xfrm>
            <a:off x="4556272" y="555537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2" name="순서도: 연결자 131">
            <a:extLst>
              <a:ext uri="{FF2B5EF4-FFF2-40B4-BE49-F238E27FC236}">
                <a16:creationId xmlns:a16="http://schemas.microsoft.com/office/drawing/2014/main" id="{A6364732-F586-46AF-87B3-9F4530CC1495}"/>
              </a:ext>
            </a:extLst>
          </p:cNvPr>
          <p:cNvSpPr/>
          <p:nvPr/>
        </p:nvSpPr>
        <p:spPr bwMode="auto">
          <a:xfrm>
            <a:off x="4556272" y="570880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" name="순서도: 연결자 132">
            <a:extLst>
              <a:ext uri="{FF2B5EF4-FFF2-40B4-BE49-F238E27FC236}">
                <a16:creationId xmlns:a16="http://schemas.microsoft.com/office/drawing/2014/main" id="{905E5344-64B9-459C-9E89-026E04F538C1}"/>
              </a:ext>
            </a:extLst>
          </p:cNvPr>
          <p:cNvSpPr/>
          <p:nvPr/>
        </p:nvSpPr>
        <p:spPr bwMode="auto">
          <a:xfrm>
            <a:off x="4556272" y="586802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4" name="순서도: 연결자 133">
            <a:extLst>
              <a:ext uri="{FF2B5EF4-FFF2-40B4-BE49-F238E27FC236}">
                <a16:creationId xmlns:a16="http://schemas.microsoft.com/office/drawing/2014/main" id="{B06DCDEF-ABD9-4EB4-978C-37C23417CE49}"/>
              </a:ext>
            </a:extLst>
          </p:cNvPr>
          <p:cNvSpPr/>
          <p:nvPr/>
        </p:nvSpPr>
        <p:spPr bwMode="auto">
          <a:xfrm>
            <a:off x="4556272" y="602162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F4836D0C-1AA7-4025-A24F-D5EC6E7EDF6E}"/>
              </a:ext>
            </a:extLst>
          </p:cNvPr>
          <p:cNvSpPr/>
          <p:nvPr/>
        </p:nvSpPr>
        <p:spPr>
          <a:xfrm>
            <a:off x="7699867" y="4620746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6" name="순서도: 연결자 135">
            <a:extLst>
              <a:ext uri="{FF2B5EF4-FFF2-40B4-BE49-F238E27FC236}">
                <a16:creationId xmlns:a16="http://schemas.microsoft.com/office/drawing/2014/main" id="{700D3750-7442-413B-A150-58126DB02098}"/>
              </a:ext>
            </a:extLst>
          </p:cNvPr>
          <p:cNvSpPr/>
          <p:nvPr/>
        </p:nvSpPr>
        <p:spPr bwMode="auto">
          <a:xfrm>
            <a:off x="7580865" y="455754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1840B4C2-C8D8-489B-B225-3BCCAEA705B5}"/>
              </a:ext>
            </a:extLst>
          </p:cNvPr>
          <p:cNvSpPr/>
          <p:nvPr/>
        </p:nvSpPr>
        <p:spPr>
          <a:xfrm>
            <a:off x="7132473" y="5202210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8" name="순서도: 연결자 137">
            <a:extLst>
              <a:ext uri="{FF2B5EF4-FFF2-40B4-BE49-F238E27FC236}">
                <a16:creationId xmlns:a16="http://schemas.microsoft.com/office/drawing/2014/main" id="{600BF6D5-37E2-4712-B126-E997E978FC2D}"/>
              </a:ext>
            </a:extLst>
          </p:cNvPr>
          <p:cNvSpPr/>
          <p:nvPr/>
        </p:nvSpPr>
        <p:spPr bwMode="auto">
          <a:xfrm>
            <a:off x="7337904" y="535325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9" name="순서도: 연결자 138">
            <a:extLst>
              <a:ext uri="{FF2B5EF4-FFF2-40B4-BE49-F238E27FC236}">
                <a16:creationId xmlns:a16="http://schemas.microsoft.com/office/drawing/2014/main" id="{E31194BF-40ED-460F-8D0C-72634C4D32CC}"/>
              </a:ext>
            </a:extLst>
          </p:cNvPr>
          <p:cNvSpPr/>
          <p:nvPr/>
        </p:nvSpPr>
        <p:spPr bwMode="auto">
          <a:xfrm>
            <a:off x="4556272" y="617498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D5D2AC1-31EB-4C1B-B611-81BDEF85FD9C}"/>
              </a:ext>
            </a:extLst>
          </p:cNvPr>
          <p:cNvSpPr/>
          <p:nvPr/>
        </p:nvSpPr>
        <p:spPr>
          <a:xfrm>
            <a:off x="7775443" y="2396965"/>
            <a:ext cx="356073" cy="129015"/>
          </a:xfrm>
          <a:prstGeom prst="rect">
            <a:avLst/>
          </a:prstGeom>
          <a:solidFill>
            <a:srgbClr val="005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21,630</a:t>
            </a:r>
            <a:endParaRPr lang="ko-KR" altLang="en-US" sz="6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8E8A5CBC-3A6A-44B7-8457-E93CC43273DB}"/>
              </a:ext>
            </a:extLst>
          </p:cNvPr>
          <p:cNvSpPr/>
          <p:nvPr/>
        </p:nvSpPr>
        <p:spPr>
          <a:xfrm>
            <a:off x="7775443" y="4871836"/>
            <a:ext cx="356073" cy="129015"/>
          </a:xfrm>
          <a:prstGeom prst="rect">
            <a:avLst/>
          </a:prstGeom>
          <a:solidFill>
            <a:srgbClr val="005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21,612</a:t>
            </a:r>
            <a:endParaRPr lang="ko-KR" altLang="en-US" sz="6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B8613FC-3A17-48AA-A64E-3F0DD04DE1A8}"/>
              </a:ext>
            </a:extLst>
          </p:cNvPr>
          <p:cNvSpPr txBox="1"/>
          <p:nvPr/>
        </p:nvSpPr>
        <p:spPr>
          <a:xfrm>
            <a:off x="7113882" y="128255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USD / Source: 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회사제시자료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 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C1224EF0-0C8F-4F8E-87D8-DD579DE6D314}"/>
              </a:ext>
            </a:extLst>
          </p:cNvPr>
          <p:cNvSpPr txBox="1"/>
          <p:nvPr/>
        </p:nvSpPr>
        <p:spPr>
          <a:xfrm>
            <a:off x="7113882" y="3967960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USD / Source: 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회사제시자료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 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282760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차트 86">
            <a:extLst>
              <a:ext uri="{FF2B5EF4-FFF2-40B4-BE49-F238E27FC236}">
                <a16:creationId xmlns:a16="http://schemas.microsoft.com/office/drawing/2014/main" id="{C7C0B402-C8A2-4894-B523-711A81CC470B}"/>
              </a:ext>
            </a:extLst>
          </p:cNvPr>
          <p:cNvGraphicFramePr>
            <a:graphicFrameLocks/>
          </p:cNvGraphicFramePr>
          <p:nvPr/>
        </p:nvGraphicFramePr>
        <p:xfrm>
          <a:off x="496800" y="3891600"/>
          <a:ext cx="8460000" cy="17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6" name="차트 85">
            <a:extLst>
              <a:ext uri="{FF2B5EF4-FFF2-40B4-BE49-F238E27FC236}">
                <a16:creationId xmlns:a16="http://schemas.microsoft.com/office/drawing/2014/main" id="{B4D31B16-6A39-4808-9210-3ADCD9D48D18}"/>
              </a:ext>
            </a:extLst>
          </p:cNvPr>
          <p:cNvGraphicFramePr>
            <a:graphicFrameLocks/>
          </p:cNvGraphicFramePr>
          <p:nvPr/>
        </p:nvGraphicFramePr>
        <p:xfrm>
          <a:off x="489600" y="1432800"/>
          <a:ext cx="8460000" cy="17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C/B Analysis by Vessel (2/5)</a:t>
            </a:r>
            <a:endParaRPr lang="ko-KR" altLang="en-US"/>
          </a:p>
        </p:txBody>
      </p:sp>
      <p:sp>
        <p:nvSpPr>
          <p:cNvPr id="15" name="텍스트 개체 틀 2">
            <a:extLst>
              <a:ext uri="{FF2B5EF4-FFF2-40B4-BE49-F238E27FC236}">
                <a16:creationId xmlns:a16="http://schemas.microsoft.com/office/drawing/2014/main" id="{BBA3DD24-C8F7-45DB-8886-7AE51F556D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Appendices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452B-55D1-49BD-B542-959636393F33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사선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척에 대한 기간별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H/B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분석 결과는 다음과 같으며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주로 운항일수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입거수리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연료비 등에 의해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변동합니다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정산차액이 과도하게 발생하는 것을 방지하기 위해 경우에 따라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수정운임률을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적용하고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A6FB90-0B2B-4548-97DD-5FA0D9B6F9D0}"/>
              </a:ext>
            </a:extLst>
          </p:cNvPr>
          <p:cNvSpPr txBox="1"/>
          <p:nvPr/>
        </p:nvSpPr>
        <p:spPr>
          <a:xfrm>
            <a:off x="498093" y="1253799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Technopia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4" name="Text Box 5">
            <a:extLst>
              <a:ext uri="{FF2B5EF4-FFF2-40B4-BE49-F238E27FC236}">
                <a16:creationId xmlns:a16="http://schemas.microsoft.com/office/drawing/2014/main" id="{4402D942-740C-4A82-BA8F-B01157BA48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3458" y="2901653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18.01</a:t>
            </a:r>
          </a:p>
        </p:txBody>
      </p:sp>
      <p:sp>
        <p:nvSpPr>
          <p:cNvPr id="49" name="Text Box 5">
            <a:extLst>
              <a:ext uri="{FF2B5EF4-FFF2-40B4-BE49-F238E27FC236}">
                <a16:creationId xmlns:a16="http://schemas.microsoft.com/office/drawing/2014/main" id="{96265A2C-368B-4012-A3F8-419C44ACC3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8976" y="2901653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19.01</a:t>
            </a:r>
          </a:p>
        </p:txBody>
      </p:sp>
      <p:sp>
        <p:nvSpPr>
          <p:cNvPr id="51" name="Text Box 5">
            <a:extLst>
              <a:ext uri="{FF2B5EF4-FFF2-40B4-BE49-F238E27FC236}">
                <a16:creationId xmlns:a16="http://schemas.microsoft.com/office/drawing/2014/main" id="{0975F81A-C3D9-498F-AAA2-3E8C07637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8094" y="289843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20.01</a:t>
            </a:r>
          </a:p>
        </p:txBody>
      </p:sp>
      <p:sp>
        <p:nvSpPr>
          <p:cNvPr id="58" name="Text Box 5">
            <a:extLst>
              <a:ext uri="{FF2B5EF4-FFF2-40B4-BE49-F238E27FC236}">
                <a16:creationId xmlns:a16="http://schemas.microsoft.com/office/drawing/2014/main" id="{09C68A30-D9D2-4A83-BA1B-3B70055C61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4003" y="289843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21.01</a:t>
            </a:r>
          </a:p>
        </p:txBody>
      </p:sp>
      <p:sp>
        <p:nvSpPr>
          <p:cNvPr id="61" name="Text Box 5">
            <a:extLst>
              <a:ext uri="{FF2B5EF4-FFF2-40B4-BE49-F238E27FC236}">
                <a16:creationId xmlns:a16="http://schemas.microsoft.com/office/drawing/2014/main" id="{5AE0F9BA-BB1F-43CC-B8B3-529A5FE60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7387" y="289843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22.01</a:t>
            </a:r>
          </a:p>
        </p:txBody>
      </p:sp>
      <p:sp>
        <p:nvSpPr>
          <p:cNvPr id="62" name="Text Box 5">
            <a:extLst>
              <a:ext uri="{FF2B5EF4-FFF2-40B4-BE49-F238E27FC236}">
                <a16:creationId xmlns:a16="http://schemas.microsoft.com/office/drawing/2014/main" id="{16656D98-1355-45A8-8224-B9CD8C32AE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3458" y="5472398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18.01</a:t>
            </a:r>
          </a:p>
        </p:txBody>
      </p:sp>
      <p:sp>
        <p:nvSpPr>
          <p:cNvPr id="66" name="Text Box 5">
            <a:extLst>
              <a:ext uri="{FF2B5EF4-FFF2-40B4-BE49-F238E27FC236}">
                <a16:creationId xmlns:a16="http://schemas.microsoft.com/office/drawing/2014/main" id="{EBACE785-22DE-4887-8CB3-EC5BFE907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3984" y="5472398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19.01</a:t>
            </a:r>
          </a:p>
        </p:txBody>
      </p:sp>
      <p:sp>
        <p:nvSpPr>
          <p:cNvPr id="67" name="Text Box 5">
            <a:extLst>
              <a:ext uri="{FF2B5EF4-FFF2-40B4-BE49-F238E27FC236}">
                <a16:creationId xmlns:a16="http://schemas.microsoft.com/office/drawing/2014/main" id="{1AFB89AF-622B-4981-B2B9-F0CBBBD42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3275" y="5469181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20.01</a:t>
            </a:r>
          </a:p>
        </p:txBody>
      </p:sp>
      <p:sp>
        <p:nvSpPr>
          <p:cNvPr id="68" name="Text Box 5">
            <a:extLst>
              <a:ext uri="{FF2B5EF4-FFF2-40B4-BE49-F238E27FC236}">
                <a16:creationId xmlns:a16="http://schemas.microsoft.com/office/drawing/2014/main" id="{B7C6A1B4-2172-4398-A9DF-51E2275DE2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2451" y="5469181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21.01</a:t>
            </a:r>
          </a:p>
        </p:txBody>
      </p:sp>
      <p:sp>
        <p:nvSpPr>
          <p:cNvPr id="69" name="Text Box 5">
            <a:extLst>
              <a:ext uri="{FF2B5EF4-FFF2-40B4-BE49-F238E27FC236}">
                <a16:creationId xmlns:a16="http://schemas.microsoft.com/office/drawing/2014/main" id="{D7047349-F7D9-45F2-8FC4-98735A95FE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5776" y="5469181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22.01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9D59733-C64B-4BA7-A778-FD334577F67A}"/>
              </a:ext>
            </a:extLst>
          </p:cNvPr>
          <p:cNvSpPr/>
          <p:nvPr/>
        </p:nvSpPr>
        <p:spPr>
          <a:xfrm>
            <a:off x="1120199" y="1989742"/>
            <a:ext cx="479705" cy="466137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2" name="순서도: 연결자 71">
            <a:extLst>
              <a:ext uri="{FF2B5EF4-FFF2-40B4-BE49-F238E27FC236}">
                <a16:creationId xmlns:a16="http://schemas.microsoft.com/office/drawing/2014/main" id="{D5C57AAC-8D2E-481C-B1D4-C7B6A6AF36A5}"/>
              </a:ext>
            </a:extLst>
          </p:cNvPr>
          <p:cNvSpPr/>
          <p:nvPr/>
        </p:nvSpPr>
        <p:spPr bwMode="auto">
          <a:xfrm>
            <a:off x="1082728" y="191857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E154B495-B626-4734-B46B-EA9D34DC8F61}"/>
              </a:ext>
            </a:extLst>
          </p:cNvPr>
          <p:cNvSpPr/>
          <p:nvPr/>
        </p:nvSpPr>
        <p:spPr>
          <a:xfrm>
            <a:off x="1701658" y="2625258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4" name="순서도: 연결자 73">
            <a:extLst>
              <a:ext uri="{FF2B5EF4-FFF2-40B4-BE49-F238E27FC236}">
                <a16:creationId xmlns:a16="http://schemas.microsoft.com/office/drawing/2014/main" id="{69BA7BDC-F621-4447-9845-D37D7771E6E8}"/>
              </a:ext>
            </a:extLst>
          </p:cNvPr>
          <p:cNvSpPr/>
          <p:nvPr/>
        </p:nvSpPr>
        <p:spPr bwMode="auto">
          <a:xfrm>
            <a:off x="1637274" y="2831244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39B3B8A-270A-418D-A354-7D852B672EF7}"/>
              </a:ext>
            </a:extLst>
          </p:cNvPr>
          <p:cNvSpPr txBox="1"/>
          <p:nvPr/>
        </p:nvSpPr>
        <p:spPr>
          <a:xfrm>
            <a:off x="805001" y="3139866"/>
            <a:ext cx="3751271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연료비 단가 상승으로 인한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운임률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증가와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말레이시아 항차에 해당하는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192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항차의 상대적으로 작은 연료비로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항차에 해당함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LSMGO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사용량 증가에 기인한 연료비 증가로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7182512B-28BF-401C-A74F-C8A9BE545E0F}"/>
              </a:ext>
            </a:extLst>
          </p:cNvPr>
          <p:cNvSpPr/>
          <p:nvPr/>
        </p:nvSpPr>
        <p:spPr>
          <a:xfrm>
            <a:off x="2227345" y="156645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7" name="순서도: 연결자 76">
            <a:extLst>
              <a:ext uri="{FF2B5EF4-FFF2-40B4-BE49-F238E27FC236}">
                <a16:creationId xmlns:a16="http://schemas.microsoft.com/office/drawing/2014/main" id="{B9F30A08-102F-4E52-84B3-3E1DCBC7F856}"/>
              </a:ext>
            </a:extLst>
          </p:cNvPr>
          <p:cNvSpPr/>
          <p:nvPr/>
        </p:nvSpPr>
        <p:spPr bwMode="auto">
          <a:xfrm>
            <a:off x="2124228" y="147932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4AECE634-737D-4838-BFE2-1AEB09713317}"/>
              </a:ext>
            </a:extLst>
          </p:cNvPr>
          <p:cNvSpPr/>
          <p:nvPr/>
        </p:nvSpPr>
        <p:spPr>
          <a:xfrm>
            <a:off x="7343399" y="2678426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9" name="순서도: 연결자 78">
            <a:extLst>
              <a:ext uri="{FF2B5EF4-FFF2-40B4-BE49-F238E27FC236}">
                <a16:creationId xmlns:a16="http://schemas.microsoft.com/office/drawing/2014/main" id="{880F2A8F-9927-4CCC-8E5D-8EAB57EC0E0B}"/>
              </a:ext>
            </a:extLst>
          </p:cNvPr>
          <p:cNvSpPr/>
          <p:nvPr/>
        </p:nvSpPr>
        <p:spPr bwMode="auto">
          <a:xfrm>
            <a:off x="7496744" y="289374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5CA778AA-8D58-4A35-9494-3A98734DA8E3}"/>
              </a:ext>
            </a:extLst>
          </p:cNvPr>
          <p:cNvSpPr/>
          <p:nvPr/>
        </p:nvSpPr>
        <p:spPr>
          <a:xfrm>
            <a:off x="4069705" y="2340631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81" name="순서도: 연결자 80">
            <a:extLst>
              <a:ext uri="{FF2B5EF4-FFF2-40B4-BE49-F238E27FC236}">
                <a16:creationId xmlns:a16="http://schemas.microsoft.com/office/drawing/2014/main" id="{57FF5498-E33E-4FA6-858D-3EA9F49562AE}"/>
              </a:ext>
            </a:extLst>
          </p:cNvPr>
          <p:cNvSpPr/>
          <p:nvPr/>
        </p:nvSpPr>
        <p:spPr bwMode="auto">
          <a:xfrm>
            <a:off x="4262397" y="224533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0A626B03-BC66-424C-A7D3-660B5AC93EF5}"/>
              </a:ext>
            </a:extLst>
          </p:cNvPr>
          <p:cNvSpPr/>
          <p:nvPr/>
        </p:nvSpPr>
        <p:spPr>
          <a:xfrm>
            <a:off x="3816092" y="2584706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83" name="순서도: 연결자 82">
            <a:extLst>
              <a:ext uri="{FF2B5EF4-FFF2-40B4-BE49-F238E27FC236}">
                <a16:creationId xmlns:a16="http://schemas.microsoft.com/office/drawing/2014/main" id="{7AD4662F-710E-4138-95FC-C50EF3595FE6}"/>
              </a:ext>
            </a:extLst>
          </p:cNvPr>
          <p:cNvSpPr/>
          <p:nvPr/>
        </p:nvSpPr>
        <p:spPr bwMode="auto">
          <a:xfrm>
            <a:off x="3712975" y="249757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937136F-9273-4C4C-9BC0-AB5F06FCE793}"/>
              </a:ext>
            </a:extLst>
          </p:cNvPr>
          <p:cNvSpPr txBox="1"/>
          <p:nvPr/>
        </p:nvSpPr>
        <p:spPr>
          <a:xfrm>
            <a:off x="498093" y="378313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Cosmopia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9" name="순서도: 연결자 88">
            <a:extLst>
              <a:ext uri="{FF2B5EF4-FFF2-40B4-BE49-F238E27FC236}">
                <a16:creationId xmlns:a16="http://schemas.microsoft.com/office/drawing/2014/main" id="{28C9B9BA-AAB2-45A7-A63C-C75E93189B17}"/>
              </a:ext>
            </a:extLst>
          </p:cNvPr>
          <p:cNvSpPr/>
          <p:nvPr/>
        </p:nvSpPr>
        <p:spPr bwMode="auto">
          <a:xfrm>
            <a:off x="813051" y="318166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순서도: 연결자 90">
            <a:extLst>
              <a:ext uri="{FF2B5EF4-FFF2-40B4-BE49-F238E27FC236}">
                <a16:creationId xmlns:a16="http://schemas.microsoft.com/office/drawing/2014/main" id="{ED9C9FED-288D-4C88-8EAC-3715D6AEA15F}"/>
              </a:ext>
            </a:extLst>
          </p:cNvPr>
          <p:cNvSpPr/>
          <p:nvPr/>
        </p:nvSpPr>
        <p:spPr bwMode="auto">
          <a:xfrm>
            <a:off x="813051" y="349185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순서도: 연결자 91">
            <a:extLst>
              <a:ext uri="{FF2B5EF4-FFF2-40B4-BE49-F238E27FC236}">
                <a16:creationId xmlns:a16="http://schemas.microsoft.com/office/drawing/2014/main" id="{B4A051E6-A2F4-4EE6-B7C9-028DE588F85D}"/>
              </a:ext>
            </a:extLst>
          </p:cNvPr>
          <p:cNvSpPr/>
          <p:nvPr/>
        </p:nvSpPr>
        <p:spPr bwMode="auto">
          <a:xfrm>
            <a:off x="813051" y="364352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EFC108E-E5E8-40F9-A294-810EA3E0508C}"/>
              </a:ext>
            </a:extLst>
          </p:cNvPr>
          <p:cNvSpPr txBox="1"/>
          <p:nvPr/>
        </p:nvSpPr>
        <p:spPr>
          <a:xfrm>
            <a:off x="4564322" y="3139866"/>
            <a:ext cx="4536677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과도한 정산차액 발생을 방지하기 위한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수정운임률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적용으로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운임매출 대비 연료비가 낮은 수준으로 설정되어 있어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증가하였으며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추후 정산 여부에 대한 확인이 필요함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운임매출 대비 높은 연료비 수준으로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감소하였으며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추후 정산 여부에 대한 확인이 필요함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순서도: 연결자 93">
            <a:extLst>
              <a:ext uri="{FF2B5EF4-FFF2-40B4-BE49-F238E27FC236}">
                <a16:creationId xmlns:a16="http://schemas.microsoft.com/office/drawing/2014/main" id="{4341412F-EAF3-466C-B0F7-C64EA18392EC}"/>
              </a:ext>
            </a:extLst>
          </p:cNvPr>
          <p:cNvSpPr/>
          <p:nvPr/>
        </p:nvSpPr>
        <p:spPr bwMode="auto">
          <a:xfrm>
            <a:off x="4556272" y="319005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순서도: 연결자 98">
            <a:extLst>
              <a:ext uri="{FF2B5EF4-FFF2-40B4-BE49-F238E27FC236}">
                <a16:creationId xmlns:a16="http://schemas.microsoft.com/office/drawing/2014/main" id="{0C699E9E-AA24-4559-A972-9E9D3EE5725B}"/>
              </a:ext>
            </a:extLst>
          </p:cNvPr>
          <p:cNvSpPr/>
          <p:nvPr/>
        </p:nvSpPr>
        <p:spPr bwMode="auto">
          <a:xfrm>
            <a:off x="4556272" y="335015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46A0646B-B732-4CA9-8455-CAA2B5E7B194}"/>
              </a:ext>
            </a:extLst>
          </p:cNvPr>
          <p:cNvSpPr/>
          <p:nvPr/>
        </p:nvSpPr>
        <p:spPr>
          <a:xfrm>
            <a:off x="3816283" y="5274934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2" name="순서도: 연결자 101">
            <a:extLst>
              <a:ext uri="{FF2B5EF4-FFF2-40B4-BE49-F238E27FC236}">
                <a16:creationId xmlns:a16="http://schemas.microsoft.com/office/drawing/2014/main" id="{BC559A18-3688-4D8F-8FE4-2EA88354B860}"/>
              </a:ext>
            </a:extLst>
          </p:cNvPr>
          <p:cNvSpPr/>
          <p:nvPr/>
        </p:nvSpPr>
        <p:spPr bwMode="auto">
          <a:xfrm>
            <a:off x="3997896" y="547425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DA1A04E4-2004-4487-9CDB-EB2E2DB6171E}"/>
              </a:ext>
            </a:extLst>
          </p:cNvPr>
          <p:cNvSpPr/>
          <p:nvPr/>
        </p:nvSpPr>
        <p:spPr>
          <a:xfrm>
            <a:off x="2733840" y="4101019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4" name="순서도: 연결자 103">
            <a:extLst>
              <a:ext uri="{FF2B5EF4-FFF2-40B4-BE49-F238E27FC236}">
                <a16:creationId xmlns:a16="http://schemas.microsoft.com/office/drawing/2014/main" id="{5204045D-00DA-4B25-931F-43654F64A5E2}"/>
              </a:ext>
            </a:extLst>
          </p:cNvPr>
          <p:cNvSpPr/>
          <p:nvPr/>
        </p:nvSpPr>
        <p:spPr bwMode="auto">
          <a:xfrm>
            <a:off x="2622183" y="403397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D25648A5-8FF2-4003-8786-4B12FB263383}"/>
              </a:ext>
            </a:extLst>
          </p:cNvPr>
          <p:cNvSpPr/>
          <p:nvPr/>
        </p:nvSpPr>
        <p:spPr>
          <a:xfrm>
            <a:off x="4056710" y="4194257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8" name="순서도: 연결자 107">
            <a:extLst>
              <a:ext uri="{FF2B5EF4-FFF2-40B4-BE49-F238E27FC236}">
                <a16:creationId xmlns:a16="http://schemas.microsoft.com/office/drawing/2014/main" id="{635C49CF-E434-4D99-86C6-E07198355E4C}"/>
              </a:ext>
            </a:extLst>
          </p:cNvPr>
          <p:cNvSpPr/>
          <p:nvPr/>
        </p:nvSpPr>
        <p:spPr bwMode="auto">
          <a:xfrm>
            <a:off x="3945053" y="412721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D7ED0141-0C15-439D-A073-BE1AFDFCF1B0}"/>
              </a:ext>
            </a:extLst>
          </p:cNvPr>
          <p:cNvSpPr/>
          <p:nvPr/>
        </p:nvSpPr>
        <p:spPr>
          <a:xfrm>
            <a:off x="4198495" y="5073240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4" name="순서도: 연결자 113">
            <a:extLst>
              <a:ext uri="{FF2B5EF4-FFF2-40B4-BE49-F238E27FC236}">
                <a16:creationId xmlns:a16="http://schemas.microsoft.com/office/drawing/2014/main" id="{41DE8556-9C47-4CF2-9E0A-DF2FAC8F4BA9}"/>
              </a:ext>
            </a:extLst>
          </p:cNvPr>
          <p:cNvSpPr/>
          <p:nvPr/>
        </p:nvSpPr>
        <p:spPr bwMode="auto">
          <a:xfrm>
            <a:off x="4404182" y="526043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30F2F8E6-8536-441E-94CB-CB01F9DCFC9B}"/>
              </a:ext>
            </a:extLst>
          </p:cNvPr>
          <p:cNvSpPr/>
          <p:nvPr/>
        </p:nvSpPr>
        <p:spPr>
          <a:xfrm>
            <a:off x="4796203" y="5012196"/>
            <a:ext cx="441390" cy="385208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9" name="순서도: 연결자 118">
            <a:extLst>
              <a:ext uri="{FF2B5EF4-FFF2-40B4-BE49-F238E27FC236}">
                <a16:creationId xmlns:a16="http://schemas.microsoft.com/office/drawing/2014/main" id="{C4FCD859-97AF-439A-A0EE-2D5175550A1F}"/>
              </a:ext>
            </a:extLst>
          </p:cNvPr>
          <p:cNvSpPr/>
          <p:nvPr/>
        </p:nvSpPr>
        <p:spPr bwMode="auto">
          <a:xfrm>
            <a:off x="5010554" y="538349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7055CEE5-2C7D-447B-A970-D5416B902BD6}"/>
              </a:ext>
            </a:extLst>
          </p:cNvPr>
          <p:cNvSpPr/>
          <p:nvPr/>
        </p:nvSpPr>
        <p:spPr>
          <a:xfrm>
            <a:off x="6597830" y="5210732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21" name="순서도: 연결자 120">
            <a:extLst>
              <a:ext uri="{FF2B5EF4-FFF2-40B4-BE49-F238E27FC236}">
                <a16:creationId xmlns:a16="http://schemas.microsoft.com/office/drawing/2014/main" id="{6A39FB0B-6202-4EF0-A2AB-A4781EA1A2E1}"/>
              </a:ext>
            </a:extLst>
          </p:cNvPr>
          <p:cNvSpPr/>
          <p:nvPr/>
        </p:nvSpPr>
        <p:spPr bwMode="auto">
          <a:xfrm>
            <a:off x="6525830" y="540381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4006D6C-89AF-42C6-BDDE-CAE05A954D46}"/>
              </a:ext>
            </a:extLst>
          </p:cNvPr>
          <p:cNvSpPr txBox="1"/>
          <p:nvPr/>
        </p:nvSpPr>
        <p:spPr>
          <a:xfrm>
            <a:off x="805001" y="5647401"/>
            <a:ext cx="3751271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호주 항차에 해당하는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192~193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항차의 연료비 감소 효과로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항차에 해당함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(2019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과도한 정산차액 발생을 방지하기 위한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수정운임률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적용으로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기준 연료비 대비 실제 연료 사용량이 많아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낮게 산출됨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순서도: 연결자 125">
            <a:extLst>
              <a:ext uri="{FF2B5EF4-FFF2-40B4-BE49-F238E27FC236}">
                <a16:creationId xmlns:a16="http://schemas.microsoft.com/office/drawing/2014/main" id="{64449197-755E-4618-8FBA-0162696229C5}"/>
              </a:ext>
            </a:extLst>
          </p:cNvPr>
          <p:cNvSpPr/>
          <p:nvPr/>
        </p:nvSpPr>
        <p:spPr bwMode="auto">
          <a:xfrm>
            <a:off x="813051" y="568080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7" name="순서도: 연결자 126">
            <a:extLst>
              <a:ext uri="{FF2B5EF4-FFF2-40B4-BE49-F238E27FC236}">
                <a16:creationId xmlns:a16="http://schemas.microsoft.com/office/drawing/2014/main" id="{06703319-6861-489D-BBFD-4ADDF0DA4055}"/>
              </a:ext>
            </a:extLst>
          </p:cNvPr>
          <p:cNvSpPr/>
          <p:nvPr/>
        </p:nvSpPr>
        <p:spPr bwMode="auto">
          <a:xfrm>
            <a:off x="813051" y="5839331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순서도: 연결자 127">
            <a:extLst>
              <a:ext uri="{FF2B5EF4-FFF2-40B4-BE49-F238E27FC236}">
                <a16:creationId xmlns:a16="http://schemas.microsoft.com/office/drawing/2014/main" id="{AC1009C1-C656-4054-8E2F-136C593A96EA}"/>
              </a:ext>
            </a:extLst>
          </p:cNvPr>
          <p:cNvSpPr/>
          <p:nvPr/>
        </p:nvSpPr>
        <p:spPr bwMode="auto">
          <a:xfrm>
            <a:off x="813051" y="599443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BB433D9-03AB-4274-BD6D-01A1D4DB4FD1}"/>
              </a:ext>
            </a:extLst>
          </p:cNvPr>
          <p:cNvSpPr txBox="1"/>
          <p:nvPr/>
        </p:nvSpPr>
        <p:spPr>
          <a:xfrm>
            <a:off x="4564322" y="5647401"/>
            <a:ext cx="4700679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LSMGO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사용량 증가에 기인한 연료비 증가로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운임매출 대비 높은 연료비 수준으로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감소하였으며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추후 정산 여부에 대한 확인이 필요함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순서도: 연결자 130">
            <a:extLst>
              <a:ext uri="{FF2B5EF4-FFF2-40B4-BE49-F238E27FC236}">
                <a16:creationId xmlns:a16="http://schemas.microsoft.com/office/drawing/2014/main" id="{CD32DC97-7972-4F3C-B461-FFE961E9D4EE}"/>
              </a:ext>
            </a:extLst>
          </p:cNvPr>
          <p:cNvSpPr/>
          <p:nvPr/>
        </p:nvSpPr>
        <p:spPr bwMode="auto">
          <a:xfrm>
            <a:off x="4556272" y="568919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2" name="순서도: 연결자 131">
            <a:extLst>
              <a:ext uri="{FF2B5EF4-FFF2-40B4-BE49-F238E27FC236}">
                <a16:creationId xmlns:a16="http://schemas.microsoft.com/office/drawing/2014/main" id="{A6364732-F586-46AF-87B3-9F4530CC1495}"/>
              </a:ext>
            </a:extLst>
          </p:cNvPr>
          <p:cNvSpPr/>
          <p:nvPr/>
        </p:nvSpPr>
        <p:spPr bwMode="auto">
          <a:xfrm>
            <a:off x="4556272" y="584262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1840B4C2-C8D8-489B-B225-3BCCAEA705B5}"/>
              </a:ext>
            </a:extLst>
          </p:cNvPr>
          <p:cNvSpPr/>
          <p:nvPr/>
        </p:nvSpPr>
        <p:spPr>
          <a:xfrm>
            <a:off x="7393239" y="5218531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8" name="순서도: 연결자 137">
            <a:extLst>
              <a:ext uri="{FF2B5EF4-FFF2-40B4-BE49-F238E27FC236}">
                <a16:creationId xmlns:a16="http://schemas.microsoft.com/office/drawing/2014/main" id="{600BF6D5-37E2-4712-B126-E997E978FC2D}"/>
              </a:ext>
            </a:extLst>
          </p:cNvPr>
          <p:cNvSpPr/>
          <p:nvPr/>
        </p:nvSpPr>
        <p:spPr bwMode="auto">
          <a:xfrm>
            <a:off x="7598670" y="536958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735BC922-A674-4682-9987-8FBF481A5C12}"/>
              </a:ext>
            </a:extLst>
          </p:cNvPr>
          <p:cNvSpPr/>
          <p:nvPr/>
        </p:nvSpPr>
        <p:spPr>
          <a:xfrm>
            <a:off x="7775443" y="4855058"/>
            <a:ext cx="356073" cy="129015"/>
          </a:xfrm>
          <a:prstGeom prst="rect">
            <a:avLst/>
          </a:prstGeom>
          <a:solidFill>
            <a:srgbClr val="005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49,006</a:t>
            </a:r>
            <a:endParaRPr lang="ko-KR" altLang="en-US" sz="6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2F3C1E6C-D1BC-4644-8DB0-86CEADA48FC3}"/>
              </a:ext>
            </a:extLst>
          </p:cNvPr>
          <p:cNvSpPr/>
          <p:nvPr/>
        </p:nvSpPr>
        <p:spPr>
          <a:xfrm>
            <a:off x="5937444" y="2625258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6" name="순서도: 연결자 115">
            <a:extLst>
              <a:ext uri="{FF2B5EF4-FFF2-40B4-BE49-F238E27FC236}">
                <a16:creationId xmlns:a16="http://schemas.microsoft.com/office/drawing/2014/main" id="{2A30AB59-6E26-4F16-953A-9219DC173684}"/>
              </a:ext>
            </a:extLst>
          </p:cNvPr>
          <p:cNvSpPr/>
          <p:nvPr/>
        </p:nvSpPr>
        <p:spPr bwMode="auto">
          <a:xfrm>
            <a:off x="5873060" y="2831244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DE5E040A-6FB9-418A-9448-3AA018060D8B}"/>
              </a:ext>
            </a:extLst>
          </p:cNvPr>
          <p:cNvSpPr/>
          <p:nvPr/>
        </p:nvSpPr>
        <p:spPr>
          <a:xfrm>
            <a:off x="6463633" y="2340631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25" name="순서도: 연결자 124">
            <a:extLst>
              <a:ext uri="{FF2B5EF4-FFF2-40B4-BE49-F238E27FC236}">
                <a16:creationId xmlns:a16="http://schemas.microsoft.com/office/drawing/2014/main" id="{9D30F434-C524-40A3-9851-CCBD5334B8C8}"/>
              </a:ext>
            </a:extLst>
          </p:cNvPr>
          <p:cNvSpPr/>
          <p:nvPr/>
        </p:nvSpPr>
        <p:spPr bwMode="auto">
          <a:xfrm>
            <a:off x="6319633" y="233949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FC0AFAB6-816A-4D6C-BE70-5291060C2B95}"/>
              </a:ext>
            </a:extLst>
          </p:cNvPr>
          <p:cNvSpPr/>
          <p:nvPr/>
        </p:nvSpPr>
        <p:spPr>
          <a:xfrm>
            <a:off x="4306779" y="2458673"/>
            <a:ext cx="626450" cy="589216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0" name="순서도: 연결자 139">
            <a:extLst>
              <a:ext uri="{FF2B5EF4-FFF2-40B4-BE49-F238E27FC236}">
                <a16:creationId xmlns:a16="http://schemas.microsoft.com/office/drawing/2014/main" id="{0B285B22-A76C-450D-8F7E-2BCBA288546F}"/>
              </a:ext>
            </a:extLst>
          </p:cNvPr>
          <p:cNvSpPr/>
          <p:nvPr/>
        </p:nvSpPr>
        <p:spPr bwMode="auto">
          <a:xfrm>
            <a:off x="4323318" y="297483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FEE38FF0-8C8B-445B-9C2D-F020BFD88B23}"/>
              </a:ext>
            </a:extLst>
          </p:cNvPr>
          <p:cNvSpPr/>
          <p:nvPr/>
        </p:nvSpPr>
        <p:spPr>
          <a:xfrm>
            <a:off x="7742670" y="2340631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2" name="순서도: 연결자 141">
            <a:extLst>
              <a:ext uri="{FF2B5EF4-FFF2-40B4-BE49-F238E27FC236}">
                <a16:creationId xmlns:a16="http://schemas.microsoft.com/office/drawing/2014/main" id="{CE8ECC34-3CC1-4F41-BCD1-193137AF01E5}"/>
              </a:ext>
            </a:extLst>
          </p:cNvPr>
          <p:cNvSpPr/>
          <p:nvPr/>
        </p:nvSpPr>
        <p:spPr bwMode="auto">
          <a:xfrm>
            <a:off x="7598670" y="233949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" name="순서도: 연결자 142">
            <a:extLst>
              <a:ext uri="{FF2B5EF4-FFF2-40B4-BE49-F238E27FC236}">
                <a16:creationId xmlns:a16="http://schemas.microsoft.com/office/drawing/2014/main" id="{DBD7380F-5CFE-469C-BCA6-10E3F0B2163F}"/>
              </a:ext>
            </a:extLst>
          </p:cNvPr>
          <p:cNvSpPr/>
          <p:nvPr/>
        </p:nvSpPr>
        <p:spPr bwMode="auto">
          <a:xfrm>
            <a:off x="4556272" y="361731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순서도: 연결자 143">
            <a:extLst>
              <a:ext uri="{FF2B5EF4-FFF2-40B4-BE49-F238E27FC236}">
                <a16:creationId xmlns:a16="http://schemas.microsoft.com/office/drawing/2014/main" id="{51499D6F-6534-4F49-B007-6867E49357EC}"/>
              </a:ext>
            </a:extLst>
          </p:cNvPr>
          <p:cNvSpPr/>
          <p:nvPr/>
        </p:nvSpPr>
        <p:spPr bwMode="auto">
          <a:xfrm>
            <a:off x="813051" y="614682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22A7ADCD-E49B-49F4-863E-660A18208F76}"/>
              </a:ext>
            </a:extLst>
          </p:cNvPr>
          <p:cNvSpPr/>
          <p:nvPr/>
        </p:nvSpPr>
        <p:spPr>
          <a:xfrm>
            <a:off x="7775443" y="2540325"/>
            <a:ext cx="356073" cy="129015"/>
          </a:xfrm>
          <a:prstGeom prst="rect">
            <a:avLst/>
          </a:prstGeom>
          <a:solidFill>
            <a:srgbClr val="005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46,001</a:t>
            </a:r>
            <a:endParaRPr lang="ko-KR" altLang="en-US" sz="6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49DC423-BE2A-4D13-AD17-F571425E887E}"/>
              </a:ext>
            </a:extLst>
          </p:cNvPr>
          <p:cNvSpPr txBox="1"/>
          <p:nvPr/>
        </p:nvSpPr>
        <p:spPr>
          <a:xfrm>
            <a:off x="7113882" y="128255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USD / Source: 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회사제시자료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 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14B3107-B695-42EE-8751-30DD26A90BFE}"/>
              </a:ext>
            </a:extLst>
          </p:cNvPr>
          <p:cNvSpPr txBox="1"/>
          <p:nvPr/>
        </p:nvSpPr>
        <p:spPr>
          <a:xfrm>
            <a:off x="7113882" y="3967960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USD / Source: 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회사제시자료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 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85863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5" name="차트 114">
            <a:extLst>
              <a:ext uri="{FF2B5EF4-FFF2-40B4-BE49-F238E27FC236}">
                <a16:creationId xmlns:a16="http://schemas.microsoft.com/office/drawing/2014/main" id="{BF66EE6E-1761-4A46-B8D6-B04F06A0169B}"/>
              </a:ext>
            </a:extLst>
          </p:cNvPr>
          <p:cNvGraphicFramePr>
            <a:graphicFrameLocks/>
          </p:cNvGraphicFramePr>
          <p:nvPr/>
        </p:nvGraphicFramePr>
        <p:xfrm>
          <a:off x="496800" y="3891600"/>
          <a:ext cx="8460000" cy="17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2" name="차트 111">
            <a:extLst>
              <a:ext uri="{FF2B5EF4-FFF2-40B4-BE49-F238E27FC236}">
                <a16:creationId xmlns:a16="http://schemas.microsoft.com/office/drawing/2014/main" id="{A9719401-D820-4D42-908D-A2D3928DC525}"/>
              </a:ext>
            </a:extLst>
          </p:cNvPr>
          <p:cNvGraphicFramePr>
            <a:graphicFrameLocks/>
          </p:cNvGraphicFramePr>
          <p:nvPr/>
        </p:nvGraphicFramePr>
        <p:xfrm>
          <a:off x="489600" y="1432800"/>
          <a:ext cx="8460000" cy="17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C/B Analysis by Vessel (3/5)</a:t>
            </a:r>
            <a:endParaRPr lang="ko-KR" altLang="en-US"/>
          </a:p>
        </p:txBody>
      </p:sp>
      <p:sp>
        <p:nvSpPr>
          <p:cNvPr id="15" name="텍스트 개체 틀 2">
            <a:extLst>
              <a:ext uri="{FF2B5EF4-FFF2-40B4-BE49-F238E27FC236}">
                <a16:creationId xmlns:a16="http://schemas.microsoft.com/office/drawing/2014/main" id="{BBA3DD24-C8F7-45DB-8886-7AE51F556D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Appendices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452B-55D1-49BD-B542-959636393F33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사선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척에 대한 기간별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H/B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분석 결과는 다음과 같으며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주로 운항일수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입거수리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연료비 등에 의해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변동합니다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정산차액이 과도하게 발생하는 것을 방지하기 위해 경우에 따라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수정운임률을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적용하고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A6FB90-0B2B-4548-97DD-5FA0D9B6F9D0}"/>
              </a:ext>
            </a:extLst>
          </p:cNvPr>
          <p:cNvSpPr txBox="1"/>
          <p:nvPr/>
        </p:nvSpPr>
        <p:spPr>
          <a:xfrm>
            <a:off x="498093" y="1253799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Aquapia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4" name="Text Box 5">
            <a:extLst>
              <a:ext uri="{FF2B5EF4-FFF2-40B4-BE49-F238E27FC236}">
                <a16:creationId xmlns:a16="http://schemas.microsoft.com/office/drawing/2014/main" id="{4402D942-740C-4A82-BA8F-B01157BA48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4163" y="2901653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18.01</a:t>
            </a:r>
          </a:p>
        </p:txBody>
      </p:sp>
      <p:sp>
        <p:nvSpPr>
          <p:cNvPr id="49" name="Text Box 5">
            <a:extLst>
              <a:ext uri="{FF2B5EF4-FFF2-40B4-BE49-F238E27FC236}">
                <a16:creationId xmlns:a16="http://schemas.microsoft.com/office/drawing/2014/main" id="{96265A2C-368B-4012-A3F8-419C44ACC3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3975" y="2901653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19.01</a:t>
            </a:r>
          </a:p>
        </p:txBody>
      </p:sp>
      <p:sp>
        <p:nvSpPr>
          <p:cNvPr id="51" name="Text Box 5">
            <a:extLst>
              <a:ext uri="{FF2B5EF4-FFF2-40B4-BE49-F238E27FC236}">
                <a16:creationId xmlns:a16="http://schemas.microsoft.com/office/drawing/2014/main" id="{0975F81A-C3D9-498F-AAA2-3E8C07637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93536" y="289843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20.01</a:t>
            </a:r>
          </a:p>
        </p:txBody>
      </p:sp>
      <p:sp>
        <p:nvSpPr>
          <p:cNvPr id="58" name="Text Box 5">
            <a:extLst>
              <a:ext uri="{FF2B5EF4-FFF2-40B4-BE49-F238E27FC236}">
                <a16:creationId xmlns:a16="http://schemas.microsoft.com/office/drawing/2014/main" id="{09C68A30-D9D2-4A83-BA1B-3B70055C61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3159" y="289843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21.01</a:t>
            </a:r>
          </a:p>
        </p:txBody>
      </p:sp>
      <p:sp>
        <p:nvSpPr>
          <p:cNvPr id="61" name="Text Box 5">
            <a:extLst>
              <a:ext uri="{FF2B5EF4-FFF2-40B4-BE49-F238E27FC236}">
                <a16:creationId xmlns:a16="http://schemas.microsoft.com/office/drawing/2014/main" id="{5AE0F9BA-BB1F-43CC-B8B3-529A5FE60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9711" y="289843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22.01</a:t>
            </a:r>
          </a:p>
        </p:txBody>
      </p:sp>
      <p:sp>
        <p:nvSpPr>
          <p:cNvPr id="62" name="Text Box 5">
            <a:extLst>
              <a:ext uri="{FF2B5EF4-FFF2-40B4-BE49-F238E27FC236}">
                <a16:creationId xmlns:a16="http://schemas.microsoft.com/office/drawing/2014/main" id="{16656D98-1355-45A8-8224-B9CD8C32AE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3792" y="545619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18.01</a:t>
            </a:r>
          </a:p>
        </p:txBody>
      </p:sp>
      <p:sp>
        <p:nvSpPr>
          <p:cNvPr id="66" name="Text Box 5">
            <a:extLst>
              <a:ext uri="{FF2B5EF4-FFF2-40B4-BE49-F238E27FC236}">
                <a16:creationId xmlns:a16="http://schemas.microsoft.com/office/drawing/2014/main" id="{EBACE785-22DE-4887-8CB3-EC5BFE907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6655" y="545619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19.01</a:t>
            </a:r>
          </a:p>
        </p:txBody>
      </p:sp>
      <p:sp>
        <p:nvSpPr>
          <p:cNvPr id="67" name="Text Box 5">
            <a:extLst>
              <a:ext uri="{FF2B5EF4-FFF2-40B4-BE49-F238E27FC236}">
                <a16:creationId xmlns:a16="http://schemas.microsoft.com/office/drawing/2014/main" id="{1AFB89AF-622B-4981-B2B9-F0CBBBD42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5006" y="545297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20.01</a:t>
            </a:r>
          </a:p>
        </p:txBody>
      </p:sp>
      <p:sp>
        <p:nvSpPr>
          <p:cNvPr id="68" name="Text Box 5">
            <a:extLst>
              <a:ext uri="{FF2B5EF4-FFF2-40B4-BE49-F238E27FC236}">
                <a16:creationId xmlns:a16="http://schemas.microsoft.com/office/drawing/2014/main" id="{B7C6A1B4-2172-4398-A9DF-51E2275DE2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41013" y="545297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21.01</a:t>
            </a:r>
          </a:p>
        </p:txBody>
      </p:sp>
      <p:sp>
        <p:nvSpPr>
          <p:cNvPr id="69" name="Text Box 5">
            <a:extLst>
              <a:ext uri="{FF2B5EF4-FFF2-40B4-BE49-F238E27FC236}">
                <a16:creationId xmlns:a16="http://schemas.microsoft.com/office/drawing/2014/main" id="{D7047349-F7D9-45F2-8FC4-98735A95FE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8252" y="545297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22.01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9D59733-C64B-4BA7-A778-FD334577F67A}"/>
              </a:ext>
            </a:extLst>
          </p:cNvPr>
          <p:cNvSpPr/>
          <p:nvPr/>
        </p:nvSpPr>
        <p:spPr>
          <a:xfrm>
            <a:off x="2002050" y="183600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2" name="순서도: 연결자 71">
            <a:extLst>
              <a:ext uri="{FF2B5EF4-FFF2-40B4-BE49-F238E27FC236}">
                <a16:creationId xmlns:a16="http://schemas.microsoft.com/office/drawing/2014/main" id="{D5C57AAC-8D2E-481C-B1D4-C7B6A6AF36A5}"/>
              </a:ext>
            </a:extLst>
          </p:cNvPr>
          <p:cNvSpPr/>
          <p:nvPr/>
        </p:nvSpPr>
        <p:spPr bwMode="auto">
          <a:xfrm>
            <a:off x="1898933" y="174887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E154B495-B626-4734-B46B-EA9D34DC8F61}"/>
              </a:ext>
            </a:extLst>
          </p:cNvPr>
          <p:cNvSpPr/>
          <p:nvPr/>
        </p:nvSpPr>
        <p:spPr>
          <a:xfrm>
            <a:off x="3404893" y="2667169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4" name="순서도: 연결자 73">
            <a:extLst>
              <a:ext uri="{FF2B5EF4-FFF2-40B4-BE49-F238E27FC236}">
                <a16:creationId xmlns:a16="http://schemas.microsoft.com/office/drawing/2014/main" id="{69BA7BDC-F621-4447-9845-D37D7771E6E8}"/>
              </a:ext>
            </a:extLst>
          </p:cNvPr>
          <p:cNvSpPr/>
          <p:nvPr/>
        </p:nvSpPr>
        <p:spPr bwMode="auto">
          <a:xfrm>
            <a:off x="3340509" y="287315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39B3B8A-270A-418D-A354-7D852B672EF7}"/>
              </a:ext>
            </a:extLst>
          </p:cNvPr>
          <p:cNvSpPr txBox="1"/>
          <p:nvPr/>
        </p:nvSpPr>
        <p:spPr>
          <a:xfrm>
            <a:off x="805001" y="3139866"/>
            <a:ext cx="3751271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호주 항차의 연료비 감소 효과로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항차에 해당함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(’19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’22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IMO2020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관련 연료 효율이 높은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FBOG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사용량 증가에 기인한 연료비 감소로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7182512B-28BF-401C-A74F-C8A9BE545E0F}"/>
              </a:ext>
            </a:extLst>
          </p:cNvPr>
          <p:cNvSpPr/>
          <p:nvPr/>
        </p:nvSpPr>
        <p:spPr>
          <a:xfrm>
            <a:off x="3669203" y="1555660"/>
            <a:ext cx="413860" cy="393406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7" name="순서도: 연결자 76">
            <a:extLst>
              <a:ext uri="{FF2B5EF4-FFF2-40B4-BE49-F238E27FC236}">
                <a16:creationId xmlns:a16="http://schemas.microsoft.com/office/drawing/2014/main" id="{B9F30A08-102F-4E52-84B3-3E1DCBC7F856}"/>
              </a:ext>
            </a:extLst>
          </p:cNvPr>
          <p:cNvSpPr/>
          <p:nvPr/>
        </p:nvSpPr>
        <p:spPr bwMode="auto">
          <a:xfrm>
            <a:off x="3560317" y="152777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4AECE634-737D-4838-BFE2-1AEB09713317}"/>
              </a:ext>
            </a:extLst>
          </p:cNvPr>
          <p:cNvSpPr/>
          <p:nvPr/>
        </p:nvSpPr>
        <p:spPr>
          <a:xfrm>
            <a:off x="7315171" y="2577553"/>
            <a:ext cx="377197" cy="381916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9" name="순서도: 연결자 78">
            <a:extLst>
              <a:ext uri="{FF2B5EF4-FFF2-40B4-BE49-F238E27FC236}">
                <a16:creationId xmlns:a16="http://schemas.microsoft.com/office/drawing/2014/main" id="{880F2A8F-9927-4CCC-8E5D-8EAB57EC0E0B}"/>
              </a:ext>
            </a:extLst>
          </p:cNvPr>
          <p:cNvSpPr/>
          <p:nvPr/>
        </p:nvSpPr>
        <p:spPr bwMode="auto">
          <a:xfrm>
            <a:off x="7251560" y="2492031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5CA778AA-8D58-4A35-9494-3A98734DA8E3}"/>
              </a:ext>
            </a:extLst>
          </p:cNvPr>
          <p:cNvSpPr/>
          <p:nvPr/>
        </p:nvSpPr>
        <p:spPr>
          <a:xfrm>
            <a:off x="5043305" y="216888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81" name="순서도: 연결자 80">
            <a:extLst>
              <a:ext uri="{FF2B5EF4-FFF2-40B4-BE49-F238E27FC236}">
                <a16:creationId xmlns:a16="http://schemas.microsoft.com/office/drawing/2014/main" id="{57FF5498-E33E-4FA6-858D-3EA9F49562AE}"/>
              </a:ext>
            </a:extLst>
          </p:cNvPr>
          <p:cNvSpPr/>
          <p:nvPr/>
        </p:nvSpPr>
        <p:spPr bwMode="auto">
          <a:xfrm>
            <a:off x="4940188" y="208175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6FA918B8-7A4C-47BC-900D-976D34A74C33}"/>
              </a:ext>
            </a:extLst>
          </p:cNvPr>
          <p:cNvSpPr/>
          <p:nvPr/>
        </p:nvSpPr>
        <p:spPr>
          <a:xfrm>
            <a:off x="4916499" y="256526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85" name="순서도: 연결자 84">
            <a:extLst>
              <a:ext uri="{FF2B5EF4-FFF2-40B4-BE49-F238E27FC236}">
                <a16:creationId xmlns:a16="http://schemas.microsoft.com/office/drawing/2014/main" id="{50DA4DE9-DC20-4D28-ACC3-87C840C099BB}"/>
              </a:ext>
            </a:extLst>
          </p:cNvPr>
          <p:cNvSpPr/>
          <p:nvPr/>
        </p:nvSpPr>
        <p:spPr bwMode="auto">
          <a:xfrm>
            <a:off x="4791999" y="2504124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937136F-9273-4C4C-9BC0-AB5F06FCE793}"/>
              </a:ext>
            </a:extLst>
          </p:cNvPr>
          <p:cNvSpPr txBox="1"/>
          <p:nvPr/>
        </p:nvSpPr>
        <p:spPr>
          <a:xfrm>
            <a:off x="498093" y="378313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Oceanpia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9" name="순서도: 연결자 88">
            <a:extLst>
              <a:ext uri="{FF2B5EF4-FFF2-40B4-BE49-F238E27FC236}">
                <a16:creationId xmlns:a16="http://schemas.microsoft.com/office/drawing/2014/main" id="{28C9B9BA-AAB2-45A7-A63C-C75E93189B17}"/>
              </a:ext>
            </a:extLst>
          </p:cNvPr>
          <p:cNvSpPr/>
          <p:nvPr/>
        </p:nvSpPr>
        <p:spPr bwMode="auto">
          <a:xfrm>
            <a:off x="813051" y="318166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0" name="순서도: 연결자 89">
            <a:extLst>
              <a:ext uri="{FF2B5EF4-FFF2-40B4-BE49-F238E27FC236}">
                <a16:creationId xmlns:a16="http://schemas.microsoft.com/office/drawing/2014/main" id="{D015D19F-7185-4507-B18D-8BB50BA5D8A1}"/>
              </a:ext>
            </a:extLst>
          </p:cNvPr>
          <p:cNvSpPr/>
          <p:nvPr/>
        </p:nvSpPr>
        <p:spPr bwMode="auto">
          <a:xfrm>
            <a:off x="813051" y="334018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순서도: 연결자 90">
            <a:extLst>
              <a:ext uri="{FF2B5EF4-FFF2-40B4-BE49-F238E27FC236}">
                <a16:creationId xmlns:a16="http://schemas.microsoft.com/office/drawing/2014/main" id="{ED9C9FED-288D-4C88-8EAC-3715D6AEA15F}"/>
              </a:ext>
            </a:extLst>
          </p:cNvPr>
          <p:cNvSpPr/>
          <p:nvPr/>
        </p:nvSpPr>
        <p:spPr bwMode="auto">
          <a:xfrm>
            <a:off x="813051" y="349185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EFC108E-E5E8-40F9-A294-810EA3E0508C}"/>
              </a:ext>
            </a:extLst>
          </p:cNvPr>
          <p:cNvSpPr txBox="1"/>
          <p:nvPr/>
        </p:nvSpPr>
        <p:spPr>
          <a:xfrm>
            <a:off x="4564322" y="3139866"/>
            <a:ext cx="4536677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운항일정 변경에 따른 연료 소모량 증가로 인하여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운임매출 대비 높은 연료비 수준으로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감소하였으며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추후 정산 여부에 대한 확인이 필요함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운임매출 대비 연료비가 낮은 수준으로 설정되어 있어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증가하였으며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추후 정산 여부에 대한 확인이 필요함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순서도: 연결자 93">
            <a:extLst>
              <a:ext uri="{FF2B5EF4-FFF2-40B4-BE49-F238E27FC236}">
                <a16:creationId xmlns:a16="http://schemas.microsoft.com/office/drawing/2014/main" id="{4341412F-EAF3-466C-B0F7-C64EA18392EC}"/>
              </a:ext>
            </a:extLst>
          </p:cNvPr>
          <p:cNvSpPr/>
          <p:nvPr/>
        </p:nvSpPr>
        <p:spPr bwMode="auto">
          <a:xfrm>
            <a:off x="4556272" y="318166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C8C7FF8D-56DB-4C47-A233-B920D400EE17}"/>
              </a:ext>
            </a:extLst>
          </p:cNvPr>
          <p:cNvSpPr/>
          <p:nvPr/>
        </p:nvSpPr>
        <p:spPr>
          <a:xfrm>
            <a:off x="5636441" y="2587332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96" name="순서도: 연결자 95">
            <a:extLst>
              <a:ext uri="{FF2B5EF4-FFF2-40B4-BE49-F238E27FC236}">
                <a16:creationId xmlns:a16="http://schemas.microsoft.com/office/drawing/2014/main" id="{7CB0792B-E981-4672-BD79-9BFD996D9638}"/>
              </a:ext>
            </a:extLst>
          </p:cNvPr>
          <p:cNvSpPr/>
          <p:nvPr/>
        </p:nvSpPr>
        <p:spPr bwMode="auto">
          <a:xfrm>
            <a:off x="5533324" y="250019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7AFF7C30-2CFC-4341-83FF-AA27DB205B76}"/>
              </a:ext>
            </a:extLst>
          </p:cNvPr>
          <p:cNvSpPr/>
          <p:nvPr/>
        </p:nvSpPr>
        <p:spPr>
          <a:xfrm>
            <a:off x="7458181" y="2052274"/>
            <a:ext cx="465585" cy="469913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98" name="순서도: 연결자 97">
            <a:extLst>
              <a:ext uri="{FF2B5EF4-FFF2-40B4-BE49-F238E27FC236}">
                <a16:creationId xmlns:a16="http://schemas.microsoft.com/office/drawing/2014/main" id="{5457CEC7-AF1C-45E4-9B70-396048C83F3D}"/>
              </a:ext>
            </a:extLst>
          </p:cNvPr>
          <p:cNvSpPr/>
          <p:nvPr/>
        </p:nvSpPr>
        <p:spPr bwMode="auto">
          <a:xfrm>
            <a:off x="7391692" y="200622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순서도: 연결자 98">
            <a:extLst>
              <a:ext uri="{FF2B5EF4-FFF2-40B4-BE49-F238E27FC236}">
                <a16:creationId xmlns:a16="http://schemas.microsoft.com/office/drawing/2014/main" id="{0C699E9E-AA24-4559-A972-9E9D3EE5725B}"/>
              </a:ext>
            </a:extLst>
          </p:cNvPr>
          <p:cNvSpPr/>
          <p:nvPr/>
        </p:nvSpPr>
        <p:spPr bwMode="auto">
          <a:xfrm>
            <a:off x="4556272" y="334047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순서도: 연결자 99">
            <a:extLst>
              <a:ext uri="{FF2B5EF4-FFF2-40B4-BE49-F238E27FC236}">
                <a16:creationId xmlns:a16="http://schemas.microsoft.com/office/drawing/2014/main" id="{ADD89D98-C6E8-4595-8FE6-BC8434C23964}"/>
              </a:ext>
            </a:extLst>
          </p:cNvPr>
          <p:cNvSpPr/>
          <p:nvPr/>
        </p:nvSpPr>
        <p:spPr bwMode="auto">
          <a:xfrm>
            <a:off x="4556272" y="3617321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DA1A04E4-2004-4487-9CDB-EB2E2DB6171E}"/>
              </a:ext>
            </a:extLst>
          </p:cNvPr>
          <p:cNvSpPr/>
          <p:nvPr/>
        </p:nvSpPr>
        <p:spPr>
          <a:xfrm>
            <a:off x="1802184" y="5232922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4" name="순서도: 연결자 103">
            <a:extLst>
              <a:ext uri="{FF2B5EF4-FFF2-40B4-BE49-F238E27FC236}">
                <a16:creationId xmlns:a16="http://schemas.microsoft.com/office/drawing/2014/main" id="{5204045D-00DA-4B25-931F-43654F64A5E2}"/>
              </a:ext>
            </a:extLst>
          </p:cNvPr>
          <p:cNvSpPr/>
          <p:nvPr/>
        </p:nvSpPr>
        <p:spPr bwMode="auto">
          <a:xfrm>
            <a:off x="1742579" y="545161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D25648A5-8FF2-4003-8786-4B12FB263383}"/>
              </a:ext>
            </a:extLst>
          </p:cNvPr>
          <p:cNvSpPr/>
          <p:nvPr/>
        </p:nvSpPr>
        <p:spPr>
          <a:xfrm>
            <a:off x="2467168" y="4077446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8" name="순서도: 연결자 107">
            <a:extLst>
              <a:ext uri="{FF2B5EF4-FFF2-40B4-BE49-F238E27FC236}">
                <a16:creationId xmlns:a16="http://schemas.microsoft.com/office/drawing/2014/main" id="{635C49CF-E434-4D99-86C6-E07198355E4C}"/>
              </a:ext>
            </a:extLst>
          </p:cNvPr>
          <p:cNvSpPr/>
          <p:nvPr/>
        </p:nvSpPr>
        <p:spPr bwMode="auto">
          <a:xfrm>
            <a:off x="2355511" y="401039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76EBAF80-997F-4628-91E3-B2DC915B963A}"/>
              </a:ext>
            </a:extLst>
          </p:cNvPr>
          <p:cNvSpPr/>
          <p:nvPr/>
        </p:nvSpPr>
        <p:spPr>
          <a:xfrm>
            <a:off x="3624142" y="4767131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0" name="순서도: 연결자 109">
            <a:extLst>
              <a:ext uri="{FF2B5EF4-FFF2-40B4-BE49-F238E27FC236}">
                <a16:creationId xmlns:a16="http://schemas.microsoft.com/office/drawing/2014/main" id="{EED92A74-D002-4201-97B5-B21F8ACB6868}"/>
              </a:ext>
            </a:extLst>
          </p:cNvPr>
          <p:cNvSpPr/>
          <p:nvPr/>
        </p:nvSpPr>
        <p:spPr bwMode="auto">
          <a:xfrm>
            <a:off x="3479943" y="4792361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D7ED0141-0C15-439D-A073-BE1AFDFCF1B0}"/>
              </a:ext>
            </a:extLst>
          </p:cNvPr>
          <p:cNvSpPr/>
          <p:nvPr/>
        </p:nvSpPr>
        <p:spPr>
          <a:xfrm>
            <a:off x="3738322" y="4214906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4" name="순서도: 연결자 113">
            <a:extLst>
              <a:ext uri="{FF2B5EF4-FFF2-40B4-BE49-F238E27FC236}">
                <a16:creationId xmlns:a16="http://schemas.microsoft.com/office/drawing/2014/main" id="{41DE8556-9C47-4CF2-9E0A-DF2FAC8F4BA9}"/>
              </a:ext>
            </a:extLst>
          </p:cNvPr>
          <p:cNvSpPr/>
          <p:nvPr/>
        </p:nvSpPr>
        <p:spPr bwMode="auto">
          <a:xfrm>
            <a:off x="3704317" y="408114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30F2F8E6-8536-441E-94CB-CB01F9DCFC9B}"/>
              </a:ext>
            </a:extLst>
          </p:cNvPr>
          <p:cNvSpPr/>
          <p:nvPr/>
        </p:nvSpPr>
        <p:spPr>
          <a:xfrm>
            <a:off x="4721067" y="5118609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9" name="순서도: 연결자 118">
            <a:extLst>
              <a:ext uri="{FF2B5EF4-FFF2-40B4-BE49-F238E27FC236}">
                <a16:creationId xmlns:a16="http://schemas.microsoft.com/office/drawing/2014/main" id="{C4FCD859-97AF-439A-A0EE-2D5175550A1F}"/>
              </a:ext>
            </a:extLst>
          </p:cNvPr>
          <p:cNvSpPr/>
          <p:nvPr/>
        </p:nvSpPr>
        <p:spPr bwMode="auto">
          <a:xfrm>
            <a:off x="4926754" y="530580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7055CEE5-2C7D-447B-A970-D5416B902BD6}"/>
              </a:ext>
            </a:extLst>
          </p:cNvPr>
          <p:cNvSpPr/>
          <p:nvPr/>
        </p:nvSpPr>
        <p:spPr>
          <a:xfrm>
            <a:off x="5697618" y="5172718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21" name="순서도: 연결자 120">
            <a:extLst>
              <a:ext uri="{FF2B5EF4-FFF2-40B4-BE49-F238E27FC236}">
                <a16:creationId xmlns:a16="http://schemas.microsoft.com/office/drawing/2014/main" id="{6A39FB0B-6202-4EF0-A2AB-A4781EA1A2E1}"/>
              </a:ext>
            </a:extLst>
          </p:cNvPr>
          <p:cNvSpPr/>
          <p:nvPr/>
        </p:nvSpPr>
        <p:spPr bwMode="auto">
          <a:xfrm>
            <a:off x="5625618" y="536580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4006D6C-89AF-42C6-BDDE-CAE05A954D46}"/>
              </a:ext>
            </a:extLst>
          </p:cNvPr>
          <p:cNvSpPr txBox="1"/>
          <p:nvPr/>
        </p:nvSpPr>
        <p:spPr>
          <a:xfrm>
            <a:off x="805001" y="5647401"/>
            <a:ext cx="3751271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항차에 해당함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(2018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연료단가 하락에 따른 연료비 감소로 인하여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LSMGO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사용량 증가에 기인한 연료비 증가로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호주 항차의 연료비 감소 효과로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순서도: 연결자 125">
            <a:extLst>
              <a:ext uri="{FF2B5EF4-FFF2-40B4-BE49-F238E27FC236}">
                <a16:creationId xmlns:a16="http://schemas.microsoft.com/office/drawing/2014/main" id="{64449197-755E-4618-8FBA-0162696229C5}"/>
              </a:ext>
            </a:extLst>
          </p:cNvPr>
          <p:cNvSpPr/>
          <p:nvPr/>
        </p:nvSpPr>
        <p:spPr bwMode="auto">
          <a:xfrm>
            <a:off x="813051" y="568919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7" name="순서도: 연결자 126">
            <a:extLst>
              <a:ext uri="{FF2B5EF4-FFF2-40B4-BE49-F238E27FC236}">
                <a16:creationId xmlns:a16="http://schemas.microsoft.com/office/drawing/2014/main" id="{06703319-6861-489D-BBFD-4ADDF0DA4055}"/>
              </a:ext>
            </a:extLst>
          </p:cNvPr>
          <p:cNvSpPr/>
          <p:nvPr/>
        </p:nvSpPr>
        <p:spPr bwMode="auto">
          <a:xfrm>
            <a:off x="813051" y="584772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순서도: 연결자 127">
            <a:extLst>
              <a:ext uri="{FF2B5EF4-FFF2-40B4-BE49-F238E27FC236}">
                <a16:creationId xmlns:a16="http://schemas.microsoft.com/office/drawing/2014/main" id="{AC1009C1-C656-4054-8E2F-136C593A96EA}"/>
              </a:ext>
            </a:extLst>
          </p:cNvPr>
          <p:cNvSpPr/>
          <p:nvPr/>
        </p:nvSpPr>
        <p:spPr bwMode="auto">
          <a:xfrm>
            <a:off x="813051" y="600010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BB433D9-03AB-4274-BD6D-01A1D4DB4FD1}"/>
              </a:ext>
            </a:extLst>
          </p:cNvPr>
          <p:cNvSpPr txBox="1"/>
          <p:nvPr/>
        </p:nvSpPr>
        <p:spPr>
          <a:xfrm>
            <a:off x="4564322" y="5513580"/>
            <a:ext cx="4700679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KOGAS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스케줄에 따른 대기 발생으로 인하여 연료비 증가 및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과도한 정산차액 발생을 방지하기 위한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수정운임률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적용으로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IMO2020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관련 연료 효율이 높은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FBOG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사용량 증가에 기인한 연료비 감소로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운임매출 대비 상대적으로 높거나 낮은 연료비 수준으로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변동하였으며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추후 정산 여부에 대한 확인이 필요함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순서도: 연결자 130">
            <a:extLst>
              <a:ext uri="{FF2B5EF4-FFF2-40B4-BE49-F238E27FC236}">
                <a16:creationId xmlns:a16="http://schemas.microsoft.com/office/drawing/2014/main" id="{CD32DC97-7972-4F3C-B461-FFE961E9D4EE}"/>
              </a:ext>
            </a:extLst>
          </p:cNvPr>
          <p:cNvSpPr/>
          <p:nvPr/>
        </p:nvSpPr>
        <p:spPr bwMode="auto">
          <a:xfrm>
            <a:off x="4556272" y="555537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2" name="순서도: 연결자 131">
            <a:extLst>
              <a:ext uri="{FF2B5EF4-FFF2-40B4-BE49-F238E27FC236}">
                <a16:creationId xmlns:a16="http://schemas.microsoft.com/office/drawing/2014/main" id="{A6364732-F586-46AF-87B3-9F4530CC1495}"/>
              </a:ext>
            </a:extLst>
          </p:cNvPr>
          <p:cNvSpPr/>
          <p:nvPr/>
        </p:nvSpPr>
        <p:spPr bwMode="auto">
          <a:xfrm>
            <a:off x="4556272" y="570880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" name="순서도: 연결자 132">
            <a:extLst>
              <a:ext uri="{FF2B5EF4-FFF2-40B4-BE49-F238E27FC236}">
                <a16:creationId xmlns:a16="http://schemas.microsoft.com/office/drawing/2014/main" id="{905E5344-64B9-459C-9E89-026E04F538C1}"/>
              </a:ext>
            </a:extLst>
          </p:cNvPr>
          <p:cNvSpPr/>
          <p:nvPr/>
        </p:nvSpPr>
        <p:spPr bwMode="auto">
          <a:xfrm>
            <a:off x="4556272" y="586802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4" name="순서도: 연결자 133">
            <a:extLst>
              <a:ext uri="{FF2B5EF4-FFF2-40B4-BE49-F238E27FC236}">
                <a16:creationId xmlns:a16="http://schemas.microsoft.com/office/drawing/2014/main" id="{B06DCDEF-ABD9-4EB4-978C-37C23417CE49}"/>
              </a:ext>
            </a:extLst>
          </p:cNvPr>
          <p:cNvSpPr/>
          <p:nvPr/>
        </p:nvSpPr>
        <p:spPr bwMode="auto">
          <a:xfrm>
            <a:off x="4556272" y="602162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F4836D0C-1AA7-4025-A24F-D5EC6E7EDF6E}"/>
              </a:ext>
            </a:extLst>
          </p:cNvPr>
          <p:cNvSpPr/>
          <p:nvPr/>
        </p:nvSpPr>
        <p:spPr>
          <a:xfrm>
            <a:off x="7735767" y="4076450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6" name="순서도: 연결자 135">
            <a:extLst>
              <a:ext uri="{FF2B5EF4-FFF2-40B4-BE49-F238E27FC236}">
                <a16:creationId xmlns:a16="http://schemas.microsoft.com/office/drawing/2014/main" id="{700D3750-7442-413B-A150-58126DB02098}"/>
              </a:ext>
            </a:extLst>
          </p:cNvPr>
          <p:cNvSpPr/>
          <p:nvPr/>
        </p:nvSpPr>
        <p:spPr bwMode="auto">
          <a:xfrm>
            <a:off x="7972973" y="422277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1840B4C2-C8D8-489B-B225-3BCCAEA705B5}"/>
              </a:ext>
            </a:extLst>
          </p:cNvPr>
          <p:cNvSpPr/>
          <p:nvPr/>
        </p:nvSpPr>
        <p:spPr>
          <a:xfrm>
            <a:off x="7513143" y="5295187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8" name="순서도: 연결자 137">
            <a:extLst>
              <a:ext uri="{FF2B5EF4-FFF2-40B4-BE49-F238E27FC236}">
                <a16:creationId xmlns:a16="http://schemas.microsoft.com/office/drawing/2014/main" id="{600BF6D5-37E2-4712-B126-E997E978FC2D}"/>
              </a:ext>
            </a:extLst>
          </p:cNvPr>
          <p:cNvSpPr/>
          <p:nvPr/>
        </p:nvSpPr>
        <p:spPr bwMode="auto">
          <a:xfrm>
            <a:off x="7718574" y="544623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5BD2D879-2ADF-4DD4-98C1-6BC69F793A3C}"/>
              </a:ext>
            </a:extLst>
          </p:cNvPr>
          <p:cNvSpPr/>
          <p:nvPr/>
        </p:nvSpPr>
        <p:spPr>
          <a:xfrm>
            <a:off x="7775443" y="2229574"/>
            <a:ext cx="356073" cy="129015"/>
          </a:xfrm>
          <a:prstGeom prst="rect">
            <a:avLst/>
          </a:prstGeom>
          <a:solidFill>
            <a:srgbClr val="005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53,248</a:t>
            </a:r>
            <a:endParaRPr lang="ko-KR" altLang="en-US" sz="6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4037E23A-4C6B-4C01-A321-0D1AEA45E58C}"/>
              </a:ext>
            </a:extLst>
          </p:cNvPr>
          <p:cNvSpPr/>
          <p:nvPr/>
        </p:nvSpPr>
        <p:spPr>
          <a:xfrm>
            <a:off x="7775443" y="4678942"/>
            <a:ext cx="356073" cy="129015"/>
          </a:xfrm>
          <a:prstGeom prst="rect">
            <a:avLst/>
          </a:prstGeom>
          <a:solidFill>
            <a:srgbClr val="005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64,577</a:t>
            </a:r>
            <a:endParaRPr lang="ko-KR" altLang="en-US" sz="6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3492D39A-1931-4034-88FC-415356CC8639}"/>
              </a:ext>
            </a:extLst>
          </p:cNvPr>
          <p:cNvSpPr/>
          <p:nvPr/>
        </p:nvSpPr>
        <p:spPr>
          <a:xfrm>
            <a:off x="7724865" y="2788618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29" name="순서도: 연결자 128">
            <a:extLst>
              <a:ext uri="{FF2B5EF4-FFF2-40B4-BE49-F238E27FC236}">
                <a16:creationId xmlns:a16="http://schemas.microsoft.com/office/drawing/2014/main" id="{890E0335-FA20-40C1-BB44-18D2468B12B0}"/>
              </a:ext>
            </a:extLst>
          </p:cNvPr>
          <p:cNvSpPr/>
          <p:nvPr/>
        </p:nvSpPr>
        <p:spPr bwMode="auto">
          <a:xfrm>
            <a:off x="7938975" y="2953021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35034F81-A89E-44EF-AC8A-9A5355A57336}"/>
              </a:ext>
            </a:extLst>
          </p:cNvPr>
          <p:cNvSpPr/>
          <p:nvPr/>
        </p:nvSpPr>
        <p:spPr>
          <a:xfrm>
            <a:off x="4467454" y="4448483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1" name="순서도: 연결자 140">
            <a:extLst>
              <a:ext uri="{FF2B5EF4-FFF2-40B4-BE49-F238E27FC236}">
                <a16:creationId xmlns:a16="http://schemas.microsoft.com/office/drawing/2014/main" id="{5361E7A8-308D-4914-9780-7B8DA4B69CB4}"/>
              </a:ext>
            </a:extLst>
          </p:cNvPr>
          <p:cNvSpPr/>
          <p:nvPr/>
        </p:nvSpPr>
        <p:spPr bwMode="auto">
          <a:xfrm>
            <a:off x="4582800" y="4305444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B86C6E76-FC65-4D9C-8FD7-634253EF48EF}"/>
              </a:ext>
            </a:extLst>
          </p:cNvPr>
          <p:cNvSpPr/>
          <p:nvPr/>
        </p:nvSpPr>
        <p:spPr>
          <a:xfrm>
            <a:off x="5047178" y="4222815"/>
            <a:ext cx="413508" cy="406085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3" name="순서도: 연결자 142">
            <a:extLst>
              <a:ext uri="{FF2B5EF4-FFF2-40B4-BE49-F238E27FC236}">
                <a16:creationId xmlns:a16="http://schemas.microsoft.com/office/drawing/2014/main" id="{08080AED-DBB2-4A49-A1D4-EF6146EBDC8F}"/>
              </a:ext>
            </a:extLst>
          </p:cNvPr>
          <p:cNvSpPr/>
          <p:nvPr/>
        </p:nvSpPr>
        <p:spPr bwMode="auto">
          <a:xfrm>
            <a:off x="4935143" y="420721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5BD5DB76-EECD-4000-AA00-BAB543BE77C2}"/>
              </a:ext>
            </a:extLst>
          </p:cNvPr>
          <p:cNvSpPr/>
          <p:nvPr/>
        </p:nvSpPr>
        <p:spPr>
          <a:xfrm>
            <a:off x="3875942" y="4650288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5" name="순서도: 연결자 144">
            <a:extLst>
              <a:ext uri="{FF2B5EF4-FFF2-40B4-BE49-F238E27FC236}">
                <a16:creationId xmlns:a16="http://schemas.microsoft.com/office/drawing/2014/main" id="{A1DAFDC2-A8FA-4803-8003-0E5AB3A6E66A}"/>
              </a:ext>
            </a:extLst>
          </p:cNvPr>
          <p:cNvSpPr/>
          <p:nvPr/>
        </p:nvSpPr>
        <p:spPr bwMode="auto">
          <a:xfrm>
            <a:off x="4081629" y="483748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47FAD2E8-0D26-481B-9E7F-0C8DDA0CE5E5}"/>
              </a:ext>
            </a:extLst>
          </p:cNvPr>
          <p:cNvSpPr/>
          <p:nvPr/>
        </p:nvSpPr>
        <p:spPr>
          <a:xfrm>
            <a:off x="3996503" y="4296504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7" name="순서도: 연결자 146">
            <a:extLst>
              <a:ext uri="{FF2B5EF4-FFF2-40B4-BE49-F238E27FC236}">
                <a16:creationId xmlns:a16="http://schemas.microsoft.com/office/drawing/2014/main" id="{E890F5CB-B35A-4C04-896D-9FABDC21D341}"/>
              </a:ext>
            </a:extLst>
          </p:cNvPr>
          <p:cNvSpPr/>
          <p:nvPr/>
        </p:nvSpPr>
        <p:spPr bwMode="auto">
          <a:xfrm>
            <a:off x="4188216" y="419622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0" name="순서도: 연결자 149">
            <a:extLst>
              <a:ext uri="{FF2B5EF4-FFF2-40B4-BE49-F238E27FC236}">
                <a16:creationId xmlns:a16="http://schemas.microsoft.com/office/drawing/2014/main" id="{EDB54E0E-BFAF-4BB0-989E-4C8ED70D1A0B}"/>
              </a:ext>
            </a:extLst>
          </p:cNvPr>
          <p:cNvSpPr/>
          <p:nvPr/>
        </p:nvSpPr>
        <p:spPr bwMode="auto">
          <a:xfrm>
            <a:off x="813051" y="614410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849059D-B7D1-4B1D-AB63-7FFBC80AB0A6}"/>
              </a:ext>
            </a:extLst>
          </p:cNvPr>
          <p:cNvSpPr txBox="1"/>
          <p:nvPr/>
        </p:nvSpPr>
        <p:spPr>
          <a:xfrm>
            <a:off x="7113882" y="128255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USD / Source: 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회사제시자료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 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A885BC8-9B4C-457F-9F65-55E83F09EC9A}"/>
              </a:ext>
            </a:extLst>
          </p:cNvPr>
          <p:cNvSpPr txBox="1"/>
          <p:nvPr/>
        </p:nvSpPr>
        <p:spPr>
          <a:xfrm>
            <a:off x="7113882" y="3917626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USD / Source: 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회사제시자료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 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98670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" name="차트 111">
            <a:extLst>
              <a:ext uri="{FF2B5EF4-FFF2-40B4-BE49-F238E27FC236}">
                <a16:creationId xmlns:a16="http://schemas.microsoft.com/office/drawing/2014/main" id="{AA1A055D-D97D-411B-9293-8FEDFD4FD662}"/>
              </a:ext>
            </a:extLst>
          </p:cNvPr>
          <p:cNvGraphicFramePr>
            <a:graphicFrameLocks/>
          </p:cNvGraphicFramePr>
          <p:nvPr/>
        </p:nvGraphicFramePr>
        <p:xfrm>
          <a:off x="496800" y="3891600"/>
          <a:ext cx="8460000" cy="17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1" name="차트 110">
            <a:extLst>
              <a:ext uri="{FF2B5EF4-FFF2-40B4-BE49-F238E27FC236}">
                <a16:creationId xmlns:a16="http://schemas.microsoft.com/office/drawing/2014/main" id="{3B2552B8-4DBA-48C9-8A7E-24B6A4C50A64}"/>
              </a:ext>
            </a:extLst>
          </p:cNvPr>
          <p:cNvGraphicFramePr>
            <a:graphicFrameLocks/>
          </p:cNvGraphicFramePr>
          <p:nvPr/>
        </p:nvGraphicFramePr>
        <p:xfrm>
          <a:off x="489600" y="1432800"/>
          <a:ext cx="8460000" cy="17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C/B Analysis by Vessel (4/5)</a:t>
            </a:r>
            <a:endParaRPr lang="ko-KR" altLang="en-US"/>
          </a:p>
        </p:txBody>
      </p:sp>
      <p:sp>
        <p:nvSpPr>
          <p:cNvPr id="15" name="텍스트 개체 틀 2">
            <a:extLst>
              <a:ext uri="{FF2B5EF4-FFF2-40B4-BE49-F238E27FC236}">
                <a16:creationId xmlns:a16="http://schemas.microsoft.com/office/drawing/2014/main" id="{BBA3DD24-C8F7-45DB-8886-7AE51F556D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Appendices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452B-55D1-49BD-B542-959636393F33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사선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척에 대한 기간별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H/B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분석 결과는 다음과 같으며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주로 운항일수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입거수리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연료비 등에 의해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변동합니다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정산차액이 과도하게 발생하는 것을 방지하기 위해 경우에 따라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수정운임률을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적용하고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A6FB90-0B2B-4548-97DD-5FA0D9B6F9D0}"/>
              </a:ext>
            </a:extLst>
          </p:cNvPr>
          <p:cNvSpPr txBox="1"/>
          <p:nvPr/>
        </p:nvSpPr>
        <p:spPr>
          <a:xfrm>
            <a:off x="498093" y="1253799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Princepia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4" name="Text Box 5">
            <a:extLst>
              <a:ext uri="{FF2B5EF4-FFF2-40B4-BE49-F238E27FC236}">
                <a16:creationId xmlns:a16="http://schemas.microsoft.com/office/drawing/2014/main" id="{4402D942-740C-4A82-BA8F-B01157BA48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4126" y="3002390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18.01</a:t>
            </a:r>
          </a:p>
        </p:txBody>
      </p:sp>
      <p:sp>
        <p:nvSpPr>
          <p:cNvPr id="49" name="Text Box 5">
            <a:extLst>
              <a:ext uri="{FF2B5EF4-FFF2-40B4-BE49-F238E27FC236}">
                <a16:creationId xmlns:a16="http://schemas.microsoft.com/office/drawing/2014/main" id="{96265A2C-368B-4012-A3F8-419C44ACC3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50921" y="3002390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19.01</a:t>
            </a:r>
          </a:p>
        </p:txBody>
      </p:sp>
      <p:sp>
        <p:nvSpPr>
          <p:cNvPr id="51" name="Text Box 5">
            <a:extLst>
              <a:ext uri="{FF2B5EF4-FFF2-40B4-BE49-F238E27FC236}">
                <a16:creationId xmlns:a16="http://schemas.microsoft.com/office/drawing/2014/main" id="{0975F81A-C3D9-498F-AAA2-3E8C07637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4157" y="2999173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20.01</a:t>
            </a:r>
          </a:p>
        </p:txBody>
      </p:sp>
      <p:sp>
        <p:nvSpPr>
          <p:cNvPr id="58" name="Text Box 5">
            <a:extLst>
              <a:ext uri="{FF2B5EF4-FFF2-40B4-BE49-F238E27FC236}">
                <a16:creationId xmlns:a16="http://schemas.microsoft.com/office/drawing/2014/main" id="{09C68A30-D9D2-4A83-BA1B-3B70055C61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9004" y="2999173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21.01</a:t>
            </a:r>
          </a:p>
        </p:txBody>
      </p:sp>
      <p:sp>
        <p:nvSpPr>
          <p:cNvPr id="61" name="Text Box 5">
            <a:extLst>
              <a:ext uri="{FF2B5EF4-FFF2-40B4-BE49-F238E27FC236}">
                <a16:creationId xmlns:a16="http://schemas.microsoft.com/office/drawing/2014/main" id="{5AE0F9BA-BB1F-43CC-B8B3-529A5FE60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1277" y="2999173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22.01</a:t>
            </a:r>
          </a:p>
        </p:txBody>
      </p:sp>
      <p:sp>
        <p:nvSpPr>
          <p:cNvPr id="62" name="Text Box 5">
            <a:extLst>
              <a:ext uri="{FF2B5EF4-FFF2-40B4-BE49-F238E27FC236}">
                <a16:creationId xmlns:a16="http://schemas.microsoft.com/office/drawing/2014/main" id="{16656D98-1355-45A8-8224-B9CD8C32AE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4126" y="532139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18.01</a:t>
            </a:r>
          </a:p>
        </p:txBody>
      </p:sp>
      <p:sp>
        <p:nvSpPr>
          <p:cNvPr id="66" name="Text Box 5">
            <a:extLst>
              <a:ext uri="{FF2B5EF4-FFF2-40B4-BE49-F238E27FC236}">
                <a16:creationId xmlns:a16="http://schemas.microsoft.com/office/drawing/2014/main" id="{EBACE785-22DE-4887-8CB3-EC5BFE907C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227" y="532139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19.01</a:t>
            </a:r>
          </a:p>
        </p:txBody>
      </p:sp>
      <p:sp>
        <p:nvSpPr>
          <p:cNvPr id="67" name="Text Box 5">
            <a:extLst>
              <a:ext uri="{FF2B5EF4-FFF2-40B4-BE49-F238E27FC236}">
                <a16:creationId xmlns:a16="http://schemas.microsoft.com/office/drawing/2014/main" id="{1AFB89AF-622B-4981-B2B9-F0CBBBD42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3037" y="531817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20.01</a:t>
            </a:r>
          </a:p>
        </p:txBody>
      </p:sp>
      <p:sp>
        <p:nvSpPr>
          <p:cNvPr id="68" name="Text Box 5">
            <a:extLst>
              <a:ext uri="{FF2B5EF4-FFF2-40B4-BE49-F238E27FC236}">
                <a16:creationId xmlns:a16="http://schemas.microsoft.com/office/drawing/2014/main" id="{B7C6A1B4-2172-4398-A9DF-51E2275DE2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57449" y="531817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21.01</a:t>
            </a:r>
          </a:p>
        </p:txBody>
      </p:sp>
      <p:sp>
        <p:nvSpPr>
          <p:cNvPr id="69" name="Text Box 5">
            <a:extLst>
              <a:ext uri="{FF2B5EF4-FFF2-40B4-BE49-F238E27FC236}">
                <a16:creationId xmlns:a16="http://schemas.microsoft.com/office/drawing/2014/main" id="{D7047349-F7D9-45F2-8FC4-98735A95FE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8270" y="531817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22.01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9D59733-C64B-4BA7-A778-FD334577F67A}"/>
              </a:ext>
            </a:extLst>
          </p:cNvPr>
          <p:cNvSpPr/>
          <p:nvPr/>
        </p:nvSpPr>
        <p:spPr>
          <a:xfrm>
            <a:off x="1564798" y="2172579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2" name="순서도: 연결자 71">
            <a:extLst>
              <a:ext uri="{FF2B5EF4-FFF2-40B4-BE49-F238E27FC236}">
                <a16:creationId xmlns:a16="http://schemas.microsoft.com/office/drawing/2014/main" id="{D5C57AAC-8D2E-481C-B1D4-C7B6A6AF36A5}"/>
              </a:ext>
            </a:extLst>
          </p:cNvPr>
          <p:cNvSpPr/>
          <p:nvPr/>
        </p:nvSpPr>
        <p:spPr bwMode="auto">
          <a:xfrm>
            <a:off x="1461681" y="208544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39B3B8A-270A-418D-A354-7D852B672EF7}"/>
              </a:ext>
            </a:extLst>
          </p:cNvPr>
          <p:cNvSpPr txBox="1"/>
          <p:nvPr/>
        </p:nvSpPr>
        <p:spPr>
          <a:xfrm>
            <a:off x="805001" y="3139866"/>
            <a:ext cx="3751271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파나마 통항 항차의 추가 지출로 인해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항비가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증가하여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감소함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항차 추가로 인해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수정운임률이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적용되고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5~8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항차 누적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미수령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파나마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항비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수령으로 운임이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항차에 해당함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7182512B-28BF-401C-A74F-C8A9BE545E0F}"/>
              </a:ext>
            </a:extLst>
          </p:cNvPr>
          <p:cNvSpPr/>
          <p:nvPr/>
        </p:nvSpPr>
        <p:spPr>
          <a:xfrm>
            <a:off x="2341414" y="1951270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7" name="순서도: 연결자 76">
            <a:extLst>
              <a:ext uri="{FF2B5EF4-FFF2-40B4-BE49-F238E27FC236}">
                <a16:creationId xmlns:a16="http://schemas.microsoft.com/office/drawing/2014/main" id="{B9F30A08-102F-4E52-84B3-3E1DCBC7F856}"/>
              </a:ext>
            </a:extLst>
          </p:cNvPr>
          <p:cNvSpPr/>
          <p:nvPr/>
        </p:nvSpPr>
        <p:spPr bwMode="auto">
          <a:xfrm>
            <a:off x="2238297" y="186413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4AECE634-737D-4838-BFE2-1AEB09713317}"/>
              </a:ext>
            </a:extLst>
          </p:cNvPr>
          <p:cNvSpPr/>
          <p:nvPr/>
        </p:nvSpPr>
        <p:spPr>
          <a:xfrm>
            <a:off x="4631858" y="2686344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9" name="순서도: 연결자 78">
            <a:extLst>
              <a:ext uri="{FF2B5EF4-FFF2-40B4-BE49-F238E27FC236}">
                <a16:creationId xmlns:a16="http://schemas.microsoft.com/office/drawing/2014/main" id="{880F2A8F-9927-4CCC-8E5D-8EAB57EC0E0B}"/>
              </a:ext>
            </a:extLst>
          </p:cNvPr>
          <p:cNvSpPr/>
          <p:nvPr/>
        </p:nvSpPr>
        <p:spPr bwMode="auto">
          <a:xfrm>
            <a:off x="4826151" y="258465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937136F-9273-4C4C-9BC0-AB5F06FCE793}"/>
              </a:ext>
            </a:extLst>
          </p:cNvPr>
          <p:cNvSpPr txBox="1"/>
          <p:nvPr/>
        </p:nvSpPr>
        <p:spPr>
          <a:xfrm>
            <a:off x="498093" y="3783130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</a:t>
            </a:r>
            <a:r>
              <a:rPr lang="en-US" altLang="ko-KR" sz="1000" b="1" err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Peacepia</a:t>
            </a: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9" name="순서도: 연결자 88">
            <a:extLst>
              <a:ext uri="{FF2B5EF4-FFF2-40B4-BE49-F238E27FC236}">
                <a16:creationId xmlns:a16="http://schemas.microsoft.com/office/drawing/2014/main" id="{28C9B9BA-AAB2-45A7-A63C-C75E93189B17}"/>
              </a:ext>
            </a:extLst>
          </p:cNvPr>
          <p:cNvSpPr/>
          <p:nvPr/>
        </p:nvSpPr>
        <p:spPr bwMode="auto">
          <a:xfrm>
            <a:off x="813051" y="318166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0" name="순서도: 연결자 89">
            <a:extLst>
              <a:ext uri="{FF2B5EF4-FFF2-40B4-BE49-F238E27FC236}">
                <a16:creationId xmlns:a16="http://schemas.microsoft.com/office/drawing/2014/main" id="{D015D19F-7185-4507-B18D-8BB50BA5D8A1}"/>
              </a:ext>
            </a:extLst>
          </p:cNvPr>
          <p:cNvSpPr/>
          <p:nvPr/>
        </p:nvSpPr>
        <p:spPr bwMode="auto">
          <a:xfrm>
            <a:off x="813051" y="334018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순서도: 연결자 91">
            <a:extLst>
              <a:ext uri="{FF2B5EF4-FFF2-40B4-BE49-F238E27FC236}">
                <a16:creationId xmlns:a16="http://schemas.microsoft.com/office/drawing/2014/main" id="{B4A051E6-A2F4-4EE6-B7C9-028DE588F85D}"/>
              </a:ext>
            </a:extLst>
          </p:cNvPr>
          <p:cNvSpPr/>
          <p:nvPr/>
        </p:nvSpPr>
        <p:spPr bwMode="auto">
          <a:xfrm>
            <a:off x="813051" y="364352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EFC108E-E5E8-40F9-A294-810EA3E0508C}"/>
              </a:ext>
            </a:extLst>
          </p:cNvPr>
          <p:cNvSpPr txBox="1"/>
          <p:nvPr/>
        </p:nvSpPr>
        <p:spPr>
          <a:xfrm>
            <a:off x="4564322" y="3139866"/>
            <a:ext cx="4536677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종료 직후 항차에 해당하여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기간 내 미수령운임 수령 및 선적항까지의 연료비 절감으로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순서도: 연결자 93">
            <a:extLst>
              <a:ext uri="{FF2B5EF4-FFF2-40B4-BE49-F238E27FC236}">
                <a16:creationId xmlns:a16="http://schemas.microsoft.com/office/drawing/2014/main" id="{4341412F-EAF3-466C-B0F7-C64EA18392EC}"/>
              </a:ext>
            </a:extLst>
          </p:cNvPr>
          <p:cNvSpPr/>
          <p:nvPr/>
        </p:nvSpPr>
        <p:spPr bwMode="auto">
          <a:xfrm>
            <a:off x="4556272" y="319005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C8C7FF8D-56DB-4C47-A233-B920D400EE17}"/>
              </a:ext>
            </a:extLst>
          </p:cNvPr>
          <p:cNvSpPr/>
          <p:nvPr/>
        </p:nvSpPr>
        <p:spPr>
          <a:xfrm>
            <a:off x="4850225" y="1614732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6C8E4CDC-659F-4353-AFBE-D509FB27EA38}"/>
              </a:ext>
            </a:extLst>
          </p:cNvPr>
          <p:cNvSpPr/>
          <p:nvPr/>
        </p:nvSpPr>
        <p:spPr>
          <a:xfrm>
            <a:off x="1734554" y="4599047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6" name="순서도: 연결자 105">
            <a:extLst>
              <a:ext uri="{FF2B5EF4-FFF2-40B4-BE49-F238E27FC236}">
                <a16:creationId xmlns:a16="http://schemas.microsoft.com/office/drawing/2014/main" id="{4EA864DF-CC93-4311-BA8F-F31238F0519D}"/>
              </a:ext>
            </a:extLst>
          </p:cNvPr>
          <p:cNvSpPr/>
          <p:nvPr/>
        </p:nvSpPr>
        <p:spPr bwMode="auto">
          <a:xfrm>
            <a:off x="1754662" y="484398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D25648A5-8FF2-4003-8786-4B12FB263383}"/>
              </a:ext>
            </a:extLst>
          </p:cNvPr>
          <p:cNvSpPr/>
          <p:nvPr/>
        </p:nvSpPr>
        <p:spPr>
          <a:xfrm>
            <a:off x="5024957" y="4203472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08" name="순서도: 연결자 107">
            <a:extLst>
              <a:ext uri="{FF2B5EF4-FFF2-40B4-BE49-F238E27FC236}">
                <a16:creationId xmlns:a16="http://schemas.microsoft.com/office/drawing/2014/main" id="{635C49CF-E434-4D99-86C6-E07198355E4C}"/>
              </a:ext>
            </a:extLst>
          </p:cNvPr>
          <p:cNvSpPr/>
          <p:nvPr/>
        </p:nvSpPr>
        <p:spPr bwMode="auto">
          <a:xfrm>
            <a:off x="4913300" y="413642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76EBAF80-997F-4628-91E3-B2DC915B963A}"/>
              </a:ext>
            </a:extLst>
          </p:cNvPr>
          <p:cNvSpPr/>
          <p:nvPr/>
        </p:nvSpPr>
        <p:spPr>
          <a:xfrm>
            <a:off x="1966163" y="436302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0" name="순서도: 연결자 109">
            <a:extLst>
              <a:ext uri="{FF2B5EF4-FFF2-40B4-BE49-F238E27FC236}">
                <a16:creationId xmlns:a16="http://schemas.microsoft.com/office/drawing/2014/main" id="{EED92A74-D002-4201-97B5-B21F8ACB6868}"/>
              </a:ext>
            </a:extLst>
          </p:cNvPr>
          <p:cNvSpPr/>
          <p:nvPr/>
        </p:nvSpPr>
        <p:spPr bwMode="auto">
          <a:xfrm>
            <a:off x="2157876" y="4255817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30F2F8E6-8536-441E-94CB-CB01F9DCFC9B}"/>
              </a:ext>
            </a:extLst>
          </p:cNvPr>
          <p:cNvSpPr/>
          <p:nvPr/>
        </p:nvSpPr>
        <p:spPr>
          <a:xfrm>
            <a:off x="4834491" y="4972482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9" name="순서도: 연결자 118">
            <a:extLst>
              <a:ext uri="{FF2B5EF4-FFF2-40B4-BE49-F238E27FC236}">
                <a16:creationId xmlns:a16="http://schemas.microsoft.com/office/drawing/2014/main" id="{C4FCD859-97AF-439A-A0EE-2D5175550A1F}"/>
              </a:ext>
            </a:extLst>
          </p:cNvPr>
          <p:cNvSpPr/>
          <p:nvPr/>
        </p:nvSpPr>
        <p:spPr bwMode="auto">
          <a:xfrm>
            <a:off x="5040178" y="515968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DA2BAF82-6DF6-49C5-AF84-6D54C28A7CAB}"/>
              </a:ext>
            </a:extLst>
          </p:cNvPr>
          <p:cNvSpPr/>
          <p:nvPr/>
        </p:nvSpPr>
        <p:spPr>
          <a:xfrm>
            <a:off x="7289119" y="4966490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23" name="순서도: 연결자 122">
            <a:extLst>
              <a:ext uri="{FF2B5EF4-FFF2-40B4-BE49-F238E27FC236}">
                <a16:creationId xmlns:a16="http://schemas.microsoft.com/office/drawing/2014/main" id="{59823AC2-78C1-42F5-8AA4-D5655C923506}"/>
              </a:ext>
            </a:extLst>
          </p:cNvPr>
          <p:cNvSpPr/>
          <p:nvPr/>
        </p:nvSpPr>
        <p:spPr bwMode="auto">
          <a:xfrm>
            <a:off x="7170117" y="490328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4006D6C-89AF-42C6-BDDE-CAE05A954D46}"/>
              </a:ext>
            </a:extLst>
          </p:cNvPr>
          <p:cNvSpPr txBox="1"/>
          <p:nvPr/>
        </p:nvSpPr>
        <p:spPr>
          <a:xfrm>
            <a:off x="805001" y="5647401"/>
            <a:ext cx="3751271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항차 이후 파나마 운하를 통항하는 것으로 변경됨에 따라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수정운임률이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적용되었으며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이에 따라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항차의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는 감소하고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항차의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는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항차에 해당함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26" name="순서도: 연결자 125">
            <a:extLst>
              <a:ext uri="{FF2B5EF4-FFF2-40B4-BE49-F238E27FC236}">
                <a16:creationId xmlns:a16="http://schemas.microsoft.com/office/drawing/2014/main" id="{64449197-755E-4618-8FBA-0162696229C5}"/>
              </a:ext>
            </a:extLst>
          </p:cNvPr>
          <p:cNvSpPr/>
          <p:nvPr/>
        </p:nvSpPr>
        <p:spPr bwMode="auto">
          <a:xfrm>
            <a:off x="813051" y="568919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순서도: 연결자 127">
            <a:extLst>
              <a:ext uri="{FF2B5EF4-FFF2-40B4-BE49-F238E27FC236}">
                <a16:creationId xmlns:a16="http://schemas.microsoft.com/office/drawing/2014/main" id="{AC1009C1-C656-4054-8E2F-136C593A96EA}"/>
              </a:ext>
            </a:extLst>
          </p:cNvPr>
          <p:cNvSpPr/>
          <p:nvPr/>
        </p:nvSpPr>
        <p:spPr bwMode="auto">
          <a:xfrm>
            <a:off x="813051" y="598754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BB433D9-03AB-4274-BD6D-01A1D4DB4FD1}"/>
              </a:ext>
            </a:extLst>
          </p:cNvPr>
          <p:cNvSpPr txBox="1"/>
          <p:nvPr/>
        </p:nvSpPr>
        <p:spPr>
          <a:xfrm>
            <a:off x="4564322" y="5648400"/>
            <a:ext cx="4700679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종료 직후 항차에 해당하여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입거수리 기간 내 미수령운임 수령 및 선적항까지의 연료비 절감으로 인해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가 증가함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F4836D0C-1AA7-4025-A24F-D5EC6E7EDF6E}"/>
              </a:ext>
            </a:extLst>
          </p:cNvPr>
          <p:cNvSpPr/>
          <p:nvPr/>
        </p:nvSpPr>
        <p:spPr>
          <a:xfrm>
            <a:off x="7494511" y="416799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36" name="순서도: 연결자 135">
            <a:extLst>
              <a:ext uri="{FF2B5EF4-FFF2-40B4-BE49-F238E27FC236}">
                <a16:creationId xmlns:a16="http://schemas.microsoft.com/office/drawing/2014/main" id="{700D3750-7442-413B-A150-58126DB02098}"/>
              </a:ext>
            </a:extLst>
          </p:cNvPr>
          <p:cNvSpPr/>
          <p:nvPr/>
        </p:nvSpPr>
        <p:spPr bwMode="auto">
          <a:xfrm>
            <a:off x="7375509" y="4104791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09EBCF3D-3897-4700-943E-8EFD9C0B7F8C}"/>
              </a:ext>
            </a:extLst>
          </p:cNvPr>
          <p:cNvSpPr/>
          <p:nvPr/>
        </p:nvSpPr>
        <p:spPr>
          <a:xfrm>
            <a:off x="7775443" y="2158569"/>
            <a:ext cx="356073" cy="129015"/>
          </a:xfrm>
          <a:prstGeom prst="rect">
            <a:avLst/>
          </a:prstGeom>
          <a:solidFill>
            <a:srgbClr val="005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48,075</a:t>
            </a:r>
            <a:endParaRPr lang="ko-KR" altLang="en-US" sz="6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270AF6EC-F962-4096-927F-D81B2A1DED93}"/>
              </a:ext>
            </a:extLst>
          </p:cNvPr>
          <p:cNvSpPr/>
          <p:nvPr/>
        </p:nvSpPr>
        <p:spPr>
          <a:xfrm>
            <a:off x="7775443" y="4528374"/>
            <a:ext cx="356073" cy="129015"/>
          </a:xfrm>
          <a:prstGeom prst="rect">
            <a:avLst/>
          </a:prstGeom>
          <a:solidFill>
            <a:srgbClr val="005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47,322</a:t>
            </a:r>
            <a:endParaRPr lang="ko-KR" altLang="en-US" sz="6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42CC6074-EE2B-4759-87CC-5519105B5676}"/>
              </a:ext>
            </a:extLst>
          </p:cNvPr>
          <p:cNvSpPr/>
          <p:nvPr/>
        </p:nvSpPr>
        <p:spPr>
          <a:xfrm>
            <a:off x="1984684" y="2122245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25" name="순서도: 연결자 124">
            <a:extLst>
              <a:ext uri="{FF2B5EF4-FFF2-40B4-BE49-F238E27FC236}">
                <a16:creationId xmlns:a16="http://schemas.microsoft.com/office/drawing/2014/main" id="{01D77338-12C0-48BB-B7EE-BA773737122F}"/>
              </a:ext>
            </a:extLst>
          </p:cNvPr>
          <p:cNvSpPr/>
          <p:nvPr/>
        </p:nvSpPr>
        <p:spPr bwMode="auto">
          <a:xfrm>
            <a:off x="1881567" y="2035112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순서도: 연결자 128">
            <a:extLst>
              <a:ext uri="{FF2B5EF4-FFF2-40B4-BE49-F238E27FC236}">
                <a16:creationId xmlns:a16="http://schemas.microsoft.com/office/drawing/2014/main" id="{7F309322-F3BB-4B79-A89F-C7B84309DBE1}"/>
              </a:ext>
            </a:extLst>
          </p:cNvPr>
          <p:cNvSpPr/>
          <p:nvPr/>
        </p:nvSpPr>
        <p:spPr bwMode="auto">
          <a:xfrm>
            <a:off x="4758664" y="1510385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CD8A127D-0A90-4A42-A019-137E8754F714}"/>
              </a:ext>
            </a:extLst>
          </p:cNvPr>
          <p:cNvSpPr/>
          <p:nvPr/>
        </p:nvSpPr>
        <p:spPr>
          <a:xfrm>
            <a:off x="7240946" y="2647291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1" name="순서도: 연결자 140">
            <a:extLst>
              <a:ext uri="{FF2B5EF4-FFF2-40B4-BE49-F238E27FC236}">
                <a16:creationId xmlns:a16="http://schemas.microsoft.com/office/drawing/2014/main" id="{C78AA045-3EA1-4AFF-88A8-D8A754A1A98F}"/>
              </a:ext>
            </a:extLst>
          </p:cNvPr>
          <p:cNvSpPr/>
          <p:nvPr/>
        </p:nvSpPr>
        <p:spPr bwMode="auto">
          <a:xfrm>
            <a:off x="7485663" y="2693834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28A69762-944B-4A89-8922-0C0DAE3B3621}"/>
              </a:ext>
            </a:extLst>
          </p:cNvPr>
          <p:cNvSpPr/>
          <p:nvPr/>
        </p:nvSpPr>
        <p:spPr>
          <a:xfrm>
            <a:off x="7481904" y="1572740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43" name="순서도: 연결자 142">
            <a:extLst>
              <a:ext uri="{FF2B5EF4-FFF2-40B4-BE49-F238E27FC236}">
                <a16:creationId xmlns:a16="http://schemas.microsoft.com/office/drawing/2014/main" id="{B3F4CAD2-A86C-4D94-81B0-9A0268144E8B}"/>
              </a:ext>
            </a:extLst>
          </p:cNvPr>
          <p:cNvSpPr/>
          <p:nvPr/>
        </p:nvSpPr>
        <p:spPr bwMode="auto">
          <a:xfrm>
            <a:off x="7390343" y="1468393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순서도: 연결자 59">
            <a:extLst>
              <a:ext uri="{FF2B5EF4-FFF2-40B4-BE49-F238E27FC236}">
                <a16:creationId xmlns:a16="http://schemas.microsoft.com/office/drawing/2014/main" id="{7EF2E348-7D4A-4AA8-BC2B-B51188A9B149}"/>
              </a:ext>
            </a:extLst>
          </p:cNvPr>
          <p:cNvSpPr/>
          <p:nvPr/>
        </p:nvSpPr>
        <p:spPr bwMode="auto">
          <a:xfrm>
            <a:off x="4556272" y="568919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13FE4A3-1FB3-4C61-8DF5-86B66A06DEE7}"/>
              </a:ext>
            </a:extLst>
          </p:cNvPr>
          <p:cNvSpPr txBox="1"/>
          <p:nvPr/>
        </p:nvSpPr>
        <p:spPr>
          <a:xfrm>
            <a:off x="7113882" y="128255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USD / Source: 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회사제시자료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 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5906F9-7619-4C05-91C3-BFFF8B192777}"/>
              </a:ext>
            </a:extLst>
          </p:cNvPr>
          <p:cNvSpPr txBox="1"/>
          <p:nvPr/>
        </p:nvSpPr>
        <p:spPr>
          <a:xfrm>
            <a:off x="7113882" y="3917626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USD / Source: 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회사제시자료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 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9336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" name="차트 44">
            <a:extLst>
              <a:ext uri="{FF2B5EF4-FFF2-40B4-BE49-F238E27FC236}">
                <a16:creationId xmlns:a16="http://schemas.microsoft.com/office/drawing/2014/main" id="{A58291E7-1A75-4760-A67C-84F052765348}"/>
              </a:ext>
            </a:extLst>
          </p:cNvPr>
          <p:cNvGraphicFramePr>
            <a:graphicFrameLocks/>
          </p:cNvGraphicFramePr>
          <p:nvPr/>
        </p:nvGraphicFramePr>
        <p:xfrm>
          <a:off x="489600" y="1432800"/>
          <a:ext cx="8218800" cy="178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C6BFA575-2870-4D5C-AFA4-D3A71693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447585"/>
          </a:xfrm>
        </p:spPr>
        <p:txBody>
          <a:bodyPr/>
          <a:lstStyle/>
          <a:p>
            <a:r>
              <a:rPr lang="en-US" altLang="ko-KR"/>
              <a:t>C/B Analysis by Vessel (5/5)</a:t>
            </a:r>
            <a:endParaRPr lang="ko-KR" altLang="en-US"/>
          </a:p>
        </p:txBody>
      </p:sp>
      <p:sp>
        <p:nvSpPr>
          <p:cNvPr id="15" name="텍스트 개체 틀 2">
            <a:extLst>
              <a:ext uri="{FF2B5EF4-FFF2-40B4-BE49-F238E27FC236}">
                <a16:creationId xmlns:a16="http://schemas.microsoft.com/office/drawing/2014/main" id="{BBA3DD24-C8F7-45DB-8886-7AE51F556D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Appendices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452B-55D1-49BD-B542-959636393F33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대상회사의 사선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척에 대한 기간별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선박별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와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H/B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분석 결과는 다음과 같으며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주로 운항일수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입거수리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연료비 등에 의해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C/B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가 변동합니다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정산차액이 과도하게 발생하는 것을 방지하기 위해 경우에 따라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수정운임률을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적용하고 있습니다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A6FB90-0B2B-4548-97DD-5FA0D9B6F9D0}"/>
              </a:ext>
            </a:extLst>
          </p:cNvPr>
          <p:cNvSpPr txBox="1"/>
          <p:nvPr/>
        </p:nvSpPr>
        <p:spPr>
          <a:xfrm>
            <a:off x="498093" y="1253799"/>
            <a:ext cx="2520000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[Amber]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4" name="Text Box 5">
            <a:extLst>
              <a:ext uri="{FF2B5EF4-FFF2-40B4-BE49-F238E27FC236}">
                <a16:creationId xmlns:a16="http://schemas.microsoft.com/office/drawing/2014/main" id="{4402D942-740C-4A82-BA8F-B01157BA48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4126" y="311983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20.09</a:t>
            </a:r>
          </a:p>
        </p:txBody>
      </p:sp>
      <p:sp>
        <p:nvSpPr>
          <p:cNvPr id="49" name="Text Box 5">
            <a:extLst>
              <a:ext uri="{FF2B5EF4-FFF2-40B4-BE49-F238E27FC236}">
                <a16:creationId xmlns:a16="http://schemas.microsoft.com/office/drawing/2014/main" id="{96265A2C-368B-4012-A3F8-419C44ACC3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961" y="3119836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21.01</a:t>
            </a:r>
          </a:p>
        </p:txBody>
      </p:sp>
      <p:sp>
        <p:nvSpPr>
          <p:cNvPr id="51" name="Text Box 5">
            <a:extLst>
              <a:ext uri="{FF2B5EF4-FFF2-40B4-BE49-F238E27FC236}">
                <a16:creationId xmlns:a16="http://schemas.microsoft.com/office/drawing/2014/main" id="{0975F81A-C3D9-498F-AAA2-3E8C07637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58786" y="311661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22.01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39B3B8A-270A-418D-A354-7D852B672EF7}"/>
              </a:ext>
            </a:extLst>
          </p:cNvPr>
          <p:cNvSpPr txBox="1"/>
          <p:nvPr/>
        </p:nvSpPr>
        <p:spPr>
          <a:xfrm>
            <a:off x="805001" y="3248923"/>
            <a:ext cx="7032902" cy="862463"/>
          </a:xfrm>
          <a:prstGeom prst="rect">
            <a:avLst/>
          </a:prstGeom>
          <a:noFill/>
        </p:spPr>
        <p:txBody>
          <a:bodyPr wrap="square" lIns="36000" tIns="54610" rIns="36000" bIns="54610" rtlCol="0">
            <a:noAutofit/>
          </a:bodyPr>
          <a:lstStyle/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Amber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는 회사 시스템 상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Fixed Cost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미집계로 인하여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H/B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관련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분석에 제약이 존재함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항차정보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상 월별 운임만 기재되어 있는 </a:t>
            </a:r>
            <a:r>
              <a:rPr lang="ko-KR" altLang="en-US" sz="800" err="1">
                <a:latin typeface="Arial" panose="020B0604020202020204" pitchFamily="34" charset="0"/>
                <a:cs typeface="Arial" panose="020B0604020202020204" pitchFamily="34" charset="0"/>
              </a:rPr>
              <a:t>중복항차를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 제거한 분석에 해당함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 취항한 선박으로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2022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월말 기준 입거수리 항차가 존재하지 않음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타 선박 대비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C/B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변동 폭이 유의적이지 않은 편으로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평균 대비 최고치는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(+)5.3%,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최저치는 </a:t>
            </a:r>
            <a:r>
              <a:rPr lang="en-US" altLang="ko-KR" sz="800">
                <a:latin typeface="Arial" panose="020B0604020202020204" pitchFamily="34" charset="0"/>
                <a:cs typeface="Arial" panose="020B0604020202020204" pitchFamily="34" charset="0"/>
              </a:rPr>
              <a:t>(-)10.3% </a:t>
            </a:r>
            <a:r>
              <a:rPr lang="ko-KR" altLang="en-US" sz="800">
                <a:latin typeface="Arial" panose="020B0604020202020204" pitchFamily="34" charset="0"/>
                <a:cs typeface="Arial" panose="020B0604020202020204" pitchFamily="34" charset="0"/>
              </a:rPr>
              <a:t>수준에 해당함</a:t>
            </a:r>
            <a:endParaRPr lang="en-US" altLang="ko-KR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7182512B-28BF-401C-A74F-C8A9BE545E0F}"/>
              </a:ext>
            </a:extLst>
          </p:cNvPr>
          <p:cNvSpPr/>
          <p:nvPr/>
        </p:nvSpPr>
        <p:spPr>
          <a:xfrm>
            <a:off x="2128493" y="1587973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77" name="순서도: 연결자 76">
            <a:extLst>
              <a:ext uri="{FF2B5EF4-FFF2-40B4-BE49-F238E27FC236}">
                <a16:creationId xmlns:a16="http://schemas.microsoft.com/office/drawing/2014/main" id="{B9F30A08-102F-4E52-84B3-3E1DCBC7F856}"/>
              </a:ext>
            </a:extLst>
          </p:cNvPr>
          <p:cNvSpPr/>
          <p:nvPr/>
        </p:nvSpPr>
        <p:spPr bwMode="auto">
          <a:xfrm>
            <a:off x="2025376" y="1500840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순서도: 연결자 91">
            <a:extLst>
              <a:ext uri="{FF2B5EF4-FFF2-40B4-BE49-F238E27FC236}">
                <a16:creationId xmlns:a16="http://schemas.microsoft.com/office/drawing/2014/main" id="{B4A051E6-A2F4-4EE6-B7C9-028DE588F85D}"/>
              </a:ext>
            </a:extLst>
          </p:cNvPr>
          <p:cNvSpPr/>
          <p:nvPr/>
        </p:nvSpPr>
        <p:spPr bwMode="auto">
          <a:xfrm>
            <a:off x="813051" y="3735806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C8C7FF8D-56DB-4C47-A233-B920D400EE17}"/>
              </a:ext>
            </a:extLst>
          </p:cNvPr>
          <p:cNvSpPr/>
          <p:nvPr/>
        </p:nvSpPr>
        <p:spPr>
          <a:xfrm>
            <a:off x="2615423" y="2332868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09EBCF3D-3897-4700-943E-8EFD9C0B7F8C}"/>
              </a:ext>
            </a:extLst>
          </p:cNvPr>
          <p:cNvSpPr/>
          <p:nvPr/>
        </p:nvSpPr>
        <p:spPr>
          <a:xfrm>
            <a:off x="7481830" y="1905233"/>
            <a:ext cx="356073" cy="129015"/>
          </a:xfrm>
          <a:prstGeom prst="rect">
            <a:avLst/>
          </a:prstGeom>
          <a:solidFill>
            <a:srgbClr val="005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r>
              <a:rPr lang="en-US" altLang="ko-KR" sz="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25,021</a:t>
            </a:r>
            <a:endParaRPr lang="ko-KR" altLang="en-US" sz="600" b="1" err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순서도: 연결자 128">
            <a:extLst>
              <a:ext uri="{FF2B5EF4-FFF2-40B4-BE49-F238E27FC236}">
                <a16:creationId xmlns:a16="http://schemas.microsoft.com/office/drawing/2014/main" id="{7F309322-F3BB-4B79-A89F-C7B84309DBE1}"/>
              </a:ext>
            </a:extLst>
          </p:cNvPr>
          <p:cNvSpPr/>
          <p:nvPr/>
        </p:nvSpPr>
        <p:spPr bwMode="auto">
          <a:xfrm>
            <a:off x="2797036" y="2522869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8E8978A8-58B5-450A-A4B6-401F81AE8034}"/>
              </a:ext>
            </a:extLst>
          </p:cNvPr>
          <p:cNvSpPr/>
          <p:nvPr/>
        </p:nvSpPr>
        <p:spPr>
          <a:xfrm>
            <a:off x="5930341" y="1583769"/>
            <a:ext cx="253613" cy="244939"/>
          </a:xfrm>
          <a:prstGeom prst="ellipse">
            <a:avLst/>
          </a:prstGeom>
          <a:solidFill>
            <a:srgbClr val="BC204B">
              <a:alpha val="50000"/>
            </a:srgbClr>
          </a:solidFill>
          <a:ln>
            <a:solidFill>
              <a:srgbClr val="BC2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81" name="순서도: 연결자 80">
            <a:extLst>
              <a:ext uri="{FF2B5EF4-FFF2-40B4-BE49-F238E27FC236}">
                <a16:creationId xmlns:a16="http://schemas.microsoft.com/office/drawing/2014/main" id="{451E04F9-D478-4DC4-991C-317AB8789C7A}"/>
              </a:ext>
            </a:extLst>
          </p:cNvPr>
          <p:cNvSpPr/>
          <p:nvPr/>
        </p:nvSpPr>
        <p:spPr bwMode="auto">
          <a:xfrm>
            <a:off x="5809917" y="1523988"/>
            <a:ext cx="144000" cy="144000"/>
          </a:xfrm>
          <a:prstGeom prst="flowChartConnector">
            <a:avLst/>
          </a:prstGeom>
          <a:solidFill>
            <a:srgbClr val="BC204B"/>
          </a:solidFill>
          <a:ln w="9525" cap="flat" cmpd="sng" algn="ctr">
            <a:solidFill>
              <a:srgbClr val="BC20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>
              <a:tabLst>
                <a:tab pos="5715000" algn="l"/>
              </a:tabLst>
              <a:defRPr/>
            </a:pPr>
            <a:r>
              <a:rPr lang="en-US" altLang="ko-KR" sz="800" b="1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b="1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29B2B90-7CEB-4CF6-BCB2-ADCFEE5AE4F6}"/>
              </a:ext>
            </a:extLst>
          </p:cNvPr>
          <p:cNvSpPr txBox="1"/>
          <p:nvPr/>
        </p:nvSpPr>
        <p:spPr>
          <a:xfrm>
            <a:off x="7113882" y="1282558"/>
            <a:ext cx="1759873" cy="148034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r">
              <a:spcAft>
                <a:spcPts val="600"/>
              </a:spcAft>
            </a:pP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단위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 USD / Source: </a:t>
            </a:r>
            <a:r>
              <a:rPr lang="ko-KR" altLang="en-US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회사제시자료</a:t>
            </a:r>
            <a:r>
              <a:rPr lang="en-US" altLang="ko-KR" sz="7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) </a:t>
            </a:r>
            <a:endParaRPr lang="ko-KR" altLang="en-US" sz="700">
              <a:solidFill>
                <a:schemeClr val="tx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DA68C08C-481B-4A1D-AA01-0D07A184AF1A}"/>
              </a:ext>
            </a:extLst>
          </p:cNvPr>
          <p:cNvSpPr/>
          <p:nvPr/>
        </p:nvSpPr>
        <p:spPr>
          <a:xfrm>
            <a:off x="2255299" y="2002031"/>
            <a:ext cx="214614" cy="455944"/>
          </a:xfrm>
          <a:prstGeom prst="downArrow">
            <a:avLst/>
          </a:prstGeom>
          <a:solidFill>
            <a:srgbClr val="00A3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46" name="화살표: 아래쪽 45">
            <a:extLst>
              <a:ext uri="{FF2B5EF4-FFF2-40B4-BE49-F238E27FC236}">
                <a16:creationId xmlns:a16="http://schemas.microsoft.com/office/drawing/2014/main" id="{87F81316-CE02-4545-9577-63739D224045}"/>
              </a:ext>
            </a:extLst>
          </p:cNvPr>
          <p:cNvSpPr/>
          <p:nvPr/>
        </p:nvSpPr>
        <p:spPr>
          <a:xfrm rot="10800000">
            <a:off x="2403586" y="1695873"/>
            <a:ext cx="214614" cy="244940"/>
          </a:xfrm>
          <a:prstGeom prst="downArrow">
            <a:avLst/>
          </a:prstGeom>
          <a:solidFill>
            <a:srgbClr val="C60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47" name="화살표: 아래쪽 46">
            <a:extLst>
              <a:ext uri="{FF2B5EF4-FFF2-40B4-BE49-F238E27FC236}">
                <a16:creationId xmlns:a16="http://schemas.microsoft.com/office/drawing/2014/main" id="{D611DD96-8EDF-4275-AB66-CA5AB73CE069}"/>
              </a:ext>
            </a:extLst>
          </p:cNvPr>
          <p:cNvSpPr/>
          <p:nvPr/>
        </p:nvSpPr>
        <p:spPr>
          <a:xfrm rot="10800000">
            <a:off x="5501424" y="1695873"/>
            <a:ext cx="214614" cy="244940"/>
          </a:xfrm>
          <a:prstGeom prst="downArrow">
            <a:avLst/>
          </a:prstGeom>
          <a:solidFill>
            <a:srgbClr val="C60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54000" rIns="54000" bIns="54000" rtlCol="0" anchor="ctr"/>
          <a:lstStyle/>
          <a:p>
            <a:pPr algn="ctr"/>
            <a:endParaRPr lang="ko-KR" altLang="en-US" sz="900" err="1">
              <a:solidFill>
                <a:schemeClr val="bg1"/>
              </a:solidFill>
            </a:endParaRPr>
          </a:p>
        </p:txBody>
      </p:sp>
      <p:sp>
        <p:nvSpPr>
          <p:cNvPr id="48" name="Text Box 5">
            <a:extLst>
              <a:ext uri="{FF2B5EF4-FFF2-40B4-BE49-F238E27FC236}">
                <a16:creationId xmlns:a16="http://schemas.microsoft.com/office/drawing/2014/main" id="{C6F6809F-FD30-4B48-8C67-17DFDE8D32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9221" y="182015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C600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5.3%</a:t>
            </a:r>
          </a:p>
        </p:txBody>
      </p:sp>
      <p:sp>
        <p:nvSpPr>
          <p:cNvPr id="50" name="Text Box 5">
            <a:extLst>
              <a:ext uri="{FF2B5EF4-FFF2-40B4-BE49-F238E27FC236}">
                <a16:creationId xmlns:a16="http://schemas.microsoft.com/office/drawing/2014/main" id="{FE2E7ED7-1EC9-4A98-A3E3-7E923AF077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9571" y="1820159"/>
            <a:ext cx="243282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C600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5.2%</a:t>
            </a:r>
          </a:p>
        </p:txBody>
      </p:sp>
      <p:sp>
        <p:nvSpPr>
          <p:cNvPr id="52" name="Text Box 5">
            <a:extLst>
              <a:ext uri="{FF2B5EF4-FFF2-40B4-BE49-F238E27FC236}">
                <a16:creationId xmlns:a16="http://schemas.microsoft.com/office/drawing/2014/main" id="{F96FE347-BC96-4567-9E52-A10475829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20243" y="1998306"/>
            <a:ext cx="406289" cy="107722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60000" indent="-773882" defTabSz="825475" eaLnBrk="0" hangingPunct="0">
              <a:tabLst>
                <a:tab pos="484966" algn="l"/>
              </a:tabLst>
            </a:pPr>
            <a:r>
              <a:rPr lang="en-US" altLang="ko-KR" sz="700" i="1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(-)10.3%</a:t>
            </a:r>
          </a:p>
        </p:txBody>
      </p:sp>
    </p:spTree>
    <p:extLst>
      <p:ext uri="{BB962C8B-B14F-4D97-AF65-F5344CB8AC3E}">
        <p14:creationId xmlns:p14="http://schemas.microsoft.com/office/powerpoint/2010/main" val="3902513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C32C2CF-BE1F-436A-AE89-1C421693FA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680397"/>
              </p:ext>
            </p:extLst>
          </p:nvPr>
        </p:nvGraphicFramePr>
        <p:xfrm>
          <a:off x="488946" y="1247410"/>
          <a:ext cx="9055756" cy="2664339"/>
        </p:xfrm>
        <a:graphic>
          <a:graphicData uri="http://schemas.openxmlformats.org/drawingml/2006/table">
            <a:tbl>
              <a:tblPr/>
              <a:tblGrid>
                <a:gridCol w="867832">
                  <a:extLst>
                    <a:ext uri="{9D8B030D-6E8A-4147-A177-3AD203B41FA5}">
                      <a16:colId xmlns:a16="http://schemas.microsoft.com/office/drawing/2014/main" val="3198388896"/>
                    </a:ext>
                  </a:extLst>
                </a:gridCol>
                <a:gridCol w="593955">
                  <a:extLst>
                    <a:ext uri="{9D8B030D-6E8A-4147-A177-3AD203B41FA5}">
                      <a16:colId xmlns:a16="http://schemas.microsoft.com/office/drawing/2014/main" val="2597691928"/>
                    </a:ext>
                  </a:extLst>
                </a:gridCol>
                <a:gridCol w="943297">
                  <a:extLst>
                    <a:ext uri="{9D8B030D-6E8A-4147-A177-3AD203B41FA5}">
                      <a16:colId xmlns:a16="http://schemas.microsoft.com/office/drawing/2014/main" val="3099578242"/>
                    </a:ext>
                  </a:extLst>
                </a:gridCol>
                <a:gridCol w="452780">
                  <a:extLst>
                    <a:ext uri="{9D8B030D-6E8A-4147-A177-3AD203B41FA5}">
                      <a16:colId xmlns:a16="http://schemas.microsoft.com/office/drawing/2014/main" val="1299799010"/>
                    </a:ext>
                  </a:extLst>
                </a:gridCol>
                <a:gridCol w="482809">
                  <a:extLst>
                    <a:ext uri="{9D8B030D-6E8A-4147-A177-3AD203B41FA5}">
                      <a16:colId xmlns:a16="http://schemas.microsoft.com/office/drawing/2014/main" val="1308971854"/>
                    </a:ext>
                  </a:extLst>
                </a:gridCol>
                <a:gridCol w="377319">
                  <a:extLst>
                    <a:ext uri="{9D8B030D-6E8A-4147-A177-3AD203B41FA5}">
                      <a16:colId xmlns:a16="http://schemas.microsoft.com/office/drawing/2014/main" val="624479414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633616488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825728865"/>
                    </a:ext>
                  </a:extLst>
                </a:gridCol>
                <a:gridCol w="396000">
                  <a:extLst>
                    <a:ext uri="{9D8B030D-6E8A-4147-A177-3AD203B41FA5}">
                      <a16:colId xmlns:a16="http://schemas.microsoft.com/office/drawing/2014/main" val="2618523000"/>
                    </a:ext>
                  </a:extLst>
                </a:gridCol>
                <a:gridCol w="528246">
                  <a:extLst>
                    <a:ext uri="{9D8B030D-6E8A-4147-A177-3AD203B41FA5}">
                      <a16:colId xmlns:a16="http://schemas.microsoft.com/office/drawing/2014/main" val="3150571023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808779850"/>
                    </a:ext>
                  </a:extLst>
                </a:gridCol>
                <a:gridCol w="528246">
                  <a:extLst>
                    <a:ext uri="{9D8B030D-6E8A-4147-A177-3AD203B41FA5}">
                      <a16:colId xmlns:a16="http://schemas.microsoft.com/office/drawing/2014/main" val="2324717500"/>
                    </a:ext>
                  </a:extLst>
                </a:gridCol>
                <a:gridCol w="528246">
                  <a:extLst>
                    <a:ext uri="{9D8B030D-6E8A-4147-A177-3AD203B41FA5}">
                      <a16:colId xmlns:a16="http://schemas.microsoft.com/office/drawing/2014/main" val="4290449930"/>
                    </a:ext>
                  </a:extLst>
                </a:gridCol>
                <a:gridCol w="528246">
                  <a:extLst>
                    <a:ext uri="{9D8B030D-6E8A-4147-A177-3AD203B41FA5}">
                      <a16:colId xmlns:a16="http://schemas.microsoft.com/office/drawing/2014/main" val="3379866521"/>
                    </a:ext>
                  </a:extLst>
                </a:gridCol>
                <a:gridCol w="452780">
                  <a:extLst>
                    <a:ext uri="{9D8B030D-6E8A-4147-A177-3AD203B41FA5}">
                      <a16:colId xmlns:a16="http://schemas.microsoft.com/office/drawing/2014/main" val="2471814717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1046607060"/>
                    </a:ext>
                  </a:extLst>
                </a:gridCol>
              </a:tblGrid>
              <a:tr h="91762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Vessel Profile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Voyage Contract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836893"/>
                  </a:ext>
                </a:extLst>
              </a:tr>
              <a:tr h="1835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소유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DWT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(Ton)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선종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Delivery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End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Left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Life(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Shipper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Contract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Start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End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Left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Life(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운임률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9906962"/>
                  </a:ext>
                </a:extLst>
              </a:tr>
              <a:tr h="190693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동남아선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 Ownership</a:t>
                      </a:r>
                    </a:p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지분율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91.5%)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Owned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71,910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'94.06.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'29.06.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7.0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'94.04.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'94.06.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자동연장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G&amp;A 3%</a:t>
                      </a:r>
                    </a:p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5%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832777"/>
                  </a:ext>
                </a:extLst>
              </a:tr>
              <a:tr h="1906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실질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'14.07.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'15.07.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'27.12.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5.5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22,842/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4884995"/>
                  </a:ext>
                </a:extLst>
              </a:tr>
              <a:tr h="1906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호주선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 Ownership</a:t>
                      </a:r>
                    </a:p>
                    <a:p>
                      <a:pPr algn="l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지분율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76.2%)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Owned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71,684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'96.11.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'31.11.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9.4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'96.11.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'96.11.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’22.12.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0.5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22,842/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9747187"/>
                  </a:ext>
                </a:extLst>
              </a:tr>
              <a:tr h="989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 Ownership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Owned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77,584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'99.07.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'34.07.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12.1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'99.07.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'99.07.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'24.12.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2.5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G&amp;A 4%</a:t>
                      </a:r>
                    </a:p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Margin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8%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869021"/>
                  </a:ext>
                </a:extLst>
              </a:tr>
              <a:tr h="989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 Ownership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Owned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77,591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'00.01.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'35.01.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12.6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'99.12.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'99.12.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'24.12.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2.5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326981"/>
                  </a:ext>
                </a:extLst>
              </a:tr>
              <a:tr h="989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 Ownership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Owned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77,565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'00.03.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'35.03.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12.8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'00.03.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'00.03.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'24.12.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2.5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7736"/>
                  </a:ext>
                </a:extLst>
              </a:tr>
              <a:tr h="989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중동선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 Ownership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Owned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77,513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'00.07.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'35.07.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13.1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'00.07.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'00.07.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'24.12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.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(*2)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2.5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786621"/>
                  </a:ext>
                </a:extLst>
              </a:tr>
              <a:tr h="989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 Ownership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BBCHP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98,344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'17.05.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'52.05.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29.9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'17.06.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'17.05.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'37.05.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14.9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운영선사비용</a:t>
                      </a:r>
                      <a:endParaRPr lang="en-US" altLang="ko-KR" sz="800" b="0" i="0" u="none" strike="noStrike" kern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4735199"/>
                  </a:ext>
                </a:extLst>
              </a:tr>
              <a:tr h="989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미국선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 Ownership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BBCHP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98,344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'17.06.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'52.06.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30.0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'17.06.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'17.06.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'37.06.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15.0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4627776"/>
                  </a:ext>
                </a:extLst>
              </a:tr>
              <a:tr h="989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 Sovereign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지분선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Partial Ownership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JV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72,021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'94.12.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'29.12.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7.5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'94.12.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'94.12.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자동연장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(GP </a:t>
                      </a:r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기준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 USD 15,000/</a:t>
                      </a:r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</a:t>
                      </a:r>
                      <a:endParaRPr lang="en-US" altLang="ko-KR" sz="800" b="0" i="0" u="none" strike="noStrike" kern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0819409"/>
                  </a:ext>
                </a:extLst>
              </a:tr>
              <a:tr h="98931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 Pyeongtaek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지분선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Partial Ownership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JV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71,041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'95.09.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'30.09.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8.3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KOGAS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'95.09.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'95.09.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자동연장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" marR="0" lvl="1" indent="0" algn="ctr" defTabSz="180181" rtl="0" eaLnBrk="1" fontAlgn="auto" latinLnBrk="1" hangingPunct="1">
                        <a:lnSpc>
                          <a:spcPts val="1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(GP </a:t>
                      </a:r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기준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 USD 34,000/</a:t>
                      </a:r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</a:t>
                      </a:r>
                      <a:endParaRPr lang="en-US" altLang="ko-KR" sz="800" b="0" i="0" u="none" strike="noStrike" kern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0010437"/>
                  </a:ext>
                </a:extLst>
              </a:tr>
              <a:tr h="1906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LPG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Full Ownership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BBCHP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54,223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LPG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'20.09.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'45.09.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23.3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'19.04.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'20.09.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'27.09.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5.3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775,000/</a:t>
                      </a:r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800" b="0" i="0" u="none" strike="noStrike" kern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108097"/>
                  </a:ext>
                </a:extLst>
              </a:tr>
              <a:tr h="98931">
                <a:tc gridSpan="8"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평균 잔여 내용연수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15.1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자동갱신 계약 제외한 평균 잔여 계약기간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5.7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063355"/>
                  </a:ext>
                </a:extLst>
              </a:tr>
            </a:tbl>
          </a:graphicData>
        </a:graphic>
      </p:graphicFrame>
      <p:sp>
        <p:nvSpPr>
          <p:cNvPr id="77" name="텍스트 개체 틀 2">
            <a:extLst>
              <a:ext uri="{FF2B5EF4-FFF2-40B4-BE49-F238E27FC236}">
                <a16:creationId xmlns:a16="http://schemas.microsoft.com/office/drawing/2014/main" id="{FBD92C1D-DCE2-4B21-983D-037B7809F5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Understanding of the Target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60EC09A5-EA6F-4BD2-B89F-DD5D1B443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723600"/>
          </a:xfrm>
        </p:spPr>
        <p:txBody>
          <a:bodyPr/>
          <a:lstStyle/>
          <a:p>
            <a:r>
              <a:rPr lang="en-US" altLang="ko-KR"/>
              <a:t>Vessel</a:t>
            </a:r>
            <a:r>
              <a:rPr lang="ko-KR" altLang="en-US"/>
              <a:t> </a:t>
            </a:r>
            <a:r>
              <a:rPr lang="en-US" altLang="ko-KR"/>
              <a:t>Profile(1/2)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740B79-6B0D-41B0-B39C-2FCC82FC10C3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사선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(Owned 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+ BBCHP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ko-KR" altLang="en-US" sz="1000" err="1">
                <a:latin typeface="Arial" panose="020B0604020202020204" pitchFamily="34" charset="0"/>
                <a:cs typeface="Arial" panose="020B0604020202020204" pitchFamily="34" charset="0"/>
              </a:rPr>
              <a:t>지분선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척을 보유하고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향후 신규 계약을 통해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LPG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척을 추가로 확보할 예정입니다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9E95EA-0C22-44E0-A06B-6B03CBA890B1}"/>
              </a:ext>
            </a:extLst>
          </p:cNvPr>
          <p:cNvSpPr txBox="1"/>
          <p:nvPr/>
        </p:nvSpPr>
        <p:spPr>
          <a:xfrm>
            <a:off x="488950" y="1045316"/>
            <a:ext cx="2834007" cy="179121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[Backlog]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49BF8D-C105-49EC-829B-2EC7F0D6A476}"/>
              </a:ext>
            </a:extLst>
          </p:cNvPr>
          <p:cNvSpPr txBox="1"/>
          <p:nvPr/>
        </p:nvSpPr>
        <p:spPr>
          <a:xfrm>
            <a:off x="488950" y="3941442"/>
            <a:ext cx="1980000" cy="179121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[Pipeline]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F16F9A-7B8E-4ADB-97C1-4FDC50DBD725}"/>
              </a:ext>
            </a:extLst>
          </p:cNvPr>
          <p:cNvSpPr txBox="1"/>
          <p:nvPr/>
        </p:nvSpPr>
        <p:spPr>
          <a:xfrm>
            <a:off x="468811" y="6466939"/>
            <a:ext cx="8756288" cy="245861"/>
          </a:xfrm>
          <a:prstGeom prst="rect">
            <a:avLst/>
          </a:prstGeom>
          <a:solidFill>
            <a:schemeClr val="bg1"/>
          </a:solidFill>
        </p:spPr>
        <p:txBody>
          <a:bodyPr wrap="square" lIns="54610" tIns="54610" rIns="54610" bIns="54610" rtlCol="0" anchor="ctr">
            <a:noAutofit/>
          </a:bodyPr>
          <a:lstStyle/>
          <a:p>
            <a:pPr marL="180975" indent="-180975" algn="just" defTabSz="919163" eaLnBrk="0" hangingPunct="0"/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</a:t>
            </a:r>
            <a:r>
              <a:rPr lang="en-US" altLang="ko-KR" sz="700" i="1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Greenpia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T/C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계약으로 변경되었으며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과거 말레이시아 노선에서 호주 노선으로 바뀌었음 </a:t>
            </a:r>
            <a:r>
              <a:rPr lang="en-US" altLang="ko-KR" sz="700" i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최초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COA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계약 종료일은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일이며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수송변경합의서를 통해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2024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일까지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단위로 계약기간을 연장하기로 합의함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(*3)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중동선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척에 대한 차입금은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BBCHP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로 인한 금융리스부채 상환 완료 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재차입한 담보부차입금에 해당함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Box 5">
            <a:extLst>
              <a:ext uri="{FF2B5EF4-FFF2-40B4-BE49-F238E27FC236}">
                <a16:creationId xmlns:a16="http://schemas.microsoft.com/office/drawing/2014/main" id="{2C7FFD87-7DFA-4B15-ACF2-B31FD8704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946" y="6712800"/>
            <a:ext cx="1251471" cy="107722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F3F197AC-769B-4872-9B8F-1770C374E8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2193714"/>
              </p:ext>
            </p:extLst>
          </p:nvPr>
        </p:nvGraphicFramePr>
        <p:xfrm>
          <a:off x="488946" y="4130215"/>
          <a:ext cx="9066765" cy="2336719"/>
        </p:xfrm>
        <a:graphic>
          <a:graphicData uri="http://schemas.openxmlformats.org/drawingml/2006/table">
            <a:tbl>
              <a:tblPr/>
              <a:tblGrid>
                <a:gridCol w="747832">
                  <a:extLst>
                    <a:ext uri="{9D8B030D-6E8A-4147-A177-3AD203B41FA5}">
                      <a16:colId xmlns:a16="http://schemas.microsoft.com/office/drawing/2014/main" val="412560053"/>
                    </a:ext>
                  </a:extLst>
                </a:gridCol>
                <a:gridCol w="747832">
                  <a:extLst>
                    <a:ext uri="{9D8B030D-6E8A-4147-A177-3AD203B41FA5}">
                      <a16:colId xmlns:a16="http://schemas.microsoft.com/office/drawing/2014/main" val="1515754634"/>
                    </a:ext>
                  </a:extLst>
                </a:gridCol>
                <a:gridCol w="747832">
                  <a:extLst>
                    <a:ext uri="{9D8B030D-6E8A-4147-A177-3AD203B41FA5}">
                      <a16:colId xmlns:a16="http://schemas.microsoft.com/office/drawing/2014/main" val="357849591"/>
                    </a:ext>
                  </a:extLst>
                </a:gridCol>
                <a:gridCol w="747832">
                  <a:extLst>
                    <a:ext uri="{9D8B030D-6E8A-4147-A177-3AD203B41FA5}">
                      <a16:colId xmlns:a16="http://schemas.microsoft.com/office/drawing/2014/main" val="1323190521"/>
                    </a:ext>
                  </a:extLst>
                </a:gridCol>
                <a:gridCol w="747832">
                  <a:extLst>
                    <a:ext uri="{9D8B030D-6E8A-4147-A177-3AD203B41FA5}">
                      <a16:colId xmlns:a16="http://schemas.microsoft.com/office/drawing/2014/main" val="1383723363"/>
                    </a:ext>
                  </a:extLst>
                </a:gridCol>
                <a:gridCol w="747832">
                  <a:extLst>
                    <a:ext uri="{9D8B030D-6E8A-4147-A177-3AD203B41FA5}">
                      <a16:colId xmlns:a16="http://schemas.microsoft.com/office/drawing/2014/main" val="37438007"/>
                    </a:ext>
                  </a:extLst>
                </a:gridCol>
                <a:gridCol w="747832">
                  <a:extLst>
                    <a:ext uri="{9D8B030D-6E8A-4147-A177-3AD203B41FA5}">
                      <a16:colId xmlns:a16="http://schemas.microsoft.com/office/drawing/2014/main" val="754994873"/>
                    </a:ext>
                  </a:extLst>
                </a:gridCol>
                <a:gridCol w="472445">
                  <a:extLst>
                    <a:ext uri="{9D8B030D-6E8A-4147-A177-3AD203B41FA5}">
                      <a16:colId xmlns:a16="http://schemas.microsoft.com/office/drawing/2014/main" val="759067606"/>
                    </a:ext>
                  </a:extLst>
                </a:gridCol>
                <a:gridCol w="747832">
                  <a:extLst>
                    <a:ext uri="{9D8B030D-6E8A-4147-A177-3AD203B41FA5}">
                      <a16:colId xmlns:a16="http://schemas.microsoft.com/office/drawing/2014/main" val="3585068511"/>
                    </a:ext>
                  </a:extLst>
                </a:gridCol>
                <a:gridCol w="561653">
                  <a:extLst>
                    <a:ext uri="{9D8B030D-6E8A-4147-A177-3AD203B41FA5}">
                      <a16:colId xmlns:a16="http://schemas.microsoft.com/office/drawing/2014/main" val="3599810868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2442049758"/>
                    </a:ext>
                  </a:extLst>
                </a:gridCol>
                <a:gridCol w="1446761">
                  <a:extLst>
                    <a:ext uri="{9D8B030D-6E8A-4147-A177-3AD203B41FA5}">
                      <a16:colId xmlns:a16="http://schemas.microsoft.com/office/drawing/2014/main" val="3017871394"/>
                    </a:ext>
                  </a:extLst>
                </a:gridCol>
              </a:tblGrid>
              <a:tr h="122985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Vessel Profile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Voyage Contract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Voyage Contract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722361"/>
                  </a:ext>
                </a:extLst>
              </a:tr>
              <a:tr h="2459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Charterer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Hull No.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SIZE</a:t>
                      </a:r>
                      <a:b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(CBM)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Ship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Yard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ENGINE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Delivery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Type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Period</a:t>
                      </a:r>
                      <a:b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</a:br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(years)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Contract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Start</a:t>
                      </a:r>
                    </a:p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운임률</a:t>
                      </a: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509456"/>
                  </a:ext>
                </a:extLst>
              </a:tr>
              <a:tr h="122985"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E1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8117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86,000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HSHI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‘23.01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13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774,500/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789285"/>
                  </a:ext>
                </a:extLst>
              </a:tr>
              <a:tr h="122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8118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86,000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HSHI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‘23.03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7+1+1+1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782,500/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156365"/>
                  </a:ext>
                </a:extLst>
              </a:tr>
              <a:tr h="122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8138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86,000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HSHI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‘23.03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7+1+1+1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’21.5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791,000/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881420"/>
                  </a:ext>
                </a:extLst>
              </a:tr>
              <a:tr h="122985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BGN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2365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DSME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‘23.06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839,000/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567532"/>
                  </a:ext>
                </a:extLst>
              </a:tr>
              <a:tr h="122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2366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VLNG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DSME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‘23.09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205335"/>
                  </a:ext>
                </a:extLst>
              </a:tr>
              <a:tr h="307464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Repsol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2521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DSME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ME-GI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‘23.12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10+5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’21.5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의무기간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57,722/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연장기간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57,222/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949557"/>
                  </a:ext>
                </a:extLst>
              </a:tr>
              <a:tr h="307464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2522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DSME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ME-GI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‘24.05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10+5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’21.5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의무기간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59,500/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연장기간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59,000/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653451"/>
                  </a:ext>
                </a:extLst>
              </a:tr>
              <a:tr h="122985">
                <a:tc rowSpan="6"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Petronas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3294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HHI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X-DF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‘24.02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15+5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의무기간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54,300/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연장기간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USD 51,800/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971344"/>
                  </a:ext>
                </a:extLst>
              </a:tr>
              <a:tr h="12298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3295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HHI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X-DF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‘24.06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15+5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813486"/>
                  </a:ext>
                </a:extLst>
              </a:tr>
              <a:tr h="12298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3296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HHI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X-DF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‘24.07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15+5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3133328"/>
                  </a:ext>
                </a:extLst>
              </a:tr>
              <a:tr h="12298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3297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HHI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X-DF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‘24.05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15+5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6122672"/>
                  </a:ext>
                </a:extLst>
              </a:tr>
              <a:tr h="12298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3298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HHI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X-DF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‘24.11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15+5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22270"/>
                  </a:ext>
                </a:extLst>
              </a:tr>
              <a:tr h="12298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3299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174,000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LNGC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HHI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X-DF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‘25.01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T/C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15+5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‘21.4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7104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829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C32C2CF-BE1F-436A-AE89-1C421693FA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387669"/>
              </p:ext>
            </p:extLst>
          </p:nvPr>
        </p:nvGraphicFramePr>
        <p:xfrm>
          <a:off x="488945" y="1286661"/>
          <a:ext cx="9147366" cy="2177262"/>
        </p:xfrm>
        <a:graphic>
          <a:graphicData uri="http://schemas.openxmlformats.org/drawingml/2006/table">
            <a:tbl>
              <a:tblPr/>
              <a:tblGrid>
                <a:gridCol w="918463">
                  <a:extLst>
                    <a:ext uri="{9D8B030D-6E8A-4147-A177-3AD203B41FA5}">
                      <a16:colId xmlns:a16="http://schemas.microsoft.com/office/drawing/2014/main" val="3198388896"/>
                    </a:ext>
                  </a:extLst>
                </a:gridCol>
                <a:gridCol w="770422">
                  <a:extLst>
                    <a:ext uri="{9D8B030D-6E8A-4147-A177-3AD203B41FA5}">
                      <a16:colId xmlns:a16="http://schemas.microsoft.com/office/drawing/2014/main" val="2816032229"/>
                    </a:ext>
                  </a:extLst>
                </a:gridCol>
                <a:gridCol w="770422">
                  <a:extLst>
                    <a:ext uri="{9D8B030D-6E8A-4147-A177-3AD203B41FA5}">
                      <a16:colId xmlns:a16="http://schemas.microsoft.com/office/drawing/2014/main" val="2285035532"/>
                    </a:ext>
                  </a:extLst>
                </a:gridCol>
                <a:gridCol w="770422">
                  <a:extLst>
                    <a:ext uri="{9D8B030D-6E8A-4147-A177-3AD203B41FA5}">
                      <a16:colId xmlns:a16="http://schemas.microsoft.com/office/drawing/2014/main" val="3472969539"/>
                    </a:ext>
                  </a:extLst>
                </a:gridCol>
                <a:gridCol w="770422">
                  <a:extLst>
                    <a:ext uri="{9D8B030D-6E8A-4147-A177-3AD203B41FA5}">
                      <a16:colId xmlns:a16="http://schemas.microsoft.com/office/drawing/2014/main" val="366677288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150571023"/>
                    </a:ext>
                  </a:extLst>
                </a:gridCol>
                <a:gridCol w="656451">
                  <a:extLst>
                    <a:ext uri="{9D8B030D-6E8A-4147-A177-3AD203B41FA5}">
                      <a16:colId xmlns:a16="http://schemas.microsoft.com/office/drawing/2014/main" val="3927911986"/>
                    </a:ext>
                  </a:extLst>
                </a:gridCol>
                <a:gridCol w="792000">
                  <a:extLst>
                    <a:ext uri="{9D8B030D-6E8A-4147-A177-3AD203B41FA5}">
                      <a16:colId xmlns:a16="http://schemas.microsoft.com/office/drawing/2014/main" val="2324717500"/>
                    </a:ext>
                  </a:extLst>
                </a:gridCol>
                <a:gridCol w="699359">
                  <a:extLst>
                    <a:ext uri="{9D8B030D-6E8A-4147-A177-3AD203B41FA5}">
                      <a16:colId xmlns:a16="http://schemas.microsoft.com/office/drawing/2014/main" val="4290449930"/>
                    </a:ext>
                  </a:extLst>
                </a:gridCol>
                <a:gridCol w="561188">
                  <a:extLst>
                    <a:ext uri="{9D8B030D-6E8A-4147-A177-3AD203B41FA5}">
                      <a16:colId xmlns:a16="http://schemas.microsoft.com/office/drawing/2014/main" val="3379866521"/>
                    </a:ext>
                  </a:extLst>
                </a:gridCol>
                <a:gridCol w="674217">
                  <a:extLst>
                    <a:ext uri="{9D8B030D-6E8A-4147-A177-3AD203B41FA5}">
                      <a16:colId xmlns:a16="http://schemas.microsoft.com/office/drawing/2014/main" val="2471814717"/>
                    </a:ext>
                  </a:extLst>
                </a:gridCol>
                <a:gridCol w="1116000">
                  <a:extLst>
                    <a:ext uri="{9D8B030D-6E8A-4147-A177-3AD203B41FA5}">
                      <a16:colId xmlns:a16="http://schemas.microsoft.com/office/drawing/2014/main" val="1046607060"/>
                    </a:ext>
                  </a:extLst>
                </a:gridCol>
              </a:tblGrid>
              <a:tr h="118924">
                <a:tc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자산 및 부채가액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Loan</a:t>
                      </a:r>
                      <a:r>
                        <a:rPr lang="ko-KR" alt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Contract</a:t>
                      </a:r>
                      <a:endParaRPr lang="en-US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836893"/>
                  </a:ext>
                </a:extLst>
              </a:tr>
              <a:tr h="2378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구분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취득원가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자산 장부가액</a:t>
                      </a: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(‘22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차입총액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미상환가액</a:t>
                      </a: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(’22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월말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상환시작일</a:t>
                      </a:r>
                      <a:endParaRPr lang="en-US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상환완료일</a:t>
                      </a:r>
                      <a:endParaRPr lang="en-US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상환조건</a:t>
                      </a:r>
                      <a:endParaRPr lang="en-US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이자율</a:t>
                      </a:r>
                      <a:endParaRPr lang="en-US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화주 </a:t>
                      </a:r>
                      <a:endParaRPr lang="en-US" altLang="ko-KR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보전여부</a:t>
                      </a:r>
                      <a:endParaRPr lang="en-US" sz="800" b="1" i="0" u="none" strike="noStrike" kern="12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Put Option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0" u="none" strike="noStrike" kern="12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LTV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9906962"/>
                  </a:ext>
                </a:extLst>
              </a:tr>
              <a:tr h="1460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Utopia</a:t>
                      </a:r>
                      <a:r>
                        <a:rPr lang="en-US" altLang="ko-KR" sz="800" b="1" i="0" u="none" strike="noStrike" baseline="300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sz="800" b="1" i="0" u="none" strike="noStrike">
                        <a:solidFill>
                          <a:srgbClr val="00338D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70,307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34,923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7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상환완료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  <a:prstDash val="solid"/>
                    </a:lnT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832777"/>
                  </a:ext>
                </a:extLst>
              </a:tr>
              <a:tr h="1460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Greenpia</a:t>
                      </a:r>
                      <a:r>
                        <a:rPr lang="en-US" altLang="ko-KR" sz="800" b="1" i="0" u="none" strike="noStrike" baseline="300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sz="800" b="1" i="0" u="none" strike="noStrike">
                        <a:solidFill>
                          <a:srgbClr val="00338D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46,943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34,401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7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9747187"/>
                  </a:ext>
                </a:extLst>
              </a:tr>
              <a:tr h="1460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Technopia</a:t>
                      </a:r>
                      <a:r>
                        <a:rPr lang="en-US" sz="800" b="1" i="0" u="none" strike="noStrike" baseline="300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(*1,8)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112,444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53,581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91,995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17,700</a:t>
                      </a:r>
                      <a:endParaRPr lang="en-US" altLang="ko-KR" sz="800" b="0" i="0" u="none" strike="noStrike" baseline="3000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2021-08-18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2030-08-31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년간 분기별 분할상환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3.25%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선박가치가 잔여 부채가액 대비 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 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이상일 것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(*3)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869021"/>
                  </a:ext>
                </a:extLst>
              </a:tr>
              <a:tr h="1460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Cosmopia</a:t>
                      </a:r>
                      <a:r>
                        <a:rPr lang="en-US" altLang="ko-KR" sz="800" b="1" i="0" u="none" strike="noStrike" baseline="300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(*1,8)</a:t>
                      </a:r>
                      <a:endParaRPr lang="en-US" sz="800" b="1" i="0" u="none" strike="noStrike">
                        <a:solidFill>
                          <a:srgbClr val="00338D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118,960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57,177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87,698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18,900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2021-08-18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2030-08-31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326981"/>
                  </a:ext>
                </a:extLst>
              </a:tr>
              <a:tr h="1460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Aquapia</a:t>
                      </a:r>
                      <a:r>
                        <a:rPr lang="en-US" altLang="ko-KR" sz="800" b="1" i="0" u="none" strike="noStrike" baseline="300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(*1,8)</a:t>
                      </a:r>
                      <a:endParaRPr lang="en-US" sz="800" b="1" i="0" u="none" strike="noStrike">
                        <a:solidFill>
                          <a:srgbClr val="00338D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121,164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57,177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104,953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19,200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2020-07-20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2037-06-05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7736"/>
                  </a:ext>
                </a:extLst>
              </a:tr>
              <a:tr h="1460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Oceanpia</a:t>
                      </a:r>
                      <a:r>
                        <a:rPr lang="en-US" altLang="ko-KR" sz="800" b="1" i="0" u="none" strike="noStrike" baseline="300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(*1,8)</a:t>
                      </a:r>
                      <a:endParaRPr lang="en-US" sz="800" b="1" i="0" u="none" strike="noStrike">
                        <a:solidFill>
                          <a:srgbClr val="00338D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154,159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64,010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112,566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19,500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2020-07-20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2030-08-31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 baseline="3000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786621"/>
                  </a:ext>
                </a:extLst>
              </a:tr>
              <a:tr h="118924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Princepia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204,299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179,018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192,608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161,832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2017-11-06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2037-05-04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년간 반기별 분할상환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Libor + 1.15%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O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</a:t>
                      </a: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4735199"/>
                  </a:ext>
                </a:extLst>
              </a:tr>
              <a:tr h="1460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Peacepia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204,464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179,670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192,525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161,763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2017-12-05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2037-06-05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10</a:t>
                      </a: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 </a:t>
                      </a:r>
                      <a:r>
                        <a:rPr kumimoji="0" lang="ko-KR" altLang="en-US" sz="8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경괏니</a:t>
                      </a:r>
                      <a:endParaRPr kumimoji="0" lang="en-US" altLang="ko-KR" sz="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4627776"/>
                  </a:ext>
                </a:extLst>
              </a:tr>
              <a:tr h="1460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YK Sovereign</a:t>
                      </a:r>
                      <a:r>
                        <a:rPr lang="en-US" altLang="ko-KR" sz="800" b="1" i="0" u="none" strike="noStrike" baseline="300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sz="800" b="1" i="0" u="none" strike="noStrike">
                        <a:solidFill>
                          <a:srgbClr val="00338D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4,040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2,773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7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상환완료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0819409"/>
                  </a:ext>
                </a:extLst>
              </a:tr>
              <a:tr h="1460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HJ Pyeongtaek</a:t>
                      </a:r>
                      <a:r>
                        <a:rPr lang="en-US" altLang="ko-KR" sz="800" b="1" i="0" u="none" strike="noStrike" baseline="30000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(*1)</a:t>
                      </a:r>
                      <a:endParaRPr lang="en-US" sz="800" b="1" i="0" u="none" strike="noStrike">
                        <a:solidFill>
                          <a:srgbClr val="00338D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7,946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4,596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7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0010437"/>
                  </a:ext>
                </a:extLst>
              </a:tr>
              <a:tr h="321466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Amber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77,699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72,750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65,910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60,295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2020-11-30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2030-09-23</a:t>
                      </a:r>
                      <a:endParaRPr lang="ko-KR" altLang="en-US" sz="8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10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년간 분기별 분할상환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일시상환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3.75%</a:t>
                      </a: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: 3.9%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선박가치가 잔여 부채가액 대비 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120% 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이상일 것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(*3,4)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9525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5E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510809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4E97EAE7-DBC2-4A06-91F2-272FC623EEBF}"/>
              </a:ext>
            </a:extLst>
          </p:cNvPr>
          <p:cNvSpPr txBox="1"/>
          <p:nvPr/>
        </p:nvSpPr>
        <p:spPr>
          <a:xfrm>
            <a:off x="458469" y="6008058"/>
            <a:ext cx="8660030" cy="295112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 algn="just" defTabSz="919163" eaLnBrk="0" hangingPunct="0"/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(*1)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자산가액은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2014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일 개시재무제표상 취득금액 준용하였음</a:t>
            </a:r>
            <a:endParaRPr lang="ko-KR" altLang="ko-KR">
              <a:latin typeface="Arial" panose="020B0604020202020204" pitchFamily="34" charset="0"/>
            </a:endParaRPr>
          </a:p>
          <a:p>
            <a:pPr algn="just" defTabSz="919163" eaLnBrk="0" hangingPunct="0"/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텍스트 개체 틀 2">
            <a:extLst>
              <a:ext uri="{FF2B5EF4-FFF2-40B4-BE49-F238E27FC236}">
                <a16:creationId xmlns:a16="http://schemas.microsoft.com/office/drawing/2014/main" id="{FBD92C1D-DCE2-4B21-983D-037B7809F5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8950" y="203863"/>
            <a:ext cx="8591450" cy="169200"/>
          </a:xfrm>
        </p:spPr>
        <p:txBody>
          <a:bodyPr/>
          <a:lstStyle/>
          <a:p>
            <a:r>
              <a:rPr lang="en-US" altLang="ko-KR"/>
              <a:t>Understanding of the Target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60EC09A5-EA6F-4BD2-B89F-DD5D1B443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451575"/>
            <a:ext cx="8918244" cy="723600"/>
          </a:xfrm>
        </p:spPr>
        <p:txBody>
          <a:bodyPr/>
          <a:lstStyle/>
          <a:p>
            <a:r>
              <a:rPr lang="en-US" altLang="ko-KR"/>
              <a:t>Vessel</a:t>
            </a:r>
            <a:r>
              <a:rPr lang="ko-KR" altLang="en-US"/>
              <a:t> </a:t>
            </a:r>
            <a:r>
              <a:rPr lang="en-US" altLang="ko-KR"/>
              <a:t>Profile(2/2)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740B79-6B0D-41B0-B39C-2FCC82FC10C3}"/>
              </a:ext>
            </a:extLst>
          </p:cNvPr>
          <p:cNvSpPr txBox="1"/>
          <p:nvPr/>
        </p:nvSpPr>
        <p:spPr>
          <a:xfrm>
            <a:off x="488950" y="903590"/>
            <a:ext cx="8937858" cy="34881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 b="1">
                <a:solidFill>
                  <a:schemeClr val="tx2"/>
                </a:solidFill>
              </a:defRPr>
            </a:lvl1pPr>
            <a:lvl2pPr marL="0" indent="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900">
                <a:solidFill>
                  <a:schemeClr val="tx2"/>
                </a:solidFill>
              </a:defRPr>
            </a:lvl2pPr>
            <a:lvl3pPr marL="21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3pPr>
            <a:lvl4pPr marL="360000" indent="-144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4pPr>
            <a:lvl5pPr marL="576000" indent="-2160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 baseline="0">
                <a:solidFill>
                  <a:schemeClr val="tx2"/>
                </a:solidFill>
              </a:defRPr>
            </a:lvl5pPr>
            <a:lvl6pPr marL="1098000" indent="-230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6pPr>
            <a:lvl7pPr marL="1371600" indent="-2844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—"/>
              <a:defRPr sz="900">
                <a:solidFill>
                  <a:schemeClr val="tx2"/>
                </a:solidFill>
              </a:defRPr>
            </a:lvl7pPr>
            <a:lvl8pPr marL="1645200" indent="-228600" latinLnBrk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-"/>
              <a:defRPr sz="900">
                <a:solidFill>
                  <a:schemeClr val="tx2"/>
                </a:solidFill>
              </a:defRPr>
            </a:lvl8pPr>
            <a:lvl9pPr marL="3886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대상회사는 사선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(Owned 6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+ BBCHP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지분선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척을 보유하고 있으며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향후 신규 계약을 통해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LNG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, LPG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선 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1000">
                <a:latin typeface="Arial" panose="020B0604020202020204" pitchFamily="34" charset="0"/>
                <a:cs typeface="Arial" panose="020B0604020202020204" pitchFamily="34" charset="0"/>
              </a:rPr>
              <a:t>척을 추가로 확보할 예정입니다</a:t>
            </a:r>
            <a:r>
              <a:rPr lang="en-US" altLang="ko-KR" sz="10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9E95EA-0C22-44E0-A06B-6B03CBA890B1}"/>
              </a:ext>
            </a:extLst>
          </p:cNvPr>
          <p:cNvSpPr txBox="1"/>
          <p:nvPr/>
        </p:nvSpPr>
        <p:spPr>
          <a:xfrm>
            <a:off x="488950" y="1099833"/>
            <a:ext cx="2834007" cy="179121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[Backlog]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49BF8D-C105-49EC-829B-2EC7F0D6A476}"/>
              </a:ext>
            </a:extLst>
          </p:cNvPr>
          <p:cNvSpPr txBox="1"/>
          <p:nvPr/>
        </p:nvSpPr>
        <p:spPr>
          <a:xfrm>
            <a:off x="488950" y="3602845"/>
            <a:ext cx="1980000" cy="179121"/>
          </a:xfrm>
          <a:prstGeom prst="rect">
            <a:avLst/>
          </a:prstGeom>
          <a:noFill/>
        </p:spPr>
        <p:txBody>
          <a:bodyPr wrap="square" lIns="54610" tIns="54610" rIns="54610" bIns="5461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ko-KR" sz="1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[Pipeline]</a:t>
            </a:r>
            <a:endParaRPr lang="ko-KR" altLang="en-US" sz="1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F6D5C376-38B9-4049-A131-FF30E5837C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665037"/>
              </p:ext>
            </p:extLst>
          </p:nvPr>
        </p:nvGraphicFramePr>
        <p:xfrm>
          <a:off x="488944" y="3790854"/>
          <a:ext cx="9164185" cy="2194560"/>
        </p:xfrm>
        <a:graphic>
          <a:graphicData uri="http://schemas.openxmlformats.org/drawingml/2006/table">
            <a:tbl>
              <a:tblPr/>
              <a:tblGrid>
                <a:gridCol w="613295">
                  <a:extLst>
                    <a:ext uri="{9D8B030D-6E8A-4147-A177-3AD203B41FA5}">
                      <a16:colId xmlns:a16="http://schemas.microsoft.com/office/drawing/2014/main" val="412560053"/>
                    </a:ext>
                  </a:extLst>
                </a:gridCol>
                <a:gridCol w="459861">
                  <a:extLst>
                    <a:ext uri="{9D8B030D-6E8A-4147-A177-3AD203B41FA5}">
                      <a16:colId xmlns:a16="http://schemas.microsoft.com/office/drawing/2014/main" val="1515754634"/>
                    </a:ext>
                  </a:extLst>
                </a:gridCol>
                <a:gridCol w="793286">
                  <a:extLst>
                    <a:ext uri="{9D8B030D-6E8A-4147-A177-3AD203B41FA5}">
                      <a16:colId xmlns:a16="http://schemas.microsoft.com/office/drawing/2014/main" val="465336121"/>
                    </a:ext>
                  </a:extLst>
                </a:gridCol>
                <a:gridCol w="684305">
                  <a:extLst>
                    <a:ext uri="{9D8B030D-6E8A-4147-A177-3AD203B41FA5}">
                      <a16:colId xmlns:a16="http://schemas.microsoft.com/office/drawing/2014/main" val="3005800286"/>
                    </a:ext>
                  </a:extLst>
                </a:gridCol>
                <a:gridCol w="684305">
                  <a:extLst>
                    <a:ext uri="{9D8B030D-6E8A-4147-A177-3AD203B41FA5}">
                      <a16:colId xmlns:a16="http://schemas.microsoft.com/office/drawing/2014/main" val="759067606"/>
                    </a:ext>
                  </a:extLst>
                </a:gridCol>
                <a:gridCol w="844493">
                  <a:extLst>
                    <a:ext uri="{9D8B030D-6E8A-4147-A177-3AD203B41FA5}">
                      <a16:colId xmlns:a16="http://schemas.microsoft.com/office/drawing/2014/main" val="3585068511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3704323412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3599810868"/>
                    </a:ext>
                  </a:extLst>
                </a:gridCol>
                <a:gridCol w="792000">
                  <a:extLst>
                    <a:ext uri="{9D8B030D-6E8A-4147-A177-3AD203B41FA5}">
                      <a16:colId xmlns:a16="http://schemas.microsoft.com/office/drawing/2014/main" val="390665384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44204975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017871394"/>
                    </a:ext>
                  </a:extLst>
                </a:gridCol>
                <a:gridCol w="612000">
                  <a:extLst>
                    <a:ext uri="{9D8B030D-6E8A-4147-A177-3AD203B41FA5}">
                      <a16:colId xmlns:a16="http://schemas.microsoft.com/office/drawing/2014/main" val="248921016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699261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574570953"/>
                    </a:ext>
                  </a:extLst>
                </a:gridCol>
              </a:tblGrid>
              <a:tr h="97699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자산 및 부채가액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 gridSpan="8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Loan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Contract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4775575"/>
                  </a:ext>
                </a:extLst>
              </a:tr>
              <a:tr h="19539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Charterer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Hull No.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총 취득원가</a:t>
                      </a:r>
                      <a:r>
                        <a:rPr lang="en-US" altLang="ko-KR" sz="800" b="1" i="0" u="none" strike="noStrike" baseline="300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(*2)</a:t>
                      </a:r>
                      <a:endParaRPr lang="en-US" sz="800" b="1" i="0" u="none" strike="noStrike" baseline="3000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건설중인자산장부가액</a:t>
                      </a:r>
                      <a:r>
                        <a:rPr lang="en-US" altLang="ko-KR" sz="800" b="1" i="0" u="none" strike="noStrike" baseline="3000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(*2)</a:t>
                      </a: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(‘22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총 차입</a:t>
                      </a:r>
                      <a:b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조달규모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차입 실행액</a:t>
                      </a: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(’22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월말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상환시작일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상환완료일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상환조건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이자율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화주 </a:t>
                      </a:r>
                      <a:endParaRPr lang="en-US" altLang="ko-KR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보전여부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Put Option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LTV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기타 </a:t>
                      </a:r>
                      <a:r>
                        <a:rPr lang="en-US" altLang="ko-KR" sz="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Covenants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E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509456"/>
                  </a:ext>
                </a:extLst>
              </a:tr>
              <a:tr h="99665"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8117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76,000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22,800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68,400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15,200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’24.01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(*6)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’31.01</a:t>
                      </a:r>
                      <a:endParaRPr lang="en-US" altLang="ko-KR" sz="800" b="0" i="0" u="none" strike="noStrike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7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년간 분기별 분할상환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일시상환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1.10~2.05% +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SOFR</a:t>
                      </a: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3.3.% + SOFR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7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선박가치가 잔여 부채가액 대비 </a:t>
                      </a:r>
                      <a:r>
                        <a:rPr lang="en-US" altLang="ko-KR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120% 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이상일 것</a:t>
                      </a:r>
                      <a:r>
                        <a:rPr lang="en-US" altLang="ko-KR" sz="800" b="0" i="0" u="none" strike="noStrike" baseline="30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(*3,4)</a:t>
                      </a:r>
                      <a:r>
                        <a:rPr lang="ko-KR" alt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8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DSCR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비율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부채비율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증자요건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(*5)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6789285"/>
                  </a:ext>
                </a:extLst>
              </a:tr>
              <a:tr h="9966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8118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76,000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22,800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68,400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15,200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’24.02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(*6)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‘31.02</a:t>
                      </a:r>
                      <a:endParaRPr lang="en-US" altLang="ko-KR" sz="800" b="0" i="0" u="none" strike="noStrike" kern="1200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156365"/>
                  </a:ext>
                </a:extLst>
              </a:tr>
              <a:tr h="9966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8138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76,650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15,330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68,985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7,665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‘24.02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(*6)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’31.02</a:t>
                      </a:r>
                      <a:endParaRPr lang="en-US" altLang="ko-KR" sz="800" b="0" i="0" u="none" strike="noStrike" kern="1200" baseline="300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881420"/>
                  </a:ext>
                </a:extLst>
              </a:tr>
              <a:tr h="99665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BGN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2365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80,920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12,138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72,828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4,046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‘24.06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(*6)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’31.06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(*7)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567532"/>
                  </a:ext>
                </a:extLst>
              </a:tr>
              <a:tr h="9966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3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2366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80,920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12,138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72,828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4,046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‘24.10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(*6)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‘31.10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(*7)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5</a:t>
                      </a: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205335"/>
                  </a:ext>
                </a:extLst>
              </a:tr>
              <a:tr h="18288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Repsol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2521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184,820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27,705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166,338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9,223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’24.10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(*6)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‘34.10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(*7)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10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년간 분기별 분할상환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일시상환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선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2.05% +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SOFR</a:t>
                      </a:r>
                    </a:p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후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: 4.55%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경과시 행사 가능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949557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2522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187,320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28,098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168,588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9,366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’25.03</a:t>
                      </a:r>
                      <a:r>
                        <a:rPr lang="en-US" altLang="ko-KR" sz="800" b="0" i="0" u="none" strike="noStrike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(*6)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‘35.03</a:t>
                      </a:r>
                      <a:r>
                        <a:rPr lang="en-US" altLang="ko-KR" sz="800" b="0" i="0" u="none" strike="noStrike" kern="12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(*7)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r>
                        <a:rPr kumimoji="0" lang="en-US" altLang="ko-KR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7</a:t>
                      </a:r>
                      <a:r>
                        <a:rPr kumimoji="0" lang="ko-KR" altLang="en-US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년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653451"/>
                  </a:ext>
                </a:extLst>
              </a:tr>
              <a:tr h="99665">
                <a:tc rowSpan="6"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>
                          <a:solidFill>
                            <a:srgbClr val="00338D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Petronas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3294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186,411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18,641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167,770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 grid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현재 차입계약 미체결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 h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 h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 h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 h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 h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 h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6" h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1344"/>
                  </a:ext>
                </a:extLst>
              </a:tr>
              <a:tr h="9966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3295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186,411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18,641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167,770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8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813486"/>
                  </a:ext>
                </a:extLst>
              </a:tr>
              <a:tr h="9966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3296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186,411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18,641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167,770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8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3133328"/>
                  </a:ext>
                </a:extLst>
              </a:tr>
              <a:tr h="9966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3297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196,411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18,641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177,770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8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6122672"/>
                  </a:ext>
                </a:extLst>
              </a:tr>
              <a:tr h="9966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3298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196,411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18,641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177,770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8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622270"/>
                  </a:ext>
                </a:extLst>
              </a:tr>
              <a:tr h="99665">
                <a:tc vMerge="1">
                  <a:txBody>
                    <a:bodyPr/>
                    <a:lstStyle/>
                    <a:p>
                      <a:pPr algn="l" fontAlgn="ctr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3299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196,411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1" hangingPunct="1"/>
                      <a:r>
                        <a:rPr lang="ko-KR" alt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</a:t>
                      </a:r>
                      <a:r>
                        <a:rPr lang="en-US" altLang="ko-KR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18,641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177,770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</a:t>
                      </a: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8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kumimoji="0" lang="ko-KR" altLang="en-US" sz="700" b="0" i="0" u="none" strike="noStrike" kern="1200" cap="none" spc="0" normalizeH="0" baseline="0" noProof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맑은 고딕" panose="020B0503020000020004" pitchFamily="50" charset="-127"/>
                          <a:cs typeface="Arial" panose="020B0604020202020204" pitchFamily="34" charset="0"/>
                        </a:rPr>
                        <a:t>미체결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marL="36000" marR="36000" marT="0" marB="0" anchor="ctr">
                    <a:lnL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338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710466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FF16F9A-7B8E-4ADB-97C1-4FDC50DBD725}"/>
              </a:ext>
            </a:extLst>
          </p:cNvPr>
          <p:cNvSpPr txBox="1"/>
          <p:nvPr/>
        </p:nvSpPr>
        <p:spPr>
          <a:xfrm>
            <a:off x="454660" y="6237750"/>
            <a:ext cx="8660030" cy="295111"/>
          </a:xfrm>
          <a:prstGeom prst="rect">
            <a:avLst/>
          </a:prstGeom>
          <a:solidFill>
            <a:schemeClr val="bg1"/>
          </a:solidFill>
        </p:spPr>
        <p:txBody>
          <a:bodyPr wrap="square" lIns="54610" tIns="54610" rIns="54610" bIns="54610" rtlCol="0" anchor="ctr">
            <a:noAutofit/>
          </a:bodyPr>
          <a:lstStyle/>
          <a:p>
            <a:pPr algn="just" defTabSz="919163" eaLnBrk="0" hangingPunct="0"/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(*2)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건조계약상 원금만 포함된 금액임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(*3)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선박가액의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평가는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Clarkson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등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Approved Broker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평가에 의함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(*4)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선순위채 기준이며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후순위채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조항 상 선순위채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후순위채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잔여대출금액 대비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100%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이상 유지 필요 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(*5) DSCR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요건은 대출기간 동안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1.10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이상 유지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부채비율 요건은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2:1, ‘23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3.5:1, ‘24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이후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4:1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미만 유지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증자요건은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월말까지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800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억원 및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‘22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월말까지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1,200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억원 이상 총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2,000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억원 이상의 증자를 필요로 함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(*6)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해당 상환시작일은 차입계약서상 선박 인도기한의 최종일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(Permissible Date)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차입금을 청구한다는 가정을 적용하여 최초 상환일정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청구 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개월 후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추산한 것이며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선박인도 일정에 따라 변경될 수 있음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(*7) BGN/Repsol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선박의 경우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Pre-Delivery Loan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존재하며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해당 인출액은 인도예정일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이전에 </a:t>
            </a:r>
            <a:r>
              <a:rPr lang="ko-KR" altLang="en-US" sz="700" i="1" err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인도시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인도일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까지 상환하여야 함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(*8)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중동선에 대한 미상환잔액은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2021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</a:t>
            </a:r>
            <a:r>
              <a:rPr lang="en-US" altLang="ko-KR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KAMCO </a:t>
            </a:r>
            <a:r>
              <a:rPr lang="ko-KR" altLang="en-US" sz="700" i="1">
                <a:solidFill>
                  <a:srgbClr val="00299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담보부차입에 해당함</a:t>
            </a:r>
            <a:endParaRPr lang="en-US" altLang="ko-KR" sz="700" i="1">
              <a:solidFill>
                <a:srgbClr val="00299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Box 5">
            <a:extLst>
              <a:ext uri="{FF2B5EF4-FFF2-40B4-BE49-F238E27FC236}">
                <a16:creationId xmlns:a16="http://schemas.microsoft.com/office/drawing/2014/main" id="{2C7FFD87-7DFA-4B15-ACF2-B31FD8704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8468" y="6612657"/>
            <a:ext cx="1251471" cy="107722"/>
          </a:xfrm>
          <a:prstGeom prst="rect">
            <a:avLst/>
          </a:prstGeom>
          <a:solidFill>
            <a:schemeClr val="bg1"/>
          </a:solidFill>
          <a:ln w="635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marL="324000" indent="-773882" defTabSz="825475" eaLnBrk="0" hangingPunct="0">
              <a:spcBef>
                <a:spcPts val="217"/>
              </a:spcBef>
              <a:tabLst>
                <a:tab pos="484966" algn="l"/>
              </a:tabLst>
            </a:pPr>
            <a:r>
              <a:rPr lang="en-US" altLang="ko-KR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Source:</a:t>
            </a:r>
            <a:r>
              <a:rPr lang="ko-KR" altLang="en-US" sz="700" i="1">
                <a:solidFill>
                  <a:srgbClr val="002997"/>
                </a:solidFill>
                <a:latin typeface="+mn-ea"/>
                <a:cs typeface="Arial" pitchFamily="34" charset="0"/>
              </a:rPr>
              <a:t> 회사제시자료</a:t>
            </a:r>
            <a:endParaRPr lang="en-US" altLang="ko-KR" sz="700" i="1">
              <a:solidFill>
                <a:srgbClr val="002997"/>
              </a:solidFill>
              <a:latin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820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USED" val="KPMGFONT"/>
  <p:tag name="CREATEDBY" val="Global PowerPoint Toolbar"/>
  <p:tag name="TOOLBARVERSION" val="5.30a"/>
  <p:tag name="TYPE" val="Report"/>
  <p:tag name="KEYWORD" val="REPORT"/>
  <p:tag name="TEMPLATEVERSION" val="17/07/2017 11:54:3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V_TOP" val="496.8309"/>
  <p:tag name="ADV_LEFT" val="173"/>
  <p:tag name="ADV_HEIGHT" val="36"/>
  <p:tag name="ADV_WIDTH" val="494.25"/>
  <p:tag name="ADV_COPYRIGHT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V_DRAFT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V_DRAFT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OCUMENTCLASSIFICATION" val="TRUE"/>
</p:tagLst>
</file>

<file path=ppt/theme/theme1.xml><?xml version="1.0" encoding="utf-8"?>
<a:theme xmlns:a="http://schemas.openxmlformats.org/drawingml/2006/main" name="KPMG_Report_4x3_050216_2016">
  <a:themeElements>
    <a:clrScheme name="사용자 지정 2">
      <a:dk1>
        <a:srgbClr val="000000"/>
      </a:dk1>
      <a:lt1>
        <a:sysClr val="window" lastClr="FFFFFF"/>
      </a:lt1>
      <a:dk2>
        <a:srgbClr val="00338D"/>
      </a:dk2>
      <a:lt2>
        <a:srgbClr val="F0F0F0"/>
      </a:lt2>
      <a:accent1>
        <a:srgbClr val="0091DA"/>
      </a:accent1>
      <a:accent2>
        <a:srgbClr val="483698"/>
      </a:accent2>
      <a:accent3>
        <a:srgbClr val="005EB8"/>
      </a:accent3>
      <a:accent4>
        <a:srgbClr val="00A3A1"/>
      </a:accent4>
      <a:accent5>
        <a:srgbClr val="EAAA00"/>
      </a:accent5>
      <a:accent6>
        <a:srgbClr val="43B02A"/>
      </a:accent6>
      <a:hlink>
        <a:srgbClr val="0091DA"/>
      </a:hlink>
      <a:folHlink>
        <a:srgbClr val="0091DA"/>
      </a:folHlink>
    </a:clrScheme>
    <a:fontScheme name="사용자 지정 3">
      <a:majorFont>
        <a:latin typeface="KPMG Extralight"/>
        <a:ea typeface=""/>
        <a:cs typeface=""/>
      </a:majorFont>
      <a:minorFont>
        <a:latin typeface="맑은 고딕"/>
        <a:ea typeface="맑은 고딕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54000" tIns="54000" rIns="54000" bIns="54000" rtlCol="0" anchor="ctr"/>
      <a:lstStyle>
        <a:defPPr algn="ctr">
          <a:defRPr sz="9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54610" tIns="54610" rIns="54610" bIns="54610" rtlCol="0">
        <a:noAutofit/>
      </a:bodyPr>
      <a:lstStyle>
        <a:defPPr>
          <a:spcAft>
            <a:spcPts val="600"/>
          </a:spcAft>
          <a:defRPr sz="9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KPMG Blue">
      <a:srgbClr val="00338D"/>
    </a:custClr>
    <a:custClr name="Medium Blue">
      <a:srgbClr val="005EB8"/>
    </a:custClr>
    <a:custClr name="Light Blue">
      <a:srgbClr val="0091DA"/>
    </a:custClr>
    <a:custClr name="Violet">
      <a:srgbClr val="483698"/>
    </a:custClr>
    <a:custClr name="Purple">
      <a:srgbClr val="470A68"/>
    </a:custClr>
    <a:custClr name="Light Purple">
      <a:srgbClr val="6D2077"/>
    </a:custClr>
    <a:custClr name="Green">
      <a:srgbClr val="00A3A1"/>
    </a:custClr>
    <a:custClr name="Dark Green">
      <a:srgbClr val="009A44"/>
    </a:custClr>
    <a:custClr name="Light Green">
      <a:srgbClr val="43B02A"/>
    </a:custClr>
    <a:custClr name="Yellow">
      <a:srgbClr val="EAAA00"/>
    </a:custClr>
    <a:custClr name="Orange">
      <a:srgbClr val="F68D2E"/>
    </a:custClr>
    <a:custClr name="Red ">
      <a:srgbClr val="BC204B"/>
    </a:custClr>
    <a:custClr name="Pink">
      <a:srgbClr val="C6007E"/>
    </a:custClr>
    <a:custClr name="Dark Brown">
      <a:srgbClr val="753F19"/>
    </a:custClr>
    <a:custClr name="Light Brown">
      <a:srgbClr val="9B642E"/>
    </a:custClr>
    <a:custClr name="Olive">
      <a:srgbClr val="9D9375"/>
    </a:custClr>
    <a:custClr name="Beige">
      <a:srgbClr val="E3BC9F"/>
    </a:custClr>
    <a:custClr name="Light Pink">
      <a:srgbClr val="E36877"/>
    </a:custClr>
  </a:custClrLst>
  <a:extLst>
    <a:ext uri="{05A4C25C-085E-4340-85A3-A5531E510DB2}">
      <thm15:themeFamily xmlns:thm15="http://schemas.microsoft.com/office/thememl/2012/main" name="KPMG Report Standard Template.potx" id="{8A398FB1-DA84-42AA-B003-DF2A24907A89}" vid="{E6C4700F-DCE8-4AB5-81A9-E1165F87E53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</TotalTime>
  <Words>29950</Words>
  <Application>Microsoft Office PowerPoint</Application>
  <PresentationFormat>A4 용지(210x297mm)</PresentationFormat>
  <Paragraphs>10517</Paragraphs>
  <Slides>74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74</vt:i4>
      </vt:variant>
    </vt:vector>
  </HeadingPairs>
  <TitlesOfParts>
    <vt:vector size="82" baseType="lpstr">
      <vt:lpstr>맑은 고딕</vt:lpstr>
      <vt:lpstr>Arial</vt:lpstr>
      <vt:lpstr>KPMG Extralight</vt:lpstr>
      <vt:lpstr>Univers 45 Light</vt:lpstr>
      <vt:lpstr>Univers for KPMG</vt:lpstr>
      <vt:lpstr>Verdana</vt:lpstr>
      <vt:lpstr>Wingdings</vt:lpstr>
      <vt:lpstr>KPMG_Report_4x3_050216_2016</vt:lpstr>
      <vt:lpstr>FDD Report (Draft)   Project Hudson </vt:lpstr>
      <vt:lpstr>PowerPoint 프레젠테이션</vt:lpstr>
      <vt:lpstr>Target Overview</vt:lpstr>
      <vt:lpstr>General Information</vt:lpstr>
      <vt:lpstr>Business Breakdown</vt:lpstr>
      <vt:lpstr>Voyage Contract Duration</vt:lpstr>
      <vt:lpstr>Value Chain – Shipping Business</vt:lpstr>
      <vt:lpstr>Vessel Profile(1/2)</vt:lpstr>
      <vt:lpstr>Vessel Profile(2/2)</vt:lpstr>
      <vt:lpstr>Route Information</vt:lpstr>
      <vt:lpstr>Key financials</vt:lpstr>
      <vt:lpstr>Executive Summary</vt:lpstr>
      <vt:lpstr>PowerPoint 프레젠테이션</vt:lpstr>
      <vt:lpstr>PowerPoint 프레젠테이션</vt:lpstr>
      <vt:lpstr>PowerPoint 프레젠테이션</vt:lpstr>
      <vt:lpstr>PowerPoint 프레젠테이션</vt:lpstr>
      <vt:lpstr>Change of Contract</vt:lpstr>
      <vt:lpstr>Financial Statements – PL (1/2)</vt:lpstr>
      <vt:lpstr>Financial Statements – PL (2/2)</vt:lpstr>
      <vt:lpstr>Financial Statements – BS (1/2)</vt:lpstr>
      <vt:lpstr>Financial Statements – BS (2/2)</vt:lpstr>
      <vt:lpstr>PowerPoint 프레젠테이션</vt:lpstr>
      <vt:lpstr>Margin Structure - Type 1 </vt:lpstr>
      <vt:lpstr>Margin Structure - Type 2 </vt:lpstr>
      <vt:lpstr>Margin Structure - Type 3 </vt:lpstr>
      <vt:lpstr>Margin Structure – Change of Contract </vt:lpstr>
      <vt:lpstr>Amber - Cash Margin</vt:lpstr>
      <vt:lpstr>Quality of Earnings</vt:lpstr>
      <vt:lpstr>Revenue Overview</vt:lpstr>
      <vt:lpstr>Revenue by Contract Type</vt:lpstr>
      <vt:lpstr>COGS Overview</vt:lpstr>
      <vt:lpstr>EBITDA Overview</vt:lpstr>
      <vt:lpstr>GM (before D&amp;A) Bridge</vt:lpstr>
      <vt:lpstr>C/B – H/B by Vessel</vt:lpstr>
      <vt:lpstr>Margin by Vessel (1/6)</vt:lpstr>
      <vt:lpstr>Margin by Vessel (2/6)</vt:lpstr>
      <vt:lpstr>Margin by Vessel (3/6)</vt:lpstr>
      <vt:lpstr>Margin by Vessel (4/6)</vt:lpstr>
      <vt:lpstr>Margin by Vessel (5/6)</vt:lpstr>
      <vt:lpstr>Margin by Vessel (6/6)</vt:lpstr>
      <vt:lpstr>COGS – Fuel Cost</vt:lpstr>
      <vt:lpstr>COGS – Port Charge</vt:lpstr>
      <vt:lpstr>COGS – Dry Docking</vt:lpstr>
      <vt:lpstr>Payroll (1/3)</vt:lpstr>
      <vt:lpstr>Payroll (2/3)</vt:lpstr>
      <vt:lpstr>Payroll (3/3)</vt:lpstr>
      <vt:lpstr>Quality of Assets</vt:lpstr>
      <vt:lpstr>Net Asset Value</vt:lpstr>
      <vt:lpstr>Net Debt (1/3)</vt:lpstr>
      <vt:lpstr>Net Debt (2/3)</vt:lpstr>
      <vt:lpstr>Net Debt (3/3)</vt:lpstr>
      <vt:lpstr>Net Working Capital (1/3)</vt:lpstr>
      <vt:lpstr>Net Working Capital (2/3)</vt:lpstr>
      <vt:lpstr>Net Working Capital (3/3)</vt:lpstr>
      <vt:lpstr>PowerPoint 프레젠테이션</vt:lpstr>
      <vt:lpstr>PowerPoint 프레젠테이션</vt:lpstr>
      <vt:lpstr>Fixed Assets (1/2)</vt:lpstr>
      <vt:lpstr>Fixed Assets (2/2)</vt:lpstr>
      <vt:lpstr>Capital Expenditure</vt:lpstr>
      <vt:lpstr>Lease Accounting</vt:lpstr>
      <vt:lpstr>Lease (1/4)</vt:lpstr>
      <vt:lpstr>Lease (2/4)</vt:lpstr>
      <vt:lpstr>Lease (3/4)</vt:lpstr>
      <vt:lpstr>Lease (4/4)</vt:lpstr>
      <vt:lpstr>Lease – Pro-forma PL </vt:lpstr>
      <vt:lpstr>Other Consideration</vt:lpstr>
      <vt:lpstr>Contingent Liabilities</vt:lpstr>
      <vt:lpstr>Loan-to-Value by Vessel</vt:lpstr>
      <vt:lpstr>Appendices</vt:lpstr>
      <vt:lpstr>C/B Analysis by Vessel (1/5)</vt:lpstr>
      <vt:lpstr>C/B Analysis by Vessel (2/5)</vt:lpstr>
      <vt:lpstr>C/B Analysis by Vessel (3/5)</vt:lpstr>
      <vt:lpstr>C/B Analysis by Vessel (4/5)</vt:lpstr>
      <vt:lpstr>C/B Analysis by Vessel (5/5)</vt:lpstr>
    </vt:vector>
  </TitlesOfParts>
  <Company>KPMG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Material   - 아시아나항공 추정</dc:title>
  <dc:creator>Seo, Min-Ho (KR/PTR)</dc:creator>
  <cp:lastModifiedBy>Jung, Sang-Jee (KR/Deal Adv2)</cp:lastModifiedBy>
  <cp:revision>7</cp:revision>
  <cp:lastPrinted>2021-12-21T22:08:28Z</cp:lastPrinted>
  <dcterms:created xsi:type="dcterms:W3CDTF">2020-12-22T12:47:49Z</dcterms:created>
  <dcterms:modified xsi:type="dcterms:W3CDTF">2022-11-02T05:29:45Z</dcterms:modified>
  <cp:category>KPMG Confidential</cp:category>
</cp:coreProperties>
</file>